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Corben" charset="1" panose="020F0503020000020004"/>
      <p:regular r:id="rId18"/>
    </p:embeddedFont>
    <p:embeddedFont>
      <p:font typeface="Open Sans Bold" charset="1" panose="00000000000000000000"/>
      <p:regular r:id="rId19"/>
    </p:embeddedFont>
    <p:embeddedFont>
      <p:font typeface="Open Sans" charset="1" panose="00000000000000000000"/>
      <p:regular r:id="rId20"/>
    </p:embeddedFont>
    <p:embeddedFont>
      <p:font typeface="TAN Headline" charset="1" panose="00000000000000000000"/>
      <p:regular r:id="rId21"/>
    </p:embeddedFont>
    <p:embeddedFont>
      <p:font typeface="Fraunces" charset="1" panose="00000000000000000000"/>
      <p:regular r:id="rId22"/>
    </p:embeddedFont>
    <p:embeddedFont>
      <p:font typeface="Moontime" charset="1" panose="00000000000000000000"/>
      <p:regular r:id="rId23"/>
    </p:embeddedFont>
    <p:embeddedFont>
      <p:font typeface="Poppins Bold" charset="1" panose="000008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jpe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jpe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 Id="rId6" Target="../media/image8.png" Type="http://schemas.openxmlformats.org/officeDocument/2006/relationships/image"/><Relationship Id="rId7" Target="../media/image15.png" Type="http://schemas.openxmlformats.org/officeDocument/2006/relationships/image"/><Relationship Id="rId8" Target="../media/image1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6.jpe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17.png" Type="http://schemas.openxmlformats.org/officeDocument/2006/relationships/image"/><Relationship Id="rId7" Target="../media/image18.png" Type="http://schemas.openxmlformats.org/officeDocument/2006/relationships/image"/><Relationship Id="rId8" Target="../media/image19.png" Type="http://schemas.openxmlformats.org/officeDocument/2006/relationships/image"/><Relationship Id="rId9" Target="../media/image2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25.png" Type="http://schemas.openxmlformats.org/officeDocument/2006/relationships/image"/><Relationship Id="rId8" Target="../media/image2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920124" y="0"/>
            <a:ext cx="4367876" cy="10287000"/>
            <a:chOff x="0" y="0"/>
            <a:chExt cx="1150387" cy="2709333"/>
          </a:xfrm>
        </p:grpSpPr>
        <p:sp>
          <p:nvSpPr>
            <p:cNvPr name="Freeform 3" id="3"/>
            <p:cNvSpPr/>
            <p:nvPr/>
          </p:nvSpPr>
          <p:spPr>
            <a:xfrm flipH="false" flipV="false" rot="0">
              <a:off x="0" y="0"/>
              <a:ext cx="1150387" cy="2709333"/>
            </a:xfrm>
            <a:custGeom>
              <a:avLst/>
              <a:gdLst/>
              <a:ahLst/>
              <a:cxnLst/>
              <a:rect r="r" b="b" t="t" l="l"/>
              <a:pathLst>
                <a:path h="2709333" w="1150387">
                  <a:moveTo>
                    <a:pt x="0" y="0"/>
                  </a:moveTo>
                  <a:lnTo>
                    <a:pt x="1150387" y="0"/>
                  </a:lnTo>
                  <a:lnTo>
                    <a:pt x="1150387" y="2709333"/>
                  </a:lnTo>
                  <a:lnTo>
                    <a:pt x="0" y="2709333"/>
                  </a:lnTo>
                  <a:close/>
                </a:path>
              </a:pathLst>
            </a:custGeom>
            <a:solidFill>
              <a:srgbClr val="8197A4"/>
            </a:solidFill>
          </p:spPr>
        </p:sp>
        <p:sp>
          <p:nvSpPr>
            <p:cNvPr name="TextBox 4" id="4"/>
            <p:cNvSpPr txBox="true"/>
            <p:nvPr/>
          </p:nvSpPr>
          <p:spPr>
            <a:xfrm>
              <a:off x="0" y="-38100"/>
              <a:ext cx="1150387" cy="27474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1727592" y="1976471"/>
            <a:ext cx="4664191" cy="6392622"/>
            <a:chOff x="0" y="0"/>
            <a:chExt cx="6218921" cy="8523496"/>
          </a:xfrm>
        </p:grpSpPr>
        <p:pic>
          <p:nvPicPr>
            <p:cNvPr name="Picture 6" id="6"/>
            <p:cNvPicPr>
              <a:picLocks noChangeAspect="true"/>
            </p:cNvPicPr>
            <p:nvPr/>
          </p:nvPicPr>
          <p:blipFill>
            <a:blip r:embed="rId2"/>
            <a:srcRect l="29479" t="0" r="29479" b="0"/>
            <a:stretch>
              <a:fillRect/>
            </a:stretch>
          </p:blipFill>
          <p:spPr>
            <a:xfrm flipH="false" flipV="false">
              <a:off x="0" y="0"/>
              <a:ext cx="6218921" cy="8523496"/>
            </a:xfrm>
            <a:prstGeom prst="rect">
              <a:avLst/>
            </a:prstGeom>
          </p:spPr>
        </p:pic>
      </p:grpSp>
      <p:sp>
        <p:nvSpPr>
          <p:cNvPr name="AutoShape 7" id="7"/>
          <p:cNvSpPr/>
          <p:nvPr/>
        </p:nvSpPr>
        <p:spPr>
          <a:xfrm flipH="true">
            <a:off x="11727592" y="2187040"/>
            <a:ext cx="0" cy="5992034"/>
          </a:xfrm>
          <a:prstGeom prst="line">
            <a:avLst/>
          </a:prstGeom>
          <a:ln cap="rnd" w="95250">
            <a:solidFill>
              <a:srgbClr val="F25426"/>
            </a:solidFill>
            <a:prstDash val="solid"/>
            <a:headEnd type="none" len="sm" w="sm"/>
            <a:tailEnd type="none" len="sm" w="sm"/>
          </a:ln>
        </p:spPr>
      </p:sp>
      <p:sp>
        <p:nvSpPr>
          <p:cNvPr name="AutoShape 8" id="8"/>
          <p:cNvSpPr/>
          <p:nvPr/>
        </p:nvSpPr>
        <p:spPr>
          <a:xfrm flipH="true">
            <a:off x="1076325" y="3859138"/>
            <a:ext cx="0" cy="3722836"/>
          </a:xfrm>
          <a:prstGeom prst="line">
            <a:avLst/>
          </a:prstGeom>
          <a:ln cap="rnd" w="95250">
            <a:solidFill>
              <a:srgbClr val="F25426"/>
            </a:solidFill>
            <a:prstDash val="solid"/>
            <a:headEnd type="none" len="sm" w="sm"/>
            <a:tailEnd type="none" len="sm" w="sm"/>
          </a:ln>
        </p:spPr>
      </p:sp>
      <p:grpSp>
        <p:nvGrpSpPr>
          <p:cNvPr name="Group 9" id="9"/>
          <p:cNvGrpSpPr/>
          <p:nvPr/>
        </p:nvGrpSpPr>
        <p:grpSpPr>
          <a:xfrm rot="0">
            <a:off x="0" y="0"/>
            <a:ext cx="1028700" cy="10287000"/>
            <a:chOff x="0" y="0"/>
            <a:chExt cx="270933" cy="2709333"/>
          </a:xfrm>
        </p:grpSpPr>
        <p:sp>
          <p:nvSpPr>
            <p:cNvPr name="Freeform 10" id="10"/>
            <p:cNvSpPr/>
            <p:nvPr/>
          </p:nvSpPr>
          <p:spPr>
            <a:xfrm flipH="false" flipV="false" rot="0">
              <a:off x="0" y="0"/>
              <a:ext cx="270933" cy="2709333"/>
            </a:xfrm>
            <a:custGeom>
              <a:avLst/>
              <a:gdLst/>
              <a:ahLst/>
              <a:cxnLst/>
              <a:rect r="r" b="b" t="t" l="l"/>
              <a:pathLst>
                <a:path h="2709333" w="270933">
                  <a:moveTo>
                    <a:pt x="0" y="0"/>
                  </a:moveTo>
                  <a:lnTo>
                    <a:pt x="270933" y="0"/>
                  </a:lnTo>
                  <a:lnTo>
                    <a:pt x="270933" y="2709333"/>
                  </a:lnTo>
                  <a:lnTo>
                    <a:pt x="0" y="2709333"/>
                  </a:lnTo>
                  <a:close/>
                </a:path>
              </a:pathLst>
            </a:custGeom>
            <a:solidFill>
              <a:srgbClr val="79B8F3"/>
            </a:solidFill>
          </p:spPr>
        </p:sp>
        <p:sp>
          <p:nvSpPr>
            <p:cNvPr name="TextBox 11" id="11"/>
            <p:cNvSpPr txBox="true"/>
            <p:nvPr/>
          </p:nvSpPr>
          <p:spPr>
            <a:xfrm>
              <a:off x="0" y="-38100"/>
              <a:ext cx="270933" cy="2747433"/>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14311088" y="9007268"/>
            <a:ext cx="2948212" cy="748366"/>
          </a:xfrm>
          <a:custGeom>
            <a:avLst/>
            <a:gdLst/>
            <a:ahLst/>
            <a:cxnLst/>
            <a:rect r="r" b="b" t="t" l="l"/>
            <a:pathLst>
              <a:path h="748366" w="2948212">
                <a:moveTo>
                  <a:pt x="0" y="0"/>
                </a:moveTo>
                <a:lnTo>
                  <a:pt x="2948212" y="0"/>
                </a:lnTo>
                <a:lnTo>
                  <a:pt x="2948212" y="748366"/>
                </a:lnTo>
                <a:lnTo>
                  <a:pt x="0" y="7483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14917677" y="591224"/>
            <a:ext cx="2948212" cy="748366"/>
          </a:xfrm>
          <a:custGeom>
            <a:avLst/>
            <a:gdLst/>
            <a:ahLst/>
            <a:cxnLst/>
            <a:rect r="r" b="b" t="t" l="l"/>
            <a:pathLst>
              <a:path h="748366" w="2948212">
                <a:moveTo>
                  <a:pt x="0" y="0"/>
                </a:moveTo>
                <a:lnTo>
                  <a:pt x="2948212" y="0"/>
                </a:lnTo>
                <a:lnTo>
                  <a:pt x="2948212" y="748365"/>
                </a:lnTo>
                <a:lnTo>
                  <a:pt x="0" y="74836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14" id="14"/>
          <p:cNvSpPr/>
          <p:nvPr/>
        </p:nvSpPr>
        <p:spPr>
          <a:xfrm>
            <a:off x="17321212" y="2734308"/>
            <a:ext cx="0" cy="4876948"/>
          </a:xfrm>
          <a:prstGeom prst="line">
            <a:avLst/>
          </a:prstGeom>
          <a:ln cap="rnd" w="123825">
            <a:solidFill>
              <a:srgbClr val="FFDF2B"/>
            </a:solidFill>
            <a:prstDash val="sysDot"/>
            <a:headEnd type="none" len="sm" w="sm"/>
            <a:tailEnd type="none" len="sm" w="sm"/>
          </a:ln>
        </p:spPr>
      </p:sp>
      <p:sp>
        <p:nvSpPr>
          <p:cNvPr name="Freeform 15" id="15"/>
          <p:cNvSpPr/>
          <p:nvPr/>
        </p:nvSpPr>
        <p:spPr>
          <a:xfrm flipH="false" flipV="false" rot="0">
            <a:off x="1183441" y="203472"/>
            <a:ext cx="1287167" cy="1136118"/>
          </a:xfrm>
          <a:custGeom>
            <a:avLst/>
            <a:gdLst/>
            <a:ahLst/>
            <a:cxnLst/>
            <a:rect r="r" b="b" t="t" l="l"/>
            <a:pathLst>
              <a:path h="1136118" w="1287167">
                <a:moveTo>
                  <a:pt x="0" y="0"/>
                </a:moveTo>
                <a:lnTo>
                  <a:pt x="1287167" y="0"/>
                </a:lnTo>
                <a:lnTo>
                  <a:pt x="1287167" y="1136117"/>
                </a:lnTo>
                <a:lnTo>
                  <a:pt x="0" y="1136117"/>
                </a:lnTo>
                <a:lnTo>
                  <a:pt x="0" y="0"/>
                </a:lnTo>
                <a:close/>
              </a:path>
            </a:pathLst>
          </a:custGeom>
          <a:blipFill>
            <a:blip r:embed="rId7"/>
            <a:stretch>
              <a:fillRect l="0" t="0" r="0" b="-13295"/>
            </a:stretch>
          </a:blipFill>
        </p:spPr>
      </p:sp>
      <p:sp>
        <p:nvSpPr>
          <p:cNvPr name="Freeform 16" id="16"/>
          <p:cNvSpPr/>
          <p:nvPr/>
        </p:nvSpPr>
        <p:spPr>
          <a:xfrm flipH="false" flipV="false" rot="0">
            <a:off x="12149669" y="1339589"/>
            <a:ext cx="704097" cy="704097"/>
          </a:xfrm>
          <a:custGeom>
            <a:avLst/>
            <a:gdLst/>
            <a:ahLst/>
            <a:cxnLst/>
            <a:rect r="r" b="b" t="t" l="l"/>
            <a:pathLst>
              <a:path h="704097" w="704097">
                <a:moveTo>
                  <a:pt x="0" y="0"/>
                </a:moveTo>
                <a:lnTo>
                  <a:pt x="704097" y="0"/>
                </a:lnTo>
                <a:lnTo>
                  <a:pt x="704097" y="704097"/>
                </a:lnTo>
                <a:lnTo>
                  <a:pt x="0" y="704097"/>
                </a:lnTo>
                <a:lnTo>
                  <a:pt x="0" y="0"/>
                </a:lnTo>
                <a:close/>
              </a:path>
            </a:pathLst>
          </a:custGeom>
          <a:blipFill>
            <a:blip r:embed="rId8"/>
            <a:stretch>
              <a:fillRect l="0" t="0" r="0" b="0"/>
            </a:stretch>
          </a:blipFill>
        </p:spPr>
      </p:sp>
      <p:sp>
        <p:nvSpPr>
          <p:cNvPr name="Freeform 17" id="17"/>
          <p:cNvSpPr/>
          <p:nvPr/>
        </p:nvSpPr>
        <p:spPr>
          <a:xfrm flipH="false" flipV="false" rot="0">
            <a:off x="13152748" y="1028700"/>
            <a:ext cx="1158340" cy="1158340"/>
          </a:xfrm>
          <a:custGeom>
            <a:avLst/>
            <a:gdLst/>
            <a:ahLst/>
            <a:cxnLst/>
            <a:rect r="r" b="b" t="t" l="l"/>
            <a:pathLst>
              <a:path h="1158340" w="1158340">
                <a:moveTo>
                  <a:pt x="0" y="0"/>
                </a:moveTo>
                <a:lnTo>
                  <a:pt x="1158340" y="0"/>
                </a:lnTo>
                <a:lnTo>
                  <a:pt x="1158340" y="1158340"/>
                </a:lnTo>
                <a:lnTo>
                  <a:pt x="0" y="1158340"/>
                </a:lnTo>
                <a:lnTo>
                  <a:pt x="0" y="0"/>
                </a:lnTo>
                <a:close/>
              </a:path>
            </a:pathLst>
          </a:custGeom>
          <a:blipFill>
            <a:blip r:embed="rId9"/>
            <a:stretch>
              <a:fillRect l="0" t="0" r="0" b="0"/>
            </a:stretch>
          </a:blipFill>
        </p:spPr>
      </p:sp>
      <p:sp>
        <p:nvSpPr>
          <p:cNvPr name="TextBox 18" id="18"/>
          <p:cNvSpPr txBox="true"/>
          <p:nvPr/>
        </p:nvSpPr>
        <p:spPr>
          <a:xfrm rot="0">
            <a:off x="3127912" y="3673172"/>
            <a:ext cx="7794075" cy="1609725"/>
          </a:xfrm>
          <a:prstGeom prst="rect">
            <a:avLst/>
          </a:prstGeom>
        </p:spPr>
        <p:txBody>
          <a:bodyPr anchor="t" rtlCol="false" tIns="0" lIns="0" bIns="0" rIns="0">
            <a:spAutoFit/>
          </a:bodyPr>
          <a:lstStyle/>
          <a:p>
            <a:pPr algn="l" marL="0" indent="0" lvl="0">
              <a:lnSpc>
                <a:spcPts val="12000"/>
              </a:lnSpc>
            </a:pPr>
            <a:r>
              <a:rPr lang="en-US" sz="12000">
                <a:solidFill>
                  <a:srgbClr val="FFDF2B"/>
                </a:solidFill>
                <a:latin typeface="Corben"/>
                <a:ea typeface="Corben"/>
                <a:cs typeface="Corben"/>
                <a:sym typeface="Corben"/>
              </a:rPr>
              <a:t>SALES</a:t>
            </a:r>
          </a:p>
        </p:txBody>
      </p:sp>
      <p:sp>
        <p:nvSpPr>
          <p:cNvPr name="TextBox 19" id="19"/>
          <p:cNvSpPr txBox="true"/>
          <p:nvPr/>
        </p:nvSpPr>
        <p:spPr>
          <a:xfrm rot="0">
            <a:off x="3127912" y="8121924"/>
            <a:ext cx="6226527" cy="537845"/>
          </a:xfrm>
          <a:prstGeom prst="rect">
            <a:avLst/>
          </a:prstGeom>
        </p:spPr>
        <p:txBody>
          <a:bodyPr anchor="t" rtlCol="false" tIns="0" lIns="0" bIns="0" rIns="0">
            <a:spAutoFit/>
          </a:bodyPr>
          <a:lstStyle/>
          <a:p>
            <a:pPr algn="l" marL="0" indent="0" lvl="0">
              <a:lnSpc>
                <a:spcPts val="4480"/>
              </a:lnSpc>
              <a:spcBef>
                <a:spcPct val="0"/>
              </a:spcBef>
            </a:pPr>
            <a:r>
              <a:rPr lang="en-US" sz="3200" spc="640">
                <a:solidFill>
                  <a:srgbClr val="FFA02F"/>
                </a:solidFill>
                <a:latin typeface="Open Sans Bold"/>
                <a:ea typeface="Open Sans Bold"/>
                <a:cs typeface="Open Sans Bold"/>
                <a:sym typeface="Open Sans Bold"/>
              </a:rPr>
              <a:t>06 July, 2024</a:t>
            </a:r>
          </a:p>
        </p:txBody>
      </p:sp>
      <p:sp>
        <p:nvSpPr>
          <p:cNvPr name="TextBox 20" id="20"/>
          <p:cNvSpPr txBox="true"/>
          <p:nvPr/>
        </p:nvSpPr>
        <p:spPr>
          <a:xfrm rot="0">
            <a:off x="3127912" y="5501972"/>
            <a:ext cx="7794075" cy="1609725"/>
          </a:xfrm>
          <a:prstGeom prst="rect">
            <a:avLst/>
          </a:prstGeom>
        </p:spPr>
        <p:txBody>
          <a:bodyPr anchor="t" rtlCol="false" tIns="0" lIns="0" bIns="0" rIns="0">
            <a:spAutoFit/>
          </a:bodyPr>
          <a:lstStyle/>
          <a:p>
            <a:pPr algn="l" marL="0" indent="0" lvl="0">
              <a:lnSpc>
                <a:spcPts val="12000"/>
              </a:lnSpc>
            </a:pPr>
            <a:r>
              <a:rPr lang="en-US" sz="12000">
                <a:solidFill>
                  <a:srgbClr val="0F171E"/>
                </a:solidFill>
                <a:latin typeface="Corben"/>
                <a:ea typeface="Corben"/>
                <a:cs typeface="Corben"/>
                <a:sym typeface="Corben"/>
              </a:rPr>
              <a:t>REPORT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3471758" y="499915"/>
            <a:ext cx="3227299" cy="7144735"/>
            <a:chOff x="0" y="0"/>
            <a:chExt cx="849988" cy="1881741"/>
          </a:xfrm>
        </p:grpSpPr>
        <p:sp>
          <p:nvSpPr>
            <p:cNvPr name="Freeform 3" id="3"/>
            <p:cNvSpPr/>
            <p:nvPr/>
          </p:nvSpPr>
          <p:spPr>
            <a:xfrm flipH="false" flipV="false" rot="0">
              <a:off x="0" y="0"/>
              <a:ext cx="849988" cy="1881741"/>
            </a:xfrm>
            <a:custGeom>
              <a:avLst/>
              <a:gdLst/>
              <a:ahLst/>
              <a:cxnLst/>
              <a:rect r="r" b="b" t="t" l="l"/>
              <a:pathLst>
                <a:path h="1881741" w="849988">
                  <a:moveTo>
                    <a:pt x="0" y="0"/>
                  </a:moveTo>
                  <a:lnTo>
                    <a:pt x="849988" y="0"/>
                  </a:lnTo>
                  <a:lnTo>
                    <a:pt x="849988" y="1881741"/>
                  </a:lnTo>
                  <a:lnTo>
                    <a:pt x="0" y="1881741"/>
                  </a:lnTo>
                  <a:close/>
                </a:path>
              </a:pathLst>
            </a:custGeom>
            <a:solidFill>
              <a:srgbClr val="41A3A6"/>
            </a:solidFill>
          </p:spPr>
        </p:sp>
        <p:sp>
          <p:nvSpPr>
            <p:cNvPr name="TextBox 4" id="4"/>
            <p:cNvSpPr txBox="true"/>
            <p:nvPr/>
          </p:nvSpPr>
          <p:spPr>
            <a:xfrm>
              <a:off x="0" y="-38100"/>
              <a:ext cx="849988" cy="1919841"/>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5400000">
            <a:off x="3414480" y="4015005"/>
            <a:ext cx="3341855" cy="7144735"/>
            <a:chOff x="0" y="0"/>
            <a:chExt cx="880159" cy="1881741"/>
          </a:xfrm>
        </p:grpSpPr>
        <p:sp>
          <p:nvSpPr>
            <p:cNvPr name="Freeform 6" id="6"/>
            <p:cNvSpPr/>
            <p:nvPr/>
          </p:nvSpPr>
          <p:spPr>
            <a:xfrm flipH="false" flipV="false" rot="0">
              <a:off x="0" y="0"/>
              <a:ext cx="880159" cy="1881741"/>
            </a:xfrm>
            <a:custGeom>
              <a:avLst/>
              <a:gdLst/>
              <a:ahLst/>
              <a:cxnLst/>
              <a:rect r="r" b="b" t="t" l="l"/>
              <a:pathLst>
                <a:path h="1881741" w="880159">
                  <a:moveTo>
                    <a:pt x="0" y="0"/>
                  </a:moveTo>
                  <a:lnTo>
                    <a:pt x="880159" y="0"/>
                  </a:lnTo>
                  <a:lnTo>
                    <a:pt x="880159" y="1881741"/>
                  </a:lnTo>
                  <a:lnTo>
                    <a:pt x="0" y="1881741"/>
                  </a:lnTo>
                  <a:close/>
                </a:path>
              </a:pathLst>
            </a:custGeom>
            <a:solidFill>
              <a:srgbClr val="D7E9EB"/>
            </a:solidFill>
          </p:spPr>
        </p:sp>
        <p:sp>
          <p:nvSpPr>
            <p:cNvPr name="TextBox 7" id="7"/>
            <p:cNvSpPr txBox="true"/>
            <p:nvPr/>
          </p:nvSpPr>
          <p:spPr>
            <a:xfrm>
              <a:off x="0" y="-38100"/>
              <a:ext cx="880159" cy="1919841"/>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5400000">
            <a:off x="10916908" y="499915"/>
            <a:ext cx="3227299" cy="7144735"/>
            <a:chOff x="0" y="0"/>
            <a:chExt cx="849988" cy="1881741"/>
          </a:xfrm>
        </p:grpSpPr>
        <p:sp>
          <p:nvSpPr>
            <p:cNvPr name="Freeform 9" id="9"/>
            <p:cNvSpPr/>
            <p:nvPr/>
          </p:nvSpPr>
          <p:spPr>
            <a:xfrm flipH="false" flipV="false" rot="0">
              <a:off x="0" y="0"/>
              <a:ext cx="849988" cy="1881741"/>
            </a:xfrm>
            <a:custGeom>
              <a:avLst/>
              <a:gdLst/>
              <a:ahLst/>
              <a:cxnLst/>
              <a:rect r="r" b="b" t="t" l="l"/>
              <a:pathLst>
                <a:path h="1881741" w="849988">
                  <a:moveTo>
                    <a:pt x="0" y="0"/>
                  </a:moveTo>
                  <a:lnTo>
                    <a:pt x="849988" y="0"/>
                  </a:lnTo>
                  <a:lnTo>
                    <a:pt x="849988" y="1881741"/>
                  </a:lnTo>
                  <a:lnTo>
                    <a:pt x="0" y="1881741"/>
                  </a:lnTo>
                  <a:close/>
                </a:path>
              </a:pathLst>
            </a:custGeom>
            <a:solidFill>
              <a:srgbClr val="1E7476"/>
            </a:solidFill>
          </p:spPr>
        </p:sp>
        <p:sp>
          <p:nvSpPr>
            <p:cNvPr name="TextBox 10" id="10"/>
            <p:cNvSpPr txBox="true"/>
            <p:nvPr/>
          </p:nvSpPr>
          <p:spPr>
            <a:xfrm>
              <a:off x="0" y="-38100"/>
              <a:ext cx="849988" cy="1919841"/>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5400000">
            <a:off x="10859630" y="4015005"/>
            <a:ext cx="3341855" cy="7144735"/>
            <a:chOff x="0" y="0"/>
            <a:chExt cx="880159" cy="1881741"/>
          </a:xfrm>
        </p:grpSpPr>
        <p:sp>
          <p:nvSpPr>
            <p:cNvPr name="Freeform 12" id="12"/>
            <p:cNvSpPr/>
            <p:nvPr/>
          </p:nvSpPr>
          <p:spPr>
            <a:xfrm flipH="false" flipV="false" rot="0">
              <a:off x="0" y="0"/>
              <a:ext cx="880159" cy="1881741"/>
            </a:xfrm>
            <a:custGeom>
              <a:avLst/>
              <a:gdLst/>
              <a:ahLst/>
              <a:cxnLst/>
              <a:rect r="r" b="b" t="t" l="l"/>
              <a:pathLst>
                <a:path h="1881741" w="880159">
                  <a:moveTo>
                    <a:pt x="0" y="0"/>
                  </a:moveTo>
                  <a:lnTo>
                    <a:pt x="880159" y="0"/>
                  </a:lnTo>
                  <a:lnTo>
                    <a:pt x="880159" y="1881741"/>
                  </a:lnTo>
                  <a:lnTo>
                    <a:pt x="0" y="1881741"/>
                  </a:lnTo>
                  <a:close/>
                </a:path>
              </a:pathLst>
            </a:custGeom>
            <a:solidFill>
              <a:srgbClr val="EBE6E1"/>
            </a:solidFill>
          </p:spPr>
        </p:sp>
        <p:sp>
          <p:nvSpPr>
            <p:cNvPr name="TextBox 13" id="13"/>
            <p:cNvSpPr txBox="true"/>
            <p:nvPr/>
          </p:nvSpPr>
          <p:spPr>
            <a:xfrm>
              <a:off x="0" y="-38100"/>
              <a:ext cx="880159" cy="1919841"/>
            </a:xfrm>
            <a:prstGeom prst="rect">
              <a:avLst/>
            </a:prstGeom>
          </p:spPr>
          <p:txBody>
            <a:bodyPr anchor="ctr" rtlCol="false" tIns="50800" lIns="50800" bIns="50800" rIns="50800"/>
            <a:lstStyle/>
            <a:p>
              <a:pPr algn="ctr">
                <a:lnSpc>
                  <a:spcPts val="3359"/>
                </a:lnSpc>
              </a:pPr>
            </a:p>
          </p:txBody>
        </p:sp>
      </p:grpSp>
      <p:grpSp>
        <p:nvGrpSpPr>
          <p:cNvPr name="Group 14" id="14"/>
          <p:cNvGrpSpPr/>
          <p:nvPr/>
        </p:nvGrpSpPr>
        <p:grpSpPr>
          <a:xfrm rot="0">
            <a:off x="0" y="0"/>
            <a:ext cx="1028700" cy="10287000"/>
            <a:chOff x="0" y="0"/>
            <a:chExt cx="270933" cy="2709333"/>
          </a:xfrm>
        </p:grpSpPr>
        <p:sp>
          <p:nvSpPr>
            <p:cNvPr name="Freeform 15" id="15"/>
            <p:cNvSpPr/>
            <p:nvPr/>
          </p:nvSpPr>
          <p:spPr>
            <a:xfrm flipH="false" flipV="false" rot="0">
              <a:off x="0" y="0"/>
              <a:ext cx="270933" cy="2709333"/>
            </a:xfrm>
            <a:custGeom>
              <a:avLst/>
              <a:gdLst/>
              <a:ahLst/>
              <a:cxnLst/>
              <a:rect r="r" b="b" t="t" l="l"/>
              <a:pathLst>
                <a:path h="2709333" w="270933">
                  <a:moveTo>
                    <a:pt x="0" y="0"/>
                  </a:moveTo>
                  <a:lnTo>
                    <a:pt x="270933" y="0"/>
                  </a:lnTo>
                  <a:lnTo>
                    <a:pt x="270933" y="2709333"/>
                  </a:lnTo>
                  <a:lnTo>
                    <a:pt x="0" y="2709333"/>
                  </a:lnTo>
                  <a:close/>
                </a:path>
              </a:pathLst>
            </a:custGeom>
            <a:solidFill>
              <a:srgbClr val="D7E9EB"/>
            </a:solidFill>
          </p:spPr>
        </p:sp>
        <p:sp>
          <p:nvSpPr>
            <p:cNvPr name="TextBox 16" id="16"/>
            <p:cNvSpPr txBox="true"/>
            <p:nvPr/>
          </p:nvSpPr>
          <p:spPr>
            <a:xfrm>
              <a:off x="0" y="-38100"/>
              <a:ext cx="270933" cy="2747433"/>
            </a:xfrm>
            <a:prstGeom prst="rect">
              <a:avLst/>
            </a:prstGeom>
          </p:spPr>
          <p:txBody>
            <a:bodyPr anchor="ctr" rtlCol="false" tIns="50800" lIns="50800" bIns="50800" rIns="50800"/>
            <a:lstStyle/>
            <a:p>
              <a:pPr algn="ctr">
                <a:lnSpc>
                  <a:spcPts val="3359"/>
                </a:lnSpc>
              </a:pPr>
            </a:p>
          </p:txBody>
        </p:sp>
      </p:grpSp>
      <p:grpSp>
        <p:nvGrpSpPr>
          <p:cNvPr name="Group 17" id="17"/>
          <p:cNvGrpSpPr/>
          <p:nvPr/>
        </p:nvGrpSpPr>
        <p:grpSpPr>
          <a:xfrm rot="0">
            <a:off x="17257911" y="0"/>
            <a:ext cx="1028700" cy="10287000"/>
            <a:chOff x="0" y="0"/>
            <a:chExt cx="270933" cy="2709333"/>
          </a:xfrm>
        </p:grpSpPr>
        <p:sp>
          <p:nvSpPr>
            <p:cNvPr name="Freeform 18" id="18"/>
            <p:cNvSpPr/>
            <p:nvPr/>
          </p:nvSpPr>
          <p:spPr>
            <a:xfrm flipH="false" flipV="false" rot="0">
              <a:off x="0" y="0"/>
              <a:ext cx="270933" cy="2709333"/>
            </a:xfrm>
            <a:custGeom>
              <a:avLst/>
              <a:gdLst/>
              <a:ahLst/>
              <a:cxnLst/>
              <a:rect r="r" b="b" t="t" l="l"/>
              <a:pathLst>
                <a:path h="2709333" w="270933">
                  <a:moveTo>
                    <a:pt x="0" y="0"/>
                  </a:moveTo>
                  <a:lnTo>
                    <a:pt x="270933" y="0"/>
                  </a:lnTo>
                  <a:lnTo>
                    <a:pt x="270933" y="2709333"/>
                  </a:lnTo>
                  <a:lnTo>
                    <a:pt x="0" y="2709333"/>
                  </a:lnTo>
                  <a:close/>
                </a:path>
              </a:pathLst>
            </a:custGeom>
            <a:solidFill>
              <a:srgbClr val="79B8F3"/>
            </a:solidFill>
          </p:spPr>
        </p:sp>
        <p:sp>
          <p:nvSpPr>
            <p:cNvPr name="TextBox 19" id="19"/>
            <p:cNvSpPr txBox="true"/>
            <p:nvPr/>
          </p:nvSpPr>
          <p:spPr>
            <a:xfrm>
              <a:off x="0" y="-38100"/>
              <a:ext cx="270933" cy="2747433"/>
            </a:xfrm>
            <a:prstGeom prst="rect">
              <a:avLst/>
            </a:prstGeom>
          </p:spPr>
          <p:txBody>
            <a:bodyPr anchor="ctr" rtlCol="false" tIns="50800" lIns="50800" bIns="50800" rIns="50800"/>
            <a:lstStyle/>
            <a:p>
              <a:pPr algn="ctr">
                <a:lnSpc>
                  <a:spcPts val="3359"/>
                </a:lnSpc>
              </a:pPr>
            </a:p>
          </p:txBody>
        </p:sp>
      </p:grpSp>
      <p:sp>
        <p:nvSpPr>
          <p:cNvPr name="Freeform 20" id="20"/>
          <p:cNvSpPr/>
          <p:nvPr/>
        </p:nvSpPr>
        <p:spPr>
          <a:xfrm flipH="false" flipV="false" rot="0">
            <a:off x="1820664" y="2016704"/>
            <a:ext cx="14080201" cy="6672405"/>
          </a:xfrm>
          <a:custGeom>
            <a:avLst/>
            <a:gdLst/>
            <a:ahLst/>
            <a:cxnLst/>
            <a:rect r="r" b="b" t="t" l="l"/>
            <a:pathLst>
              <a:path h="6672405" w="14080201">
                <a:moveTo>
                  <a:pt x="0" y="0"/>
                </a:moveTo>
                <a:lnTo>
                  <a:pt x="14080201" y="0"/>
                </a:lnTo>
                <a:lnTo>
                  <a:pt x="14080201" y="6672405"/>
                </a:lnTo>
                <a:lnTo>
                  <a:pt x="0" y="6672405"/>
                </a:lnTo>
                <a:lnTo>
                  <a:pt x="0" y="0"/>
                </a:lnTo>
                <a:close/>
              </a:path>
            </a:pathLst>
          </a:custGeom>
          <a:blipFill>
            <a:blip r:embed="rId2"/>
            <a:stretch>
              <a:fillRect l="-298" t="-1003" r="0" b="-19093"/>
            </a:stretch>
          </a:blipFill>
        </p:spPr>
      </p:sp>
      <p:sp>
        <p:nvSpPr>
          <p:cNvPr name="TextBox 21" id="21"/>
          <p:cNvSpPr txBox="true"/>
          <p:nvPr/>
        </p:nvSpPr>
        <p:spPr>
          <a:xfrm rot="0">
            <a:off x="1820664" y="348615"/>
            <a:ext cx="14646671" cy="1226820"/>
          </a:xfrm>
          <a:prstGeom prst="rect">
            <a:avLst/>
          </a:prstGeom>
        </p:spPr>
        <p:txBody>
          <a:bodyPr anchor="t" rtlCol="false" tIns="0" lIns="0" bIns="0" rIns="0">
            <a:spAutoFit/>
          </a:bodyPr>
          <a:lstStyle/>
          <a:p>
            <a:pPr algn="ctr" marL="0" indent="0" lvl="0">
              <a:lnSpc>
                <a:spcPts val="10080"/>
              </a:lnSpc>
              <a:spcBef>
                <a:spcPct val="0"/>
              </a:spcBef>
            </a:pPr>
            <a:r>
              <a:rPr lang="en-US" sz="7200">
                <a:solidFill>
                  <a:srgbClr val="0C4E50"/>
                </a:solidFill>
                <a:latin typeface="Corben"/>
                <a:ea typeface="Corben"/>
                <a:cs typeface="Corben"/>
                <a:sym typeface="Corben"/>
              </a:rPr>
              <a:t> AMAZON SALES DASHBORAD</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3471758" y="499915"/>
            <a:ext cx="3227299" cy="7144735"/>
            <a:chOff x="0" y="0"/>
            <a:chExt cx="849988" cy="1881741"/>
          </a:xfrm>
        </p:grpSpPr>
        <p:sp>
          <p:nvSpPr>
            <p:cNvPr name="Freeform 3" id="3"/>
            <p:cNvSpPr/>
            <p:nvPr/>
          </p:nvSpPr>
          <p:spPr>
            <a:xfrm flipH="false" flipV="false" rot="0">
              <a:off x="0" y="0"/>
              <a:ext cx="849988" cy="1881741"/>
            </a:xfrm>
            <a:custGeom>
              <a:avLst/>
              <a:gdLst/>
              <a:ahLst/>
              <a:cxnLst/>
              <a:rect r="r" b="b" t="t" l="l"/>
              <a:pathLst>
                <a:path h="1881741" w="849988">
                  <a:moveTo>
                    <a:pt x="0" y="0"/>
                  </a:moveTo>
                  <a:lnTo>
                    <a:pt x="849988" y="0"/>
                  </a:lnTo>
                  <a:lnTo>
                    <a:pt x="849988" y="1881741"/>
                  </a:lnTo>
                  <a:lnTo>
                    <a:pt x="0" y="1881741"/>
                  </a:lnTo>
                  <a:close/>
                </a:path>
              </a:pathLst>
            </a:custGeom>
            <a:solidFill>
              <a:srgbClr val="41A3A6"/>
            </a:solidFill>
          </p:spPr>
        </p:sp>
        <p:sp>
          <p:nvSpPr>
            <p:cNvPr name="TextBox 4" id="4"/>
            <p:cNvSpPr txBox="true"/>
            <p:nvPr/>
          </p:nvSpPr>
          <p:spPr>
            <a:xfrm>
              <a:off x="0" y="-38100"/>
              <a:ext cx="849988" cy="1919841"/>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5400000">
            <a:off x="3414480" y="4015005"/>
            <a:ext cx="3341855" cy="7144735"/>
            <a:chOff x="0" y="0"/>
            <a:chExt cx="880159" cy="1881741"/>
          </a:xfrm>
        </p:grpSpPr>
        <p:sp>
          <p:nvSpPr>
            <p:cNvPr name="Freeform 6" id="6"/>
            <p:cNvSpPr/>
            <p:nvPr/>
          </p:nvSpPr>
          <p:spPr>
            <a:xfrm flipH="false" flipV="false" rot="0">
              <a:off x="0" y="0"/>
              <a:ext cx="880159" cy="1881741"/>
            </a:xfrm>
            <a:custGeom>
              <a:avLst/>
              <a:gdLst/>
              <a:ahLst/>
              <a:cxnLst/>
              <a:rect r="r" b="b" t="t" l="l"/>
              <a:pathLst>
                <a:path h="1881741" w="880159">
                  <a:moveTo>
                    <a:pt x="0" y="0"/>
                  </a:moveTo>
                  <a:lnTo>
                    <a:pt x="880159" y="0"/>
                  </a:lnTo>
                  <a:lnTo>
                    <a:pt x="880159" y="1881741"/>
                  </a:lnTo>
                  <a:lnTo>
                    <a:pt x="0" y="1881741"/>
                  </a:lnTo>
                  <a:close/>
                </a:path>
              </a:pathLst>
            </a:custGeom>
            <a:solidFill>
              <a:srgbClr val="D7E9EB"/>
            </a:solidFill>
          </p:spPr>
        </p:sp>
        <p:sp>
          <p:nvSpPr>
            <p:cNvPr name="TextBox 7" id="7"/>
            <p:cNvSpPr txBox="true"/>
            <p:nvPr/>
          </p:nvSpPr>
          <p:spPr>
            <a:xfrm>
              <a:off x="0" y="-38100"/>
              <a:ext cx="880159" cy="1919841"/>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5400000">
            <a:off x="10916908" y="499915"/>
            <a:ext cx="3227299" cy="7144735"/>
            <a:chOff x="0" y="0"/>
            <a:chExt cx="849988" cy="1881741"/>
          </a:xfrm>
        </p:grpSpPr>
        <p:sp>
          <p:nvSpPr>
            <p:cNvPr name="Freeform 9" id="9"/>
            <p:cNvSpPr/>
            <p:nvPr/>
          </p:nvSpPr>
          <p:spPr>
            <a:xfrm flipH="false" flipV="false" rot="0">
              <a:off x="0" y="0"/>
              <a:ext cx="849988" cy="1881741"/>
            </a:xfrm>
            <a:custGeom>
              <a:avLst/>
              <a:gdLst/>
              <a:ahLst/>
              <a:cxnLst/>
              <a:rect r="r" b="b" t="t" l="l"/>
              <a:pathLst>
                <a:path h="1881741" w="849988">
                  <a:moveTo>
                    <a:pt x="0" y="0"/>
                  </a:moveTo>
                  <a:lnTo>
                    <a:pt x="849988" y="0"/>
                  </a:lnTo>
                  <a:lnTo>
                    <a:pt x="849988" y="1881741"/>
                  </a:lnTo>
                  <a:lnTo>
                    <a:pt x="0" y="1881741"/>
                  </a:lnTo>
                  <a:close/>
                </a:path>
              </a:pathLst>
            </a:custGeom>
            <a:solidFill>
              <a:srgbClr val="1E7476"/>
            </a:solidFill>
          </p:spPr>
        </p:sp>
        <p:sp>
          <p:nvSpPr>
            <p:cNvPr name="TextBox 10" id="10"/>
            <p:cNvSpPr txBox="true"/>
            <p:nvPr/>
          </p:nvSpPr>
          <p:spPr>
            <a:xfrm>
              <a:off x="0" y="-38100"/>
              <a:ext cx="849988" cy="1919841"/>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5400000">
            <a:off x="10859630" y="4015005"/>
            <a:ext cx="3341855" cy="7144735"/>
            <a:chOff x="0" y="0"/>
            <a:chExt cx="880159" cy="1881741"/>
          </a:xfrm>
        </p:grpSpPr>
        <p:sp>
          <p:nvSpPr>
            <p:cNvPr name="Freeform 12" id="12"/>
            <p:cNvSpPr/>
            <p:nvPr/>
          </p:nvSpPr>
          <p:spPr>
            <a:xfrm flipH="false" flipV="false" rot="0">
              <a:off x="0" y="0"/>
              <a:ext cx="880159" cy="1881741"/>
            </a:xfrm>
            <a:custGeom>
              <a:avLst/>
              <a:gdLst/>
              <a:ahLst/>
              <a:cxnLst/>
              <a:rect r="r" b="b" t="t" l="l"/>
              <a:pathLst>
                <a:path h="1881741" w="880159">
                  <a:moveTo>
                    <a:pt x="0" y="0"/>
                  </a:moveTo>
                  <a:lnTo>
                    <a:pt x="880159" y="0"/>
                  </a:lnTo>
                  <a:lnTo>
                    <a:pt x="880159" y="1881741"/>
                  </a:lnTo>
                  <a:lnTo>
                    <a:pt x="0" y="1881741"/>
                  </a:lnTo>
                  <a:close/>
                </a:path>
              </a:pathLst>
            </a:custGeom>
            <a:solidFill>
              <a:srgbClr val="EBE6E1"/>
            </a:solidFill>
          </p:spPr>
        </p:sp>
        <p:sp>
          <p:nvSpPr>
            <p:cNvPr name="TextBox 13" id="13"/>
            <p:cNvSpPr txBox="true"/>
            <p:nvPr/>
          </p:nvSpPr>
          <p:spPr>
            <a:xfrm>
              <a:off x="0" y="-38100"/>
              <a:ext cx="880159" cy="1919841"/>
            </a:xfrm>
            <a:prstGeom prst="rect">
              <a:avLst/>
            </a:prstGeom>
          </p:spPr>
          <p:txBody>
            <a:bodyPr anchor="ctr" rtlCol="false" tIns="50800" lIns="50800" bIns="50800" rIns="50800"/>
            <a:lstStyle/>
            <a:p>
              <a:pPr algn="ctr">
                <a:lnSpc>
                  <a:spcPts val="3359"/>
                </a:lnSpc>
              </a:pPr>
            </a:p>
          </p:txBody>
        </p:sp>
      </p:grpSp>
      <p:grpSp>
        <p:nvGrpSpPr>
          <p:cNvPr name="Group 14" id="14"/>
          <p:cNvGrpSpPr/>
          <p:nvPr/>
        </p:nvGrpSpPr>
        <p:grpSpPr>
          <a:xfrm rot="0">
            <a:off x="0" y="0"/>
            <a:ext cx="1028700" cy="10287000"/>
            <a:chOff x="0" y="0"/>
            <a:chExt cx="270933" cy="2709333"/>
          </a:xfrm>
        </p:grpSpPr>
        <p:sp>
          <p:nvSpPr>
            <p:cNvPr name="Freeform 15" id="15"/>
            <p:cNvSpPr/>
            <p:nvPr/>
          </p:nvSpPr>
          <p:spPr>
            <a:xfrm flipH="false" flipV="false" rot="0">
              <a:off x="0" y="0"/>
              <a:ext cx="270933" cy="2709333"/>
            </a:xfrm>
            <a:custGeom>
              <a:avLst/>
              <a:gdLst/>
              <a:ahLst/>
              <a:cxnLst/>
              <a:rect r="r" b="b" t="t" l="l"/>
              <a:pathLst>
                <a:path h="2709333" w="270933">
                  <a:moveTo>
                    <a:pt x="0" y="0"/>
                  </a:moveTo>
                  <a:lnTo>
                    <a:pt x="270933" y="0"/>
                  </a:lnTo>
                  <a:lnTo>
                    <a:pt x="270933" y="2709333"/>
                  </a:lnTo>
                  <a:lnTo>
                    <a:pt x="0" y="2709333"/>
                  </a:lnTo>
                  <a:close/>
                </a:path>
              </a:pathLst>
            </a:custGeom>
            <a:solidFill>
              <a:srgbClr val="79B8F3"/>
            </a:solidFill>
          </p:spPr>
        </p:sp>
        <p:sp>
          <p:nvSpPr>
            <p:cNvPr name="TextBox 16" id="16"/>
            <p:cNvSpPr txBox="true"/>
            <p:nvPr/>
          </p:nvSpPr>
          <p:spPr>
            <a:xfrm>
              <a:off x="0" y="-38100"/>
              <a:ext cx="270933" cy="2747433"/>
            </a:xfrm>
            <a:prstGeom prst="rect">
              <a:avLst/>
            </a:prstGeom>
          </p:spPr>
          <p:txBody>
            <a:bodyPr anchor="ctr" rtlCol="false" tIns="50800" lIns="50800" bIns="50800" rIns="50800"/>
            <a:lstStyle/>
            <a:p>
              <a:pPr algn="ctr">
                <a:lnSpc>
                  <a:spcPts val="3359"/>
                </a:lnSpc>
              </a:pPr>
            </a:p>
          </p:txBody>
        </p:sp>
      </p:grpSp>
      <p:grpSp>
        <p:nvGrpSpPr>
          <p:cNvPr name="Group 17" id="17"/>
          <p:cNvGrpSpPr/>
          <p:nvPr/>
        </p:nvGrpSpPr>
        <p:grpSpPr>
          <a:xfrm rot="0">
            <a:off x="17257911" y="0"/>
            <a:ext cx="1028700" cy="10287000"/>
            <a:chOff x="0" y="0"/>
            <a:chExt cx="270933" cy="2709333"/>
          </a:xfrm>
        </p:grpSpPr>
        <p:sp>
          <p:nvSpPr>
            <p:cNvPr name="Freeform 18" id="18"/>
            <p:cNvSpPr/>
            <p:nvPr/>
          </p:nvSpPr>
          <p:spPr>
            <a:xfrm flipH="false" flipV="false" rot="0">
              <a:off x="0" y="0"/>
              <a:ext cx="270933" cy="2709333"/>
            </a:xfrm>
            <a:custGeom>
              <a:avLst/>
              <a:gdLst/>
              <a:ahLst/>
              <a:cxnLst/>
              <a:rect r="r" b="b" t="t" l="l"/>
              <a:pathLst>
                <a:path h="2709333" w="270933">
                  <a:moveTo>
                    <a:pt x="0" y="0"/>
                  </a:moveTo>
                  <a:lnTo>
                    <a:pt x="270933" y="0"/>
                  </a:lnTo>
                  <a:lnTo>
                    <a:pt x="270933" y="2709333"/>
                  </a:lnTo>
                  <a:lnTo>
                    <a:pt x="0" y="2709333"/>
                  </a:lnTo>
                  <a:close/>
                </a:path>
              </a:pathLst>
            </a:custGeom>
            <a:solidFill>
              <a:srgbClr val="D7E9EB"/>
            </a:solidFill>
          </p:spPr>
        </p:sp>
        <p:sp>
          <p:nvSpPr>
            <p:cNvPr name="TextBox 19" id="19"/>
            <p:cNvSpPr txBox="true"/>
            <p:nvPr/>
          </p:nvSpPr>
          <p:spPr>
            <a:xfrm>
              <a:off x="0" y="-38100"/>
              <a:ext cx="270933" cy="2747433"/>
            </a:xfrm>
            <a:prstGeom prst="rect">
              <a:avLst/>
            </a:prstGeom>
          </p:spPr>
          <p:txBody>
            <a:bodyPr anchor="ctr" rtlCol="false" tIns="50800" lIns="50800" bIns="50800" rIns="50800"/>
            <a:lstStyle/>
            <a:p>
              <a:pPr algn="ctr">
                <a:lnSpc>
                  <a:spcPts val="3359"/>
                </a:lnSpc>
              </a:pPr>
            </a:p>
          </p:txBody>
        </p:sp>
      </p:grpSp>
      <p:sp>
        <p:nvSpPr>
          <p:cNvPr name="Freeform 20" id="20"/>
          <p:cNvSpPr/>
          <p:nvPr/>
        </p:nvSpPr>
        <p:spPr>
          <a:xfrm flipH="false" flipV="false" rot="0">
            <a:off x="1997399" y="2170217"/>
            <a:ext cx="13320752" cy="7492456"/>
          </a:xfrm>
          <a:custGeom>
            <a:avLst/>
            <a:gdLst/>
            <a:ahLst/>
            <a:cxnLst/>
            <a:rect r="r" b="b" t="t" l="l"/>
            <a:pathLst>
              <a:path h="7492456" w="13320752">
                <a:moveTo>
                  <a:pt x="0" y="0"/>
                </a:moveTo>
                <a:lnTo>
                  <a:pt x="13320752" y="0"/>
                </a:lnTo>
                <a:lnTo>
                  <a:pt x="13320752" y="7492456"/>
                </a:lnTo>
                <a:lnTo>
                  <a:pt x="0" y="7492456"/>
                </a:lnTo>
                <a:lnTo>
                  <a:pt x="0" y="0"/>
                </a:lnTo>
                <a:close/>
              </a:path>
            </a:pathLst>
          </a:custGeom>
          <a:blipFill>
            <a:blip r:embed="rId2"/>
            <a:stretch>
              <a:fillRect l="0" t="0" r="0" b="0"/>
            </a:stretch>
          </a:blipFill>
        </p:spPr>
      </p:sp>
      <p:sp>
        <p:nvSpPr>
          <p:cNvPr name="TextBox 21" id="21"/>
          <p:cNvSpPr txBox="true"/>
          <p:nvPr/>
        </p:nvSpPr>
        <p:spPr>
          <a:xfrm rot="0">
            <a:off x="1820664" y="348615"/>
            <a:ext cx="14646671" cy="1226820"/>
          </a:xfrm>
          <a:prstGeom prst="rect">
            <a:avLst/>
          </a:prstGeom>
        </p:spPr>
        <p:txBody>
          <a:bodyPr anchor="t" rtlCol="false" tIns="0" lIns="0" bIns="0" rIns="0">
            <a:spAutoFit/>
          </a:bodyPr>
          <a:lstStyle/>
          <a:p>
            <a:pPr algn="ctr" marL="0" indent="0" lvl="0">
              <a:lnSpc>
                <a:spcPts val="10080"/>
              </a:lnSpc>
              <a:spcBef>
                <a:spcPct val="0"/>
              </a:spcBef>
            </a:pPr>
            <a:r>
              <a:rPr lang="en-US" sz="7200">
                <a:solidFill>
                  <a:srgbClr val="0C4E50"/>
                </a:solidFill>
                <a:latin typeface="Corben"/>
                <a:ea typeface="Corben"/>
                <a:cs typeface="Corben"/>
                <a:sym typeface="Corben"/>
              </a:rPr>
              <a:t>AMAZON SALES DASHBORAD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0"/>
            <a:ext cx="1028700" cy="10287000"/>
            <a:chOff x="0" y="0"/>
            <a:chExt cx="270933" cy="2709333"/>
          </a:xfrm>
        </p:grpSpPr>
        <p:sp>
          <p:nvSpPr>
            <p:cNvPr name="Freeform 3" id="3"/>
            <p:cNvSpPr/>
            <p:nvPr/>
          </p:nvSpPr>
          <p:spPr>
            <a:xfrm flipH="false" flipV="false" rot="0">
              <a:off x="0" y="0"/>
              <a:ext cx="270933" cy="2709333"/>
            </a:xfrm>
            <a:custGeom>
              <a:avLst/>
              <a:gdLst/>
              <a:ahLst/>
              <a:cxnLst/>
              <a:rect r="r" b="b" t="t" l="l"/>
              <a:pathLst>
                <a:path h="2709333" w="270933">
                  <a:moveTo>
                    <a:pt x="0" y="0"/>
                  </a:moveTo>
                  <a:lnTo>
                    <a:pt x="270933" y="0"/>
                  </a:lnTo>
                  <a:lnTo>
                    <a:pt x="270933" y="2709333"/>
                  </a:lnTo>
                  <a:lnTo>
                    <a:pt x="0" y="2709333"/>
                  </a:lnTo>
                  <a:close/>
                </a:path>
              </a:pathLst>
            </a:custGeom>
            <a:solidFill>
              <a:srgbClr val="79B8F3"/>
            </a:solidFill>
          </p:spPr>
        </p:sp>
        <p:sp>
          <p:nvSpPr>
            <p:cNvPr name="TextBox 4" id="4"/>
            <p:cNvSpPr txBox="true"/>
            <p:nvPr/>
          </p:nvSpPr>
          <p:spPr>
            <a:xfrm>
              <a:off x="0" y="-38100"/>
              <a:ext cx="270933" cy="2747433"/>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5400000">
            <a:off x="7645552" y="-1084795"/>
            <a:ext cx="3227299" cy="10806942"/>
            <a:chOff x="0" y="0"/>
            <a:chExt cx="849988" cy="2846273"/>
          </a:xfrm>
        </p:grpSpPr>
        <p:sp>
          <p:nvSpPr>
            <p:cNvPr name="Freeform 6" id="6"/>
            <p:cNvSpPr/>
            <p:nvPr/>
          </p:nvSpPr>
          <p:spPr>
            <a:xfrm flipH="false" flipV="false" rot="0">
              <a:off x="0" y="0"/>
              <a:ext cx="849988" cy="2846273"/>
            </a:xfrm>
            <a:custGeom>
              <a:avLst/>
              <a:gdLst/>
              <a:ahLst/>
              <a:cxnLst/>
              <a:rect r="r" b="b" t="t" l="l"/>
              <a:pathLst>
                <a:path h="2846273" w="849988">
                  <a:moveTo>
                    <a:pt x="0" y="0"/>
                  </a:moveTo>
                  <a:lnTo>
                    <a:pt x="849988" y="0"/>
                  </a:lnTo>
                  <a:lnTo>
                    <a:pt x="849988" y="2846273"/>
                  </a:lnTo>
                  <a:lnTo>
                    <a:pt x="0" y="2846273"/>
                  </a:lnTo>
                  <a:close/>
                </a:path>
              </a:pathLst>
            </a:custGeom>
            <a:solidFill>
              <a:srgbClr val="1E7476"/>
            </a:solidFill>
          </p:spPr>
        </p:sp>
        <p:sp>
          <p:nvSpPr>
            <p:cNvPr name="TextBox 7" id="7"/>
            <p:cNvSpPr txBox="true"/>
            <p:nvPr/>
          </p:nvSpPr>
          <p:spPr>
            <a:xfrm>
              <a:off x="0" y="-38100"/>
              <a:ext cx="849988" cy="2884373"/>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5400000">
            <a:off x="12782395" y="5685932"/>
            <a:ext cx="1142385" cy="7144735"/>
            <a:chOff x="0" y="0"/>
            <a:chExt cx="300875" cy="1881741"/>
          </a:xfrm>
        </p:grpSpPr>
        <p:sp>
          <p:nvSpPr>
            <p:cNvPr name="Freeform 9" id="9"/>
            <p:cNvSpPr/>
            <p:nvPr/>
          </p:nvSpPr>
          <p:spPr>
            <a:xfrm flipH="false" flipV="false" rot="0">
              <a:off x="0" y="0"/>
              <a:ext cx="300875" cy="1881741"/>
            </a:xfrm>
            <a:custGeom>
              <a:avLst/>
              <a:gdLst/>
              <a:ahLst/>
              <a:cxnLst/>
              <a:rect r="r" b="b" t="t" l="l"/>
              <a:pathLst>
                <a:path h="1881741" w="300875">
                  <a:moveTo>
                    <a:pt x="0" y="0"/>
                  </a:moveTo>
                  <a:lnTo>
                    <a:pt x="300875" y="0"/>
                  </a:lnTo>
                  <a:lnTo>
                    <a:pt x="300875" y="1881741"/>
                  </a:lnTo>
                  <a:lnTo>
                    <a:pt x="0" y="1881741"/>
                  </a:lnTo>
                  <a:close/>
                </a:path>
              </a:pathLst>
            </a:custGeom>
            <a:solidFill>
              <a:srgbClr val="EBE6E1"/>
            </a:solidFill>
          </p:spPr>
        </p:sp>
        <p:sp>
          <p:nvSpPr>
            <p:cNvPr name="TextBox 10" id="10"/>
            <p:cNvSpPr txBox="true"/>
            <p:nvPr/>
          </p:nvSpPr>
          <p:spPr>
            <a:xfrm>
              <a:off x="0" y="-38100"/>
              <a:ext cx="300875" cy="1919841"/>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0" y="0"/>
            <a:ext cx="1028700" cy="10287000"/>
            <a:chOff x="0" y="0"/>
            <a:chExt cx="270933" cy="2709333"/>
          </a:xfrm>
        </p:grpSpPr>
        <p:sp>
          <p:nvSpPr>
            <p:cNvPr name="Freeform 12" id="12"/>
            <p:cNvSpPr/>
            <p:nvPr/>
          </p:nvSpPr>
          <p:spPr>
            <a:xfrm flipH="false" flipV="false" rot="0">
              <a:off x="0" y="0"/>
              <a:ext cx="270933" cy="2709333"/>
            </a:xfrm>
            <a:custGeom>
              <a:avLst/>
              <a:gdLst/>
              <a:ahLst/>
              <a:cxnLst/>
              <a:rect r="r" b="b" t="t" l="l"/>
              <a:pathLst>
                <a:path h="2709333" w="270933">
                  <a:moveTo>
                    <a:pt x="0" y="0"/>
                  </a:moveTo>
                  <a:lnTo>
                    <a:pt x="270933" y="0"/>
                  </a:lnTo>
                  <a:lnTo>
                    <a:pt x="270933" y="2709333"/>
                  </a:lnTo>
                  <a:lnTo>
                    <a:pt x="0" y="2709333"/>
                  </a:lnTo>
                  <a:close/>
                </a:path>
              </a:pathLst>
            </a:custGeom>
            <a:solidFill>
              <a:srgbClr val="D7E9EB"/>
            </a:solidFill>
          </p:spPr>
        </p:sp>
        <p:sp>
          <p:nvSpPr>
            <p:cNvPr name="TextBox 13" id="13"/>
            <p:cNvSpPr txBox="true"/>
            <p:nvPr/>
          </p:nvSpPr>
          <p:spPr>
            <a:xfrm>
              <a:off x="0" y="-38100"/>
              <a:ext cx="270933" cy="2747433"/>
            </a:xfrm>
            <a:prstGeom prst="rect">
              <a:avLst/>
            </a:prstGeom>
          </p:spPr>
          <p:txBody>
            <a:bodyPr anchor="ctr" rtlCol="false" tIns="50800" lIns="50800" bIns="50800" rIns="50800"/>
            <a:lstStyle/>
            <a:p>
              <a:pPr algn="ctr">
                <a:lnSpc>
                  <a:spcPts val="3359"/>
                </a:lnSpc>
              </a:pPr>
            </a:p>
          </p:txBody>
        </p:sp>
      </p:grpSp>
      <p:sp>
        <p:nvSpPr>
          <p:cNvPr name="Freeform 14" id="14"/>
          <p:cNvSpPr/>
          <p:nvPr/>
        </p:nvSpPr>
        <p:spPr>
          <a:xfrm flipH="false" flipV="false" rot="0">
            <a:off x="1473488" y="460641"/>
            <a:ext cx="1136118" cy="1136118"/>
          </a:xfrm>
          <a:custGeom>
            <a:avLst/>
            <a:gdLst/>
            <a:ahLst/>
            <a:cxnLst/>
            <a:rect r="r" b="b" t="t" l="l"/>
            <a:pathLst>
              <a:path h="1136118" w="1136118">
                <a:moveTo>
                  <a:pt x="0" y="0"/>
                </a:moveTo>
                <a:lnTo>
                  <a:pt x="1136117" y="0"/>
                </a:lnTo>
                <a:lnTo>
                  <a:pt x="1136117" y="1136118"/>
                </a:lnTo>
                <a:lnTo>
                  <a:pt x="0" y="1136118"/>
                </a:lnTo>
                <a:lnTo>
                  <a:pt x="0" y="0"/>
                </a:lnTo>
                <a:close/>
              </a:path>
            </a:pathLst>
          </a:custGeom>
          <a:blipFill>
            <a:blip r:embed="rId2"/>
            <a:stretch>
              <a:fillRect l="0" t="0" r="0" b="0"/>
            </a:stretch>
          </a:blipFill>
        </p:spPr>
      </p:sp>
      <p:sp>
        <p:nvSpPr>
          <p:cNvPr name="TextBox 15" id="15"/>
          <p:cNvSpPr txBox="true"/>
          <p:nvPr/>
        </p:nvSpPr>
        <p:spPr>
          <a:xfrm rot="0">
            <a:off x="3935919" y="3133769"/>
            <a:ext cx="10646564" cy="2009731"/>
          </a:xfrm>
          <a:prstGeom prst="rect">
            <a:avLst/>
          </a:prstGeom>
        </p:spPr>
        <p:txBody>
          <a:bodyPr anchor="t" rtlCol="false" tIns="0" lIns="0" bIns="0" rIns="0">
            <a:spAutoFit/>
          </a:bodyPr>
          <a:lstStyle/>
          <a:p>
            <a:pPr algn="ctr" marL="0" indent="0" lvl="0">
              <a:lnSpc>
                <a:spcPts val="16419"/>
              </a:lnSpc>
              <a:spcBef>
                <a:spcPct val="0"/>
              </a:spcBef>
            </a:pPr>
            <a:r>
              <a:rPr lang="en-US" sz="11727">
                <a:solidFill>
                  <a:srgbClr val="0F171E"/>
                </a:solidFill>
                <a:latin typeface="Corben"/>
                <a:ea typeface="Corben"/>
                <a:cs typeface="Corben"/>
                <a:sym typeface="Corben"/>
              </a:rPr>
              <a:t>THANK YOU</a:t>
            </a:r>
          </a:p>
        </p:txBody>
      </p:sp>
      <p:sp>
        <p:nvSpPr>
          <p:cNvPr name="TextBox 16" id="16"/>
          <p:cNvSpPr txBox="true"/>
          <p:nvPr/>
        </p:nvSpPr>
        <p:spPr>
          <a:xfrm rot="0">
            <a:off x="4160093" y="3133769"/>
            <a:ext cx="10646564" cy="2009731"/>
          </a:xfrm>
          <a:prstGeom prst="rect">
            <a:avLst/>
          </a:prstGeom>
        </p:spPr>
        <p:txBody>
          <a:bodyPr anchor="t" rtlCol="false" tIns="0" lIns="0" bIns="0" rIns="0">
            <a:spAutoFit/>
          </a:bodyPr>
          <a:lstStyle/>
          <a:p>
            <a:pPr algn="ctr" marL="0" indent="0" lvl="0">
              <a:lnSpc>
                <a:spcPts val="16419"/>
              </a:lnSpc>
              <a:spcBef>
                <a:spcPct val="0"/>
              </a:spcBef>
            </a:pPr>
            <a:r>
              <a:rPr lang="en-US" sz="11727">
                <a:solidFill>
                  <a:srgbClr val="F2F4F6"/>
                </a:solidFill>
                <a:latin typeface="Corben"/>
                <a:ea typeface="Corben"/>
                <a:cs typeface="Corben"/>
                <a:sym typeface="Corben"/>
              </a:rPr>
              <a:t>THANK YOU</a:t>
            </a:r>
          </a:p>
        </p:txBody>
      </p:sp>
      <p:sp>
        <p:nvSpPr>
          <p:cNvPr name="AutoShape 17" id="17"/>
          <p:cNvSpPr/>
          <p:nvPr/>
        </p:nvSpPr>
        <p:spPr>
          <a:xfrm>
            <a:off x="2103459" y="1880202"/>
            <a:ext cx="0" cy="4876948"/>
          </a:xfrm>
          <a:prstGeom prst="line">
            <a:avLst/>
          </a:prstGeom>
          <a:ln cap="rnd" w="123825">
            <a:solidFill>
              <a:srgbClr val="F25426"/>
            </a:solidFill>
            <a:prstDash val="sysDot"/>
            <a:headEnd type="none" len="sm" w="sm"/>
            <a:tailEnd type="none" len="sm" w="sm"/>
          </a:ln>
        </p:spPr>
      </p:sp>
      <p:sp>
        <p:nvSpPr>
          <p:cNvPr name="AutoShape 18" id="18"/>
          <p:cNvSpPr/>
          <p:nvPr/>
        </p:nvSpPr>
        <p:spPr>
          <a:xfrm>
            <a:off x="16231655" y="1814461"/>
            <a:ext cx="0" cy="4876948"/>
          </a:xfrm>
          <a:prstGeom prst="line">
            <a:avLst/>
          </a:prstGeom>
          <a:ln cap="rnd" w="123825">
            <a:solidFill>
              <a:srgbClr val="F25426"/>
            </a:solidFill>
            <a:prstDash val="sysDot"/>
            <a:headEnd type="none" len="sm" w="sm"/>
            <a:tailEnd type="none" len="sm" w="sm"/>
          </a:ln>
        </p:spPr>
      </p:sp>
      <p:sp>
        <p:nvSpPr>
          <p:cNvPr name="TextBox 19" id="19"/>
          <p:cNvSpPr txBox="true"/>
          <p:nvPr/>
        </p:nvSpPr>
        <p:spPr>
          <a:xfrm rot="0">
            <a:off x="9614548" y="7625715"/>
            <a:ext cx="7144735" cy="629918"/>
          </a:xfrm>
          <a:prstGeom prst="rect">
            <a:avLst/>
          </a:prstGeom>
        </p:spPr>
        <p:txBody>
          <a:bodyPr anchor="t" rtlCol="false" tIns="0" lIns="0" bIns="0" rIns="0">
            <a:spAutoFit/>
          </a:bodyPr>
          <a:lstStyle/>
          <a:p>
            <a:pPr algn="ctr" marL="0" indent="0" lvl="0">
              <a:lnSpc>
                <a:spcPts val="5180"/>
              </a:lnSpc>
              <a:spcBef>
                <a:spcPct val="0"/>
              </a:spcBef>
            </a:pPr>
            <a:r>
              <a:rPr lang="en-US" sz="3700">
                <a:solidFill>
                  <a:srgbClr val="0F171E"/>
                </a:solidFill>
                <a:latin typeface="Corben"/>
                <a:ea typeface="Corben"/>
                <a:cs typeface="Corben"/>
                <a:sym typeface="Corben"/>
              </a:rPr>
              <a:t>A Project BY</a:t>
            </a:r>
          </a:p>
        </p:txBody>
      </p:sp>
      <p:sp>
        <p:nvSpPr>
          <p:cNvPr name="TextBox 20" id="20"/>
          <p:cNvSpPr txBox="true"/>
          <p:nvPr/>
        </p:nvSpPr>
        <p:spPr>
          <a:xfrm rot="0">
            <a:off x="9614548" y="8591857"/>
            <a:ext cx="7478080" cy="878264"/>
          </a:xfrm>
          <a:prstGeom prst="rect">
            <a:avLst/>
          </a:prstGeom>
        </p:spPr>
        <p:txBody>
          <a:bodyPr anchor="t" rtlCol="false" tIns="0" lIns="0" bIns="0" rIns="0">
            <a:spAutoFit/>
          </a:bodyPr>
          <a:lstStyle/>
          <a:p>
            <a:pPr algn="ctr" marL="0" indent="0" lvl="0">
              <a:lnSpc>
                <a:spcPts val="7241"/>
              </a:lnSpc>
              <a:spcBef>
                <a:spcPct val="0"/>
              </a:spcBef>
            </a:pPr>
            <a:r>
              <a:rPr lang="en-US" sz="5172">
                <a:solidFill>
                  <a:srgbClr val="162395"/>
                </a:solidFill>
                <a:latin typeface="Corben"/>
                <a:ea typeface="Corben"/>
                <a:cs typeface="Corben"/>
                <a:sym typeface="Corben"/>
              </a:rPr>
              <a:t>Srikanth Pasupula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64413" y="0"/>
            <a:ext cx="9144000" cy="10287000"/>
            <a:chOff x="0" y="0"/>
            <a:chExt cx="2408296" cy="2709333"/>
          </a:xfrm>
        </p:grpSpPr>
        <p:sp>
          <p:nvSpPr>
            <p:cNvPr name="Freeform 3" id="3"/>
            <p:cNvSpPr/>
            <p:nvPr/>
          </p:nvSpPr>
          <p:spPr>
            <a:xfrm flipH="false" flipV="false" rot="0">
              <a:off x="0" y="0"/>
              <a:ext cx="2408296" cy="2709333"/>
            </a:xfrm>
            <a:custGeom>
              <a:avLst/>
              <a:gdLst/>
              <a:ahLst/>
              <a:cxnLst/>
              <a:rect r="r" b="b" t="t" l="l"/>
              <a:pathLst>
                <a:path h="2709333" w="2408296">
                  <a:moveTo>
                    <a:pt x="0" y="0"/>
                  </a:moveTo>
                  <a:lnTo>
                    <a:pt x="2408296" y="0"/>
                  </a:lnTo>
                  <a:lnTo>
                    <a:pt x="2408296" y="2709333"/>
                  </a:lnTo>
                  <a:lnTo>
                    <a:pt x="0" y="2709333"/>
                  </a:lnTo>
                  <a:close/>
                </a:path>
              </a:pathLst>
            </a:custGeom>
            <a:solidFill>
              <a:srgbClr val="8197A4"/>
            </a:solidFill>
          </p:spPr>
        </p:sp>
        <p:sp>
          <p:nvSpPr>
            <p:cNvPr name="TextBox 4" id="4"/>
            <p:cNvSpPr txBox="true"/>
            <p:nvPr/>
          </p:nvSpPr>
          <p:spPr>
            <a:xfrm>
              <a:off x="0" y="-38100"/>
              <a:ext cx="2408296" cy="27474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59300" y="0"/>
            <a:ext cx="1028700" cy="10287000"/>
            <a:chOff x="0" y="0"/>
            <a:chExt cx="270933" cy="2709333"/>
          </a:xfrm>
        </p:grpSpPr>
        <p:sp>
          <p:nvSpPr>
            <p:cNvPr name="Freeform 6" id="6"/>
            <p:cNvSpPr/>
            <p:nvPr/>
          </p:nvSpPr>
          <p:spPr>
            <a:xfrm flipH="false" flipV="false" rot="0">
              <a:off x="0" y="0"/>
              <a:ext cx="270933" cy="2709333"/>
            </a:xfrm>
            <a:custGeom>
              <a:avLst/>
              <a:gdLst/>
              <a:ahLst/>
              <a:cxnLst/>
              <a:rect r="r" b="b" t="t" l="l"/>
              <a:pathLst>
                <a:path h="2709333" w="270933">
                  <a:moveTo>
                    <a:pt x="0" y="0"/>
                  </a:moveTo>
                  <a:lnTo>
                    <a:pt x="270933" y="0"/>
                  </a:lnTo>
                  <a:lnTo>
                    <a:pt x="270933" y="2709333"/>
                  </a:lnTo>
                  <a:lnTo>
                    <a:pt x="0" y="2709333"/>
                  </a:lnTo>
                  <a:close/>
                </a:path>
              </a:pathLst>
            </a:custGeom>
            <a:solidFill>
              <a:srgbClr val="79B8F3"/>
            </a:solidFill>
          </p:spPr>
        </p:sp>
        <p:sp>
          <p:nvSpPr>
            <p:cNvPr name="TextBox 7" id="7"/>
            <p:cNvSpPr txBox="true"/>
            <p:nvPr/>
          </p:nvSpPr>
          <p:spPr>
            <a:xfrm>
              <a:off x="0" y="-38100"/>
              <a:ext cx="270933" cy="2747433"/>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473594" y="464540"/>
            <a:ext cx="2948212" cy="748366"/>
          </a:xfrm>
          <a:custGeom>
            <a:avLst/>
            <a:gdLst/>
            <a:ahLst/>
            <a:cxnLst/>
            <a:rect r="r" b="b" t="t" l="l"/>
            <a:pathLst>
              <a:path h="748366" w="2948212">
                <a:moveTo>
                  <a:pt x="0" y="0"/>
                </a:moveTo>
                <a:lnTo>
                  <a:pt x="2948212" y="0"/>
                </a:lnTo>
                <a:lnTo>
                  <a:pt x="2948212" y="748365"/>
                </a:lnTo>
                <a:lnTo>
                  <a:pt x="0" y="7483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6075450" y="329554"/>
            <a:ext cx="1136118" cy="1136118"/>
          </a:xfrm>
          <a:custGeom>
            <a:avLst/>
            <a:gdLst/>
            <a:ahLst/>
            <a:cxnLst/>
            <a:rect r="r" b="b" t="t" l="l"/>
            <a:pathLst>
              <a:path h="1136118" w="1136118">
                <a:moveTo>
                  <a:pt x="0" y="0"/>
                </a:moveTo>
                <a:lnTo>
                  <a:pt x="1136118" y="0"/>
                </a:lnTo>
                <a:lnTo>
                  <a:pt x="1136118" y="1136117"/>
                </a:lnTo>
                <a:lnTo>
                  <a:pt x="0" y="1136117"/>
                </a:lnTo>
                <a:lnTo>
                  <a:pt x="0" y="0"/>
                </a:lnTo>
                <a:close/>
              </a:path>
            </a:pathLst>
          </a:custGeom>
          <a:blipFill>
            <a:blip r:embed="rId4"/>
            <a:stretch>
              <a:fillRect l="0" t="0" r="0" b="0"/>
            </a:stretch>
          </a:blipFill>
        </p:spPr>
      </p:sp>
      <p:sp>
        <p:nvSpPr>
          <p:cNvPr name="TextBox 10" id="10"/>
          <p:cNvSpPr txBox="true"/>
          <p:nvPr/>
        </p:nvSpPr>
        <p:spPr>
          <a:xfrm rot="0">
            <a:off x="8723593" y="1608613"/>
            <a:ext cx="7401227" cy="6926899"/>
          </a:xfrm>
          <a:prstGeom prst="rect">
            <a:avLst/>
          </a:prstGeom>
        </p:spPr>
        <p:txBody>
          <a:bodyPr anchor="t" rtlCol="false" tIns="0" lIns="0" bIns="0" rIns="0">
            <a:spAutoFit/>
          </a:bodyPr>
          <a:lstStyle/>
          <a:p>
            <a:pPr algn="ctr" marL="0" indent="0" lvl="0">
              <a:lnSpc>
                <a:spcPts val="5027"/>
              </a:lnSpc>
            </a:pPr>
            <a:r>
              <a:rPr lang="en-US" sz="2957">
                <a:solidFill>
                  <a:srgbClr val="4B4545"/>
                </a:solidFill>
                <a:latin typeface="Open Sans"/>
                <a:ea typeface="Open Sans"/>
                <a:cs typeface="Open Sans"/>
                <a:sym typeface="Open Sans"/>
              </a:rPr>
              <a:t>Welcome to Amazon Sales Report Presentation. Today, we delve into a comprehensive overview of Amazon sales performance, exploring the highs, challenges, and strategic insights that have shaped our journey. This presentation is more than just numbers, it's a narrative of our collective efforts, showcasing the impact of our sales strategies and the pathways to future success.</a:t>
            </a:r>
          </a:p>
        </p:txBody>
      </p:sp>
      <p:grpSp>
        <p:nvGrpSpPr>
          <p:cNvPr name="Group 11" id="11"/>
          <p:cNvGrpSpPr/>
          <p:nvPr/>
        </p:nvGrpSpPr>
        <p:grpSpPr>
          <a:xfrm rot="0">
            <a:off x="0" y="3409284"/>
            <a:ext cx="7589112" cy="1734216"/>
            <a:chOff x="0" y="0"/>
            <a:chExt cx="10118816" cy="2312288"/>
          </a:xfrm>
        </p:grpSpPr>
        <p:sp>
          <p:nvSpPr>
            <p:cNvPr name="TextBox 12" id="12"/>
            <p:cNvSpPr txBox="true"/>
            <p:nvPr/>
          </p:nvSpPr>
          <p:spPr>
            <a:xfrm rot="0">
              <a:off x="0" y="228600"/>
              <a:ext cx="10118816" cy="1262445"/>
            </a:xfrm>
            <a:prstGeom prst="rect">
              <a:avLst/>
            </a:prstGeom>
          </p:spPr>
          <p:txBody>
            <a:bodyPr anchor="t" rtlCol="false" tIns="0" lIns="0" bIns="0" rIns="0">
              <a:spAutoFit/>
            </a:bodyPr>
            <a:lstStyle/>
            <a:p>
              <a:pPr algn="ctr">
                <a:lnSpc>
                  <a:spcPts val="6407"/>
                </a:lnSpc>
              </a:pPr>
              <a:r>
                <a:rPr lang="en-US" sz="7364">
                  <a:solidFill>
                    <a:srgbClr val="FFDF2B"/>
                  </a:solidFill>
                  <a:latin typeface="TAN Headline"/>
                  <a:ea typeface="TAN Headline"/>
                  <a:cs typeface="TAN Headline"/>
                  <a:sym typeface="TAN Headline"/>
                </a:rPr>
                <a:t>Introduction</a:t>
              </a:r>
            </a:p>
          </p:txBody>
        </p:sp>
        <p:sp>
          <p:nvSpPr>
            <p:cNvPr name="TextBox 13" id="13"/>
            <p:cNvSpPr txBox="true"/>
            <p:nvPr/>
          </p:nvSpPr>
          <p:spPr>
            <a:xfrm rot="0">
              <a:off x="0" y="1248385"/>
              <a:ext cx="10118816" cy="1063903"/>
            </a:xfrm>
            <a:prstGeom prst="rect">
              <a:avLst/>
            </a:prstGeom>
          </p:spPr>
          <p:txBody>
            <a:bodyPr anchor="t" rtlCol="false" tIns="0" lIns="0" bIns="0" rIns="0">
              <a:spAutoFit/>
            </a:bodyPr>
            <a:lstStyle/>
            <a:p>
              <a:pPr algn="ctr">
                <a:lnSpc>
                  <a:spcPts val="6808"/>
                </a:lnSpc>
              </a:pPr>
              <a:r>
                <a:rPr lang="en-US" sz="4863" spc="486">
                  <a:solidFill>
                    <a:srgbClr val="0F171E"/>
                  </a:solidFill>
                  <a:latin typeface="Fraunces"/>
                  <a:ea typeface="Fraunces"/>
                  <a:cs typeface="Fraunces"/>
                  <a:sym typeface="Fraunces"/>
                </a:rPr>
                <a:t>PROJECT</a:t>
              </a:r>
            </a:p>
          </p:txBody>
        </p:sp>
      </p:grpSp>
      <p:sp>
        <p:nvSpPr>
          <p:cNvPr name="Freeform 14" id="14"/>
          <p:cNvSpPr/>
          <p:nvPr/>
        </p:nvSpPr>
        <p:spPr>
          <a:xfrm flipH="false" flipV="false" rot="0">
            <a:off x="4263356" y="8999826"/>
            <a:ext cx="2948212" cy="748366"/>
          </a:xfrm>
          <a:custGeom>
            <a:avLst/>
            <a:gdLst/>
            <a:ahLst/>
            <a:cxnLst/>
            <a:rect r="r" b="b" t="t" l="l"/>
            <a:pathLst>
              <a:path h="748366" w="2948212">
                <a:moveTo>
                  <a:pt x="0" y="0"/>
                </a:moveTo>
                <a:lnTo>
                  <a:pt x="2948212" y="0"/>
                </a:lnTo>
                <a:lnTo>
                  <a:pt x="2948212" y="748365"/>
                </a:lnTo>
                <a:lnTo>
                  <a:pt x="0" y="74836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8197A4"/>
        </a:solidFill>
      </p:bgPr>
    </p:bg>
    <p:spTree>
      <p:nvGrpSpPr>
        <p:cNvPr id="1" name=""/>
        <p:cNvGrpSpPr/>
        <p:nvPr/>
      </p:nvGrpSpPr>
      <p:grpSpPr>
        <a:xfrm>
          <a:off x="0" y="0"/>
          <a:ext cx="0" cy="0"/>
          <a:chOff x="0" y="0"/>
          <a:chExt cx="0" cy="0"/>
        </a:xfrm>
      </p:grpSpPr>
      <p:grpSp>
        <p:nvGrpSpPr>
          <p:cNvPr name="Group 2" id="2"/>
          <p:cNvGrpSpPr/>
          <p:nvPr/>
        </p:nvGrpSpPr>
        <p:grpSpPr>
          <a:xfrm rot="0">
            <a:off x="17441" y="0"/>
            <a:ext cx="1011259" cy="10287000"/>
            <a:chOff x="0" y="0"/>
            <a:chExt cx="266340" cy="2709333"/>
          </a:xfrm>
        </p:grpSpPr>
        <p:sp>
          <p:nvSpPr>
            <p:cNvPr name="Freeform 3" id="3"/>
            <p:cNvSpPr/>
            <p:nvPr/>
          </p:nvSpPr>
          <p:spPr>
            <a:xfrm flipH="false" flipV="false" rot="0">
              <a:off x="0" y="0"/>
              <a:ext cx="266340" cy="2709333"/>
            </a:xfrm>
            <a:custGeom>
              <a:avLst/>
              <a:gdLst/>
              <a:ahLst/>
              <a:cxnLst/>
              <a:rect r="r" b="b" t="t" l="l"/>
              <a:pathLst>
                <a:path h="2709333" w="266340">
                  <a:moveTo>
                    <a:pt x="0" y="0"/>
                  </a:moveTo>
                  <a:lnTo>
                    <a:pt x="266340" y="0"/>
                  </a:lnTo>
                  <a:lnTo>
                    <a:pt x="266340" y="2709333"/>
                  </a:lnTo>
                  <a:lnTo>
                    <a:pt x="0" y="2709333"/>
                  </a:lnTo>
                  <a:close/>
                </a:path>
              </a:pathLst>
            </a:custGeom>
            <a:solidFill>
              <a:srgbClr val="79B8F3"/>
            </a:solidFill>
          </p:spPr>
        </p:sp>
        <p:sp>
          <p:nvSpPr>
            <p:cNvPr name="TextBox 4" id="4"/>
            <p:cNvSpPr txBox="true"/>
            <p:nvPr/>
          </p:nvSpPr>
          <p:spPr>
            <a:xfrm>
              <a:off x="0" y="-38100"/>
              <a:ext cx="266340" cy="27474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694220" y="3634333"/>
            <a:ext cx="5901593" cy="537845"/>
          </a:xfrm>
          <a:prstGeom prst="rect">
            <a:avLst/>
          </a:prstGeom>
        </p:spPr>
        <p:txBody>
          <a:bodyPr anchor="t" rtlCol="false" tIns="0" lIns="0" bIns="0" rIns="0">
            <a:spAutoFit/>
          </a:bodyPr>
          <a:lstStyle/>
          <a:p>
            <a:pPr algn="l">
              <a:lnSpc>
                <a:spcPts val="4480"/>
              </a:lnSpc>
            </a:pPr>
            <a:r>
              <a:rPr lang="en-US" sz="3200">
                <a:solidFill>
                  <a:srgbClr val="0F171E"/>
                </a:solidFill>
                <a:latin typeface="Open Sans"/>
                <a:ea typeface="Open Sans"/>
                <a:cs typeface="Open Sans"/>
                <a:sym typeface="Open Sans"/>
              </a:rPr>
              <a:t>Data Set Columns</a:t>
            </a:r>
          </a:p>
        </p:txBody>
      </p:sp>
      <p:sp>
        <p:nvSpPr>
          <p:cNvPr name="TextBox 6" id="6"/>
          <p:cNvSpPr txBox="true"/>
          <p:nvPr/>
        </p:nvSpPr>
        <p:spPr>
          <a:xfrm rot="0">
            <a:off x="2694220" y="4864693"/>
            <a:ext cx="5901593" cy="537845"/>
          </a:xfrm>
          <a:prstGeom prst="rect">
            <a:avLst/>
          </a:prstGeom>
        </p:spPr>
        <p:txBody>
          <a:bodyPr anchor="t" rtlCol="false" tIns="0" lIns="0" bIns="0" rIns="0">
            <a:spAutoFit/>
          </a:bodyPr>
          <a:lstStyle/>
          <a:p>
            <a:pPr algn="l">
              <a:lnSpc>
                <a:spcPts val="4480"/>
              </a:lnSpc>
            </a:pPr>
            <a:r>
              <a:rPr lang="en-US" sz="3200">
                <a:solidFill>
                  <a:srgbClr val="0F171E"/>
                </a:solidFill>
                <a:latin typeface="Open Sans"/>
                <a:ea typeface="Open Sans"/>
                <a:cs typeface="Open Sans"/>
                <a:sym typeface="Open Sans"/>
              </a:rPr>
              <a:t>KPI’s</a:t>
            </a:r>
          </a:p>
        </p:txBody>
      </p:sp>
      <p:sp>
        <p:nvSpPr>
          <p:cNvPr name="TextBox 7" id="7"/>
          <p:cNvSpPr txBox="true"/>
          <p:nvPr/>
        </p:nvSpPr>
        <p:spPr>
          <a:xfrm rot="0">
            <a:off x="2694220" y="6095052"/>
            <a:ext cx="5901593" cy="537845"/>
          </a:xfrm>
          <a:prstGeom prst="rect">
            <a:avLst/>
          </a:prstGeom>
        </p:spPr>
        <p:txBody>
          <a:bodyPr anchor="t" rtlCol="false" tIns="0" lIns="0" bIns="0" rIns="0">
            <a:spAutoFit/>
          </a:bodyPr>
          <a:lstStyle/>
          <a:p>
            <a:pPr algn="l">
              <a:lnSpc>
                <a:spcPts val="4480"/>
              </a:lnSpc>
            </a:pPr>
            <a:r>
              <a:rPr lang="en-US" sz="3200">
                <a:solidFill>
                  <a:srgbClr val="0F171E"/>
                </a:solidFill>
                <a:latin typeface="Open Sans"/>
                <a:ea typeface="Open Sans"/>
                <a:cs typeface="Open Sans"/>
                <a:sym typeface="Open Sans"/>
              </a:rPr>
              <a:t>Sales and Profits Demography</a:t>
            </a:r>
          </a:p>
        </p:txBody>
      </p:sp>
      <p:sp>
        <p:nvSpPr>
          <p:cNvPr name="TextBox 8" id="8"/>
          <p:cNvSpPr txBox="true"/>
          <p:nvPr/>
        </p:nvSpPr>
        <p:spPr>
          <a:xfrm rot="0">
            <a:off x="2694220" y="7325412"/>
            <a:ext cx="5901593" cy="537845"/>
          </a:xfrm>
          <a:prstGeom prst="rect">
            <a:avLst/>
          </a:prstGeom>
        </p:spPr>
        <p:txBody>
          <a:bodyPr anchor="t" rtlCol="false" tIns="0" lIns="0" bIns="0" rIns="0">
            <a:spAutoFit/>
          </a:bodyPr>
          <a:lstStyle/>
          <a:p>
            <a:pPr algn="l">
              <a:lnSpc>
                <a:spcPts val="4480"/>
              </a:lnSpc>
            </a:pPr>
            <a:r>
              <a:rPr lang="en-US" sz="3200">
                <a:solidFill>
                  <a:srgbClr val="0F171E"/>
                </a:solidFill>
                <a:latin typeface="Open Sans"/>
                <a:ea typeface="Open Sans"/>
                <a:cs typeface="Open Sans"/>
                <a:sym typeface="Open Sans"/>
              </a:rPr>
              <a:t>sales, Profit, Units by channels</a:t>
            </a:r>
          </a:p>
        </p:txBody>
      </p:sp>
      <p:sp>
        <p:nvSpPr>
          <p:cNvPr name="TextBox 9" id="9"/>
          <p:cNvSpPr txBox="true"/>
          <p:nvPr/>
        </p:nvSpPr>
        <p:spPr>
          <a:xfrm rot="0">
            <a:off x="11793932" y="2403973"/>
            <a:ext cx="5901593" cy="537845"/>
          </a:xfrm>
          <a:prstGeom prst="rect">
            <a:avLst/>
          </a:prstGeom>
        </p:spPr>
        <p:txBody>
          <a:bodyPr anchor="t" rtlCol="false" tIns="0" lIns="0" bIns="0" rIns="0">
            <a:spAutoFit/>
          </a:bodyPr>
          <a:lstStyle/>
          <a:p>
            <a:pPr algn="l">
              <a:lnSpc>
                <a:spcPts val="4480"/>
              </a:lnSpc>
            </a:pPr>
            <a:r>
              <a:rPr lang="en-US" sz="3200">
                <a:solidFill>
                  <a:srgbClr val="0F171E"/>
                </a:solidFill>
                <a:latin typeface="Open Sans"/>
                <a:ea typeface="Open Sans"/>
                <a:cs typeface="Open Sans"/>
                <a:sym typeface="Open Sans"/>
              </a:rPr>
              <a:t>Product Performance</a:t>
            </a:r>
          </a:p>
        </p:txBody>
      </p:sp>
      <p:sp>
        <p:nvSpPr>
          <p:cNvPr name="TextBox 10" id="10"/>
          <p:cNvSpPr txBox="true"/>
          <p:nvPr/>
        </p:nvSpPr>
        <p:spPr>
          <a:xfrm rot="0">
            <a:off x="11793932" y="3634333"/>
            <a:ext cx="5901593" cy="537845"/>
          </a:xfrm>
          <a:prstGeom prst="rect">
            <a:avLst/>
          </a:prstGeom>
        </p:spPr>
        <p:txBody>
          <a:bodyPr anchor="t" rtlCol="false" tIns="0" lIns="0" bIns="0" rIns="0">
            <a:spAutoFit/>
          </a:bodyPr>
          <a:lstStyle/>
          <a:p>
            <a:pPr algn="l">
              <a:lnSpc>
                <a:spcPts val="4480"/>
              </a:lnSpc>
            </a:pPr>
            <a:r>
              <a:rPr lang="en-US" sz="3200">
                <a:solidFill>
                  <a:srgbClr val="0F171E"/>
                </a:solidFill>
                <a:latin typeface="Open Sans"/>
                <a:ea typeface="Open Sans"/>
                <a:cs typeface="Open Sans"/>
                <a:sym typeface="Open Sans"/>
              </a:rPr>
              <a:t>Home Page (Dashboard)</a:t>
            </a:r>
          </a:p>
        </p:txBody>
      </p:sp>
      <p:sp>
        <p:nvSpPr>
          <p:cNvPr name="TextBox 11" id="11"/>
          <p:cNvSpPr txBox="true"/>
          <p:nvPr/>
        </p:nvSpPr>
        <p:spPr>
          <a:xfrm rot="0">
            <a:off x="11793932" y="4864693"/>
            <a:ext cx="5901593" cy="537845"/>
          </a:xfrm>
          <a:prstGeom prst="rect">
            <a:avLst/>
          </a:prstGeom>
        </p:spPr>
        <p:txBody>
          <a:bodyPr anchor="t" rtlCol="false" tIns="0" lIns="0" bIns="0" rIns="0">
            <a:spAutoFit/>
          </a:bodyPr>
          <a:lstStyle/>
          <a:p>
            <a:pPr algn="l">
              <a:lnSpc>
                <a:spcPts val="4480"/>
              </a:lnSpc>
            </a:pPr>
            <a:r>
              <a:rPr lang="en-US" sz="3200">
                <a:solidFill>
                  <a:srgbClr val="0F171E"/>
                </a:solidFill>
                <a:latin typeface="Open Sans"/>
                <a:ea typeface="Open Sans"/>
                <a:cs typeface="Open Sans"/>
                <a:sym typeface="Open Sans"/>
              </a:rPr>
              <a:t>Sale Analysis (Dashboard)</a:t>
            </a:r>
          </a:p>
        </p:txBody>
      </p:sp>
      <p:sp>
        <p:nvSpPr>
          <p:cNvPr name="TextBox 12" id="12"/>
          <p:cNvSpPr txBox="true"/>
          <p:nvPr/>
        </p:nvSpPr>
        <p:spPr>
          <a:xfrm rot="0">
            <a:off x="11793932" y="6097863"/>
            <a:ext cx="5901593" cy="537845"/>
          </a:xfrm>
          <a:prstGeom prst="rect">
            <a:avLst/>
          </a:prstGeom>
        </p:spPr>
        <p:txBody>
          <a:bodyPr anchor="t" rtlCol="false" tIns="0" lIns="0" bIns="0" rIns="0">
            <a:spAutoFit/>
          </a:bodyPr>
          <a:lstStyle/>
          <a:p>
            <a:pPr algn="l">
              <a:lnSpc>
                <a:spcPts val="4480"/>
              </a:lnSpc>
            </a:pPr>
            <a:r>
              <a:rPr lang="en-US" sz="3200">
                <a:solidFill>
                  <a:srgbClr val="0F171E"/>
                </a:solidFill>
                <a:latin typeface="Open Sans"/>
                <a:ea typeface="Open Sans"/>
                <a:cs typeface="Open Sans"/>
                <a:sym typeface="Open Sans"/>
              </a:rPr>
              <a:t>Conclusion</a:t>
            </a:r>
          </a:p>
        </p:txBody>
      </p:sp>
      <p:sp>
        <p:nvSpPr>
          <p:cNvPr name="TextBox 13" id="13"/>
          <p:cNvSpPr txBox="true"/>
          <p:nvPr/>
        </p:nvSpPr>
        <p:spPr>
          <a:xfrm rot="0">
            <a:off x="1396094" y="2162990"/>
            <a:ext cx="1063581" cy="962660"/>
          </a:xfrm>
          <a:prstGeom prst="rect">
            <a:avLst/>
          </a:prstGeom>
        </p:spPr>
        <p:txBody>
          <a:bodyPr anchor="t" rtlCol="false" tIns="0" lIns="0" bIns="0" rIns="0">
            <a:spAutoFit/>
          </a:bodyPr>
          <a:lstStyle/>
          <a:p>
            <a:pPr algn="ctr">
              <a:lnSpc>
                <a:spcPts val="7840"/>
              </a:lnSpc>
            </a:pPr>
            <a:r>
              <a:rPr lang="en-US" sz="5600">
                <a:solidFill>
                  <a:srgbClr val="FFDF2B"/>
                </a:solidFill>
                <a:latin typeface="Open Sans"/>
                <a:ea typeface="Open Sans"/>
                <a:cs typeface="Open Sans"/>
                <a:sym typeface="Open Sans"/>
              </a:rPr>
              <a:t>01</a:t>
            </a:r>
          </a:p>
        </p:txBody>
      </p:sp>
      <p:sp>
        <p:nvSpPr>
          <p:cNvPr name="TextBox 14" id="14"/>
          <p:cNvSpPr txBox="true"/>
          <p:nvPr/>
        </p:nvSpPr>
        <p:spPr>
          <a:xfrm rot="0">
            <a:off x="1396094" y="3393350"/>
            <a:ext cx="1063581" cy="962660"/>
          </a:xfrm>
          <a:prstGeom prst="rect">
            <a:avLst/>
          </a:prstGeom>
        </p:spPr>
        <p:txBody>
          <a:bodyPr anchor="t" rtlCol="false" tIns="0" lIns="0" bIns="0" rIns="0">
            <a:spAutoFit/>
          </a:bodyPr>
          <a:lstStyle/>
          <a:p>
            <a:pPr algn="ctr">
              <a:lnSpc>
                <a:spcPts val="7840"/>
              </a:lnSpc>
            </a:pPr>
            <a:r>
              <a:rPr lang="en-US" sz="5600">
                <a:solidFill>
                  <a:srgbClr val="FFDF2B"/>
                </a:solidFill>
                <a:latin typeface="Open Sans"/>
                <a:ea typeface="Open Sans"/>
                <a:cs typeface="Open Sans"/>
                <a:sym typeface="Open Sans"/>
              </a:rPr>
              <a:t>02</a:t>
            </a:r>
          </a:p>
        </p:txBody>
      </p:sp>
      <p:sp>
        <p:nvSpPr>
          <p:cNvPr name="TextBox 15" id="15"/>
          <p:cNvSpPr txBox="true"/>
          <p:nvPr/>
        </p:nvSpPr>
        <p:spPr>
          <a:xfrm rot="0">
            <a:off x="1396094" y="4623710"/>
            <a:ext cx="1063581" cy="962660"/>
          </a:xfrm>
          <a:prstGeom prst="rect">
            <a:avLst/>
          </a:prstGeom>
        </p:spPr>
        <p:txBody>
          <a:bodyPr anchor="t" rtlCol="false" tIns="0" lIns="0" bIns="0" rIns="0">
            <a:spAutoFit/>
          </a:bodyPr>
          <a:lstStyle/>
          <a:p>
            <a:pPr algn="ctr">
              <a:lnSpc>
                <a:spcPts val="7840"/>
              </a:lnSpc>
            </a:pPr>
            <a:r>
              <a:rPr lang="en-US" sz="5600">
                <a:solidFill>
                  <a:srgbClr val="FFDF2B"/>
                </a:solidFill>
                <a:latin typeface="Open Sans"/>
                <a:ea typeface="Open Sans"/>
                <a:cs typeface="Open Sans"/>
                <a:sym typeface="Open Sans"/>
              </a:rPr>
              <a:t>03</a:t>
            </a:r>
          </a:p>
        </p:txBody>
      </p:sp>
      <p:sp>
        <p:nvSpPr>
          <p:cNvPr name="TextBox 16" id="16"/>
          <p:cNvSpPr txBox="true"/>
          <p:nvPr/>
        </p:nvSpPr>
        <p:spPr>
          <a:xfrm rot="0">
            <a:off x="1396094" y="5854070"/>
            <a:ext cx="1063581" cy="962660"/>
          </a:xfrm>
          <a:prstGeom prst="rect">
            <a:avLst/>
          </a:prstGeom>
        </p:spPr>
        <p:txBody>
          <a:bodyPr anchor="t" rtlCol="false" tIns="0" lIns="0" bIns="0" rIns="0">
            <a:spAutoFit/>
          </a:bodyPr>
          <a:lstStyle/>
          <a:p>
            <a:pPr algn="ctr">
              <a:lnSpc>
                <a:spcPts val="7840"/>
              </a:lnSpc>
            </a:pPr>
            <a:r>
              <a:rPr lang="en-US" sz="5600">
                <a:solidFill>
                  <a:srgbClr val="FFDF2B"/>
                </a:solidFill>
                <a:latin typeface="Open Sans"/>
                <a:ea typeface="Open Sans"/>
                <a:cs typeface="Open Sans"/>
                <a:sym typeface="Open Sans"/>
              </a:rPr>
              <a:t>04</a:t>
            </a:r>
          </a:p>
        </p:txBody>
      </p:sp>
      <p:sp>
        <p:nvSpPr>
          <p:cNvPr name="TextBox 17" id="17"/>
          <p:cNvSpPr txBox="true"/>
          <p:nvPr/>
        </p:nvSpPr>
        <p:spPr>
          <a:xfrm rot="0">
            <a:off x="1396094" y="7084430"/>
            <a:ext cx="1063581" cy="962660"/>
          </a:xfrm>
          <a:prstGeom prst="rect">
            <a:avLst/>
          </a:prstGeom>
        </p:spPr>
        <p:txBody>
          <a:bodyPr anchor="t" rtlCol="false" tIns="0" lIns="0" bIns="0" rIns="0">
            <a:spAutoFit/>
          </a:bodyPr>
          <a:lstStyle/>
          <a:p>
            <a:pPr algn="ctr">
              <a:lnSpc>
                <a:spcPts val="7840"/>
              </a:lnSpc>
            </a:pPr>
            <a:r>
              <a:rPr lang="en-US" sz="5600">
                <a:solidFill>
                  <a:srgbClr val="FFDF2B"/>
                </a:solidFill>
                <a:latin typeface="Open Sans"/>
                <a:ea typeface="Open Sans"/>
                <a:cs typeface="Open Sans"/>
                <a:sym typeface="Open Sans"/>
              </a:rPr>
              <a:t>05</a:t>
            </a:r>
          </a:p>
        </p:txBody>
      </p:sp>
      <p:sp>
        <p:nvSpPr>
          <p:cNvPr name="TextBox 18" id="18"/>
          <p:cNvSpPr txBox="true"/>
          <p:nvPr/>
        </p:nvSpPr>
        <p:spPr>
          <a:xfrm rot="0">
            <a:off x="10262688" y="2162990"/>
            <a:ext cx="1063581" cy="962660"/>
          </a:xfrm>
          <a:prstGeom prst="rect">
            <a:avLst/>
          </a:prstGeom>
        </p:spPr>
        <p:txBody>
          <a:bodyPr anchor="t" rtlCol="false" tIns="0" lIns="0" bIns="0" rIns="0">
            <a:spAutoFit/>
          </a:bodyPr>
          <a:lstStyle/>
          <a:p>
            <a:pPr algn="ctr">
              <a:lnSpc>
                <a:spcPts val="7840"/>
              </a:lnSpc>
            </a:pPr>
            <a:r>
              <a:rPr lang="en-US" sz="5600">
                <a:solidFill>
                  <a:srgbClr val="FFDF2B"/>
                </a:solidFill>
                <a:latin typeface="Open Sans"/>
                <a:ea typeface="Open Sans"/>
                <a:cs typeface="Open Sans"/>
                <a:sym typeface="Open Sans"/>
              </a:rPr>
              <a:t>06</a:t>
            </a:r>
          </a:p>
        </p:txBody>
      </p:sp>
      <p:sp>
        <p:nvSpPr>
          <p:cNvPr name="TextBox 19" id="19"/>
          <p:cNvSpPr txBox="true"/>
          <p:nvPr/>
        </p:nvSpPr>
        <p:spPr>
          <a:xfrm rot="0">
            <a:off x="10262688" y="3393350"/>
            <a:ext cx="1063581" cy="962660"/>
          </a:xfrm>
          <a:prstGeom prst="rect">
            <a:avLst/>
          </a:prstGeom>
        </p:spPr>
        <p:txBody>
          <a:bodyPr anchor="t" rtlCol="false" tIns="0" lIns="0" bIns="0" rIns="0">
            <a:spAutoFit/>
          </a:bodyPr>
          <a:lstStyle/>
          <a:p>
            <a:pPr algn="ctr">
              <a:lnSpc>
                <a:spcPts val="7840"/>
              </a:lnSpc>
            </a:pPr>
            <a:r>
              <a:rPr lang="en-US" sz="5600">
                <a:solidFill>
                  <a:srgbClr val="FFDF2B"/>
                </a:solidFill>
                <a:latin typeface="Open Sans"/>
                <a:ea typeface="Open Sans"/>
                <a:cs typeface="Open Sans"/>
                <a:sym typeface="Open Sans"/>
              </a:rPr>
              <a:t>07</a:t>
            </a:r>
          </a:p>
        </p:txBody>
      </p:sp>
      <p:sp>
        <p:nvSpPr>
          <p:cNvPr name="TextBox 20" id="20"/>
          <p:cNvSpPr txBox="true"/>
          <p:nvPr/>
        </p:nvSpPr>
        <p:spPr>
          <a:xfrm rot="0">
            <a:off x="10262688" y="4623710"/>
            <a:ext cx="1063581" cy="962660"/>
          </a:xfrm>
          <a:prstGeom prst="rect">
            <a:avLst/>
          </a:prstGeom>
        </p:spPr>
        <p:txBody>
          <a:bodyPr anchor="t" rtlCol="false" tIns="0" lIns="0" bIns="0" rIns="0">
            <a:spAutoFit/>
          </a:bodyPr>
          <a:lstStyle/>
          <a:p>
            <a:pPr algn="ctr">
              <a:lnSpc>
                <a:spcPts val="7840"/>
              </a:lnSpc>
            </a:pPr>
            <a:r>
              <a:rPr lang="en-US" sz="5600">
                <a:solidFill>
                  <a:srgbClr val="FFDF2B"/>
                </a:solidFill>
                <a:latin typeface="Open Sans"/>
                <a:ea typeface="Open Sans"/>
                <a:cs typeface="Open Sans"/>
                <a:sym typeface="Open Sans"/>
              </a:rPr>
              <a:t>08</a:t>
            </a:r>
          </a:p>
        </p:txBody>
      </p:sp>
      <p:sp>
        <p:nvSpPr>
          <p:cNvPr name="TextBox 21" id="21"/>
          <p:cNvSpPr txBox="true"/>
          <p:nvPr/>
        </p:nvSpPr>
        <p:spPr>
          <a:xfrm rot="0">
            <a:off x="10262688" y="5854070"/>
            <a:ext cx="1063581" cy="962660"/>
          </a:xfrm>
          <a:prstGeom prst="rect">
            <a:avLst/>
          </a:prstGeom>
        </p:spPr>
        <p:txBody>
          <a:bodyPr anchor="t" rtlCol="false" tIns="0" lIns="0" bIns="0" rIns="0">
            <a:spAutoFit/>
          </a:bodyPr>
          <a:lstStyle/>
          <a:p>
            <a:pPr algn="ctr">
              <a:lnSpc>
                <a:spcPts val="7840"/>
              </a:lnSpc>
            </a:pPr>
            <a:r>
              <a:rPr lang="en-US" sz="5600">
                <a:solidFill>
                  <a:srgbClr val="FFDF2B"/>
                </a:solidFill>
                <a:latin typeface="Open Sans"/>
                <a:ea typeface="Open Sans"/>
                <a:cs typeface="Open Sans"/>
                <a:sym typeface="Open Sans"/>
              </a:rPr>
              <a:t>09</a:t>
            </a:r>
          </a:p>
        </p:txBody>
      </p:sp>
      <p:sp>
        <p:nvSpPr>
          <p:cNvPr name="Freeform 22" id="22"/>
          <p:cNvSpPr/>
          <p:nvPr/>
        </p:nvSpPr>
        <p:spPr>
          <a:xfrm flipH="false" flipV="false" rot="0">
            <a:off x="1396094" y="8999826"/>
            <a:ext cx="2948212" cy="748366"/>
          </a:xfrm>
          <a:custGeom>
            <a:avLst/>
            <a:gdLst/>
            <a:ahLst/>
            <a:cxnLst/>
            <a:rect r="r" b="b" t="t" l="l"/>
            <a:pathLst>
              <a:path h="748366" w="2948212">
                <a:moveTo>
                  <a:pt x="0" y="0"/>
                </a:moveTo>
                <a:lnTo>
                  <a:pt x="2948212" y="0"/>
                </a:lnTo>
                <a:lnTo>
                  <a:pt x="2948212" y="748365"/>
                </a:lnTo>
                <a:lnTo>
                  <a:pt x="0" y="7483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0">
            <a:off x="14564753" y="464540"/>
            <a:ext cx="2948212" cy="748366"/>
          </a:xfrm>
          <a:custGeom>
            <a:avLst/>
            <a:gdLst/>
            <a:ahLst/>
            <a:cxnLst/>
            <a:rect r="r" b="b" t="t" l="l"/>
            <a:pathLst>
              <a:path h="748366" w="2948212">
                <a:moveTo>
                  <a:pt x="0" y="0"/>
                </a:moveTo>
                <a:lnTo>
                  <a:pt x="2948212" y="0"/>
                </a:lnTo>
                <a:lnTo>
                  <a:pt x="2948212" y="748365"/>
                </a:lnTo>
                <a:lnTo>
                  <a:pt x="0" y="748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4" id="24"/>
          <p:cNvSpPr txBox="true"/>
          <p:nvPr/>
        </p:nvSpPr>
        <p:spPr>
          <a:xfrm rot="0">
            <a:off x="6120403" y="807440"/>
            <a:ext cx="6047194" cy="1038993"/>
          </a:xfrm>
          <a:prstGeom prst="rect">
            <a:avLst/>
          </a:prstGeom>
        </p:spPr>
        <p:txBody>
          <a:bodyPr anchor="t" rtlCol="false" tIns="0" lIns="0" bIns="0" rIns="0">
            <a:spAutoFit/>
          </a:bodyPr>
          <a:lstStyle/>
          <a:p>
            <a:pPr algn="ctr">
              <a:lnSpc>
                <a:spcPts val="7301"/>
              </a:lnSpc>
              <a:spcBef>
                <a:spcPct val="0"/>
              </a:spcBef>
            </a:pPr>
            <a:r>
              <a:rPr lang="en-US" sz="9127">
                <a:solidFill>
                  <a:srgbClr val="E1BC4C"/>
                </a:solidFill>
                <a:latin typeface="Moontime"/>
                <a:ea typeface="Moontime"/>
                <a:cs typeface="Moontime"/>
                <a:sym typeface="Moontime"/>
              </a:rPr>
              <a:t>Project Overview</a:t>
            </a:r>
          </a:p>
        </p:txBody>
      </p:sp>
      <p:sp>
        <p:nvSpPr>
          <p:cNvPr name="TextBox 25" id="25"/>
          <p:cNvSpPr txBox="true"/>
          <p:nvPr/>
        </p:nvSpPr>
        <p:spPr>
          <a:xfrm rot="0">
            <a:off x="2694898" y="2587805"/>
            <a:ext cx="5901593" cy="537845"/>
          </a:xfrm>
          <a:prstGeom prst="rect">
            <a:avLst/>
          </a:prstGeom>
        </p:spPr>
        <p:txBody>
          <a:bodyPr anchor="t" rtlCol="false" tIns="0" lIns="0" bIns="0" rIns="0">
            <a:spAutoFit/>
          </a:bodyPr>
          <a:lstStyle/>
          <a:p>
            <a:pPr algn="l">
              <a:lnSpc>
                <a:spcPts val="4480"/>
              </a:lnSpc>
            </a:pPr>
            <a:r>
              <a:rPr lang="en-US" sz="3200">
                <a:solidFill>
                  <a:srgbClr val="0F171E"/>
                </a:solidFill>
                <a:latin typeface="Open Sans"/>
                <a:ea typeface="Open Sans"/>
                <a:cs typeface="Open Sans"/>
                <a:sym typeface="Open Sans"/>
              </a:rPr>
              <a:t>Introduction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2F4F6"/>
        </a:solidFill>
      </p:bgPr>
    </p:bg>
    <p:spTree>
      <p:nvGrpSpPr>
        <p:cNvPr id="1" name=""/>
        <p:cNvGrpSpPr/>
        <p:nvPr/>
      </p:nvGrpSpPr>
      <p:grpSpPr>
        <a:xfrm>
          <a:off x="0" y="0"/>
          <a:ext cx="0" cy="0"/>
          <a:chOff x="0" y="0"/>
          <a:chExt cx="0" cy="0"/>
        </a:xfrm>
      </p:grpSpPr>
      <p:grpSp>
        <p:nvGrpSpPr>
          <p:cNvPr name="Group 2" id="2"/>
          <p:cNvGrpSpPr/>
          <p:nvPr/>
        </p:nvGrpSpPr>
        <p:grpSpPr>
          <a:xfrm rot="0">
            <a:off x="13820941" y="2325715"/>
            <a:ext cx="2483131" cy="3653727"/>
            <a:chOff x="0" y="0"/>
            <a:chExt cx="3310841" cy="4871635"/>
          </a:xfrm>
        </p:grpSpPr>
        <p:pic>
          <p:nvPicPr>
            <p:cNvPr name="Picture 3" id="3"/>
            <p:cNvPicPr>
              <a:picLocks noChangeAspect="true"/>
            </p:cNvPicPr>
            <p:nvPr/>
          </p:nvPicPr>
          <p:blipFill>
            <a:blip r:embed="rId2"/>
            <a:srcRect l="3031" t="0" r="3031" b="0"/>
            <a:stretch>
              <a:fillRect/>
            </a:stretch>
          </p:blipFill>
          <p:spPr>
            <a:xfrm flipH="false" flipV="false">
              <a:off x="0" y="0"/>
              <a:ext cx="3310841" cy="4871635"/>
            </a:xfrm>
            <a:prstGeom prst="rect">
              <a:avLst/>
            </a:prstGeom>
          </p:spPr>
        </p:pic>
      </p:grpSp>
      <p:grpSp>
        <p:nvGrpSpPr>
          <p:cNvPr name="Group 4" id="4"/>
          <p:cNvGrpSpPr/>
          <p:nvPr/>
        </p:nvGrpSpPr>
        <p:grpSpPr>
          <a:xfrm rot="0">
            <a:off x="0" y="0"/>
            <a:ext cx="9144000" cy="10287000"/>
            <a:chOff x="0" y="0"/>
            <a:chExt cx="2408296" cy="2709333"/>
          </a:xfrm>
        </p:grpSpPr>
        <p:sp>
          <p:nvSpPr>
            <p:cNvPr name="Freeform 5" id="5"/>
            <p:cNvSpPr/>
            <p:nvPr/>
          </p:nvSpPr>
          <p:spPr>
            <a:xfrm flipH="false" flipV="false" rot="0">
              <a:off x="0" y="0"/>
              <a:ext cx="2408296" cy="2709333"/>
            </a:xfrm>
            <a:custGeom>
              <a:avLst/>
              <a:gdLst/>
              <a:ahLst/>
              <a:cxnLst/>
              <a:rect r="r" b="b" t="t" l="l"/>
              <a:pathLst>
                <a:path h="2709333" w="2408296">
                  <a:moveTo>
                    <a:pt x="0" y="0"/>
                  </a:moveTo>
                  <a:lnTo>
                    <a:pt x="2408296" y="0"/>
                  </a:lnTo>
                  <a:lnTo>
                    <a:pt x="2408296" y="2709333"/>
                  </a:lnTo>
                  <a:lnTo>
                    <a:pt x="0" y="2709333"/>
                  </a:lnTo>
                  <a:close/>
                </a:path>
              </a:pathLst>
            </a:custGeom>
            <a:solidFill>
              <a:srgbClr val="8197A4"/>
            </a:solidFill>
          </p:spPr>
        </p:sp>
        <p:sp>
          <p:nvSpPr>
            <p:cNvPr name="TextBox 6" id="6"/>
            <p:cNvSpPr txBox="true"/>
            <p:nvPr/>
          </p:nvSpPr>
          <p:spPr>
            <a:xfrm>
              <a:off x="0" y="-38100"/>
              <a:ext cx="2408296" cy="2747433"/>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7259300" y="0"/>
            <a:ext cx="1028700" cy="10287000"/>
            <a:chOff x="0" y="0"/>
            <a:chExt cx="270933" cy="2709333"/>
          </a:xfrm>
        </p:grpSpPr>
        <p:sp>
          <p:nvSpPr>
            <p:cNvPr name="Freeform 8" id="8"/>
            <p:cNvSpPr/>
            <p:nvPr/>
          </p:nvSpPr>
          <p:spPr>
            <a:xfrm flipH="false" flipV="false" rot="0">
              <a:off x="0" y="0"/>
              <a:ext cx="270933" cy="2709333"/>
            </a:xfrm>
            <a:custGeom>
              <a:avLst/>
              <a:gdLst/>
              <a:ahLst/>
              <a:cxnLst/>
              <a:rect r="r" b="b" t="t" l="l"/>
              <a:pathLst>
                <a:path h="2709333" w="270933">
                  <a:moveTo>
                    <a:pt x="0" y="0"/>
                  </a:moveTo>
                  <a:lnTo>
                    <a:pt x="270933" y="0"/>
                  </a:lnTo>
                  <a:lnTo>
                    <a:pt x="270933" y="2709333"/>
                  </a:lnTo>
                  <a:lnTo>
                    <a:pt x="0" y="2709333"/>
                  </a:lnTo>
                  <a:close/>
                </a:path>
              </a:pathLst>
            </a:custGeom>
            <a:solidFill>
              <a:srgbClr val="79B8F3"/>
            </a:solidFill>
          </p:spPr>
        </p:sp>
        <p:sp>
          <p:nvSpPr>
            <p:cNvPr name="TextBox 9" id="9"/>
            <p:cNvSpPr txBox="true"/>
            <p:nvPr/>
          </p:nvSpPr>
          <p:spPr>
            <a:xfrm>
              <a:off x="0" y="-38100"/>
              <a:ext cx="270933" cy="2747433"/>
            </a:xfrm>
            <a:prstGeom prst="rect">
              <a:avLst/>
            </a:prstGeom>
          </p:spPr>
          <p:txBody>
            <a:bodyPr anchor="ctr" rtlCol="false" tIns="50800" lIns="50800" bIns="50800" rIns="50800"/>
            <a:lstStyle/>
            <a:p>
              <a:pPr algn="ctr">
                <a:lnSpc>
                  <a:spcPts val="2659"/>
                </a:lnSpc>
              </a:pPr>
            </a:p>
          </p:txBody>
        </p:sp>
      </p:grpSp>
      <p:sp>
        <p:nvSpPr>
          <p:cNvPr name="AutoShape 10" id="10"/>
          <p:cNvSpPr/>
          <p:nvPr/>
        </p:nvSpPr>
        <p:spPr>
          <a:xfrm flipH="true">
            <a:off x="9144000" y="4645942"/>
            <a:ext cx="47625" cy="4353884"/>
          </a:xfrm>
          <a:prstGeom prst="line">
            <a:avLst/>
          </a:prstGeom>
          <a:ln cap="rnd" w="95250">
            <a:solidFill>
              <a:srgbClr val="F25426"/>
            </a:solidFill>
            <a:prstDash val="solid"/>
            <a:headEnd type="none" len="sm" w="sm"/>
            <a:tailEnd type="none" len="sm" w="sm"/>
          </a:ln>
        </p:spPr>
      </p:sp>
      <p:sp>
        <p:nvSpPr>
          <p:cNvPr name="AutoShape 11" id="11"/>
          <p:cNvSpPr/>
          <p:nvPr/>
        </p:nvSpPr>
        <p:spPr>
          <a:xfrm>
            <a:off x="9144000" y="407212"/>
            <a:ext cx="0" cy="1918503"/>
          </a:xfrm>
          <a:prstGeom prst="line">
            <a:avLst/>
          </a:prstGeom>
          <a:ln cap="rnd" w="95250">
            <a:solidFill>
              <a:srgbClr val="F25426"/>
            </a:solidFill>
            <a:prstDash val="solid"/>
            <a:headEnd type="none" len="sm" w="sm"/>
            <a:tailEnd type="none" len="sm" w="sm"/>
          </a:ln>
        </p:spPr>
      </p:sp>
      <p:sp>
        <p:nvSpPr>
          <p:cNvPr name="Freeform 12" id="12"/>
          <p:cNvSpPr/>
          <p:nvPr/>
        </p:nvSpPr>
        <p:spPr>
          <a:xfrm flipH="false" flipV="false" rot="0">
            <a:off x="9917746" y="9170224"/>
            <a:ext cx="2948212" cy="748366"/>
          </a:xfrm>
          <a:custGeom>
            <a:avLst/>
            <a:gdLst/>
            <a:ahLst/>
            <a:cxnLst/>
            <a:rect r="r" b="b" t="t" l="l"/>
            <a:pathLst>
              <a:path h="748366" w="2948212">
                <a:moveTo>
                  <a:pt x="0" y="0"/>
                </a:moveTo>
                <a:lnTo>
                  <a:pt x="2948212" y="0"/>
                </a:lnTo>
                <a:lnTo>
                  <a:pt x="2948212" y="748366"/>
                </a:lnTo>
                <a:lnTo>
                  <a:pt x="0" y="7483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13640335" y="544106"/>
            <a:ext cx="2948212" cy="748366"/>
          </a:xfrm>
          <a:custGeom>
            <a:avLst/>
            <a:gdLst/>
            <a:ahLst/>
            <a:cxnLst/>
            <a:rect r="r" b="b" t="t" l="l"/>
            <a:pathLst>
              <a:path h="748366" w="2948212">
                <a:moveTo>
                  <a:pt x="0" y="0"/>
                </a:moveTo>
                <a:lnTo>
                  <a:pt x="2948212" y="0"/>
                </a:lnTo>
                <a:lnTo>
                  <a:pt x="2948212" y="748366"/>
                </a:lnTo>
                <a:lnTo>
                  <a:pt x="0" y="7483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dash"/>
            <a:miter/>
          </a:ln>
        </p:spPr>
      </p:sp>
      <p:sp>
        <p:nvSpPr>
          <p:cNvPr name="Freeform 14" id="14"/>
          <p:cNvSpPr/>
          <p:nvPr/>
        </p:nvSpPr>
        <p:spPr>
          <a:xfrm flipH="false" flipV="false" rot="0">
            <a:off x="5726860" y="464540"/>
            <a:ext cx="3008281" cy="907498"/>
          </a:xfrm>
          <a:custGeom>
            <a:avLst/>
            <a:gdLst/>
            <a:ahLst/>
            <a:cxnLst/>
            <a:rect r="r" b="b" t="t" l="l"/>
            <a:pathLst>
              <a:path h="907498" w="3008281">
                <a:moveTo>
                  <a:pt x="0" y="0"/>
                </a:moveTo>
                <a:lnTo>
                  <a:pt x="3008281" y="0"/>
                </a:lnTo>
                <a:lnTo>
                  <a:pt x="3008281" y="907498"/>
                </a:lnTo>
                <a:lnTo>
                  <a:pt x="0" y="907498"/>
                </a:lnTo>
                <a:lnTo>
                  <a:pt x="0" y="0"/>
                </a:lnTo>
                <a:close/>
              </a:path>
            </a:pathLst>
          </a:custGeom>
          <a:blipFill>
            <a:blip r:embed="rId7"/>
            <a:stretch>
              <a:fillRect l="0" t="0" r="0" b="0"/>
            </a:stretch>
          </a:blipFill>
        </p:spPr>
      </p:sp>
      <p:sp>
        <p:nvSpPr>
          <p:cNvPr name="TextBox 15" id="15"/>
          <p:cNvSpPr txBox="true"/>
          <p:nvPr/>
        </p:nvSpPr>
        <p:spPr>
          <a:xfrm rot="0">
            <a:off x="323321" y="121202"/>
            <a:ext cx="6907680" cy="2190750"/>
          </a:xfrm>
          <a:prstGeom prst="rect">
            <a:avLst/>
          </a:prstGeom>
        </p:spPr>
        <p:txBody>
          <a:bodyPr anchor="t" rtlCol="false" tIns="0" lIns="0" bIns="0" rIns="0">
            <a:spAutoFit/>
          </a:bodyPr>
          <a:lstStyle/>
          <a:p>
            <a:pPr algn="l" marL="0" indent="0" lvl="0">
              <a:lnSpc>
                <a:spcPts val="8640"/>
              </a:lnSpc>
            </a:pPr>
            <a:r>
              <a:rPr lang="en-US" sz="7200">
                <a:solidFill>
                  <a:srgbClr val="FFDF2B"/>
                </a:solidFill>
                <a:latin typeface="Corben"/>
                <a:ea typeface="Corben"/>
                <a:cs typeface="Corben"/>
                <a:sym typeface="Corben"/>
              </a:rPr>
              <a:t>Company Introduction</a:t>
            </a:r>
          </a:p>
        </p:txBody>
      </p:sp>
      <p:sp>
        <p:nvSpPr>
          <p:cNvPr name="TextBox 16" id="16"/>
          <p:cNvSpPr txBox="true"/>
          <p:nvPr/>
        </p:nvSpPr>
        <p:spPr>
          <a:xfrm rot="0">
            <a:off x="323321" y="3279664"/>
            <a:ext cx="8411821" cy="6638926"/>
          </a:xfrm>
          <a:prstGeom prst="rect">
            <a:avLst/>
          </a:prstGeom>
        </p:spPr>
        <p:txBody>
          <a:bodyPr anchor="t" rtlCol="false" tIns="0" lIns="0" bIns="0" rIns="0">
            <a:spAutoFit/>
          </a:bodyPr>
          <a:lstStyle/>
          <a:p>
            <a:pPr algn="l" marL="0" indent="0" lvl="0">
              <a:lnSpc>
                <a:spcPts val="4079"/>
              </a:lnSpc>
            </a:pPr>
            <a:r>
              <a:rPr lang="en-US" sz="2400">
                <a:solidFill>
                  <a:srgbClr val="F2F4F6"/>
                </a:solidFill>
                <a:latin typeface="Open Sans"/>
                <a:ea typeface="Open Sans"/>
                <a:cs typeface="Open Sans"/>
                <a:sym typeface="Open Sans"/>
              </a:rPr>
              <a:t>Amazon, founded by Jeff Bezos in 1994, is a global e-commerce leader known for its vast product range, innovative technology, and customer-centric approach. Starting as an online bookstore, it has expanded into numerous categories, including electronics, apparel, and groceries, while also offering digital content. With a robust marketplace model, efficient fulfillment centers, and the popular Prime membership program, Amazon delivers a seamless shopping experience worldwide. Its continuous innovation and acquisitions, such as Whole Foods and Ring, further bolster its market dominance. However, the company also faces scrutiny over labor practices and regulatory challenges.</a:t>
            </a:r>
          </a:p>
        </p:txBody>
      </p:sp>
      <p:sp>
        <p:nvSpPr>
          <p:cNvPr name="TextBox 17" id="17"/>
          <p:cNvSpPr txBox="true"/>
          <p:nvPr/>
        </p:nvSpPr>
        <p:spPr>
          <a:xfrm rot="0">
            <a:off x="10605058" y="4607842"/>
            <a:ext cx="3035277" cy="1371600"/>
          </a:xfrm>
          <a:prstGeom prst="rect">
            <a:avLst/>
          </a:prstGeom>
        </p:spPr>
        <p:txBody>
          <a:bodyPr anchor="t" rtlCol="false" tIns="0" lIns="0" bIns="0" rIns="0">
            <a:spAutoFit/>
          </a:bodyPr>
          <a:lstStyle/>
          <a:p>
            <a:pPr algn="l" marL="0" indent="0" lvl="0">
              <a:lnSpc>
                <a:spcPts val="5290"/>
              </a:lnSpc>
            </a:pPr>
            <a:r>
              <a:rPr lang="en-US" sz="4408">
                <a:solidFill>
                  <a:srgbClr val="18211B"/>
                </a:solidFill>
                <a:latin typeface="Poppins Bold"/>
                <a:ea typeface="Poppins Bold"/>
                <a:cs typeface="Poppins Bold"/>
                <a:sym typeface="Poppins Bold"/>
              </a:rPr>
              <a:t>Founder : Jeff Bezos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8197A4"/>
        </a:solidFill>
      </p:bgPr>
    </p:bg>
    <p:spTree>
      <p:nvGrpSpPr>
        <p:cNvPr id="1" name=""/>
        <p:cNvGrpSpPr/>
        <p:nvPr/>
      </p:nvGrpSpPr>
      <p:grpSpPr>
        <a:xfrm>
          <a:off x="0" y="0"/>
          <a:ext cx="0" cy="0"/>
          <a:chOff x="0" y="0"/>
          <a:chExt cx="0" cy="0"/>
        </a:xfrm>
      </p:grpSpPr>
      <p:grpSp>
        <p:nvGrpSpPr>
          <p:cNvPr name="Group 2" id="2"/>
          <p:cNvGrpSpPr/>
          <p:nvPr/>
        </p:nvGrpSpPr>
        <p:grpSpPr>
          <a:xfrm rot="0">
            <a:off x="107197" y="99854"/>
            <a:ext cx="8313306" cy="10287000"/>
            <a:chOff x="0" y="0"/>
            <a:chExt cx="2189513" cy="2709333"/>
          </a:xfrm>
        </p:grpSpPr>
        <p:sp>
          <p:nvSpPr>
            <p:cNvPr name="Freeform 3" id="3"/>
            <p:cNvSpPr/>
            <p:nvPr/>
          </p:nvSpPr>
          <p:spPr>
            <a:xfrm flipH="false" flipV="false" rot="0">
              <a:off x="0" y="0"/>
              <a:ext cx="2189513" cy="2709333"/>
            </a:xfrm>
            <a:custGeom>
              <a:avLst/>
              <a:gdLst/>
              <a:ahLst/>
              <a:cxnLst/>
              <a:rect r="r" b="b" t="t" l="l"/>
              <a:pathLst>
                <a:path h="2709333" w="2189513">
                  <a:moveTo>
                    <a:pt x="0" y="0"/>
                  </a:moveTo>
                  <a:lnTo>
                    <a:pt x="2189513" y="0"/>
                  </a:lnTo>
                  <a:lnTo>
                    <a:pt x="2189513" y="2709333"/>
                  </a:lnTo>
                  <a:lnTo>
                    <a:pt x="0" y="2709333"/>
                  </a:lnTo>
                  <a:close/>
                </a:path>
              </a:pathLst>
            </a:custGeom>
            <a:solidFill>
              <a:srgbClr val="F2F4F6"/>
            </a:solidFill>
          </p:spPr>
        </p:sp>
        <p:sp>
          <p:nvSpPr>
            <p:cNvPr name="TextBox 4" id="4"/>
            <p:cNvSpPr txBox="true"/>
            <p:nvPr/>
          </p:nvSpPr>
          <p:spPr>
            <a:xfrm>
              <a:off x="0" y="-38100"/>
              <a:ext cx="2189513" cy="27474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8313306" y="2225762"/>
            <a:ext cx="95250" cy="7032538"/>
            <a:chOff x="0" y="0"/>
            <a:chExt cx="127000" cy="9376718"/>
          </a:xfrm>
        </p:grpSpPr>
        <p:sp>
          <p:nvSpPr>
            <p:cNvPr name="AutoShape 6" id="6"/>
            <p:cNvSpPr/>
            <p:nvPr/>
          </p:nvSpPr>
          <p:spPr>
            <a:xfrm flipH="true">
              <a:off x="63500" y="2874121"/>
              <a:ext cx="0" cy="6502597"/>
            </a:xfrm>
            <a:prstGeom prst="line">
              <a:avLst/>
            </a:prstGeom>
            <a:ln cap="rnd" w="127000">
              <a:solidFill>
                <a:srgbClr val="F25426"/>
              </a:solidFill>
              <a:prstDash val="solid"/>
              <a:headEnd type="none" len="sm" w="sm"/>
              <a:tailEnd type="none" len="sm" w="sm"/>
            </a:ln>
          </p:spPr>
        </p:sp>
        <p:sp>
          <p:nvSpPr>
            <p:cNvPr name="AutoShape 7" id="7"/>
            <p:cNvSpPr/>
            <p:nvPr/>
          </p:nvSpPr>
          <p:spPr>
            <a:xfrm>
              <a:off x="63500" y="0"/>
              <a:ext cx="0" cy="1898345"/>
            </a:xfrm>
            <a:prstGeom prst="line">
              <a:avLst/>
            </a:prstGeom>
            <a:ln cap="rnd" w="127000">
              <a:solidFill>
                <a:srgbClr val="F25426"/>
              </a:solidFill>
              <a:prstDash val="solid"/>
              <a:headEnd type="none" len="sm" w="sm"/>
              <a:tailEnd type="none" len="sm" w="sm"/>
            </a:ln>
          </p:spPr>
        </p:sp>
      </p:grpSp>
      <p:grpSp>
        <p:nvGrpSpPr>
          <p:cNvPr name="Group 8" id="8"/>
          <p:cNvGrpSpPr/>
          <p:nvPr/>
        </p:nvGrpSpPr>
        <p:grpSpPr>
          <a:xfrm rot="0">
            <a:off x="107197" y="-69667"/>
            <a:ext cx="1028700" cy="10287000"/>
            <a:chOff x="0" y="0"/>
            <a:chExt cx="270933" cy="2709333"/>
          </a:xfrm>
        </p:grpSpPr>
        <p:sp>
          <p:nvSpPr>
            <p:cNvPr name="Freeform 9" id="9"/>
            <p:cNvSpPr/>
            <p:nvPr/>
          </p:nvSpPr>
          <p:spPr>
            <a:xfrm flipH="false" flipV="false" rot="0">
              <a:off x="0" y="0"/>
              <a:ext cx="270933" cy="2709333"/>
            </a:xfrm>
            <a:custGeom>
              <a:avLst/>
              <a:gdLst/>
              <a:ahLst/>
              <a:cxnLst/>
              <a:rect r="r" b="b" t="t" l="l"/>
              <a:pathLst>
                <a:path h="2709333" w="270933">
                  <a:moveTo>
                    <a:pt x="0" y="0"/>
                  </a:moveTo>
                  <a:lnTo>
                    <a:pt x="270933" y="0"/>
                  </a:lnTo>
                  <a:lnTo>
                    <a:pt x="270933" y="2709333"/>
                  </a:lnTo>
                  <a:lnTo>
                    <a:pt x="0" y="2709333"/>
                  </a:lnTo>
                  <a:close/>
                </a:path>
              </a:pathLst>
            </a:custGeom>
            <a:solidFill>
              <a:srgbClr val="79B8F3"/>
            </a:solidFill>
          </p:spPr>
        </p:sp>
        <p:sp>
          <p:nvSpPr>
            <p:cNvPr name="TextBox 10" id="10"/>
            <p:cNvSpPr txBox="true"/>
            <p:nvPr/>
          </p:nvSpPr>
          <p:spPr>
            <a:xfrm>
              <a:off x="0" y="-38100"/>
              <a:ext cx="270933" cy="2747433"/>
            </a:xfrm>
            <a:prstGeom prst="rect">
              <a:avLst/>
            </a:prstGeom>
          </p:spPr>
          <p:txBody>
            <a:bodyPr anchor="ctr" rtlCol="false" tIns="50800" lIns="50800" bIns="50800" rIns="50800"/>
            <a:lstStyle/>
            <a:p>
              <a:pPr algn="ctr">
                <a:lnSpc>
                  <a:spcPts val="2659"/>
                </a:lnSpc>
              </a:pPr>
            </a:p>
          </p:txBody>
        </p:sp>
      </p:grpSp>
      <p:sp>
        <p:nvSpPr>
          <p:cNvPr name="AutoShape 11" id="11"/>
          <p:cNvSpPr/>
          <p:nvPr/>
        </p:nvSpPr>
        <p:spPr>
          <a:xfrm>
            <a:off x="17330737" y="2969238"/>
            <a:ext cx="0" cy="4876948"/>
          </a:xfrm>
          <a:prstGeom prst="line">
            <a:avLst/>
          </a:prstGeom>
          <a:ln cap="rnd" w="123825">
            <a:solidFill>
              <a:srgbClr val="F2F4F6"/>
            </a:solidFill>
            <a:prstDash val="sysDot"/>
            <a:headEnd type="none" len="sm" w="sm"/>
            <a:tailEnd type="none" len="sm" w="sm"/>
          </a:ln>
        </p:spPr>
      </p:sp>
      <p:sp>
        <p:nvSpPr>
          <p:cNvPr name="Freeform 12" id="12"/>
          <p:cNvSpPr/>
          <p:nvPr/>
        </p:nvSpPr>
        <p:spPr>
          <a:xfrm flipH="false" flipV="false" rot="0">
            <a:off x="4969074" y="9286094"/>
            <a:ext cx="2948212" cy="748366"/>
          </a:xfrm>
          <a:custGeom>
            <a:avLst/>
            <a:gdLst/>
            <a:ahLst/>
            <a:cxnLst/>
            <a:rect r="r" b="b" t="t" l="l"/>
            <a:pathLst>
              <a:path h="748366" w="2948212">
                <a:moveTo>
                  <a:pt x="0" y="0"/>
                </a:moveTo>
                <a:lnTo>
                  <a:pt x="2948213" y="0"/>
                </a:lnTo>
                <a:lnTo>
                  <a:pt x="2948213" y="748366"/>
                </a:lnTo>
                <a:lnTo>
                  <a:pt x="0" y="7483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520346" y="530584"/>
            <a:ext cx="2948212" cy="748366"/>
          </a:xfrm>
          <a:custGeom>
            <a:avLst/>
            <a:gdLst/>
            <a:ahLst/>
            <a:cxnLst/>
            <a:rect r="r" b="b" t="t" l="l"/>
            <a:pathLst>
              <a:path h="748366" w="2948212">
                <a:moveTo>
                  <a:pt x="0" y="0"/>
                </a:moveTo>
                <a:lnTo>
                  <a:pt x="2948212" y="0"/>
                </a:lnTo>
                <a:lnTo>
                  <a:pt x="2948212" y="748365"/>
                </a:lnTo>
                <a:lnTo>
                  <a:pt x="0" y="7483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5042757" y="2830756"/>
            <a:ext cx="2068851" cy="2068851"/>
          </a:xfrm>
          <a:custGeom>
            <a:avLst/>
            <a:gdLst/>
            <a:ahLst/>
            <a:cxnLst/>
            <a:rect r="r" b="b" t="t" l="l"/>
            <a:pathLst>
              <a:path h="2068851" w="2068851">
                <a:moveTo>
                  <a:pt x="0" y="0"/>
                </a:moveTo>
                <a:lnTo>
                  <a:pt x="2068851" y="0"/>
                </a:lnTo>
                <a:lnTo>
                  <a:pt x="2068851" y="2068851"/>
                </a:lnTo>
                <a:lnTo>
                  <a:pt x="0" y="2068851"/>
                </a:lnTo>
                <a:lnTo>
                  <a:pt x="0" y="0"/>
                </a:lnTo>
                <a:close/>
              </a:path>
            </a:pathLst>
          </a:custGeom>
          <a:blipFill>
            <a:blip r:embed="rId4"/>
            <a:stretch>
              <a:fillRect l="0" t="0" r="0" b="0"/>
            </a:stretch>
          </a:blipFill>
        </p:spPr>
      </p:sp>
      <p:sp>
        <p:nvSpPr>
          <p:cNvPr name="Freeform 15" id="15"/>
          <p:cNvSpPr/>
          <p:nvPr/>
        </p:nvSpPr>
        <p:spPr>
          <a:xfrm flipH="false" flipV="false" rot="0">
            <a:off x="1808301" y="5473883"/>
            <a:ext cx="2372302" cy="2372302"/>
          </a:xfrm>
          <a:custGeom>
            <a:avLst/>
            <a:gdLst/>
            <a:ahLst/>
            <a:cxnLst/>
            <a:rect r="r" b="b" t="t" l="l"/>
            <a:pathLst>
              <a:path h="2372302" w="2372302">
                <a:moveTo>
                  <a:pt x="0" y="0"/>
                </a:moveTo>
                <a:lnTo>
                  <a:pt x="2372302" y="0"/>
                </a:lnTo>
                <a:lnTo>
                  <a:pt x="2372302" y="2372302"/>
                </a:lnTo>
                <a:lnTo>
                  <a:pt x="0" y="2372302"/>
                </a:lnTo>
                <a:lnTo>
                  <a:pt x="0" y="0"/>
                </a:lnTo>
                <a:close/>
              </a:path>
            </a:pathLst>
          </a:custGeom>
          <a:blipFill>
            <a:blip r:embed="rId5"/>
            <a:stretch>
              <a:fillRect l="0" t="0" r="0" b="0"/>
            </a:stretch>
          </a:blipFill>
        </p:spPr>
      </p:sp>
      <p:sp>
        <p:nvSpPr>
          <p:cNvPr name="Freeform 16" id="16"/>
          <p:cNvSpPr/>
          <p:nvPr/>
        </p:nvSpPr>
        <p:spPr>
          <a:xfrm flipH="false" flipV="false" rot="0">
            <a:off x="13617541" y="2088574"/>
            <a:ext cx="2147452" cy="2069816"/>
          </a:xfrm>
          <a:custGeom>
            <a:avLst/>
            <a:gdLst/>
            <a:ahLst/>
            <a:cxnLst/>
            <a:rect r="r" b="b" t="t" l="l"/>
            <a:pathLst>
              <a:path h="2069816" w="2147452">
                <a:moveTo>
                  <a:pt x="0" y="0"/>
                </a:moveTo>
                <a:lnTo>
                  <a:pt x="2147453" y="0"/>
                </a:lnTo>
                <a:lnTo>
                  <a:pt x="2147453" y="2069816"/>
                </a:lnTo>
                <a:lnTo>
                  <a:pt x="0" y="2069816"/>
                </a:lnTo>
                <a:lnTo>
                  <a:pt x="0" y="0"/>
                </a:lnTo>
                <a:close/>
              </a:path>
            </a:pathLst>
          </a:custGeom>
          <a:blipFill>
            <a:blip r:embed="rId6"/>
            <a:stretch>
              <a:fillRect l="-12390" t="-8303" r="0" b="-8303"/>
            </a:stretch>
          </a:blipFill>
        </p:spPr>
      </p:sp>
      <p:sp>
        <p:nvSpPr>
          <p:cNvPr name="Freeform 17" id="17"/>
          <p:cNvSpPr/>
          <p:nvPr/>
        </p:nvSpPr>
        <p:spPr>
          <a:xfrm flipH="false" flipV="false" rot="0">
            <a:off x="9534188" y="4731871"/>
            <a:ext cx="2224606" cy="2232450"/>
          </a:xfrm>
          <a:custGeom>
            <a:avLst/>
            <a:gdLst/>
            <a:ahLst/>
            <a:cxnLst/>
            <a:rect r="r" b="b" t="t" l="l"/>
            <a:pathLst>
              <a:path h="2232450" w="2224606">
                <a:moveTo>
                  <a:pt x="0" y="0"/>
                </a:moveTo>
                <a:lnTo>
                  <a:pt x="2224606" y="0"/>
                </a:lnTo>
                <a:lnTo>
                  <a:pt x="2224606" y="2232449"/>
                </a:lnTo>
                <a:lnTo>
                  <a:pt x="0" y="2232449"/>
                </a:lnTo>
                <a:lnTo>
                  <a:pt x="0" y="0"/>
                </a:lnTo>
                <a:close/>
              </a:path>
            </a:pathLst>
          </a:custGeom>
          <a:blipFill>
            <a:blip r:embed="rId7"/>
            <a:stretch>
              <a:fillRect l="-176" t="0" r="-176" b="0"/>
            </a:stretch>
          </a:blipFill>
        </p:spPr>
      </p:sp>
      <p:sp>
        <p:nvSpPr>
          <p:cNvPr name="Freeform 18" id="18"/>
          <p:cNvSpPr/>
          <p:nvPr/>
        </p:nvSpPr>
        <p:spPr>
          <a:xfrm flipH="false" flipV="false" rot="0">
            <a:off x="13364271" y="7792356"/>
            <a:ext cx="2082144" cy="2153010"/>
          </a:xfrm>
          <a:custGeom>
            <a:avLst/>
            <a:gdLst/>
            <a:ahLst/>
            <a:cxnLst/>
            <a:rect r="r" b="b" t="t" l="l"/>
            <a:pathLst>
              <a:path h="2153010" w="2082144">
                <a:moveTo>
                  <a:pt x="0" y="0"/>
                </a:moveTo>
                <a:lnTo>
                  <a:pt x="2082144" y="0"/>
                </a:lnTo>
                <a:lnTo>
                  <a:pt x="2082144" y="2153010"/>
                </a:lnTo>
                <a:lnTo>
                  <a:pt x="0" y="2153010"/>
                </a:lnTo>
                <a:lnTo>
                  <a:pt x="0" y="0"/>
                </a:lnTo>
                <a:close/>
              </a:path>
            </a:pathLst>
          </a:custGeom>
          <a:blipFill>
            <a:blip r:embed="rId8"/>
            <a:stretch>
              <a:fillRect l="-1701" t="0" r="-1701" b="0"/>
            </a:stretch>
          </a:blipFill>
        </p:spPr>
      </p:sp>
      <p:sp>
        <p:nvSpPr>
          <p:cNvPr name="TextBox 19" id="19"/>
          <p:cNvSpPr txBox="true"/>
          <p:nvPr/>
        </p:nvSpPr>
        <p:spPr>
          <a:xfrm rot="0">
            <a:off x="9112370" y="173979"/>
            <a:ext cx="7383646" cy="1104970"/>
          </a:xfrm>
          <a:prstGeom prst="rect">
            <a:avLst/>
          </a:prstGeom>
        </p:spPr>
        <p:txBody>
          <a:bodyPr anchor="t" rtlCol="false" tIns="0" lIns="0" bIns="0" rIns="0">
            <a:spAutoFit/>
          </a:bodyPr>
          <a:lstStyle/>
          <a:p>
            <a:pPr algn="l" marL="0" indent="0" lvl="0">
              <a:lnSpc>
                <a:spcPts val="9044"/>
              </a:lnSpc>
              <a:spcBef>
                <a:spcPct val="0"/>
              </a:spcBef>
            </a:pPr>
            <a:r>
              <a:rPr lang="en-US" sz="6460">
                <a:solidFill>
                  <a:srgbClr val="FFDF2B"/>
                </a:solidFill>
                <a:latin typeface="Corben"/>
                <a:ea typeface="Corben"/>
                <a:cs typeface="Corben"/>
                <a:sym typeface="Corben"/>
              </a:rPr>
              <a:t>Data Set Columns</a:t>
            </a:r>
          </a:p>
        </p:txBody>
      </p:sp>
      <p:sp>
        <p:nvSpPr>
          <p:cNvPr name="TextBox 20" id="20"/>
          <p:cNvSpPr txBox="true"/>
          <p:nvPr/>
        </p:nvSpPr>
        <p:spPr>
          <a:xfrm rot="0">
            <a:off x="3450502" y="3039596"/>
            <a:ext cx="1626697" cy="466725"/>
          </a:xfrm>
          <a:prstGeom prst="rect">
            <a:avLst/>
          </a:prstGeom>
        </p:spPr>
        <p:txBody>
          <a:bodyPr anchor="t" rtlCol="false" tIns="0" lIns="0" bIns="0" rIns="0">
            <a:spAutoFit/>
          </a:bodyPr>
          <a:lstStyle/>
          <a:p>
            <a:pPr algn="l" marL="0" indent="0" lvl="0">
              <a:lnSpc>
                <a:spcPts val="4079"/>
              </a:lnSpc>
            </a:pPr>
            <a:r>
              <a:rPr lang="en-US" sz="2400">
                <a:solidFill>
                  <a:srgbClr val="4B4545"/>
                </a:solidFill>
                <a:latin typeface="Open Sans"/>
                <a:ea typeface="Open Sans"/>
                <a:cs typeface="Open Sans"/>
                <a:sym typeface="Open Sans"/>
              </a:rPr>
              <a:t>Country</a:t>
            </a:r>
          </a:p>
        </p:txBody>
      </p:sp>
      <p:sp>
        <p:nvSpPr>
          <p:cNvPr name="TextBox 21" id="21"/>
          <p:cNvSpPr txBox="true"/>
          <p:nvPr/>
        </p:nvSpPr>
        <p:spPr>
          <a:xfrm rot="0">
            <a:off x="3450502" y="3892733"/>
            <a:ext cx="1626697" cy="466725"/>
          </a:xfrm>
          <a:prstGeom prst="rect">
            <a:avLst/>
          </a:prstGeom>
        </p:spPr>
        <p:txBody>
          <a:bodyPr anchor="t" rtlCol="false" tIns="0" lIns="0" bIns="0" rIns="0">
            <a:spAutoFit/>
          </a:bodyPr>
          <a:lstStyle/>
          <a:p>
            <a:pPr algn="l" marL="0" indent="0" lvl="0">
              <a:lnSpc>
                <a:spcPts val="4079"/>
              </a:lnSpc>
            </a:pPr>
            <a:r>
              <a:rPr lang="en-US" sz="2400">
                <a:solidFill>
                  <a:srgbClr val="4B4545"/>
                </a:solidFill>
                <a:latin typeface="Open Sans"/>
                <a:ea typeface="Open Sans"/>
                <a:cs typeface="Open Sans"/>
                <a:sym typeface="Open Sans"/>
              </a:rPr>
              <a:t>Region</a:t>
            </a:r>
          </a:p>
        </p:txBody>
      </p:sp>
      <p:sp>
        <p:nvSpPr>
          <p:cNvPr name="TextBox 22" id="22"/>
          <p:cNvSpPr txBox="true"/>
          <p:nvPr/>
        </p:nvSpPr>
        <p:spPr>
          <a:xfrm rot="0">
            <a:off x="5567769" y="7164749"/>
            <a:ext cx="2159192" cy="466725"/>
          </a:xfrm>
          <a:prstGeom prst="rect">
            <a:avLst/>
          </a:prstGeom>
        </p:spPr>
        <p:txBody>
          <a:bodyPr anchor="t" rtlCol="false" tIns="0" lIns="0" bIns="0" rIns="0">
            <a:spAutoFit/>
          </a:bodyPr>
          <a:lstStyle/>
          <a:p>
            <a:pPr algn="l" marL="0" indent="0" lvl="0">
              <a:lnSpc>
                <a:spcPts val="4079"/>
              </a:lnSpc>
            </a:pPr>
            <a:r>
              <a:rPr lang="en-US" sz="2400">
                <a:solidFill>
                  <a:srgbClr val="4B4545"/>
                </a:solidFill>
                <a:latin typeface="Open Sans"/>
                <a:ea typeface="Open Sans"/>
                <a:cs typeface="Open Sans"/>
                <a:sym typeface="Open Sans"/>
              </a:rPr>
              <a:t>Product Type</a:t>
            </a:r>
          </a:p>
        </p:txBody>
      </p:sp>
      <p:sp>
        <p:nvSpPr>
          <p:cNvPr name="TextBox 23" id="23"/>
          <p:cNvSpPr txBox="true"/>
          <p:nvPr/>
        </p:nvSpPr>
        <p:spPr>
          <a:xfrm rot="0">
            <a:off x="5579716" y="5809058"/>
            <a:ext cx="2840787" cy="466725"/>
          </a:xfrm>
          <a:prstGeom prst="rect">
            <a:avLst/>
          </a:prstGeom>
        </p:spPr>
        <p:txBody>
          <a:bodyPr anchor="t" rtlCol="false" tIns="0" lIns="0" bIns="0" rIns="0">
            <a:spAutoFit/>
          </a:bodyPr>
          <a:lstStyle/>
          <a:p>
            <a:pPr algn="l" marL="0" indent="0" lvl="0">
              <a:lnSpc>
                <a:spcPts val="4079"/>
              </a:lnSpc>
            </a:pPr>
            <a:r>
              <a:rPr lang="en-US" sz="2400">
                <a:solidFill>
                  <a:srgbClr val="4B4545"/>
                </a:solidFill>
                <a:latin typeface="Open Sans"/>
                <a:ea typeface="Open Sans"/>
                <a:cs typeface="Open Sans"/>
                <a:sym typeface="Open Sans"/>
              </a:rPr>
              <a:t>Order Priority</a:t>
            </a:r>
          </a:p>
        </p:txBody>
      </p:sp>
      <p:sp>
        <p:nvSpPr>
          <p:cNvPr name="TextBox 24" id="24"/>
          <p:cNvSpPr txBox="true"/>
          <p:nvPr/>
        </p:nvSpPr>
        <p:spPr>
          <a:xfrm rot="0">
            <a:off x="5567769" y="6485333"/>
            <a:ext cx="2159192" cy="466725"/>
          </a:xfrm>
          <a:prstGeom prst="rect">
            <a:avLst/>
          </a:prstGeom>
        </p:spPr>
        <p:txBody>
          <a:bodyPr anchor="t" rtlCol="false" tIns="0" lIns="0" bIns="0" rIns="0">
            <a:spAutoFit/>
          </a:bodyPr>
          <a:lstStyle/>
          <a:p>
            <a:pPr algn="l" marL="0" indent="0" lvl="0">
              <a:lnSpc>
                <a:spcPts val="4079"/>
              </a:lnSpc>
            </a:pPr>
            <a:r>
              <a:rPr lang="en-US" sz="2400">
                <a:solidFill>
                  <a:srgbClr val="4B4545"/>
                </a:solidFill>
                <a:latin typeface="Open Sans"/>
                <a:ea typeface="Open Sans"/>
                <a:cs typeface="Open Sans"/>
                <a:sym typeface="Open Sans"/>
              </a:rPr>
              <a:t>Order ID</a:t>
            </a:r>
          </a:p>
        </p:txBody>
      </p:sp>
      <p:sp>
        <p:nvSpPr>
          <p:cNvPr name="TextBox 25" id="25"/>
          <p:cNvSpPr txBox="true"/>
          <p:nvPr/>
        </p:nvSpPr>
        <p:spPr>
          <a:xfrm rot="0">
            <a:off x="11311151" y="2364031"/>
            <a:ext cx="2094583" cy="466725"/>
          </a:xfrm>
          <a:prstGeom prst="rect">
            <a:avLst/>
          </a:prstGeom>
        </p:spPr>
        <p:txBody>
          <a:bodyPr anchor="t" rtlCol="false" tIns="0" lIns="0" bIns="0" rIns="0">
            <a:spAutoFit/>
          </a:bodyPr>
          <a:lstStyle/>
          <a:p>
            <a:pPr algn="l" marL="0" indent="0" lvl="0">
              <a:lnSpc>
                <a:spcPts val="4079"/>
              </a:lnSpc>
            </a:pPr>
            <a:r>
              <a:rPr lang="en-US" sz="2400">
                <a:solidFill>
                  <a:srgbClr val="F2F4F6"/>
                </a:solidFill>
                <a:latin typeface="Open Sans"/>
                <a:ea typeface="Open Sans"/>
                <a:cs typeface="Open Sans"/>
                <a:sym typeface="Open Sans"/>
              </a:rPr>
              <a:t>Sales Channel</a:t>
            </a:r>
          </a:p>
        </p:txBody>
      </p:sp>
      <p:sp>
        <p:nvSpPr>
          <p:cNvPr name="TextBox 26" id="26"/>
          <p:cNvSpPr txBox="true"/>
          <p:nvPr/>
        </p:nvSpPr>
        <p:spPr>
          <a:xfrm rot="0">
            <a:off x="11311151" y="3220571"/>
            <a:ext cx="2116593" cy="466725"/>
          </a:xfrm>
          <a:prstGeom prst="rect">
            <a:avLst/>
          </a:prstGeom>
        </p:spPr>
        <p:txBody>
          <a:bodyPr anchor="t" rtlCol="false" tIns="0" lIns="0" bIns="0" rIns="0">
            <a:spAutoFit/>
          </a:bodyPr>
          <a:lstStyle/>
          <a:p>
            <a:pPr algn="l" marL="0" indent="0" lvl="0">
              <a:lnSpc>
                <a:spcPts val="4079"/>
              </a:lnSpc>
            </a:pPr>
            <a:r>
              <a:rPr lang="en-US" sz="2400">
                <a:solidFill>
                  <a:srgbClr val="F2F4F6"/>
                </a:solidFill>
                <a:latin typeface="Open Sans"/>
                <a:ea typeface="Open Sans"/>
                <a:cs typeface="Open Sans"/>
                <a:sym typeface="Open Sans"/>
              </a:rPr>
              <a:t>Delivery days</a:t>
            </a:r>
          </a:p>
        </p:txBody>
      </p:sp>
      <p:sp>
        <p:nvSpPr>
          <p:cNvPr name="TextBox 27" id="27"/>
          <p:cNvSpPr txBox="true"/>
          <p:nvPr/>
        </p:nvSpPr>
        <p:spPr>
          <a:xfrm rot="0">
            <a:off x="12804193" y="4788083"/>
            <a:ext cx="1626697" cy="466725"/>
          </a:xfrm>
          <a:prstGeom prst="rect">
            <a:avLst/>
          </a:prstGeom>
        </p:spPr>
        <p:txBody>
          <a:bodyPr anchor="t" rtlCol="false" tIns="0" lIns="0" bIns="0" rIns="0">
            <a:spAutoFit/>
          </a:bodyPr>
          <a:lstStyle/>
          <a:p>
            <a:pPr algn="l" marL="0" indent="0" lvl="0">
              <a:lnSpc>
                <a:spcPts val="4079"/>
              </a:lnSpc>
            </a:pPr>
            <a:r>
              <a:rPr lang="en-US" sz="2400">
                <a:solidFill>
                  <a:srgbClr val="F2F4F6"/>
                </a:solidFill>
                <a:latin typeface="Open Sans"/>
                <a:ea typeface="Open Sans"/>
                <a:cs typeface="Open Sans"/>
                <a:sym typeface="Open Sans"/>
              </a:rPr>
              <a:t>Units Sold</a:t>
            </a:r>
          </a:p>
        </p:txBody>
      </p:sp>
      <p:sp>
        <p:nvSpPr>
          <p:cNvPr name="TextBox 28" id="28"/>
          <p:cNvSpPr txBox="true"/>
          <p:nvPr/>
        </p:nvSpPr>
        <p:spPr>
          <a:xfrm rot="0">
            <a:off x="12852966" y="5562345"/>
            <a:ext cx="1626697" cy="466725"/>
          </a:xfrm>
          <a:prstGeom prst="rect">
            <a:avLst/>
          </a:prstGeom>
        </p:spPr>
        <p:txBody>
          <a:bodyPr anchor="t" rtlCol="false" tIns="0" lIns="0" bIns="0" rIns="0">
            <a:spAutoFit/>
          </a:bodyPr>
          <a:lstStyle/>
          <a:p>
            <a:pPr algn="l" marL="0" indent="0" lvl="0">
              <a:lnSpc>
                <a:spcPts val="4079"/>
              </a:lnSpc>
            </a:pPr>
            <a:r>
              <a:rPr lang="en-US" sz="2400">
                <a:solidFill>
                  <a:srgbClr val="F2F4F6"/>
                </a:solidFill>
                <a:latin typeface="Open Sans"/>
                <a:ea typeface="Open Sans"/>
                <a:cs typeface="Open Sans"/>
                <a:sym typeface="Open Sans"/>
              </a:rPr>
              <a:t>Units Cost</a:t>
            </a:r>
          </a:p>
        </p:txBody>
      </p:sp>
      <p:sp>
        <p:nvSpPr>
          <p:cNvPr name="TextBox 29" id="29"/>
          <p:cNvSpPr txBox="true"/>
          <p:nvPr/>
        </p:nvSpPr>
        <p:spPr>
          <a:xfrm rot="0">
            <a:off x="12852966" y="6304358"/>
            <a:ext cx="2373868" cy="466725"/>
          </a:xfrm>
          <a:prstGeom prst="rect">
            <a:avLst/>
          </a:prstGeom>
        </p:spPr>
        <p:txBody>
          <a:bodyPr anchor="t" rtlCol="false" tIns="0" lIns="0" bIns="0" rIns="0">
            <a:spAutoFit/>
          </a:bodyPr>
          <a:lstStyle/>
          <a:p>
            <a:pPr algn="l" marL="0" indent="0" lvl="0">
              <a:lnSpc>
                <a:spcPts val="4079"/>
              </a:lnSpc>
            </a:pPr>
            <a:r>
              <a:rPr lang="en-US" sz="2400">
                <a:solidFill>
                  <a:srgbClr val="F2F4F6"/>
                </a:solidFill>
                <a:latin typeface="Open Sans"/>
                <a:ea typeface="Open Sans"/>
                <a:cs typeface="Open Sans"/>
                <a:sym typeface="Open Sans"/>
              </a:rPr>
              <a:t>Profits Per Unit</a:t>
            </a:r>
          </a:p>
        </p:txBody>
      </p:sp>
      <p:sp>
        <p:nvSpPr>
          <p:cNvPr name="TextBox 30" id="30"/>
          <p:cNvSpPr txBox="true"/>
          <p:nvPr/>
        </p:nvSpPr>
        <p:spPr>
          <a:xfrm rot="0">
            <a:off x="11226269" y="8124044"/>
            <a:ext cx="1626697" cy="466725"/>
          </a:xfrm>
          <a:prstGeom prst="rect">
            <a:avLst/>
          </a:prstGeom>
        </p:spPr>
        <p:txBody>
          <a:bodyPr anchor="t" rtlCol="false" tIns="0" lIns="0" bIns="0" rIns="0">
            <a:spAutoFit/>
          </a:bodyPr>
          <a:lstStyle/>
          <a:p>
            <a:pPr algn="l" marL="0" indent="0" lvl="0">
              <a:lnSpc>
                <a:spcPts val="4079"/>
              </a:lnSpc>
            </a:pPr>
            <a:r>
              <a:rPr lang="en-US" sz="2400">
                <a:solidFill>
                  <a:srgbClr val="F2F4F6"/>
                </a:solidFill>
                <a:latin typeface="Open Sans"/>
                <a:ea typeface="Open Sans"/>
                <a:cs typeface="Open Sans"/>
                <a:sym typeface="Open Sans"/>
              </a:rPr>
              <a:t>Order date</a:t>
            </a:r>
          </a:p>
        </p:txBody>
      </p:sp>
      <p:sp>
        <p:nvSpPr>
          <p:cNvPr name="TextBox 31" id="31"/>
          <p:cNvSpPr txBox="true"/>
          <p:nvPr/>
        </p:nvSpPr>
        <p:spPr>
          <a:xfrm rot="0">
            <a:off x="11270849" y="8819369"/>
            <a:ext cx="1626697" cy="466725"/>
          </a:xfrm>
          <a:prstGeom prst="rect">
            <a:avLst/>
          </a:prstGeom>
        </p:spPr>
        <p:txBody>
          <a:bodyPr anchor="t" rtlCol="false" tIns="0" lIns="0" bIns="0" rIns="0">
            <a:spAutoFit/>
          </a:bodyPr>
          <a:lstStyle/>
          <a:p>
            <a:pPr algn="l" marL="0" indent="0" lvl="0">
              <a:lnSpc>
                <a:spcPts val="4079"/>
              </a:lnSpc>
            </a:pPr>
            <a:r>
              <a:rPr lang="en-US" sz="2400">
                <a:solidFill>
                  <a:srgbClr val="F2F4F6"/>
                </a:solidFill>
                <a:latin typeface="Open Sans"/>
                <a:ea typeface="Open Sans"/>
                <a:cs typeface="Open Sans"/>
                <a:sym typeface="Open Sans"/>
              </a:rPr>
              <a:t>Ship date</a:t>
            </a:r>
          </a:p>
        </p:txBody>
      </p:sp>
      <p:grpSp>
        <p:nvGrpSpPr>
          <p:cNvPr name="Group 32" id="32"/>
          <p:cNvGrpSpPr/>
          <p:nvPr/>
        </p:nvGrpSpPr>
        <p:grpSpPr>
          <a:xfrm rot="0">
            <a:off x="4852881" y="5835833"/>
            <a:ext cx="379751" cy="361950"/>
            <a:chOff x="0" y="0"/>
            <a:chExt cx="812800" cy="774700"/>
          </a:xfrm>
        </p:grpSpPr>
        <p:sp>
          <p:nvSpPr>
            <p:cNvPr name="Freeform 33" id="33"/>
            <p:cNvSpPr/>
            <p:nvPr/>
          </p:nvSpPr>
          <p:spPr>
            <a:xfrm flipH="false" flipV="false" rot="0">
              <a:off x="0" y="0"/>
              <a:ext cx="812800" cy="774700"/>
            </a:xfrm>
            <a:custGeom>
              <a:avLst/>
              <a:gdLst/>
              <a:ahLst/>
              <a:cxnLst/>
              <a:rect r="r" b="b" t="t" l="l"/>
              <a:pathLst>
                <a:path h="774700" w="8128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ACAB7C"/>
            </a:solidFill>
            <a:ln w="12700">
              <a:solidFill>
                <a:srgbClr val="000000"/>
              </a:solidFill>
            </a:ln>
          </p:spPr>
        </p:sp>
      </p:grpSp>
      <p:grpSp>
        <p:nvGrpSpPr>
          <p:cNvPr name="Group 34" id="34"/>
          <p:cNvGrpSpPr/>
          <p:nvPr/>
        </p:nvGrpSpPr>
        <p:grpSpPr>
          <a:xfrm rot="0">
            <a:off x="2635782" y="3003582"/>
            <a:ext cx="717340" cy="683714"/>
            <a:chOff x="0" y="0"/>
            <a:chExt cx="812800" cy="774700"/>
          </a:xfrm>
        </p:grpSpPr>
        <p:sp>
          <p:nvSpPr>
            <p:cNvPr name="Freeform 35" id="35"/>
            <p:cNvSpPr/>
            <p:nvPr/>
          </p:nvSpPr>
          <p:spPr>
            <a:xfrm flipH="false" flipV="false" rot="0">
              <a:off x="0" y="0"/>
              <a:ext cx="812800" cy="774700"/>
            </a:xfrm>
            <a:custGeom>
              <a:avLst/>
              <a:gdLst/>
              <a:ahLst/>
              <a:cxnLst/>
              <a:rect r="r" b="b" t="t" l="l"/>
              <a:pathLst>
                <a:path h="774700" w="8128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000000"/>
            </a:solidFill>
            <a:ln w="12700">
              <a:solidFill>
                <a:srgbClr val="000000"/>
              </a:solidFill>
            </a:ln>
          </p:spPr>
        </p:sp>
      </p:grpSp>
      <p:grpSp>
        <p:nvGrpSpPr>
          <p:cNvPr name="Group 36" id="36"/>
          <p:cNvGrpSpPr/>
          <p:nvPr/>
        </p:nvGrpSpPr>
        <p:grpSpPr>
          <a:xfrm rot="0">
            <a:off x="2635782" y="3816533"/>
            <a:ext cx="717340" cy="683714"/>
            <a:chOff x="0" y="0"/>
            <a:chExt cx="812800" cy="774700"/>
          </a:xfrm>
        </p:grpSpPr>
        <p:sp>
          <p:nvSpPr>
            <p:cNvPr name="Freeform 37" id="37"/>
            <p:cNvSpPr/>
            <p:nvPr/>
          </p:nvSpPr>
          <p:spPr>
            <a:xfrm flipH="false" flipV="false" rot="0">
              <a:off x="0" y="0"/>
              <a:ext cx="812800" cy="774700"/>
            </a:xfrm>
            <a:custGeom>
              <a:avLst/>
              <a:gdLst/>
              <a:ahLst/>
              <a:cxnLst/>
              <a:rect r="r" b="b" t="t" l="l"/>
              <a:pathLst>
                <a:path h="774700" w="8128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000000"/>
            </a:solidFill>
            <a:ln w="12700">
              <a:solidFill>
                <a:srgbClr val="000000"/>
              </a:solidFill>
            </a:ln>
          </p:spPr>
        </p:sp>
      </p:grpSp>
      <p:grpSp>
        <p:nvGrpSpPr>
          <p:cNvPr name="Group 38" id="38"/>
          <p:cNvGrpSpPr/>
          <p:nvPr/>
        </p:nvGrpSpPr>
        <p:grpSpPr>
          <a:xfrm rot="0">
            <a:off x="2804576" y="3164464"/>
            <a:ext cx="379751" cy="361950"/>
            <a:chOff x="0" y="0"/>
            <a:chExt cx="812800" cy="774700"/>
          </a:xfrm>
        </p:grpSpPr>
        <p:sp>
          <p:nvSpPr>
            <p:cNvPr name="Freeform 39" id="39"/>
            <p:cNvSpPr/>
            <p:nvPr/>
          </p:nvSpPr>
          <p:spPr>
            <a:xfrm flipH="false" flipV="false" rot="0">
              <a:off x="0" y="0"/>
              <a:ext cx="812800" cy="774700"/>
            </a:xfrm>
            <a:custGeom>
              <a:avLst/>
              <a:gdLst/>
              <a:ahLst/>
              <a:cxnLst/>
              <a:rect r="r" b="b" t="t" l="l"/>
              <a:pathLst>
                <a:path h="774700" w="8128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FFFFFF"/>
            </a:solidFill>
            <a:ln w="12700">
              <a:solidFill>
                <a:srgbClr val="000000"/>
              </a:solidFill>
            </a:ln>
          </p:spPr>
        </p:sp>
      </p:grpSp>
      <p:grpSp>
        <p:nvGrpSpPr>
          <p:cNvPr name="Group 40" id="40"/>
          <p:cNvGrpSpPr/>
          <p:nvPr/>
        </p:nvGrpSpPr>
        <p:grpSpPr>
          <a:xfrm rot="0">
            <a:off x="2804576" y="3997508"/>
            <a:ext cx="379751" cy="361950"/>
            <a:chOff x="0" y="0"/>
            <a:chExt cx="812800" cy="774700"/>
          </a:xfrm>
        </p:grpSpPr>
        <p:sp>
          <p:nvSpPr>
            <p:cNvPr name="Freeform 41" id="41"/>
            <p:cNvSpPr/>
            <p:nvPr/>
          </p:nvSpPr>
          <p:spPr>
            <a:xfrm flipH="false" flipV="false" rot="0">
              <a:off x="0" y="0"/>
              <a:ext cx="812800" cy="774700"/>
            </a:xfrm>
            <a:custGeom>
              <a:avLst/>
              <a:gdLst/>
              <a:ahLst/>
              <a:cxnLst/>
              <a:rect r="r" b="b" t="t" l="l"/>
              <a:pathLst>
                <a:path h="774700" w="8128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FFFFFF"/>
            </a:solidFill>
            <a:ln w="12700">
              <a:solidFill>
                <a:srgbClr val="000000"/>
              </a:solidFill>
            </a:ln>
          </p:spPr>
        </p:sp>
      </p:grpSp>
      <p:grpSp>
        <p:nvGrpSpPr>
          <p:cNvPr name="Group 42" id="42"/>
          <p:cNvGrpSpPr/>
          <p:nvPr/>
        </p:nvGrpSpPr>
        <p:grpSpPr>
          <a:xfrm rot="0">
            <a:off x="4646456" y="5687213"/>
            <a:ext cx="717340" cy="683714"/>
            <a:chOff x="0" y="0"/>
            <a:chExt cx="812800" cy="774700"/>
          </a:xfrm>
        </p:grpSpPr>
        <p:sp>
          <p:nvSpPr>
            <p:cNvPr name="Freeform 43" id="43"/>
            <p:cNvSpPr/>
            <p:nvPr/>
          </p:nvSpPr>
          <p:spPr>
            <a:xfrm flipH="false" flipV="false" rot="0">
              <a:off x="0" y="0"/>
              <a:ext cx="812800" cy="774700"/>
            </a:xfrm>
            <a:custGeom>
              <a:avLst/>
              <a:gdLst/>
              <a:ahLst/>
              <a:cxnLst/>
              <a:rect r="r" b="b" t="t" l="l"/>
              <a:pathLst>
                <a:path h="774700" w="8128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000000"/>
            </a:solidFill>
            <a:ln w="12700">
              <a:solidFill>
                <a:srgbClr val="000000"/>
              </a:solidFill>
            </a:ln>
          </p:spPr>
        </p:sp>
      </p:grpSp>
      <p:grpSp>
        <p:nvGrpSpPr>
          <p:cNvPr name="Group 44" id="44"/>
          <p:cNvGrpSpPr/>
          <p:nvPr/>
        </p:nvGrpSpPr>
        <p:grpSpPr>
          <a:xfrm rot="0">
            <a:off x="4815251" y="5858918"/>
            <a:ext cx="379751" cy="361950"/>
            <a:chOff x="0" y="0"/>
            <a:chExt cx="812800" cy="774700"/>
          </a:xfrm>
        </p:grpSpPr>
        <p:sp>
          <p:nvSpPr>
            <p:cNvPr name="Freeform 45" id="45"/>
            <p:cNvSpPr/>
            <p:nvPr/>
          </p:nvSpPr>
          <p:spPr>
            <a:xfrm flipH="false" flipV="false" rot="0">
              <a:off x="0" y="0"/>
              <a:ext cx="812800" cy="774700"/>
            </a:xfrm>
            <a:custGeom>
              <a:avLst/>
              <a:gdLst/>
              <a:ahLst/>
              <a:cxnLst/>
              <a:rect r="r" b="b" t="t" l="l"/>
              <a:pathLst>
                <a:path h="774700" w="8128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FFFFFF"/>
            </a:solidFill>
            <a:ln w="12700">
              <a:solidFill>
                <a:srgbClr val="000000"/>
              </a:solidFill>
            </a:ln>
          </p:spPr>
        </p:sp>
      </p:grpSp>
      <p:grpSp>
        <p:nvGrpSpPr>
          <p:cNvPr name="Group 46" id="46"/>
          <p:cNvGrpSpPr/>
          <p:nvPr/>
        </p:nvGrpSpPr>
        <p:grpSpPr>
          <a:xfrm rot="0">
            <a:off x="4678980" y="6381750"/>
            <a:ext cx="717340" cy="683714"/>
            <a:chOff x="0" y="0"/>
            <a:chExt cx="812800" cy="774700"/>
          </a:xfrm>
        </p:grpSpPr>
        <p:sp>
          <p:nvSpPr>
            <p:cNvPr name="Freeform 47" id="47"/>
            <p:cNvSpPr/>
            <p:nvPr/>
          </p:nvSpPr>
          <p:spPr>
            <a:xfrm flipH="false" flipV="false" rot="0">
              <a:off x="0" y="0"/>
              <a:ext cx="812800" cy="774700"/>
            </a:xfrm>
            <a:custGeom>
              <a:avLst/>
              <a:gdLst/>
              <a:ahLst/>
              <a:cxnLst/>
              <a:rect r="r" b="b" t="t" l="l"/>
              <a:pathLst>
                <a:path h="774700" w="8128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000000"/>
            </a:solidFill>
            <a:ln w="12700">
              <a:solidFill>
                <a:srgbClr val="000000"/>
              </a:solidFill>
            </a:ln>
          </p:spPr>
        </p:sp>
      </p:grpSp>
      <p:grpSp>
        <p:nvGrpSpPr>
          <p:cNvPr name="Group 48" id="48"/>
          <p:cNvGrpSpPr/>
          <p:nvPr/>
        </p:nvGrpSpPr>
        <p:grpSpPr>
          <a:xfrm rot="0">
            <a:off x="4646456" y="7108642"/>
            <a:ext cx="717340" cy="683714"/>
            <a:chOff x="0" y="0"/>
            <a:chExt cx="812800" cy="774700"/>
          </a:xfrm>
        </p:grpSpPr>
        <p:sp>
          <p:nvSpPr>
            <p:cNvPr name="Freeform 49" id="49"/>
            <p:cNvSpPr/>
            <p:nvPr/>
          </p:nvSpPr>
          <p:spPr>
            <a:xfrm flipH="false" flipV="false" rot="0">
              <a:off x="0" y="0"/>
              <a:ext cx="812800" cy="774700"/>
            </a:xfrm>
            <a:custGeom>
              <a:avLst/>
              <a:gdLst/>
              <a:ahLst/>
              <a:cxnLst/>
              <a:rect r="r" b="b" t="t" l="l"/>
              <a:pathLst>
                <a:path h="774700" w="8128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000000"/>
            </a:solidFill>
            <a:ln w="12700">
              <a:solidFill>
                <a:srgbClr val="000000"/>
              </a:solidFill>
            </a:ln>
          </p:spPr>
        </p:sp>
      </p:grpSp>
      <p:grpSp>
        <p:nvGrpSpPr>
          <p:cNvPr name="Group 50" id="50"/>
          <p:cNvGrpSpPr/>
          <p:nvPr/>
        </p:nvGrpSpPr>
        <p:grpSpPr>
          <a:xfrm rot="0">
            <a:off x="4843066" y="6542632"/>
            <a:ext cx="379751" cy="361950"/>
            <a:chOff x="0" y="0"/>
            <a:chExt cx="812800" cy="774700"/>
          </a:xfrm>
        </p:grpSpPr>
        <p:sp>
          <p:nvSpPr>
            <p:cNvPr name="Freeform 51" id="51"/>
            <p:cNvSpPr/>
            <p:nvPr/>
          </p:nvSpPr>
          <p:spPr>
            <a:xfrm flipH="false" flipV="false" rot="0">
              <a:off x="0" y="0"/>
              <a:ext cx="812800" cy="774700"/>
            </a:xfrm>
            <a:custGeom>
              <a:avLst/>
              <a:gdLst/>
              <a:ahLst/>
              <a:cxnLst/>
              <a:rect r="r" b="b" t="t" l="l"/>
              <a:pathLst>
                <a:path h="774700" w="8128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FFFFFF"/>
            </a:solidFill>
            <a:ln w="12700">
              <a:solidFill>
                <a:srgbClr val="000000"/>
              </a:solidFill>
            </a:ln>
          </p:spPr>
        </p:sp>
      </p:grpSp>
      <p:grpSp>
        <p:nvGrpSpPr>
          <p:cNvPr name="Group 52" id="52"/>
          <p:cNvGrpSpPr/>
          <p:nvPr/>
        </p:nvGrpSpPr>
        <p:grpSpPr>
          <a:xfrm rot="0">
            <a:off x="4815251" y="7269524"/>
            <a:ext cx="379751" cy="361950"/>
            <a:chOff x="0" y="0"/>
            <a:chExt cx="812800" cy="774700"/>
          </a:xfrm>
        </p:grpSpPr>
        <p:sp>
          <p:nvSpPr>
            <p:cNvPr name="Freeform 53" id="53"/>
            <p:cNvSpPr/>
            <p:nvPr/>
          </p:nvSpPr>
          <p:spPr>
            <a:xfrm flipH="false" flipV="false" rot="0">
              <a:off x="0" y="0"/>
              <a:ext cx="812800" cy="774700"/>
            </a:xfrm>
            <a:custGeom>
              <a:avLst/>
              <a:gdLst/>
              <a:ahLst/>
              <a:cxnLst/>
              <a:rect r="r" b="b" t="t" l="l"/>
              <a:pathLst>
                <a:path h="774700" w="8128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FFFFFF"/>
            </a:solidFill>
            <a:ln w="12700">
              <a:solidFill>
                <a:srgbClr val="000000"/>
              </a:solidFill>
            </a:ln>
          </p:spPr>
        </p:sp>
      </p:grpSp>
      <p:grpSp>
        <p:nvGrpSpPr>
          <p:cNvPr name="Group 54" id="54"/>
          <p:cNvGrpSpPr/>
          <p:nvPr/>
        </p:nvGrpSpPr>
        <p:grpSpPr>
          <a:xfrm rot="0">
            <a:off x="10365212" y="2297738"/>
            <a:ext cx="717340" cy="683714"/>
            <a:chOff x="0" y="0"/>
            <a:chExt cx="812800" cy="774700"/>
          </a:xfrm>
        </p:grpSpPr>
        <p:sp>
          <p:nvSpPr>
            <p:cNvPr name="Freeform 55" id="55"/>
            <p:cNvSpPr/>
            <p:nvPr/>
          </p:nvSpPr>
          <p:spPr>
            <a:xfrm flipH="false" flipV="false" rot="0">
              <a:off x="0" y="0"/>
              <a:ext cx="812800" cy="774700"/>
            </a:xfrm>
            <a:custGeom>
              <a:avLst/>
              <a:gdLst/>
              <a:ahLst/>
              <a:cxnLst/>
              <a:rect r="r" b="b" t="t" l="l"/>
              <a:pathLst>
                <a:path h="774700" w="8128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F2F4F6"/>
            </a:solidFill>
            <a:ln w="12700">
              <a:solidFill>
                <a:srgbClr val="000000"/>
              </a:solidFill>
            </a:ln>
          </p:spPr>
        </p:sp>
      </p:grpSp>
      <p:grpSp>
        <p:nvGrpSpPr>
          <p:cNvPr name="Group 56" id="56"/>
          <p:cNvGrpSpPr/>
          <p:nvPr/>
        </p:nvGrpSpPr>
        <p:grpSpPr>
          <a:xfrm rot="0">
            <a:off x="10365212" y="3164464"/>
            <a:ext cx="717340" cy="683714"/>
            <a:chOff x="0" y="0"/>
            <a:chExt cx="812800" cy="774700"/>
          </a:xfrm>
        </p:grpSpPr>
        <p:sp>
          <p:nvSpPr>
            <p:cNvPr name="Freeform 57" id="57"/>
            <p:cNvSpPr/>
            <p:nvPr/>
          </p:nvSpPr>
          <p:spPr>
            <a:xfrm flipH="false" flipV="false" rot="0">
              <a:off x="0" y="0"/>
              <a:ext cx="812800" cy="774700"/>
            </a:xfrm>
            <a:custGeom>
              <a:avLst/>
              <a:gdLst/>
              <a:ahLst/>
              <a:cxnLst/>
              <a:rect r="r" b="b" t="t" l="l"/>
              <a:pathLst>
                <a:path h="774700" w="8128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F2F4F6"/>
            </a:solidFill>
            <a:ln w="12700">
              <a:solidFill>
                <a:srgbClr val="000000"/>
              </a:solidFill>
            </a:ln>
          </p:spPr>
        </p:sp>
      </p:grpSp>
      <p:grpSp>
        <p:nvGrpSpPr>
          <p:cNvPr name="Group 58" id="58"/>
          <p:cNvGrpSpPr/>
          <p:nvPr/>
        </p:nvGrpSpPr>
        <p:grpSpPr>
          <a:xfrm rot="0">
            <a:off x="10534006" y="2468806"/>
            <a:ext cx="379751" cy="361950"/>
            <a:chOff x="0" y="0"/>
            <a:chExt cx="812800" cy="774700"/>
          </a:xfrm>
        </p:grpSpPr>
        <p:sp>
          <p:nvSpPr>
            <p:cNvPr name="Freeform 59" id="59"/>
            <p:cNvSpPr/>
            <p:nvPr/>
          </p:nvSpPr>
          <p:spPr>
            <a:xfrm flipH="false" flipV="false" rot="0">
              <a:off x="0" y="0"/>
              <a:ext cx="812800" cy="774700"/>
            </a:xfrm>
            <a:custGeom>
              <a:avLst/>
              <a:gdLst/>
              <a:ahLst/>
              <a:cxnLst/>
              <a:rect r="r" b="b" t="t" l="l"/>
              <a:pathLst>
                <a:path h="774700" w="8128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0F171E"/>
            </a:solidFill>
            <a:ln w="12700">
              <a:solidFill>
                <a:srgbClr val="000000"/>
              </a:solidFill>
            </a:ln>
          </p:spPr>
        </p:sp>
      </p:grpSp>
      <p:grpSp>
        <p:nvGrpSpPr>
          <p:cNvPr name="Group 60" id="60"/>
          <p:cNvGrpSpPr/>
          <p:nvPr/>
        </p:nvGrpSpPr>
        <p:grpSpPr>
          <a:xfrm rot="0">
            <a:off x="10534006" y="3325346"/>
            <a:ext cx="379751" cy="361950"/>
            <a:chOff x="0" y="0"/>
            <a:chExt cx="812800" cy="774700"/>
          </a:xfrm>
        </p:grpSpPr>
        <p:sp>
          <p:nvSpPr>
            <p:cNvPr name="Freeform 61" id="61"/>
            <p:cNvSpPr/>
            <p:nvPr/>
          </p:nvSpPr>
          <p:spPr>
            <a:xfrm flipH="false" flipV="false" rot="0">
              <a:off x="0" y="0"/>
              <a:ext cx="812800" cy="774700"/>
            </a:xfrm>
            <a:custGeom>
              <a:avLst/>
              <a:gdLst/>
              <a:ahLst/>
              <a:cxnLst/>
              <a:rect r="r" b="b" t="t" l="l"/>
              <a:pathLst>
                <a:path h="774700" w="8128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0F171E"/>
            </a:solidFill>
            <a:ln w="12700">
              <a:solidFill>
                <a:srgbClr val="000000"/>
              </a:solidFill>
            </a:ln>
          </p:spPr>
        </p:sp>
      </p:grpSp>
      <p:grpSp>
        <p:nvGrpSpPr>
          <p:cNvPr name="Group 62" id="62"/>
          <p:cNvGrpSpPr/>
          <p:nvPr/>
        </p:nvGrpSpPr>
        <p:grpSpPr>
          <a:xfrm rot="0">
            <a:off x="11930984" y="4731976"/>
            <a:ext cx="717340" cy="683714"/>
            <a:chOff x="0" y="0"/>
            <a:chExt cx="812800" cy="774700"/>
          </a:xfrm>
        </p:grpSpPr>
        <p:sp>
          <p:nvSpPr>
            <p:cNvPr name="Freeform 63" id="63"/>
            <p:cNvSpPr/>
            <p:nvPr/>
          </p:nvSpPr>
          <p:spPr>
            <a:xfrm flipH="false" flipV="false" rot="0">
              <a:off x="0" y="0"/>
              <a:ext cx="812800" cy="774700"/>
            </a:xfrm>
            <a:custGeom>
              <a:avLst/>
              <a:gdLst/>
              <a:ahLst/>
              <a:cxnLst/>
              <a:rect r="r" b="b" t="t" l="l"/>
              <a:pathLst>
                <a:path h="774700" w="8128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F2F4F6"/>
            </a:solidFill>
            <a:ln w="12700">
              <a:solidFill>
                <a:srgbClr val="000000"/>
              </a:solidFill>
            </a:ln>
          </p:spPr>
        </p:sp>
      </p:grpSp>
      <p:grpSp>
        <p:nvGrpSpPr>
          <p:cNvPr name="Group 64" id="64"/>
          <p:cNvGrpSpPr/>
          <p:nvPr/>
        </p:nvGrpSpPr>
        <p:grpSpPr>
          <a:xfrm rot="0">
            <a:off x="11930984" y="5473883"/>
            <a:ext cx="717340" cy="683714"/>
            <a:chOff x="0" y="0"/>
            <a:chExt cx="812800" cy="774700"/>
          </a:xfrm>
        </p:grpSpPr>
        <p:sp>
          <p:nvSpPr>
            <p:cNvPr name="Freeform 65" id="65"/>
            <p:cNvSpPr/>
            <p:nvPr/>
          </p:nvSpPr>
          <p:spPr>
            <a:xfrm flipH="false" flipV="false" rot="0">
              <a:off x="0" y="0"/>
              <a:ext cx="812800" cy="774700"/>
            </a:xfrm>
            <a:custGeom>
              <a:avLst/>
              <a:gdLst/>
              <a:ahLst/>
              <a:cxnLst/>
              <a:rect r="r" b="b" t="t" l="l"/>
              <a:pathLst>
                <a:path h="774700" w="8128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F2F4F6"/>
            </a:solidFill>
            <a:ln w="12700">
              <a:solidFill>
                <a:srgbClr val="000000"/>
              </a:solidFill>
            </a:ln>
          </p:spPr>
        </p:sp>
      </p:grpSp>
      <p:grpSp>
        <p:nvGrpSpPr>
          <p:cNvPr name="Group 66" id="66"/>
          <p:cNvGrpSpPr/>
          <p:nvPr/>
        </p:nvGrpSpPr>
        <p:grpSpPr>
          <a:xfrm rot="0">
            <a:off x="12099778" y="4892858"/>
            <a:ext cx="379751" cy="361950"/>
            <a:chOff x="0" y="0"/>
            <a:chExt cx="812800" cy="774700"/>
          </a:xfrm>
        </p:grpSpPr>
        <p:sp>
          <p:nvSpPr>
            <p:cNvPr name="Freeform 67" id="67"/>
            <p:cNvSpPr/>
            <p:nvPr/>
          </p:nvSpPr>
          <p:spPr>
            <a:xfrm flipH="false" flipV="false" rot="0">
              <a:off x="0" y="0"/>
              <a:ext cx="812800" cy="774700"/>
            </a:xfrm>
            <a:custGeom>
              <a:avLst/>
              <a:gdLst/>
              <a:ahLst/>
              <a:cxnLst/>
              <a:rect r="r" b="b" t="t" l="l"/>
              <a:pathLst>
                <a:path h="774700" w="8128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0F171E"/>
            </a:solidFill>
            <a:ln w="12700">
              <a:solidFill>
                <a:srgbClr val="000000"/>
              </a:solidFill>
            </a:ln>
          </p:spPr>
        </p:sp>
      </p:grpSp>
      <p:grpSp>
        <p:nvGrpSpPr>
          <p:cNvPr name="Group 68" id="68"/>
          <p:cNvGrpSpPr/>
          <p:nvPr/>
        </p:nvGrpSpPr>
        <p:grpSpPr>
          <a:xfrm rot="0">
            <a:off x="12099778" y="5654858"/>
            <a:ext cx="379751" cy="361950"/>
            <a:chOff x="0" y="0"/>
            <a:chExt cx="812800" cy="774700"/>
          </a:xfrm>
        </p:grpSpPr>
        <p:sp>
          <p:nvSpPr>
            <p:cNvPr name="Freeform 69" id="69"/>
            <p:cNvSpPr/>
            <p:nvPr/>
          </p:nvSpPr>
          <p:spPr>
            <a:xfrm flipH="false" flipV="false" rot="0">
              <a:off x="0" y="0"/>
              <a:ext cx="812800" cy="774700"/>
            </a:xfrm>
            <a:custGeom>
              <a:avLst/>
              <a:gdLst/>
              <a:ahLst/>
              <a:cxnLst/>
              <a:rect r="r" b="b" t="t" l="l"/>
              <a:pathLst>
                <a:path h="774700" w="8128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0F171E"/>
            </a:solidFill>
            <a:ln w="12700">
              <a:solidFill>
                <a:srgbClr val="000000"/>
              </a:solidFill>
            </a:ln>
          </p:spPr>
        </p:sp>
      </p:grpSp>
      <p:grpSp>
        <p:nvGrpSpPr>
          <p:cNvPr name="Group 70" id="70"/>
          <p:cNvGrpSpPr/>
          <p:nvPr/>
        </p:nvGrpSpPr>
        <p:grpSpPr>
          <a:xfrm rot="0">
            <a:off x="11930984" y="6220868"/>
            <a:ext cx="717340" cy="683714"/>
            <a:chOff x="0" y="0"/>
            <a:chExt cx="812800" cy="774700"/>
          </a:xfrm>
        </p:grpSpPr>
        <p:sp>
          <p:nvSpPr>
            <p:cNvPr name="Freeform 71" id="71"/>
            <p:cNvSpPr/>
            <p:nvPr/>
          </p:nvSpPr>
          <p:spPr>
            <a:xfrm flipH="false" flipV="false" rot="0">
              <a:off x="0" y="0"/>
              <a:ext cx="812800" cy="774700"/>
            </a:xfrm>
            <a:custGeom>
              <a:avLst/>
              <a:gdLst/>
              <a:ahLst/>
              <a:cxnLst/>
              <a:rect r="r" b="b" t="t" l="l"/>
              <a:pathLst>
                <a:path h="774700" w="8128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F2F4F6"/>
            </a:solidFill>
            <a:ln w="12700">
              <a:solidFill>
                <a:srgbClr val="000000"/>
              </a:solidFill>
            </a:ln>
          </p:spPr>
        </p:sp>
      </p:grpSp>
      <p:grpSp>
        <p:nvGrpSpPr>
          <p:cNvPr name="Group 72" id="72"/>
          <p:cNvGrpSpPr/>
          <p:nvPr/>
        </p:nvGrpSpPr>
        <p:grpSpPr>
          <a:xfrm rot="0">
            <a:off x="12099778" y="6381750"/>
            <a:ext cx="379751" cy="361950"/>
            <a:chOff x="0" y="0"/>
            <a:chExt cx="812800" cy="774700"/>
          </a:xfrm>
        </p:grpSpPr>
        <p:sp>
          <p:nvSpPr>
            <p:cNvPr name="Freeform 73" id="73"/>
            <p:cNvSpPr/>
            <p:nvPr/>
          </p:nvSpPr>
          <p:spPr>
            <a:xfrm flipH="false" flipV="false" rot="0">
              <a:off x="0" y="0"/>
              <a:ext cx="812800" cy="774700"/>
            </a:xfrm>
            <a:custGeom>
              <a:avLst/>
              <a:gdLst/>
              <a:ahLst/>
              <a:cxnLst/>
              <a:rect r="r" b="b" t="t" l="l"/>
              <a:pathLst>
                <a:path h="774700" w="8128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0F171E"/>
            </a:solidFill>
            <a:ln w="12700">
              <a:solidFill>
                <a:srgbClr val="000000"/>
              </a:solidFill>
            </a:ln>
          </p:spPr>
        </p:sp>
      </p:grpSp>
      <p:grpSp>
        <p:nvGrpSpPr>
          <p:cNvPr name="Group 74" id="74"/>
          <p:cNvGrpSpPr/>
          <p:nvPr/>
        </p:nvGrpSpPr>
        <p:grpSpPr>
          <a:xfrm rot="0">
            <a:off x="10365212" y="8067937"/>
            <a:ext cx="717340" cy="683714"/>
            <a:chOff x="0" y="0"/>
            <a:chExt cx="812800" cy="774700"/>
          </a:xfrm>
        </p:grpSpPr>
        <p:sp>
          <p:nvSpPr>
            <p:cNvPr name="Freeform 75" id="75"/>
            <p:cNvSpPr/>
            <p:nvPr/>
          </p:nvSpPr>
          <p:spPr>
            <a:xfrm flipH="false" flipV="false" rot="0">
              <a:off x="0" y="0"/>
              <a:ext cx="812800" cy="774700"/>
            </a:xfrm>
            <a:custGeom>
              <a:avLst/>
              <a:gdLst/>
              <a:ahLst/>
              <a:cxnLst/>
              <a:rect r="r" b="b" t="t" l="l"/>
              <a:pathLst>
                <a:path h="774700" w="8128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F2F4F6"/>
            </a:solidFill>
            <a:ln w="12700">
              <a:solidFill>
                <a:srgbClr val="000000"/>
              </a:solidFill>
            </a:ln>
          </p:spPr>
        </p:sp>
      </p:grpSp>
      <p:grpSp>
        <p:nvGrpSpPr>
          <p:cNvPr name="Group 76" id="76"/>
          <p:cNvGrpSpPr/>
          <p:nvPr/>
        </p:nvGrpSpPr>
        <p:grpSpPr>
          <a:xfrm rot="0">
            <a:off x="10365212" y="8785253"/>
            <a:ext cx="717340" cy="683714"/>
            <a:chOff x="0" y="0"/>
            <a:chExt cx="812800" cy="774700"/>
          </a:xfrm>
        </p:grpSpPr>
        <p:sp>
          <p:nvSpPr>
            <p:cNvPr name="Freeform 77" id="77"/>
            <p:cNvSpPr/>
            <p:nvPr/>
          </p:nvSpPr>
          <p:spPr>
            <a:xfrm flipH="false" flipV="false" rot="0">
              <a:off x="0" y="0"/>
              <a:ext cx="812800" cy="774700"/>
            </a:xfrm>
            <a:custGeom>
              <a:avLst/>
              <a:gdLst/>
              <a:ahLst/>
              <a:cxnLst/>
              <a:rect r="r" b="b" t="t" l="l"/>
              <a:pathLst>
                <a:path h="774700" w="8128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F2F4F6"/>
            </a:solidFill>
            <a:ln w="12700">
              <a:solidFill>
                <a:srgbClr val="000000"/>
              </a:solidFill>
            </a:ln>
          </p:spPr>
        </p:sp>
      </p:grpSp>
      <p:grpSp>
        <p:nvGrpSpPr>
          <p:cNvPr name="Group 78" id="78"/>
          <p:cNvGrpSpPr/>
          <p:nvPr/>
        </p:nvGrpSpPr>
        <p:grpSpPr>
          <a:xfrm rot="0">
            <a:off x="10534006" y="8228819"/>
            <a:ext cx="379751" cy="361950"/>
            <a:chOff x="0" y="0"/>
            <a:chExt cx="812800" cy="774700"/>
          </a:xfrm>
        </p:grpSpPr>
        <p:sp>
          <p:nvSpPr>
            <p:cNvPr name="Freeform 79" id="79"/>
            <p:cNvSpPr/>
            <p:nvPr/>
          </p:nvSpPr>
          <p:spPr>
            <a:xfrm flipH="false" flipV="false" rot="0">
              <a:off x="0" y="0"/>
              <a:ext cx="812800" cy="774700"/>
            </a:xfrm>
            <a:custGeom>
              <a:avLst/>
              <a:gdLst/>
              <a:ahLst/>
              <a:cxnLst/>
              <a:rect r="r" b="b" t="t" l="l"/>
              <a:pathLst>
                <a:path h="774700" w="8128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0F171E"/>
            </a:solidFill>
            <a:ln w="12700">
              <a:solidFill>
                <a:srgbClr val="000000"/>
              </a:solidFill>
            </a:ln>
          </p:spPr>
        </p:sp>
      </p:grpSp>
      <p:grpSp>
        <p:nvGrpSpPr>
          <p:cNvPr name="Group 80" id="80"/>
          <p:cNvGrpSpPr/>
          <p:nvPr/>
        </p:nvGrpSpPr>
        <p:grpSpPr>
          <a:xfrm rot="0">
            <a:off x="10534006" y="8946135"/>
            <a:ext cx="379751" cy="361950"/>
            <a:chOff x="0" y="0"/>
            <a:chExt cx="812800" cy="774700"/>
          </a:xfrm>
        </p:grpSpPr>
        <p:sp>
          <p:nvSpPr>
            <p:cNvPr name="Freeform 81" id="81"/>
            <p:cNvSpPr/>
            <p:nvPr/>
          </p:nvSpPr>
          <p:spPr>
            <a:xfrm flipH="false" flipV="false" rot="0">
              <a:off x="0" y="0"/>
              <a:ext cx="812800" cy="774700"/>
            </a:xfrm>
            <a:custGeom>
              <a:avLst/>
              <a:gdLst/>
              <a:ahLst/>
              <a:cxnLst/>
              <a:rect r="r" b="b" t="t" l="l"/>
              <a:pathLst>
                <a:path h="774700" w="8128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0F171E"/>
            </a:solidFill>
            <a:ln w="12700">
              <a:solidFill>
                <a:srgbClr val="000000"/>
              </a:solidFill>
            </a:ln>
          </p:spPr>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2F4F6"/>
        </a:solidFill>
      </p:bgPr>
    </p:bg>
    <p:spTree>
      <p:nvGrpSpPr>
        <p:cNvPr id="1" name=""/>
        <p:cNvGrpSpPr/>
        <p:nvPr/>
      </p:nvGrpSpPr>
      <p:grpSpPr>
        <a:xfrm>
          <a:off x="0" y="0"/>
          <a:ext cx="0" cy="0"/>
          <a:chOff x="0" y="0"/>
          <a:chExt cx="0" cy="0"/>
        </a:xfrm>
      </p:grpSpPr>
      <p:grpSp>
        <p:nvGrpSpPr>
          <p:cNvPr name="Group 2" id="2"/>
          <p:cNvGrpSpPr/>
          <p:nvPr/>
        </p:nvGrpSpPr>
        <p:grpSpPr>
          <a:xfrm rot="0">
            <a:off x="-316446" y="4832447"/>
            <a:ext cx="7413477" cy="5314938"/>
            <a:chOff x="0" y="0"/>
            <a:chExt cx="1952521" cy="1399819"/>
          </a:xfrm>
        </p:grpSpPr>
        <p:sp>
          <p:nvSpPr>
            <p:cNvPr name="Freeform 3" id="3"/>
            <p:cNvSpPr/>
            <p:nvPr/>
          </p:nvSpPr>
          <p:spPr>
            <a:xfrm flipH="false" flipV="false" rot="0">
              <a:off x="0" y="0"/>
              <a:ext cx="1952521" cy="1399819"/>
            </a:xfrm>
            <a:custGeom>
              <a:avLst/>
              <a:gdLst/>
              <a:ahLst/>
              <a:cxnLst/>
              <a:rect r="r" b="b" t="t" l="l"/>
              <a:pathLst>
                <a:path h="1399819" w="1952521">
                  <a:moveTo>
                    <a:pt x="0" y="0"/>
                  </a:moveTo>
                  <a:lnTo>
                    <a:pt x="1952521" y="0"/>
                  </a:lnTo>
                  <a:lnTo>
                    <a:pt x="1952521" y="1399819"/>
                  </a:lnTo>
                  <a:lnTo>
                    <a:pt x="0" y="1399819"/>
                  </a:lnTo>
                  <a:close/>
                </a:path>
              </a:pathLst>
            </a:custGeom>
            <a:solidFill>
              <a:srgbClr val="C4CACF"/>
            </a:solidFill>
          </p:spPr>
        </p:sp>
        <p:sp>
          <p:nvSpPr>
            <p:cNvPr name="TextBox 4" id="4"/>
            <p:cNvSpPr txBox="true"/>
            <p:nvPr/>
          </p:nvSpPr>
          <p:spPr>
            <a:xfrm>
              <a:off x="0" y="-38100"/>
              <a:ext cx="1952521" cy="143791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16446" y="-261170"/>
            <a:ext cx="7413477" cy="5026980"/>
            <a:chOff x="0" y="0"/>
            <a:chExt cx="1952521" cy="1323978"/>
          </a:xfrm>
        </p:grpSpPr>
        <p:sp>
          <p:nvSpPr>
            <p:cNvPr name="Freeform 6" id="6"/>
            <p:cNvSpPr/>
            <p:nvPr/>
          </p:nvSpPr>
          <p:spPr>
            <a:xfrm flipH="false" flipV="false" rot="0">
              <a:off x="0" y="0"/>
              <a:ext cx="1952521" cy="1323978"/>
            </a:xfrm>
            <a:custGeom>
              <a:avLst/>
              <a:gdLst/>
              <a:ahLst/>
              <a:cxnLst/>
              <a:rect r="r" b="b" t="t" l="l"/>
              <a:pathLst>
                <a:path h="1323978" w="1952521">
                  <a:moveTo>
                    <a:pt x="0" y="0"/>
                  </a:moveTo>
                  <a:lnTo>
                    <a:pt x="1952521" y="0"/>
                  </a:lnTo>
                  <a:lnTo>
                    <a:pt x="1952521" y="1323978"/>
                  </a:lnTo>
                  <a:lnTo>
                    <a:pt x="0" y="1323978"/>
                  </a:lnTo>
                  <a:close/>
                </a:path>
              </a:pathLst>
            </a:custGeom>
            <a:solidFill>
              <a:srgbClr val="8197A4"/>
            </a:solidFill>
          </p:spPr>
        </p:sp>
        <p:sp>
          <p:nvSpPr>
            <p:cNvPr name="TextBox 7" id="7"/>
            <p:cNvSpPr txBox="true"/>
            <p:nvPr/>
          </p:nvSpPr>
          <p:spPr>
            <a:xfrm>
              <a:off x="0" y="-38100"/>
              <a:ext cx="1952521" cy="1362078"/>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473594" y="8917526"/>
            <a:ext cx="2948212" cy="748366"/>
          </a:xfrm>
          <a:custGeom>
            <a:avLst/>
            <a:gdLst/>
            <a:ahLst/>
            <a:cxnLst/>
            <a:rect r="r" b="b" t="t" l="l"/>
            <a:pathLst>
              <a:path h="748366" w="2948212">
                <a:moveTo>
                  <a:pt x="0" y="0"/>
                </a:moveTo>
                <a:lnTo>
                  <a:pt x="2948212" y="0"/>
                </a:lnTo>
                <a:lnTo>
                  <a:pt x="2948212" y="748365"/>
                </a:lnTo>
                <a:lnTo>
                  <a:pt x="0" y="7483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7230725" y="0"/>
            <a:ext cx="1028700" cy="10287000"/>
            <a:chOff x="0" y="0"/>
            <a:chExt cx="270933" cy="2709333"/>
          </a:xfrm>
        </p:grpSpPr>
        <p:sp>
          <p:nvSpPr>
            <p:cNvPr name="Freeform 10" id="10"/>
            <p:cNvSpPr/>
            <p:nvPr/>
          </p:nvSpPr>
          <p:spPr>
            <a:xfrm flipH="false" flipV="false" rot="0">
              <a:off x="0" y="0"/>
              <a:ext cx="270933" cy="2709333"/>
            </a:xfrm>
            <a:custGeom>
              <a:avLst/>
              <a:gdLst/>
              <a:ahLst/>
              <a:cxnLst/>
              <a:rect r="r" b="b" t="t" l="l"/>
              <a:pathLst>
                <a:path h="2709333" w="270933">
                  <a:moveTo>
                    <a:pt x="0" y="0"/>
                  </a:moveTo>
                  <a:lnTo>
                    <a:pt x="270933" y="0"/>
                  </a:lnTo>
                  <a:lnTo>
                    <a:pt x="270933" y="2709333"/>
                  </a:lnTo>
                  <a:lnTo>
                    <a:pt x="0" y="2709333"/>
                  </a:lnTo>
                  <a:close/>
                </a:path>
              </a:pathLst>
            </a:custGeom>
            <a:solidFill>
              <a:srgbClr val="79B8F3"/>
            </a:solidFill>
          </p:spPr>
        </p:sp>
        <p:sp>
          <p:nvSpPr>
            <p:cNvPr name="TextBox 11" id="11"/>
            <p:cNvSpPr txBox="true"/>
            <p:nvPr/>
          </p:nvSpPr>
          <p:spPr>
            <a:xfrm>
              <a:off x="0" y="-38100"/>
              <a:ext cx="270933" cy="2747433"/>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3679643" y="464540"/>
            <a:ext cx="2948212" cy="748366"/>
          </a:xfrm>
          <a:custGeom>
            <a:avLst/>
            <a:gdLst/>
            <a:ahLst/>
            <a:cxnLst/>
            <a:rect r="r" b="b" t="t" l="l"/>
            <a:pathLst>
              <a:path h="748366" w="2948212">
                <a:moveTo>
                  <a:pt x="0" y="0"/>
                </a:moveTo>
                <a:lnTo>
                  <a:pt x="2948212" y="0"/>
                </a:lnTo>
                <a:lnTo>
                  <a:pt x="2948212" y="748365"/>
                </a:lnTo>
                <a:lnTo>
                  <a:pt x="0" y="748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7658216" y="2973828"/>
            <a:ext cx="2169672" cy="2169672"/>
          </a:xfrm>
          <a:custGeom>
            <a:avLst/>
            <a:gdLst/>
            <a:ahLst/>
            <a:cxnLst/>
            <a:rect r="r" b="b" t="t" l="l"/>
            <a:pathLst>
              <a:path h="2169672" w="2169672">
                <a:moveTo>
                  <a:pt x="0" y="0"/>
                </a:moveTo>
                <a:lnTo>
                  <a:pt x="2169673" y="0"/>
                </a:lnTo>
                <a:lnTo>
                  <a:pt x="2169673" y="2169672"/>
                </a:lnTo>
                <a:lnTo>
                  <a:pt x="0" y="2169672"/>
                </a:lnTo>
                <a:lnTo>
                  <a:pt x="0" y="0"/>
                </a:lnTo>
                <a:close/>
              </a:path>
            </a:pathLst>
          </a:custGeom>
          <a:blipFill>
            <a:blip r:embed="rId6"/>
            <a:stretch>
              <a:fillRect l="0" t="0" r="0" b="0"/>
            </a:stretch>
          </a:blipFill>
        </p:spPr>
      </p:sp>
      <p:sp>
        <p:nvSpPr>
          <p:cNvPr name="Freeform 14" id="14"/>
          <p:cNvSpPr/>
          <p:nvPr/>
        </p:nvSpPr>
        <p:spPr>
          <a:xfrm flipH="false" flipV="false" rot="0">
            <a:off x="7571425" y="7773510"/>
            <a:ext cx="2288031" cy="2288031"/>
          </a:xfrm>
          <a:custGeom>
            <a:avLst/>
            <a:gdLst/>
            <a:ahLst/>
            <a:cxnLst/>
            <a:rect r="r" b="b" t="t" l="l"/>
            <a:pathLst>
              <a:path h="2288031" w="2288031">
                <a:moveTo>
                  <a:pt x="0" y="0"/>
                </a:moveTo>
                <a:lnTo>
                  <a:pt x="2288032" y="0"/>
                </a:lnTo>
                <a:lnTo>
                  <a:pt x="2288032" y="2288031"/>
                </a:lnTo>
                <a:lnTo>
                  <a:pt x="0" y="2288031"/>
                </a:lnTo>
                <a:lnTo>
                  <a:pt x="0" y="0"/>
                </a:lnTo>
                <a:close/>
              </a:path>
            </a:pathLst>
          </a:custGeom>
          <a:blipFill>
            <a:blip r:embed="rId7"/>
            <a:stretch>
              <a:fillRect l="0" t="0" r="0" b="0"/>
            </a:stretch>
          </a:blipFill>
        </p:spPr>
      </p:sp>
      <p:sp>
        <p:nvSpPr>
          <p:cNvPr name="Freeform 15" id="15"/>
          <p:cNvSpPr/>
          <p:nvPr/>
        </p:nvSpPr>
        <p:spPr>
          <a:xfrm flipH="false" flipV="false" rot="0">
            <a:off x="7748261" y="5555555"/>
            <a:ext cx="1934360" cy="1934360"/>
          </a:xfrm>
          <a:custGeom>
            <a:avLst/>
            <a:gdLst/>
            <a:ahLst/>
            <a:cxnLst/>
            <a:rect r="r" b="b" t="t" l="l"/>
            <a:pathLst>
              <a:path h="1934360" w="1934360">
                <a:moveTo>
                  <a:pt x="0" y="0"/>
                </a:moveTo>
                <a:lnTo>
                  <a:pt x="1934360" y="0"/>
                </a:lnTo>
                <a:lnTo>
                  <a:pt x="1934360" y="1934360"/>
                </a:lnTo>
                <a:lnTo>
                  <a:pt x="0" y="1934360"/>
                </a:lnTo>
                <a:lnTo>
                  <a:pt x="0" y="0"/>
                </a:lnTo>
                <a:close/>
              </a:path>
            </a:pathLst>
          </a:custGeom>
          <a:blipFill>
            <a:blip r:embed="rId8"/>
            <a:stretch>
              <a:fillRect l="0" t="0" r="0" b="0"/>
            </a:stretch>
          </a:blipFill>
        </p:spPr>
      </p:sp>
      <p:sp>
        <p:nvSpPr>
          <p:cNvPr name="Freeform 16" id="16"/>
          <p:cNvSpPr/>
          <p:nvPr/>
        </p:nvSpPr>
        <p:spPr>
          <a:xfrm flipH="false" flipV="false" rot="0">
            <a:off x="9315225" y="6012780"/>
            <a:ext cx="391985" cy="391985"/>
          </a:xfrm>
          <a:custGeom>
            <a:avLst/>
            <a:gdLst/>
            <a:ahLst/>
            <a:cxnLst/>
            <a:rect r="r" b="b" t="t" l="l"/>
            <a:pathLst>
              <a:path h="391985" w="391985">
                <a:moveTo>
                  <a:pt x="0" y="0"/>
                </a:moveTo>
                <a:lnTo>
                  <a:pt x="391985" y="0"/>
                </a:lnTo>
                <a:lnTo>
                  <a:pt x="391985" y="391985"/>
                </a:lnTo>
                <a:lnTo>
                  <a:pt x="0" y="391985"/>
                </a:lnTo>
                <a:lnTo>
                  <a:pt x="0" y="0"/>
                </a:lnTo>
                <a:close/>
              </a:path>
            </a:pathLst>
          </a:custGeom>
          <a:blipFill>
            <a:blip r:embed="rId9"/>
            <a:stretch>
              <a:fillRect l="0" t="0" r="0" b="0"/>
            </a:stretch>
          </a:blipFill>
        </p:spPr>
      </p:sp>
      <p:sp>
        <p:nvSpPr>
          <p:cNvPr name="Freeform 17" id="17"/>
          <p:cNvSpPr/>
          <p:nvPr/>
        </p:nvSpPr>
        <p:spPr>
          <a:xfrm flipH="false" flipV="false" rot="0">
            <a:off x="7534335" y="167303"/>
            <a:ext cx="2417435" cy="2417435"/>
          </a:xfrm>
          <a:custGeom>
            <a:avLst/>
            <a:gdLst/>
            <a:ahLst/>
            <a:cxnLst/>
            <a:rect r="r" b="b" t="t" l="l"/>
            <a:pathLst>
              <a:path h="2417435" w="2417435">
                <a:moveTo>
                  <a:pt x="0" y="0"/>
                </a:moveTo>
                <a:lnTo>
                  <a:pt x="2417435" y="0"/>
                </a:lnTo>
                <a:lnTo>
                  <a:pt x="2417435" y="2417435"/>
                </a:lnTo>
                <a:lnTo>
                  <a:pt x="0" y="2417435"/>
                </a:lnTo>
                <a:lnTo>
                  <a:pt x="0" y="0"/>
                </a:lnTo>
                <a:close/>
              </a:path>
            </a:pathLst>
          </a:custGeom>
          <a:blipFill>
            <a:blip r:embed="rId10"/>
            <a:stretch>
              <a:fillRect l="0" t="0" r="0" b="0"/>
            </a:stretch>
          </a:blipFill>
        </p:spPr>
      </p:sp>
      <p:sp>
        <p:nvSpPr>
          <p:cNvPr name="TextBox 18" id="18"/>
          <p:cNvSpPr txBox="true"/>
          <p:nvPr/>
        </p:nvSpPr>
        <p:spPr>
          <a:xfrm rot="0">
            <a:off x="262254" y="1108362"/>
            <a:ext cx="6834776" cy="3314700"/>
          </a:xfrm>
          <a:prstGeom prst="rect">
            <a:avLst/>
          </a:prstGeom>
        </p:spPr>
        <p:txBody>
          <a:bodyPr anchor="t" rtlCol="false" tIns="0" lIns="0" bIns="0" rIns="0">
            <a:spAutoFit/>
          </a:bodyPr>
          <a:lstStyle/>
          <a:p>
            <a:pPr algn="l" marL="0" indent="0" lvl="0">
              <a:lnSpc>
                <a:spcPts val="8765"/>
              </a:lnSpc>
            </a:pPr>
            <a:r>
              <a:rPr lang="en-US" sz="7304">
                <a:solidFill>
                  <a:srgbClr val="FFDF2B"/>
                </a:solidFill>
                <a:latin typeface="Corben"/>
                <a:ea typeface="Corben"/>
                <a:cs typeface="Corben"/>
                <a:sym typeface="Corben"/>
              </a:rPr>
              <a:t>Key Performace Indicaters</a:t>
            </a:r>
          </a:p>
        </p:txBody>
      </p:sp>
      <p:sp>
        <p:nvSpPr>
          <p:cNvPr name="TextBox 19" id="19"/>
          <p:cNvSpPr txBox="true"/>
          <p:nvPr/>
        </p:nvSpPr>
        <p:spPr>
          <a:xfrm rot="0">
            <a:off x="10075595" y="1271245"/>
            <a:ext cx="6164013" cy="981075"/>
          </a:xfrm>
          <a:prstGeom prst="rect">
            <a:avLst/>
          </a:prstGeom>
        </p:spPr>
        <p:txBody>
          <a:bodyPr anchor="t" rtlCol="false" tIns="0" lIns="0" bIns="0" rIns="0">
            <a:spAutoFit/>
          </a:bodyPr>
          <a:lstStyle/>
          <a:p>
            <a:pPr algn="l" marL="0" indent="0" lvl="0">
              <a:lnSpc>
                <a:spcPts val="4079"/>
              </a:lnSpc>
            </a:pPr>
            <a:r>
              <a:rPr lang="en-US" sz="2400">
                <a:solidFill>
                  <a:srgbClr val="4B4545"/>
                </a:solidFill>
                <a:latin typeface="Open Sans"/>
                <a:ea typeface="Open Sans"/>
                <a:cs typeface="Open Sans"/>
                <a:sym typeface="Open Sans"/>
              </a:rPr>
              <a:t>Amazon sold Total 513k units to 76 countries in 7 continents</a:t>
            </a:r>
          </a:p>
        </p:txBody>
      </p:sp>
      <p:sp>
        <p:nvSpPr>
          <p:cNvPr name="TextBox 20" id="20"/>
          <p:cNvSpPr txBox="true"/>
          <p:nvPr/>
        </p:nvSpPr>
        <p:spPr>
          <a:xfrm rot="0">
            <a:off x="10066914" y="641637"/>
            <a:ext cx="6164013" cy="466725"/>
          </a:xfrm>
          <a:prstGeom prst="rect">
            <a:avLst/>
          </a:prstGeom>
        </p:spPr>
        <p:txBody>
          <a:bodyPr anchor="t" rtlCol="false" tIns="0" lIns="0" bIns="0" rIns="0">
            <a:spAutoFit/>
          </a:bodyPr>
          <a:lstStyle/>
          <a:p>
            <a:pPr algn="l" marL="0" indent="0" lvl="0">
              <a:lnSpc>
                <a:spcPts val="4079"/>
              </a:lnSpc>
            </a:pPr>
            <a:r>
              <a:rPr lang="en-US" sz="2400">
                <a:solidFill>
                  <a:srgbClr val="0C4E50"/>
                </a:solidFill>
                <a:latin typeface="Open Sans Bold"/>
                <a:ea typeface="Open Sans Bold"/>
                <a:cs typeface="Open Sans Bold"/>
                <a:sym typeface="Open Sans Bold"/>
              </a:rPr>
              <a:t>Total Units Sold</a:t>
            </a:r>
          </a:p>
        </p:txBody>
      </p:sp>
      <p:sp>
        <p:nvSpPr>
          <p:cNvPr name="TextBox 21" id="21"/>
          <p:cNvSpPr txBox="true"/>
          <p:nvPr/>
        </p:nvSpPr>
        <p:spPr>
          <a:xfrm rot="0">
            <a:off x="10069549" y="3316926"/>
            <a:ext cx="6164013" cy="981075"/>
          </a:xfrm>
          <a:prstGeom prst="rect">
            <a:avLst/>
          </a:prstGeom>
        </p:spPr>
        <p:txBody>
          <a:bodyPr anchor="t" rtlCol="false" tIns="0" lIns="0" bIns="0" rIns="0">
            <a:spAutoFit/>
          </a:bodyPr>
          <a:lstStyle/>
          <a:p>
            <a:pPr algn="l" marL="0" indent="0" lvl="0">
              <a:lnSpc>
                <a:spcPts val="4079"/>
              </a:lnSpc>
            </a:pPr>
            <a:r>
              <a:rPr lang="en-US" sz="2400">
                <a:solidFill>
                  <a:srgbClr val="4B4545"/>
                </a:solidFill>
                <a:latin typeface="Open Sans"/>
                <a:ea typeface="Open Sans"/>
                <a:cs typeface="Open Sans"/>
                <a:sym typeface="Open Sans"/>
              </a:rPr>
              <a:t>The overall cost to manufacture or make the products were INR 93.18 millions.</a:t>
            </a:r>
          </a:p>
        </p:txBody>
      </p:sp>
      <p:sp>
        <p:nvSpPr>
          <p:cNvPr name="TextBox 22" id="22"/>
          <p:cNvSpPr txBox="true"/>
          <p:nvPr/>
        </p:nvSpPr>
        <p:spPr>
          <a:xfrm rot="0">
            <a:off x="10075539" y="2802576"/>
            <a:ext cx="6164013" cy="466725"/>
          </a:xfrm>
          <a:prstGeom prst="rect">
            <a:avLst/>
          </a:prstGeom>
        </p:spPr>
        <p:txBody>
          <a:bodyPr anchor="t" rtlCol="false" tIns="0" lIns="0" bIns="0" rIns="0">
            <a:spAutoFit/>
          </a:bodyPr>
          <a:lstStyle/>
          <a:p>
            <a:pPr algn="l" marL="0" indent="0" lvl="0">
              <a:lnSpc>
                <a:spcPts val="4079"/>
              </a:lnSpc>
            </a:pPr>
            <a:r>
              <a:rPr lang="en-US" sz="2400">
                <a:solidFill>
                  <a:srgbClr val="0C4E50"/>
                </a:solidFill>
                <a:latin typeface="Open Sans Bold"/>
                <a:ea typeface="Open Sans Bold"/>
                <a:cs typeface="Open Sans Bold"/>
                <a:sym typeface="Open Sans Bold"/>
              </a:rPr>
              <a:t>Total Cost</a:t>
            </a:r>
          </a:p>
        </p:txBody>
      </p:sp>
      <p:sp>
        <p:nvSpPr>
          <p:cNvPr name="TextBox 23" id="23"/>
          <p:cNvSpPr txBox="true"/>
          <p:nvPr/>
        </p:nvSpPr>
        <p:spPr>
          <a:xfrm rot="0">
            <a:off x="10040585" y="5669595"/>
            <a:ext cx="6164013" cy="2009775"/>
          </a:xfrm>
          <a:prstGeom prst="rect">
            <a:avLst/>
          </a:prstGeom>
        </p:spPr>
        <p:txBody>
          <a:bodyPr anchor="t" rtlCol="false" tIns="0" lIns="0" bIns="0" rIns="0">
            <a:spAutoFit/>
          </a:bodyPr>
          <a:lstStyle/>
          <a:p>
            <a:pPr algn="l" marL="0" indent="0" lvl="0">
              <a:lnSpc>
                <a:spcPts val="4079"/>
              </a:lnSpc>
            </a:pPr>
            <a:r>
              <a:rPr lang="en-US" sz="2400">
                <a:solidFill>
                  <a:srgbClr val="4B4545"/>
                </a:solidFill>
                <a:latin typeface="Open Sans"/>
                <a:ea typeface="Open Sans"/>
                <a:cs typeface="Open Sans"/>
                <a:sym typeface="Open Sans"/>
              </a:rPr>
              <a:t>Amazon has generated the INR 44.17 millions profits. The most Profits generated Products are Cosmetics, House hold and followed by Office supplies</a:t>
            </a:r>
          </a:p>
        </p:txBody>
      </p:sp>
      <p:sp>
        <p:nvSpPr>
          <p:cNvPr name="TextBox 24" id="24"/>
          <p:cNvSpPr txBox="true"/>
          <p:nvPr/>
        </p:nvSpPr>
        <p:spPr>
          <a:xfrm rot="0">
            <a:off x="10075595" y="8594786"/>
            <a:ext cx="6164013" cy="981075"/>
          </a:xfrm>
          <a:prstGeom prst="rect">
            <a:avLst/>
          </a:prstGeom>
        </p:spPr>
        <p:txBody>
          <a:bodyPr anchor="t" rtlCol="false" tIns="0" lIns="0" bIns="0" rIns="0">
            <a:spAutoFit/>
          </a:bodyPr>
          <a:lstStyle/>
          <a:p>
            <a:pPr algn="l">
              <a:lnSpc>
                <a:spcPts val="4079"/>
              </a:lnSpc>
            </a:pPr>
            <a:r>
              <a:rPr lang="en-US" sz="2400">
                <a:solidFill>
                  <a:srgbClr val="4B4545"/>
                </a:solidFill>
                <a:latin typeface="Open Sans"/>
                <a:ea typeface="Open Sans"/>
                <a:cs typeface="Open Sans"/>
                <a:sym typeface="Open Sans"/>
              </a:rPr>
              <a:t>the sales channel usability is in the ratio of 6:4 for channels online and offline</a:t>
            </a:r>
          </a:p>
        </p:txBody>
      </p:sp>
      <p:sp>
        <p:nvSpPr>
          <p:cNvPr name="TextBox 25" id="25"/>
          <p:cNvSpPr txBox="true"/>
          <p:nvPr/>
        </p:nvSpPr>
        <p:spPr>
          <a:xfrm rot="0">
            <a:off x="10075595" y="7903715"/>
            <a:ext cx="6164013" cy="466725"/>
          </a:xfrm>
          <a:prstGeom prst="rect">
            <a:avLst/>
          </a:prstGeom>
        </p:spPr>
        <p:txBody>
          <a:bodyPr anchor="t" rtlCol="false" tIns="0" lIns="0" bIns="0" rIns="0">
            <a:spAutoFit/>
          </a:bodyPr>
          <a:lstStyle/>
          <a:p>
            <a:pPr algn="l" marL="0" indent="0" lvl="0">
              <a:lnSpc>
                <a:spcPts val="4079"/>
              </a:lnSpc>
            </a:pPr>
            <a:r>
              <a:rPr lang="en-US" sz="2400">
                <a:solidFill>
                  <a:srgbClr val="0C4E50"/>
                </a:solidFill>
                <a:latin typeface="Open Sans Bold"/>
                <a:ea typeface="Open Sans Bold"/>
                <a:cs typeface="Open Sans Bold"/>
                <a:sym typeface="Open Sans Bold"/>
              </a:rPr>
              <a:t>sales channel ratio</a:t>
            </a:r>
          </a:p>
        </p:txBody>
      </p:sp>
      <p:sp>
        <p:nvSpPr>
          <p:cNvPr name="TextBox 26" id="26"/>
          <p:cNvSpPr txBox="true"/>
          <p:nvPr/>
        </p:nvSpPr>
        <p:spPr>
          <a:xfrm rot="0">
            <a:off x="10066914" y="5151835"/>
            <a:ext cx="6164013" cy="466725"/>
          </a:xfrm>
          <a:prstGeom prst="rect">
            <a:avLst/>
          </a:prstGeom>
        </p:spPr>
        <p:txBody>
          <a:bodyPr anchor="t" rtlCol="false" tIns="0" lIns="0" bIns="0" rIns="0">
            <a:spAutoFit/>
          </a:bodyPr>
          <a:lstStyle/>
          <a:p>
            <a:pPr algn="l" marL="0" indent="0" lvl="0">
              <a:lnSpc>
                <a:spcPts val="4079"/>
              </a:lnSpc>
            </a:pPr>
            <a:r>
              <a:rPr lang="en-US" sz="2400">
                <a:solidFill>
                  <a:srgbClr val="0C4E50"/>
                </a:solidFill>
                <a:latin typeface="Open Sans Bold"/>
                <a:ea typeface="Open Sans Bold"/>
                <a:cs typeface="Open Sans Bold"/>
                <a:sym typeface="Open Sans Bold"/>
              </a:rPr>
              <a:t>Total Profits</a:t>
            </a:r>
          </a:p>
        </p:txBody>
      </p:sp>
      <p:sp>
        <p:nvSpPr>
          <p:cNvPr name="Freeform 27" id="27"/>
          <p:cNvSpPr/>
          <p:nvPr/>
        </p:nvSpPr>
        <p:spPr>
          <a:xfrm flipH="false" flipV="false" rot="0">
            <a:off x="5433599" y="7103260"/>
            <a:ext cx="1287167" cy="1020409"/>
          </a:xfrm>
          <a:custGeom>
            <a:avLst/>
            <a:gdLst/>
            <a:ahLst/>
            <a:cxnLst/>
            <a:rect r="r" b="b" t="t" l="l"/>
            <a:pathLst>
              <a:path h="1020409" w="1287167">
                <a:moveTo>
                  <a:pt x="0" y="0"/>
                </a:moveTo>
                <a:lnTo>
                  <a:pt x="1287167" y="0"/>
                </a:lnTo>
                <a:lnTo>
                  <a:pt x="1287167" y="1020409"/>
                </a:lnTo>
                <a:lnTo>
                  <a:pt x="0" y="1020409"/>
                </a:lnTo>
                <a:lnTo>
                  <a:pt x="0" y="0"/>
                </a:lnTo>
                <a:close/>
              </a:path>
            </a:pathLst>
          </a:custGeom>
          <a:blipFill>
            <a:blip r:embed="rId11"/>
            <a:stretch>
              <a:fillRect l="0" t="-11339" r="0" b="-14802"/>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53094" y="1421271"/>
            <a:ext cx="10101107" cy="2968942"/>
            <a:chOff x="0" y="0"/>
            <a:chExt cx="13468142" cy="3958590"/>
          </a:xfrm>
        </p:grpSpPr>
        <p:pic>
          <p:nvPicPr>
            <p:cNvPr name="Picture 3" id="3"/>
            <p:cNvPicPr>
              <a:picLocks noChangeAspect="true"/>
            </p:cNvPicPr>
            <p:nvPr/>
          </p:nvPicPr>
          <p:blipFill>
            <a:blip r:embed="rId2"/>
            <a:srcRect l="0" t="2453" r="0" b="2453"/>
            <a:stretch>
              <a:fillRect/>
            </a:stretch>
          </p:blipFill>
          <p:spPr>
            <a:xfrm flipH="false" flipV="false">
              <a:off x="0" y="0"/>
              <a:ext cx="13468142" cy="3958590"/>
            </a:xfrm>
            <a:prstGeom prst="rect">
              <a:avLst/>
            </a:prstGeom>
          </p:spPr>
        </p:pic>
      </p:grpSp>
      <p:grpSp>
        <p:nvGrpSpPr>
          <p:cNvPr name="Group 4" id="4"/>
          <p:cNvGrpSpPr/>
          <p:nvPr/>
        </p:nvGrpSpPr>
        <p:grpSpPr>
          <a:xfrm rot="0">
            <a:off x="0" y="16865"/>
            <a:ext cx="1028700" cy="10270135"/>
            <a:chOff x="0" y="0"/>
            <a:chExt cx="270933" cy="2704892"/>
          </a:xfrm>
        </p:grpSpPr>
        <p:sp>
          <p:nvSpPr>
            <p:cNvPr name="Freeform 5" id="5"/>
            <p:cNvSpPr/>
            <p:nvPr/>
          </p:nvSpPr>
          <p:spPr>
            <a:xfrm flipH="false" flipV="false" rot="0">
              <a:off x="0" y="0"/>
              <a:ext cx="270933" cy="2704891"/>
            </a:xfrm>
            <a:custGeom>
              <a:avLst/>
              <a:gdLst/>
              <a:ahLst/>
              <a:cxnLst/>
              <a:rect r="r" b="b" t="t" l="l"/>
              <a:pathLst>
                <a:path h="2704891" w="270933">
                  <a:moveTo>
                    <a:pt x="0" y="0"/>
                  </a:moveTo>
                  <a:lnTo>
                    <a:pt x="270933" y="0"/>
                  </a:lnTo>
                  <a:lnTo>
                    <a:pt x="270933" y="2704891"/>
                  </a:lnTo>
                  <a:lnTo>
                    <a:pt x="0" y="2704891"/>
                  </a:lnTo>
                  <a:close/>
                </a:path>
              </a:pathLst>
            </a:custGeom>
            <a:solidFill>
              <a:srgbClr val="79B8F3"/>
            </a:solidFill>
          </p:spPr>
        </p:sp>
        <p:sp>
          <p:nvSpPr>
            <p:cNvPr name="TextBox 6" id="6"/>
            <p:cNvSpPr txBox="true"/>
            <p:nvPr/>
          </p:nvSpPr>
          <p:spPr>
            <a:xfrm>
              <a:off x="0" y="-38100"/>
              <a:ext cx="270933" cy="2742992"/>
            </a:xfrm>
            <a:prstGeom prst="rect">
              <a:avLst/>
            </a:prstGeom>
          </p:spPr>
          <p:txBody>
            <a:bodyPr anchor="ctr" rtlCol="false" tIns="50800" lIns="50800" bIns="50800" rIns="50800"/>
            <a:lstStyle/>
            <a:p>
              <a:pPr algn="ctr">
                <a:lnSpc>
                  <a:spcPts val="3359"/>
                </a:lnSpc>
              </a:pPr>
            </a:p>
          </p:txBody>
        </p:sp>
      </p:grpSp>
      <p:sp>
        <p:nvSpPr>
          <p:cNvPr name="TextBox 7" id="7"/>
          <p:cNvSpPr txBox="true"/>
          <p:nvPr/>
        </p:nvSpPr>
        <p:spPr>
          <a:xfrm rot="0">
            <a:off x="5996890" y="7340"/>
            <a:ext cx="9675133" cy="638175"/>
          </a:xfrm>
          <a:prstGeom prst="rect">
            <a:avLst/>
          </a:prstGeom>
        </p:spPr>
        <p:txBody>
          <a:bodyPr anchor="t" rtlCol="false" tIns="0" lIns="0" bIns="0" rIns="0">
            <a:spAutoFit/>
          </a:bodyPr>
          <a:lstStyle/>
          <a:p>
            <a:pPr algn="just" marL="0" indent="0" lvl="0">
              <a:lnSpc>
                <a:spcPts val="5013"/>
              </a:lnSpc>
            </a:pPr>
            <a:r>
              <a:rPr lang="en-US" sz="4178">
                <a:solidFill>
                  <a:srgbClr val="FFA02F"/>
                </a:solidFill>
                <a:latin typeface="Corben"/>
                <a:ea typeface="Corben"/>
                <a:cs typeface="Corben"/>
                <a:sym typeface="Corben"/>
              </a:rPr>
              <a:t>Sales and Profits Of Contries</a:t>
            </a:r>
          </a:p>
        </p:txBody>
      </p:sp>
      <p:grpSp>
        <p:nvGrpSpPr>
          <p:cNvPr name="Group 8" id="8"/>
          <p:cNvGrpSpPr/>
          <p:nvPr/>
        </p:nvGrpSpPr>
        <p:grpSpPr>
          <a:xfrm rot="0">
            <a:off x="11649020" y="1136281"/>
            <a:ext cx="5872398" cy="4519218"/>
            <a:chOff x="0" y="0"/>
            <a:chExt cx="1546640" cy="1190247"/>
          </a:xfrm>
        </p:grpSpPr>
        <p:sp>
          <p:nvSpPr>
            <p:cNvPr name="Freeform 9" id="9"/>
            <p:cNvSpPr/>
            <p:nvPr/>
          </p:nvSpPr>
          <p:spPr>
            <a:xfrm flipH="false" flipV="false" rot="0">
              <a:off x="0" y="0"/>
              <a:ext cx="1546640" cy="1190247"/>
            </a:xfrm>
            <a:custGeom>
              <a:avLst/>
              <a:gdLst/>
              <a:ahLst/>
              <a:cxnLst/>
              <a:rect r="r" b="b" t="t" l="l"/>
              <a:pathLst>
                <a:path h="1190247" w="1546640">
                  <a:moveTo>
                    <a:pt x="0" y="0"/>
                  </a:moveTo>
                  <a:lnTo>
                    <a:pt x="1546640" y="0"/>
                  </a:lnTo>
                  <a:lnTo>
                    <a:pt x="1546640" y="1190247"/>
                  </a:lnTo>
                  <a:lnTo>
                    <a:pt x="0" y="1190247"/>
                  </a:lnTo>
                  <a:close/>
                </a:path>
              </a:pathLst>
            </a:custGeom>
            <a:solidFill>
              <a:srgbClr val="8197A4"/>
            </a:solidFill>
          </p:spPr>
        </p:sp>
        <p:sp>
          <p:nvSpPr>
            <p:cNvPr name="TextBox 10" id="10"/>
            <p:cNvSpPr txBox="true"/>
            <p:nvPr/>
          </p:nvSpPr>
          <p:spPr>
            <a:xfrm>
              <a:off x="0" y="-38100"/>
              <a:ext cx="1546640" cy="1228347"/>
            </a:xfrm>
            <a:prstGeom prst="rect">
              <a:avLst/>
            </a:prstGeom>
          </p:spPr>
          <p:txBody>
            <a:bodyPr anchor="ctr" rtlCol="false" tIns="50800" lIns="50800" bIns="50800" rIns="50800"/>
            <a:lstStyle/>
            <a:p>
              <a:pPr algn="ctr">
                <a:lnSpc>
                  <a:spcPts val="3359"/>
                </a:lnSpc>
              </a:pPr>
            </a:p>
          </p:txBody>
        </p:sp>
      </p:grpSp>
      <p:sp>
        <p:nvSpPr>
          <p:cNvPr name="TextBox 11" id="11"/>
          <p:cNvSpPr txBox="true"/>
          <p:nvPr/>
        </p:nvSpPr>
        <p:spPr>
          <a:xfrm rot="0">
            <a:off x="11841600" y="1399165"/>
            <a:ext cx="5487238" cy="3869624"/>
          </a:xfrm>
          <a:prstGeom prst="rect">
            <a:avLst/>
          </a:prstGeom>
        </p:spPr>
        <p:txBody>
          <a:bodyPr anchor="t" rtlCol="false" tIns="0" lIns="0" bIns="0" rIns="0">
            <a:spAutoFit/>
          </a:bodyPr>
          <a:lstStyle/>
          <a:p>
            <a:pPr algn="l" marL="0" indent="0" lvl="0">
              <a:lnSpc>
                <a:spcPts val="4475"/>
              </a:lnSpc>
            </a:pPr>
            <a:r>
              <a:rPr lang="en-US" sz="2632">
                <a:solidFill>
                  <a:srgbClr val="0F171E"/>
                </a:solidFill>
                <a:latin typeface="Open Sans Bold"/>
                <a:ea typeface="Open Sans Bold"/>
                <a:cs typeface="Open Sans Bold"/>
                <a:sym typeface="Open Sans Bold"/>
              </a:rPr>
              <a:t>while making analysis for Product sales of Amazon. we have a first insight for country wise units sold, average shipping days taken to deliver the products as well as their market share for whole sales.</a:t>
            </a:r>
          </a:p>
        </p:txBody>
      </p:sp>
      <p:sp>
        <p:nvSpPr>
          <p:cNvPr name="TextBox 12" id="12"/>
          <p:cNvSpPr txBox="true"/>
          <p:nvPr/>
        </p:nvSpPr>
        <p:spPr>
          <a:xfrm rot="0">
            <a:off x="1353094" y="4537848"/>
            <a:ext cx="9452324" cy="1234440"/>
          </a:xfrm>
          <a:prstGeom prst="rect">
            <a:avLst/>
          </a:prstGeom>
        </p:spPr>
        <p:txBody>
          <a:bodyPr anchor="t" rtlCol="false" tIns="0" lIns="0" bIns="0" rIns="0">
            <a:spAutoFit/>
          </a:bodyPr>
          <a:lstStyle/>
          <a:p>
            <a:pPr algn="l" marL="0" indent="0" lvl="0">
              <a:lnSpc>
                <a:spcPts val="3359"/>
              </a:lnSpc>
              <a:spcBef>
                <a:spcPct val="0"/>
              </a:spcBef>
            </a:pPr>
            <a:r>
              <a:rPr lang="en-US" sz="2400">
                <a:solidFill>
                  <a:srgbClr val="0F171E"/>
                </a:solidFill>
                <a:latin typeface="Open Sans Bold"/>
                <a:ea typeface="Open Sans Bold"/>
                <a:cs typeface="Open Sans Bold"/>
                <a:sym typeface="Open Sans Bold"/>
              </a:rPr>
              <a:t>Honduras holding 4.6% market share with purchasing 11,199 units and followed by Myanmar holding 4.5% market share, purchasing 14180 units. Delivery days 16 &amp; 24 taken.</a:t>
            </a:r>
          </a:p>
        </p:txBody>
      </p:sp>
      <p:sp>
        <p:nvSpPr>
          <p:cNvPr name="TextBox 13" id="13"/>
          <p:cNvSpPr txBox="true"/>
          <p:nvPr/>
        </p:nvSpPr>
        <p:spPr>
          <a:xfrm rot="0">
            <a:off x="8160921" y="7806213"/>
            <a:ext cx="9095249" cy="396240"/>
          </a:xfrm>
          <a:prstGeom prst="rect">
            <a:avLst/>
          </a:prstGeom>
        </p:spPr>
        <p:txBody>
          <a:bodyPr anchor="t" rtlCol="false" tIns="0" lIns="0" bIns="0" rIns="0">
            <a:spAutoFit/>
          </a:bodyPr>
          <a:lstStyle/>
          <a:p>
            <a:pPr algn="l" marL="0" indent="0" lvl="0">
              <a:lnSpc>
                <a:spcPts val="3359"/>
              </a:lnSpc>
              <a:spcBef>
                <a:spcPct val="0"/>
              </a:spcBef>
            </a:pPr>
            <a:r>
              <a:rPr lang="en-US" sz="2400">
                <a:solidFill>
                  <a:srgbClr val="4B4545"/>
                </a:solidFill>
                <a:latin typeface="Open Sans Bold"/>
                <a:ea typeface="Open Sans Bold"/>
                <a:cs typeface="Open Sans Bold"/>
                <a:sym typeface="Open Sans Bold"/>
              </a:rPr>
              <a:t>Market Penetration</a:t>
            </a:r>
          </a:p>
        </p:txBody>
      </p:sp>
      <p:grpSp>
        <p:nvGrpSpPr>
          <p:cNvPr name="Group 14" id="14"/>
          <p:cNvGrpSpPr/>
          <p:nvPr/>
        </p:nvGrpSpPr>
        <p:grpSpPr>
          <a:xfrm rot="0">
            <a:off x="7422854" y="5953263"/>
            <a:ext cx="10101107" cy="3132153"/>
            <a:chOff x="0" y="0"/>
            <a:chExt cx="13468142" cy="4176203"/>
          </a:xfrm>
        </p:grpSpPr>
        <p:pic>
          <p:nvPicPr>
            <p:cNvPr name="Picture 15" id="15"/>
            <p:cNvPicPr>
              <a:picLocks noChangeAspect="true"/>
            </p:cNvPicPr>
            <p:nvPr/>
          </p:nvPicPr>
          <p:blipFill>
            <a:blip r:embed="rId3"/>
            <a:srcRect l="1039" t="0" r="1039" b="0"/>
            <a:stretch>
              <a:fillRect/>
            </a:stretch>
          </p:blipFill>
          <p:spPr>
            <a:xfrm flipH="false" flipV="false">
              <a:off x="0" y="0"/>
              <a:ext cx="13468142" cy="4176203"/>
            </a:xfrm>
            <a:prstGeom prst="rect">
              <a:avLst/>
            </a:prstGeom>
          </p:spPr>
        </p:pic>
      </p:grpSp>
      <p:grpSp>
        <p:nvGrpSpPr>
          <p:cNvPr name="Group 16" id="16"/>
          <p:cNvGrpSpPr/>
          <p:nvPr/>
        </p:nvGrpSpPr>
        <p:grpSpPr>
          <a:xfrm rot="0">
            <a:off x="12473407" y="9181632"/>
            <a:ext cx="5050553" cy="365807"/>
            <a:chOff x="0" y="0"/>
            <a:chExt cx="1330187" cy="96344"/>
          </a:xfrm>
        </p:grpSpPr>
        <p:sp>
          <p:nvSpPr>
            <p:cNvPr name="Freeform 17" id="17"/>
            <p:cNvSpPr/>
            <p:nvPr/>
          </p:nvSpPr>
          <p:spPr>
            <a:xfrm flipH="false" flipV="false" rot="0">
              <a:off x="0" y="0"/>
              <a:ext cx="1330187" cy="96344"/>
            </a:xfrm>
            <a:custGeom>
              <a:avLst/>
              <a:gdLst/>
              <a:ahLst/>
              <a:cxnLst/>
              <a:rect r="r" b="b" t="t" l="l"/>
              <a:pathLst>
                <a:path h="96344" w="1330187">
                  <a:moveTo>
                    <a:pt x="0" y="0"/>
                  </a:moveTo>
                  <a:lnTo>
                    <a:pt x="1330187" y="0"/>
                  </a:lnTo>
                  <a:lnTo>
                    <a:pt x="1330187" y="96344"/>
                  </a:lnTo>
                  <a:lnTo>
                    <a:pt x="0" y="96344"/>
                  </a:lnTo>
                  <a:close/>
                </a:path>
              </a:pathLst>
            </a:custGeom>
            <a:solidFill>
              <a:srgbClr val="8197A4"/>
            </a:solidFill>
          </p:spPr>
        </p:sp>
        <p:sp>
          <p:nvSpPr>
            <p:cNvPr name="TextBox 18" id="18"/>
            <p:cNvSpPr txBox="true"/>
            <p:nvPr/>
          </p:nvSpPr>
          <p:spPr>
            <a:xfrm>
              <a:off x="0" y="-38100"/>
              <a:ext cx="1330187" cy="134444"/>
            </a:xfrm>
            <a:prstGeom prst="rect">
              <a:avLst/>
            </a:prstGeom>
          </p:spPr>
          <p:txBody>
            <a:bodyPr anchor="ctr" rtlCol="false" tIns="50800" lIns="50800" bIns="50800" rIns="50800"/>
            <a:lstStyle/>
            <a:p>
              <a:pPr algn="ctr">
                <a:lnSpc>
                  <a:spcPts val="3359"/>
                </a:lnSpc>
              </a:pPr>
            </a:p>
          </p:txBody>
        </p:sp>
      </p:grpSp>
      <p:sp>
        <p:nvSpPr>
          <p:cNvPr name="TextBox 19" id="19"/>
          <p:cNvSpPr txBox="true"/>
          <p:nvPr/>
        </p:nvSpPr>
        <p:spPr>
          <a:xfrm rot="0">
            <a:off x="12877623" y="9229725"/>
            <a:ext cx="4643795" cy="252945"/>
          </a:xfrm>
          <a:prstGeom prst="rect">
            <a:avLst/>
          </a:prstGeom>
        </p:spPr>
        <p:txBody>
          <a:bodyPr anchor="t" rtlCol="false" tIns="0" lIns="0" bIns="0" rIns="0">
            <a:spAutoFit/>
          </a:bodyPr>
          <a:lstStyle/>
          <a:p>
            <a:pPr algn="l" marL="0" indent="0" lvl="0">
              <a:lnSpc>
                <a:spcPts val="2104"/>
              </a:lnSpc>
              <a:spcBef>
                <a:spcPct val="0"/>
              </a:spcBef>
            </a:pPr>
            <a:r>
              <a:rPr lang="en-US" sz="1503">
                <a:solidFill>
                  <a:srgbClr val="0F171E"/>
                </a:solidFill>
                <a:latin typeface="Open Sans Bold"/>
                <a:ea typeface="Open Sans Bold"/>
                <a:cs typeface="Open Sans Bold"/>
                <a:sym typeface="Open Sans Bold"/>
              </a:rPr>
              <a:t>Above are the least Market Share Countries.</a:t>
            </a:r>
          </a:p>
        </p:txBody>
      </p:sp>
      <p:grpSp>
        <p:nvGrpSpPr>
          <p:cNvPr name="Group 20" id="20"/>
          <p:cNvGrpSpPr/>
          <p:nvPr/>
        </p:nvGrpSpPr>
        <p:grpSpPr>
          <a:xfrm rot="0">
            <a:off x="1353094" y="1028700"/>
            <a:ext cx="4321703" cy="303977"/>
            <a:chOff x="0" y="0"/>
            <a:chExt cx="1138226" cy="80060"/>
          </a:xfrm>
        </p:grpSpPr>
        <p:sp>
          <p:nvSpPr>
            <p:cNvPr name="Freeform 21" id="21"/>
            <p:cNvSpPr/>
            <p:nvPr/>
          </p:nvSpPr>
          <p:spPr>
            <a:xfrm flipH="false" flipV="false" rot="0">
              <a:off x="0" y="0"/>
              <a:ext cx="1138226" cy="80060"/>
            </a:xfrm>
            <a:custGeom>
              <a:avLst/>
              <a:gdLst/>
              <a:ahLst/>
              <a:cxnLst/>
              <a:rect r="r" b="b" t="t" l="l"/>
              <a:pathLst>
                <a:path h="80060" w="1138226">
                  <a:moveTo>
                    <a:pt x="0" y="0"/>
                  </a:moveTo>
                  <a:lnTo>
                    <a:pt x="1138226" y="0"/>
                  </a:lnTo>
                  <a:lnTo>
                    <a:pt x="1138226" y="80060"/>
                  </a:lnTo>
                  <a:lnTo>
                    <a:pt x="0" y="80060"/>
                  </a:lnTo>
                  <a:close/>
                </a:path>
              </a:pathLst>
            </a:custGeom>
            <a:solidFill>
              <a:srgbClr val="8197A4"/>
            </a:solidFill>
          </p:spPr>
        </p:sp>
        <p:sp>
          <p:nvSpPr>
            <p:cNvPr name="TextBox 22" id="22"/>
            <p:cNvSpPr txBox="true"/>
            <p:nvPr/>
          </p:nvSpPr>
          <p:spPr>
            <a:xfrm>
              <a:off x="0" y="-38100"/>
              <a:ext cx="1138226" cy="118160"/>
            </a:xfrm>
            <a:prstGeom prst="rect">
              <a:avLst/>
            </a:prstGeom>
          </p:spPr>
          <p:txBody>
            <a:bodyPr anchor="ctr" rtlCol="false" tIns="50800" lIns="50800" bIns="50800" rIns="50800"/>
            <a:lstStyle/>
            <a:p>
              <a:pPr algn="ctr">
                <a:lnSpc>
                  <a:spcPts val="3359"/>
                </a:lnSpc>
              </a:pPr>
            </a:p>
          </p:txBody>
        </p:sp>
      </p:grpSp>
      <p:sp>
        <p:nvSpPr>
          <p:cNvPr name="TextBox 23" id="23"/>
          <p:cNvSpPr txBox="true"/>
          <p:nvPr/>
        </p:nvSpPr>
        <p:spPr>
          <a:xfrm rot="0">
            <a:off x="1353094" y="1000125"/>
            <a:ext cx="4643795" cy="252945"/>
          </a:xfrm>
          <a:prstGeom prst="rect">
            <a:avLst/>
          </a:prstGeom>
        </p:spPr>
        <p:txBody>
          <a:bodyPr anchor="t" rtlCol="false" tIns="0" lIns="0" bIns="0" rIns="0">
            <a:spAutoFit/>
          </a:bodyPr>
          <a:lstStyle/>
          <a:p>
            <a:pPr algn="l" marL="0" indent="0" lvl="0">
              <a:lnSpc>
                <a:spcPts val="2104"/>
              </a:lnSpc>
              <a:spcBef>
                <a:spcPct val="0"/>
              </a:spcBef>
            </a:pPr>
            <a:r>
              <a:rPr lang="en-US" sz="1503">
                <a:solidFill>
                  <a:srgbClr val="0F171E"/>
                </a:solidFill>
                <a:latin typeface="Open Sans Bold"/>
                <a:ea typeface="Open Sans Bold"/>
                <a:cs typeface="Open Sans Bold"/>
                <a:sym typeface="Open Sans Bold"/>
              </a:rPr>
              <a:t>below are the Top Market Share Countries.</a:t>
            </a:r>
          </a:p>
        </p:txBody>
      </p:sp>
      <p:sp>
        <p:nvSpPr>
          <p:cNvPr name="TextBox 24" id="24"/>
          <p:cNvSpPr txBox="true"/>
          <p:nvPr/>
        </p:nvSpPr>
        <p:spPr>
          <a:xfrm rot="0">
            <a:off x="1313179" y="7012775"/>
            <a:ext cx="5825196" cy="2072640"/>
          </a:xfrm>
          <a:prstGeom prst="rect">
            <a:avLst/>
          </a:prstGeom>
        </p:spPr>
        <p:txBody>
          <a:bodyPr anchor="t" rtlCol="false" tIns="0" lIns="0" bIns="0" rIns="0">
            <a:spAutoFit/>
          </a:bodyPr>
          <a:lstStyle/>
          <a:p>
            <a:pPr algn="l" marL="0" indent="0" lvl="0">
              <a:lnSpc>
                <a:spcPts val="3359"/>
              </a:lnSpc>
              <a:spcBef>
                <a:spcPct val="0"/>
              </a:spcBef>
            </a:pPr>
            <a:r>
              <a:rPr lang="en-US" sz="2400">
                <a:solidFill>
                  <a:srgbClr val="0F171E"/>
                </a:solidFill>
                <a:latin typeface="Open Sans Bold"/>
                <a:ea typeface="Open Sans Bold"/>
                <a:cs typeface="Open Sans Bold"/>
                <a:sym typeface="Open Sans Bold"/>
              </a:rPr>
              <a:t>Kuwait is the least market share country with purchasing 522 units and followed by Kyrgyzstan with purchasing 124 units with average 18 days to deliver the product</a:t>
            </a:r>
          </a:p>
        </p:txBody>
      </p:sp>
      <p:sp>
        <p:nvSpPr>
          <p:cNvPr name="AutoShape 25" id="25"/>
          <p:cNvSpPr/>
          <p:nvPr/>
        </p:nvSpPr>
        <p:spPr>
          <a:xfrm>
            <a:off x="492644" y="4493537"/>
            <a:ext cx="0" cy="4876948"/>
          </a:xfrm>
          <a:prstGeom prst="line">
            <a:avLst/>
          </a:prstGeom>
          <a:ln cap="rnd" w="123825">
            <a:solidFill>
              <a:srgbClr val="F2F4F6"/>
            </a:solidFill>
            <a:prstDash val="sysDot"/>
            <a:headEnd type="none" len="sm" w="sm"/>
            <a:tailEnd type="none" len="sm" w="sm"/>
          </a:ln>
        </p:spPr>
      </p:sp>
      <p:sp>
        <p:nvSpPr>
          <p:cNvPr name="AutoShape 26" id="26"/>
          <p:cNvSpPr/>
          <p:nvPr/>
        </p:nvSpPr>
        <p:spPr>
          <a:xfrm flipH="true">
            <a:off x="4008369" y="790892"/>
            <a:ext cx="11190999" cy="0"/>
          </a:xfrm>
          <a:prstGeom prst="line">
            <a:avLst/>
          </a:prstGeom>
          <a:ln cap="rnd" w="95250">
            <a:solidFill>
              <a:srgbClr val="0F171E"/>
            </a:solidFill>
            <a:prstDash val="solid"/>
            <a:headEnd type="none" len="sm" w="sm"/>
            <a:tailEnd type="none" len="sm" w="sm"/>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2F4F6"/>
        </a:solidFill>
      </p:bgPr>
    </p:bg>
    <p:spTree>
      <p:nvGrpSpPr>
        <p:cNvPr id="1" name=""/>
        <p:cNvGrpSpPr/>
        <p:nvPr/>
      </p:nvGrpSpPr>
      <p:grpSpPr>
        <a:xfrm>
          <a:off x="0" y="0"/>
          <a:ext cx="0" cy="0"/>
          <a:chOff x="0" y="0"/>
          <a:chExt cx="0" cy="0"/>
        </a:xfrm>
      </p:grpSpPr>
      <p:grpSp>
        <p:nvGrpSpPr>
          <p:cNvPr name="Group 2" id="2"/>
          <p:cNvGrpSpPr/>
          <p:nvPr/>
        </p:nvGrpSpPr>
        <p:grpSpPr>
          <a:xfrm rot="0">
            <a:off x="0" y="5627168"/>
            <a:ext cx="1499689" cy="4659832"/>
            <a:chOff x="0" y="0"/>
            <a:chExt cx="394980" cy="1227281"/>
          </a:xfrm>
        </p:grpSpPr>
        <p:sp>
          <p:nvSpPr>
            <p:cNvPr name="Freeform 3" id="3"/>
            <p:cNvSpPr/>
            <p:nvPr/>
          </p:nvSpPr>
          <p:spPr>
            <a:xfrm flipH="false" flipV="false" rot="0">
              <a:off x="0" y="0"/>
              <a:ext cx="394980" cy="1227281"/>
            </a:xfrm>
            <a:custGeom>
              <a:avLst/>
              <a:gdLst/>
              <a:ahLst/>
              <a:cxnLst/>
              <a:rect r="r" b="b" t="t" l="l"/>
              <a:pathLst>
                <a:path h="1227281" w="394980">
                  <a:moveTo>
                    <a:pt x="0" y="0"/>
                  </a:moveTo>
                  <a:lnTo>
                    <a:pt x="394980" y="0"/>
                  </a:lnTo>
                  <a:lnTo>
                    <a:pt x="394980" y="1227281"/>
                  </a:lnTo>
                  <a:lnTo>
                    <a:pt x="0" y="1227281"/>
                  </a:lnTo>
                  <a:close/>
                </a:path>
              </a:pathLst>
            </a:custGeom>
            <a:solidFill>
              <a:srgbClr val="1E7476"/>
            </a:solidFill>
          </p:spPr>
        </p:sp>
        <p:sp>
          <p:nvSpPr>
            <p:cNvPr name="TextBox 4" id="4"/>
            <p:cNvSpPr txBox="true"/>
            <p:nvPr/>
          </p:nvSpPr>
          <p:spPr>
            <a:xfrm>
              <a:off x="0" y="-38100"/>
              <a:ext cx="394980" cy="1265381"/>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2413003" y="1595896"/>
            <a:ext cx="3381783" cy="5553367"/>
            <a:chOff x="0" y="0"/>
            <a:chExt cx="890675" cy="1462615"/>
          </a:xfrm>
        </p:grpSpPr>
        <p:sp>
          <p:nvSpPr>
            <p:cNvPr name="Freeform 6" id="6"/>
            <p:cNvSpPr/>
            <p:nvPr/>
          </p:nvSpPr>
          <p:spPr>
            <a:xfrm flipH="false" flipV="false" rot="0">
              <a:off x="0" y="0"/>
              <a:ext cx="890675" cy="1462615"/>
            </a:xfrm>
            <a:custGeom>
              <a:avLst/>
              <a:gdLst/>
              <a:ahLst/>
              <a:cxnLst/>
              <a:rect r="r" b="b" t="t" l="l"/>
              <a:pathLst>
                <a:path h="1462615" w="890675">
                  <a:moveTo>
                    <a:pt x="0" y="0"/>
                  </a:moveTo>
                  <a:lnTo>
                    <a:pt x="890675" y="0"/>
                  </a:lnTo>
                  <a:lnTo>
                    <a:pt x="890675" y="1462615"/>
                  </a:lnTo>
                  <a:lnTo>
                    <a:pt x="0" y="1462615"/>
                  </a:lnTo>
                  <a:close/>
                </a:path>
              </a:pathLst>
            </a:custGeom>
            <a:solidFill>
              <a:srgbClr val="1E7476"/>
            </a:solidFill>
          </p:spPr>
        </p:sp>
        <p:sp>
          <p:nvSpPr>
            <p:cNvPr name="TextBox 7" id="7"/>
            <p:cNvSpPr txBox="true"/>
            <p:nvPr/>
          </p:nvSpPr>
          <p:spPr>
            <a:xfrm>
              <a:off x="0" y="-38100"/>
              <a:ext cx="890675" cy="1500715"/>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2656676" y="1852648"/>
            <a:ext cx="2819291" cy="2150612"/>
            <a:chOff x="0" y="0"/>
            <a:chExt cx="3759054" cy="2867482"/>
          </a:xfrm>
        </p:grpSpPr>
        <p:pic>
          <p:nvPicPr>
            <p:cNvPr name="Picture 9" id="9"/>
            <p:cNvPicPr>
              <a:picLocks noChangeAspect="true"/>
            </p:cNvPicPr>
            <p:nvPr/>
          </p:nvPicPr>
          <p:blipFill>
            <a:blip r:embed="rId2"/>
            <a:srcRect l="0" t="4230" r="0" b="4230"/>
            <a:stretch>
              <a:fillRect/>
            </a:stretch>
          </p:blipFill>
          <p:spPr>
            <a:xfrm flipH="false" flipV="false">
              <a:off x="0" y="0"/>
              <a:ext cx="3759054" cy="2867482"/>
            </a:xfrm>
            <a:prstGeom prst="rect">
              <a:avLst/>
            </a:prstGeom>
          </p:spPr>
        </p:pic>
      </p:grpSp>
      <p:grpSp>
        <p:nvGrpSpPr>
          <p:cNvPr name="Group 10" id="10"/>
          <p:cNvGrpSpPr/>
          <p:nvPr/>
        </p:nvGrpSpPr>
        <p:grpSpPr>
          <a:xfrm rot="5400000">
            <a:off x="7810626" y="838326"/>
            <a:ext cx="3137737" cy="15759611"/>
            <a:chOff x="0" y="0"/>
            <a:chExt cx="826400" cy="4150679"/>
          </a:xfrm>
        </p:grpSpPr>
        <p:sp>
          <p:nvSpPr>
            <p:cNvPr name="Freeform 11" id="11"/>
            <p:cNvSpPr/>
            <p:nvPr/>
          </p:nvSpPr>
          <p:spPr>
            <a:xfrm flipH="false" flipV="false" rot="0">
              <a:off x="0" y="0"/>
              <a:ext cx="826400" cy="4150679"/>
            </a:xfrm>
            <a:custGeom>
              <a:avLst/>
              <a:gdLst/>
              <a:ahLst/>
              <a:cxnLst/>
              <a:rect r="r" b="b" t="t" l="l"/>
              <a:pathLst>
                <a:path h="4150679" w="826400">
                  <a:moveTo>
                    <a:pt x="0" y="0"/>
                  </a:moveTo>
                  <a:lnTo>
                    <a:pt x="826400" y="0"/>
                  </a:lnTo>
                  <a:lnTo>
                    <a:pt x="826400" y="4150679"/>
                  </a:lnTo>
                  <a:lnTo>
                    <a:pt x="0" y="4150679"/>
                  </a:lnTo>
                  <a:close/>
                </a:path>
              </a:pathLst>
            </a:custGeom>
            <a:solidFill>
              <a:srgbClr val="1E7476"/>
            </a:solidFill>
          </p:spPr>
        </p:sp>
        <p:sp>
          <p:nvSpPr>
            <p:cNvPr name="TextBox 12" id="12"/>
            <p:cNvSpPr txBox="true"/>
            <p:nvPr/>
          </p:nvSpPr>
          <p:spPr>
            <a:xfrm>
              <a:off x="0" y="-38100"/>
              <a:ext cx="826400" cy="4188779"/>
            </a:xfrm>
            <a:prstGeom prst="rect">
              <a:avLst/>
            </a:prstGeom>
          </p:spPr>
          <p:txBody>
            <a:bodyPr anchor="ctr" rtlCol="false" tIns="50800" lIns="50800" bIns="50800" rIns="50800"/>
            <a:lstStyle/>
            <a:p>
              <a:pPr algn="ctr">
                <a:lnSpc>
                  <a:spcPts val="3359"/>
                </a:lnSpc>
              </a:pPr>
            </a:p>
          </p:txBody>
        </p:sp>
      </p:grpSp>
      <p:grpSp>
        <p:nvGrpSpPr>
          <p:cNvPr name="Group 13" id="13"/>
          <p:cNvGrpSpPr/>
          <p:nvPr/>
        </p:nvGrpSpPr>
        <p:grpSpPr>
          <a:xfrm rot="0">
            <a:off x="17198141" y="0"/>
            <a:ext cx="1089859" cy="10287000"/>
            <a:chOff x="0" y="0"/>
            <a:chExt cx="287041" cy="2709333"/>
          </a:xfrm>
        </p:grpSpPr>
        <p:sp>
          <p:nvSpPr>
            <p:cNvPr name="Freeform 14" id="14"/>
            <p:cNvSpPr/>
            <p:nvPr/>
          </p:nvSpPr>
          <p:spPr>
            <a:xfrm flipH="false" flipV="false" rot="0">
              <a:off x="0" y="0"/>
              <a:ext cx="287041" cy="2709333"/>
            </a:xfrm>
            <a:custGeom>
              <a:avLst/>
              <a:gdLst/>
              <a:ahLst/>
              <a:cxnLst/>
              <a:rect r="r" b="b" t="t" l="l"/>
              <a:pathLst>
                <a:path h="2709333" w="287041">
                  <a:moveTo>
                    <a:pt x="0" y="0"/>
                  </a:moveTo>
                  <a:lnTo>
                    <a:pt x="287041" y="0"/>
                  </a:lnTo>
                  <a:lnTo>
                    <a:pt x="287041" y="2709333"/>
                  </a:lnTo>
                  <a:lnTo>
                    <a:pt x="0" y="2709333"/>
                  </a:lnTo>
                  <a:close/>
                </a:path>
              </a:pathLst>
            </a:custGeom>
            <a:solidFill>
              <a:srgbClr val="79B8F3"/>
            </a:solidFill>
          </p:spPr>
        </p:sp>
        <p:sp>
          <p:nvSpPr>
            <p:cNvPr name="TextBox 15" id="15"/>
            <p:cNvSpPr txBox="true"/>
            <p:nvPr/>
          </p:nvSpPr>
          <p:spPr>
            <a:xfrm>
              <a:off x="0" y="-38100"/>
              <a:ext cx="287041" cy="2747433"/>
            </a:xfrm>
            <a:prstGeom prst="rect">
              <a:avLst/>
            </a:prstGeom>
          </p:spPr>
          <p:txBody>
            <a:bodyPr anchor="ctr" rtlCol="false" tIns="50800" lIns="50800" bIns="50800" rIns="50800"/>
            <a:lstStyle/>
            <a:p>
              <a:pPr algn="ctr">
                <a:lnSpc>
                  <a:spcPts val="3359"/>
                </a:lnSpc>
              </a:pPr>
            </a:p>
          </p:txBody>
        </p:sp>
      </p:grpSp>
      <p:sp>
        <p:nvSpPr>
          <p:cNvPr name="Freeform 16" id="16"/>
          <p:cNvSpPr/>
          <p:nvPr/>
        </p:nvSpPr>
        <p:spPr>
          <a:xfrm flipH="false" flipV="false" rot="0">
            <a:off x="14066034" y="280334"/>
            <a:ext cx="2948212" cy="748366"/>
          </a:xfrm>
          <a:custGeom>
            <a:avLst/>
            <a:gdLst/>
            <a:ahLst/>
            <a:cxnLst/>
            <a:rect r="r" b="b" t="t" l="l"/>
            <a:pathLst>
              <a:path h="748366" w="2948212">
                <a:moveTo>
                  <a:pt x="0" y="0"/>
                </a:moveTo>
                <a:lnTo>
                  <a:pt x="2948212" y="0"/>
                </a:lnTo>
                <a:lnTo>
                  <a:pt x="2948212" y="748366"/>
                </a:lnTo>
                <a:lnTo>
                  <a:pt x="0" y="7483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7" id="17"/>
          <p:cNvSpPr txBox="true"/>
          <p:nvPr/>
        </p:nvSpPr>
        <p:spPr>
          <a:xfrm rot="0">
            <a:off x="6586684" y="8136408"/>
            <a:ext cx="8618591" cy="981075"/>
          </a:xfrm>
          <a:prstGeom prst="rect">
            <a:avLst/>
          </a:prstGeom>
        </p:spPr>
        <p:txBody>
          <a:bodyPr anchor="t" rtlCol="false" tIns="0" lIns="0" bIns="0" rIns="0">
            <a:spAutoFit/>
          </a:bodyPr>
          <a:lstStyle/>
          <a:p>
            <a:pPr algn="l" marL="0" indent="0" lvl="0">
              <a:lnSpc>
                <a:spcPts val="4079"/>
              </a:lnSpc>
            </a:pPr>
            <a:r>
              <a:rPr lang="en-US" sz="2400">
                <a:solidFill>
                  <a:srgbClr val="F2F4F6"/>
                </a:solidFill>
                <a:latin typeface="Open Sans"/>
                <a:ea typeface="Open Sans"/>
                <a:cs typeface="Open Sans"/>
                <a:sym typeface="Open Sans"/>
              </a:rPr>
              <a:t>With the help of sales channel amazon generating profits of 56% and 44% from OFFLINE and ONLINE</a:t>
            </a:r>
          </a:p>
        </p:txBody>
      </p:sp>
      <p:sp>
        <p:nvSpPr>
          <p:cNvPr name="TextBox 18" id="18"/>
          <p:cNvSpPr txBox="true"/>
          <p:nvPr/>
        </p:nvSpPr>
        <p:spPr>
          <a:xfrm rot="0">
            <a:off x="6586684" y="7560844"/>
            <a:ext cx="8618591" cy="396240"/>
          </a:xfrm>
          <a:prstGeom prst="rect">
            <a:avLst/>
          </a:prstGeom>
        </p:spPr>
        <p:txBody>
          <a:bodyPr anchor="t" rtlCol="false" tIns="0" lIns="0" bIns="0" rIns="0">
            <a:spAutoFit/>
          </a:bodyPr>
          <a:lstStyle/>
          <a:p>
            <a:pPr algn="l" marL="0" indent="0" lvl="0">
              <a:lnSpc>
                <a:spcPts val="3359"/>
              </a:lnSpc>
              <a:spcBef>
                <a:spcPct val="0"/>
              </a:spcBef>
            </a:pPr>
            <a:r>
              <a:rPr lang="en-US" sz="2400">
                <a:solidFill>
                  <a:srgbClr val="F2F4F6"/>
                </a:solidFill>
                <a:latin typeface="Open Sans Bold"/>
                <a:ea typeface="Open Sans Bold"/>
                <a:cs typeface="Open Sans Bold"/>
                <a:sym typeface="Open Sans Bold"/>
              </a:rPr>
              <a:t>Total profits</a:t>
            </a:r>
          </a:p>
        </p:txBody>
      </p:sp>
      <p:sp>
        <p:nvSpPr>
          <p:cNvPr name="Freeform 19" id="19"/>
          <p:cNvSpPr/>
          <p:nvPr/>
        </p:nvSpPr>
        <p:spPr>
          <a:xfrm flipH="false" flipV="false" rot="5400000">
            <a:off x="-626329" y="7983358"/>
            <a:ext cx="2948212" cy="748366"/>
          </a:xfrm>
          <a:custGeom>
            <a:avLst/>
            <a:gdLst/>
            <a:ahLst/>
            <a:cxnLst/>
            <a:rect r="r" b="b" t="t" l="l"/>
            <a:pathLst>
              <a:path h="748366" w="2948212">
                <a:moveTo>
                  <a:pt x="0" y="0"/>
                </a:moveTo>
                <a:lnTo>
                  <a:pt x="2948212" y="0"/>
                </a:lnTo>
                <a:lnTo>
                  <a:pt x="2948212" y="748366"/>
                </a:lnTo>
                <a:lnTo>
                  <a:pt x="0" y="7483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20" id="20"/>
          <p:cNvSpPr/>
          <p:nvPr/>
        </p:nvSpPr>
        <p:spPr>
          <a:xfrm flipH="true">
            <a:off x="6162278" y="5072118"/>
            <a:ext cx="0" cy="4559715"/>
          </a:xfrm>
          <a:prstGeom prst="line">
            <a:avLst/>
          </a:prstGeom>
          <a:ln cap="rnd" w="114300">
            <a:solidFill>
              <a:srgbClr val="F25426"/>
            </a:solidFill>
            <a:prstDash val="solid"/>
            <a:headEnd type="none" len="sm" w="sm"/>
            <a:tailEnd type="none" len="sm" w="sm"/>
          </a:ln>
        </p:spPr>
      </p:sp>
      <p:sp>
        <p:nvSpPr>
          <p:cNvPr name="AutoShape 21" id="21"/>
          <p:cNvSpPr/>
          <p:nvPr/>
        </p:nvSpPr>
        <p:spPr>
          <a:xfrm>
            <a:off x="6162278" y="2042834"/>
            <a:ext cx="0" cy="1770240"/>
          </a:xfrm>
          <a:prstGeom prst="line">
            <a:avLst/>
          </a:prstGeom>
          <a:ln cap="rnd" w="114300">
            <a:solidFill>
              <a:srgbClr val="F25426"/>
            </a:solidFill>
            <a:prstDash val="solid"/>
            <a:headEnd type="none" len="sm" w="sm"/>
            <a:tailEnd type="none" len="sm" w="sm"/>
          </a:ln>
        </p:spPr>
      </p:sp>
      <p:sp>
        <p:nvSpPr>
          <p:cNvPr name="AutoShape 22" id="22"/>
          <p:cNvSpPr/>
          <p:nvPr/>
        </p:nvSpPr>
        <p:spPr>
          <a:xfrm>
            <a:off x="17743071" y="4871243"/>
            <a:ext cx="0" cy="4876948"/>
          </a:xfrm>
          <a:prstGeom prst="line">
            <a:avLst/>
          </a:prstGeom>
          <a:ln cap="rnd" w="123825">
            <a:solidFill>
              <a:srgbClr val="F2F4F6"/>
            </a:solidFill>
            <a:prstDash val="sysDot"/>
            <a:headEnd type="none" len="sm" w="sm"/>
            <a:tailEnd type="none" len="sm" w="sm"/>
          </a:ln>
        </p:spPr>
      </p:sp>
      <p:grpSp>
        <p:nvGrpSpPr>
          <p:cNvPr name="Group 23" id="23"/>
          <p:cNvGrpSpPr/>
          <p:nvPr/>
        </p:nvGrpSpPr>
        <p:grpSpPr>
          <a:xfrm rot="0">
            <a:off x="2656676" y="4692173"/>
            <a:ext cx="2894438" cy="2260824"/>
            <a:chOff x="0" y="0"/>
            <a:chExt cx="3859250" cy="3014432"/>
          </a:xfrm>
        </p:grpSpPr>
        <p:pic>
          <p:nvPicPr>
            <p:cNvPr name="Picture 24" id="24"/>
            <p:cNvPicPr>
              <a:picLocks noChangeAspect="true"/>
            </p:cNvPicPr>
            <p:nvPr/>
          </p:nvPicPr>
          <p:blipFill>
            <a:blip r:embed="rId7"/>
            <a:srcRect l="69" t="0" r="69" b="0"/>
            <a:stretch>
              <a:fillRect/>
            </a:stretch>
          </p:blipFill>
          <p:spPr>
            <a:xfrm flipH="false" flipV="false">
              <a:off x="0" y="0"/>
              <a:ext cx="3859250" cy="3014432"/>
            </a:xfrm>
            <a:prstGeom prst="rect">
              <a:avLst/>
            </a:prstGeom>
          </p:spPr>
        </p:pic>
      </p:grpSp>
      <p:grpSp>
        <p:nvGrpSpPr>
          <p:cNvPr name="Group 25" id="25"/>
          <p:cNvGrpSpPr/>
          <p:nvPr/>
        </p:nvGrpSpPr>
        <p:grpSpPr>
          <a:xfrm rot="0">
            <a:off x="2656676" y="7537208"/>
            <a:ext cx="2819291" cy="2361846"/>
            <a:chOff x="0" y="0"/>
            <a:chExt cx="3759054" cy="3149128"/>
          </a:xfrm>
        </p:grpSpPr>
        <p:pic>
          <p:nvPicPr>
            <p:cNvPr name="Picture 26" id="26"/>
            <p:cNvPicPr>
              <a:picLocks noChangeAspect="true"/>
            </p:cNvPicPr>
            <p:nvPr/>
          </p:nvPicPr>
          <p:blipFill>
            <a:blip r:embed="rId8"/>
            <a:srcRect l="0" t="220" r="0" b="220"/>
            <a:stretch>
              <a:fillRect/>
            </a:stretch>
          </p:blipFill>
          <p:spPr>
            <a:xfrm flipH="false" flipV="false">
              <a:off x="0" y="0"/>
              <a:ext cx="3759054" cy="3149128"/>
            </a:xfrm>
            <a:prstGeom prst="rect">
              <a:avLst/>
            </a:prstGeom>
          </p:spPr>
        </p:pic>
      </p:grpSp>
      <p:sp>
        <p:nvSpPr>
          <p:cNvPr name="TextBox 27" id="27"/>
          <p:cNvSpPr txBox="true"/>
          <p:nvPr/>
        </p:nvSpPr>
        <p:spPr>
          <a:xfrm rot="0">
            <a:off x="256016" y="-133350"/>
            <a:ext cx="12661336" cy="1226820"/>
          </a:xfrm>
          <a:prstGeom prst="rect">
            <a:avLst/>
          </a:prstGeom>
        </p:spPr>
        <p:txBody>
          <a:bodyPr anchor="t" rtlCol="false" tIns="0" lIns="0" bIns="0" rIns="0">
            <a:spAutoFit/>
          </a:bodyPr>
          <a:lstStyle/>
          <a:p>
            <a:pPr algn="l" marL="0" indent="0" lvl="0">
              <a:lnSpc>
                <a:spcPts val="10080"/>
              </a:lnSpc>
              <a:spcBef>
                <a:spcPct val="0"/>
              </a:spcBef>
            </a:pPr>
            <a:r>
              <a:rPr lang="en-US" sz="7200">
                <a:solidFill>
                  <a:srgbClr val="0F171E"/>
                </a:solidFill>
                <a:latin typeface="Corben"/>
                <a:ea typeface="Corben"/>
                <a:cs typeface="Corben"/>
                <a:sym typeface="Corben"/>
              </a:rPr>
              <a:t>Sales channel Comparison</a:t>
            </a:r>
          </a:p>
        </p:txBody>
      </p:sp>
      <p:sp>
        <p:nvSpPr>
          <p:cNvPr name="TextBox 28" id="28"/>
          <p:cNvSpPr txBox="true"/>
          <p:nvPr/>
        </p:nvSpPr>
        <p:spPr>
          <a:xfrm rot="0">
            <a:off x="6586684" y="2729486"/>
            <a:ext cx="8618591" cy="1495425"/>
          </a:xfrm>
          <a:prstGeom prst="rect">
            <a:avLst/>
          </a:prstGeom>
        </p:spPr>
        <p:txBody>
          <a:bodyPr anchor="t" rtlCol="false" tIns="0" lIns="0" bIns="0" rIns="0">
            <a:spAutoFit/>
          </a:bodyPr>
          <a:lstStyle/>
          <a:p>
            <a:pPr algn="l" marL="0" indent="0" lvl="0">
              <a:lnSpc>
                <a:spcPts val="4079"/>
              </a:lnSpc>
            </a:pPr>
            <a:r>
              <a:rPr lang="en-US" sz="2400">
                <a:solidFill>
                  <a:srgbClr val="4B4545"/>
                </a:solidFill>
                <a:latin typeface="Open Sans"/>
                <a:ea typeface="Open Sans"/>
                <a:cs typeface="Open Sans"/>
                <a:sym typeface="Open Sans"/>
              </a:rPr>
              <a:t>the sales channels are contributing each other towards to make products sales for 42% and 58% from OFFLINE and ONLINE.</a:t>
            </a:r>
          </a:p>
        </p:txBody>
      </p:sp>
      <p:sp>
        <p:nvSpPr>
          <p:cNvPr name="TextBox 29" id="29"/>
          <p:cNvSpPr txBox="true"/>
          <p:nvPr/>
        </p:nvSpPr>
        <p:spPr>
          <a:xfrm rot="0">
            <a:off x="6586684" y="2152271"/>
            <a:ext cx="8618591" cy="396240"/>
          </a:xfrm>
          <a:prstGeom prst="rect">
            <a:avLst/>
          </a:prstGeom>
        </p:spPr>
        <p:txBody>
          <a:bodyPr anchor="t" rtlCol="false" tIns="0" lIns="0" bIns="0" rIns="0">
            <a:spAutoFit/>
          </a:bodyPr>
          <a:lstStyle/>
          <a:p>
            <a:pPr algn="l" marL="0" indent="0" lvl="0">
              <a:lnSpc>
                <a:spcPts val="3359"/>
              </a:lnSpc>
              <a:spcBef>
                <a:spcPct val="0"/>
              </a:spcBef>
            </a:pPr>
            <a:r>
              <a:rPr lang="en-US" sz="2400">
                <a:solidFill>
                  <a:srgbClr val="4B4545"/>
                </a:solidFill>
                <a:latin typeface="Open Sans Bold"/>
                <a:ea typeface="Open Sans Bold"/>
                <a:cs typeface="Open Sans Bold"/>
                <a:sym typeface="Open Sans Bold"/>
              </a:rPr>
              <a:t>Total Sales</a:t>
            </a:r>
          </a:p>
        </p:txBody>
      </p:sp>
      <p:sp>
        <p:nvSpPr>
          <p:cNvPr name="TextBox 30" id="30"/>
          <p:cNvSpPr txBox="true"/>
          <p:nvPr/>
        </p:nvSpPr>
        <p:spPr>
          <a:xfrm rot="0">
            <a:off x="6586684" y="5717810"/>
            <a:ext cx="8618591" cy="981075"/>
          </a:xfrm>
          <a:prstGeom prst="rect">
            <a:avLst/>
          </a:prstGeom>
        </p:spPr>
        <p:txBody>
          <a:bodyPr anchor="t" rtlCol="false" tIns="0" lIns="0" bIns="0" rIns="0">
            <a:spAutoFit/>
          </a:bodyPr>
          <a:lstStyle/>
          <a:p>
            <a:pPr algn="l" marL="0" indent="0" lvl="0">
              <a:lnSpc>
                <a:spcPts val="4079"/>
              </a:lnSpc>
            </a:pPr>
            <a:r>
              <a:rPr lang="en-US" sz="2400">
                <a:solidFill>
                  <a:srgbClr val="4B4545"/>
                </a:solidFill>
                <a:latin typeface="Open Sans"/>
                <a:ea typeface="Open Sans"/>
                <a:cs typeface="Open Sans"/>
                <a:sym typeface="Open Sans"/>
              </a:rPr>
              <a:t>Sales channels are helping to make units sold at 54% and 46% from OFFLINE and ONLINE. </a:t>
            </a:r>
          </a:p>
        </p:txBody>
      </p:sp>
      <p:sp>
        <p:nvSpPr>
          <p:cNvPr name="TextBox 31" id="31"/>
          <p:cNvSpPr txBox="true"/>
          <p:nvPr/>
        </p:nvSpPr>
        <p:spPr>
          <a:xfrm rot="0">
            <a:off x="6586684" y="4978670"/>
            <a:ext cx="8618591" cy="396240"/>
          </a:xfrm>
          <a:prstGeom prst="rect">
            <a:avLst/>
          </a:prstGeom>
        </p:spPr>
        <p:txBody>
          <a:bodyPr anchor="t" rtlCol="false" tIns="0" lIns="0" bIns="0" rIns="0">
            <a:spAutoFit/>
          </a:bodyPr>
          <a:lstStyle/>
          <a:p>
            <a:pPr algn="l" marL="0" indent="0" lvl="0">
              <a:lnSpc>
                <a:spcPts val="3359"/>
              </a:lnSpc>
              <a:spcBef>
                <a:spcPct val="0"/>
              </a:spcBef>
            </a:pPr>
            <a:r>
              <a:rPr lang="en-US" sz="2400">
                <a:solidFill>
                  <a:srgbClr val="4B4545"/>
                </a:solidFill>
                <a:latin typeface="Open Sans Bold"/>
                <a:ea typeface="Open Sans Bold"/>
                <a:cs typeface="Open Sans Bold"/>
                <a:sym typeface="Open Sans Bold"/>
              </a:rPr>
              <a:t>Total Units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173200" y="14960"/>
            <a:ext cx="3086100" cy="3771090"/>
            <a:chOff x="0" y="0"/>
            <a:chExt cx="812800" cy="993209"/>
          </a:xfrm>
        </p:grpSpPr>
        <p:sp>
          <p:nvSpPr>
            <p:cNvPr name="Freeform 3" id="3"/>
            <p:cNvSpPr/>
            <p:nvPr/>
          </p:nvSpPr>
          <p:spPr>
            <a:xfrm flipH="false" flipV="false" rot="0">
              <a:off x="0" y="0"/>
              <a:ext cx="812800" cy="993209"/>
            </a:xfrm>
            <a:custGeom>
              <a:avLst/>
              <a:gdLst/>
              <a:ahLst/>
              <a:cxnLst/>
              <a:rect r="r" b="b" t="t" l="l"/>
              <a:pathLst>
                <a:path h="993209" w="812800">
                  <a:moveTo>
                    <a:pt x="0" y="0"/>
                  </a:moveTo>
                  <a:lnTo>
                    <a:pt x="812800" y="0"/>
                  </a:lnTo>
                  <a:lnTo>
                    <a:pt x="812800" y="993209"/>
                  </a:lnTo>
                  <a:lnTo>
                    <a:pt x="0" y="993209"/>
                  </a:lnTo>
                  <a:close/>
                </a:path>
              </a:pathLst>
            </a:custGeom>
            <a:solidFill>
              <a:srgbClr val="D7E9EB"/>
            </a:solidFill>
          </p:spPr>
        </p:sp>
        <p:sp>
          <p:nvSpPr>
            <p:cNvPr name="TextBox 4" id="4"/>
            <p:cNvSpPr txBox="true"/>
            <p:nvPr/>
          </p:nvSpPr>
          <p:spPr>
            <a:xfrm>
              <a:off x="0" y="-38100"/>
              <a:ext cx="812800" cy="1031309"/>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9690440" y="2550387"/>
            <a:ext cx="3086100" cy="3771090"/>
            <a:chOff x="0" y="0"/>
            <a:chExt cx="812800" cy="993209"/>
          </a:xfrm>
        </p:grpSpPr>
        <p:sp>
          <p:nvSpPr>
            <p:cNvPr name="Freeform 6" id="6"/>
            <p:cNvSpPr/>
            <p:nvPr/>
          </p:nvSpPr>
          <p:spPr>
            <a:xfrm flipH="false" flipV="false" rot="0">
              <a:off x="0" y="0"/>
              <a:ext cx="812800" cy="993209"/>
            </a:xfrm>
            <a:custGeom>
              <a:avLst/>
              <a:gdLst/>
              <a:ahLst/>
              <a:cxnLst/>
              <a:rect r="r" b="b" t="t" l="l"/>
              <a:pathLst>
                <a:path h="993209" w="812800">
                  <a:moveTo>
                    <a:pt x="0" y="0"/>
                  </a:moveTo>
                  <a:lnTo>
                    <a:pt x="812800" y="0"/>
                  </a:lnTo>
                  <a:lnTo>
                    <a:pt x="812800" y="993209"/>
                  </a:lnTo>
                  <a:lnTo>
                    <a:pt x="0" y="993209"/>
                  </a:lnTo>
                  <a:close/>
                </a:path>
              </a:pathLst>
            </a:custGeom>
            <a:solidFill>
              <a:srgbClr val="0C4E50"/>
            </a:solidFill>
          </p:spPr>
        </p:sp>
        <p:sp>
          <p:nvSpPr>
            <p:cNvPr name="TextBox 7" id="7"/>
            <p:cNvSpPr txBox="true"/>
            <p:nvPr/>
          </p:nvSpPr>
          <p:spPr>
            <a:xfrm>
              <a:off x="0" y="-38100"/>
              <a:ext cx="812800" cy="1031309"/>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5400000">
            <a:off x="14474426" y="5126278"/>
            <a:ext cx="3694222" cy="937730"/>
          </a:xfrm>
          <a:custGeom>
            <a:avLst/>
            <a:gdLst/>
            <a:ahLst/>
            <a:cxnLst/>
            <a:rect r="r" b="b" t="t" l="l"/>
            <a:pathLst>
              <a:path h="937730" w="3694222">
                <a:moveTo>
                  <a:pt x="0" y="0"/>
                </a:moveTo>
                <a:lnTo>
                  <a:pt x="3694222" y="0"/>
                </a:lnTo>
                <a:lnTo>
                  <a:pt x="3694222" y="937731"/>
                </a:lnTo>
                <a:lnTo>
                  <a:pt x="0" y="9377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7259300" y="14960"/>
            <a:ext cx="1028700" cy="10272040"/>
            <a:chOff x="0" y="0"/>
            <a:chExt cx="270933" cy="2705393"/>
          </a:xfrm>
        </p:grpSpPr>
        <p:sp>
          <p:nvSpPr>
            <p:cNvPr name="Freeform 10" id="10"/>
            <p:cNvSpPr/>
            <p:nvPr/>
          </p:nvSpPr>
          <p:spPr>
            <a:xfrm flipH="false" flipV="false" rot="0">
              <a:off x="0" y="0"/>
              <a:ext cx="270933" cy="2705393"/>
            </a:xfrm>
            <a:custGeom>
              <a:avLst/>
              <a:gdLst/>
              <a:ahLst/>
              <a:cxnLst/>
              <a:rect r="r" b="b" t="t" l="l"/>
              <a:pathLst>
                <a:path h="2705393" w="270933">
                  <a:moveTo>
                    <a:pt x="0" y="0"/>
                  </a:moveTo>
                  <a:lnTo>
                    <a:pt x="270933" y="0"/>
                  </a:lnTo>
                  <a:lnTo>
                    <a:pt x="270933" y="2705393"/>
                  </a:lnTo>
                  <a:lnTo>
                    <a:pt x="0" y="2705393"/>
                  </a:lnTo>
                  <a:close/>
                </a:path>
              </a:pathLst>
            </a:custGeom>
            <a:solidFill>
              <a:srgbClr val="41A3A6"/>
            </a:solidFill>
          </p:spPr>
        </p:sp>
        <p:sp>
          <p:nvSpPr>
            <p:cNvPr name="TextBox 11" id="11"/>
            <p:cNvSpPr txBox="true"/>
            <p:nvPr/>
          </p:nvSpPr>
          <p:spPr>
            <a:xfrm>
              <a:off x="0" y="-38100"/>
              <a:ext cx="270933" cy="2743493"/>
            </a:xfrm>
            <a:prstGeom prst="rect">
              <a:avLst/>
            </a:prstGeom>
          </p:spPr>
          <p:txBody>
            <a:bodyPr anchor="ctr" rtlCol="false" tIns="50800" lIns="50800" bIns="50800" rIns="50800"/>
            <a:lstStyle/>
            <a:p>
              <a:pPr algn="ctr">
                <a:lnSpc>
                  <a:spcPts val="3359"/>
                </a:lnSpc>
              </a:pPr>
            </a:p>
          </p:txBody>
        </p:sp>
      </p:grpSp>
      <p:grpSp>
        <p:nvGrpSpPr>
          <p:cNvPr name="Group 12" id="12"/>
          <p:cNvGrpSpPr/>
          <p:nvPr/>
        </p:nvGrpSpPr>
        <p:grpSpPr>
          <a:xfrm rot="0">
            <a:off x="0" y="-9945"/>
            <a:ext cx="1028700" cy="10272040"/>
            <a:chOff x="0" y="0"/>
            <a:chExt cx="270933" cy="2705393"/>
          </a:xfrm>
        </p:grpSpPr>
        <p:sp>
          <p:nvSpPr>
            <p:cNvPr name="Freeform 13" id="13"/>
            <p:cNvSpPr/>
            <p:nvPr/>
          </p:nvSpPr>
          <p:spPr>
            <a:xfrm flipH="false" flipV="false" rot="0">
              <a:off x="0" y="0"/>
              <a:ext cx="270933" cy="2705393"/>
            </a:xfrm>
            <a:custGeom>
              <a:avLst/>
              <a:gdLst/>
              <a:ahLst/>
              <a:cxnLst/>
              <a:rect r="r" b="b" t="t" l="l"/>
              <a:pathLst>
                <a:path h="2705393" w="270933">
                  <a:moveTo>
                    <a:pt x="0" y="0"/>
                  </a:moveTo>
                  <a:lnTo>
                    <a:pt x="270933" y="0"/>
                  </a:lnTo>
                  <a:lnTo>
                    <a:pt x="270933" y="2705393"/>
                  </a:lnTo>
                  <a:lnTo>
                    <a:pt x="0" y="2705393"/>
                  </a:lnTo>
                  <a:close/>
                </a:path>
              </a:pathLst>
            </a:custGeom>
            <a:solidFill>
              <a:srgbClr val="79B8F3"/>
            </a:solidFill>
          </p:spPr>
        </p:sp>
        <p:sp>
          <p:nvSpPr>
            <p:cNvPr name="TextBox 14" id="14"/>
            <p:cNvSpPr txBox="true"/>
            <p:nvPr/>
          </p:nvSpPr>
          <p:spPr>
            <a:xfrm>
              <a:off x="0" y="-38100"/>
              <a:ext cx="270933" cy="2743493"/>
            </a:xfrm>
            <a:prstGeom prst="rect">
              <a:avLst/>
            </a:prstGeom>
          </p:spPr>
          <p:txBody>
            <a:bodyPr anchor="ctr" rtlCol="false" tIns="50800" lIns="50800" bIns="50800" rIns="50800"/>
            <a:lstStyle/>
            <a:p>
              <a:pPr algn="ctr">
                <a:lnSpc>
                  <a:spcPts val="3359"/>
                </a:lnSpc>
              </a:pPr>
            </a:p>
          </p:txBody>
        </p:sp>
      </p:grpSp>
      <p:sp>
        <p:nvSpPr>
          <p:cNvPr name="AutoShape 15" id="15"/>
          <p:cNvSpPr/>
          <p:nvPr/>
        </p:nvSpPr>
        <p:spPr>
          <a:xfrm>
            <a:off x="473594" y="4871243"/>
            <a:ext cx="0" cy="4876948"/>
          </a:xfrm>
          <a:prstGeom prst="line">
            <a:avLst/>
          </a:prstGeom>
          <a:ln cap="rnd" w="123825">
            <a:solidFill>
              <a:srgbClr val="F2F4F6"/>
            </a:solidFill>
            <a:prstDash val="sysDot"/>
            <a:headEnd type="none" len="sm" w="sm"/>
            <a:tailEnd type="none" len="sm" w="sm"/>
          </a:ln>
        </p:spPr>
      </p:sp>
      <p:sp>
        <p:nvSpPr>
          <p:cNvPr name="Freeform 16" id="16"/>
          <p:cNvSpPr/>
          <p:nvPr/>
        </p:nvSpPr>
        <p:spPr>
          <a:xfrm flipH="false" flipV="false" rot="0">
            <a:off x="5090211" y="1978391"/>
            <a:ext cx="12686728" cy="2698472"/>
          </a:xfrm>
          <a:custGeom>
            <a:avLst/>
            <a:gdLst/>
            <a:ahLst/>
            <a:cxnLst/>
            <a:rect r="r" b="b" t="t" l="l"/>
            <a:pathLst>
              <a:path h="2698472" w="12686728">
                <a:moveTo>
                  <a:pt x="0" y="0"/>
                </a:moveTo>
                <a:lnTo>
                  <a:pt x="12686729" y="0"/>
                </a:lnTo>
                <a:lnTo>
                  <a:pt x="12686729" y="2698472"/>
                </a:lnTo>
                <a:lnTo>
                  <a:pt x="0" y="2698472"/>
                </a:lnTo>
                <a:lnTo>
                  <a:pt x="0" y="0"/>
                </a:lnTo>
                <a:close/>
              </a:path>
            </a:pathLst>
          </a:custGeom>
          <a:blipFill>
            <a:blip r:embed="rId4"/>
            <a:stretch>
              <a:fillRect l="0" t="-645" r="-1104" b="-1537"/>
            </a:stretch>
          </a:blipFill>
        </p:spPr>
      </p:sp>
      <p:grpSp>
        <p:nvGrpSpPr>
          <p:cNvPr name="Group 17" id="17"/>
          <p:cNvGrpSpPr/>
          <p:nvPr/>
        </p:nvGrpSpPr>
        <p:grpSpPr>
          <a:xfrm rot="0">
            <a:off x="1384986" y="6964786"/>
            <a:ext cx="3086100" cy="3398942"/>
            <a:chOff x="0" y="0"/>
            <a:chExt cx="812800" cy="895195"/>
          </a:xfrm>
        </p:grpSpPr>
        <p:sp>
          <p:nvSpPr>
            <p:cNvPr name="Freeform 18" id="18"/>
            <p:cNvSpPr/>
            <p:nvPr/>
          </p:nvSpPr>
          <p:spPr>
            <a:xfrm flipH="false" flipV="false" rot="0">
              <a:off x="0" y="0"/>
              <a:ext cx="812800" cy="895194"/>
            </a:xfrm>
            <a:custGeom>
              <a:avLst/>
              <a:gdLst/>
              <a:ahLst/>
              <a:cxnLst/>
              <a:rect r="r" b="b" t="t" l="l"/>
              <a:pathLst>
                <a:path h="895194" w="812800">
                  <a:moveTo>
                    <a:pt x="0" y="0"/>
                  </a:moveTo>
                  <a:lnTo>
                    <a:pt x="812800" y="0"/>
                  </a:lnTo>
                  <a:lnTo>
                    <a:pt x="812800" y="895194"/>
                  </a:lnTo>
                  <a:lnTo>
                    <a:pt x="0" y="895194"/>
                  </a:lnTo>
                  <a:close/>
                </a:path>
              </a:pathLst>
            </a:custGeom>
            <a:solidFill>
              <a:srgbClr val="0C4E50"/>
            </a:solidFill>
          </p:spPr>
        </p:sp>
        <p:sp>
          <p:nvSpPr>
            <p:cNvPr name="TextBox 19" id="19"/>
            <p:cNvSpPr txBox="true"/>
            <p:nvPr/>
          </p:nvSpPr>
          <p:spPr>
            <a:xfrm>
              <a:off x="0" y="-38100"/>
              <a:ext cx="812800" cy="933295"/>
            </a:xfrm>
            <a:prstGeom prst="rect">
              <a:avLst/>
            </a:prstGeom>
          </p:spPr>
          <p:txBody>
            <a:bodyPr anchor="ctr" rtlCol="false" tIns="50800" lIns="50800" bIns="50800" rIns="50800"/>
            <a:lstStyle/>
            <a:p>
              <a:pPr algn="ctr">
                <a:lnSpc>
                  <a:spcPts val="3359"/>
                </a:lnSpc>
              </a:pPr>
            </a:p>
          </p:txBody>
        </p:sp>
      </p:grpSp>
      <p:sp>
        <p:nvSpPr>
          <p:cNvPr name="Freeform 20" id="20"/>
          <p:cNvSpPr/>
          <p:nvPr/>
        </p:nvSpPr>
        <p:spPr>
          <a:xfrm flipH="false" flipV="false" rot="0">
            <a:off x="1189078" y="5641104"/>
            <a:ext cx="15132459" cy="3127072"/>
          </a:xfrm>
          <a:custGeom>
            <a:avLst/>
            <a:gdLst/>
            <a:ahLst/>
            <a:cxnLst/>
            <a:rect r="r" b="b" t="t" l="l"/>
            <a:pathLst>
              <a:path h="3127072" w="15132459">
                <a:moveTo>
                  <a:pt x="0" y="0"/>
                </a:moveTo>
                <a:lnTo>
                  <a:pt x="15132459" y="0"/>
                </a:lnTo>
                <a:lnTo>
                  <a:pt x="15132459" y="3127072"/>
                </a:lnTo>
                <a:lnTo>
                  <a:pt x="0" y="3127072"/>
                </a:lnTo>
                <a:lnTo>
                  <a:pt x="0" y="0"/>
                </a:lnTo>
                <a:close/>
              </a:path>
            </a:pathLst>
          </a:custGeom>
          <a:blipFill>
            <a:blip r:embed="rId5"/>
            <a:stretch>
              <a:fillRect l="0" t="-648" r="-1953" b="-460"/>
            </a:stretch>
          </a:blipFill>
        </p:spPr>
      </p:sp>
      <p:sp>
        <p:nvSpPr>
          <p:cNvPr name="TextBox 21" id="21"/>
          <p:cNvSpPr txBox="true"/>
          <p:nvPr/>
        </p:nvSpPr>
        <p:spPr>
          <a:xfrm rot="0">
            <a:off x="1568275" y="331190"/>
            <a:ext cx="9426474" cy="1226820"/>
          </a:xfrm>
          <a:prstGeom prst="rect">
            <a:avLst/>
          </a:prstGeom>
        </p:spPr>
        <p:txBody>
          <a:bodyPr anchor="t" rtlCol="false" tIns="0" lIns="0" bIns="0" rIns="0">
            <a:spAutoFit/>
          </a:bodyPr>
          <a:lstStyle/>
          <a:p>
            <a:pPr algn="l" marL="0" indent="0" lvl="0">
              <a:lnSpc>
                <a:spcPts val="10080"/>
              </a:lnSpc>
              <a:spcBef>
                <a:spcPct val="0"/>
              </a:spcBef>
            </a:pPr>
            <a:r>
              <a:rPr lang="en-US" sz="7200">
                <a:solidFill>
                  <a:srgbClr val="4B4545"/>
                </a:solidFill>
                <a:latin typeface="Corben"/>
                <a:ea typeface="Corben"/>
                <a:cs typeface="Corben"/>
                <a:sym typeface="Corben"/>
              </a:rPr>
              <a:t>Product Performance</a:t>
            </a:r>
          </a:p>
        </p:txBody>
      </p:sp>
      <p:sp>
        <p:nvSpPr>
          <p:cNvPr name="TextBox 22" id="22"/>
          <p:cNvSpPr txBox="true"/>
          <p:nvPr/>
        </p:nvSpPr>
        <p:spPr>
          <a:xfrm rot="0">
            <a:off x="1727571" y="2512287"/>
            <a:ext cx="3797952" cy="815340"/>
          </a:xfrm>
          <a:prstGeom prst="rect">
            <a:avLst/>
          </a:prstGeom>
        </p:spPr>
        <p:txBody>
          <a:bodyPr anchor="t" rtlCol="false" tIns="0" lIns="0" bIns="0" rIns="0">
            <a:spAutoFit/>
          </a:bodyPr>
          <a:lstStyle/>
          <a:p>
            <a:pPr algn="l" marL="0" indent="0" lvl="0">
              <a:lnSpc>
                <a:spcPts val="3359"/>
              </a:lnSpc>
              <a:spcBef>
                <a:spcPct val="0"/>
              </a:spcBef>
            </a:pPr>
            <a:r>
              <a:rPr lang="en-US" sz="2400">
                <a:solidFill>
                  <a:srgbClr val="4B4545"/>
                </a:solidFill>
                <a:latin typeface="Open Sans Bold"/>
                <a:ea typeface="Open Sans Bold"/>
                <a:cs typeface="Open Sans Bold"/>
                <a:sym typeface="Open Sans Bold"/>
              </a:rPr>
              <a:t>TOP 5 PRODUCTS BY MARKET SHARE %</a:t>
            </a:r>
          </a:p>
        </p:txBody>
      </p:sp>
      <p:sp>
        <p:nvSpPr>
          <p:cNvPr name="TextBox 23" id="23"/>
          <p:cNvSpPr txBox="true"/>
          <p:nvPr/>
        </p:nvSpPr>
        <p:spPr>
          <a:xfrm rot="0">
            <a:off x="4823511" y="8893906"/>
            <a:ext cx="7036657" cy="396240"/>
          </a:xfrm>
          <a:prstGeom prst="rect">
            <a:avLst/>
          </a:prstGeom>
        </p:spPr>
        <p:txBody>
          <a:bodyPr anchor="t" rtlCol="false" tIns="0" lIns="0" bIns="0" rIns="0">
            <a:spAutoFit/>
          </a:bodyPr>
          <a:lstStyle/>
          <a:p>
            <a:pPr algn="l" marL="0" indent="0" lvl="0">
              <a:lnSpc>
                <a:spcPts val="3359"/>
              </a:lnSpc>
              <a:spcBef>
                <a:spcPct val="0"/>
              </a:spcBef>
            </a:pPr>
            <a:r>
              <a:rPr lang="en-US" sz="2400">
                <a:solidFill>
                  <a:srgbClr val="4B4545"/>
                </a:solidFill>
                <a:latin typeface="Open Sans Bold"/>
                <a:ea typeface="Open Sans Bold"/>
                <a:cs typeface="Open Sans Bold"/>
                <a:sym typeface="Open Sans Bold"/>
              </a:rPr>
              <a:t>Bottom 5 PRODUCTS BY MARKET SHARE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DAGKKlMY-5I</dc:identifier>
  <dcterms:modified xsi:type="dcterms:W3CDTF">2011-08-01T06:04:30Z</dcterms:modified>
  <cp:revision>1</cp:revision>
  <dc:title>Amazon Sales Report</dc:title>
</cp:coreProperties>
</file>