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605" r:id="rId3"/>
    <p:sldId id="606" r:id="rId4"/>
    <p:sldId id="688" r:id="rId5"/>
    <p:sldId id="664" r:id="rId6"/>
    <p:sldId id="665" r:id="rId7"/>
    <p:sldId id="614" r:id="rId8"/>
    <p:sldId id="612" r:id="rId9"/>
    <p:sldId id="613" r:id="rId10"/>
    <p:sldId id="666" r:id="rId11"/>
    <p:sldId id="615" r:id="rId12"/>
    <p:sldId id="616" r:id="rId13"/>
    <p:sldId id="617" r:id="rId14"/>
    <p:sldId id="618" r:id="rId15"/>
    <p:sldId id="667" r:id="rId16"/>
    <p:sldId id="668" r:id="rId17"/>
    <p:sldId id="669" r:id="rId18"/>
    <p:sldId id="670" r:id="rId19"/>
    <p:sldId id="671" r:id="rId20"/>
    <p:sldId id="672" r:id="rId21"/>
    <p:sldId id="673" r:id="rId22"/>
    <p:sldId id="674" r:id="rId23"/>
    <p:sldId id="675" r:id="rId24"/>
    <p:sldId id="676" r:id="rId25"/>
    <p:sldId id="677" r:id="rId26"/>
    <p:sldId id="678" r:id="rId27"/>
    <p:sldId id="679" r:id="rId28"/>
    <p:sldId id="680" r:id="rId29"/>
    <p:sldId id="681" r:id="rId30"/>
    <p:sldId id="682" r:id="rId31"/>
    <p:sldId id="683" r:id="rId32"/>
    <p:sldId id="684" r:id="rId33"/>
    <p:sldId id="685" r:id="rId34"/>
    <p:sldId id="686" r:id="rId35"/>
    <p:sldId id="620" r:id="rId36"/>
    <p:sldId id="621" r:id="rId37"/>
    <p:sldId id="690" r:id="rId38"/>
    <p:sldId id="687" r:id="rId39"/>
    <p:sldId id="619" r:id="rId40"/>
    <p:sldId id="607" r:id="rId41"/>
    <p:sldId id="622" r:id="rId42"/>
    <p:sldId id="624" r:id="rId43"/>
    <p:sldId id="625" r:id="rId44"/>
    <p:sldId id="626" r:id="rId45"/>
    <p:sldId id="627" r:id="rId46"/>
    <p:sldId id="628" r:id="rId47"/>
    <p:sldId id="629" r:id="rId48"/>
    <p:sldId id="630" r:id="rId49"/>
    <p:sldId id="611" r:id="rId50"/>
    <p:sldId id="608" r:id="rId51"/>
    <p:sldId id="631" r:id="rId52"/>
    <p:sldId id="632" r:id="rId53"/>
    <p:sldId id="633" r:id="rId54"/>
    <p:sldId id="634" r:id="rId55"/>
    <p:sldId id="635" r:id="rId56"/>
    <p:sldId id="636" r:id="rId57"/>
    <p:sldId id="637" r:id="rId58"/>
    <p:sldId id="638" r:id="rId59"/>
    <p:sldId id="639" r:id="rId60"/>
    <p:sldId id="640" r:id="rId61"/>
    <p:sldId id="641" r:id="rId62"/>
    <p:sldId id="642" r:id="rId63"/>
    <p:sldId id="643" r:id="rId64"/>
    <p:sldId id="644" r:id="rId65"/>
    <p:sldId id="645" r:id="rId66"/>
    <p:sldId id="646" r:id="rId67"/>
    <p:sldId id="647" r:id="rId68"/>
    <p:sldId id="648" r:id="rId69"/>
    <p:sldId id="609" r:id="rId70"/>
    <p:sldId id="649" r:id="rId71"/>
    <p:sldId id="691" r:id="rId72"/>
    <p:sldId id="692" r:id="rId73"/>
    <p:sldId id="650" r:id="rId74"/>
    <p:sldId id="651" r:id="rId75"/>
    <p:sldId id="652" r:id="rId76"/>
    <p:sldId id="654" r:id="rId77"/>
    <p:sldId id="655" r:id="rId78"/>
    <p:sldId id="656" r:id="rId79"/>
    <p:sldId id="689" r:id="rId80"/>
    <p:sldId id="657" r:id="rId81"/>
    <p:sldId id="658" r:id="rId82"/>
    <p:sldId id="661" r:id="rId83"/>
    <p:sldId id="660" r:id="rId84"/>
    <p:sldId id="662" r:id="rId85"/>
    <p:sldId id="663" r:id="rId86"/>
    <p:sldId id="610"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6" autoAdjust="0"/>
    <p:restoredTop sz="94660"/>
  </p:normalViewPr>
  <p:slideViewPr>
    <p:cSldViewPr snapToGrid="0">
      <p:cViewPr varScale="1">
        <p:scale>
          <a:sx n="63" d="100"/>
          <a:sy n="63" d="100"/>
        </p:scale>
        <p:origin x="7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0C501D-BF40-487E-9D15-0DCA98A357F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7F5ABA5-488B-435D-AA08-847ABEE88A78}">
      <dgm:prSet/>
      <dgm:spPr/>
      <dgm:t>
        <a:bodyPr/>
        <a:lstStyle/>
        <a:p>
          <a:r>
            <a:rPr lang="en-US"/>
            <a:t>Syntax :</a:t>
          </a:r>
        </a:p>
      </dgm:t>
    </dgm:pt>
    <dgm:pt modelId="{DA53174F-6F40-4F48-A37D-539CF350551B}" type="parTrans" cxnId="{2749EC7D-6CE3-41D9-8ABE-F9FF60501CC1}">
      <dgm:prSet/>
      <dgm:spPr/>
      <dgm:t>
        <a:bodyPr/>
        <a:lstStyle/>
        <a:p>
          <a:endParaRPr lang="en-US"/>
        </a:p>
      </dgm:t>
    </dgm:pt>
    <dgm:pt modelId="{5B7512AD-E2C1-4C30-B7CA-2A28983569C6}" type="sibTrans" cxnId="{2749EC7D-6CE3-41D9-8ABE-F9FF60501CC1}">
      <dgm:prSet/>
      <dgm:spPr/>
      <dgm:t>
        <a:bodyPr/>
        <a:lstStyle/>
        <a:p>
          <a:endParaRPr lang="en-US"/>
        </a:p>
      </dgm:t>
    </dgm:pt>
    <dgm:pt modelId="{B245BB9B-EAD6-4925-A76C-559948DB5714}">
      <dgm:prSet/>
      <dgm:spPr/>
      <dgm:t>
        <a:bodyPr/>
        <a:lstStyle/>
        <a:p>
          <a:r>
            <a:rPr lang="en-US"/>
            <a:t>[ capture clause ] (parameters) -&gt; return-type  </a:t>
          </a:r>
        </a:p>
      </dgm:t>
    </dgm:pt>
    <dgm:pt modelId="{E9F7E878-B5D2-4372-AD4A-1B7E18224A43}" type="parTrans" cxnId="{24C23CDA-C535-46C6-906F-6B7B53A74125}">
      <dgm:prSet/>
      <dgm:spPr/>
      <dgm:t>
        <a:bodyPr/>
        <a:lstStyle/>
        <a:p>
          <a:endParaRPr lang="en-US"/>
        </a:p>
      </dgm:t>
    </dgm:pt>
    <dgm:pt modelId="{48B9199D-9098-4ED8-9221-50BE997C0075}" type="sibTrans" cxnId="{24C23CDA-C535-46C6-906F-6B7B53A74125}">
      <dgm:prSet/>
      <dgm:spPr/>
      <dgm:t>
        <a:bodyPr/>
        <a:lstStyle/>
        <a:p>
          <a:endParaRPr lang="en-US"/>
        </a:p>
      </dgm:t>
    </dgm:pt>
    <dgm:pt modelId="{FC9169AD-4385-4054-83B2-7396068EE8B2}">
      <dgm:prSet/>
      <dgm:spPr/>
      <dgm:t>
        <a:bodyPr/>
        <a:lstStyle/>
        <a:p>
          <a:r>
            <a:rPr lang="en-US"/>
            <a:t>{   definition of method   } </a:t>
          </a:r>
        </a:p>
      </dgm:t>
    </dgm:pt>
    <dgm:pt modelId="{49F360D4-82B8-4255-98AC-42A9DCE7B5D5}" type="parTrans" cxnId="{E4BCFE05-12AB-4737-B5C0-57BE43851262}">
      <dgm:prSet/>
      <dgm:spPr/>
      <dgm:t>
        <a:bodyPr/>
        <a:lstStyle/>
        <a:p>
          <a:endParaRPr lang="en-US"/>
        </a:p>
      </dgm:t>
    </dgm:pt>
    <dgm:pt modelId="{6593156F-3BA0-47C0-BEB1-CEABAEF5BD68}" type="sibTrans" cxnId="{E4BCFE05-12AB-4737-B5C0-57BE43851262}">
      <dgm:prSet/>
      <dgm:spPr/>
      <dgm:t>
        <a:bodyPr/>
        <a:lstStyle/>
        <a:p>
          <a:endParaRPr lang="en-US"/>
        </a:p>
      </dgm:t>
    </dgm:pt>
    <dgm:pt modelId="{07019BE1-C846-4A1E-84FF-DE2BB18EDC5A}">
      <dgm:prSet/>
      <dgm:spPr/>
      <dgm:t>
        <a:bodyPr/>
        <a:lstStyle/>
        <a:p>
          <a:r>
            <a:rPr lang="en-IN"/>
            <a:t>Advantages of lambda</a:t>
          </a:r>
          <a:endParaRPr lang="en-US"/>
        </a:p>
      </dgm:t>
    </dgm:pt>
    <dgm:pt modelId="{1D44E65A-DF58-4678-8402-DF45DB473F5D}" type="parTrans" cxnId="{15EFB7EA-2355-4968-98C1-2DCBEE54E735}">
      <dgm:prSet/>
      <dgm:spPr/>
      <dgm:t>
        <a:bodyPr/>
        <a:lstStyle/>
        <a:p>
          <a:endParaRPr lang="en-US"/>
        </a:p>
      </dgm:t>
    </dgm:pt>
    <dgm:pt modelId="{32A29220-5CD2-4E37-8A48-BF338513A7EE}" type="sibTrans" cxnId="{15EFB7EA-2355-4968-98C1-2DCBEE54E735}">
      <dgm:prSet/>
      <dgm:spPr/>
      <dgm:t>
        <a:bodyPr/>
        <a:lstStyle/>
        <a:p>
          <a:endParaRPr lang="en-US"/>
        </a:p>
      </dgm:t>
    </dgm:pt>
    <dgm:pt modelId="{24D89AF5-4076-4DC2-9F11-47BF67E1C5A3}">
      <dgm:prSet/>
      <dgm:spPr/>
      <dgm:t>
        <a:bodyPr/>
        <a:lstStyle/>
        <a:p>
          <a:r>
            <a:rPr lang="en-US"/>
            <a:t>Lambdas Make Code More Readable</a:t>
          </a:r>
        </a:p>
      </dgm:t>
    </dgm:pt>
    <dgm:pt modelId="{54AA1345-6165-4942-AC79-22A3FBB74C24}" type="parTrans" cxnId="{D7E95DDF-28A7-4A52-9AB2-4879A5CBC6A7}">
      <dgm:prSet/>
      <dgm:spPr/>
      <dgm:t>
        <a:bodyPr/>
        <a:lstStyle/>
        <a:p>
          <a:endParaRPr lang="en-US"/>
        </a:p>
      </dgm:t>
    </dgm:pt>
    <dgm:pt modelId="{690EC1CC-F38E-4526-83CA-F63E993DF0A3}" type="sibTrans" cxnId="{D7E95DDF-28A7-4A52-9AB2-4879A5CBC6A7}">
      <dgm:prSet/>
      <dgm:spPr/>
      <dgm:t>
        <a:bodyPr/>
        <a:lstStyle/>
        <a:p>
          <a:endParaRPr lang="en-US"/>
        </a:p>
      </dgm:t>
    </dgm:pt>
    <dgm:pt modelId="{4EE38458-D5A6-4433-A387-680612EC34E9}">
      <dgm:prSet/>
      <dgm:spPr/>
      <dgm:t>
        <a:bodyPr/>
        <a:lstStyle/>
        <a:p>
          <a:r>
            <a:rPr lang="en-US"/>
            <a:t>Lambdas Improve Locality of the Code</a:t>
          </a:r>
        </a:p>
      </dgm:t>
    </dgm:pt>
    <dgm:pt modelId="{57753A96-0A7E-4BF2-9F65-B51147A937A0}" type="parTrans" cxnId="{C8E8C385-EE29-42CB-9C9D-4EB29188D6BE}">
      <dgm:prSet/>
      <dgm:spPr/>
      <dgm:t>
        <a:bodyPr/>
        <a:lstStyle/>
        <a:p>
          <a:endParaRPr lang="en-US"/>
        </a:p>
      </dgm:t>
    </dgm:pt>
    <dgm:pt modelId="{6B0C19A7-A988-4638-B910-975BF51C454D}" type="sibTrans" cxnId="{C8E8C385-EE29-42CB-9C9D-4EB29188D6BE}">
      <dgm:prSet/>
      <dgm:spPr/>
      <dgm:t>
        <a:bodyPr/>
        <a:lstStyle/>
        <a:p>
          <a:endParaRPr lang="en-US"/>
        </a:p>
      </dgm:t>
    </dgm:pt>
    <dgm:pt modelId="{6FAE6D46-B2B3-45F5-8943-1C1FEB3C5500}">
      <dgm:prSet/>
      <dgm:spPr/>
      <dgm:t>
        <a:bodyPr/>
        <a:lstStyle/>
        <a:p>
          <a:r>
            <a:rPr lang="en-US"/>
            <a:t>lambdas are anonymous, there’s no need for you to select the meaningful name for all of your small functions or functors.</a:t>
          </a:r>
        </a:p>
      </dgm:t>
    </dgm:pt>
    <dgm:pt modelId="{1433B413-D374-4CC2-832E-C038D2806FFF}" type="parTrans" cxnId="{F22BDEA9-B428-44B7-9200-8636D7423EA4}">
      <dgm:prSet/>
      <dgm:spPr/>
      <dgm:t>
        <a:bodyPr/>
        <a:lstStyle/>
        <a:p>
          <a:endParaRPr lang="en-US"/>
        </a:p>
      </dgm:t>
    </dgm:pt>
    <dgm:pt modelId="{3A6BFF84-C63D-40BA-9710-B89425D25F1F}" type="sibTrans" cxnId="{F22BDEA9-B428-44B7-9200-8636D7423EA4}">
      <dgm:prSet/>
      <dgm:spPr/>
      <dgm:t>
        <a:bodyPr/>
        <a:lstStyle/>
        <a:p>
          <a:endParaRPr lang="en-US"/>
        </a:p>
      </dgm:t>
    </dgm:pt>
    <dgm:pt modelId="{642EDD2F-786F-485D-8F39-48404D05190C}">
      <dgm:prSet/>
      <dgm:spPr/>
      <dgm:t>
        <a:bodyPr/>
        <a:lstStyle/>
        <a:p>
          <a:r>
            <a:rPr lang="en-US"/>
            <a:t>Lambdas Allow to Store State Easily </a:t>
          </a:r>
        </a:p>
      </dgm:t>
    </dgm:pt>
    <dgm:pt modelId="{2197DD16-5F8E-4B2C-B96B-FEA901B50AE1}" type="parTrans" cxnId="{7DE2043A-3079-4AA2-9135-03D9878EDA99}">
      <dgm:prSet/>
      <dgm:spPr/>
      <dgm:t>
        <a:bodyPr/>
        <a:lstStyle/>
        <a:p>
          <a:endParaRPr lang="en-US"/>
        </a:p>
      </dgm:t>
    </dgm:pt>
    <dgm:pt modelId="{B948AC46-CAC4-4C32-9869-674028D50745}" type="sibTrans" cxnId="{7DE2043A-3079-4AA2-9135-03D9878EDA99}">
      <dgm:prSet/>
      <dgm:spPr/>
      <dgm:t>
        <a:bodyPr/>
        <a:lstStyle/>
        <a:p>
          <a:endParaRPr lang="en-US"/>
        </a:p>
      </dgm:t>
    </dgm:pt>
    <dgm:pt modelId="{A1C953F1-6FF4-4E0B-B116-3D42AEA25788}">
      <dgm:prSet/>
      <dgm:spPr/>
      <dgm:t>
        <a:bodyPr/>
        <a:lstStyle/>
        <a:p>
          <a:r>
            <a:rPr lang="en-US"/>
            <a:t>if your lambda runs asynchronously or on different threads then you need to pay attention for dangling and synchronization issues.</a:t>
          </a:r>
        </a:p>
      </dgm:t>
    </dgm:pt>
    <dgm:pt modelId="{16D60731-8759-48EE-B600-BE1BDE726697}" type="parTrans" cxnId="{B56B718A-F68E-4A9F-8F63-9A03F7A75761}">
      <dgm:prSet/>
      <dgm:spPr/>
      <dgm:t>
        <a:bodyPr/>
        <a:lstStyle/>
        <a:p>
          <a:endParaRPr lang="en-US"/>
        </a:p>
      </dgm:t>
    </dgm:pt>
    <dgm:pt modelId="{1469A778-B92D-4BC4-8CC8-74B188B0BB89}" type="sibTrans" cxnId="{B56B718A-F68E-4A9F-8F63-9A03F7A75761}">
      <dgm:prSet/>
      <dgm:spPr/>
      <dgm:t>
        <a:bodyPr/>
        <a:lstStyle/>
        <a:p>
          <a:endParaRPr lang="en-US"/>
        </a:p>
      </dgm:t>
    </dgm:pt>
    <dgm:pt modelId="{C978DC4F-286F-4755-B101-B44837F96F87}">
      <dgm:prSet/>
      <dgm:spPr/>
      <dgm:t>
        <a:bodyPr/>
        <a:lstStyle/>
        <a:p>
          <a:r>
            <a:rPr lang="en-US"/>
            <a:t>Lambdas Allow Several Overloads in the Same Place</a:t>
          </a:r>
        </a:p>
      </dgm:t>
    </dgm:pt>
    <dgm:pt modelId="{698A64A3-2192-402C-8AAC-013DFF4BFD27}" type="parTrans" cxnId="{52569A1E-E3BD-4F9C-BAA9-629071922F6E}">
      <dgm:prSet/>
      <dgm:spPr/>
      <dgm:t>
        <a:bodyPr/>
        <a:lstStyle/>
        <a:p>
          <a:endParaRPr lang="en-US"/>
        </a:p>
      </dgm:t>
    </dgm:pt>
    <dgm:pt modelId="{D73AE144-E5C5-430A-A0D0-626E742C4368}" type="sibTrans" cxnId="{52569A1E-E3BD-4F9C-BAA9-629071922F6E}">
      <dgm:prSet/>
      <dgm:spPr/>
      <dgm:t>
        <a:bodyPr/>
        <a:lstStyle/>
        <a:p>
          <a:endParaRPr lang="en-US"/>
        </a:p>
      </dgm:t>
    </dgm:pt>
    <dgm:pt modelId="{AE819972-B506-440A-9036-0B7F88B671A5}">
      <dgm:prSet/>
      <dgm:spPr/>
      <dgm:t>
        <a:bodyPr/>
        <a:lstStyle/>
        <a:p>
          <a:r>
            <a:rPr lang="en-US"/>
            <a:t>Lambdas Get Better with Each Revision of C++</a:t>
          </a:r>
        </a:p>
      </dgm:t>
    </dgm:pt>
    <dgm:pt modelId="{7BB8791A-8876-4925-ADBF-1D0F9A357A4A}" type="parTrans" cxnId="{59859CDE-C726-44EC-A377-61650FDD10F1}">
      <dgm:prSet/>
      <dgm:spPr/>
      <dgm:t>
        <a:bodyPr/>
        <a:lstStyle/>
        <a:p>
          <a:endParaRPr lang="en-US"/>
        </a:p>
      </dgm:t>
    </dgm:pt>
    <dgm:pt modelId="{6853AF59-084B-4CDB-9AAA-9FFC80725E5C}" type="sibTrans" cxnId="{59859CDE-C726-44EC-A377-61650FDD10F1}">
      <dgm:prSet/>
      <dgm:spPr/>
      <dgm:t>
        <a:bodyPr/>
        <a:lstStyle/>
        <a:p>
          <a:endParaRPr lang="en-US"/>
        </a:p>
      </dgm:t>
    </dgm:pt>
    <dgm:pt modelId="{9ACD0E43-33BD-4236-B133-504A5ED4CC5F}" type="pres">
      <dgm:prSet presAssocID="{F50C501D-BF40-487E-9D15-0DCA98A357FB}" presName="linear" presStyleCnt="0">
        <dgm:presLayoutVars>
          <dgm:animLvl val="lvl"/>
          <dgm:resizeHandles val="exact"/>
        </dgm:presLayoutVars>
      </dgm:prSet>
      <dgm:spPr/>
    </dgm:pt>
    <dgm:pt modelId="{345C9752-3039-4CC3-97D0-890488E54EEC}" type="pres">
      <dgm:prSet presAssocID="{97F5ABA5-488B-435D-AA08-847ABEE88A78}" presName="parentText" presStyleLbl="node1" presStyleIdx="0" presStyleCnt="3">
        <dgm:presLayoutVars>
          <dgm:chMax val="0"/>
          <dgm:bulletEnabled val="1"/>
        </dgm:presLayoutVars>
      </dgm:prSet>
      <dgm:spPr/>
    </dgm:pt>
    <dgm:pt modelId="{F5B6942C-9E27-4BEB-9A25-AB7239654B08}" type="pres">
      <dgm:prSet presAssocID="{5B7512AD-E2C1-4C30-B7CA-2A28983569C6}" presName="spacer" presStyleCnt="0"/>
      <dgm:spPr/>
    </dgm:pt>
    <dgm:pt modelId="{4E4ACFAF-CAB2-4194-8A79-590EF6D2E417}" type="pres">
      <dgm:prSet presAssocID="{B245BB9B-EAD6-4925-A76C-559948DB5714}" presName="parentText" presStyleLbl="node1" presStyleIdx="1" presStyleCnt="3">
        <dgm:presLayoutVars>
          <dgm:chMax val="0"/>
          <dgm:bulletEnabled val="1"/>
        </dgm:presLayoutVars>
      </dgm:prSet>
      <dgm:spPr/>
    </dgm:pt>
    <dgm:pt modelId="{D4E59000-F2A4-4D57-8890-599AC29111B6}" type="pres">
      <dgm:prSet presAssocID="{B245BB9B-EAD6-4925-A76C-559948DB5714}" presName="childText" presStyleLbl="revTx" presStyleIdx="0" presStyleCnt="2">
        <dgm:presLayoutVars>
          <dgm:bulletEnabled val="1"/>
        </dgm:presLayoutVars>
      </dgm:prSet>
      <dgm:spPr/>
    </dgm:pt>
    <dgm:pt modelId="{4BF23A84-63DA-4845-9E71-19FF04E2156A}" type="pres">
      <dgm:prSet presAssocID="{07019BE1-C846-4A1E-84FF-DE2BB18EDC5A}" presName="parentText" presStyleLbl="node1" presStyleIdx="2" presStyleCnt="3">
        <dgm:presLayoutVars>
          <dgm:chMax val="0"/>
          <dgm:bulletEnabled val="1"/>
        </dgm:presLayoutVars>
      </dgm:prSet>
      <dgm:spPr/>
    </dgm:pt>
    <dgm:pt modelId="{5EA0A68E-78BD-413F-9E2D-C6397F8B4603}" type="pres">
      <dgm:prSet presAssocID="{07019BE1-C846-4A1E-84FF-DE2BB18EDC5A}" presName="childText" presStyleLbl="revTx" presStyleIdx="1" presStyleCnt="2">
        <dgm:presLayoutVars>
          <dgm:bulletEnabled val="1"/>
        </dgm:presLayoutVars>
      </dgm:prSet>
      <dgm:spPr/>
    </dgm:pt>
  </dgm:ptLst>
  <dgm:cxnLst>
    <dgm:cxn modelId="{E4BCFE05-12AB-4737-B5C0-57BE43851262}" srcId="{B245BB9B-EAD6-4925-A76C-559948DB5714}" destId="{FC9169AD-4385-4054-83B2-7396068EE8B2}" srcOrd="0" destOrd="0" parTransId="{49F360D4-82B8-4255-98AC-42A9DCE7B5D5}" sibTransId="{6593156F-3BA0-47C0-BEB1-CEABAEF5BD68}"/>
    <dgm:cxn modelId="{52569A1E-E3BD-4F9C-BAA9-629071922F6E}" srcId="{07019BE1-C846-4A1E-84FF-DE2BB18EDC5A}" destId="{C978DC4F-286F-4755-B101-B44837F96F87}" srcOrd="3" destOrd="0" parTransId="{698A64A3-2192-402C-8AAC-013DFF4BFD27}" sibTransId="{D73AE144-E5C5-430A-A0D0-626E742C4368}"/>
    <dgm:cxn modelId="{2F25C038-AA86-49C0-9A78-BD89CDEA5927}" type="presOf" srcId="{24D89AF5-4076-4DC2-9F11-47BF67E1C5A3}" destId="{5EA0A68E-78BD-413F-9E2D-C6397F8B4603}" srcOrd="0" destOrd="0" presId="urn:microsoft.com/office/officeart/2005/8/layout/vList2"/>
    <dgm:cxn modelId="{7DE2043A-3079-4AA2-9135-03D9878EDA99}" srcId="{07019BE1-C846-4A1E-84FF-DE2BB18EDC5A}" destId="{642EDD2F-786F-485D-8F39-48404D05190C}" srcOrd="2" destOrd="0" parTransId="{2197DD16-5F8E-4B2C-B96B-FEA901B50AE1}" sibTransId="{B948AC46-CAC4-4C32-9869-674028D50745}"/>
    <dgm:cxn modelId="{42E45965-EE19-4500-A76B-CD041ADCAAB1}" type="presOf" srcId="{97F5ABA5-488B-435D-AA08-847ABEE88A78}" destId="{345C9752-3039-4CC3-97D0-890488E54EEC}" srcOrd="0" destOrd="0" presId="urn:microsoft.com/office/officeart/2005/8/layout/vList2"/>
    <dgm:cxn modelId="{F1C71555-17D6-4FCD-85CB-6F1A82214A7A}" type="presOf" srcId="{642EDD2F-786F-485D-8F39-48404D05190C}" destId="{5EA0A68E-78BD-413F-9E2D-C6397F8B4603}" srcOrd="0" destOrd="3" presId="urn:microsoft.com/office/officeart/2005/8/layout/vList2"/>
    <dgm:cxn modelId="{2749EC7D-6CE3-41D9-8ABE-F9FF60501CC1}" srcId="{F50C501D-BF40-487E-9D15-0DCA98A357FB}" destId="{97F5ABA5-488B-435D-AA08-847ABEE88A78}" srcOrd="0" destOrd="0" parTransId="{DA53174F-6F40-4F48-A37D-539CF350551B}" sibTransId="{5B7512AD-E2C1-4C30-B7CA-2A28983569C6}"/>
    <dgm:cxn modelId="{02326D81-9919-404A-9C64-E1F7146FA25D}" type="presOf" srcId="{F50C501D-BF40-487E-9D15-0DCA98A357FB}" destId="{9ACD0E43-33BD-4236-B133-504A5ED4CC5F}" srcOrd="0" destOrd="0" presId="urn:microsoft.com/office/officeart/2005/8/layout/vList2"/>
    <dgm:cxn modelId="{C8E8C385-EE29-42CB-9C9D-4EB29188D6BE}" srcId="{07019BE1-C846-4A1E-84FF-DE2BB18EDC5A}" destId="{4EE38458-D5A6-4433-A387-680612EC34E9}" srcOrd="1" destOrd="0" parTransId="{57753A96-0A7E-4BF2-9F65-B51147A937A0}" sibTransId="{6B0C19A7-A988-4638-B910-975BF51C454D}"/>
    <dgm:cxn modelId="{B56B718A-F68E-4A9F-8F63-9A03F7A75761}" srcId="{642EDD2F-786F-485D-8F39-48404D05190C}" destId="{A1C953F1-6FF4-4E0B-B116-3D42AEA25788}" srcOrd="0" destOrd="0" parTransId="{16D60731-8759-48EE-B600-BE1BDE726697}" sibTransId="{1469A778-B92D-4BC4-8CC8-74B188B0BB89}"/>
    <dgm:cxn modelId="{F22BDEA9-B428-44B7-9200-8636D7423EA4}" srcId="{4EE38458-D5A6-4433-A387-680612EC34E9}" destId="{6FAE6D46-B2B3-45F5-8943-1C1FEB3C5500}" srcOrd="0" destOrd="0" parTransId="{1433B413-D374-4CC2-832E-C038D2806FFF}" sibTransId="{3A6BFF84-C63D-40BA-9710-B89425D25F1F}"/>
    <dgm:cxn modelId="{6C7624AD-A52F-4B45-95A6-EBD3CB23CEAA}" type="presOf" srcId="{07019BE1-C846-4A1E-84FF-DE2BB18EDC5A}" destId="{4BF23A84-63DA-4845-9E71-19FF04E2156A}" srcOrd="0" destOrd="0" presId="urn:microsoft.com/office/officeart/2005/8/layout/vList2"/>
    <dgm:cxn modelId="{BB61A9AE-8C50-49BE-9C16-A7DFF5866BAC}" type="presOf" srcId="{4EE38458-D5A6-4433-A387-680612EC34E9}" destId="{5EA0A68E-78BD-413F-9E2D-C6397F8B4603}" srcOrd="0" destOrd="1" presId="urn:microsoft.com/office/officeart/2005/8/layout/vList2"/>
    <dgm:cxn modelId="{6D61F9BA-39E1-4A68-9E70-B61C888E54AA}" type="presOf" srcId="{B245BB9B-EAD6-4925-A76C-559948DB5714}" destId="{4E4ACFAF-CAB2-4194-8A79-590EF6D2E417}" srcOrd="0" destOrd="0" presId="urn:microsoft.com/office/officeart/2005/8/layout/vList2"/>
    <dgm:cxn modelId="{24C23CDA-C535-46C6-906F-6B7B53A74125}" srcId="{F50C501D-BF40-487E-9D15-0DCA98A357FB}" destId="{B245BB9B-EAD6-4925-A76C-559948DB5714}" srcOrd="1" destOrd="0" parTransId="{E9F7E878-B5D2-4372-AD4A-1B7E18224A43}" sibTransId="{48B9199D-9098-4ED8-9221-50BE997C0075}"/>
    <dgm:cxn modelId="{59859CDE-C726-44EC-A377-61650FDD10F1}" srcId="{07019BE1-C846-4A1E-84FF-DE2BB18EDC5A}" destId="{AE819972-B506-440A-9036-0B7F88B671A5}" srcOrd="4" destOrd="0" parTransId="{7BB8791A-8876-4925-ADBF-1D0F9A357A4A}" sibTransId="{6853AF59-084B-4CDB-9AAA-9FFC80725E5C}"/>
    <dgm:cxn modelId="{D7E95DDF-28A7-4A52-9AB2-4879A5CBC6A7}" srcId="{07019BE1-C846-4A1E-84FF-DE2BB18EDC5A}" destId="{24D89AF5-4076-4DC2-9F11-47BF67E1C5A3}" srcOrd="0" destOrd="0" parTransId="{54AA1345-6165-4942-AC79-22A3FBB74C24}" sibTransId="{690EC1CC-F38E-4526-83CA-F63E993DF0A3}"/>
    <dgm:cxn modelId="{9D6579DF-887E-4FEA-AEA7-9A70827046F1}" type="presOf" srcId="{6FAE6D46-B2B3-45F5-8943-1C1FEB3C5500}" destId="{5EA0A68E-78BD-413F-9E2D-C6397F8B4603}" srcOrd="0" destOrd="2" presId="urn:microsoft.com/office/officeart/2005/8/layout/vList2"/>
    <dgm:cxn modelId="{280CAFE9-09AB-405E-BEFB-FCE5BC2C570C}" type="presOf" srcId="{AE819972-B506-440A-9036-0B7F88B671A5}" destId="{5EA0A68E-78BD-413F-9E2D-C6397F8B4603}" srcOrd="0" destOrd="6" presId="urn:microsoft.com/office/officeart/2005/8/layout/vList2"/>
    <dgm:cxn modelId="{15EFB7EA-2355-4968-98C1-2DCBEE54E735}" srcId="{F50C501D-BF40-487E-9D15-0DCA98A357FB}" destId="{07019BE1-C846-4A1E-84FF-DE2BB18EDC5A}" srcOrd="2" destOrd="0" parTransId="{1D44E65A-DF58-4678-8402-DF45DB473F5D}" sibTransId="{32A29220-5CD2-4E37-8A48-BF338513A7EE}"/>
    <dgm:cxn modelId="{EBCEEFEC-BF70-4DD6-A1C8-B5B2B15594D9}" type="presOf" srcId="{FC9169AD-4385-4054-83B2-7396068EE8B2}" destId="{D4E59000-F2A4-4D57-8890-599AC29111B6}" srcOrd="0" destOrd="0" presId="urn:microsoft.com/office/officeart/2005/8/layout/vList2"/>
    <dgm:cxn modelId="{8EFBBAF8-7632-41CE-B8FD-A166DD03252E}" type="presOf" srcId="{C978DC4F-286F-4755-B101-B44837F96F87}" destId="{5EA0A68E-78BD-413F-9E2D-C6397F8B4603}" srcOrd="0" destOrd="5" presId="urn:microsoft.com/office/officeart/2005/8/layout/vList2"/>
    <dgm:cxn modelId="{A96D04FF-E7FA-42C1-96A5-9C96FEBBD526}" type="presOf" srcId="{A1C953F1-6FF4-4E0B-B116-3D42AEA25788}" destId="{5EA0A68E-78BD-413F-9E2D-C6397F8B4603}" srcOrd="0" destOrd="4" presId="urn:microsoft.com/office/officeart/2005/8/layout/vList2"/>
    <dgm:cxn modelId="{B984B7D7-F826-467E-B9C7-117EAAFD37E5}" type="presParOf" srcId="{9ACD0E43-33BD-4236-B133-504A5ED4CC5F}" destId="{345C9752-3039-4CC3-97D0-890488E54EEC}" srcOrd="0" destOrd="0" presId="urn:microsoft.com/office/officeart/2005/8/layout/vList2"/>
    <dgm:cxn modelId="{E40317A8-3D1E-45D7-9CD2-1E1B8AA164B1}" type="presParOf" srcId="{9ACD0E43-33BD-4236-B133-504A5ED4CC5F}" destId="{F5B6942C-9E27-4BEB-9A25-AB7239654B08}" srcOrd="1" destOrd="0" presId="urn:microsoft.com/office/officeart/2005/8/layout/vList2"/>
    <dgm:cxn modelId="{9E74450B-96E4-43C2-9BD9-DC0CCB2946F5}" type="presParOf" srcId="{9ACD0E43-33BD-4236-B133-504A5ED4CC5F}" destId="{4E4ACFAF-CAB2-4194-8A79-590EF6D2E417}" srcOrd="2" destOrd="0" presId="urn:microsoft.com/office/officeart/2005/8/layout/vList2"/>
    <dgm:cxn modelId="{414CCEC9-662A-4345-B39A-C8C9B82A2B92}" type="presParOf" srcId="{9ACD0E43-33BD-4236-B133-504A5ED4CC5F}" destId="{D4E59000-F2A4-4D57-8890-599AC29111B6}" srcOrd="3" destOrd="0" presId="urn:microsoft.com/office/officeart/2005/8/layout/vList2"/>
    <dgm:cxn modelId="{4A4602BB-AABE-4E2C-960A-B20C81A883F4}" type="presParOf" srcId="{9ACD0E43-33BD-4236-B133-504A5ED4CC5F}" destId="{4BF23A84-63DA-4845-9E71-19FF04E2156A}" srcOrd="4" destOrd="0" presId="urn:microsoft.com/office/officeart/2005/8/layout/vList2"/>
    <dgm:cxn modelId="{10330F35-5D44-4E23-8113-315198DE4325}" type="presParOf" srcId="{9ACD0E43-33BD-4236-B133-504A5ED4CC5F}" destId="{5EA0A68E-78BD-413F-9E2D-C6397F8B460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976D8D-630E-44DE-A2C2-4B110D77EAA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16E8290-13D7-4441-A31D-B68C563E61D6}">
      <dgm:prSet custT="1"/>
      <dgm:spPr/>
      <dgm:t>
        <a:bodyPr/>
        <a:lstStyle/>
        <a:p>
          <a:r>
            <a:rPr lang="en-US" sz="1300"/>
            <a:t>compiler generate the default implementations for explicitly defaulted functions</a:t>
          </a:r>
        </a:p>
      </dgm:t>
    </dgm:pt>
    <dgm:pt modelId="{C252192D-8D6A-4146-BFC2-0F99EF1EABFA}" type="parTrans" cxnId="{FDFA9EBA-AAC4-4A1D-85EF-10772F646976}">
      <dgm:prSet/>
      <dgm:spPr/>
      <dgm:t>
        <a:bodyPr/>
        <a:lstStyle/>
        <a:p>
          <a:endParaRPr lang="en-US"/>
        </a:p>
      </dgm:t>
    </dgm:pt>
    <dgm:pt modelId="{88A675D6-8E05-4605-89FE-1AE4792D7F0C}" type="sibTrans" cxnId="{FDFA9EBA-AAC4-4A1D-85EF-10772F646976}">
      <dgm:prSet/>
      <dgm:spPr/>
      <dgm:t>
        <a:bodyPr/>
        <a:lstStyle/>
        <a:p>
          <a:endParaRPr lang="en-US"/>
        </a:p>
      </dgm:t>
    </dgm:pt>
    <dgm:pt modelId="{0BAEB3BA-6958-4540-B580-71B1F259C35B}">
      <dgm:prSet custT="1"/>
      <dgm:spPr/>
      <dgm:t>
        <a:bodyPr/>
        <a:lstStyle/>
        <a:p>
          <a:r>
            <a:rPr lang="en-US" sz="1300"/>
            <a:t>whenever we declare a parameterized constructor, the compiler won’t create a default constructor. In such a case, we can use the default specifier in order to create a default one. </a:t>
          </a:r>
        </a:p>
      </dgm:t>
    </dgm:pt>
    <dgm:pt modelId="{BF39DF59-3DD3-4A93-9861-91B2CF4C6BE3}" type="parTrans" cxnId="{DDD53C0C-FE4A-4465-A2BB-609F45AEEDF9}">
      <dgm:prSet/>
      <dgm:spPr/>
      <dgm:t>
        <a:bodyPr/>
        <a:lstStyle/>
        <a:p>
          <a:endParaRPr lang="en-US"/>
        </a:p>
      </dgm:t>
    </dgm:pt>
    <dgm:pt modelId="{CBF6C290-E044-4F94-AED4-1CB1436F9A3B}" type="sibTrans" cxnId="{DDD53C0C-FE4A-4465-A2BB-609F45AEEDF9}">
      <dgm:prSet/>
      <dgm:spPr/>
      <dgm:t>
        <a:bodyPr/>
        <a:lstStyle/>
        <a:p>
          <a:endParaRPr lang="en-US"/>
        </a:p>
      </dgm:t>
    </dgm:pt>
    <dgm:pt modelId="{FAFB5943-47E0-4A47-9B13-8C87F8FD1314}">
      <dgm:prSet custT="1"/>
      <dgm:spPr/>
      <dgm:t>
        <a:bodyPr/>
        <a:lstStyle/>
        <a:p>
          <a:r>
            <a:rPr lang="en-US" sz="1300"/>
            <a:t>A defaulted function needs to be a special member function (default constructor, copy constructor, destructor etc), or has no default arguments.</a:t>
          </a:r>
        </a:p>
      </dgm:t>
    </dgm:pt>
    <dgm:pt modelId="{51AC6628-A125-40EB-953E-B14801D699D1}" type="parTrans" cxnId="{822EE3A8-9506-4CC6-BE75-5D8E448D55B3}">
      <dgm:prSet/>
      <dgm:spPr/>
      <dgm:t>
        <a:bodyPr/>
        <a:lstStyle/>
        <a:p>
          <a:endParaRPr lang="en-US"/>
        </a:p>
      </dgm:t>
    </dgm:pt>
    <dgm:pt modelId="{87CA8DAB-F15E-4C41-8CDD-4F6A761608DC}" type="sibTrans" cxnId="{822EE3A8-9506-4CC6-BE75-5D8E448D55B3}">
      <dgm:prSet/>
      <dgm:spPr/>
      <dgm:t>
        <a:bodyPr/>
        <a:lstStyle/>
        <a:p>
          <a:endParaRPr lang="en-US"/>
        </a:p>
      </dgm:t>
    </dgm:pt>
    <dgm:pt modelId="{BE5148D7-3CFC-427D-9785-380F78F0F4D6}">
      <dgm:prSet custT="1"/>
      <dgm:spPr/>
      <dgm:t>
        <a:bodyPr/>
        <a:lstStyle/>
        <a:p>
          <a:r>
            <a:rPr lang="en-US" sz="1300"/>
            <a:t>Giving a user-defined constructor, even though it does nothing, makes the type not an aggregate and also not trivial.</a:t>
          </a:r>
        </a:p>
      </dgm:t>
    </dgm:pt>
    <dgm:pt modelId="{E7D129CF-CD49-4569-98E8-29693C5154CC}" type="parTrans" cxnId="{FB2E99E4-8F12-4FF7-82CC-2F8FC8B4524F}">
      <dgm:prSet/>
      <dgm:spPr/>
      <dgm:t>
        <a:bodyPr/>
        <a:lstStyle/>
        <a:p>
          <a:endParaRPr lang="en-US"/>
        </a:p>
      </dgm:t>
    </dgm:pt>
    <dgm:pt modelId="{3D044AC8-903B-40AF-AAE4-C64AE51D4D23}" type="sibTrans" cxnId="{FB2E99E4-8F12-4FF7-82CC-2F8FC8B4524F}">
      <dgm:prSet/>
      <dgm:spPr/>
      <dgm:t>
        <a:bodyPr/>
        <a:lstStyle/>
        <a:p>
          <a:endParaRPr lang="en-US"/>
        </a:p>
      </dgm:t>
    </dgm:pt>
    <dgm:pt modelId="{FA8C4A50-1204-4D34-9886-429E465B9ABA}">
      <dgm:prSet custT="1"/>
      <dgm:spPr/>
      <dgm:t>
        <a:bodyPr/>
        <a:lstStyle/>
        <a:p>
          <a:r>
            <a:rPr lang="en-US" sz="1300"/>
            <a:t>If you want your class to be an aggregate or a trivial type (or by transitivity, a POD type), then you need to use ‘= default’.</a:t>
          </a:r>
        </a:p>
      </dgm:t>
    </dgm:pt>
    <dgm:pt modelId="{2F5BF448-A646-4C11-9FBC-E539802ABE9C}" type="parTrans" cxnId="{B9DFA0FD-2443-42D6-9C70-5F2A170D4E55}">
      <dgm:prSet/>
      <dgm:spPr/>
      <dgm:t>
        <a:bodyPr/>
        <a:lstStyle/>
        <a:p>
          <a:endParaRPr lang="en-US"/>
        </a:p>
      </dgm:t>
    </dgm:pt>
    <dgm:pt modelId="{F71E9A91-B264-4DE7-A237-41773514E21E}" type="sibTrans" cxnId="{B9DFA0FD-2443-42D6-9C70-5F2A170D4E55}">
      <dgm:prSet/>
      <dgm:spPr/>
      <dgm:t>
        <a:bodyPr/>
        <a:lstStyle/>
        <a:p>
          <a:endParaRPr lang="en-US"/>
        </a:p>
      </dgm:t>
    </dgm:pt>
    <dgm:pt modelId="{9AE19C5A-75A4-4700-9D50-62D8C9A6740A}">
      <dgm:prSet custT="1"/>
      <dgm:spPr/>
      <dgm:t>
        <a:bodyPr/>
        <a:lstStyle/>
        <a:p>
          <a:r>
            <a:rPr lang="en-US" sz="1300"/>
            <a:t>Using ‘= default’ can also be used with copy constructor and destructors. An empty copy constructor, </a:t>
          </a:r>
        </a:p>
      </dgm:t>
    </dgm:pt>
    <dgm:pt modelId="{8970137B-D0BD-44BB-A555-58F9DA589B8E}" type="parTrans" cxnId="{6B1C126A-E04A-4DDA-AD7F-ED3DD318699A}">
      <dgm:prSet/>
      <dgm:spPr/>
      <dgm:t>
        <a:bodyPr/>
        <a:lstStyle/>
        <a:p>
          <a:endParaRPr lang="en-US"/>
        </a:p>
      </dgm:t>
    </dgm:pt>
    <dgm:pt modelId="{D0FE3F4C-61B6-4CDE-95EE-FA3680843A38}" type="sibTrans" cxnId="{6B1C126A-E04A-4DDA-AD7F-ED3DD318699A}">
      <dgm:prSet/>
      <dgm:spPr/>
      <dgm:t>
        <a:bodyPr/>
        <a:lstStyle/>
        <a:p>
          <a:endParaRPr lang="en-US"/>
        </a:p>
      </dgm:t>
    </dgm:pt>
    <dgm:pt modelId="{6882AE83-5CF3-411C-A79D-377B4DA80711}">
      <dgm:prSet custT="1"/>
      <dgm:spPr/>
      <dgm:t>
        <a:bodyPr/>
        <a:lstStyle/>
        <a:p>
          <a:r>
            <a:rPr lang="en-US" sz="1300" dirty="0"/>
            <a:t>for example, will not do the same as a defaulted copy constructor (which will perform member-wise copy of its members).</a:t>
          </a:r>
        </a:p>
      </dgm:t>
    </dgm:pt>
    <dgm:pt modelId="{ABE0C268-171E-4694-80D0-4E0754B8B9EF}" type="parTrans" cxnId="{BA9EFFED-E358-4217-9C01-4921649120DF}">
      <dgm:prSet/>
      <dgm:spPr/>
      <dgm:t>
        <a:bodyPr/>
        <a:lstStyle/>
        <a:p>
          <a:endParaRPr lang="en-US"/>
        </a:p>
      </dgm:t>
    </dgm:pt>
    <dgm:pt modelId="{18514311-9E73-4974-AD33-23644A59D099}" type="sibTrans" cxnId="{BA9EFFED-E358-4217-9C01-4921649120DF}">
      <dgm:prSet/>
      <dgm:spPr/>
      <dgm:t>
        <a:bodyPr/>
        <a:lstStyle/>
        <a:p>
          <a:endParaRPr lang="en-US"/>
        </a:p>
      </dgm:t>
    </dgm:pt>
    <dgm:pt modelId="{78766206-9417-4FC7-9A08-B0E03A84C2EB}">
      <dgm:prSet custT="1"/>
      <dgm:spPr/>
      <dgm:t>
        <a:bodyPr/>
        <a:lstStyle/>
        <a:p>
          <a:r>
            <a:rPr lang="en-US" sz="1300"/>
            <a:t>Using the ‘= default’ syntax uniformly for each of these special member functions makes code easier to read.	 </a:t>
          </a:r>
        </a:p>
      </dgm:t>
    </dgm:pt>
    <dgm:pt modelId="{F27F0D9E-9F8E-43E9-8A3B-136DA00251CC}" type="parTrans" cxnId="{4F7322F9-1AC8-4713-8E86-91BB84DD8992}">
      <dgm:prSet/>
      <dgm:spPr/>
      <dgm:t>
        <a:bodyPr/>
        <a:lstStyle/>
        <a:p>
          <a:endParaRPr lang="en-US"/>
        </a:p>
      </dgm:t>
    </dgm:pt>
    <dgm:pt modelId="{24009E6E-0EF9-4C1A-AA90-1ADE2663CB72}" type="sibTrans" cxnId="{4F7322F9-1AC8-4713-8E86-91BB84DD8992}">
      <dgm:prSet/>
      <dgm:spPr/>
      <dgm:t>
        <a:bodyPr/>
        <a:lstStyle/>
        <a:p>
          <a:endParaRPr lang="en-US"/>
        </a:p>
      </dgm:t>
    </dgm:pt>
    <dgm:pt modelId="{171A4575-E8B1-4515-B2BC-762C70684B4F}">
      <dgm:prSet custT="1"/>
      <dgm:spPr/>
      <dgm:t>
        <a:bodyPr/>
        <a:lstStyle/>
        <a:p>
          <a:r>
            <a:rPr lang="en-US" sz="1300"/>
            <a:t>Disable the usage of a member function. This is done by appending the =delete; specifier to the end of that function declaration.</a:t>
          </a:r>
        </a:p>
      </dgm:t>
    </dgm:pt>
    <dgm:pt modelId="{857887AD-A004-4633-A626-4478979293C1}" type="parTrans" cxnId="{9E458E9C-74CF-4702-BE07-F3B21815D737}">
      <dgm:prSet/>
      <dgm:spPr/>
      <dgm:t>
        <a:bodyPr/>
        <a:lstStyle/>
        <a:p>
          <a:endParaRPr lang="en-US"/>
        </a:p>
      </dgm:t>
    </dgm:pt>
    <dgm:pt modelId="{F24B2B69-36AF-48B8-9790-D4FCC22AA622}" type="sibTrans" cxnId="{9E458E9C-74CF-4702-BE07-F3B21815D737}">
      <dgm:prSet/>
      <dgm:spPr/>
      <dgm:t>
        <a:bodyPr/>
        <a:lstStyle/>
        <a:p>
          <a:endParaRPr lang="en-US"/>
        </a:p>
      </dgm:t>
    </dgm:pt>
    <dgm:pt modelId="{3FCE978B-3CB7-458C-A4FA-EA89C2269D12}">
      <dgm:prSet custT="1"/>
      <dgm:spPr/>
      <dgm:t>
        <a:bodyPr/>
        <a:lstStyle/>
        <a:p>
          <a:r>
            <a:rPr lang="en-US" sz="1300"/>
            <a:t>Disabling copy constructors</a:t>
          </a:r>
        </a:p>
      </dgm:t>
    </dgm:pt>
    <dgm:pt modelId="{BDDAA70F-BD97-4DCD-A1B9-E4C792D3A89C}" type="parTrans" cxnId="{070D2F28-D916-4D4E-B91E-9FBB13A6D3C4}">
      <dgm:prSet/>
      <dgm:spPr/>
      <dgm:t>
        <a:bodyPr/>
        <a:lstStyle/>
        <a:p>
          <a:endParaRPr lang="en-US"/>
        </a:p>
      </dgm:t>
    </dgm:pt>
    <dgm:pt modelId="{0087ECF6-B9E0-486B-8750-5CDA7A7D4331}" type="sibTrans" cxnId="{070D2F28-D916-4D4E-B91E-9FBB13A6D3C4}">
      <dgm:prSet/>
      <dgm:spPr/>
      <dgm:t>
        <a:bodyPr/>
        <a:lstStyle/>
        <a:p>
          <a:endParaRPr lang="en-US"/>
        </a:p>
      </dgm:t>
    </dgm:pt>
    <dgm:pt modelId="{48DA9B54-C432-4C16-86C5-32270266A409}">
      <dgm:prSet custT="1"/>
      <dgm:spPr/>
      <dgm:t>
        <a:bodyPr/>
        <a:lstStyle/>
        <a:p>
          <a:r>
            <a:rPr lang="en-US" sz="1300"/>
            <a:t>Disabling undesirable argument conversion </a:t>
          </a:r>
        </a:p>
      </dgm:t>
    </dgm:pt>
    <dgm:pt modelId="{F0215DEF-B8AE-4C07-8ACE-2384DBD9468D}" type="parTrans" cxnId="{B455748F-BA44-4667-98C1-3FF8E2FB61BD}">
      <dgm:prSet/>
      <dgm:spPr/>
      <dgm:t>
        <a:bodyPr/>
        <a:lstStyle/>
        <a:p>
          <a:endParaRPr lang="en-US"/>
        </a:p>
      </dgm:t>
    </dgm:pt>
    <dgm:pt modelId="{B5955E3E-5EAA-463B-9211-DEBE9F3C98E5}" type="sibTrans" cxnId="{B455748F-BA44-4667-98C1-3FF8E2FB61BD}">
      <dgm:prSet/>
      <dgm:spPr/>
      <dgm:t>
        <a:bodyPr/>
        <a:lstStyle/>
        <a:p>
          <a:endParaRPr lang="en-US"/>
        </a:p>
      </dgm:t>
    </dgm:pt>
    <dgm:pt modelId="{0543D701-1431-4CBE-83BA-F8552F0AE782}">
      <dgm:prSet custT="1"/>
      <dgm:spPr/>
      <dgm:t>
        <a:bodyPr/>
        <a:lstStyle/>
        <a:p>
          <a:r>
            <a:rPr lang="en-US" sz="1300"/>
            <a:t>Deleting of special member functions provides a cleaner way of preventing the compiler from generating special member functions that we don’t want. </a:t>
          </a:r>
        </a:p>
      </dgm:t>
    </dgm:pt>
    <dgm:pt modelId="{A4C71C93-8B71-4589-86BD-526FA6361118}" type="parTrans" cxnId="{1048572F-0EF5-493C-B23B-C6E6735CE30A}">
      <dgm:prSet/>
      <dgm:spPr/>
      <dgm:t>
        <a:bodyPr/>
        <a:lstStyle/>
        <a:p>
          <a:endParaRPr lang="en-US"/>
        </a:p>
      </dgm:t>
    </dgm:pt>
    <dgm:pt modelId="{B84E949A-D239-4629-BE55-69D581E0E9AB}" type="sibTrans" cxnId="{1048572F-0EF5-493C-B23B-C6E6735CE30A}">
      <dgm:prSet/>
      <dgm:spPr/>
      <dgm:t>
        <a:bodyPr/>
        <a:lstStyle/>
        <a:p>
          <a:endParaRPr lang="en-US"/>
        </a:p>
      </dgm:t>
    </dgm:pt>
    <dgm:pt modelId="{5D1E816A-73BB-4B82-9F82-E17A939909E4}">
      <dgm:prSet custT="1"/>
      <dgm:spPr/>
      <dgm:t>
        <a:bodyPr/>
        <a:lstStyle/>
        <a:p>
          <a:r>
            <a:rPr lang="en-US" sz="1300"/>
            <a:t>Deleting of normal member function or non-member functions prevents problematic type promotions from causing an unintended function to be called </a:t>
          </a:r>
        </a:p>
      </dgm:t>
    </dgm:pt>
    <dgm:pt modelId="{37EFE85C-B307-4BD6-9B1F-1171691C256C}" type="parTrans" cxnId="{02313C60-985F-410E-B90D-84210D405A10}">
      <dgm:prSet/>
      <dgm:spPr/>
      <dgm:t>
        <a:bodyPr/>
        <a:lstStyle/>
        <a:p>
          <a:endParaRPr lang="en-US"/>
        </a:p>
      </dgm:t>
    </dgm:pt>
    <dgm:pt modelId="{3CBD602A-6B9E-4E3C-A97A-90421A1AF82B}" type="sibTrans" cxnId="{02313C60-985F-410E-B90D-84210D405A10}">
      <dgm:prSet/>
      <dgm:spPr/>
      <dgm:t>
        <a:bodyPr/>
        <a:lstStyle/>
        <a:p>
          <a:endParaRPr lang="en-US"/>
        </a:p>
      </dgm:t>
    </dgm:pt>
    <dgm:pt modelId="{0DFAA10A-01EB-4059-877C-FC3FDD3BDEF7}" type="pres">
      <dgm:prSet presAssocID="{D6976D8D-630E-44DE-A2C2-4B110D77EAA8}" presName="linear" presStyleCnt="0">
        <dgm:presLayoutVars>
          <dgm:animLvl val="lvl"/>
          <dgm:resizeHandles val="exact"/>
        </dgm:presLayoutVars>
      </dgm:prSet>
      <dgm:spPr/>
    </dgm:pt>
    <dgm:pt modelId="{8B325BEF-7EF0-4FB7-BE09-D686235C78E1}" type="pres">
      <dgm:prSet presAssocID="{B16E8290-13D7-4441-A31D-B68C563E61D6}" presName="parentText" presStyleLbl="node1" presStyleIdx="0" presStyleCnt="13">
        <dgm:presLayoutVars>
          <dgm:chMax val="0"/>
          <dgm:bulletEnabled val="1"/>
        </dgm:presLayoutVars>
      </dgm:prSet>
      <dgm:spPr/>
    </dgm:pt>
    <dgm:pt modelId="{1B0181CD-F1C8-424C-B924-C3252E5A0D70}" type="pres">
      <dgm:prSet presAssocID="{88A675D6-8E05-4605-89FE-1AE4792D7F0C}" presName="spacer" presStyleCnt="0"/>
      <dgm:spPr/>
    </dgm:pt>
    <dgm:pt modelId="{F1C1766A-FEBD-4331-9E09-6FA1858D7DA8}" type="pres">
      <dgm:prSet presAssocID="{0BAEB3BA-6958-4540-B580-71B1F259C35B}" presName="parentText" presStyleLbl="node1" presStyleIdx="1" presStyleCnt="13">
        <dgm:presLayoutVars>
          <dgm:chMax val="0"/>
          <dgm:bulletEnabled val="1"/>
        </dgm:presLayoutVars>
      </dgm:prSet>
      <dgm:spPr/>
    </dgm:pt>
    <dgm:pt modelId="{FC2AF058-54CB-4FCF-99C6-957969F754DA}" type="pres">
      <dgm:prSet presAssocID="{CBF6C290-E044-4F94-AED4-1CB1436F9A3B}" presName="spacer" presStyleCnt="0"/>
      <dgm:spPr/>
    </dgm:pt>
    <dgm:pt modelId="{9D29539A-8124-4495-BDFC-ABFD3707330A}" type="pres">
      <dgm:prSet presAssocID="{FAFB5943-47E0-4A47-9B13-8C87F8FD1314}" presName="parentText" presStyleLbl="node1" presStyleIdx="2" presStyleCnt="13">
        <dgm:presLayoutVars>
          <dgm:chMax val="0"/>
          <dgm:bulletEnabled val="1"/>
        </dgm:presLayoutVars>
      </dgm:prSet>
      <dgm:spPr/>
    </dgm:pt>
    <dgm:pt modelId="{4E5AC4E2-4236-4A47-A816-DFAC760C6505}" type="pres">
      <dgm:prSet presAssocID="{87CA8DAB-F15E-4C41-8CDD-4F6A761608DC}" presName="spacer" presStyleCnt="0"/>
      <dgm:spPr/>
    </dgm:pt>
    <dgm:pt modelId="{8BC1EF88-B453-4454-810C-4FDAACE1A668}" type="pres">
      <dgm:prSet presAssocID="{BE5148D7-3CFC-427D-9785-380F78F0F4D6}" presName="parentText" presStyleLbl="node1" presStyleIdx="3" presStyleCnt="13">
        <dgm:presLayoutVars>
          <dgm:chMax val="0"/>
          <dgm:bulletEnabled val="1"/>
        </dgm:presLayoutVars>
      </dgm:prSet>
      <dgm:spPr/>
    </dgm:pt>
    <dgm:pt modelId="{F58A44AE-DD43-4D56-927D-5CC501C929D9}" type="pres">
      <dgm:prSet presAssocID="{3D044AC8-903B-40AF-AAE4-C64AE51D4D23}" presName="spacer" presStyleCnt="0"/>
      <dgm:spPr/>
    </dgm:pt>
    <dgm:pt modelId="{F67C7B0E-80B0-4E4C-8200-5F245CB954C5}" type="pres">
      <dgm:prSet presAssocID="{FA8C4A50-1204-4D34-9886-429E465B9ABA}" presName="parentText" presStyleLbl="node1" presStyleIdx="4" presStyleCnt="13">
        <dgm:presLayoutVars>
          <dgm:chMax val="0"/>
          <dgm:bulletEnabled val="1"/>
        </dgm:presLayoutVars>
      </dgm:prSet>
      <dgm:spPr/>
    </dgm:pt>
    <dgm:pt modelId="{0037656F-7C57-4874-B6F5-5FF950F013E6}" type="pres">
      <dgm:prSet presAssocID="{F71E9A91-B264-4DE7-A237-41773514E21E}" presName="spacer" presStyleCnt="0"/>
      <dgm:spPr/>
    </dgm:pt>
    <dgm:pt modelId="{4D366CBB-6F40-479C-98AC-79A748EAFCB7}" type="pres">
      <dgm:prSet presAssocID="{9AE19C5A-75A4-4700-9D50-62D8C9A6740A}" presName="parentText" presStyleLbl="node1" presStyleIdx="5" presStyleCnt="13">
        <dgm:presLayoutVars>
          <dgm:chMax val="0"/>
          <dgm:bulletEnabled val="1"/>
        </dgm:presLayoutVars>
      </dgm:prSet>
      <dgm:spPr/>
    </dgm:pt>
    <dgm:pt modelId="{C4CBB57B-CA79-4440-8651-4B2503ED3DF8}" type="pres">
      <dgm:prSet presAssocID="{D0FE3F4C-61B6-4CDE-95EE-FA3680843A38}" presName="spacer" presStyleCnt="0"/>
      <dgm:spPr/>
    </dgm:pt>
    <dgm:pt modelId="{A6B1E024-4E6E-47F5-AC3A-367799C8EC8A}" type="pres">
      <dgm:prSet presAssocID="{6882AE83-5CF3-411C-A79D-377B4DA80711}" presName="parentText" presStyleLbl="node1" presStyleIdx="6" presStyleCnt="13">
        <dgm:presLayoutVars>
          <dgm:chMax val="0"/>
          <dgm:bulletEnabled val="1"/>
        </dgm:presLayoutVars>
      </dgm:prSet>
      <dgm:spPr/>
    </dgm:pt>
    <dgm:pt modelId="{966A12B9-FAB5-42D2-BD6E-C1D398F3C20E}" type="pres">
      <dgm:prSet presAssocID="{18514311-9E73-4974-AD33-23644A59D099}" presName="spacer" presStyleCnt="0"/>
      <dgm:spPr/>
    </dgm:pt>
    <dgm:pt modelId="{94969A8D-E9EA-499E-8FFD-972CCA77398E}" type="pres">
      <dgm:prSet presAssocID="{78766206-9417-4FC7-9A08-B0E03A84C2EB}" presName="parentText" presStyleLbl="node1" presStyleIdx="7" presStyleCnt="13">
        <dgm:presLayoutVars>
          <dgm:chMax val="0"/>
          <dgm:bulletEnabled val="1"/>
        </dgm:presLayoutVars>
      </dgm:prSet>
      <dgm:spPr/>
    </dgm:pt>
    <dgm:pt modelId="{739A10D5-89BE-45AB-86D4-90449C4E63D0}" type="pres">
      <dgm:prSet presAssocID="{24009E6E-0EF9-4C1A-AA90-1ADE2663CB72}" presName="spacer" presStyleCnt="0"/>
      <dgm:spPr/>
    </dgm:pt>
    <dgm:pt modelId="{7D7AC132-E2D8-401C-9839-0A58E981A6D6}" type="pres">
      <dgm:prSet presAssocID="{171A4575-E8B1-4515-B2BC-762C70684B4F}" presName="parentText" presStyleLbl="node1" presStyleIdx="8" presStyleCnt="13">
        <dgm:presLayoutVars>
          <dgm:chMax val="0"/>
          <dgm:bulletEnabled val="1"/>
        </dgm:presLayoutVars>
      </dgm:prSet>
      <dgm:spPr/>
    </dgm:pt>
    <dgm:pt modelId="{FB80CBAD-C9A5-4581-BAA2-D0BC031EA038}" type="pres">
      <dgm:prSet presAssocID="{F24B2B69-36AF-48B8-9790-D4FCC22AA622}" presName="spacer" presStyleCnt="0"/>
      <dgm:spPr/>
    </dgm:pt>
    <dgm:pt modelId="{B051B199-E11D-41F9-8735-C80D31EC819A}" type="pres">
      <dgm:prSet presAssocID="{3FCE978B-3CB7-458C-A4FA-EA89C2269D12}" presName="parentText" presStyleLbl="node1" presStyleIdx="9" presStyleCnt="13">
        <dgm:presLayoutVars>
          <dgm:chMax val="0"/>
          <dgm:bulletEnabled val="1"/>
        </dgm:presLayoutVars>
      </dgm:prSet>
      <dgm:spPr/>
    </dgm:pt>
    <dgm:pt modelId="{1CDB8503-8E7F-40B3-81C9-2AF92AE1AF9C}" type="pres">
      <dgm:prSet presAssocID="{0087ECF6-B9E0-486B-8750-5CDA7A7D4331}" presName="spacer" presStyleCnt="0"/>
      <dgm:spPr/>
    </dgm:pt>
    <dgm:pt modelId="{33488ECA-498A-4828-ABA1-0F69CB9DE50E}" type="pres">
      <dgm:prSet presAssocID="{48DA9B54-C432-4C16-86C5-32270266A409}" presName="parentText" presStyleLbl="node1" presStyleIdx="10" presStyleCnt="13">
        <dgm:presLayoutVars>
          <dgm:chMax val="0"/>
          <dgm:bulletEnabled val="1"/>
        </dgm:presLayoutVars>
      </dgm:prSet>
      <dgm:spPr/>
    </dgm:pt>
    <dgm:pt modelId="{C3330975-5DFD-4A78-AC3E-5A87DFF5BD6F}" type="pres">
      <dgm:prSet presAssocID="{B5955E3E-5EAA-463B-9211-DEBE9F3C98E5}" presName="spacer" presStyleCnt="0"/>
      <dgm:spPr/>
    </dgm:pt>
    <dgm:pt modelId="{D56441A9-F4B5-4714-A6F9-510930CD4B5F}" type="pres">
      <dgm:prSet presAssocID="{0543D701-1431-4CBE-83BA-F8552F0AE782}" presName="parentText" presStyleLbl="node1" presStyleIdx="11" presStyleCnt="13">
        <dgm:presLayoutVars>
          <dgm:chMax val="0"/>
          <dgm:bulletEnabled val="1"/>
        </dgm:presLayoutVars>
      </dgm:prSet>
      <dgm:spPr/>
    </dgm:pt>
    <dgm:pt modelId="{C1E4EC11-2D76-454F-AE91-5C329D2B9AB5}" type="pres">
      <dgm:prSet presAssocID="{B84E949A-D239-4629-BE55-69D581E0E9AB}" presName="spacer" presStyleCnt="0"/>
      <dgm:spPr/>
    </dgm:pt>
    <dgm:pt modelId="{645B32F7-130C-47AA-AD06-1CC9ECB82722}" type="pres">
      <dgm:prSet presAssocID="{5D1E816A-73BB-4B82-9F82-E17A939909E4}" presName="parentText" presStyleLbl="node1" presStyleIdx="12" presStyleCnt="13">
        <dgm:presLayoutVars>
          <dgm:chMax val="0"/>
          <dgm:bulletEnabled val="1"/>
        </dgm:presLayoutVars>
      </dgm:prSet>
      <dgm:spPr/>
    </dgm:pt>
  </dgm:ptLst>
  <dgm:cxnLst>
    <dgm:cxn modelId="{DDD53C0C-FE4A-4465-A2BB-609F45AEEDF9}" srcId="{D6976D8D-630E-44DE-A2C2-4B110D77EAA8}" destId="{0BAEB3BA-6958-4540-B580-71B1F259C35B}" srcOrd="1" destOrd="0" parTransId="{BF39DF59-3DD3-4A93-9861-91B2CF4C6BE3}" sibTransId="{CBF6C290-E044-4F94-AED4-1CB1436F9A3B}"/>
    <dgm:cxn modelId="{313DEA24-104A-495D-A517-3AD7FF85F8C7}" type="presOf" srcId="{FAFB5943-47E0-4A47-9B13-8C87F8FD1314}" destId="{9D29539A-8124-4495-BDFC-ABFD3707330A}" srcOrd="0" destOrd="0" presId="urn:microsoft.com/office/officeart/2005/8/layout/vList2"/>
    <dgm:cxn modelId="{070D2F28-D916-4D4E-B91E-9FBB13A6D3C4}" srcId="{D6976D8D-630E-44DE-A2C2-4B110D77EAA8}" destId="{3FCE978B-3CB7-458C-A4FA-EA89C2269D12}" srcOrd="9" destOrd="0" parTransId="{BDDAA70F-BD97-4DCD-A1B9-E4C792D3A89C}" sibTransId="{0087ECF6-B9E0-486B-8750-5CDA7A7D4331}"/>
    <dgm:cxn modelId="{1048572F-0EF5-493C-B23B-C6E6735CE30A}" srcId="{D6976D8D-630E-44DE-A2C2-4B110D77EAA8}" destId="{0543D701-1431-4CBE-83BA-F8552F0AE782}" srcOrd="11" destOrd="0" parTransId="{A4C71C93-8B71-4589-86BD-526FA6361118}" sibTransId="{B84E949A-D239-4629-BE55-69D581E0E9AB}"/>
    <dgm:cxn modelId="{02313C60-985F-410E-B90D-84210D405A10}" srcId="{D6976D8D-630E-44DE-A2C2-4B110D77EAA8}" destId="{5D1E816A-73BB-4B82-9F82-E17A939909E4}" srcOrd="12" destOrd="0" parTransId="{37EFE85C-B307-4BD6-9B1F-1171691C256C}" sibTransId="{3CBD602A-6B9E-4E3C-A97A-90421A1AF82B}"/>
    <dgm:cxn modelId="{5714F761-532E-4086-9C81-95EE31A86808}" type="presOf" srcId="{171A4575-E8B1-4515-B2BC-762C70684B4F}" destId="{7D7AC132-E2D8-401C-9839-0A58E981A6D6}" srcOrd="0" destOrd="0" presId="urn:microsoft.com/office/officeart/2005/8/layout/vList2"/>
    <dgm:cxn modelId="{6B1C126A-E04A-4DDA-AD7F-ED3DD318699A}" srcId="{D6976D8D-630E-44DE-A2C2-4B110D77EAA8}" destId="{9AE19C5A-75A4-4700-9D50-62D8C9A6740A}" srcOrd="5" destOrd="0" parTransId="{8970137B-D0BD-44BB-A555-58F9DA589B8E}" sibTransId="{D0FE3F4C-61B6-4CDE-95EE-FA3680843A38}"/>
    <dgm:cxn modelId="{BF8CFC58-4981-41BC-AF56-79EC3D34DE53}" type="presOf" srcId="{3FCE978B-3CB7-458C-A4FA-EA89C2269D12}" destId="{B051B199-E11D-41F9-8735-C80D31EC819A}" srcOrd="0" destOrd="0" presId="urn:microsoft.com/office/officeart/2005/8/layout/vList2"/>
    <dgm:cxn modelId="{EED7A27E-8A05-4032-8360-61B36EDC9546}" type="presOf" srcId="{B16E8290-13D7-4441-A31D-B68C563E61D6}" destId="{8B325BEF-7EF0-4FB7-BE09-D686235C78E1}" srcOrd="0" destOrd="0" presId="urn:microsoft.com/office/officeart/2005/8/layout/vList2"/>
    <dgm:cxn modelId="{4FA49E86-6798-490B-8C56-6237096A619B}" type="presOf" srcId="{0543D701-1431-4CBE-83BA-F8552F0AE782}" destId="{D56441A9-F4B5-4714-A6F9-510930CD4B5F}" srcOrd="0" destOrd="0" presId="urn:microsoft.com/office/officeart/2005/8/layout/vList2"/>
    <dgm:cxn modelId="{7F71308E-ACAD-446D-8752-802CC3DB9C4D}" type="presOf" srcId="{0BAEB3BA-6958-4540-B580-71B1F259C35B}" destId="{F1C1766A-FEBD-4331-9E09-6FA1858D7DA8}" srcOrd="0" destOrd="0" presId="urn:microsoft.com/office/officeart/2005/8/layout/vList2"/>
    <dgm:cxn modelId="{B455748F-BA44-4667-98C1-3FF8E2FB61BD}" srcId="{D6976D8D-630E-44DE-A2C2-4B110D77EAA8}" destId="{48DA9B54-C432-4C16-86C5-32270266A409}" srcOrd="10" destOrd="0" parTransId="{F0215DEF-B8AE-4C07-8ACE-2384DBD9468D}" sibTransId="{B5955E3E-5EAA-463B-9211-DEBE9F3C98E5}"/>
    <dgm:cxn modelId="{12109691-94DB-4062-8A69-314613B949ED}" type="presOf" srcId="{D6976D8D-630E-44DE-A2C2-4B110D77EAA8}" destId="{0DFAA10A-01EB-4059-877C-FC3FDD3BDEF7}" srcOrd="0" destOrd="0" presId="urn:microsoft.com/office/officeart/2005/8/layout/vList2"/>
    <dgm:cxn modelId="{B5CF9792-528A-41A8-A036-2235188F551D}" type="presOf" srcId="{BE5148D7-3CFC-427D-9785-380F78F0F4D6}" destId="{8BC1EF88-B453-4454-810C-4FDAACE1A668}" srcOrd="0" destOrd="0" presId="urn:microsoft.com/office/officeart/2005/8/layout/vList2"/>
    <dgm:cxn modelId="{521C439A-13A0-49FB-AB7D-AC3E650AB131}" type="presOf" srcId="{6882AE83-5CF3-411C-A79D-377B4DA80711}" destId="{A6B1E024-4E6E-47F5-AC3A-367799C8EC8A}" srcOrd="0" destOrd="0" presId="urn:microsoft.com/office/officeart/2005/8/layout/vList2"/>
    <dgm:cxn modelId="{9E458E9C-74CF-4702-BE07-F3B21815D737}" srcId="{D6976D8D-630E-44DE-A2C2-4B110D77EAA8}" destId="{171A4575-E8B1-4515-B2BC-762C70684B4F}" srcOrd="8" destOrd="0" parTransId="{857887AD-A004-4633-A626-4478979293C1}" sibTransId="{F24B2B69-36AF-48B8-9790-D4FCC22AA622}"/>
    <dgm:cxn modelId="{822EE3A8-9506-4CC6-BE75-5D8E448D55B3}" srcId="{D6976D8D-630E-44DE-A2C2-4B110D77EAA8}" destId="{FAFB5943-47E0-4A47-9B13-8C87F8FD1314}" srcOrd="2" destOrd="0" parTransId="{51AC6628-A125-40EB-953E-B14801D699D1}" sibTransId="{87CA8DAB-F15E-4C41-8CDD-4F6A761608DC}"/>
    <dgm:cxn modelId="{FDFA9EBA-AAC4-4A1D-85EF-10772F646976}" srcId="{D6976D8D-630E-44DE-A2C2-4B110D77EAA8}" destId="{B16E8290-13D7-4441-A31D-B68C563E61D6}" srcOrd="0" destOrd="0" parTransId="{C252192D-8D6A-4146-BFC2-0F99EF1EABFA}" sibTransId="{88A675D6-8E05-4605-89FE-1AE4792D7F0C}"/>
    <dgm:cxn modelId="{E53E78D1-13F5-47A8-BBA7-B785E26C89A1}" type="presOf" srcId="{5D1E816A-73BB-4B82-9F82-E17A939909E4}" destId="{645B32F7-130C-47AA-AD06-1CC9ECB82722}" srcOrd="0" destOrd="0" presId="urn:microsoft.com/office/officeart/2005/8/layout/vList2"/>
    <dgm:cxn modelId="{F9591FD2-7424-4B2F-A2A3-FA431CF1CD64}" type="presOf" srcId="{FA8C4A50-1204-4D34-9886-429E465B9ABA}" destId="{F67C7B0E-80B0-4E4C-8200-5F245CB954C5}" srcOrd="0" destOrd="0" presId="urn:microsoft.com/office/officeart/2005/8/layout/vList2"/>
    <dgm:cxn modelId="{09DA0FE3-96FB-4F4A-A83D-A10C92958A42}" type="presOf" srcId="{9AE19C5A-75A4-4700-9D50-62D8C9A6740A}" destId="{4D366CBB-6F40-479C-98AC-79A748EAFCB7}" srcOrd="0" destOrd="0" presId="urn:microsoft.com/office/officeart/2005/8/layout/vList2"/>
    <dgm:cxn modelId="{FB2E99E4-8F12-4FF7-82CC-2F8FC8B4524F}" srcId="{D6976D8D-630E-44DE-A2C2-4B110D77EAA8}" destId="{BE5148D7-3CFC-427D-9785-380F78F0F4D6}" srcOrd="3" destOrd="0" parTransId="{E7D129CF-CD49-4569-98E8-29693C5154CC}" sibTransId="{3D044AC8-903B-40AF-AAE4-C64AE51D4D23}"/>
    <dgm:cxn modelId="{BA9EFFED-E358-4217-9C01-4921649120DF}" srcId="{D6976D8D-630E-44DE-A2C2-4B110D77EAA8}" destId="{6882AE83-5CF3-411C-A79D-377B4DA80711}" srcOrd="6" destOrd="0" parTransId="{ABE0C268-171E-4694-80D0-4E0754B8B9EF}" sibTransId="{18514311-9E73-4974-AD33-23644A59D099}"/>
    <dgm:cxn modelId="{4F7322F9-1AC8-4713-8E86-91BB84DD8992}" srcId="{D6976D8D-630E-44DE-A2C2-4B110D77EAA8}" destId="{78766206-9417-4FC7-9A08-B0E03A84C2EB}" srcOrd="7" destOrd="0" parTransId="{F27F0D9E-9F8E-43E9-8A3B-136DA00251CC}" sibTransId="{24009E6E-0EF9-4C1A-AA90-1ADE2663CB72}"/>
    <dgm:cxn modelId="{79C143FA-FE25-4086-B61A-EEE498FEA951}" type="presOf" srcId="{78766206-9417-4FC7-9A08-B0E03A84C2EB}" destId="{94969A8D-E9EA-499E-8FFD-972CCA77398E}" srcOrd="0" destOrd="0" presId="urn:microsoft.com/office/officeart/2005/8/layout/vList2"/>
    <dgm:cxn modelId="{B9DFA0FD-2443-42D6-9C70-5F2A170D4E55}" srcId="{D6976D8D-630E-44DE-A2C2-4B110D77EAA8}" destId="{FA8C4A50-1204-4D34-9886-429E465B9ABA}" srcOrd="4" destOrd="0" parTransId="{2F5BF448-A646-4C11-9FBC-E539802ABE9C}" sibTransId="{F71E9A91-B264-4DE7-A237-41773514E21E}"/>
    <dgm:cxn modelId="{C1CBC6FD-9B86-4363-B82D-45048BC90E8A}" type="presOf" srcId="{48DA9B54-C432-4C16-86C5-32270266A409}" destId="{33488ECA-498A-4828-ABA1-0F69CB9DE50E}" srcOrd="0" destOrd="0" presId="urn:microsoft.com/office/officeart/2005/8/layout/vList2"/>
    <dgm:cxn modelId="{CAA23299-FEBF-45E3-8F45-CB0FADE5B3AF}" type="presParOf" srcId="{0DFAA10A-01EB-4059-877C-FC3FDD3BDEF7}" destId="{8B325BEF-7EF0-4FB7-BE09-D686235C78E1}" srcOrd="0" destOrd="0" presId="urn:microsoft.com/office/officeart/2005/8/layout/vList2"/>
    <dgm:cxn modelId="{B85DBE44-DF8C-447A-8CF8-EA461BB535A2}" type="presParOf" srcId="{0DFAA10A-01EB-4059-877C-FC3FDD3BDEF7}" destId="{1B0181CD-F1C8-424C-B924-C3252E5A0D70}" srcOrd="1" destOrd="0" presId="urn:microsoft.com/office/officeart/2005/8/layout/vList2"/>
    <dgm:cxn modelId="{9BB6724E-1D8E-4E1F-B34E-DC04447ED8CF}" type="presParOf" srcId="{0DFAA10A-01EB-4059-877C-FC3FDD3BDEF7}" destId="{F1C1766A-FEBD-4331-9E09-6FA1858D7DA8}" srcOrd="2" destOrd="0" presId="urn:microsoft.com/office/officeart/2005/8/layout/vList2"/>
    <dgm:cxn modelId="{50948C2C-3053-48D3-B268-EB0417798E81}" type="presParOf" srcId="{0DFAA10A-01EB-4059-877C-FC3FDD3BDEF7}" destId="{FC2AF058-54CB-4FCF-99C6-957969F754DA}" srcOrd="3" destOrd="0" presId="urn:microsoft.com/office/officeart/2005/8/layout/vList2"/>
    <dgm:cxn modelId="{F189318A-4386-4086-BA29-5F807C030D41}" type="presParOf" srcId="{0DFAA10A-01EB-4059-877C-FC3FDD3BDEF7}" destId="{9D29539A-8124-4495-BDFC-ABFD3707330A}" srcOrd="4" destOrd="0" presId="urn:microsoft.com/office/officeart/2005/8/layout/vList2"/>
    <dgm:cxn modelId="{5BD71A7D-3328-4E78-A6F5-14FF9DB45A12}" type="presParOf" srcId="{0DFAA10A-01EB-4059-877C-FC3FDD3BDEF7}" destId="{4E5AC4E2-4236-4A47-A816-DFAC760C6505}" srcOrd="5" destOrd="0" presId="urn:microsoft.com/office/officeart/2005/8/layout/vList2"/>
    <dgm:cxn modelId="{2F58A324-8205-49C0-8909-CFC8FA64F033}" type="presParOf" srcId="{0DFAA10A-01EB-4059-877C-FC3FDD3BDEF7}" destId="{8BC1EF88-B453-4454-810C-4FDAACE1A668}" srcOrd="6" destOrd="0" presId="urn:microsoft.com/office/officeart/2005/8/layout/vList2"/>
    <dgm:cxn modelId="{69AB0FB2-0EAE-4CA2-862B-FFE6C3A5DB80}" type="presParOf" srcId="{0DFAA10A-01EB-4059-877C-FC3FDD3BDEF7}" destId="{F58A44AE-DD43-4D56-927D-5CC501C929D9}" srcOrd="7" destOrd="0" presId="urn:microsoft.com/office/officeart/2005/8/layout/vList2"/>
    <dgm:cxn modelId="{2A20F018-31EE-4625-8005-31DF6C1F2D08}" type="presParOf" srcId="{0DFAA10A-01EB-4059-877C-FC3FDD3BDEF7}" destId="{F67C7B0E-80B0-4E4C-8200-5F245CB954C5}" srcOrd="8" destOrd="0" presId="urn:microsoft.com/office/officeart/2005/8/layout/vList2"/>
    <dgm:cxn modelId="{EC8DE4ED-B9D5-472D-90ED-66CEEDC3228A}" type="presParOf" srcId="{0DFAA10A-01EB-4059-877C-FC3FDD3BDEF7}" destId="{0037656F-7C57-4874-B6F5-5FF950F013E6}" srcOrd="9" destOrd="0" presId="urn:microsoft.com/office/officeart/2005/8/layout/vList2"/>
    <dgm:cxn modelId="{2CD71BD2-5EAF-4AAC-99DD-40E878F4483A}" type="presParOf" srcId="{0DFAA10A-01EB-4059-877C-FC3FDD3BDEF7}" destId="{4D366CBB-6F40-479C-98AC-79A748EAFCB7}" srcOrd="10" destOrd="0" presId="urn:microsoft.com/office/officeart/2005/8/layout/vList2"/>
    <dgm:cxn modelId="{04E28FD4-D6D7-452C-A3AE-76EA118CC55C}" type="presParOf" srcId="{0DFAA10A-01EB-4059-877C-FC3FDD3BDEF7}" destId="{C4CBB57B-CA79-4440-8651-4B2503ED3DF8}" srcOrd="11" destOrd="0" presId="urn:microsoft.com/office/officeart/2005/8/layout/vList2"/>
    <dgm:cxn modelId="{A4BAFF49-27AF-47A2-B5D8-EFA050AD03A1}" type="presParOf" srcId="{0DFAA10A-01EB-4059-877C-FC3FDD3BDEF7}" destId="{A6B1E024-4E6E-47F5-AC3A-367799C8EC8A}" srcOrd="12" destOrd="0" presId="urn:microsoft.com/office/officeart/2005/8/layout/vList2"/>
    <dgm:cxn modelId="{1EB6CDC8-EC5E-405D-9696-F171C407CCE9}" type="presParOf" srcId="{0DFAA10A-01EB-4059-877C-FC3FDD3BDEF7}" destId="{966A12B9-FAB5-42D2-BD6E-C1D398F3C20E}" srcOrd="13" destOrd="0" presId="urn:microsoft.com/office/officeart/2005/8/layout/vList2"/>
    <dgm:cxn modelId="{19038BB9-2C82-4676-9EB5-3C44408F0339}" type="presParOf" srcId="{0DFAA10A-01EB-4059-877C-FC3FDD3BDEF7}" destId="{94969A8D-E9EA-499E-8FFD-972CCA77398E}" srcOrd="14" destOrd="0" presId="urn:microsoft.com/office/officeart/2005/8/layout/vList2"/>
    <dgm:cxn modelId="{03C0BF18-C546-401E-A1CA-794FB93D3F03}" type="presParOf" srcId="{0DFAA10A-01EB-4059-877C-FC3FDD3BDEF7}" destId="{739A10D5-89BE-45AB-86D4-90449C4E63D0}" srcOrd="15" destOrd="0" presId="urn:microsoft.com/office/officeart/2005/8/layout/vList2"/>
    <dgm:cxn modelId="{86B9071E-8290-4127-95C3-ACC8AD0E9DE1}" type="presParOf" srcId="{0DFAA10A-01EB-4059-877C-FC3FDD3BDEF7}" destId="{7D7AC132-E2D8-401C-9839-0A58E981A6D6}" srcOrd="16" destOrd="0" presId="urn:microsoft.com/office/officeart/2005/8/layout/vList2"/>
    <dgm:cxn modelId="{36C39AA6-7270-442C-B323-0B9E1D8C282A}" type="presParOf" srcId="{0DFAA10A-01EB-4059-877C-FC3FDD3BDEF7}" destId="{FB80CBAD-C9A5-4581-BAA2-D0BC031EA038}" srcOrd="17" destOrd="0" presId="urn:microsoft.com/office/officeart/2005/8/layout/vList2"/>
    <dgm:cxn modelId="{7DE9311E-79C0-499F-9A8B-D649364709B0}" type="presParOf" srcId="{0DFAA10A-01EB-4059-877C-FC3FDD3BDEF7}" destId="{B051B199-E11D-41F9-8735-C80D31EC819A}" srcOrd="18" destOrd="0" presId="urn:microsoft.com/office/officeart/2005/8/layout/vList2"/>
    <dgm:cxn modelId="{AEC9EC86-0415-46AE-94B1-40C12BFF37A2}" type="presParOf" srcId="{0DFAA10A-01EB-4059-877C-FC3FDD3BDEF7}" destId="{1CDB8503-8E7F-40B3-81C9-2AF92AE1AF9C}" srcOrd="19" destOrd="0" presId="urn:microsoft.com/office/officeart/2005/8/layout/vList2"/>
    <dgm:cxn modelId="{AD9C4106-B4FA-4556-8BAE-0BE70F79C433}" type="presParOf" srcId="{0DFAA10A-01EB-4059-877C-FC3FDD3BDEF7}" destId="{33488ECA-498A-4828-ABA1-0F69CB9DE50E}" srcOrd="20" destOrd="0" presId="urn:microsoft.com/office/officeart/2005/8/layout/vList2"/>
    <dgm:cxn modelId="{57D0D37E-1F6C-4F67-AA03-70DC26FDB710}" type="presParOf" srcId="{0DFAA10A-01EB-4059-877C-FC3FDD3BDEF7}" destId="{C3330975-5DFD-4A78-AC3E-5A87DFF5BD6F}" srcOrd="21" destOrd="0" presId="urn:microsoft.com/office/officeart/2005/8/layout/vList2"/>
    <dgm:cxn modelId="{C0567AE5-6A6C-4942-A319-DFF7F430DA38}" type="presParOf" srcId="{0DFAA10A-01EB-4059-877C-FC3FDD3BDEF7}" destId="{D56441A9-F4B5-4714-A6F9-510930CD4B5F}" srcOrd="22" destOrd="0" presId="urn:microsoft.com/office/officeart/2005/8/layout/vList2"/>
    <dgm:cxn modelId="{29668370-9623-4B99-A41E-E51A764CE30D}" type="presParOf" srcId="{0DFAA10A-01EB-4059-877C-FC3FDD3BDEF7}" destId="{C1E4EC11-2D76-454F-AE91-5C329D2B9AB5}" srcOrd="23" destOrd="0" presId="urn:microsoft.com/office/officeart/2005/8/layout/vList2"/>
    <dgm:cxn modelId="{18048E91-1AFB-4AE8-8D3A-DD21B4CDEB32}" type="presParOf" srcId="{0DFAA10A-01EB-4059-877C-FC3FDD3BDEF7}" destId="{645B32F7-130C-47AA-AD06-1CC9ECB82722}" srcOrd="2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E99EAE-2FDD-4F4E-B552-1E6463AA46B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08412B6-CA18-4D75-955A-1FDABE852173}">
      <dgm:prSet/>
      <dgm:spPr/>
      <dgm:t>
        <a:bodyPr/>
        <a:lstStyle/>
        <a:p>
          <a:r>
            <a:rPr lang="en-US"/>
            <a:t>nullptr is a keyword that can be used at all places where NULL is expected. Like NULL, nullptr is implicitly convertible and comparable to any pointer type. </a:t>
          </a:r>
        </a:p>
      </dgm:t>
    </dgm:pt>
    <dgm:pt modelId="{4DDBFEFD-B841-46EA-9D95-9C4D8D1E39B2}" type="parTrans" cxnId="{2C9C737D-DB26-4608-9CD5-DBE6D5B8D922}">
      <dgm:prSet/>
      <dgm:spPr/>
      <dgm:t>
        <a:bodyPr/>
        <a:lstStyle/>
        <a:p>
          <a:endParaRPr lang="en-US"/>
        </a:p>
      </dgm:t>
    </dgm:pt>
    <dgm:pt modelId="{0CA3E74A-8065-480D-86F1-D36C7AABA0EF}" type="sibTrans" cxnId="{2C9C737D-DB26-4608-9CD5-DBE6D5B8D922}">
      <dgm:prSet/>
      <dgm:spPr/>
      <dgm:t>
        <a:bodyPr/>
        <a:lstStyle/>
        <a:p>
          <a:endParaRPr lang="en-US"/>
        </a:p>
      </dgm:t>
    </dgm:pt>
    <dgm:pt modelId="{96F02A59-2FC1-4480-BE5E-FD71C879B485}">
      <dgm:prSet/>
      <dgm:spPr/>
      <dgm:t>
        <a:bodyPr/>
        <a:lstStyle/>
        <a:p>
          <a:r>
            <a:rPr lang="en-US"/>
            <a:t>Unlike NULL, it is not implicitly convertible or comparable to integral types.</a:t>
          </a:r>
        </a:p>
      </dgm:t>
    </dgm:pt>
    <dgm:pt modelId="{7CBCFFC1-3205-4496-88F6-8C9D0C552F55}" type="parTrans" cxnId="{E68DBACE-17B9-498C-8BA4-3FFDB259D416}">
      <dgm:prSet/>
      <dgm:spPr/>
      <dgm:t>
        <a:bodyPr/>
        <a:lstStyle/>
        <a:p>
          <a:endParaRPr lang="en-US"/>
        </a:p>
      </dgm:t>
    </dgm:pt>
    <dgm:pt modelId="{3618E442-35DE-43E1-AF82-0D13EF7C6B8E}" type="sibTrans" cxnId="{E68DBACE-17B9-498C-8BA4-3FFDB259D416}">
      <dgm:prSet/>
      <dgm:spPr/>
      <dgm:t>
        <a:bodyPr/>
        <a:lstStyle/>
        <a:p>
          <a:endParaRPr lang="en-US"/>
        </a:p>
      </dgm:t>
    </dgm:pt>
    <dgm:pt modelId="{811B90E7-FF2A-4F29-A0C6-0E548635D727}">
      <dgm:prSet/>
      <dgm:spPr/>
      <dgm:t>
        <a:bodyPr/>
        <a:lstStyle/>
        <a:p>
          <a:r>
            <a:rPr lang="en-US"/>
            <a:t>nullptr is convertible to bool. </a:t>
          </a:r>
        </a:p>
      </dgm:t>
    </dgm:pt>
    <dgm:pt modelId="{DA2A7F88-B9BE-45C5-A8B1-476CDF93895C}" type="parTrans" cxnId="{7D62EEC8-BB0E-4355-9299-AD3D7878407F}">
      <dgm:prSet/>
      <dgm:spPr/>
      <dgm:t>
        <a:bodyPr/>
        <a:lstStyle/>
        <a:p>
          <a:endParaRPr lang="en-US"/>
        </a:p>
      </dgm:t>
    </dgm:pt>
    <dgm:pt modelId="{28BF210E-B924-472F-87D0-72B39FADD4BA}" type="sibTrans" cxnId="{7D62EEC8-BB0E-4355-9299-AD3D7878407F}">
      <dgm:prSet/>
      <dgm:spPr/>
      <dgm:t>
        <a:bodyPr/>
        <a:lstStyle/>
        <a:p>
          <a:endParaRPr lang="en-US"/>
        </a:p>
      </dgm:t>
    </dgm:pt>
    <dgm:pt modelId="{A51D8AF7-1B4F-42ED-970D-A73F5E13655E}" type="pres">
      <dgm:prSet presAssocID="{8DE99EAE-2FDD-4F4E-B552-1E6463AA46BF}" presName="linear" presStyleCnt="0">
        <dgm:presLayoutVars>
          <dgm:animLvl val="lvl"/>
          <dgm:resizeHandles val="exact"/>
        </dgm:presLayoutVars>
      </dgm:prSet>
      <dgm:spPr/>
    </dgm:pt>
    <dgm:pt modelId="{00A4E50B-5E63-48A4-BF2F-EC9BB115E970}" type="pres">
      <dgm:prSet presAssocID="{608412B6-CA18-4D75-955A-1FDABE852173}" presName="parentText" presStyleLbl="node1" presStyleIdx="0" presStyleCnt="3">
        <dgm:presLayoutVars>
          <dgm:chMax val="0"/>
          <dgm:bulletEnabled val="1"/>
        </dgm:presLayoutVars>
      </dgm:prSet>
      <dgm:spPr/>
    </dgm:pt>
    <dgm:pt modelId="{1BDFC32C-EA94-42EA-9CE6-5344D0E8DAE5}" type="pres">
      <dgm:prSet presAssocID="{0CA3E74A-8065-480D-86F1-D36C7AABA0EF}" presName="spacer" presStyleCnt="0"/>
      <dgm:spPr/>
    </dgm:pt>
    <dgm:pt modelId="{0383D16F-E5D9-45F7-BF64-2365C1EE7A2C}" type="pres">
      <dgm:prSet presAssocID="{96F02A59-2FC1-4480-BE5E-FD71C879B485}" presName="parentText" presStyleLbl="node1" presStyleIdx="1" presStyleCnt="3">
        <dgm:presLayoutVars>
          <dgm:chMax val="0"/>
          <dgm:bulletEnabled val="1"/>
        </dgm:presLayoutVars>
      </dgm:prSet>
      <dgm:spPr/>
    </dgm:pt>
    <dgm:pt modelId="{0F3E176A-F287-4380-846A-774E211B3851}" type="pres">
      <dgm:prSet presAssocID="{3618E442-35DE-43E1-AF82-0D13EF7C6B8E}" presName="spacer" presStyleCnt="0"/>
      <dgm:spPr/>
    </dgm:pt>
    <dgm:pt modelId="{0CCBFEEF-6565-42DC-A480-AD56FE58C4C3}" type="pres">
      <dgm:prSet presAssocID="{811B90E7-FF2A-4F29-A0C6-0E548635D727}" presName="parentText" presStyleLbl="node1" presStyleIdx="2" presStyleCnt="3">
        <dgm:presLayoutVars>
          <dgm:chMax val="0"/>
          <dgm:bulletEnabled val="1"/>
        </dgm:presLayoutVars>
      </dgm:prSet>
      <dgm:spPr/>
    </dgm:pt>
  </dgm:ptLst>
  <dgm:cxnLst>
    <dgm:cxn modelId="{F93AD10D-F537-4EE1-AC88-D0F66D0B8656}" type="presOf" srcId="{608412B6-CA18-4D75-955A-1FDABE852173}" destId="{00A4E50B-5E63-48A4-BF2F-EC9BB115E970}" srcOrd="0" destOrd="0" presId="urn:microsoft.com/office/officeart/2005/8/layout/vList2"/>
    <dgm:cxn modelId="{97D83537-33FE-46C8-89DE-D3210F05A402}" type="presOf" srcId="{8DE99EAE-2FDD-4F4E-B552-1E6463AA46BF}" destId="{A51D8AF7-1B4F-42ED-970D-A73F5E13655E}" srcOrd="0" destOrd="0" presId="urn:microsoft.com/office/officeart/2005/8/layout/vList2"/>
    <dgm:cxn modelId="{2C9C737D-DB26-4608-9CD5-DBE6D5B8D922}" srcId="{8DE99EAE-2FDD-4F4E-B552-1E6463AA46BF}" destId="{608412B6-CA18-4D75-955A-1FDABE852173}" srcOrd="0" destOrd="0" parTransId="{4DDBFEFD-B841-46EA-9D95-9C4D8D1E39B2}" sibTransId="{0CA3E74A-8065-480D-86F1-D36C7AABA0EF}"/>
    <dgm:cxn modelId="{986FA1A7-D59F-45B1-A72D-5270308DB657}" type="presOf" srcId="{811B90E7-FF2A-4F29-A0C6-0E548635D727}" destId="{0CCBFEEF-6565-42DC-A480-AD56FE58C4C3}" srcOrd="0" destOrd="0" presId="urn:microsoft.com/office/officeart/2005/8/layout/vList2"/>
    <dgm:cxn modelId="{3B3C83BA-C37C-4697-A8BE-E1F0A3BFF4D5}" type="presOf" srcId="{96F02A59-2FC1-4480-BE5E-FD71C879B485}" destId="{0383D16F-E5D9-45F7-BF64-2365C1EE7A2C}" srcOrd="0" destOrd="0" presId="urn:microsoft.com/office/officeart/2005/8/layout/vList2"/>
    <dgm:cxn modelId="{7D62EEC8-BB0E-4355-9299-AD3D7878407F}" srcId="{8DE99EAE-2FDD-4F4E-B552-1E6463AA46BF}" destId="{811B90E7-FF2A-4F29-A0C6-0E548635D727}" srcOrd="2" destOrd="0" parTransId="{DA2A7F88-B9BE-45C5-A8B1-476CDF93895C}" sibTransId="{28BF210E-B924-472F-87D0-72B39FADD4BA}"/>
    <dgm:cxn modelId="{E68DBACE-17B9-498C-8BA4-3FFDB259D416}" srcId="{8DE99EAE-2FDD-4F4E-B552-1E6463AA46BF}" destId="{96F02A59-2FC1-4480-BE5E-FD71C879B485}" srcOrd="1" destOrd="0" parTransId="{7CBCFFC1-3205-4496-88F6-8C9D0C552F55}" sibTransId="{3618E442-35DE-43E1-AF82-0D13EF7C6B8E}"/>
    <dgm:cxn modelId="{96239134-1054-43A8-89C1-B7B57C58B32A}" type="presParOf" srcId="{A51D8AF7-1B4F-42ED-970D-A73F5E13655E}" destId="{00A4E50B-5E63-48A4-BF2F-EC9BB115E970}" srcOrd="0" destOrd="0" presId="urn:microsoft.com/office/officeart/2005/8/layout/vList2"/>
    <dgm:cxn modelId="{D3575BED-1464-4A29-B6B5-AA5A1B735BA0}" type="presParOf" srcId="{A51D8AF7-1B4F-42ED-970D-A73F5E13655E}" destId="{1BDFC32C-EA94-42EA-9CE6-5344D0E8DAE5}" srcOrd="1" destOrd="0" presId="urn:microsoft.com/office/officeart/2005/8/layout/vList2"/>
    <dgm:cxn modelId="{1C7E392A-3522-475C-98CF-F43AC06D87B7}" type="presParOf" srcId="{A51D8AF7-1B4F-42ED-970D-A73F5E13655E}" destId="{0383D16F-E5D9-45F7-BF64-2365C1EE7A2C}" srcOrd="2" destOrd="0" presId="urn:microsoft.com/office/officeart/2005/8/layout/vList2"/>
    <dgm:cxn modelId="{81D14A08-8D6E-41FE-9643-FD0FB2A55862}" type="presParOf" srcId="{A51D8AF7-1B4F-42ED-970D-A73F5E13655E}" destId="{0F3E176A-F287-4380-846A-774E211B3851}" srcOrd="3" destOrd="0" presId="urn:microsoft.com/office/officeart/2005/8/layout/vList2"/>
    <dgm:cxn modelId="{EF8D9E93-4D26-4414-92BA-6F58166A5A1C}" type="presParOf" srcId="{A51D8AF7-1B4F-42ED-970D-A73F5E13655E}" destId="{0CCBFEEF-6565-42DC-A480-AD56FE58C4C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47D47A-50ED-440B-B247-77E535B9EEC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1F8CD4B-F97D-4815-90FE-0AD281F14DE8}">
      <dgm:prSet/>
      <dgm:spPr/>
      <dgm:t>
        <a:bodyPr/>
        <a:lstStyle/>
        <a:p>
          <a:r>
            <a:rPr lang="en-US"/>
            <a:t>Explicit Keyword in C++ is used to mark constructors to not implicitly convert types in C++. </a:t>
          </a:r>
        </a:p>
      </dgm:t>
    </dgm:pt>
    <dgm:pt modelId="{9B34F199-2333-4815-B2AE-761D58A3C321}" type="parTrans" cxnId="{A988892F-6F37-44F4-BE01-B15FC4337112}">
      <dgm:prSet/>
      <dgm:spPr/>
      <dgm:t>
        <a:bodyPr/>
        <a:lstStyle/>
        <a:p>
          <a:endParaRPr lang="en-US"/>
        </a:p>
      </dgm:t>
    </dgm:pt>
    <dgm:pt modelId="{1BDC4271-D985-4903-B5CC-E1D1DFEF3ECB}" type="sibTrans" cxnId="{A988892F-6F37-44F4-BE01-B15FC4337112}">
      <dgm:prSet/>
      <dgm:spPr/>
      <dgm:t>
        <a:bodyPr/>
        <a:lstStyle/>
        <a:p>
          <a:endParaRPr lang="en-US"/>
        </a:p>
      </dgm:t>
    </dgm:pt>
    <dgm:pt modelId="{CEF7C715-8F2B-4127-A3A5-CFFBC74206CC}">
      <dgm:prSet/>
      <dgm:spPr/>
      <dgm:t>
        <a:bodyPr/>
        <a:lstStyle/>
        <a:p>
          <a:r>
            <a:rPr lang="en-US" i="0"/>
            <a:t>We can avoid implicit conversions as these may lead to unexpected results by </a:t>
          </a:r>
          <a:r>
            <a:rPr lang="en-US"/>
            <a:t>using explicit</a:t>
          </a:r>
          <a:r>
            <a:rPr lang="en-US" i="1"/>
            <a:t>.</a:t>
          </a:r>
          <a:endParaRPr lang="en-US"/>
        </a:p>
      </dgm:t>
    </dgm:pt>
    <dgm:pt modelId="{A172FB0D-EE22-4DBF-82FC-92FD67805249}" type="parTrans" cxnId="{E51199E2-FA85-492B-97D5-15DF027DDEB2}">
      <dgm:prSet/>
      <dgm:spPr/>
      <dgm:t>
        <a:bodyPr/>
        <a:lstStyle/>
        <a:p>
          <a:endParaRPr lang="en-US"/>
        </a:p>
      </dgm:t>
    </dgm:pt>
    <dgm:pt modelId="{058C8D10-112E-40E9-916E-E34DBC44AC30}" type="sibTrans" cxnId="{E51199E2-FA85-492B-97D5-15DF027DDEB2}">
      <dgm:prSet/>
      <dgm:spPr/>
      <dgm:t>
        <a:bodyPr/>
        <a:lstStyle/>
        <a:p>
          <a:endParaRPr lang="en-US"/>
        </a:p>
      </dgm:t>
    </dgm:pt>
    <dgm:pt modelId="{D98D5C19-ED3F-4A19-B6CC-096B33F92E24}">
      <dgm:prSet/>
      <dgm:spPr/>
      <dgm:t>
        <a:bodyPr/>
        <a:lstStyle/>
        <a:p>
          <a:pPr>
            <a:buNone/>
          </a:pPr>
          <a:r>
            <a:rPr lang="en-US" dirty="0"/>
            <a:t>class A {</a:t>
          </a:r>
        </a:p>
      </dgm:t>
    </dgm:pt>
    <dgm:pt modelId="{41945217-EC08-4F52-8DC0-928909CE596D}" type="parTrans" cxnId="{7752DFFD-6A5F-4956-AF93-1F706864598D}">
      <dgm:prSet/>
      <dgm:spPr/>
      <dgm:t>
        <a:bodyPr/>
        <a:lstStyle/>
        <a:p>
          <a:endParaRPr lang="en-US"/>
        </a:p>
      </dgm:t>
    </dgm:pt>
    <dgm:pt modelId="{9A05E747-69E9-47BE-A5B1-AC4F351B437C}" type="sibTrans" cxnId="{7752DFFD-6A5F-4956-AF93-1F706864598D}">
      <dgm:prSet/>
      <dgm:spPr/>
      <dgm:t>
        <a:bodyPr/>
        <a:lstStyle/>
        <a:p>
          <a:endParaRPr lang="en-US"/>
        </a:p>
      </dgm:t>
    </dgm:pt>
    <dgm:pt modelId="{46277136-89E8-46BB-8E53-ECD3F41AC135}">
      <dgm:prSet/>
      <dgm:spPr/>
      <dgm:t>
        <a:bodyPr/>
        <a:lstStyle/>
        <a:p>
          <a:pPr>
            <a:buNone/>
          </a:pPr>
          <a:r>
            <a:rPr lang="en-US"/>
            <a:t>operator bool() const { return true; }</a:t>
          </a:r>
        </a:p>
      </dgm:t>
    </dgm:pt>
    <dgm:pt modelId="{826C7030-822B-42C0-81EA-876711449C52}" type="parTrans" cxnId="{29AC8072-57AB-4833-B9A2-18AAFA961194}">
      <dgm:prSet/>
      <dgm:spPr/>
      <dgm:t>
        <a:bodyPr/>
        <a:lstStyle/>
        <a:p>
          <a:endParaRPr lang="en-US"/>
        </a:p>
      </dgm:t>
    </dgm:pt>
    <dgm:pt modelId="{FA511D41-BA0F-46D2-938A-2898D085DEB7}" type="sibTrans" cxnId="{29AC8072-57AB-4833-B9A2-18AAFA961194}">
      <dgm:prSet/>
      <dgm:spPr/>
      <dgm:t>
        <a:bodyPr/>
        <a:lstStyle/>
        <a:p>
          <a:endParaRPr lang="en-US"/>
        </a:p>
      </dgm:t>
    </dgm:pt>
    <dgm:pt modelId="{D346C172-D0C1-40B6-B728-5FECBEA34B07}">
      <dgm:prSet/>
      <dgm:spPr/>
      <dgm:t>
        <a:bodyPr/>
        <a:lstStyle/>
        <a:p>
          <a:pPr>
            <a:buNone/>
          </a:pPr>
          <a:r>
            <a:rPr lang="en-US" dirty="0"/>
            <a:t>};</a:t>
          </a:r>
        </a:p>
      </dgm:t>
    </dgm:pt>
    <dgm:pt modelId="{E85592A3-D3B7-4592-A369-A8C82A1D921A}" type="parTrans" cxnId="{81094CED-F6DD-46D3-8614-DDB6BD419BDB}">
      <dgm:prSet/>
      <dgm:spPr/>
      <dgm:t>
        <a:bodyPr/>
        <a:lstStyle/>
        <a:p>
          <a:endParaRPr lang="en-US"/>
        </a:p>
      </dgm:t>
    </dgm:pt>
    <dgm:pt modelId="{B824B8C3-1BAC-40B3-9067-9B536145E266}" type="sibTrans" cxnId="{81094CED-F6DD-46D3-8614-DDB6BD419BDB}">
      <dgm:prSet/>
      <dgm:spPr/>
      <dgm:t>
        <a:bodyPr/>
        <a:lstStyle/>
        <a:p>
          <a:endParaRPr lang="en-US"/>
        </a:p>
      </dgm:t>
    </dgm:pt>
    <dgm:pt modelId="{55DC67E8-9B27-4620-8BCB-5FC5C176E525}">
      <dgm:prSet/>
      <dgm:spPr/>
      <dgm:t>
        <a:bodyPr/>
        <a:lstStyle/>
        <a:p>
          <a:pPr>
            <a:buNone/>
          </a:pPr>
          <a:r>
            <a:rPr lang="en-US" dirty="0"/>
            <a:t>class B {</a:t>
          </a:r>
        </a:p>
      </dgm:t>
    </dgm:pt>
    <dgm:pt modelId="{F27A9DC0-45AF-4F3E-8AB6-E2B023C4A6DC}" type="parTrans" cxnId="{F516147F-B8F8-487A-9FB7-B15C3E453B17}">
      <dgm:prSet/>
      <dgm:spPr/>
      <dgm:t>
        <a:bodyPr/>
        <a:lstStyle/>
        <a:p>
          <a:endParaRPr lang="en-US"/>
        </a:p>
      </dgm:t>
    </dgm:pt>
    <dgm:pt modelId="{737DD2BE-68D9-4966-8974-38BEC26A9E7F}" type="sibTrans" cxnId="{F516147F-B8F8-487A-9FB7-B15C3E453B17}">
      <dgm:prSet/>
      <dgm:spPr/>
      <dgm:t>
        <a:bodyPr/>
        <a:lstStyle/>
        <a:p>
          <a:endParaRPr lang="en-US"/>
        </a:p>
      </dgm:t>
    </dgm:pt>
    <dgm:pt modelId="{95A0BAA3-69E4-4CD4-B655-F17BDA4AA3AE}">
      <dgm:prSet/>
      <dgm:spPr/>
      <dgm:t>
        <a:bodyPr/>
        <a:lstStyle/>
        <a:p>
          <a:pPr>
            <a:buNone/>
          </a:pPr>
          <a:r>
            <a:rPr lang="en-US"/>
            <a:t>explicit operator bool() const { return true; }</a:t>
          </a:r>
        </a:p>
      </dgm:t>
    </dgm:pt>
    <dgm:pt modelId="{95451DCC-B629-4DDA-9527-E9DF5DB4D243}" type="parTrans" cxnId="{2A05A23A-0666-48DF-8A9C-ECF170019EDC}">
      <dgm:prSet/>
      <dgm:spPr/>
      <dgm:t>
        <a:bodyPr/>
        <a:lstStyle/>
        <a:p>
          <a:endParaRPr lang="en-US"/>
        </a:p>
      </dgm:t>
    </dgm:pt>
    <dgm:pt modelId="{1378DD7F-DB77-47C8-93AE-A9AE5D2D0A61}" type="sibTrans" cxnId="{2A05A23A-0666-48DF-8A9C-ECF170019EDC}">
      <dgm:prSet/>
      <dgm:spPr/>
      <dgm:t>
        <a:bodyPr/>
        <a:lstStyle/>
        <a:p>
          <a:endParaRPr lang="en-US"/>
        </a:p>
      </dgm:t>
    </dgm:pt>
    <dgm:pt modelId="{BF97DE4D-F872-4686-80A3-FDFE64584B06}">
      <dgm:prSet/>
      <dgm:spPr/>
      <dgm:t>
        <a:bodyPr/>
        <a:lstStyle/>
        <a:p>
          <a:pPr>
            <a:buNone/>
          </a:pPr>
          <a:r>
            <a:rPr lang="en-US"/>
            <a:t>};</a:t>
          </a:r>
        </a:p>
      </dgm:t>
    </dgm:pt>
    <dgm:pt modelId="{00E70C7A-2C58-46FE-AB81-F898E49697C9}" type="parTrans" cxnId="{20C99CC5-E266-4F91-8BA1-6DDD64A14E7E}">
      <dgm:prSet/>
      <dgm:spPr/>
      <dgm:t>
        <a:bodyPr/>
        <a:lstStyle/>
        <a:p>
          <a:endParaRPr lang="en-US"/>
        </a:p>
      </dgm:t>
    </dgm:pt>
    <dgm:pt modelId="{0D09C7BA-081E-434C-8FBA-0A7E0D4AA56D}" type="sibTrans" cxnId="{20C99CC5-E266-4F91-8BA1-6DDD64A14E7E}">
      <dgm:prSet/>
      <dgm:spPr/>
      <dgm:t>
        <a:bodyPr/>
        <a:lstStyle/>
        <a:p>
          <a:endParaRPr lang="en-US"/>
        </a:p>
      </dgm:t>
    </dgm:pt>
    <dgm:pt modelId="{A1651453-990B-46B7-9111-0CC44FAE140D}">
      <dgm:prSet/>
      <dgm:spPr/>
      <dgm:t>
        <a:bodyPr/>
        <a:lstStyle/>
        <a:p>
          <a:pPr>
            <a:buNone/>
          </a:pPr>
          <a:r>
            <a:rPr lang="en-US" dirty="0"/>
            <a:t>A </a:t>
          </a:r>
          <a:r>
            <a:rPr lang="en-US" dirty="0" err="1"/>
            <a:t>a</a:t>
          </a:r>
          <a:r>
            <a:rPr lang="en-US" dirty="0"/>
            <a:t>;</a:t>
          </a:r>
        </a:p>
      </dgm:t>
    </dgm:pt>
    <dgm:pt modelId="{7D27FEE1-53F0-45D1-AE67-F2DCFE2785C7}" type="parTrans" cxnId="{E5CC2749-A4B3-46CD-9043-F976696DC6BC}">
      <dgm:prSet/>
      <dgm:spPr/>
      <dgm:t>
        <a:bodyPr/>
        <a:lstStyle/>
        <a:p>
          <a:endParaRPr lang="en-US"/>
        </a:p>
      </dgm:t>
    </dgm:pt>
    <dgm:pt modelId="{16B784DE-1A31-4E65-B912-654743DA1563}" type="sibTrans" cxnId="{E5CC2749-A4B3-46CD-9043-F976696DC6BC}">
      <dgm:prSet/>
      <dgm:spPr/>
      <dgm:t>
        <a:bodyPr/>
        <a:lstStyle/>
        <a:p>
          <a:endParaRPr lang="en-US"/>
        </a:p>
      </dgm:t>
    </dgm:pt>
    <dgm:pt modelId="{5579A55F-C695-4690-A291-43DD9E1F4E14}">
      <dgm:prSet/>
      <dgm:spPr/>
      <dgm:t>
        <a:bodyPr/>
        <a:lstStyle/>
        <a:p>
          <a:pPr>
            <a:buNone/>
          </a:pPr>
          <a:r>
            <a:rPr lang="en-US" dirty="0"/>
            <a:t>if (a); // OK calls A::operator bool()</a:t>
          </a:r>
        </a:p>
      </dgm:t>
    </dgm:pt>
    <dgm:pt modelId="{36416129-6D58-4597-B0A6-2DDAFE24B147}" type="parTrans" cxnId="{23B7567C-9BAA-493E-83D2-74C5CDFBE213}">
      <dgm:prSet/>
      <dgm:spPr/>
      <dgm:t>
        <a:bodyPr/>
        <a:lstStyle/>
        <a:p>
          <a:endParaRPr lang="en-US"/>
        </a:p>
      </dgm:t>
    </dgm:pt>
    <dgm:pt modelId="{3B20D85B-906C-41B4-AB0F-46899081DA8C}" type="sibTrans" cxnId="{23B7567C-9BAA-493E-83D2-74C5CDFBE213}">
      <dgm:prSet/>
      <dgm:spPr/>
      <dgm:t>
        <a:bodyPr/>
        <a:lstStyle/>
        <a:p>
          <a:endParaRPr lang="en-US"/>
        </a:p>
      </dgm:t>
    </dgm:pt>
    <dgm:pt modelId="{E30A269F-B135-4738-8278-3C9EBE9E9C60}">
      <dgm:prSet/>
      <dgm:spPr/>
      <dgm:t>
        <a:bodyPr/>
        <a:lstStyle/>
        <a:p>
          <a:pPr>
            <a:buNone/>
          </a:pPr>
          <a:r>
            <a:rPr lang="en-US" dirty="0"/>
            <a:t>bool </a:t>
          </a:r>
          <a:r>
            <a:rPr lang="en-US" dirty="0" err="1"/>
            <a:t>ba</a:t>
          </a:r>
          <a:r>
            <a:rPr lang="en-US" dirty="0"/>
            <a:t> = a; // OK copy-initialization selects A::operator bool()</a:t>
          </a:r>
        </a:p>
      </dgm:t>
    </dgm:pt>
    <dgm:pt modelId="{12F7FF76-AA2C-4118-9018-8900E825E8F5}" type="parTrans" cxnId="{9BEC25C6-00A3-4468-9175-4B6398EE4DDF}">
      <dgm:prSet/>
      <dgm:spPr/>
      <dgm:t>
        <a:bodyPr/>
        <a:lstStyle/>
        <a:p>
          <a:endParaRPr lang="en-US"/>
        </a:p>
      </dgm:t>
    </dgm:pt>
    <dgm:pt modelId="{A386C2B4-7B70-459B-BB90-14F258FDEA6C}" type="sibTrans" cxnId="{9BEC25C6-00A3-4468-9175-4B6398EE4DDF}">
      <dgm:prSet/>
      <dgm:spPr/>
      <dgm:t>
        <a:bodyPr/>
        <a:lstStyle/>
        <a:p>
          <a:endParaRPr lang="en-US"/>
        </a:p>
      </dgm:t>
    </dgm:pt>
    <dgm:pt modelId="{E950F897-9970-4803-91A7-0ECC17EABF38}">
      <dgm:prSet/>
      <dgm:spPr/>
      <dgm:t>
        <a:bodyPr/>
        <a:lstStyle/>
        <a:p>
          <a:pPr>
            <a:buNone/>
          </a:pPr>
          <a:r>
            <a:rPr lang="en-US" dirty="0"/>
            <a:t>B </a:t>
          </a:r>
          <a:r>
            <a:rPr lang="en-US" dirty="0" err="1"/>
            <a:t>b</a:t>
          </a:r>
          <a:r>
            <a:rPr lang="en-US" dirty="0"/>
            <a:t>;</a:t>
          </a:r>
        </a:p>
      </dgm:t>
    </dgm:pt>
    <dgm:pt modelId="{F770FEC5-A2E3-4FED-8841-34DCD74877AC}" type="parTrans" cxnId="{1BFDE633-98DF-44D8-9EEF-5D492362AB42}">
      <dgm:prSet/>
      <dgm:spPr/>
      <dgm:t>
        <a:bodyPr/>
        <a:lstStyle/>
        <a:p>
          <a:endParaRPr lang="en-US"/>
        </a:p>
      </dgm:t>
    </dgm:pt>
    <dgm:pt modelId="{DCB248F0-218B-418F-86E8-9013EA872F6C}" type="sibTrans" cxnId="{1BFDE633-98DF-44D8-9EEF-5D492362AB42}">
      <dgm:prSet/>
      <dgm:spPr/>
      <dgm:t>
        <a:bodyPr/>
        <a:lstStyle/>
        <a:p>
          <a:endParaRPr lang="en-US"/>
        </a:p>
      </dgm:t>
    </dgm:pt>
    <dgm:pt modelId="{C9A17182-B48E-48DC-AB6F-F989C7D610F9}">
      <dgm:prSet/>
      <dgm:spPr/>
      <dgm:t>
        <a:bodyPr/>
        <a:lstStyle/>
        <a:p>
          <a:pPr>
            <a:buNone/>
          </a:pPr>
          <a:r>
            <a:rPr lang="en-US" dirty="0"/>
            <a:t>If (b); // OK calls B::operator bool()</a:t>
          </a:r>
        </a:p>
      </dgm:t>
    </dgm:pt>
    <dgm:pt modelId="{2206BF46-EC6A-46E6-B153-9593E4317BE2}" type="parTrans" cxnId="{F5F10418-4CB3-445D-A81A-3298054A7439}">
      <dgm:prSet/>
      <dgm:spPr/>
      <dgm:t>
        <a:bodyPr/>
        <a:lstStyle/>
        <a:p>
          <a:endParaRPr lang="en-US"/>
        </a:p>
      </dgm:t>
    </dgm:pt>
    <dgm:pt modelId="{777FC528-E0DB-40D2-A647-295021AF4247}" type="sibTrans" cxnId="{F5F10418-4CB3-445D-A81A-3298054A7439}">
      <dgm:prSet/>
      <dgm:spPr/>
      <dgm:t>
        <a:bodyPr/>
        <a:lstStyle/>
        <a:p>
          <a:endParaRPr lang="en-US"/>
        </a:p>
      </dgm:t>
    </dgm:pt>
    <dgm:pt modelId="{C7E8506B-FF97-479A-B265-C53EB428553A}">
      <dgm:prSet/>
      <dgm:spPr/>
      <dgm:t>
        <a:bodyPr/>
        <a:lstStyle/>
        <a:p>
          <a:pPr>
            <a:buNone/>
          </a:pPr>
          <a:r>
            <a:rPr lang="en-US" dirty="0"/>
            <a:t>bool bb = b; // error copy-initialization does not consider B::operator bool() </a:t>
          </a:r>
        </a:p>
      </dgm:t>
    </dgm:pt>
    <dgm:pt modelId="{FB2BC251-8EA6-40A4-884E-9F4F64C389E9}" type="parTrans" cxnId="{54B5D76A-CFC3-4500-A6E8-FA759C5469CE}">
      <dgm:prSet/>
      <dgm:spPr/>
      <dgm:t>
        <a:bodyPr/>
        <a:lstStyle/>
        <a:p>
          <a:endParaRPr lang="en-US"/>
        </a:p>
      </dgm:t>
    </dgm:pt>
    <dgm:pt modelId="{4516547F-0DD8-4475-8127-FE1C8E54F511}" type="sibTrans" cxnId="{54B5D76A-CFC3-4500-A6E8-FA759C5469CE}">
      <dgm:prSet/>
      <dgm:spPr/>
      <dgm:t>
        <a:bodyPr/>
        <a:lstStyle/>
        <a:p>
          <a:endParaRPr lang="en-US"/>
        </a:p>
      </dgm:t>
    </dgm:pt>
    <dgm:pt modelId="{DFCBAFC9-FA2A-47E8-9750-5FEBA1E3868F}" type="pres">
      <dgm:prSet presAssocID="{5F47D47A-50ED-440B-B247-77E535B9EECF}" presName="linear" presStyleCnt="0">
        <dgm:presLayoutVars>
          <dgm:animLvl val="lvl"/>
          <dgm:resizeHandles val="exact"/>
        </dgm:presLayoutVars>
      </dgm:prSet>
      <dgm:spPr/>
    </dgm:pt>
    <dgm:pt modelId="{4D5C7C3E-5003-4714-9002-681F4AE531CB}" type="pres">
      <dgm:prSet presAssocID="{C1F8CD4B-F97D-4815-90FE-0AD281F14DE8}" presName="parentText" presStyleLbl="node1" presStyleIdx="0" presStyleCnt="2">
        <dgm:presLayoutVars>
          <dgm:chMax val="0"/>
          <dgm:bulletEnabled val="1"/>
        </dgm:presLayoutVars>
      </dgm:prSet>
      <dgm:spPr/>
    </dgm:pt>
    <dgm:pt modelId="{29A6492A-355C-4B89-9DE9-5E0E38C7B83A}" type="pres">
      <dgm:prSet presAssocID="{1BDC4271-D985-4903-B5CC-E1D1DFEF3ECB}" presName="spacer" presStyleCnt="0"/>
      <dgm:spPr/>
    </dgm:pt>
    <dgm:pt modelId="{80B8063B-EA9E-4CCD-B4AB-CA8AB7F61174}" type="pres">
      <dgm:prSet presAssocID="{CEF7C715-8F2B-4127-A3A5-CFFBC74206CC}" presName="parentText" presStyleLbl="node1" presStyleIdx="1" presStyleCnt="2">
        <dgm:presLayoutVars>
          <dgm:chMax val="0"/>
          <dgm:bulletEnabled val="1"/>
        </dgm:presLayoutVars>
      </dgm:prSet>
      <dgm:spPr/>
    </dgm:pt>
    <dgm:pt modelId="{3679DEB6-8E67-46AE-ADE1-ABF5205E830F}" type="pres">
      <dgm:prSet presAssocID="{CEF7C715-8F2B-4127-A3A5-CFFBC74206CC}" presName="childText" presStyleLbl="revTx" presStyleIdx="0" presStyleCnt="1">
        <dgm:presLayoutVars>
          <dgm:bulletEnabled val="1"/>
        </dgm:presLayoutVars>
      </dgm:prSet>
      <dgm:spPr/>
    </dgm:pt>
  </dgm:ptLst>
  <dgm:cxnLst>
    <dgm:cxn modelId="{F5F10418-4CB3-445D-A81A-3298054A7439}" srcId="{CEF7C715-8F2B-4127-A3A5-CFFBC74206CC}" destId="{C9A17182-B48E-48DC-AB6F-F989C7D610F9}" srcOrd="10" destOrd="0" parTransId="{2206BF46-EC6A-46E6-B153-9593E4317BE2}" sibTransId="{777FC528-E0DB-40D2-A647-295021AF4247}"/>
    <dgm:cxn modelId="{5A5AF525-2E81-4D11-9953-06581C336EC7}" type="presOf" srcId="{5F47D47A-50ED-440B-B247-77E535B9EECF}" destId="{DFCBAFC9-FA2A-47E8-9750-5FEBA1E3868F}" srcOrd="0" destOrd="0" presId="urn:microsoft.com/office/officeart/2005/8/layout/vList2"/>
    <dgm:cxn modelId="{A988892F-6F37-44F4-BE01-B15FC4337112}" srcId="{5F47D47A-50ED-440B-B247-77E535B9EECF}" destId="{C1F8CD4B-F97D-4815-90FE-0AD281F14DE8}" srcOrd="0" destOrd="0" parTransId="{9B34F199-2333-4815-B2AE-761D58A3C321}" sibTransId="{1BDC4271-D985-4903-B5CC-E1D1DFEF3ECB}"/>
    <dgm:cxn modelId="{1BFDE633-98DF-44D8-9EEF-5D492362AB42}" srcId="{CEF7C715-8F2B-4127-A3A5-CFFBC74206CC}" destId="{E950F897-9970-4803-91A7-0ECC17EABF38}" srcOrd="9" destOrd="0" parTransId="{F770FEC5-A2E3-4FED-8841-34DCD74877AC}" sibTransId="{DCB248F0-218B-418F-86E8-9013EA872F6C}"/>
    <dgm:cxn modelId="{61F83F39-EFE2-45CB-AE86-8873B9BF62A0}" type="presOf" srcId="{5579A55F-C695-4690-A291-43DD9E1F4E14}" destId="{3679DEB6-8E67-46AE-ADE1-ABF5205E830F}" srcOrd="0" destOrd="7" presId="urn:microsoft.com/office/officeart/2005/8/layout/vList2"/>
    <dgm:cxn modelId="{2A05A23A-0666-48DF-8A9C-ECF170019EDC}" srcId="{CEF7C715-8F2B-4127-A3A5-CFFBC74206CC}" destId="{95A0BAA3-69E4-4CD4-B655-F17BDA4AA3AE}" srcOrd="4" destOrd="0" parTransId="{95451DCC-B629-4DDA-9527-E9DF5DB4D243}" sibTransId="{1378DD7F-DB77-47C8-93AE-A9AE5D2D0A61}"/>
    <dgm:cxn modelId="{98CDB43B-2D9B-448D-A71D-91EA7AECDB61}" type="presOf" srcId="{A1651453-990B-46B7-9111-0CC44FAE140D}" destId="{3679DEB6-8E67-46AE-ADE1-ABF5205E830F}" srcOrd="0" destOrd="6" presId="urn:microsoft.com/office/officeart/2005/8/layout/vList2"/>
    <dgm:cxn modelId="{AD0F4E43-343D-46F9-A1EB-A62ECC272ED6}" type="presOf" srcId="{D346C172-D0C1-40B6-B728-5FECBEA34B07}" destId="{3679DEB6-8E67-46AE-ADE1-ABF5205E830F}" srcOrd="0" destOrd="2" presId="urn:microsoft.com/office/officeart/2005/8/layout/vList2"/>
    <dgm:cxn modelId="{E5CC2749-A4B3-46CD-9043-F976696DC6BC}" srcId="{CEF7C715-8F2B-4127-A3A5-CFFBC74206CC}" destId="{A1651453-990B-46B7-9111-0CC44FAE140D}" srcOrd="6" destOrd="0" parTransId="{7D27FEE1-53F0-45D1-AE67-F2DCFE2785C7}" sibTransId="{16B784DE-1A31-4E65-B912-654743DA1563}"/>
    <dgm:cxn modelId="{54B5D76A-CFC3-4500-A6E8-FA759C5469CE}" srcId="{CEF7C715-8F2B-4127-A3A5-CFFBC74206CC}" destId="{C7E8506B-FF97-479A-B265-C53EB428553A}" srcOrd="11" destOrd="0" parTransId="{FB2BC251-8EA6-40A4-884E-9F4F64C389E9}" sibTransId="{4516547F-0DD8-4475-8127-FE1C8E54F511}"/>
    <dgm:cxn modelId="{29AC8072-57AB-4833-B9A2-18AAFA961194}" srcId="{CEF7C715-8F2B-4127-A3A5-CFFBC74206CC}" destId="{46277136-89E8-46BB-8E53-ECD3F41AC135}" srcOrd="1" destOrd="0" parTransId="{826C7030-822B-42C0-81EA-876711449C52}" sibTransId="{FA511D41-BA0F-46D2-938A-2898D085DEB7}"/>
    <dgm:cxn modelId="{C92B9173-704F-45BD-A0FA-E868430EC778}" type="presOf" srcId="{C7E8506B-FF97-479A-B265-C53EB428553A}" destId="{3679DEB6-8E67-46AE-ADE1-ABF5205E830F}" srcOrd="0" destOrd="11" presId="urn:microsoft.com/office/officeart/2005/8/layout/vList2"/>
    <dgm:cxn modelId="{23B7567C-9BAA-493E-83D2-74C5CDFBE213}" srcId="{CEF7C715-8F2B-4127-A3A5-CFFBC74206CC}" destId="{5579A55F-C695-4690-A291-43DD9E1F4E14}" srcOrd="7" destOrd="0" parTransId="{36416129-6D58-4597-B0A6-2DDAFE24B147}" sibTransId="{3B20D85B-906C-41B4-AB0F-46899081DA8C}"/>
    <dgm:cxn modelId="{F516147F-B8F8-487A-9FB7-B15C3E453B17}" srcId="{CEF7C715-8F2B-4127-A3A5-CFFBC74206CC}" destId="{55DC67E8-9B27-4620-8BCB-5FC5C176E525}" srcOrd="3" destOrd="0" parTransId="{F27A9DC0-45AF-4F3E-8AB6-E2B023C4A6DC}" sibTransId="{737DD2BE-68D9-4966-8974-38BEC26A9E7F}"/>
    <dgm:cxn modelId="{2251AC81-C26C-4EE8-BCDA-37BEEA81B87B}" type="presOf" srcId="{CEF7C715-8F2B-4127-A3A5-CFFBC74206CC}" destId="{80B8063B-EA9E-4CCD-B4AB-CA8AB7F61174}" srcOrd="0" destOrd="0" presId="urn:microsoft.com/office/officeart/2005/8/layout/vList2"/>
    <dgm:cxn modelId="{1BE12386-EE46-4DA3-8D0C-5BA5CE4BDC3B}" type="presOf" srcId="{55DC67E8-9B27-4620-8BCB-5FC5C176E525}" destId="{3679DEB6-8E67-46AE-ADE1-ABF5205E830F}" srcOrd="0" destOrd="3" presId="urn:microsoft.com/office/officeart/2005/8/layout/vList2"/>
    <dgm:cxn modelId="{E4AD1496-75DF-4735-A0EB-D4E7C16E7CCC}" type="presOf" srcId="{C1F8CD4B-F97D-4815-90FE-0AD281F14DE8}" destId="{4D5C7C3E-5003-4714-9002-681F4AE531CB}" srcOrd="0" destOrd="0" presId="urn:microsoft.com/office/officeart/2005/8/layout/vList2"/>
    <dgm:cxn modelId="{1A3756B4-8C95-4331-9383-3D88881343F4}" type="presOf" srcId="{95A0BAA3-69E4-4CD4-B655-F17BDA4AA3AE}" destId="{3679DEB6-8E67-46AE-ADE1-ABF5205E830F}" srcOrd="0" destOrd="4" presId="urn:microsoft.com/office/officeart/2005/8/layout/vList2"/>
    <dgm:cxn modelId="{CF3E7FB5-94A7-4004-B553-F5F7E08EA32D}" type="presOf" srcId="{C9A17182-B48E-48DC-AB6F-F989C7D610F9}" destId="{3679DEB6-8E67-46AE-ADE1-ABF5205E830F}" srcOrd="0" destOrd="10" presId="urn:microsoft.com/office/officeart/2005/8/layout/vList2"/>
    <dgm:cxn modelId="{20C99CC5-E266-4F91-8BA1-6DDD64A14E7E}" srcId="{CEF7C715-8F2B-4127-A3A5-CFFBC74206CC}" destId="{BF97DE4D-F872-4686-80A3-FDFE64584B06}" srcOrd="5" destOrd="0" parTransId="{00E70C7A-2C58-46FE-AB81-F898E49697C9}" sibTransId="{0D09C7BA-081E-434C-8FBA-0A7E0D4AA56D}"/>
    <dgm:cxn modelId="{9BEC25C6-00A3-4468-9175-4B6398EE4DDF}" srcId="{CEF7C715-8F2B-4127-A3A5-CFFBC74206CC}" destId="{E30A269F-B135-4738-8278-3C9EBE9E9C60}" srcOrd="8" destOrd="0" parTransId="{12F7FF76-AA2C-4118-9018-8900E825E8F5}" sibTransId="{A386C2B4-7B70-459B-BB90-14F258FDEA6C}"/>
    <dgm:cxn modelId="{CF482DCA-3D29-4DFB-90CE-DA8789D0B4F6}" type="presOf" srcId="{BF97DE4D-F872-4686-80A3-FDFE64584B06}" destId="{3679DEB6-8E67-46AE-ADE1-ABF5205E830F}" srcOrd="0" destOrd="5" presId="urn:microsoft.com/office/officeart/2005/8/layout/vList2"/>
    <dgm:cxn modelId="{F54F91D4-6971-4FA6-A3F8-E8FC9DDA8F29}" type="presOf" srcId="{D98D5C19-ED3F-4A19-B6CC-096B33F92E24}" destId="{3679DEB6-8E67-46AE-ADE1-ABF5205E830F}" srcOrd="0" destOrd="0" presId="urn:microsoft.com/office/officeart/2005/8/layout/vList2"/>
    <dgm:cxn modelId="{E51199E2-FA85-492B-97D5-15DF027DDEB2}" srcId="{5F47D47A-50ED-440B-B247-77E535B9EECF}" destId="{CEF7C715-8F2B-4127-A3A5-CFFBC74206CC}" srcOrd="1" destOrd="0" parTransId="{A172FB0D-EE22-4DBF-82FC-92FD67805249}" sibTransId="{058C8D10-112E-40E9-916E-E34DBC44AC30}"/>
    <dgm:cxn modelId="{19F864E8-C829-4330-B261-AD375EB930DA}" type="presOf" srcId="{E30A269F-B135-4738-8278-3C9EBE9E9C60}" destId="{3679DEB6-8E67-46AE-ADE1-ABF5205E830F}" srcOrd="0" destOrd="8" presId="urn:microsoft.com/office/officeart/2005/8/layout/vList2"/>
    <dgm:cxn modelId="{81094CED-F6DD-46D3-8614-DDB6BD419BDB}" srcId="{CEF7C715-8F2B-4127-A3A5-CFFBC74206CC}" destId="{D346C172-D0C1-40B6-B728-5FECBEA34B07}" srcOrd="2" destOrd="0" parTransId="{E85592A3-D3B7-4592-A369-A8C82A1D921A}" sibTransId="{B824B8C3-1BAC-40B3-9067-9B536145E266}"/>
    <dgm:cxn modelId="{8317D0F4-95C7-4FFD-96E9-920C74680EDB}" type="presOf" srcId="{46277136-89E8-46BB-8E53-ECD3F41AC135}" destId="{3679DEB6-8E67-46AE-ADE1-ABF5205E830F}" srcOrd="0" destOrd="1" presId="urn:microsoft.com/office/officeart/2005/8/layout/vList2"/>
    <dgm:cxn modelId="{7752DFFD-6A5F-4956-AF93-1F706864598D}" srcId="{CEF7C715-8F2B-4127-A3A5-CFFBC74206CC}" destId="{D98D5C19-ED3F-4A19-B6CC-096B33F92E24}" srcOrd="0" destOrd="0" parTransId="{41945217-EC08-4F52-8DC0-928909CE596D}" sibTransId="{9A05E747-69E9-47BE-A5B1-AC4F351B437C}"/>
    <dgm:cxn modelId="{0ECA30FF-E023-47DD-A1FA-E095ED084A65}" type="presOf" srcId="{E950F897-9970-4803-91A7-0ECC17EABF38}" destId="{3679DEB6-8E67-46AE-ADE1-ABF5205E830F}" srcOrd="0" destOrd="9" presId="urn:microsoft.com/office/officeart/2005/8/layout/vList2"/>
    <dgm:cxn modelId="{23431345-2B88-4DC8-B4F5-E9BA512B1AB6}" type="presParOf" srcId="{DFCBAFC9-FA2A-47E8-9750-5FEBA1E3868F}" destId="{4D5C7C3E-5003-4714-9002-681F4AE531CB}" srcOrd="0" destOrd="0" presId="urn:microsoft.com/office/officeart/2005/8/layout/vList2"/>
    <dgm:cxn modelId="{B093B81E-A07E-451B-B962-7B540E1A9CF3}" type="presParOf" srcId="{DFCBAFC9-FA2A-47E8-9750-5FEBA1E3868F}" destId="{29A6492A-355C-4B89-9DE9-5E0E38C7B83A}" srcOrd="1" destOrd="0" presId="urn:microsoft.com/office/officeart/2005/8/layout/vList2"/>
    <dgm:cxn modelId="{8781BBA9-034B-4423-9827-51822EC7CB24}" type="presParOf" srcId="{DFCBAFC9-FA2A-47E8-9750-5FEBA1E3868F}" destId="{80B8063B-EA9E-4CCD-B4AB-CA8AB7F61174}" srcOrd="2" destOrd="0" presId="urn:microsoft.com/office/officeart/2005/8/layout/vList2"/>
    <dgm:cxn modelId="{73914BD5-2031-46FE-8B66-3125E68D279D}" type="presParOf" srcId="{DFCBAFC9-FA2A-47E8-9750-5FEBA1E3868F}" destId="{3679DEB6-8E67-46AE-ADE1-ABF5205E830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8C8420-234F-4F7A-B5C7-AB2941A1685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EEC24F5-8D36-4A29-AFFA-523A164DEBA3}">
      <dgm:prSet/>
      <dgm:spPr/>
      <dgm:t>
        <a:bodyPr/>
        <a:lstStyle/>
        <a:p>
          <a:r>
            <a:rPr lang="en-US"/>
            <a:t>Structured binding allows a single source object to be taken apart:</a:t>
          </a:r>
        </a:p>
      </dgm:t>
    </dgm:pt>
    <dgm:pt modelId="{CCC86F2A-359E-4BC9-85BB-34D46CCD05CF}" type="parTrans" cxnId="{B2B1271B-B8C4-41DA-838A-79EF0C9CE581}">
      <dgm:prSet/>
      <dgm:spPr/>
      <dgm:t>
        <a:bodyPr/>
        <a:lstStyle/>
        <a:p>
          <a:endParaRPr lang="en-US"/>
        </a:p>
      </dgm:t>
    </dgm:pt>
    <dgm:pt modelId="{FDFDADC3-B7F4-45B8-AE74-2DB82BA7BBB5}" type="sibTrans" cxnId="{B2B1271B-B8C4-41DA-838A-79EF0C9CE581}">
      <dgm:prSet/>
      <dgm:spPr/>
      <dgm:t>
        <a:bodyPr/>
        <a:lstStyle/>
        <a:p>
          <a:endParaRPr lang="en-US"/>
        </a:p>
      </dgm:t>
    </dgm:pt>
    <dgm:pt modelId="{E35D53A5-57BE-4B64-BA0C-BBAA0E79E005}">
      <dgm:prSet/>
      <dgm:spPr/>
      <dgm:t>
        <a:bodyPr/>
        <a:lstStyle/>
        <a:p>
          <a:r>
            <a:rPr lang="en-US"/>
            <a:t>If initializer is an array:</a:t>
          </a:r>
        </a:p>
      </dgm:t>
    </dgm:pt>
    <dgm:pt modelId="{DC4EF6CD-2412-438B-A0FA-CA72AEB2048C}" type="parTrans" cxnId="{9770783A-3A28-4376-9F89-BD00E120C560}">
      <dgm:prSet/>
      <dgm:spPr/>
      <dgm:t>
        <a:bodyPr/>
        <a:lstStyle/>
        <a:p>
          <a:endParaRPr lang="en-US"/>
        </a:p>
      </dgm:t>
    </dgm:pt>
    <dgm:pt modelId="{E4A5B193-303F-4A19-9B5D-AC5162FE0D9E}" type="sibTrans" cxnId="{9770783A-3A28-4376-9F89-BD00E120C560}">
      <dgm:prSet/>
      <dgm:spPr/>
      <dgm:t>
        <a:bodyPr/>
        <a:lstStyle/>
        <a:p>
          <a:endParaRPr lang="en-US"/>
        </a:p>
      </dgm:t>
    </dgm:pt>
    <dgm:pt modelId="{C84D77A9-9B50-4484-9832-2AA4FFA61E46}">
      <dgm:prSet/>
      <dgm:spPr/>
      <dgm:t>
        <a:bodyPr/>
        <a:lstStyle/>
        <a:p>
          <a:r>
            <a:rPr lang="en-US"/>
            <a:t>double myArray[3] = { 1.0, 2.0, 3.0 };  </a:t>
          </a:r>
        </a:p>
      </dgm:t>
    </dgm:pt>
    <dgm:pt modelId="{DBE9442A-4CBF-4D77-AE4A-CF1058C6F1CC}" type="parTrans" cxnId="{88C8602D-B410-4420-AB27-EF06347B9F28}">
      <dgm:prSet/>
      <dgm:spPr/>
      <dgm:t>
        <a:bodyPr/>
        <a:lstStyle/>
        <a:p>
          <a:endParaRPr lang="en-US"/>
        </a:p>
      </dgm:t>
    </dgm:pt>
    <dgm:pt modelId="{4059A84D-BFB4-4ADA-8590-C6775BB6A820}" type="sibTrans" cxnId="{88C8602D-B410-4420-AB27-EF06347B9F28}">
      <dgm:prSet/>
      <dgm:spPr/>
      <dgm:t>
        <a:bodyPr/>
        <a:lstStyle/>
        <a:p>
          <a:endParaRPr lang="en-US"/>
        </a:p>
      </dgm:t>
    </dgm:pt>
    <dgm:pt modelId="{4F9CFD7A-723C-495E-B3E1-E6997DBBA206}">
      <dgm:prSet/>
      <dgm:spPr/>
      <dgm:t>
        <a:bodyPr/>
        <a:lstStyle/>
        <a:p>
          <a:r>
            <a:rPr lang="en-US"/>
            <a:t>auto [a, b, c] = myArray			</a:t>
          </a:r>
        </a:p>
      </dgm:t>
    </dgm:pt>
    <dgm:pt modelId="{4C5CAE9F-E42F-4A53-B407-C9A092546E07}" type="parTrans" cxnId="{B8070833-3FBE-49A6-BD7E-4F81C23B5D9E}">
      <dgm:prSet/>
      <dgm:spPr/>
      <dgm:t>
        <a:bodyPr/>
        <a:lstStyle/>
        <a:p>
          <a:endParaRPr lang="en-US"/>
        </a:p>
      </dgm:t>
    </dgm:pt>
    <dgm:pt modelId="{553B17B7-F528-46FE-9416-7EA33833D1C5}" type="sibTrans" cxnId="{B8070833-3FBE-49A6-BD7E-4F81C23B5D9E}">
      <dgm:prSet/>
      <dgm:spPr/>
      <dgm:t>
        <a:bodyPr/>
        <a:lstStyle/>
        <a:p>
          <a:endParaRPr lang="en-US"/>
        </a:p>
      </dgm:t>
    </dgm:pt>
    <dgm:pt modelId="{7CD93E97-FF38-46DE-8D35-0D6CE44ADC66}">
      <dgm:prSet/>
      <dgm:spPr/>
      <dgm:t>
        <a:bodyPr/>
        <a:lstStyle/>
        <a:p>
          <a:r>
            <a:rPr lang="en-US"/>
            <a:t>if initializer supports std::tuple_size&lt;&gt; and provides get&lt;N&gt;() function (the most common case I think):</a:t>
          </a:r>
        </a:p>
      </dgm:t>
    </dgm:pt>
    <dgm:pt modelId="{2C045516-2F6C-4F6C-AD93-1A0483A54506}" type="parTrans" cxnId="{4681E46A-EAA9-4190-AB2B-36CD3F1BBD02}">
      <dgm:prSet/>
      <dgm:spPr/>
      <dgm:t>
        <a:bodyPr/>
        <a:lstStyle/>
        <a:p>
          <a:endParaRPr lang="en-US"/>
        </a:p>
      </dgm:t>
    </dgm:pt>
    <dgm:pt modelId="{CE06AB2B-9944-46CE-A375-9AB838C01E9E}" type="sibTrans" cxnId="{4681E46A-EAA9-4190-AB2B-36CD3F1BBD02}">
      <dgm:prSet/>
      <dgm:spPr/>
      <dgm:t>
        <a:bodyPr/>
        <a:lstStyle/>
        <a:p>
          <a:endParaRPr lang="en-US"/>
        </a:p>
      </dgm:t>
    </dgm:pt>
    <dgm:pt modelId="{5DB3FEB6-FA4B-4180-84D2-9A5DEC6B05E8}">
      <dgm:prSet/>
      <dgm:spPr/>
      <dgm:t>
        <a:bodyPr/>
        <a:lstStyle/>
        <a:p>
          <a:r>
            <a:rPr lang="en-US"/>
            <a:t>auto [a, b] = myPair; // binds myPair.first/second</a:t>
          </a:r>
        </a:p>
      </dgm:t>
    </dgm:pt>
    <dgm:pt modelId="{CD772953-289E-43C5-9F98-4250FB72E55C}" type="parTrans" cxnId="{03FE9A1A-8C6D-4868-961C-3D3653E3D8FC}">
      <dgm:prSet/>
      <dgm:spPr/>
      <dgm:t>
        <a:bodyPr/>
        <a:lstStyle/>
        <a:p>
          <a:endParaRPr lang="en-US"/>
        </a:p>
      </dgm:t>
    </dgm:pt>
    <dgm:pt modelId="{43A01628-EEAB-483E-8163-9A5FFD650B6F}" type="sibTrans" cxnId="{03FE9A1A-8C6D-4868-961C-3D3653E3D8FC}">
      <dgm:prSet/>
      <dgm:spPr/>
      <dgm:t>
        <a:bodyPr/>
        <a:lstStyle/>
        <a:p>
          <a:endParaRPr lang="en-US"/>
        </a:p>
      </dgm:t>
    </dgm:pt>
    <dgm:pt modelId="{A74E5205-D696-4682-B273-25AAD00E36A6}">
      <dgm:prSet/>
      <dgm:spPr/>
      <dgm:t>
        <a:bodyPr/>
        <a:lstStyle/>
        <a:p>
          <a:r>
            <a:rPr lang="en-US"/>
            <a:t>In other words, you can provide support for your classes, assuming you add get&lt;N&gt; interface implementation.</a:t>
          </a:r>
        </a:p>
      </dgm:t>
    </dgm:pt>
    <dgm:pt modelId="{912E167B-CD15-4A74-8D21-8F8BCC454019}" type="parTrans" cxnId="{B82DBAB2-E1B1-4D2F-9FF6-64FEC3A4B9DD}">
      <dgm:prSet/>
      <dgm:spPr/>
      <dgm:t>
        <a:bodyPr/>
        <a:lstStyle/>
        <a:p>
          <a:endParaRPr lang="en-US"/>
        </a:p>
      </dgm:t>
    </dgm:pt>
    <dgm:pt modelId="{F05245EB-DBE4-440F-9CEE-5FD3E715D98E}" type="sibTrans" cxnId="{B82DBAB2-E1B1-4D2F-9FF6-64FEC3A4B9DD}">
      <dgm:prSet/>
      <dgm:spPr/>
      <dgm:t>
        <a:bodyPr/>
        <a:lstStyle/>
        <a:p>
          <a:endParaRPr lang="en-US"/>
        </a:p>
      </dgm:t>
    </dgm:pt>
    <dgm:pt modelId="{DB0D4CDA-F2DB-4A60-BE27-79E63EFC08E6}">
      <dgm:prSet/>
      <dgm:spPr/>
      <dgm:t>
        <a:bodyPr/>
        <a:lstStyle/>
        <a:p>
          <a:r>
            <a:rPr lang="en-US"/>
            <a:t>if initializer's type contains only non static, public members:</a:t>
          </a:r>
        </a:p>
      </dgm:t>
    </dgm:pt>
    <dgm:pt modelId="{3069BB07-157A-4639-BBD3-9BD6D64E8B5E}" type="parTrans" cxnId="{DF568E8B-C194-4F35-B733-D55BCBC1FC62}">
      <dgm:prSet/>
      <dgm:spPr/>
      <dgm:t>
        <a:bodyPr/>
        <a:lstStyle/>
        <a:p>
          <a:endParaRPr lang="en-US"/>
        </a:p>
      </dgm:t>
    </dgm:pt>
    <dgm:pt modelId="{784DC0BF-4674-4400-8AB7-54A09F5D1387}" type="sibTrans" cxnId="{DF568E8B-C194-4F35-B733-D55BCBC1FC62}">
      <dgm:prSet/>
      <dgm:spPr/>
      <dgm:t>
        <a:bodyPr/>
        <a:lstStyle/>
        <a:p>
          <a:endParaRPr lang="en-US"/>
        </a:p>
      </dgm:t>
    </dgm:pt>
    <dgm:pt modelId="{27C87A4E-C3ED-415F-BDFB-DD35BD5CF36A}">
      <dgm:prSet/>
      <dgm:spPr/>
      <dgm:t>
        <a:bodyPr/>
        <a:lstStyle/>
        <a:p>
          <a:r>
            <a:rPr lang="en-US"/>
            <a:t>struct S { int x1 : 2; volatile double y1; };</a:t>
          </a:r>
        </a:p>
      </dgm:t>
    </dgm:pt>
    <dgm:pt modelId="{DB9857AC-1E27-42CA-82B4-190E640935B4}" type="parTrans" cxnId="{FAA413ED-5E9E-4A31-8962-FC77E72E6D7C}">
      <dgm:prSet/>
      <dgm:spPr/>
      <dgm:t>
        <a:bodyPr/>
        <a:lstStyle/>
        <a:p>
          <a:endParaRPr lang="en-US"/>
        </a:p>
      </dgm:t>
    </dgm:pt>
    <dgm:pt modelId="{F512589B-BE95-4273-958B-104510EE0093}" type="sibTrans" cxnId="{FAA413ED-5E9E-4A31-8962-FC77E72E6D7C}">
      <dgm:prSet/>
      <dgm:spPr/>
      <dgm:t>
        <a:bodyPr/>
        <a:lstStyle/>
        <a:p>
          <a:endParaRPr lang="en-US"/>
        </a:p>
      </dgm:t>
    </dgm:pt>
    <dgm:pt modelId="{9E64D855-3EE2-4E09-BF93-C7675552998E}">
      <dgm:prSet/>
      <dgm:spPr/>
      <dgm:t>
        <a:bodyPr/>
        <a:lstStyle/>
        <a:p>
          <a:r>
            <a:rPr lang="en-US"/>
            <a:t>S f();</a:t>
          </a:r>
        </a:p>
      </dgm:t>
    </dgm:pt>
    <dgm:pt modelId="{045B8B68-5B8B-4CB9-876A-D379FFCD944C}" type="parTrans" cxnId="{1343AAD2-9FD5-4A94-B073-EC09E03FA1D9}">
      <dgm:prSet/>
      <dgm:spPr/>
      <dgm:t>
        <a:bodyPr/>
        <a:lstStyle/>
        <a:p>
          <a:endParaRPr lang="en-US"/>
        </a:p>
      </dgm:t>
    </dgm:pt>
    <dgm:pt modelId="{AEB67467-8A37-4B92-8A58-7C1BDF8452FA}" type="sibTrans" cxnId="{1343AAD2-9FD5-4A94-B073-EC09E03FA1D9}">
      <dgm:prSet/>
      <dgm:spPr/>
      <dgm:t>
        <a:bodyPr/>
        <a:lstStyle/>
        <a:p>
          <a:endParaRPr lang="en-US"/>
        </a:p>
      </dgm:t>
    </dgm:pt>
    <dgm:pt modelId="{0894157F-A834-4783-AB1A-6B4C0B2F0720}">
      <dgm:prSet/>
      <dgm:spPr/>
      <dgm:t>
        <a:bodyPr/>
        <a:lstStyle/>
        <a:p>
          <a:r>
            <a:rPr lang="en-US"/>
            <a:t>const auto [ x, y ] = f();				</a:t>
          </a:r>
        </a:p>
      </dgm:t>
    </dgm:pt>
    <dgm:pt modelId="{79E90FF2-C601-4C57-84C4-621C8E124AA3}" type="parTrans" cxnId="{5629BE7A-AD14-44A1-AEE2-2C250BE8EDA2}">
      <dgm:prSet/>
      <dgm:spPr/>
      <dgm:t>
        <a:bodyPr/>
        <a:lstStyle/>
        <a:p>
          <a:endParaRPr lang="en-US"/>
        </a:p>
      </dgm:t>
    </dgm:pt>
    <dgm:pt modelId="{44A17793-1861-4163-8740-C1B12BFD787F}" type="sibTrans" cxnId="{5629BE7A-AD14-44A1-AEE2-2C250BE8EDA2}">
      <dgm:prSet/>
      <dgm:spPr/>
      <dgm:t>
        <a:bodyPr/>
        <a:lstStyle/>
        <a:p>
          <a:endParaRPr lang="en-US"/>
        </a:p>
      </dgm:t>
    </dgm:pt>
    <dgm:pt modelId="{62D165EC-DE6F-46AF-B429-7B03AADAEB5D}">
      <dgm:prSet/>
      <dgm:spPr/>
      <dgm:t>
        <a:bodyPr/>
        <a:lstStyle/>
        <a:p>
          <a:r>
            <a:rPr lang="en-US"/>
            <a:t>Now it's also quite easy to get a reference to a tuple member:</a:t>
          </a:r>
        </a:p>
      </dgm:t>
    </dgm:pt>
    <dgm:pt modelId="{49B34025-5B0F-4898-B973-F32E7CB65635}" type="parTrans" cxnId="{6E24E31F-6CA6-4B44-99E9-1B6CFA43AC1F}">
      <dgm:prSet/>
      <dgm:spPr/>
      <dgm:t>
        <a:bodyPr/>
        <a:lstStyle/>
        <a:p>
          <a:endParaRPr lang="en-US"/>
        </a:p>
      </dgm:t>
    </dgm:pt>
    <dgm:pt modelId="{65B921E6-04AD-477F-BB50-0FCCE3EC6721}" type="sibTrans" cxnId="{6E24E31F-6CA6-4B44-99E9-1B6CFA43AC1F}">
      <dgm:prSet/>
      <dgm:spPr/>
      <dgm:t>
        <a:bodyPr/>
        <a:lstStyle/>
        <a:p>
          <a:endParaRPr lang="en-US"/>
        </a:p>
      </dgm:t>
    </dgm:pt>
    <dgm:pt modelId="{1B6F33F4-0E5A-4E8E-B894-FDCC41C47A17}">
      <dgm:prSet/>
      <dgm:spPr/>
      <dgm:t>
        <a:bodyPr/>
        <a:lstStyle/>
        <a:p>
          <a:r>
            <a:rPr lang="en-US"/>
            <a:t>auto&amp; [ refA, refB, refC, refD ] = myTuple;				</a:t>
          </a:r>
        </a:p>
      </dgm:t>
    </dgm:pt>
    <dgm:pt modelId="{3177B96F-C35C-4069-A39F-7F1D44E5FD14}" type="parTrans" cxnId="{CD6701A9-663B-4017-B784-8E375A41123C}">
      <dgm:prSet/>
      <dgm:spPr/>
      <dgm:t>
        <a:bodyPr/>
        <a:lstStyle/>
        <a:p>
          <a:endParaRPr lang="en-US"/>
        </a:p>
      </dgm:t>
    </dgm:pt>
    <dgm:pt modelId="{3B3C8788-F28B-4ADD-9370-9B3E849CA0D0}" type="sibTrans" cxnId="{CD6701A9-663B-4017-B784-8E375A41123C}">
      <dgm:prSet/>
      <dgm:spPr/>
      <dgm:t>
        <a:bodyPr/>
        <a:lstStyle/>
        <a:p>
          <a:endParaRPr lang="en-US"/>
        </a:p>
      </dgm:t>
    </dgm:pt>
    <dgm:pt modelId="{8B6D13AE-E555-4D12-858B-867A20D2FCF1}">
      <dgm:prSet/>
      <dgm:spPr/>
      <dgm:t>
        <a:bodyPr/>
        <a:lstStyle/>
        <a:p>
          <a:r>
            <a:rPr lang="en-US"/>
            <a:t>And one of the coolest usage (support to for loops!):</a:t>
          </a:r>
        </a:p>
      </dgm:t>
    </dgm:pt>
    <dgm:pt modelId="{1FBA01A9-631F-4D13-9DCF-F034C90D7C14}" type="parTrans" cxnId="{ED7ACAD9-9096-4EE0-8796-0C9815A7F60D}">
      <dgm:prSet/>
      <dgm:spPr/>
      <dgm:t>
        <a:bodyPr/>
        <a:lstStyle/>
        <a:p>
          <a:endParaRPr lang="en-US"/>
        </a:p>
      </dgm:t>
    </dgm:pt>
    <dgm:pt modelId="{192E19F1-EAEC-4C30-A4FE-CD07DDE52B23}" type="sibTrans" cxnId="{ED7ACAD9-9096-4EE0-8796-0C9815A7F60D}">
      <dgm:prSet/>
      <dgm:spPr/>
      <dgm:t>
        <a:bodyPr/>
        <a:lstStyle/>
        <a:p>
          <a:endParaRPr lang="en-US"/>
        </a:p>
      </dgm:t>
    </dgm:pt>
    <dgm:pt modelId="{22D5B9CC-2C53-4928-8A74-E207AA22101B}">
      <dgm:prSet/>
      <dgm:spPr/>
      <dgm:t>
        <a:bodyPr/>
        <a:lstStyle/>
        <a:p>
          <a:r>
            <a:rPr lang="en-US"/>
            <a:t>std::map myMap;    </a:t>
          </a:r>
        </a:p>
      </dgm:t>
    </dgm:pt>
    <dgm:pt modelId="{90681456-9123-488F-8421-23D8D6D00880}" type="parTrans" cxnId="{45B77398-1AE2-420B-B671-65E693494953}">
      <dgm:prSet/>
      <dgm:spPr/>
      <dgm:t>
        <a:bodyPr/>
        <a:lstStyle/>
        <a:p>
          <a:endParaRPr lang="en-US"/>
        </a:p>
      </dgm:t>
    </dgm:pt>
    <dgm:pt modelId="{BA01757F-4DDE-4382-AE8E-FCD380DFA9A4}" type="sibTrans" cxnId="{45B77398-1AE2-420B-B671-65E693494953}">
      <dgm:prSet/>
      <dgm:spPr/>
      <dgm:t>
        <a:bodyPr/>
        <a:lstStyle/>
        <a:p>
          <a:endParaRPr lang="en-US"/>
        </a:p>
      </dgm:t>
    </dgm:pt>
    <dgm:pt modelId="{6424B7E4-F02E-4C6C-9450-D517FC1B050D}">
      <dgm:prSet/>
      <dgm:spPr/>
      <dgm:t>
        <a:bodyPr/>
        <a:lstStyle/>
        <a:p>
          <a:r>
            <a:rPr lang="en-US"/>
            <a:t>for (const auto &amp; [k,v] : myMap) </a:t>
          </a:r>
        </a:p>
      </dgm:t>
    </dgm:pt>
    <dgm:pt modelId="{512BB2BD-092C-45F7-BBB2-F84332691A9F}" type="parTrans" cxnId="{21E3F4E7-85B8-4846-81DD-132EA936C038}">
      <dgm:prSet/>
      <dgm:spPr/>
      <dgm:t>
        <a:bodyPr/>
        <a:lstStyle/>
        <a:p>
          <a:endParaRPr lang="en-US"/>
        </a:p>
      </dgm:t>
    </dgm:pt>
    <dgm:pt modelId="{EC122D02-58E3-49D0-81F5-BA0907918ABE}" type="sibTrans" cxnId="{21E3F4E7-85B8-4846-81DD-132EA936C038}">
      <dgm:prSet/>
      <dgm:spPr/>
      <dgm:t>
        <a:bodyPr/>
        <a:lstStyle/>
        <a:p>
          <a:endParaRPr lang="en-US"/>
        </a:p>
      </dgm:t>
    </dgm:pt>
    <dgm:pt modelId="{EA8E9E9B-4628-4948-9155-7BDA54D776F4}">
      <dgm:prSet/>
      <dgm:spPr/>
      <dgm:t>
        <a:bodyPr/>
        <a:lstStyle/>
        <a:p>
          <a:r>
            <a:rPr lang="en-US"/>
            <a:t>{    // k – key    // v – value }</a:t>
          </a:r>
        </a:p>
      </dgm:t>
    </dgm:pt>
    <dgm:pt modelId="{06B5EBA6-A5E7-45B0-9BCD-F278F6D3FFAE}" type="parTrans" cxnId="{5F612B9F-2FCA-4082-9149-3E4C3C0C0F74}">
      <dgm:prSet/>
      <dgm:spPr/>
      <dgm:t>
        <a:bodyPr/>
        <a:lstStyle/>
        <a:p>
          <a:endParaRPr lang="en-US"/>
        </a:p>
      </dgm:t>
    </dgm:pt>
    <dgm:pt modelId="{4F2DDAF7-6C79-4526-BF14-15B9C5D37717}" type="sibTrans" cxnId="{5F612B9F-2FCA-4082-9149-3E4C3C0C0F74}">
      <dgm:prSet/>
      <dgm:spPr/>
      <dgm:t>
        <a:bodyPr/>
        <a:lstStyle/>
        <a:p>
          <a:endParaRPr lang="en-US"/>
        </a:p>
      </dgm:t>
    </dgm:pt>
    <dgm:pt modelId="{F3694253-ABC6-4AAB-A80F-1A6654B8A539}" type="pres">
      <dgm:prSet presAssocID="{0C8C8420-234F-4F7A-B5C7-AB2941A16857}" presName="linear" presStyleCnt="0">
        <dgm:presLayoutVars>
          <dgm:animLvl val="lvl"/>
          <dgm:resizeHandles val="exact"/>
        </dgm:presLayoutVars>
      </dgm:prSet>
      <dgm:spPr/>
    </dgm:pt>
    <dgm:pt modelId="{B7FE2F17-76CE-4D1B-B983-F82FDC67DB8A}" type="pres">
      <dgm:prSet presAssocID="{AEEC24F5-8D36-4A29-AFFA-523A164DEBA3}" presName="parentText" presStyleLbl="node1" presStyleIdx="0" presStyleCnt="6">
        <dgm:presLayoutVars>
          <dgm:chMax val="0"/>
          <dgm:bulletEnabled val="1"/>
        </dgm:presLayoutVars>
      </dgm:prSet>
      <dgm:spPr/>
    </dgm:pt>
    <dgm:pt modelId="{C31F38BE-87A9-45EE-97F9-01E3CA1DD007}" type="pres">
      <dgm:prSet presAssocID="{FDFDADC3-B7F4-45B8-AE74-2DB82BA7BBB5}" presName="spacer" presStyleCnt="0"/>
      <dgm:spPr/>
    </dgm:pt>
    <dgm:pt modelId="{4294B9B8-B59D-475F-BB4A-86C9D6911FC7}" type="pres">
      <dgm:prSet presAssocID="{E35D53A5-57BE-4B64-BA0C-BBAA0E79E005}" presName="parentText" presStyleLbl="node1" presStyleIdx="1" presStyleCnt="6">
        <dgm:presLayoutVars>
          <dgm:chMax val="0"/>
          <dgm:bulletEnabled val="1"/>
        </dgm:presLayoutVars>
      </dgm:prSet>
      <dgm:spPr/>
    </dgm:pt>
    <dgm:pt modelId="{E89F10BD-D2F1-401D-B7A4-147F28FF4F97}" type="pres">
      <dgm:prSet presAssocID="{E35D53A5-57BE-4B64-BA0C-BBAA0E79E005}" presName="childText" presStyleLbl="revTx" presStyleIdx="0" presStyleCnt="5">
        <dgm:presLayoutVars>
          <dgm:bulletEnabled val="1"/>
        </dgm:presLayoutVars>
      </dgm:prSet>
      <dgm:spPr/>
    </dgm:pt>
    <dgm:pt modelId="{14EAC736-7AA2-42CC-84B6-C2A4B9CFF471}" type="pres">
      <dgm:prSet presAssocID="{7CD93E97-FF38-46DE-8D35-0D6CE44ADC66}" presName="parentText" presStyleLbl="node1" presStyleIdx="2" presStyleCnt="6">
        <dgm:presLayoutVars>
          <dgm:chMax val="0"/>
          <dgm:bulletEnabled val="1"/>
        </dgm:presLayoutVars>
      </dgm:prSet>
      <dgm:spPr/>
    </dgm:pt>
    <dgm:pt modelId="{98DEC3CF-DB4D-43C6-B4D0-20A4499A0912}" type="pres">
      <dgm:prSet presAssocID="{7CD93E97-FF38-46DE-8D35-0D6CE44ADC66}" presName="childText" presStyleLbl="revTx" presStyleIdx="1" presStyleCnt="5">
        <dgm:presLayoutVars>
          <dgm:bulletEnabled val="1"/>
        </dgm:presLayoutVars>
      </dgm:prSet>
      <dgm:spPr/>
    </dgm:pt>
    <dgm:pt modelId="{A25B75AE-DDE3-4799-A434-3982465789A6}" type="pres">
      <dgm:prSet presAssocID="{DB0D4CDA-F2DB-4A60-BE27-79E63EFC08E6}" presName="parentText" presStyleLbl="node1" presStyleIdx="3" presStyleCnt="6">
        <dgm:presLayoutVars>
          <dgm:chMax val="0"/>
          <dgm:bulletEnabled val="1"/>
        </dgm:presLayoutVars>
      </dgm:prSet>
      <dgm:spPr/>
    </dgm:pt>
    <dgm:pt modelId="{BF837114-CF39-4B58-A8D4-0F63C3709799}" type="pres">
      <dgm:prSet presAssocID="{DB0D4CDA-F2DB-4A60-BE27-79E63EFC08E6}" presName="childText" presStyleLbl="revTx" presStyleIdx="2" presStyleCnt="5">
        <dgm:presLayoutVars>
          <dgm:bulletEnabled val="1"/>
        </dgm:presLayoutVars>
      </dgm:prSet>
      <dgm:spPr/>
    </dgm:pt>
    <dgm:pt modelId="{302B3159-3C84-433D-BBBF-8B73BCC06F86}" type="pres">
      <dgm:prSet presAssocID="{62D165EC-DE6F-46AF-B429-7B03AADAEB5D}" presName="parentText" presStyleLbl="node1" presStyleIdx="4" presStyleCnt="6">
        <dgm:presLayoutVars>
          <dgm:chMax val="0"/>
          <dgm:bulletEnabled val="1"/>
        </dgm:presLayoutVars>
      </dgm:prSet>
      <dgm:spPr/>
    </dgm:pt>
    <dgm:pt modelId="{860EF9DA-2169-41CF-A627-229E553DC7CA}" type="pres">
      <dgm:prSet presAssocID="{62D165EC-DE6F-46AF-B429-7B03AADAEB5D}" presName="childText" presStyleLbl="revTx" presStyleIdx="3" presStyleCnt="5">
        <dgm:presLayoutVars>
          <dgm:bulletEnabled val="1"/>
        </dgm:presLayoutVars>
      </dgm:prSet>
      <dgm:spPr/>
    </dgm:pt>
    <dgm:pt modelId="{617F02F7-D2BC-483A-8E72-92412BC85BD0}" type="pres">
      <dgm:prSet presAssocID="{8B6D13AE-E555-4D12-858B-867A20D2FCF1}" presName="parentText" presStyleLbl="node1" presStyleIdx="5" presStyleCnt="6">
        <dgm:presLayoutVars>
          <dgm:chMax val="0"/>
          <dgm:bulletEnabled val="1"/>
        </dgm:presLayoutVars>
      </dgm:prSet>
      <dgm:spPr/>
    </dgm:pt>
    <dgm:pt modelId="{4BAC14D1-B3D2-4BF6-B4FC-76C6C1F23B8C}" type="pres">
      <dgm:prSet presAssocID="{8B6D13AE-E555-4D12-858B-867A20D2FCF1}" presName="childText" presStyleLbl="revTx" presStyleIdx="4" presStyleCnt="5">
        <dgm:presLayoutVars>
          <dgm:bulletEnabled val="1"/>
        </dgm:presLayoutVars>
      </dgm:prSet>
      <dgm:spPr/>
    </dgm:pt>
  </dgm:ptLst>
  <dgm:cxnLst>
    <dgm:cxn modelId="{023EA308-1F7D-49A8-9746-93D2FEE8D70A}" type="presOf" srcId="{DB0D4CDA-F2DB-4A60-BE27-79E63EFC08E6}" destId="{A25B75AE-DDE3-4799-A434-3982465789A6}" srcOrd="0" destOrd="0" presId="urn:microsoft.com/office/officeart/2005/8/layout/vList2"/>
    <dgm:cxn modelId="{4696A213-10A1-4B5A-8EC3-1FBA9ED60F5D}" type="presOf" srcId="{9E64D855-3EE2-4E09-BF93-C7675552998E}" destId="{BF837114-CF39-4B58-A8D4-0F63C3709799}" srcOrd="0" destOrd="1" presId="urn:microsoft.com/office/officeart/2005/8/layout/vList2"/>
    <dgm:cxn modelId="{03FE9A1A-8C6D-4868-961C-3D3653E3D8FC}" srcId="{7CD93E97-FF38-46DE-8D35-0D6CE44ADC66}" destId="{5DB3FEB6-FA4B-4180-84D2-9A5DEC6B05E8}" srcOrd="0" destOrd="0" parTransId="{CD772953-289E-43C5-9F98-4250FB72E55C}" sibTransId="{43A01628-EEAB-483E-8163-9A5FFD650B6F}"/>
    <dgm:cxn modelId="{B2B1271B-B8C4-41DA-838A-79EF0C9CE581}" srcId="{0C8C8420-234F-4F7A-B5C7-AB2941A16857}" destId="{AEEC24F5-8D36-4A29-AFFA-523A164DEBA3}" srcOrd="0" destOrd="0" parTransId="{CCC86F2A-359E-4BC9-85BB-34D46CCD05CF}" sibTransId="{FDFDADC3-B7F4-45B8-AE74-2DB82BA7BBB5}"/>
    <dgm:cxn modelId="{6E24E31F-6CA6-4B44-99E9-1B6CFA43AC1F}" srcId="{0C8C8420-234F-4F7A-B5C7-AB2941A16857}" destId="{62D165EC-DE6F-46AF-B429-7B03AADAEB5D}" srcOrd="4" destOrd="0" parTransId="{49B34025-5B0F-4898-B973-F32E7CB65635}" sibTransId="{65B921E6-04AD-477F-BB50-0FCCE3EC6721}"/>
    <dgm:cxn modelId="{84FF0B25-6821-43AD-91A5-B0D747C638B1}" type="presOf" srcId="{7CD93E97-FF38-46DE-8D35-0D6CE44ADC66}" destId="{14EAC736-7AA2-42CC-84B6-C2A4B9CFF471}" srcOrd="0" destOrd="0" presId="urn:microsoft.com/office/officeart/2005/8/layout/vList2"/>
    <dgm:cxn modelId="{B24D3028-DD27-4183-B945-34F255F1F052}" type="presOf" srcId="{0894157F-A834-4783-AB1A-6B4C0B2F0720}" destId="{BF837114-CF39-4B58-A8D4-0F63C3709799}" srcOrd="0" destOrd="2" presId="urn:microsoft.com/office/officeart/2005/8/layout/vList2"/>
    <dgm:cxn modelId="{88C8602D-B410-4420-AB27-EF06347B9F28}" srcId="{E35D53A5-57BE-4B64-BA0C-BBAA0E79E005}" destId="{C84D77A9-9B50-4484-9832-2AA4FFA61E46}" srcOrd="0" destOrd="0" parTransId="{DBE9442A-4CBF-4D77-AE4A-CF1058C6F1CC}" sibTransId="{4059A84D-BFB4-4ADA-8590-C6775BB6A820}"/>
    <dgm:cxn modelId="{B8070833-3FBE-49A6-BD7E-4F81C23B5D9E}" srcId="{E35D53A5-57BE-4B64-BA0C-BBAA0E79E005}" destId="{4F9CFD7A-723C-495E-B3E1-E6997DBBA206}" srcOrd="1" destOrd="0" parTransId="{4C5CAE9F-E42F-4A53-B407-C9A092546E07}" sibTransId="{553B17B7-F528-46FE-9416-7EA33833D1C5}"/>
    <dgm:cxn modelId="{634A0734-13CE-419A-8442-0AFDD6999436}" type="presOf" srcId="{62D165EC-DE6F-46AF-B429-7B03AADAEB5D}" destId="{302B3159-3C84-433D-BBBF-8B73BCC06F86}" srcOrd="0" destOrd="0" presId="urn:microsoft.com/office/officeart/2005/8/layout/vList2"/>
    <dgm:cxn modelId="{887B0C39-3626-4B2F-A092-50653AABF07E}" type="presOf" srcId="{4F9CFD7A-723C-495E-B3E1-E6997DBBA206}" destId="{E89F10BD-D2F1-401D-B7A4-147F28FF4F97}" srcOrd="0" destOrd="1" presId="urn:microsoft.com/office/officeart/2005/8/layout/vList2"/>
    <dgm:cxn modelId="{9770783A-3A28-4376-9F89-BD00E120C560}" srcId="{0C8C8420-234F-4F7A-B5C7-AB2941A16857}" destId="{E35D53A5-57BE-4B64-BA0C-BBAA0E79E005}" srcOrd="1" destOrd="0" parTransId="{DC4EF6CD-2412-438B-A0FA-CA72AEB2048C}" sibTransId="{E4A5B193-303F-4A19-9B5D-AC5162FE0D9E}"/>
    <dgm:cxn modelId="{5452B85B-3011-4DBE-BFE1-BF48D59F3511}" type="presOf" srcId="{6424B7E4-F02E-4C6C-9450-D517FC1B050D}" destId="{4BAC14D1-B3D2-4BF6-B4FC-76C6C1F23B8C}" srcOrd="0" destOrd="1" presId="urn:microsoft.com/office/officeart/2005/8/layout/vList2"/>
    <dgm:cxn modelId="{7BF13C5E-3A22-4CE3-A236-9594968B5815}" type="presOf" srcId="{5DB3FEB6-FA4B-4180-84D2-9A5DEC6B05E8}" destId="{98DEC3CF-DB4D-43C6-B4D0-20A4499A0912}" srcOrd="0" destOrd="0" presId="urn:microsoft.com/office/officeart/2005/8/layout/vList2"/>
    <dgm:cxn modelId="{E12C9348-B995-49AA-A404-1C28E6451042}" type="presOf" srcId="{22D5B9CC-2C53-4928-8A74-E207AA22101B}" destId="{4BAC14D1-B3D2-4BF6-B4FC-76C6C1F23B8C}" srcOrd="0" destOrd="0" presId="urn:microsoft.com/office/officeart/2005/8/layout/vList2"/>
    <dgm:cxn modelId="{4681E46A-EAA9-4190-AB2B-36CD3F1BBD02}" srcId="{0C8C8420-234F-4F7A-B5C7-AB2941A16857}" destId="{7CD93E97-FF38-46DE-8D35-0D6CE44ADC66}" srcOrd="2" destOrd="0" parTransId="{2C045516-2F6C-4F6C-AD93-1A0483A54506}" sibTransId="{CE06AB2B-9944-46CE-A375-9AB838C01E9E}"/>
    <dgm:cxn modelId="{3CA6DF53-DC2B-48A0-B6F7-4899CBA30895}" type="presOf" srcId="{E35D53A5-57BE-4B64-BA0C-BBAA0E79E005}" destId="{4294B9B8-B59D-475F-BB4A-86C9D6911FC7}" srcOrd="0" destOrd="0" presId="urn:microsoft.com/office/officeart/2005/8/layout/vList2"/>
    <dgm:cxn modelId="{5629BE7A-AD14-44A1-AEE2-2C250BE8EDA2}" srcId="{DB0D4CDA-F2DB-4A60-BE27-79E63EFC08E6}" destId="{0894157F-A834-4783-AB1A-6B4C0B2F0720}" srcOrd="2" destOrd="0" parTransId="{79E90FF2-C601-4C57-84C4-621C8E124AA3}" sibTransId="{44A17793-1861-4163-8740-C1B12BFD787F}"/>
    <dgm:cxn modelId="{DF568E8B-C194-4F35-B733-D55BCBC1FC62}" srcId="{0C8C8420-234F-4F7A-B5C7-AB2941A16857}" destId="{DB0D4CDA-F2DB-4A60-BE27-79E63EFC08E6}" srcOrd="3" destOrd="0" parTransId="{3069BB07-157A-4639-BBD3-9BD6D64E8B5E}" sibTransId="{784DC0BF-4674-4400-8AB7-54A09F5D1387}"/>
    <dgm:cxn modelId="{B40AEC8C-BDFF-401B-A505-F9A77649C7CF}" type="presOf" srcId="{8B6D13AE-E555-4D12-858B-867A20D2FCF1}" destId="{617F02F7-D2BC-483A-8E72-92412BC85BD0}" srcOrd="0" destOrd="0" presId="urn:microsoft.com/office/officeart/2005/8/layout/vList2"/>
    <dgm:cxn modelId="{45B77398-1AE2-420B-B671-65E693494953}" srcId="{8B6D13AE-E555-4D12-858B-867A20D2FCF1}" destId="{22D5B9CC-2C53-4928-8A74-E207AA22101B}" srcOrd="0" destOrd="0" parTransId="{90681456-9123-488F-8421-23D8D6D00880}" sibTransId="{BA01757F-4DDE-4382-AE8E-FCD380DFA9A4}"/>
    <dgm:cxn modelId="{542F059F-9185-4DF6-BD2B-E23CD6863A06}" type="presOf" srcId="{27C87A4E-C3ED-415F-BDFB-DD35BD5CF36A}" destId="{BF837114-CF39-4B58-A8D4-0F63C3709799}" srcOrd="0" destOrd="0" presId="urn:microsoft.com/office/officeart/2005/8/layout/vList2"/>
    <dgm:cxn modelId="{5F612B9F-2FCA-4082-9149-3E4C3C0C0F74}" srcId="{8B6D13AE-E555-4D12-858B-867A20D2FCF1}" destId="{EA8E9E9B-4628-4948-9155-7BDA54D776F4}" srcOrd="2" destOrd="0" parTransId="{06B5EBA6-A5E7-45B0-9BCD-F278F6D3FFAE}" sibTransId="{4F2DDAF7-6C79-4526-BF14-15B9C5D37717}"/>
    <dgm:cxn modelId="{CD6701A9-663B-4017-B784-8E375A41123C}" srcId="{62D165EC-DE6F-46AF-B429-7B03AADAEB5D}" destId="{1B6F33F4-0E5A-4E8E-B894-FDCC41C47A17}" srcOrd="0" destOrd="0" parTransId="{3177B96F-C35C-4069-A39F-7F1D44E5FD14}" sibTransId="{3B3C8788-F28B-4ADD-9370-9B3E849CA0D0}"/>
    <dgm:cxn modelId="{B82DBAB2-E1B1-4D2F-9FF6-64FEC3A4B9DD}" srcId="{7CD93E97-FF38-46DE-8D35-0D6CE44ADC66}" destId="{A74E5205-D696-4682-B273-25AAD00E36A6}" srcOrd="1" destOrd="0" parTransId="{912E167B-CD15-4A74-8D21-8F8BCC454019}" sibTransId="{F05245EB-DBE4-440F-9CEE-5FD3E715D98E}"/>
    <dgm:cxn modelId="{214D75BD-322D-4685-9F60-18EC30FD916D}" type="presOf" srcId="{1B6F33F4-0E5A-4E8E-B894-FDCC41C47A17}" destId="{860EF9DA-2169-41CF-A627-229E553DC7CA}" srcOrd="0" destOrd="0" presId="urn:microsoft.com/office/officeart/2005/8/layout/vList2"/>
    <dgm:cxn modelId="{B49174BE-0369-4989-9370-D0C88CF2669D}" type="presOf" srcId="{AEEC24F5-8D36-4A29-AFFA-523A164DEBA3}" destId="{B7FE2F17-76CE-4D1B-B983-F82FDC67DB8A}" srcOrd="0" destOrd="0" presId="urn:microsoft.com/office/officeart/2005/8/layout/vList2"/>
    <dgm:cxn modelId="{81EBA8CC-5577-49A9-B046-80197A769015}" type="presOf" srcId="{C84D77A9-9B50-4484-9832-2AA4FFA61E46}" destId="{E89F10BD-D2F1-401D-B7A4-147F28FF4F97}" srcOrd="0" destOrd="0" presId="urn:microsoft.com/office/officeart/2005/8/layout/vList2"/>
    <dgm:cxn modelId="{04ECE4CD-2594-408A-BBBD-CED579F7D56A}" type="presOf" srcId="{0C8C8420-234F-4F7A-B5C7-AB2941A16857}" destId="{F3694253-ABC6-4AAB-A80F-1A6654B8A539}" srcOrd="0" destOrd="0" presId="urn:microsoft.com/office/officeart/2005/8/layout/vList2"/>
    <dgm:cxn modelId="{1343AAD2-9FD5-4A94-B073-EC09E03FA1D9}" srcId="{DB0D4CDA-F2DB-4A60-BE27-79E63EFC08E6}" destId="{9E64D855-3EE2-4E09-BF93-C7675552998E}" srcOrd="1" destOrd="0" parTransId="{045B8B68-5B8B-4CB9-876A-D379FFCD944C}" sibTransId="{AEB67467-8A37-4B92-8A58-7C1BDF8452FA}"/>
    <dgm:cxn modelId="{ED7ACAD9-9096-4EE0-8796-0C9815A7F60D}" srcId="{0C8C8420-234F-4F7A-B5C7-AB2941A16857}" destId="{8B6D13AE-E555-4D12-858B-867A20D2FCF1}" srcOrd="5" destOrd="0" parTransId="{1FBA01A9-631F-4D13-9DCF-F034C90D7C14}" sibTransId="{192E19F1-EAEC-4C30-A4FE-CD07DDE52B23}"/>
    <dgm:cxn modelId="{21E3F4E7-85B8-4846-81DD-132EA936C038}" srcId="{8B6D13AE-E555-4D12-858B-867A20D2FCF1}" destId="{6424B7E4-F02E-4C6C-9450-D517FC1B050D}" srcOrd="1" destOrd="0" parTransId="{512BB2BD-092C-45F7-BBB2-F84332691A9F}" sibTransId="{EC122D02-58E3-49D0-81F5-BA0907918ABE}"/>
    <dgm:cxn modelId="{FAA413ED-5E9E-4A31-8962-FC77E72E6D7C}" srcId="{DB0D4CDA-F2DB-4A60-BE27-79E63EFC08E6}" destId="{27C87A4E-C3ED-415F-BDFB-DD35BD5CF36A}" srcOrd="0" destOrd="0" parTransId="{DB9857AC-1E27-42CA-82B4-190E640935B4}" sibTransId="{F512589B-BE95-4273-958B-104510EE0093}"/>
    <dgm:cxn modelId="{A086C9F8-BC22-45E2-B64F-BBE22D54DEB9}" type="presOf" srcId="{EA8E9E9B-4628-4948-9155-7BDA54D776F4}" destId="{4BAC14D1-B3D2-4BF6-B4FC-76C6C1F23B8C}" srcOrd="0" destOrd="2" presId="urn:microsoft.com/office/officeart/2005/8/layout/vList2"/>
    <dgm:cxn modelId="{055A2EF9-231B-4AB9-BD79-60F27E7B9CA0}" type="presOf" srcId="{A74E5205-D696-4682-B273-25AAD00E36A6}" destId="{98DEC3CF-DB4D-43C6-B4D0-20A4499A0912}" srcOrd="0" destOrd="1" presId="urn:microsoft.com/office/officeart/2005/8/layout/vList2"/>
    <dgm:cxn modelId="{F1CBEFF0-721A-42C4-A1AE-1C482560BD64}" type="presParOf" srcId="{F3694253-ABC6-4AAB-A80F-1A6654B8A539}" destId="{B7FE2F17-76CE-4D1B-B983-F82FDC67DB8A}" srcOrd="0" destOrd="0" presId="urn:microsoft.com/office/officeart/2005/8/layout/vList2"/>
    <dgm:cxn modelId="{A87587C4-49C9-4351-AF1D-B9DBA02D69C8}" type="presParOf" srcId="{F3694253-ABC6-4AAB-A80F-1A6654B8A539}" destId="{C31F38BE-87A9-45EE-97F9-01E3CA1DD007}" srcOrd="1" destOrd="0" presId="urn:microsoft.com/office/officeart/2005/8/layout/vList2"/>
    <dgm:cxn modelId="{C0916555-6E3E-4AB6-92C7-AB9C36503653}" type="presParOf" srcId="{F3694253-ABC6-4AAB-A80F-1A6654B8A539}" destId="{4294B9B8-B59D-475F-BB4A-86C9D6911FC7}" srcOrd="2" destOrd="0" presId="urn:microsoft.com/office/officeart/2005/8/layout/vList2"/>
    <dgm:cxn modelId="{88533B83-85B9-4C8C-82FE-B05749E8AD58}" type="presParOf" srcId="{F3694253-ABC6-4AAB-A80F-1A6654B8A539}" destId="{E89F10BD-D2F1-401D-B7A4-147F28FF4F97}" srcOrd="3" destOrd="0" presId="urn:microsoft.com/office/officeart/2005/8/layout/vList2"/>
    <dgm:cxn modelId="{A97E8F6F-2A03-42EE-8882-E78905619A30}" type="presParOf" srcId="{F3694253-ABC6-4AAB-A80F-1A6654B8A539}" destId="{14EAC736-7AA2-42CC-84B6-C2A4B9CFF471}" srcOrd="4" destOrd="0" presId="urn:microsoft.com/office/officeart/2005/8/layout/vList2"/>
    <dgm:cxn modelId="{0B60F631-10AC-44B4-A666-27BA74EA044A}" type="presParOf" srcId="{F3694253-ABC6-4AAB-A80F-1A6654B8A539}" destId="{98DEC3CF-DB4D-43C6-B4D0-20A4499A0912}" srcOrd="5" destOrd="0" presId="urn:microsoft.com/office/officeart/2005/8/layout/vList2"/>
    <dgm:cxn modelId="{FB9B0A58-2E3D-476E-9B4C-87B2F7761033}" type="presParOf" srcId="{F3694253-ABC6-4AAB-A80F-1A6654B8A539}" destId="{A25B75AE-DDE3-4799-A434-3982465789A6}" srcOrd="6" destOrd="0" presId="urn:microsoft.com/office/officeart/2005/8/layout/vList2"/>
    <dgm:cxn modelId="{EC58EA80-BB81-49B0-993A-FB4441D8D2BC}" type="presParOf" srcId="{F3694253-ABC6-4AAB-A80F-1A6654B8A539}" destId="{BF837114-CF39-4B58-A8D4-0F63C3709799}" srcOrd="7" destOrd="0" presId="urn:microsoft.com/office/officeart/2005/8/layout/vList2"/>
    <dgm:cxn modelId="{37F9E8B6-F915-4FD0-92EC-7177E5EA0A2D}" type="presParOf" srcId="{F3694253-ABC6-4AAB-A80F-1A6654B8A539}" destId="{302B3159-3C84-433D-BBBF-8B73BCC06F86}" srcOrd="8" destOrd="0" presId="urn:microsoft.com/office/officeart/2005/8/layout/vList2"/>
    <dgm:cxn modelId="{4155663A-DF1B-4117-B0A8-3FC051A9AAC2}" type="presParOf" srcId="{F3694253-ABC6-4AAB-A80F-1A6654B8A539}" destId="{860EF9DA-2169-41CF-A627-229E553DC7CA}" srcOrd="9" destOrd="0" presId="urn:microsoft.com/office/officeart/2005/8/layout/vList2"/>
    <dgm:cxn modelId="{889BE1B7-F0D3-4710-B66B-11E2AFE640E4}" type="presParOf" srcId="{F3694253-ABC6-4AAB-A80F-1A6654B8A539}" destId="{617F02F7-D2BC-483A-8E72-92412BC85BD0}" srcOrd="10" destOrd="0" presId="urn:microsoft.com/office/officeart/2005/8/layout/vList2"/>
    <dgm:cxn modelId="{7C20DC3F-5439-4733-83F6-70C7045C3FFD}" type="presParOf" srcId="{F3694253-ABC6-4AAB-A80F-1A6654B8A539}" destId="{4BAC14D1-B3D2-4BF6-B4FC-76C6C1F23B8C}"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40AF3D-D3A9-401C-873E-985E2C367D7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D95FC6E-C75E-493C-8BDA-A515B590375C}">
      <dgm:prSet/>
      <dgm:spPr/>
      <dgm:t>
        <a:bodyPr/>
        <a:lstStyle/>
        <a:p>
          <a:r>
            <a:rPr lang="en-US"/>
            <a:t>In C++20 , we are able to capture a variadic pack of parameters:</a:t>
          </a:r>
        </a:p>
      </dgm:t>
    </dgm:pt>
    <dgm:pt modelId="{3DA7E5AC-28EF-4529-B3A3-7C9F31010A5D}" type="parTrans" cxnId="{C3CDB7B5-C2E1-421B-B90F-65FBE22909F7}">
      <dgm:prSet/>
      <dgm:spPr/>
      <dgm:t>
        <a:bodyPr/>
        <a:lstStyle/>
        <a:p>
          <a:endParaRPr lang="en-US"/>
        </a:p>
      </dgm:t>
    </dgm:pt>
    <dgm:pt modelId="{019CD686-0F46-4CD3-9CD6-DA08606B58BE}" type="sibTrans" cxnId="{C3CDB7B5-C2E1-421B-B90F-65FBE22909F7}">
      <dgm:prSet/>
      <dgm:spPr/>
      <dgm:t>
        <a:bodyPr/>
        <a:lstStyle/>
        <a:p>
          <a:endParaRPr lang="en-US"/>
        </a:p>
      </dgm:t>
    </dgm:pt>
    <dgm:pt modelId="{C9F4858E-8B2D-4DC5-BB76-FCF3B744A9E1}">
      <dgm:prSet/>
      <dgm:spPr/>
      <dgm:t>
        <a:bodyPr/>
        <a:lstStyle/>
        <a:p>
          <a:pPr>
            <a:buNone/>
          </a:pPr>
          <a:r>
            <a:rPr lang="en-US" dirty="0"/>
            <a:t>template&lt;</a:t>
          </a:r>
          <a:r>
            <a:rPr lang="en-US" dirty="0" err="1"/>
            <a:t>typename</a:t>
          </a:r>
          <a:r>
            <a:rPr lang="en-US" dirty="0"/>
            <a:t>... Ts&gt;</a:t>
          </a:r>
        </a:p>
      </dgm:t>
    </dgm:pt>
    <dgm:pt modelId="{D7448107-369B-4877-AC22-3DE1EA07F800}" type="parTrans" cxnId="{5487AB6B-31A5-4FC0-AA06-06EC58F47B91}">
      <dgm:prSet/>
      <dgm:spPr/>
      <dgm:t>
        <a:bodyPr/>
        <a:lstStyle/>
        <a:p>
          <a:endParaRPr lang="en-US"/>
        </a:p>
      </dgm:t>
    </dgm:pt>
    <dgm:pt modelId="{2EDA53C1-96BC-4A2D-8F13-433380D311E4}" type="sibTrans" cxnId="{5487AB6B-31A5-4FC0-AA06-06EC58F47B91}">
      <dgm:prSet/>
      <dgm:spPr/>
      <dgm:t>
        <a:bodyPr/>
        <a:lstStyle/>
        <a:p>
          <a:endParaRPr lang="en-US"/>
        </a:p>
      </dgm:t>
    </dgm:pt>
    <dgm:pt modelId="{2687BD13-A4CC-46B0-9920-3275EFE58397}">
      <dgm:prSet/>
      <dgm:spPr/>
      <dgm:t>
        <a:bodyPr/>
        <a:lstStyle/>
        <a:p>
          <a:pPr>
            <a:buNone/>
          </a:pPr>
          <a:r>
            <a:rPr lang="en-US"/>
            <a:t>void f(Ts&amp;&amp;... args)</a:t>
          </a:r>
        </a:p>
      </dgm:t>
    </dgm:pt>
    <dgm:pt modelId="{F970436A-AEAD-4D61-859A-8E43045C4C31}" type="parTrans" cxnId="{45D5794C-D218-4E4E-97D0-772A15BD2FAB}">
      <dgm:prSet/>
      <dgm:spPr/>
      <dgm:t>
        <a:bodyPr/>
        <a:lstStyle/>
        <a:p>
          <a:endParaRPr lang="en-US"/>
        </a:p>
      </dgm:t>
    </dgm:pt>
    <dgm:pt modelId="{A9696734-173B-4E66-82AF-78F07BF6B363}" type="sibTrans" cxnId="{45D5794C-D218-4E4E-97D0-772A15BD2FAB}">
      <dgm:prSet/>
      <dgm:spPr/>
      <dgm:t>
        <a:bodyPr/>
        <a:lstStyle/>
        <a:p>
          <a:endParaRPr lang="en-US"/>
        </a:p>
      </dgm:t>
    </dgm:pt>
    <dgm:pt modelId="{19C32F1C-B4EC-4F1E-8122-693DD88BFD8B}">
      <dgm:prSet/>
      <dgm:spPr/>
      <dgm:t>
        <a:bodyPr/>
        <a:lstStyle/>
        <a:p>
          <a:pPr>
            <a:buNone/>
          </a:pPr>
          <a:r>
            <a:rPr lang="en-US"/>
            <a:t>{</a:t>
          </a:r>
        </a:p>
      </dgm:t>
    </dgm:pt>
    <dgm:pt modelId="{CAF997FC-0632-4C7F-A2E5-03E2885B2EF1}" type="parTrans" cxnId="{F469ECC0-011B-4ACB-BEF1-5FE5B6A6CC24}">
      <dgm:prSet/>
      <dgm:spPr/>
      <dgm:t>
        <a:bodyPr/>
        <a:lstStyle/>
        <a:p>
          <a:endParaRPr lang="en-US"/>
        </a:p>
      </dgm:t>
    </dgm:pt>
    <dgm:pt modelId="{6604836D-3AFA-4DC1-B1A2-078610E85A05}" type="sibTrans" cxnId="{F469ECC0-011B-4ACB-BEF1-5FE5B6A6CC24}">
      <dgm:prSet/>
      <dgm:spPr/>
      <dgm:t>
        <a:bodyPr/>
        <a:lstStyle/>
        <a:p>
          <a:endParaRPr lang="en-US"/>
        </a:p>
      </dgm:t>
    </dgm:pt>
    <dgm:pt modelId="{5D4AEA4C-6288-4A55-87B5-5C0D27E04432}">
      <dgm:prSet/>
      <dgm:spPr/>
      <dgm:t>
        <a:bodyPr/>
        <a:lstStyle/>
        <a:p>
          <a:pPr>
            <a:buNone/>
          </a:pPr>
          <a:r>
            <a:rPr lang="en-US" dirty="0"/>
            <a:t>auto </a:t>
          </a:r>
          <a:r>
            <a:rPr lang="en-US" dirty="0" err="1"/>
            <a:t>myLambda</a:t>
          </a:r>
          <a:r>
            <a:rPr lang="en-US" dirty="0"/>
            <a:t> = [...</a:t>
          </a:r>
          <a:r>
            <a:rPr lang="en-US" dirty="0" err="1"/>
            <a:t>args</a:t>
          </a:r>
          <a:r>
            <a:rPr lang="en-US" dirty="0"/>
            <a:t> = std::forward&lt;Ts&gt;(</a:t>
          </a:r>
          <a:r>
            <a:rPr lang="en-US" dirty="0" err="1"/>
            <a:t>args</a:t>
          </a:r>
          <a:r>
            <a:rPr lang="en-US" dirty="0"/>
            <a:t>)](){};</a:t>
          </a:r>
        </a:p>
      </dgm:t>
    </dgm:pt>
    <dgm:pt modelId="{34B853CB-F9C4-4D44-90AB-F2BD91247C80}" type="parTrans" cxnId="{81458B95-55FF-49D7-9FC0-2774FF08CC26}">
      <dgm:prSet/>
      <dgm:spPr/>
      <dgm:t>
        <a:bodyPr/>
        <a:lstStyle/>
        <a:p>
          <a:endParaRPr lang="en-US"/>
        </a:p>
      </dgm:t>
    </dgm:pt>
    <dgm:pt modelId="{DD0DB003-FBCB-4620-980D-F0812BCA7591}" type="sibTrans" cxnId="{81458B95-55FF-49D7-9FC0-2774FF08CC26}">
      <dgm:prSet/>
      <dgm:spPr/>
      <dgm:t>
        <a:bodyPr/>
        <a:lstStyle/>
        <a:p>
          <a:endParaRPr lang="en-US"/>
        </a:p>
      </dgm:t>
    </dgm:pt>
    <dgm:pt modelId="{BC832297-0C12-42A2-A3E1-19C56DFB875E}">
      <dgm:prSet/>
      <dgm:spPr/>
      <dgm:t>
        <a:bodyPr/>
        <a:lstStyle/>
        <a:p>
          <a:pPr>
            <a:buNone/>
          </a:pPr>
          <a:r>
            <a:rPr lang="en-US" dirty="0"/>
            <a:t>}</a:t>
          </a:r>
        </a:p>
      </dgm:t>
    </dgm:pt>
    <dgm:pt modelId="{6244213A-7528-4650-B40F-6628CFF4919C}" type="parTrans" cxnId="{B65A71B1-B4C1-4754-A787-D2189C5221C2}">
      <dgm:prSet/>
      <dgm:spPr/>
      <dgm:t>
        <a:bodyPr/>
        <a:lstStyle/>
        <a:p>
          <a:endParaRPr lang="en-US"/>
        </a:p>
      </dgm:t>
    </dgm:pt>
    <dgm:pt modelId="{A4D26A42-852A-42E0-9483-8DFEB7C7B18B}" type="sibTrans" cxnId="{B65A71B1-B4C1-4754-A787-D2189C5221C2}">
      <dgm:prSet/>
      <dgm:spPr/>
      <dgm:t>
        <a:bodyPr/>
        <a:lstStyle/>
        <a:p>
          <a:endParaRPr lang="en-US"/>
        </a:p>
      </dgm:t>
    </dgm:pt>
    <dgm:pt modelId="{B67BA8D9-192F-440B-B277-590CA05C9AD2}">
      <dgm:prSet/>
      <dgm:spPr/>
      <dgm:t>
        <a:bodyPr/>
        <a:lstStyle/>
        <a:p>
          <a:r>
            <a:rPr lang="en-US"/>
            <a:t>Capture parameter packs by value:</a:t>
          </a:r>
        </a:p>
      </dgm:t>
    </dgm:pt>
    <dgm:pt modelId="{4FF91C9D-CA1D-474B-9747-BE24BF476BDB}" type="parTrans" cxnId="{8FC916D7-61F7-4475-9208-0F76DD242426}">
      <dgm:prSet/>
      <dgm:spPr/>
      <dgm:t>
        <a:bodyPr/>
        <a:lstStyle/>
        <a:p>
          <a:endParaRPr lang="en-US"/>
        </a:p>
      </dgm:t>
    </dgm:pt>
    <dgm:pt modelId="{C8BC7622-53BB-483F-A624-B5D54602357A}" type="sibTrans" cxnId="{8FC916D7-61F7-4475-9208-0F76DD242426}">
      <dgm:prSet/>
      <dgm:spPr/>
      <dgm:t>
        <a:bodyPr/>
        <a:lstStyle/>
        <a:p>
          <a:endParaRPr lang="en-US"/>
        </a:p>
      </dgm:t>
    </dgm:pt>
    <dgm:pt modelId="{0DD69446-EF92-4809-BABF-1AEEDC22023D}">
      <dgm:prSet/>
      <dgm:spPr/>
      <dgm:t>
        <a:bodyPr/>
        <a:lstStyle/>
        <a:p>
          <a:pPr>
            <a:buNone/>
          </a:pPr>
          <a:r>
            <a:rPr lang="en-US" dirty="0"/>
            <a:t>template &lt;</a:t>
          </a:r>
          <a:r>
            <a:rPr lang="en-US" dirty="0" err="1"/>
            <a:t>typename</a:t>
          </a:r>
          <a:r>
            <a:rPr lang="en-US" dirty="0"/>
            <a:t>... </a:t>
          </a:r>
          <a:r>
            <a:rPr lang="en-US" dirty="0" err="1"/>
            <a:t>Args</a:t>
          </a:r>
          <a:r>
            <a:rPr lang="en-US" dirty="0"/>
            <a:t>&gt;</a:t>
          </a:r>
        </a:p>
      </dgm:t>
    </dgm:pt>
    <dgm:pt modelId="{995FA7EF-5A77-483D-A08B-F176F24D48F7}" type="parTrans" cxnId="{E862CFBA-C7D2-4E27-B9E4-47D2433227CD}">
      <dgm:prSet/>
      <dgm:spPr/>
      <dgm:t>
        <a:bodyPr/>
        <a:lstStyle/>
        <a:p>
          <a:endParaRPr lang="en-US"/>
        </a:p>
      </dgm:t>
    </dgm:pt>
    <dgm:pt modelId="{A34E93C9-5EA2-45BE-8961-EC4289B1A2C3}" type="sibTrans" cxnId="{E862CFBA-C7D2-4E27-B9E4-47D2433227CD}">
      <dgm:prSet/>
      <dgm:spPr/>
      <dgm:t>
        <a:bodyPr/>
        <a:lstStyle/>
        <a:p>
          <a:endParaRPr lang="en-US"/>
        </a:p>
      </dgm:t>
    </dgm:pt>
    <dgm:pt modelId="{A0D287F8-6801-4C7C-861C-9AEA41D6EF92}">
      <dgm:prSet/>
      <dgm:spPr/>
      <dgm:t>
        <a:bodyPr/>
        <a:lstStyle/>
        <a:p>
          <a:pPr>
            <a:buNone/>
          </a:pPr>
          <a:r>
            <a:rPr lang="en-US"/>
            <a:t>auto f(Args&amp;&amp;... args){</a:t>
          </a:r>
        </a:p>
      </dgm:t>
    </dgm:pt>
    <dgm:pt modelId="{CD9A33EC-D4D5-44B5-8DE1-7EDE42394FBC}" type="parTrans" cxnId="{CF67DCE7-CD2D-4D8B-860E-E892AC889017}">
      <dgm:prSet/>
      <dgm:spPr/>
      <dgm:t>
        <a:bodyPr/>
        <a:lstStyle/>
        <a:p>
          <a:endParaRPr lang="en-US"/>
        </a:p>
      </dgm:t>
    </dgm:pt>
    <dgm:pt modelId="{EC380CDE-1CB2-4229-BEC7-C1C4B4549E66}" type="sibTrans" cxnId="{CF67DCE7-CD2D-4D8B-860E-E892AC889017}">
      <dgm:prSet/>
      <dgm:spPr/>
      <dgm:t>
        <a:bodyPr/>
        <a:lstStyle/>
        <a:p>
          <a:endParaRPr lang="en-US"/>
        </a:p>
      </dgm:t>
    </dgm:pt>
    <dgm:pt modelId="{988E273E-EEB6-4863-883A-0EC87BE2602D}">
      <dgm:prSet/>
      <dgm:spPr/>
      <dgm:t>
        <a:bodyPr/>
        <a:lstStyle/>
        <a:p>
          <a:pPr>
            <a:buNone/>
          </a:pPr>
          <a:r>
            <a:rPr lang="en-US" dirty="0"/>
            <a:t>// BY VALUE:</a:t>
          </a:r>
        </a:p>
      </dgm:t>
    </dgm:pt>
    <dgm:pt modelId="{B0D7F995-5741-4E62-B7BB-DFAB793BCAE9}" type="parTrans" cxnId="{746CA4BB-3D85-4935-846A-C3E2737DFC3A}">
      <dgm:prSet/>
      <dgm:spPr/>
      <dgm:t>
        <a:bodyPr/>
        <a:lstStyle/>
        <a:p>
          <a:endParaRPr lang="en-US"/>
        </a:p>
      </dgm:t>
    </dgm:pt>
    <dgm:pt modelId="{E8CCC841-9E6C-4E85-AD68-90217DF7ED95}" type="sibTrans" cxnId="{746CA4BB-3D85-4935-846A-C3E2737DFC3A}">
      <dgm:prSet/>
      <dgm:spPr/>
      <dgm:t>
        <a:bodyPr/>
        <a:lstStyle/>
        <a:p>
          <a:endParaRPr lang="en-US"/>
        </a:p>
      </dgm:t>
    </dgm:pt>
    <dgm:pt modelId="{51516099-B3E7-4925-A6B8-46CE071CB7E5}">
      <dgm:prSet/>
      <dgm:spPr/>
      <dgm:t>
        <a:bodyPr/>
        <a:lstStyle/>
        <a:p>
          <a:pPr>
            <a:buNone/>
          </a:pPr>
          <a:r>
            <a:rPr lang="en-US" dirty="0"/>
            <a:t>`return [...</a:t>
          </a:r>
          <a:r>
            <a:rPr lang="en-US" dirty="0" err="1"/>
            <a:t>args</a:t>
          </a:r>
          <a:r>
            <a:rPr lang="en-US" dirty="0"/>
            <a:t> = std::forward&lt;</a:t>
          </a:r>
          <a:r>
            <a:rPr lang="en-US" dirty="0" err="1"/>
            <a:t>Args</a:t>
          </a:r>
          <a:r>
            <a:rPr lang="en-US" dirty="0"/>
            <a:t>&gt;(</a:t>
          </a:r>
          <a:r>
            <a:rPr lang="en-US" dirty="0" err="1"/>
            <a:t>args</a:t>
          </a:r>
          <a:r>
            <a:rPr lang="en-US" dirty="0"/>
            <a:t>)] {	// ...	};</a:t>
          </a:r>
        </a:p>
      </dgm:t>
    </dgm:pt>
    <dgm:pt modelId="{7950F02E-419C-407A-B7A5-BA3B60FD74FB}" type="parTrans" cxnId="{8BEECF6D-4F4E-475C-A1A5-B32787652387}">
      <dgm:prSet/>
      <dgm:spPr/>
      <dgm:t>
        <a:bodyPr/>
        <a:lstStyle/>
        <a:p>
          <a:endParaRPr lang="en-US"/>
        </a:p>
      </dgm:t>
    </dgm:pt>
    <dgm:pt modelId="{F592856E-5841-4A39-A3B9-5B1D83F4A5F9}" type="sibTrans" cxnId="{8BEECF6D-4F4E-475C-A1A5-B32787652387}">
      <dgm:prSet/>
      <dgm:spPr/>
      <dgm:t>
        <a:bodyPr/>
        <a:lstStyle/>
        <a:p>
          <a:endParaRPr lang="en-US"/>
        </a:p>
      </dgm:t>
    </dgm:pt>
    <dgm:pt modelId="{EEB50834-8EAD-44FB-A9DF-D2CFEA916FFE}">
      <dgm:prSet/>
      <dgm:spPr/>
      <dgm:t>
        <a:bodyPr/>
        <a:lstStyle/>
        <a:p>
          <a:pPr>
            <a:buNone/>
          </a:pPr>
          <a:r>
            <a:rPr lang="en-US" dirty="0"/>
            <a:t>}				</a:t>
          </a:r>
        </a:p>
      </dgm:t>
    </dgm:pt>
    <dgm:pt modelId="{550BB078-A184-4506-A509-5C0C17F4B090}" type="parTrans" cxnId="{C119F61F-89C5-4FB9-B077-60B2564C7D8F}">
      <dgm:prSet/>
      <dgm:spPr/>
      <dgm:t>
        <a:bodyPr/>
        <a:lstStyle/>
        <a:p>
          <a:endParaRPr lang="en-US"/>
        </a:p>
      </dgm:t>
    </dgm:pt>
    <dgm:pt modelId="{BE8C0E90-FDF5-4E4C-95B3-0D5B8973298B}" type="sibTrans" cxnId="{C119F61F-89C5-4FB9-B077-60B2564C7D8F}">
      <dgm:prSet/>
      <dgm:spPr/>
      <dgm:t>
        <a:bodyPr/>
        <a:lstStyle/>
        <a:p>
          <a:endParaRPr lang="en-US"/>
        </a:p>
      </dgm:t>
    </dgm:pt>
    <dgm:pt modelId="{D0D71B31-69B1-4F6B-B1E8-629F7E226ED5}">
      <dgm:prSet/>
      <dgm:spPr/>
      <dgm:t>
        <a:bodyPr/>
        <a:lstStyle/>
        <a:p>
          <a:r>
            <a:rPr lang="en-US"/>
            <a:t>Capture parameter packs by reference:</a:t>
          </a:r>
        </a:p>
      </dgm:t>
    </dgm:pt>
    <dgm:pt modelId="{3CC51A1B-9663-4118-BD4A-AD016582E394}" type="parTrans" cxnId="{7FB2E035-79C0-4070-9C29-CA00A9024051}">
      <dgm:prSet/>
      <dgm:spPr/>
      <dgm:t>
        <a:bodyPr/>
        <a:lstStyle/>
        <a:p>
          <a:endParaRPr lang="en-US"/>
        </a:p>
      </dgm:t>
    </dgm:pt>
    <dgm:pt modelId="{7CF88208-DB61-40FD-B6AB-9BD60462CE09}" type="sibTrans" cxnId="{7FB2E035-79C0-4070-9C29-CA00A9024051}">
      <dgm:prSet/>
      <dgm:spPr/>
      <dgm:t>
        <a:bodyPr/>
        <a:lstStyle/>
        <a:p>
          <a:endParaRPr lang="en-US"/>
        </a:p>
      </dgm:t>
    </dgm:pt>
    <dgm:pt modelId="{54D4D133-D783-414A-AF66-5E5EEA88ABD7}">
      <dgm:prSet/>
      <dgm:spPr/>
      <dgm:t>
        <a:bodyPr/>
        <a:lstStyle/>
        <a:p>
          <a:pPr>
            <a:buNone/>
          </a:pPr>
          <a:r>
            <a:rPr lang="en-US" dirty="0"/>
            <a:t>template &lt;</a:t>
          </a:r>
          <a:r>
            <a:rPr lang="en-US" dirty="0" err="1"/>
            <a:t>typename</a:t>
          </a:r>
          <a:r>
            <a:rPr lang="en-US" dirty="0"/>
            <a:t>... </a:t>
          </a:r>
          <a:r>
            <a:rPr lang="en-US" dirty="0" err="1"/>
            <a:t>Args</a:t>
          </a:r>
          <a:r>
            <a:rPr lang="en-US" dirty="0"/>
            <a:t>&gt;</a:t>
          </a:r>
        </a:p>
      </dgm:t>
    </dgm:pt>
    <dgm:pt modelId="{26EB5B99-2131-4A15-885B-04D45C5A6527}" type="parTrans" cxnId="{15425023-AF9B-4171-B283-82D72A65C752}">
      <dgm:prSet/>
      <dgm:spPr/>
      <dgm:t>
        <a:bodyPr/>
        <a:lstStyle/>
        <a:p>
          <a:endParaRPr lang="en-US"/>
        </a:p>
      </dgm:t>
    </dgm:pt>
    <dgm:pt modelId="{14447F31-3E61-4F5C-BF27-12EA5A73EC7A}" type="sibTrans" cxnId="{15425023-AF9B-4171-B283-82D72A65C752}">
      <dgm:prSet/>
      <dgm:spPr/>
      <dgm:t>
        <a:bodyPr/>
        <a:lstStyle/>
        <a:p>
          <a:endParaRPr lang="en-US"/>
        </a:p>
      </dgm:t>
    </dgm:pt>
    <dgm:pt modelId="{19C5D1FB-1A9E-4591-B988-1A82C784EFD9}">
      <dgm:prSet/>
      <dgm:spPr/>
      <dgm:t>
        <a:bodyPr/>
        <a:lstStyle/>
        <a:p>
          <a:pPr>
            <a:buNone/>
          </a:pPr>
          <a:r>
            <a:rPr lang="en-US" dirty="0"/>
            <a:t>auto f(</a:t>
          </a:r>
          <a:r>
            <a:rPr lang="en-US" dirty="0" err="1"/>
            <a:t>Args</a:t>
          </a:r>
          <a:r>
            <a:rPr lang="en-US" dirty="0"/>
            <a:t>&amp;&amp;... </a:t>
          </a:r>
          <a:r>
            <a:rPr lang="en-US" dirty="0" err="1"/>
            <a:t>args</a:t>
          </a:r>
          <a:r>
            <a:rPr lang="en-US" dirty="0"/>
            <a:t>){</a:t>
          </a:r>
        </a:p>
      </dgm:t>
    </dgm:pt>
    <dgm:pt modelId="{9380DC81-855A-4B8F-8980-109B63AA97BE}" type="parTrans" cxnId="{310E7513-A79C-4B01-837D-2D8A6B15B976}">
      <dgm:prSet/>
      <dgm:spPr/>
      <dgm:t>
        <a:bodyPr/>
        <a:lstStyle/>
        <a:p>
          <a:endParaRPr lang="en-US"/>
        </a:p>
      </dgm:t>
    </dgm:pt>
    <dgm:pt modelId="{4165357A-8C10-4242-AE05-F38886656E9B}" type="sibTrans" cxnId="{310E7513-A79C-4B01-837D-2D8A6B15B976}">
      <dgm:prSet/>
      <dgm:spPr/>
      <dgm:t>
        <a:bodyPr/>
        <a:lstStyle/>
        <a:p>
          <a:endParaRPr lang="en-US"/>
        </a:p>
      </dgm:t>
    </dgm:pt>
    <dgm:pt modelId="{2E8324E7-7E7F-40F0-8AA7-D42BD0C1D94D}">
      <dgm:prSet/>
      <dgm:spPr/>
      <dgm:t>
        <a:bodyPr/>
        <a:lstStyle/>
        <a:p>
          <a:pPr>
            <a:buNone/>
          </a:pPr>
          <a:r>
            <a:rPr lang="en-US"/>
            <a:t>// BY REFERENCE:</a:t>
          </a:r>
        </a:p>
      </dgm:t>
    </dgm:pt>
    <dgm:pt modelId="{F9472D38-4B75-4B97-9284-0072B2EF200D}" type="parTrans" cxnId="{50B09C29-0D93-4E4E-A6A2-56C1D44292A2}">
      <dgm:prSet/>
      <dgm:spPr/>
      <dgm:t>
        <a:bodyPr/>
        <a:lstStyle/>
        <a:p>
          <a:endParaRPr lang="en-US"/>
        </a:p>
      </dgm:t>
    </dgm:pt>
    <dgm:pt modelId="{3673CDBC-DFD6-4037-B834-92A2891F8FF2}" type="sibTrans" cxnId="{50B09C29-0D93-4E4E-A6A2-56C1D44292A2}">
      <dgm:prSet/>
      <dgm:spPr/>
      <dgm:t>
        <a:bodyPr/>
        <a:lstStyle/>
        <a:p>
          <a:endParaRPr lang="en-US"/>
        </a:p>
      </dgm:t>
    </dgm:pt>
    <dgm:pt modelId="{88C78075-946E-45A1-BF88-2E972C8CEB6B}">
      <dgm:prSet/>
      <dgm:spPr/>
      <dgm:t>
        <a:bodyPr/>
        <a:lstStyle/>
        <a:p>
          <a:pPr>
            <a:buNone/>
          </a:pPr>
          <a:r>
            <a:rPr lang="en-US" dirty="0"/>
            <a:t>return [&amp;...</a:t>
          </a:r>
          <a:r>
            <a:rPr lang="en-US" dirty="0" err="1"/>
            <a:t>args</a:t>
          </a:r>
          <a:r>
            <a:rPr lang="en-US" dirty="0"/>
            <a:t> = std::forward&lt;</a:t>
          </a:r>
          <a:r>
            <a:rPr lang="en-US" dirty="0" err="1"/>
            <a:t>Args</a:t>
          </a:r>
          <a:r>
            <a:rPr lang="en-US" dirty="0"/>
            <a:t>&gt;(</a:t>
          </a:r>
          <a:r>
            <a:rPr lang="en-US" dirty="0" err="1"/>
            <a:t>args</a:t>
          </a:r>
          <a:r>
            <a:rPr lang="en-US" dirty="0"/>
            <a:t>)] {	// ...	};</a:t>
          </a:r>
        </a:p>
      </dgm:t>
    </dgm:pt>
    <dgm:pt modelId="{53CC61C7-4F4E-41D2-8AF5-872432AEE33B}" type="parTrans" cxnId="{75B203D9-4E8B-4D40-9918-7AA1A5BF239C}">
      <dgm:prSet/>
      <dgm:spPr/>
      <dgm:t>
        <a:bodyPr/>
        <a:lstStyle/>
        <a:p>
          <a:endParaRPr lang="en-US"/>
        </a:p>
      </dgm:t>
    </dgm:pt>
    <dgm:pt modelId="{58D588B1-FF0E-4B38-823D-F7DB24FA462C}" type="sibTrans" cxnId="{75B203D9-4E8B-4D40-9918-7AA1A5BF239C}">
      <dgm:prSet/>
      <dgm:spPr/>
      <dgm:t>
        <a:bodyPr/>
        <a:lstStyle/>
        <a:p>
          <a:endParaRPr lang="en-US"/>
        </a:p>
      </dgm:t>
    </dgm:pt>
    <dgm:pt modelId="{27EC98FE-8355-4BFC-813E-0E766DD1309E}">
      <dgm:prSet/>
      <dgm:spPr/>
      <dgm:t>
        <a:bodyPr/>
        <a:lstStyle/>
        <a:p>
          <a:pPr>
            <a:buNone/>
          </a:pPr>
          <a:r>
            <a:rPr lang="en-US" dirty="0"/>
            <a:t>}</a:t>
          </a:r>
        </a:p>
      </dgm:t>
    </dgm:pt>
    <dgm:pt modelId="{9D076562-B200-455F-85F0-B9D34FCF53B9}" type="parTrans" cxnId="{78FF1CB6-C877-44D4-BD90-7266C1484CCA}">
      <dgm:prSet/>
      <dgm:spPr/>
      <dgm:t>
        <a:bodyPr/>
        <a:lstStyle/>
        <a:p>
          <a:endParaRPr lang="en-US"/>
        </a:p>
      </dgm:t>
    </dgm:pt>
    <dgm:pt modelId="{715DA652-637D-4C01-A8EC-622BCD08EDD4}" type="sibTrans" cxnId="{78FF1CB6-C877-44D4-BD90-7266C1484CCA}">
      <dgm:prSet/>
      <dgm:spPr/>
      <dgm:t>
        <a:bodyPr/>
        <a:lstStyle/>
        <a:p>
          <a:endParaRPr lang="en-US"/>
        </a:p>
      </dgm:t>
    </dgm:pt>
    <dgm:pt modelId="{02866BA4-ED1E-469F-93A4-DD67CA734BE3}" type="pres">
      <dgm:prSet presAssocID="{9940AF3D-D3A9-401C-873E-985E2C367D75}" presName="linear" presStyleCnt="0">
        <dgm:presLayoutVars>
          <dgm:animLvl val="lvl"/>
          <dgm:resizeHandles val="exact"/>
        </dgm:presLayoutVars>
      </dgm:prSet>
      <dgm:spPr/>
    </dgm:pt>
    <dgm:pt modelId="{732F6630-D4BF-4E0C-8A84-D7652693376F}" type="pres">
      <dgm:prSet presAssocID="{9D95FC6E-C75E-493C-8BDA-A515B590375C}" presName="parentText" presStyleLbl="node1" presStyleIdx="0" presStyleCnt="3">
        <dgm:presLayoutVars>
          <dgm:chMax val="0"/>
          <dgm:bulletEnabled val="1"/>
        </dgm:presLayoutVars>
      </dgm:prSet>
      <dgm:spPr/>
    </dgm:pt>
    <dgm:pt modelId="{8FBF4267-45FC-4486-93F5-5B4518896423}" type="pres">
      <dgm:prSet presAssocID="{9D95FC6E-C75E-493C-8BDA-A515B590375C}" presName="childText" presStyleLbl="revTx" presStyleIdx="0" presStyleCnt="3">
        <dgm:presLayoutVars>
          <dgm:bulletEnabled val="1"/>
        </dgm:presLayoutVars>
      </dgm:prSet>
      <dgm:spPr/>
    </dgm:pt>
    <dgm:pt modelId="{B5FCD0FC-AA9C-463B-B73D-25A081CC1566}" type="pres">
      <dgm:prSet presAssocID="{B67BA8D9-192F-440B-B277-590CA05C9AD2}" presName="parentText" presStyleLbl="node1" presStyleIdx="1" presStyleCnt="3">
        <dgm:presLayoutVars>
          <dgm:chMax val="0"/>
          <dgm:bulletEnabled val="1"/>
        </dgm:presLayoutVars>
      </dgm:prSet>
      <dgm:spPr/>
    </dgm:pt>
    <dgm:pt modelId="{83FE1A97-935C-4F0C-A305-123607B375B4}" type="pres">
      <dgm:prSet presAssocID="{B67BA8D9-192F-440B-B277-590CA05C9AD2}" presName="childText" presStyleLbl="revTx" presStyleIdx="1" presStyleCnt="3">
        <dgm:presLayoutVars>
          <dgm:bulletEnabled val="1"/>
        </dgm:presLayoutVars>
      </dgm:prSet>
      <dgm:spPr/>
    </dgm:pt>
    <dgm:pt modelId="{6C850F57-60F9-4798-8ADE-B7F530FA3ED2}" type="pres">
      <dgm:prSet presAssocID="{D0D71B31-69B1-4F6B-B1E8-629F7E226ED5}" presName="parentText" presStyleLbl="node1" presStyleIdx="2" presStyleCnt="3">
        <dgm:presLayoutVars>
          <dgm:chMax val="0"/>
          <dgm:bulletEnabled val="1"/>
        </dgm:presLayoutVars>
      </dgm:prSet>
      <dgm:spPr/>
    </dgm:pt>
    <dgm:pt modelId="{2DD85D7B-A3F5-47B7-912A-13171061BED3}" type="pres">
      <dgm:prSet presAssocID="{D0D71B31-69B1-4F6B-B1E8-629F7E226ED5}" presName="childText" presStyleLbl="revTx" presStyleIdx="2" presStyleCnt="3">
        <dgm:presLayoutVars>
          <dgm:bulletEnabled val="1"/>
        </dgm:presLayoutVars>
      </dgm:prSet>
      <dgm:spPr/>
    </dgm:pt>
  </dgm:ptLst>
  <dgm:cxnLst>
    <dgm:cxn modelId="{5FFCC104-DED7-4DD3-82DD-5BD8824FE169}" type="presOf" srcId="{A0D287F8-6801-4C7C-861C-9AEA41D6EF92}" destId="{83FE1A97-935C-4F0C-A305-123607B375B4}" srcOrd="0" destOrd="1" presId="urn:microsoft.com/office/officeart/2005/8/layout/vList2"/>
    <dgm:cxn modelId="{039B130B-32D8-4D34-8F38-5F24814ECEF5}" type="presOf" srcId="{54D4D133-D783-414A-AF66-5E5EEA88ABD7}" destId="{2DD85D7B-A3F5-47B7-912A-13171061BED3}" srcOrd="0" destOrd="0" presId="urn:microsoft.com/office/officeart/2005/8/layout/vList2"/>
    <dgm:cxn modelId="{1F42B90F-CEB5-4329-B240-DFFD47F9E491}" type="presOf" srcId="{BC832297-0C12-42A2-A3E1-19C56DFB875E}" destId="{8FBF4267-45FC-4486-93F5-5B4518896423}" srcOrd="0" destOrd="4" presId="urn:microsoft.com/office/officeart/2005/8/layout/vList2"/>
    <dgm:cxn modelId="{310E7513-A79C-4B01-837D-2D8A6B15B976}" srcId="{D0D71B31-69B1-4F6B-B1E8-629F7E226ED5}" destId="{19C5D1FB-1A9E-4591-B988-1A82C784EFD9}" srcOrd="1" destOrd="0" parTransId="{9380DC81-855A-4B8F-8980-109B63AA97BE}" sibTransId="{4165357A-8C10-4242-AE05-F38886656E9B}"/>
    <dgm:cxn modelId="{C119F61F-89C5-4FB9-B077-60B2564C7D8F}" srcId="{B67BA8D9-192F-440B-B277-590CA05C9AD2}" destId="{EEB50834-8EAD-44FB-A9DF-D2CFEA916FFE}" srcOrd="2" destOrd="0" parTransId="{550BB078-A184-4506-A509-5C0C17F4B090}" sibTransId="{BE8C0E90-FDF5-4E4C-95B3-0D5B8973298B}"/>
    <dgm:cxn modelId="{15425023-AF9B-4171-B283-82D72A65C752}" srcId="{D0D71B31-69B1-4F6B-B1E8-629F7E226ED5}" destId="{54D4D133-D783-414A-AF66-5E5EEA88ABD7}" srcOrd="0" destOrd="0" parTransId="{26EB5B99-2131-4A15-885B-04D45C5A6527}" sibTransId="{14447F31-3E61-4F5C-BF27-12EA5A73EC7A}"/>
    <dgm:cxn modelId="{C6770127-43AD-40E1-8B55-479B474245D0}" type="presOf" srcId="{51516099-B3E7-4925-A6B8-46CE071CB7E5}" destId="{83FE1A97-935C-4F0C-A305-123607B375B4}" srcOrd="0" destOrd="3" presId="urn:microsoft.com/office/officeart/2005/8/layout/vList2"/>
    <dgm:cxn modelId="{50B09C29-0D93-4E4E-A6A2-56C1D44292A2}" srcId="{D0D71B31-69B1-4F6B-B1E8-629F7E226ED5}" destId="{2E8324E7-7E7F-40F0-8AA7-D42BD0C1D94D}" srcOrd="2" destOrd="0" parTransId="{F9472D38-4B75-4B97-9284-0072B2EF200D}" sibTransId="{3673CDBC-DFD6-4037-B834-92A2891F8FF2}"/>
    <dgm:cxn modelId="{B286A229-71C9-4B70-86F8-4AD273D7698A}" type="presOf" srcId="{88C78075-946E-45A1-BF88-2E972C8CEB6B}" destId="{2DD85D7B-A3F5-47B7-912A-13171061BED3}" srcOrd="0" destOrd="3" presId="urn:microsoft.com/office/officeart/2005/8/layout/vList2"/>
    <dgm:cxn modelId="{92A82B2E-FF82-49C3-85A4-F2CE99357DF1}" type="presOf" srcId="{9D95FC6E-C75E-493C-8BDA-A515B590375C}" destId="{732F6630-D4BF-4E0C-8A84-D7652693376F}" srcOrd="0" destOrd="0" presId="urn:microsoft.com/office/officeart/2005/8/layout/vList2"/>
    <dgm:cxn modelId="{7FB2E035-79C0-4070-9C29-CA00A9024051}" srcId="{9940AF3D-D3A9-401C-873E-985E2C367D75}" destId="{D0D71B31-69B1-4F6B-B1E8-629F7E226ED5}" srcOrd="2" destOrd="0" parTransId="{3CC51A1B-9663-4118-BD4A-AD016582E394}" sibTransId="{7CF88208-DB61-40FD-B6AB-9BD60462CE09}"/>
    <dgm:cxn modelId="{EC872F38-6F91-45E2-844A-DD5EFED09196}" type="presOf" srcId="{19C5D1FB-1A9E-4591-B988-1A82C784EFD9}" destId="{2DD85D7B-A3F5-47B7-912A-13171061BED3}" srcOrd="0" destOrd="1" presId="urn:microsoft.com/office/officeart/2005/8/layout/vList2"/>
    <dgm:cxn modelId="{17B82B44-F071-43B5-9015-E1A77DD6A4C7}" type="presOf" srcId="{EEB50834-8EAD-44FB-A9DF-D2CFEA916FFE}" destId="{83FE1A97-935C-4F0C-A305-123607B375B4}" srcOrd="0" destOrd="4" presId="urn:microsoft.com/office/officeart/2005/8/layout/vList2"/>
    <dgm:cxn modelId="{5487AB6B-31A5-4FC0-AA06-06EC58F47B91}" srcId="{9D95FC6E-C75E-493C-8BDA-A515B590375C}" destId="{C9F4858E-8B2D-4DC5-BB76-FCF3B744A9E1}" srcOrd="0" destOrd="0" parTransId="{D7448107-369B-4877-AC22-3DE1EA07F800}" sibTransId="{2EDA53C1-96BC-4A2D-8F13-433380D311E4}"/>
    <dgm:cxn modelId="{45D5794C-D218-4E4E-97D0-772A15BD2FAB}" srcId="{9D95FC6E-C75E-493C-8BDA-A515B590375C}" destId="{2687BD13-A4CC-46B0-9920-3275EFE58397}" srcOrd="1" destOrd="0" parTransId="{F970436A-AEAD-4D61-859A-8E43045C4C31}" sibTransId="{A9696734-173B-4E66-82AF-78F07BF6B363}"/>
    <dgm:cxn modelId="{ABE4E56C-2612-42E9-A7DF-E900459B3869}" type="presOf" srcId="{C9F4858E-8B2D-4DC5-BB76-FCF3B744A9E1}" destId="{8FBF4267-45FC-4486-93F5-5B4518896423}" srcOrd="0" destOrd="0" presId="urn:microsoft.com/office/officeart/2005/8/layout/vList2"/>
    <dgm:cxn modelId="{8BEECF6D-4F4E-475C-A1A5-B32787652387}" srcId="{A0D287F8-6801-4C7C-861C-9AEA41D6EF92}" destId="{51516099-B3E7-4925-A6B8-46CE071CB7E5}" srcOrd="1" destOrd="0" parTransId="{7950F02E-419C-407A-B7A5-BA3B60FD74FB}" sibTransId="{F592856E-5841-4A39-A3B9-5B1D83F4A5F9}"/>
    <dgm:cxn modelId="{8C436B50-8EA8-4A6A-ADF4-005F4B79B0FA}" type="presOf" srcId="{2687BD13-A4CC-46B0-9920-3275EFE58397}" destId="{8FBF4267-45FC-4486-93F5-5B4518896423}" srcOrd="0" destOrd="1" presId="urn:microsoft.com/office/officeart/2005/8/layout/vList2"/>
    <dgm:cxn modelId="{23215192-D477-4658-ADC7-2F900EA766A8}" type="presOf" srcId="{5D4AEA4C-6288-4A55-87B5-5C0D27E04432}" destId="{8FBF4267-45FC-4486-93F5-5B4518896423}" srcOrd="0" destOrd="3" presId="urn:microsoft.com/office/officeart/2005/8/layout/vList2"/>
    <dgm:cxn modelId="{81458B95-55FF-49D7-9FC0-2774FF08CC26}" srcId="{19C32F1C-B4EC-4F1E-8122-693DD88BFD8B}" destId="{5D4AEA4C-6288-4A55-87B5-5C0D27E04432}" srcOrd="0" destOrd="0" parTransId="{34B853CB-F9C4-4D44-90AB-F2BD91247C80}" sibTransId="{DD0DB003-FBCB-4620-980D-F0812BCA7591}"/>
    <dgm:cxn modelId="{7AB78BA5-028E-46D2-9678-5C158103DC29}" type="presOf" srcId="{9940AF3D-D3A9-401C-873E-985E2C367D75}" destId="{02866BA4-ED1E-469F-93A4-DD67CA734BE3}" srcOrd="0" destOrd="0" presId="urn:microsoft.com/office/officeart/2005/8/layout/vList2"/>
    <dgm:cxn modelId="{E22469AA-A714-45BB-A7A8-20DA463F72DB}" type="presOf" srcId="{2E8324E7-7E7F-40F0-8AA7-D42BD0C1D94D}" destId="{2DD85D7B-A3F5-47B7-912A-13171061BED3}" srcOrd="0" destOrd="2" presId="urn:microsoft.com/office/officeart/2005/8/layout/vList2"/>
    <dgm:cxn modelId="{B65A71B1-B4C1-4754-A787-D2189C5221C2}" srcId="{9D95FC6E-C75E-493C-8BDA-A515B590375C}" destId="{BC832297-0C12-42A2-A3E1-19C56DFB875E}" srcOrd="3" destOrd="0" parTransId="{6244213A-7528-4650-B40F-6628CFF4919C}" sibTransId="{A4D26A42-852A-42E0-9483-8DFEB7C7B18B}"/>
    <dgm:cxn modelId="{C3CDB7B5-C2E1-421B-B90F-65FBE22909F7}" srcId="{9940AF3D-D3A9-401C-873E-985E2C367D75}" destId="{9D95FC6E-C75E-493C-8BDA-A515B590375C}" srcOrd="0" destOrd="0" parTransId="{3DA7E5AC-28EF-4529-B3A3-7C9F31010A5D}" sibTransId="{019CD686-0F46-4CD3-9CD6-DA08606B58BE}"/>
    <dgm:cxn modelId="{78FF1CB6-C877-44D4-BD90-7266C1484CCA}" srcId="{D0D71B31-69B1-4F6B-B1E8-629F7E226ED5}" destId="{27EC98FE-8355-4BFC-813E-0E766DD1309E}" srcOrd="3" destOrd="0" parTransId="{9D076562-B200-455F-85F0-B9D34FCF53B9}" sibTransId="{715DA652-637D-4C01-A8EC-622BCD08EDD4}"/>
    <dgm:cxn modelId="{E862CFBA-C7D2-4E27-B9E4-47D2433227CD}" srcId="{B67BA8D9-192F-440B-B277-590CA05C9AD2}" destId="{0DD69446-EF92-4809-BABF-1AEEDC22023D}" srcOrd="0" destOrd="0" parTransId="{995FA7EF-5A77-483D-A08B-F176F24D48F7}" sibTransId="{A34E93C9-5EA2-45BE-8961-EC4289B1A2C3}"/>
    <dgm:cxn modelId="{746CA4BB-3D85-4935-846A-C3E2737DFC3A}" srcId="{A0D287F8-6801-4C7C-861C-9AEA41D6EF92}" destId="{988E273E-EEB6-4863-883A-0EC87BE2602D}" srcOrd="0" destOrd="0" parTransId="{B0D7F995-5741-4E62-B7BB-DFAB793BCAE9}" sibTransId="{E8CCC841-9E6C-4E85-AD68-90217DF7ED95}"/>
    <dgm:cxn modelId="{61FE0BBD-3451-43D7-B5C8-D64081CC052E}" type="presOf" srcId="{D0D71B31-69B1-4F6B-B1E8-629F7E226ED5}" destId="{6C850F57-60F9-4798-8ADE-B7F530FA3ED2}" srcOrd="0" destOrd="0" presId="urn:microsoft.com/office/officeart/2005/8/layout/vList2"/>
    <dgm:cxn modelId="{F469ECC0-011B-4ACB-BEF1-5FE5B6A6CC24}" srcId="{9D95FC6E-C75E-493C-8BDA-A515B590375C}" destId="{19C32F1C-B4EC-4F1E-8122-693DD88BFD8B}" srcOrd="2" destOrd="0" parTransId="{CAF997FC-0632-4C7F-A2E5-03E2885B2EF1}" sibTransId="{6604836D-3AFA-4DC1-B1A2-078610E85A05}"/>
    <dgm:cxn modelId="{8F5871C6-1C25-4B26-A11E-9D41AA1369F8}" type="presOf" srcId="{19C32F1C-B4EC-4F1E-8122-693DD88BFD8B}" destId="{8FBF4267-45FC-4486-93F5-5B4518896423}" srcOrd="0" destOrd="2" presId="urn:microsoft.com/office/officeart/2005/8/layout/vList2"/>
    <dgm:cxn modelId="{7FE0F4CE-89B0-4B64-9C95-CEC337E2D1BF}" type="presOf" srcId="{0DD69446-EF92-4809-BABF-1AEEDC22023D}" destId="{83FE1A97-935C-4F0C-A305-123607B375B4}" srcOrd="0" destOrd="0" presId="urn:microsoft.com/office/officeart/2005/8/layout/vList2"/>
    <dgm:cxn modelId="{8FC916D7-61F7-4475-9208-0F76DD242426}" srcId="{9940AF3D-D3A9-401C-873E-985E2C367D75}" destId="{B67BA8D9-192F-440B-B277-590CA05C9AD2}" srcOrd="1" destOrd="0" parTransId="{4FF91C9D-CA1D-474B-9747-BE24BF476BDB}" sibTransId="{C8BC7622-53BB-483F-A624-B5D54602357A}"/>
    <dgm:cxn modelId="{75B203D9-4E8B-4D40-9918-7AA1A5BF239C}" srcId="{2E8324E7-7E7F-40F0-8AA7-D42BD0C1D94D}" destId="{88C78075-946E-45A1-BF88-2E972C8CEB6B}" srcOrd="0" destOrd="0" parTransId="{53CC61C7-4F4E-41D2-8AF5-872432AEE33B}" sibTransId="{58D588B1-FF0E-4B38-823D-F7DB24FA462C}"/>
    <dgm:cxn modelId="{91F470E7-A69B-428B-A083-24BB3FB04C13}" type="presOf" srcId="{27EC98FE-8355-4BFC-813E-0E766DD1309E}" destId="{2DD85D7B-A3F5-47B7-912A-13171061BED3}" srcOrd="0" destOrd="4" presId="urn:microsoft.com/office/officeart/2005/8/layout/vList2"/>
    <dgm:cxn modelId="{CF67DCE7-CD2D-4D8B-860E-E892AC889017}" srcId="{B67BA8D9-192F-440B-B277-590CA05C9AD2}" destId="{A0D287F8-6801-4C7C-861C-9AEA41D6EF92}" srcOrd="1" destOrd="0" parTransId="{CD9A33EC-D4D5-44B5-8DE1-7EDE42394FBC}" sibTransId="{EC380CDE-1CB2-4229-BEC7-C1C4B4549E66}"/>
    <dgm:cxn modelId="{7B88D5EE-9D3B-48CB-ADDB-00FCF5E7B2F0}" type="presOf" srcId="{B67BA8D9-192F-440B-B277-590CA05C9AD2}" destId="{B5FCD0FC-AA9C-463B-B73D-25A081CC1566}" srcOrd="0" destOrd="0" presId="urn:microsoft.com/office/officeart/2005/8/layout/vList2"/>
    <dgm:cxn modelId="{10B8F2F0-D242-4AA5-BF12-210CCE72D8DA}" type="presOf" srcId="{988E273E-EEB6-4863-883A-0EC87BE2602D}" destId="{83FE1A97-935C-4F0C-A305-123607B375B4}" srcOrd="0" destOrd="2" presId="urn:microsoft.com/office/officeart/2005/8/layout/vList2"/>
    <dgm:cxn modelId="{4BA7E635-C5F2-48F6-B483-7370D241DD7A}" type="presParOf" srcId="{02866BA4-ED1E-469F-93A4-DD67CA734BE3}" destId="{732F6630-D4BF-4E0C-8A84-D7652693376F}" srcOrd="0" destOrd="0" presId="urn:microsoft.com/office/officeart/2005/8/layout/vList2"/>
    <dgm:cxn modelId="{77B2BE37-6C0D-4467-B7E4-D2412CA1BAA1}" type="presParOf" srcId="{02866BA4-ED1E-469F-93A4-DD67CA734BE3}" destId="{8FBF4267-45FC-4486-93F5-5B4518896423}" srcOrd="1" destOrd="0" presId="urn:microsoft.com/office/officeart/2005/8/layout/vList2"/>
    <dgm:cxn modelId="{F801793F-5510-4167-B528-6F824CADDA1D}" type="presParOf" srcId="{02866BA4-ED1E-469F-93A4-DD67CA734BE3}" destId="{B5FCD0FC-AA9C-463B-B73D-25A081CC1566}" srcOrd="2" destOrd="0" presId="urn:microsoft.com/office/officeart/2005/8/layout/vList2"/>
    <dgm:cxn modelId="{EA312093-5B4F-459F-8AFB-088DD8887DF8}" type="presParOf" srcId="{02866BA4-ED1E-469F-93A4-DD67CA734BE3}" destId="{83FE1A97-935C-4F0C-A305-123607B375B4}" srcOrd="3" destOrd="0" presId="urn:microsoft.com/office/officeart/2005/8/layout/vList2"/>
    <dgm:cxn modelId="{24146425-8F76-4E84-87F2-9CE42E7470BD}" type="presParOf" srcId="{02866BA4-ED1E-469F-93A4-DD67CA734BE3}" destId="{6C850F57-60F9-4798-8ADE-B7F530FA3ED2}" srcOrd="4" destOrd="0" presId="urn:microsoft.com/office/officeart/2005/8/layout/vList2"/>
    <dgm:cxn modelId="{0551E397-D855-4BC1-B5D8-8E3E9C41632D}" type="presParOf" srcId="{02866BA4-ED1E-469F-93A4-DD67CA734BE3}" destId="{2DD85D7B-A3F5-47B7-912A-13171061BED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C9752-3039-4CC3-97D0-890488E54EEC}">
      <dsp:nvSpPr>
        <dsp:cNvPr id="0" name=""/>
        <dsp:cNvSpPr/>
      </dsp:nvSpPr>
      <dsp:spPr>
        <a:xfrm>
          <a:off x="0" y="82561"/>
          <a:ext cx="6263640"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Syntax :</a:t>
          </a:r>
        </a:p>
      </dsp:txBody>
      <dsp:txXfrm>
        <a:off x="26930" y="109491"/>
        <a:ext cx="6209780" cy="497795"/>
      </dsp:txXfrm>
    </dsp:sp>
    <dsp:sp modelId="{4E4ACFAF-CAB2-4194-8A79-590EF6D2E417}">
      <dsp:nvSpPr>
        <dsp:cNvPr id="0" name=""/>
        <dsp:cNvSpPr/>
      </dsp:nvSpPr>
      <dsp:spPr>
        <a:xfrm>
          <a:off x="0" y="700456"/>
          <a:ext cx="6263640" cy="55165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capture clause ] (parameters) -&gt; return-type  </a:t>
          </a:r>
        </a:p>
      </dsp:txBody>
      <dsp:txXfrm>
        <a:off x="26930" y="727386"/>
        <a:ext cx="6209780" cy="497795"/>
      </dsp:txXfrm>
    </dsp:sp>
    <dsp:sp modelId="{D4E59000-F2A4-4D57-8890-599AC29111B6}">
      <dsp:nvSpPr>
        <dsp:cNvPr id="0" name=""/>
        <dsp:cNvSpPr/>
      </dsp:nvSpPr>
      <dsp:spPr>
        <a:xfrm>
          <a:off x="0" y="1252111"/>
          <a:ext cx="626364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   definition of method   } </a:t>
          </a:r>
        </a:p>
      </dsp:txBody>
      <dsp:txXfrm>
        <a:off x="0" y="1252111"/>
        <a:ext cx="6263640" cy="380880"/>
      </dsp:txXfrm>
    </dsp:sp>
    <dsp:sp modelId="{4BF23A84-63DA-4845-9E71-19FF04E2156A}">
      <dsp:nvSpPr>
        <dsp:cNvPr id="0" name=""/>
        <dsp:cNvSpPr/>
      </dsp:nvSpPr>
      <dsp:spPr>
        <a:xfrm>
          <a:off x="0" y="1632991"/>
          <a:ext cx="6263640" cy="55165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Advantages of lambda</a:t>
          </a:r>
          <a:endParaRPr lang="en-US" sz="2300" kern="1200"/>
        </a:p>
      </dsp:txBody>
      <dsp:txXfrm>
        <a:off x="26930" y="1659921"/>
        <a:ext cx="6209780" cy="497795"/>
      </dsp:txXfrm>
    </dsp:sp>
    <dsp:sp modelId="{5EA0A68E-78BD-413F-9E2D-C6397F8B4603}">
      <dsp:nvSpPr>
        <dsp:cNvPr id="0" name=""/>
        <dsp:cNvSpPr/>
      </dsp:nvSpPr>
      <dsp:spPr>
        <a:xfrm>
          <a:off x="0" y="2184646"/>
          <a:ext cx="6263640" cy="3237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Lambdas Make Code More Readable</a:t>
          </a:r>
        </a:p>
        <a:p>
          <a:pPr marL="171450" lvl="1" indent="-171450" algn="l" defTabSz="800100">
            <a:lnSpc>
              <a:spcPct val="90000"/>
            </a:lnSpc>
            <a:spcBef>
              <a:spcPct val="0"/>
            </a:spcBef>
            <a:spcAft>
              <a:spcPct val="20000"/>
            </a:spcAft>
            <a:buChar char="•"/>
          </a:pPr>
          <a:r>
            <a:rPr lang="en-US" sz="1800" kern="1200"/>
            <a:t>Lambdas Improve Locality of the Code</a:t>
          </a:r>
        </a:p>
        <a:p>
          <a:pPr marL="342900" lvl="2" indent="-171450" algn="l" defTabSz="800100">
            <a:lnSpc>
              <a:spcPct val="90000"/>
            </a:lnSpc>
            <a:spcBef>
              <a:spcPct val="0"/>
            </a:spcBef>
            <a:spcAft>
              <a:spcPct val="20000"/>
            </a:spcAft>
            <a:buChar char="•"/>
          </a:pPr>
          <a:r>
            <a:rPr lang="en-US" sz="1800" kern="1200"/>
            <a:t>lambdas are anonymous, there’s no need for you to select the meaningful name for all of your small functions or functors.</a:t>
          </a:r>
        </a:p>
        <a:p>
          <a:pPr marL="171450" lvl="1" indent="-171450" algn="l" defTabSz="800100">
            <a:lnSpc>
              <a:spcPct val="90000"/>
            </a:lnSpc>
            <a:spcBef>
              <a:spcPct val="0"/>
            </a:spcBef>
            <a:spcAft>
              <a:spcPct val="20000"/>
            </a:spcAft>
            <a:buChar char="•"/>
          </a:pPr>
          <a:r>
            <a:rPr lang="en-US" sz="1800" kern="1200"/>
            <a:t>Lambdas Allow to Store State Easily </a:t>
          </a:r>
        </a:p>
        <a:p>
          <a:pPr marL="342900" lvl="2" indent="-171450" algn="l" defTabSz="800100">
            <a:lnSpc>
              <a:spcPct val="90000"/>
            </a:lnSpc>
            <a:spcBef>
              <a:spcPct val="0"/>
            </a:spcBef>
            <a:spcAft>
              <a:spcPct val="20000"/>
            </a:spcAft>
            <a:buChar char="•"/>
          </a:pPr>
          <a:r>
            <a:rPr lang="en-US" sz="1800" kern="1200"/>
            <a:t>if your lambda runs asynchronously or on different threads then you need to pay attention for dangling and synchronization issues.</a:t>
          </a:r>
        </a:p>
        <a:p>
          <a:pPr marL="171450" lvl="1" indent="-171450" algn="l" defTabSz="800100">
            <a:lnSpc>
              <a:spcPct val="90000"/>
            </a:lnSpc>
            <a:spcBef>
              <a:spcPct val="0"/>
            </a:spcBef>
            <a:spcAft>
              <a:spcPct val="20000"/>
            </a:spcAft>
            <a:buChar char="•"/>
          </a:pPr>
          <a:r>
            <a:rPr lang="en-US" sz="1800" kern="1200"/>
            <a:t>Lambdas Allow Several Overloads in the Same Place</a:t>
          </a:r>
        </a:p>
        <a:p>
          <a:pPr marL="171450" lvl="1" indent="-171450" algn="l" defTabSz="800100">
            <a:lnSpc>
              <a:spcPct val="90000"/>
            </a:lnSpc>
            <a:spcBef>
              <a:spcPct val="0"/>
            </a:spcBef>
            <a:spcAft>
              <a:spcPct val="20000"/>
            </a:spcAft>
            <a:buChar char="•"/>
          </a:pPr>
          <a:r>
            <a:rPr lang="en-US" sz="1800" kern="1200"/>
            <a:t>Lambdas Get Better with Each Revision of C++</a:t>
          </a:r>
        </a:p>
      </dsp:txBody>
      <dsp:txXfrm>
        <a:off x="0" y="2184646"/>
        <a:ext cx="6263640" cy="3237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25BEF-7EF0-4FB7-BE09-D686235C78E1}">
      <dsp:nvSpPr>
        <dsp:cNvPr id="0" name=""/>
        <dsp:cNvSpPr/>
      </dsp:nvSpPr>
      <dsp:spPr>
        <a:xfrm>
          <a:off x="0" y="5906"/>
          <a:ext cx="7505108" cy="51333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compiler generate the default implementations for explicitly defaulted functions</a:t>
          </a:r>
        </a:p>
      </dsp:txBody>
      <dsp:txXfrm>
        <a:off x="25059" y="30965"/>
        <a:ext cx="7454990" cy="463219"/>
      </dsp:txXfrm>
    </dsp:sp>
    <dsp:sp modelId="{F1C1766A-FEBD-4331-9E09-6FA1858D7DA8}">
      <dsp:nvSpPr>
        <dsp:cNvPr id="0" name=""/>
        <dsp:cNvSpPr/>
      </dsp:nvSpPr>
      <dsp:spPr>
        <a:xfrm>
          <a:off x="0" y="533643"/>
          <a:ext cx="7505108" cy="513337"/>
        </a:xfrm>
        <a:prstGeom prst="roundRect">
          <a:avLst/>
        </a:prstGeom>
        <a:solidFill>
          <a:schemeClr val="accent5">
            <a:hueOff val="-563212"/>
            <a:satOff val="-1452"/>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whenever we declare a parameterized constructor, the compiler won’t create a default constructor. In such a case, we can use the default specifier in order to create a default one. </a:t>
          </a:r>
        </a:p>
      </dsp:txBody>
      <dsp:txXfrm>
        <a:off x="25059" y="558702"/>
        <a:ext cx="7454990" cy="463219"/>
      </dsp:txXfrm>
    </dsp:sp>
    <dsp:sp modelId="{9D29539A-8124-4495-BDFC-ABFD3707330A}">
      <dsp:nvSpPr>
        <dsp:cNvPr id="0" name=""/>
        <dsp:cNvSpPr/>
      </dsp:nvSpPr>
      <dsp:spPr>
        <a:xfrm>
          <a:off x="0" y="1061381"/>
          <a:ext cx="7505108" cy="513337"/>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 defaulted function needs to be a special member function (default constructor, copy constructor, destructor etc), or has no default arguments.</a:t>
          </a:r>
        </a:p>
      </dsp:txBody>
      <dsp:txXfrm>
        <a:off x="25059" y="1086440"/>
        <a:ext cx="7454990" cy="463219"/>
      </dsp:txXfrm>
    </dsp:sp>
    <dsp:sp modelId="{8BC1EF88-B453-4454-810C-4FDAACE1A668}">
      <dsp:nvSpPr>
        <dsp:cNvPr id="0" name=""/>
        <dsp:cNvSpPr/>
      </dsp:nvSpPr>
      <dsp:spPr>
        <a:xfrm>
          <a:off x="0" y="1589118"/>
          <a:ext cx="7505108" cy="513337"/>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Giving a user-defined constructor, even though it does nothing, makes the type not an aggregate and also not trivial.</a:t>
          </a:r>
        </a:p>
      </dsp:txBody>
      <dsp:txXfrm>
        <a:off x="25059" y="1614177"/>
        <a:ext cx="7454990" cy="463219"/>
      </dsp:txXfrm>
    </dsp:sp>
    <dsp:sp modelId="{F67C7B0E-80B0-4E4C-8200-5F245CB954C5}">
      <dsp:nvSpPr>
        <dsp:cNvPr id="0" name=""/>
        <dsp:cNvSpPr/>
      </dsp:nvSpPr>
      <dsp:spPr>
        <a:xfrm>
          <a:off x="0" y="2116856"/>
          <a:ext cx="7505108" cy="513337"/>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If you want your class to be an aggregate or a trivial type (or by transitivity, a POD type), then you need to use ‘= default’.</a:t>
          </a:r>
        </a:p>
      </dsp:txBody>
      <dsp:txXfrm>
        <a:off x="25059" y="2141915"/>
        <a:ext cx="7454990" cy="463219"/>
      </dsp:txXfrm>
    </dsp:sp>
    <dsp:sp modelId="{4D366CBB-6F40-479C-98AC-79A748EAFCB7}">
      <dsp:nvSpPr>
        <dsp:cNvPr id="0" name=""/>
        <dsp:cNvSpPr/>
      </dsp:nvSpPr>
      <dsp:spPr>
        <a:xfrm>
          <a:off x="0" y="2644593"/>
          <a:ext cx="7505108" cy="513337"/>
        </a:xfrm>
        <a:prstGeom prst="roundRect">
          <a:avLst/>
        </a:prstGeom>
        <a:solidFill>
          <a:schemeClr val="accent5">
            <a:hueOff val="-2816059"/>
            <a:satOff val="-7258"/>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Using ‘= default’ can also be used with copy constructor and destructors. An empty copy constructor, </a:t>
          </a:r>
        </a:p>
      </dsp:txBody>
      <dsp:txXfrm>
        <a:off x="25059" y="2669652"/>
        <a:ext cx="7454990" cy="463219"/>
      </dsp:txXfrm>
    </dsp:sp>
    <dsp:sp modelId="{A6B1E024-4E6E-47F5-AC3A-367799C8EC8A}">
      <dsp:nvSpPr>
        <dsp:cNvPr id="0" name=""/>
        <dsp:cNvSpPr/>
      </dsp:nvSpPr>
      <dsp:spPr>
        <a:xfrm>
          <a:off x="0" y="3172331"/>
          <a:ext cx="7505108" cy="513337"/>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for example, will not do the same as a defaulted copy constructor (which will perform member-wise copy of its members).</a:t>
          </a:r>
        </a:p>
      </dsp:txBody>
      <dsp:txXfrm>
        <a:off x="25059" y="3197390"/>
        <a:ext cx="7454990" cy="463219"/>
      </dsp:txXfrm>
    </dsp:sp>
    <dsp:sp modelId="{94969A8D-E9EA-499E-8FFD-972CCA77398E}">
      <dsp:nvSpPr>
        <dsp:cNvPr id="0" name=""/>
        <dsp:cNvSpPr/>
      </dsp:nvSpPr>
      <dsp:spPr>
        <a:xfrm>
          <a:off x="0" y="3700068"/>
          <a:ext cx="7505108" cy="513337"/>
        </a:xfrm>
        <a:prstGeom prst="roundRect">
          <a:avLst/>
        </a:prstGeom>
        <a:solidFill>
          <a:schemeClr val="accent5">
            <a:hueOff val="-3942483"/>
            <a:satOff val="-10161"/>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Using the ‘= default’ syntax uniformly for each of these special member functions makes code easier to read.	 </a:t>
          </a:r>
        </a:p>
      </dsp:txBody>
      <dsp:txXfrm>
        <a:off x="25059" y="3725127"/>
        <a:ext cx="7454990" cy="463219"/>
      </dsp:txXfrm>
    </dsp:sp>
    <dsp:sp modelId="{7D7AC132-E2D8-401C-9839-0A58E981A6D6}">
      <dsp:nvSpPr>
        <dsp:cNvPr id="0" name=""/>
        <dsp:cNvSpPr/>
      </dsp:nvSpPr>
      <dsp:spPr>
        <a:xfrm>
          <a:off x="0" y="4227806"/>
          <a:ext cx="7505108" cy="513337"/>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Disable the usage of a member function. This is done by appending the =delete; specifier to the end of that function declaration.</a:t>
          </a:r>
        </a:p>
      </dsp:txBody>
      <dsp:txXfrm>
        <a:off x="25059" y="4252865"/>
        <a:ext cx="7454990" cy="463219"/>
      </dsp:txXfrm>
    </dsp:sp>
    <dsp:sp modelId="{B051B199-E11D-41F9-8735-C80D31EC819A}">
      <dsp:nvSpPr>
        <dsp:cNvPr id="0" name=""/>
        <dsp:cNvSpPr/>
      </dsp:nvSpPr>
      <dsp:spPr>
        <a:xfrm>
          <a:off x="0" y="4755543"/>
          <a:ext cx="7505108" cy="513337"/>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Disabling copy constructors</a:t>
          </a:r>
        </a:p>
      </dsp:txBody>
      <dsp:txXfrm>
        <a:off x="25059" y="4780602"/>
        <a:ext cx="7454990" cy="463219"/>
      </dsp:txXfrm>
    </dsp:sp>
    <dsp:sp modelId="{33488ECA-498A-4828-ABA1-0F69CB9DE50E}">
      <dsp:nvSpPr>
        <dsp:cNvPr id="0" name=""/>
        <dsp:cNvSpPr/>
      </dsp:nvSpPr>
      <dsp:spPr>
        <a:xfrm>
          <a:off x="0" y="5283281"/>
          <a:ext cx="7505108" cy="513337"/>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Disabling undesirable argument conversion </a:t>
          </a:r>
        </a:p>
      </dsp:txBody>
      <dsp:txXfrm>
        <a:off x="25059" y="5308340"/>
        <a:ext cx="7454990" cy="463219"/>
      </dsp:txXfrm>
    </dsp:sp>
    <dsp:sp modelId="{D56441A9-F4B5-4714-A6F9-510930CD4B5F}">
      <dsp:nvSpPr>
        <dsp:cNvPr id="0" name=""/>
        <dsp:cNvSpPr/>
      </dsp:nvSpPr>
      <dsp:spPr>
        <a:xfrm>
          <a:off x="0" y="5811018"/>
          <a:ext cx="7505108" cy="513337"/>
        </a:xfrm>
        <a:prstGeom prst="roundRect">
          <a:avLst/>
        </a:prstGeom>
        <a:solidFill>
          <a:schemeClr val="accent5">
            <a:hueOff val="-6195331"/>
            <a:satOff val="-15967"/>
            <a:lumOff val="-10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Deleting of special member functions provides a cleaner way of preventing the compiler from generating special member functions that we don’t want. </a:t>
          </a:r>
        </a:p>
      </dsp:txBody>
      <dsp:txXfrm>
        <a:off x="25059" y="5836077"/>
        <a:ext cx="7454990" cy="463219"/>
      </dsp:txXfrm>
    </dsp:sp>
    <dsp:sp modelId="{645B32F7-130C-47AA-AD06-1CC9ECB82722}">
      <dsp:nvSpPr>
        <dsp:cNvPr id="0" name=""/>
        <dsp:cNvSpPr/>
      </dsp:nvSpPr>
      <dsp:spPr>
        <a:xfrm>
          <a:off x="0" y="6338756"/>
          <a:ext cx="7505108" cy="51333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Deleting of normal member function or non-member functions prevents problematic type promotions from causing an unintended function to be called </a:t>
          </a:r>
        </a:p>
      </dsp:txBody>
      <dsp:txXfrm>
        <a:off x="25059" y="6363815"/>
        <a:ext cx="7454990" cy="4632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A4E50B-5E63-48A4-BF2F-EC9BB115E970}">
      <dsp:nvSpPr>
        <dsp:cNvPr id="0" name=""/>
        <dsp:cNvSpPr/>
      </dsp:nvSpPr>
      <dsp:spPr>
        <a:xfrm>
          <a:off x="0" y="40009"/>
          <a:ext cx="6396484" cy="1784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nullptr is a keyword that can be used at all places where NULL is expected. Like NULL, nullptr is implicitly convertible and comparable to any pointer type. </a:t>
          </a:r>
        </a:p>
      </dsp:txBody>
      <dsp:txXfrm>
        <a:off x="87100" y="127109"/>
        <a:ext cx="6222284" cy="1610050"/>
      </dsp:txXfrm>
    </dsp:sp>
    <dsp:sp modelId="{0383D16F-E5D9-45F7-BF64-2365C1EE7A2C}">
      <dsp:nvSpPr>
        <dsp:cNvPr id="0" name=""/>
        <dsp:cNvSpPr/>
      </dsp:nvSpPr>
      <dsp:spPr>
        <a:xfrm>
          <a:off x="0" y="1896259"/>
          <a:ext cx="6396484" cy="178425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Unlike NULL, it is not implicitly convertible or comparable to integral types.</a:t>
          </a:r>
        </a:p>
      </dsp:txBody>
      <dsp:txXfrm>
        <a:off x="87100" y="1983359"/>
        <a:ext cx="6222284" cy="1610050"/>
      </dsp:txXfrm>
    </dsp:sp>
    <dsp:sp modelId="{0CCBFEEF-6565-42DC-A480-AD56FE58C4C3}">
      <dsp:nvSpPr>
        <dsp:cNvPr id="0" name=""/>
        <dsp:cNvSpPr/>
      </dsp:nvSpPr>
      <dsp:spPr>
        <a:xfrm>
          <a:off x="0" y="3752510"/>
          <a:ext cx="6396484" cy="17842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nullptr is convertible to bool. </a:t>
          </a:r>
        </a:p>
      </dsp:txBody>
      <dsp:txXfrm>
        <a:off x="87100" y="3839610"/>
        <a:ext cx="6222284" cy="1610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C7C3E-5003-4714-9002-681F4AE531CB}">
      <dsp:nvSpPr>
        <dsp:cNvPr id="0" name=""/>
        <dsp:cNvSpPr/>
      </dsp:nvSpPr>
      <dsp:spPr>
        <a:xfrm>
          <a:off x="0" y="81224"/>
          <a:ext cx="10515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Explicit Keyword in C++ is used to mark constructors to not implicitly convert types in C++. </a:t>
          </a:r>
        </a:p>
      </dsp:txBody>
      <dsp:txXfrm>
        <a:off x="44664" y="125888"/>
        <a:ext cx="10426272" cy="825612"/>
      </dsp:txXfrm>
    </dsp:sp>
    <dsp:sp modelId="{80B8063B-EA9E-4CCD-B4AB-CA8AB7F61174}">
      <dsp:nvSpPr>
        <dsp:cNvPr id="0" name=""/>
        <dsp:cNvSpPr/>
      </dsp:nvSpPr>
      <dsp:spPr>
        <a:xfrm>
          <a:off x="0" y="1062404"/>
          <a:ext cx="10515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i="0" kern="1200"/>
            <a:t>We can avoid implicit conversions as these may lead to unexpected results by </a:t>
          </a:r>
          <a:r>
            <a:rPr lang="en-US" sz="2300" kern="1200"/>
            <a:t>using explicit</a:t>
          </a:r>
          <a:r>
            <a:rPr lang="en-US" sz="2300" i="1" kern="1200"/>
            <a:t>.</a:t>
          </a:r>
          <a:endParaRPr lang="en-US" sz="2300" kern="1200"/>
        </a:p>
      </dsp:txBody>
      <dsp:txXfrm>
        <a:off x="44664" y="1107068"/>
        <a:ext cx="10426272" cy="825612"/>
      </dsp:txXfrm>
    </dsp:sp>
    <dsp:sp modelId="{3679DEB6-8E67-46AE-ADE1-ABF5205E830F}">
      <dsp:nvSpPr>
        <dsp:cNvPr id="0" name=""/>
        <dsp:cNvSpPr/>
      </dsp:nvSpPr>
      <dsp:spPr>
        <a:xfrm>
          <a:off x="0" y="1977345"/>
          <a:ext cx="10515600" cy="371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None/>
          </a:pPr>
          <a:r>
            <a:rPr lang="en-US" sz="1800" kern="1200" dirty="0"/>
            <a:t>class A {</a:t>
          </a:r>
        </a:p>
        <a:p>
          <a:pPr marL="171450" lvl="1" indent="-171450" algn="l" defTabSz="800100">
            <a:lnSpc>
              <a:spcPct val="90000"/>
            </a:lnSpc>
            <a:spcBef>
              <a:spcPct val="0"/>
            </a:spcBef>
            <a:spcAft>
              <a:spcPct val="20000"/>
            </a:spcAft>
            <a:buNone/>
          </a:pPr>
          <a:r>
            <a:rPr lang="en-US" sz="1800" kern="1200"/>
            <a:t>operator bool() const { return true; }</a:t>
          </a:r>
        </a:p>
        <a:p>
          <a:pPr marL="171450" lvl="1" indent="-171450" algn="l" defTabSz="800100">
            <a:lnSpc>
              <a:spcPct val="90000"/>
            </a:lnSpc>
            <a:spcBef>
              <a:spcPct val="0"/>
            </a:spcBef>
            <a:spcAft>
              <a:spcPct val="20000"/>
            </a:spcAft>
            <a:buNone/>
          </a:pPr>
          <a:r>
            <a:rPr lang="en-US" sz="1800" kern="1200" dirty="0"/>
            <a:t>};</a:t>
          </a:r>
        </a:p>
        <a:p>
          <a:pPr marL="171450" lvl="1" indent="-171450" algn="l" defTabSz="800100">
            <a:lnSpc>
              <a:spcPct val="90000"/>
            </a:lnSpc>
            <a:spcBef>
              <a:spcPct val="0"/>
            </a:spcBef>
            <a:spcAft>
              <a:spcPct val="20000"/>
            </a:spcAft>
            <a:buNone/>
          </a:pPr>
          <a:r>
            <a:rPr lang="en-US" sz="1800" kern="1200" dirty="0"/>
            <a:t>class B {</a:t>
          </a:r>
        </a:p>
        <a:p>
          <a:pPr marL="171450" lvl="1" indent="-171450" algn="l" defTabSz="800100">
            <a:lnSpc>
              <a:spcPct val="90000"/>
            </a:lnSpc>
            <a:spcBef>
              <a:spcPct val="0"/>
            </a:spcBef>
            <a:spcAft>
              <a:spcPct val="20000"/>
            </a:spcAft>
            <a:buNone/>
          </a:pPr>
          <a:r>
            <a:rPr lang="en-US" sz="1800" kern="1200"/>
            <a:t>explicit operator bool() const { return true; }</a:t>
          </a:r>
        </a:p>
        <a:p>
          <a:pPr marL="171450" lvl="1" indent="-171450" algn="l" defTabSz="800100">
            <a:lnSpc>
              <a:spcPct val="90000"/>
            </a:lnSpc>
            <a:spcBef>
              <a:spcPct val="0"/>
            </a:spcBef>
            <a:spcAft>
              <a:spcPct val="20000"/>
            </a:spcAft>
            <a:buNone/>
          </a:pPr>
          <a:r>
            <a:rPr lang="en-US" sz="1800" kern="1200"/>
            <a:t>};</a:t>
          </a:r>
        </a:p>
        <a:p>
          <a:pPr marL="171450" lvl="1" indent="-171450" algn="l" defTabSz="800100">
            <a:lnSpc>
              <a:spcPct val="90000"/>
            </a:lnSpc>
            <a:spcBef>
              <a:spcPct val="0"/>
            </a:spcBef>
            <a:spcAft>
              <a:spcPct val="20000"/>
            </a:spcAft>
            <a:buNone/>
          </a:pPr>
          <a:r>
            <a:rPr lang="en-US" sz="1800" kern="1200" dirty="0"/>
            <a:t>A </a:t>
          </a:r>
          <a:r>
            <a:rPr lang="en-US" sz="1800" kern="1200" dirty="0" err="1"/>
            <a:t>a</a:t>
          </a:r>
          <a:r>
            <a:rPr lang="en-US" sz="1800" kern="1200" dirty="0"/>
            <a:t>;</a:t>
          </a:r>
        </a:p>
        <a:p>
          <a:pPr marL="171450" lvl="1" indent="-171450" algn="l" defTabSz="800100">
            <a:lnSpc>
              <a:spcPct val="90000"/>
            </a:lnSpc>
            <a:spcBef>
              <a:spcPct val="0"/>
            </a:spcBef>
            <a:spcAft>
              <a:spcPct val="20000"/>
            </a:spcAft>
            <a:buNone/>
          </a:pPr>
          <a:r>
            <a:rPr lang="en-US" sz="1800" kern="1200" dirty="0"/>
            <a:t>if (a); // OK calls A::operator bool()</a:t>
          </a:r>
        </a:p>
        <a:p>
          <a:pPr marL="171450" lvl="1" indent="-171450" algn="l" defTabSz="800100">
            <a:lnSpc>
              <a:spcPct val="90000"/>
            </a:lnSpc>
            <a:spcBef>
              <a:spcPct val="0"/>
            </a:spcBef>
            <a:spcAft>
              <a:spcPct val="20000"/>
            </a:spcAft>
            <a:buNone/>
          </a:pPr>
          <a:r>
            <a:rPr lang="en-US" sz="1800" kern="1200" dirty="0"/>
            <a:t>bool </a:t>
          </a:r>
          <a:r>
            <a:rPr lang="en-US" sz="1800" kern="1200" dirty="0" err="1"/>
            <a:t>ba</a:t>
          </a:r>
          <a:r>
            <a:rPr lang="en-US" sz="1800" kern="1200" dirty="0"/>
            <a:t> = a; // OK copy-initialization selects A::operator bool()</a:t>
          </a:r>
        </a:p>
        <a:p>
          <a:pPr marL="171450" lvl="1" indent="-171450" algn="l" defTabSz="800100">
            <a:lnSpc>
              <a:spcPct val="90000"/>
            </a:lnSpc>
            <a:spcBef>
              <a:spcPct val="0"/>
            </a:spcBef>
            <a:spcAft>
              <a:spcPct val="20000"/>
            </a:spcAft>
            <a:buNone/>
          </a:pPr>
          <a:r>
            <a:rPr lang="en-US" sz="1800" kern="1200" dirty="0"/>
            <a:t>B </a:t>
          </a:r>
          <a:r>
            <a:rPr lang="en-US" sz="1800" kern="1200" dirty="0" err="1"/>
            <a:t>b</a:t>
          </a:r>
          <a:r>
            <a:rPr lang="en-US" sz="1800" kern="1200" dirty="0"/>
            <a:t>;</a:t>
          </a:r>
        </a:p>
        <a:p>
          <a:pPr marL="171450" lvl="1" indent="-171450" algn="l" defTabSz="800100">
            <a:lnSpc>
              <a:spcPct val="90000"/>
            </a:lnSpc>
            <a:spcBef>
              <a:spcPct val="0"/>
            </a:spcBef>
            <a:spcAft>
              <a:spcPct val="20000"/>
            </a:spcAft>
            <a:buNone/>
          </a:pPr>
          <a:r>
            <a:rPr lang="en-US" sz="1800" kern="1200" dirty="0"/>
            <a:t>If (b); // OK calls B::operator bool()</a:t>
          </a:r>
        </a:p>
        <a:p>
          <a:pPr marL="171450" lvl="1" indent="-171450" algn="l" defTabSz="800100">
            <a:lnSpc>
              <a:spcPct val="90000"/>
            </a:lnSpc>
            <a:spcBef>
              <a:spcPct val="0"/>
            </a:spcBef>
            <a:spcAft>
              <a:spcPct val="20000"/>
            </a:spcAft>
            <a:buNone/>
          </a:pPr>
          <a:r>
            <a:rPr lang="en-US" sz="1800" kern="1200" dirty="0"/>
            <a:t>bool bb = b; // error copy-initialization does not consider B::operator bool() </a:t>
          </a:r>
        </a:p>
      </dsp:txBody>
      <dsp:txXfrm>
        <a:off x="0" y="1977345"/>
        <a:ext cx="10515600" cy="37135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E2F17-76CE-4D1B-B983-F82FDC67DB8A}">
      <dsp:nvSpPr>
        <dsp:cNvPr id="0" name=""/>
        <dsp:cNvSpPr/>
      </dsp:nvSpPr>
      <dsp:spPr>
        <a:xfrm>
          <a:off x="0" y="22709"/>
          <a:ext cx="10905066"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Structured binding allows a single source object to be taken apart:</a:t>
          </a:r>
        </a:p>
      </dsp:txBody>
      <dsp:txXfrm>
        <a:off x="23417" y="46126"/>
        <a:ext cx="10858232" cy="432866"/>
      </dsp:txXfrm>
    </dsp:sp>
    <dsp:sp modelId="{4294B9B8-B59D-475F-BB4A-86C9D6911FC7}">
      <dsp:nvSpPr>
        <dsp:cNvPr id="0" name=""/>
        <dsp:cNvSpPr/>
      </dsp:nvSpPr>
      <dsp:spPr>
        <a:xfrm>
          <a:off x="0" y="560009"/>
          <a:ext cx="10905066"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If initializer is an array:</a:t>
          </a:r>
        </a:p>
      </dsp:txBody>
      <dsp:txXfrm>
        <a:off x="23417" y="583426"/>
        <a:ext cx="10858232" cy="432866"/>
      </dsp:txXfrm>
    </dsp:sp>
    <dsp:sp modelId="{E89F10BD-D2F1-401D-B7A4-147F28FF4F97}">
      <dsp:nvSpPr>
        <dsp:cNvPr id="0" name=""/>
        <dsp:cNvSpPr/>
      </dsp:nvSpPr>
      <dsp:spPr>
        <a:xfrm>
          <a:off x="0" y="1039710"/>
          <a:ext cx="10905066" cy="548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236"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double myArray[3] = { 1.0, 2.0, 3.0 };  </a:t>
          </a:r>
        </a:p>
        <a:p>
          <a:pPr marL="171450" lvl="1" indent="-171450" algn="l" defTabSz="711200">
            <a:lnSpc>
              <a:spcPct val="90000"/>
            </a:lnSpc>
            <a:spcBef>
              <a:spcPct val="0"/>
            </a:spcBef>
            <a:spcAft>
              <a:spcPct val="20000"/>
            </a:spcAft>
            <a:buChar char="•"/>
          </a:pPr>
          <a:r>
            <a:rPr lang="en-US" sz="1600" kern="1200"/>
            <a:t>auto [a, b, c] = myArray			</a:t>
          </a:r>
        </a:p>
      </dsp:txBody>
      <dsp:txXfrm>
        <a:off x="0" y="1039710"/>
        <a:ext cx="10905066" cy="548550"/>
      </dsp:txXfrm>
    </dsp:sp>
    <dsp:sp modelId="{14EAC736-7AA2-42CC-84B6-C2A4B9CFF471}">
      <dsp:nvSpPr>
        <dsp:cNvPr id="0" name=""/>
        <dsp:cNvSpPr/>
      </dsp:nvSpPr>
      <dsp:spPr>
        <a:xfrm>
          <a:off x="0" y="1588260"/>
          <a:ext cx="10905066"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if initializer supports std::tuple_size&lt;&gt; and provides get&lt;N&gt;() function (the most common case I think):</a:t>
          </a:r>
        </a:p>
      </dsp:txBody>
      <dsp:txXfrm>
        <a:off x="23417" y="1611677"/>
        <a:ext cx="10858232" cy="432866"/>
      </dsp:txXfrm>
    </dsp:sp>
    <dsp:sp modelId="{98DEC3CF-DB4D-43C6-B4D0-20A4499A0912}">
      <dsp:nvSpPr>
        <dsp:cNvPr id="0" name=""/>
        <dsp:cNvSpPr/>
      </dsp:nvSpPr>
      <dsp:spPr>
        <a:xfrm>
          <a:off x="0" y="2067960"/>
          <a:ext cx="10905066" cy="548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236"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auto [a, b] = myPair; // binds myPair.first/second</a:t>
          </a:r>
        </a:p>
        <a:p>
          <a:pPr marL="171450" lvl="1" indent="-171450" algn="l" defTabSz="711200">
            <a:lnSpc>
              <a:spcPct val="90000"/>
            </a:lnSpc>
            <a:spcBef>
              <a:spcPct val="0"/>
            </a:spcBef>
            <a:spcAft>
              <a:spcPct val="20000"/>
            </a:spcAft>
            <a:buChar char="•"/>
          </a:pPr>
          <a:r>
            <a:rPr lang="en-US" sz="1600" kern="1200"/>
            <a:t>In other words, you can provide support for your classes, assuming you add get&lt;N&gt; interface implementation.</a:t>
          </a:r>
        </a:p>
      </dsp:txBody>
      <dsp:txXfrm>
        <a:off x="0" y="2067960"/>
        <a:ext cx="10905066" cy="548550"/>
      </dsp:txXfrm>
    </dsp:sp>
    <dsp:sp modelId="{A25B75AE-DDE3-4799-A434-3982465789A6}">
      <dsp:nvSpPr>
        <dsp:cNvPr id="0" name=""/>
        <dsp:cNvSpPr/>
      </dsp:nvSpPr>
      <dsp:spPr>
        <a:xfrm>
          <a:off x="0" y="2616510"/>
          <a:ext cx="10905066"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if initializer's type contains only non static, public members:</a:t>
          </a:r>
        </a:p>
      </dsp:txBody>
      <dsp:txXfrm>
        <a:off x="23417" y="2639927"/>
        <a:ext cx="10858232" cy="432866"/>
      </dsp:txXfrm>
    </dsp:sp>
    <dsp:sp modelId="{BF837114-CF39-4B58-A8D4-0F63C3709799}">
      <dsp:nvSpPr>
        <dsp:cNvPr id="0" name=""/>
        <dsp:cNvSpPr/>
      </dsp:nvSpPr>
      <dsp:spPr>
        <a:xfrm>
          <a:off x="0" y="3096210"/>
          <a:ext cx="1090506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236"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struct S { int x1 : 2; volatile double y1; };</a:t>
          </a:r>
        </a:p>
        <a:p>
          <a:pPr marL="171450" lvl="1" indent="-171450" algn="l" defTabSz="711200">
            <a:lnSpc>
              <a:spcPct val="90000"/>
            </a:lnSpc>
            <a:spcBef>
              <a:spcPct val="0"/>
            </a:spcBef>
            <a:spcAft>
              <a:spcPct val="20000"/>
            </a:spcAft>
            <a:buChar char="•"/>
          </a:pPr>
          <a:r>
            <a:rPr lang="en-US" sz="1600" kern="1200"/>
            <a:t>S f();</a:t>
          </a:r>
        </a:p>
        <a:p>
          <a:pPr marL="171450" lvl="1" indent="-171450" algn="l" defTabSz="711200">
            <a:lnSpc>
              <a:spcPct val="90000"/>
            </a:lnSpc>
            <a:spcBef>
              <a:spcPct val="0"/>
            </a:spcBef>
            <a:spcAft>
              <a:spcPct val="20000"/>
            </a:spcAft>
            <a:buChar char="•"/>
          </a:pPr>
          <a:r>
            <a:rPr lang="en-US" sz="1600" kern="1200"/>
            <a:t>const auto [ x, y ] = f();				</a:t>
          </a:r>
        </a:p>
      </dsp:txBody>
      <dsp:txXfrm>
        <a:off x="0" y="3096210"/>
        <a:ext cx="10905066" cy="828000"/>
      </dsp:txXfrm>
    </dsp:sp>
    <dsp:sp modelId="{302B3159-3C84-433D-BBBF-8B73BCC06F86}">
      <dsp:nvSpPr>
        <dsp:cNvPr id="0" name=""/>
        <dsp:cNvSpPr/>
      </dsp:nvSpPr>
      <dsp:spPr>
        <a:xfrm>
          <a:off x="0" y="3924210"/>
          <a:ext cx="10905066"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Now it's also quite easy to get a reference to a tuple member:</a:t>
          </a:r>
        </a:p>
      </dsp:txBody>
      <dsp:txXfrm>
        <a:off x="23417" y="3947627"/>
        <a:ext cx="10858232" cy="432866"/>
      </dsp:txXfrm>
    </dsp:sp>
    <dsp:sp modelId="{860EF9DA-2169-41CF-A627-229E553DC7CA}">
      <dsp:nvSpPr>
        <dsp:cNvPr id="0" name=""/>
        <dsp:cNvSpPr/>
      </dsp:nvSpPr>
      <dsp:spPr>
        <a:xfrm>
          <a:off x="0" y="4403910"/>
          <a:ext cx="10905066"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236"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auto&amp; [ refA, refB, refC, refD ] = myTuple;				</a:t>
          </a:r>
        </a:p>
      </dsp:txBody>
      <dsp:txXfrm>
        <a:off x="0" y="4403910"/>
        <a:ext cx="10905066" cy="331200"/>
      </dsp:txXfrm>
    </dsp:sp>
    <dsp:sp modelId="{617F02F7-D2BC-483A-8E72-92412BC85BD0}">
      <dsp:nvSpPr>
        <dsp:cNvPr id="0" name=""/>
        <dsp:cNvSpPr/>
      </dsp:nvSpPr>
      <dsp:spPr>
        <a:xfrm>
          <a:off x="0" y="4735110"/>
          <a:ext cx="10905066"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And one of the coolest usage (support to for loops!):</a:t>
          </a:r>
        </a:p>
      </dsp:txBody>
      <dsp:txXfrm>
        <a:off x="23417" y="4758527"/>
        <a:ext cx="10858232" cy="432866"/>
      </dsp:txXfrm>
    </dsp:sp>
    <dsp:sp modelId="{4BAC14D1-B3D2-4BF6-B4FC-76C6C1F23B8C}">
      <dsp:nvSpPr>
        <dsp:cNvPr id="0" name=""/>
        <dsp:cNvSpPr/>
      </dsp:nvSpPr>
      <dsp:spPr>
        <a:xfrm>
          <a:off x="0" y="5214810"/>
          <a:ext cx="1090506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236"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std::map myMap;    </a:t>
          </a:r>
        </a:p>
        <a:p>
          <a:pPr marL="171450" lvl="1" indent="-171450" algn="l" defTabSz="711200">
            <a:lnSpc>
              <a:spcPct val="90000"/>
            </a:lnSpc>
            <a:spcBef>
              <a:spcPct val="0"/>
            </a:spcBef>
            <a:spcAft>
              <a:spcPct val="20000"/>
            </a:spcAft>
            <a:buChar char="•"/>
          </a:pPr>
          <a:r>
            <a:rPr lang="en-US" sz="1600" kern="1200"/>
            <a:t>for (const auto &amp; [k,v] : myMap) </a:t>
          </a:r>
        </a:p>
        <a:p>
          <a:pPr marL="171450" lvl="1" indent="-171450" algn="l" defTabSz="711200">
            <a:lnSpc>
              <a:spcPct val="90000"/>
            </a:lnSpc>
            <a:spcBef>
              <a:spcPct val="0"/>
            </a:spcBef>
            <a:spcAft>
              <a:spcPct val="20000"/>
            </a:spcAft>
            <a:buChar char="•"/>
          </a:pPr>
          <a:r>
            <a:rPr lang="en-US" sz="1600" kern="1200"/>
            <a:t>{    // k – key    // v – value }</a:t>
          </a:r>
        </a:p>
      </dsp:txBody>
      <dsp:txXfrm>
        <a:off x="0" y="5214810"/>
        <a:ext cx="10905066" cy="828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F6630-D4BF-4E0C-8A84-D7652693376F}">
      <dsp:nvSpPr>
        <dsp:cNvPr id="0" name=""/>
        <dsp:cNvSpPr/>
      </dsp:nvSpPr>
      <dsp:spPr>
        <a:xfrm>
          <a:off x="0" y="35309"/>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C++20 , we are able to capture a variadic pack of parameters:</a:t>
          </a:r>
        </a:p>
      </dsp:txBody>
      <dsp:txXfrm>
        <a:off x="23417" y="58726"/>
        <a:ext cx="10468766" cy="432866"/>
      </dsp:txXfrm>
    </dsp:sp>
    <dsp:sp modelId="{8FBF4267-45FC-4486-93F5-5B4518896423}">
      <dsp:nvSpPr>
        <dsp:cNvPr id="0" name=""/>
        <dsp:cNvSpPr/>
      </dsp:nvSpPr>
      <dsp:spPr>
        <a:xfrm>
          <a:off x="0" y="515009"/>
          <a:ext cx="1051560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171450" lvl="1" indent="-171450" algn="l" defTabSz="711200">
            <a:lnSpc>
              <a:spcPct val="90000"/>
            </a:lnSpc>
            <a:spcBef>
              <a:spcPct val="0"/>
            </a:spcBef>
            <a:spcAft>
              <a:spcPct val="20000"/>
            </a:spcAft>
            <a:buNone/>
          </a:pPr>
          <a:r>
            <a:rPr lang="en-US" sz="1600" kern="1200" dirty="0"/>
            <a:t>template&lt;</a:t>
          </a:r>
          <a:r>
            <a:rPr lang="en-US" sz="1600" kern="1200" dirty="0" err="1"/>
            <a:t>typename</a:t>
          </a:r>
          <a:r>
            <a:rPr lang="en-US" sz="1600" kern="1200" dirty="0"/>
            <a:t>... Ts&gt;</a:t>
          </a:r>
        </a:p>
        <a:p>
          <a:pPr marL="171450" lvl="1" indent="-171450" algn="l" defTabSz="711200">
            <a:lnSpc>
              <a:spcPct val="90000"/>
            </a:lnSpc>
            <a:spcBef>
              <a:spcPct val="0"/>
            </a:spcBef>
            <a:spcAft>
              <a:spcPct val="20000"/>
            </a:spcAft>
            <a:buNone/>
          </a:pPr>
          <a:r>
            <a:rPr lang="en-US" sz="1600" kern="1200"/>
            <a:t>void f(Ts&amp;&amp;... args)</a:t>
          </a:r>
        </a:p>
        <a:p>
          <a:pPr marL="171450" lvl="1" indent="-171450" algn="l" defTabSz="711200">
            <a:lnSpc>
              <a:spcPct val="90000"/>
            </a:lnSpc>
            <a:spcBef>
              <a:spcPct val="0"/>
            </a:spcBef>
            <a:spcAft>
              <a:spcPct val="20000"/>
            </a:spcAft>
            <a:buNone/>
          </a:pPr>
          <a:r>
            <a:rPr lang="en-US" sz="1600" kern="1200"/>
            <a:t>{</a:t>
          </a:r>
        </a:p>
        <a:p>
          <a:pPr marL="342900" lvl="2" indent="-171450" algn="l" defTabSz="711200">
            <a:lnSpc>
              <a:spcPct val="90000"/>
            </a:lnSpc>
            <a:spcBef>
              <a:spcPct val="0"/>
            </a:spcBef>
            <a:spcAft>
              <a:spcPct val="20000"/>
            </a:spcAft>
            <a:buNone/>
          </a:pPr>
          <a:r>
            <a:rPr lang="en-US" sz="1600" kern="1200" dirty="0"/>
            <a:t>auto </a:t>
          </a:r>
          <a:r>
            <a:rPr lang="en-US" sz="1600" kern="1200" dirty="0" err="1"/>
            <a:t>myLambda</a:t>
          </a:r>
          <a:r>
            <a:rPr lang="en-US" sz="1600" kern="1200" dirty="0"/>
            <a:t> = [...</a:t>
          </a:r>
          <a:r>
            <a:rPr lang="en-US" sz="1600" kern="1200" dirty="0" err="1"/>
            <a:t>args</a:t>
          </a:r>
          <a:r>
            <a:rPr lang="en-US" sz="1600" kern="1200" dirty="0"/>
            <a:t> = std::forward&lt;Ts&gt;(</a:t>
          </a:r>
          <a:r>
            <a:rPr lang="en-US" sz="1600" kern="1200" dirty="0" err="1"/>
            <a:t>args</a:t>
          </a:r>
          <a:r>
            <a:rPr lang="en-US" sz="1600" kern="1200" dirty="0"/>
            <a:t>)](){};</a:t>
          </a:r>
        </a:p>
        <a:p>
          <a:pPr marL="171450" lvl="1" indent="-171450" algn="l" defTabSz="711200">
            <a:lnSpc>
              <a:spcPct val="90000"/>
            </a:lnSpc>
            <a:spcBef>
              <a:spcPct val="0"/>
            </a:spcBef>
            <a:spcAft>
              <a:spcPct val="20000"/>
            </a:spcAft>
            <a:buNone/>
          </a:pPr>
          <a:r>
            <a:rPr lang="en-US" sz="1600" kern="1200" dirty="0"/>
            <a:t>}</a:t>
          </a:r>
        </a:p>
      </dsp:txBody>
      <dsp:txXfrm>
        <a:off x="0" y="515009"/>
        <a:ext cx="10515600" cy="1366200"/>
      </dsp:txXfrm>
    </dsp:sp>
    <dsp:sp modelId="{B5FCD0FC-AA9C-463B-B73D-25A081CC1566}">
      <dsp:nvSpPr>
        <dsp:cNvPr id="0" name=""/>
        <dsp:cNvSpPr/>
      </dsp:nvSpPr>
      <dsp:spPr>
        <a:xfrm>
          <a:off x="0" y="1881209"/>
          <a:ext cx="10515600" cy="4797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Capture parameter packs by value:</a:t>
          </a:r>
        </a:p>
      </dsp:txBody>
      <dsp:txXfrm>
        <a:off x="23417" y="1904626"/>
        <a:ext cx="10468766" cy="432866"/>
      </dsp:txXfrm>
    </dsp:sp>
    <dsp:sp modelId="{83FE1A97-935C-4F0C-A305-123607B375B4}">
      <dsp:nvSpPr>
        <dsp:cNvPr id="0" name=""/>
        <dsp:cNvSpPr/>
      </dsp:nvSpPr>
      <dsp:spPr>
        <a:xfrm>
          <a:off x="0" y="2360909"/>
          <a:ext cx="1051560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171450" lvl="1" indent="-171450" algn="l" defTabSz="711200">
            <a:lnSpc>
              <a:spcPct val="90000"/>
            </a:lnSpc>
            <a:spcBef>
              <a:spcPct val="0"/>
            </a:spcBef>
            <a:spcAft>
              <a:spcPct val="20000"/>
            </a:spcAft>
            <a:buNone/>
          </a:pPr>
          <a:r>
            <a:rPr lang="en-US" sz="1600" kern="1200" dirty="0"/>
            <a:t>template &lt;</a:t>
          </a:r>
          <a:r>
            <a:rPr lang="en-US" sz="1600" kern="1200" dirty="0" err="1"/>
            <a:t>typename</a:t>
          </a:r>
          <a:r>
            <a:rPr lang="en-US" sz="1600" kern="1200" dirty="0"/>
            <a:t>... </a:t>
          </a:r>
          <a:r>
            <a:rPr lang="en-US" sz="1600" kern="1200" dirty="0" err="1"/>
            <a:t>Args</a:t>
          </a:r>
          <a:r>
            <a:rPr lang="en-US" sz="1600" kern="1200" dirty="0"/>
            <a:t>&gt;</a:t>
          </a:r>
        </a:p>
        <a:p>
          <a:pPr marL="171450" lvl="1" indent="-171450" algn="l" defTabSz="711200">
            <a:lnSpc>
              <a:spcPct val="90000"/>
            </a:lnSpc>
            <a:spcBef>
              <a:spcPct val="0"/>
            </a:spcBef>
            <a:spcAft>
              <a:spcPct val="20000"/>
            </a:spcAft>
            <a:buNone/>
          </a:pPr>
          <a:r>
            <a:rPr lang="en-US" sz="1600" kern="1200"/>
            <a:t>auto f(Args&amp;&amp;... args){</a:t>
          </a:r>
        </a:p>
        <a:p>
          <a:pPr marL="342900" lvl="2" indent="-171450" algn="l" defTabSz="711200">
            <a:lnSpc>
              <a:spcPct val="90000"/>
            </a:lnSpc>
            <a:spcBef>
              <a:spcPct val="0"/>
            </a:spcBef>
            <a:spcAft>
              <a:spcPct val="20000"/>
            </a:spcAft>
            <a:buNone/>
          </a:pPr>
          <a:r>
            <a:rPr lang="en-US" sz="1600" kern="1200" dirty="0"/>
            <a:t>// BY VALUE:</a:t>
          </a:r>
        </a:p>
        <a:p>
          <a:pPr marL="342900" lvl="2" indent="-171450" algn="l" defTabSz="711200">
            <a:lnSpc>
              <a:spcPct val="90000"/>
            </a:lnSpc>
            <a:spcBef>
              <a:spcPct val="0"/>
            </a:spcBef>
            <a:spcAft>
              <a:spcPct val="20000"/>
            </a:spcAft>
            <a:buNone/>
          </a:pPr>
          <a:r>
            <a:rPr lang="en-US" sz="1600" kern="1200" dirty="0"/>
            <a:t>`return [...</a:t>
          </a:r>
          <a:r>
            <a:rPr lang="en-US" sz="1600" kern="1200" dirty="0" err="1"/>
            <a:t>args</a:t>
          </a:r>
          <a:r>
            <a:rPr lang="en-US" sz="1600" kern="1200" dirty="0"/>
            <a:t> = std::forward&lt;</a:t>
          </a:r>
          <a:r>
            <a:rPr lang="en-US" sz="1600" kern="1200" dirty="0" err="1"/>
            <a:t>Args</a:t>
          </a:r>
          <a:r>
            <a:rPr lang="en-US" sz="1600" kern="1200" dirty="0"/>
            <a:t>&gt;(</a:t>
          </a:r>
          <a:r>
            <a:rPr lang="en-US" sz="1600" kern="1200" dirty="0" err="1"/>
            <a:t>args</a:t>
          </a:r>
          <a:r>
            <a:rPr lang="en-US" sz="1600" kern="1200" dirty="0"/>
            <a:t>)] {	// ...	};</a:t>
          </a:r>
        </a:p>
        <a:p>
          <a:pPr marL="171450" lvl="1" indent="-171450" algn="l" defTabSz="711200">
            <a:lnSpc>
              <a:spcPct val="90000"/>
            </a:lnSpc>
            <a:spcBef>
              <a:spcPct val="0"/>
            </a:spcBef>
            <a:spcAft>
              <a:spcPct val="20000"/>
            </a:spcAft>
            <a:buNone/>
          </a:pPr>
          <a:r>
            <a:rPr lang="en-US" sz="1600" kern="1200" dirty="0"/>
            <a:t>}				</a:t>
          </a:r>
        </a:p>
      </dsp:txBody>
      <dsp:txXfrm>
        <a:off x="0" y="2360909"/>
        <a:ext cx="10515600" cy="1366200"/>
      </dsp:txXfrm>
    </dsp:sp>
    <dsp:sp modelId="{6C850F57-60F9-4798-8ADE-B7F530FA3ED2}">
      <dsp:nvSpPr>
        <dsp:cNvPr id="0" name=""/>
        <dsp:cNvSpPr/>
      </dsp:nvSpPr>
      <dsp:spPr>
        <a:xfrm>
          <a:off x="0" y="3727109"/>
          <a:ext cx="10515600" cy="4797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Capture parameter packs by reference:</a:t>
          </a:r>
        </a:p>
      </dsp:txBody>
      <dsp:txXfrm>
        <a:off x="23417" y="3750526"/>
        <a:ext cx="10468766" cy="432866"/>
      </dsp:txXfrm>
    </dsp:sp>
    <dsp:sp modelId="{2DD85D7B-A3F5-47B7-912A-13171061BED3}">
      <dsp:nvSpPr>
        <dsp:cNvPr id="0" name=""/>
        <dsp:cNvSpPr/>
      </dsp:nvSpPr>
      <dsp:spPr>
        <a:xfrm>
          <a:off x="0" y="4206809"/>
          <a:ext cx="1051560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171450" lvl="1" indent="-171450" algn="l" defTabSz="711200">
            <a:lnSpc>
              <a:spcPct val="90000"/>
            </a:lnSpc>
            <a:spcBef>
              <a:spcPct val="0"/>
            </a:spcBef>
            <a:spcAft>
              <a:spcPct val="20000"/>
            </a:spcAft>
            <a:buNone/>
          </a:pPr>
          <a:r>
            <a:rPr lang="en-US" sz="1600" kern="1200" dirty="0"/>
            <a:t>template &lt;</a:t>
          </a:r>
          <a:r>
            <a:rPr lang="en-US" sz="1600" kern="1200" dirty="0" err="1"/>
            <a:t>typename</a:t>
          </a:r>
          <a:r>
            <a:rPr lang="en-US" sz="1600" kern="1200" dirty="0"/>
            <a:t>... </a:t>
          </a:r>
          <a:r>
            <a:rPr lang="en-US" sz="1600" kern="1200" dirty="0" err="1"/>
            <a:t>Args</a:t>
          </a:r>
          <a:r>
            <a:rPr lang="en-US" sz="1600" kern="1200" dirty="0"/>
            <a:t>&gt;</a:t>
          </a:r>
        </a:p>
        <a:p>
          <a:pPr marL="171450" lvl="1" indent="-171450" algn="l" defTabSz="711200">
            <a:lnSpc>
              <a:spcPct val="90000"/>
            </a:lnSpc>
            <a:spcBef>
              <a:spcPct val="0"/>
            </a:spcBef>
            <a:spcAft>
              <a:spcPct val="20000"/>
            </a:spcAft>
            <a:buNone/>
          </a:pPr>
          <a:r>
            <a:rPr lang="en-US" sz="1600" kern="1200" dirty="0"/>
            <a:t>auto f(</a:t>
          </a:r>
          <a:r>
            <a:rPr lang="en-US" sz="1600" kern="1200" dirty="0" err="1"/>
            <a:t>Args</a:t>
          </a:r>
          <a:r>
            <a:rPr lang="en-US" sz="1600" kern="1200" dirty="0"/>
            <a:t>&amp;&amp;... </a:t>
          </a:r>
          <a:r>
            <a:rPr lang="en-US" sz="1600" kern="1200" dirty="0" err="1"/>
            <a:t>args</a:t>
          </a:r>
          <a:r>
            <a:rPr lang="en-US" sz="1600" kern="1200" dirty="0"/>
            <a:t>){</a:t>
          </a:r>
        </a:p>
        <a:p>
          <a:pPr marL="171450" lvl="1" indent="-171450" algn="l" defTabSz="711200">
            <a:lnSpc>
              <a:spcPct val="90000"/>
            </a:lnSpc>
            <a:spcBef>
              <a:spcPct val="0"/>
            </a:spcBef>
            <a:spcAft>
              <a:spcPct val="20000"/>
            </a:spcAft>
            <a:buNone/>
          </a:pPr>
          <a:r>
            <a:rPr lang="en-US" sz="1600" kern="1200"/>
            <a:t>// BY REFERENCE:</a:t>
          </a:r>
        </a:p>
        <a:p>
          <a:pPr marL="342900" lvl="2" indent="-171450" algn="l" defTabSz="711200">
            <a:lnSpc>
              <a:spcPct val="90000"/>
            </a:lnSpc>
            <a:spcBef>
              <a:spcPct val="0"/>
            </a:spcBef>
            <a:spcAft>
              <a:spcPct val="20000"/>
            </a:spcAft>
            <a:buNone/>
          </a:pPr>
          <a:r>
            <a:rPr lang="en-US" sz="1600" kern="1200" dirty="0"/>
            <a:t>return [&amp;...</a:t>
          </a:r>
          <a:r>
            <a:rPr lang="en-US" sz="1600" kern="1200" dirty="0" err="1"/>
            <a:t>args</a:t>
          </a:r>
          <a:r>
            <a:rPr lang="en-US" sz="1600" kern="1200" dirty="0"/>
            <a:t> = std::forward&lt;</a:t>
          </a:r>
          <a:r>
            <a:rPr lang="en-US" sz="1600" kern="1200" dirty="0" err="1"/>
            <a:t>Args</a:t>
          </a:r>
          <a:r>
            <a:rPr lang="en-US" sz="1600" kern="1200" dirty="0"/>
            <a:t>&gt;(</a:t>
          </a:r>
          <a:r>
            <a:rPr lang="en-US" sz="1600" kern="1200" dirty="0" err="1"/>
            <a:t>args</a:t>
          </a:r>
          <a:r>
            <a:rPr lang="en-US" sz="1600" kern="1200" dirty="0"/>
            <a:t>)] {	// ...	};</a:t>
          </a:r>
        </a:p>
        <a:p>
          <a:pPr marL="171450" lvl="1" indent="-171450" algn="l" defTabSz="711200">
            <a:lnSpc>
              <a:spcPct val="90000"/>
            </a:lnSpc>
            <a:spcBef>
              <a:spcPct val="0"/>
            </a:spcBef>
            <a:spcAft>
              <a:spcPct val="20000"/>
            </a:spcAft>
            <a:buNone/>
          </a:pPr>
          <a:r>
            <a:rPr lang="en-US" sz="1600" kern="1200" dirty="0"/>
            <a:t>}</a:t>
          </a:r>
        </a:p>
      </dsp:txBody>
      <dsp:txXfrm>
        <a:off x="0" y="4206809"/>
        <a:ext cx="10515600" cy="13662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6DAE-6E6B-4E75-8F7A-99FE1F5E1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015A72-2626-4331-88A4-5E1797E3EF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8AD607-75D7-402D-BAE4-77E8D11D552E}"/>
              </a:ext>
            </a:extLst>
          </p:cNvPr>
          <p:cNvSpPr>
            <a:spLocks noGrp="1"/>
          </p:cNvSpPr>
          <p:nvPr>
            <p:ph type="dt" sz="half" idx="10"/>
          </p:nvPr>
        </p:nvSpPr>
        <p:spPr/>
        <p:txBody>
          <a:bodyPr/>
          <a:lstStyle/>
          <a:p>
            <a:fld id="{903D9A29-BBCC-494C-B61C-8D355F933B69}" type="datetimeFigureOut">
              <a:rPr lang="en-US" smtClean="0"/>
              <a:t>9/21/2024</a:t>
            </a:fld>
            <a:endParaRPr lang="en-US"/>
          </a:p>
        </p:txBody>
      </p:sp>
      <p:sp>
        <p:nvSpPr>
          <p:cNvPr id="5" name="Footer Placeholder 4">
            <a:extLst>
              <a:ext uri="{FF2B5EF4-FFF2-40B4-BE49-F238E27FC236}">
                <a16:creationId xmlns:a16="http://schemas.microsoft.com/office/drawing/2014/main" id="{CDD14848-A89C-4BBE-BFF3-0354F0A98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0449EC-99AA-4379-9B37-1A5E4AC6D938}"/>
              </a:ext>
            </a:extLst>
          </p:cNvPr>
          <p:cNvSpPr>
            <a:spLocks noGrp="1"/>
          </p:cNvSpPr>
          <p:nvPr>
            <p:ph type="sldNum" sz="quarter" idx="12"/>
          </p:nvPr>
        </p:nvSpPr>
        <p:spPr/>
        <p:txBody>
          <a:bodyPr/>
          <a:lstStyle/>
          <a:p>
            <a:fld id="{D2B08D54-A684-4EE2-AF23-62067463B8E0}" type="slidenum">
              <a:rPr lang="en-US" smtClean="0"/>
              <a:t>‹#›</a:t>
            </a:fld>
            <a:endParaRPr lang="en-US"/>
          </a:p>
        </p:txBody>
      </p:sp>
    </p:spTree>
    <p:extLst>
      <p:ext uri="{BB962C8B-B14F-4D97-AF65-F5344CB8AC3E}">
        <p14:creationId xmlns:p14="http://schemas.microsoft.com/office/powerpoint/2010/main" val="360961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B648-7118-42B9-B902-6E87604E7C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70A72A-4F28-4405-AEBA-ED992D2E2A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920A6-1E1A-45F3-8954-00C4FFFF40BC}"/>
              </a:ext>
            </a:extLst>
          </p:cNvPr>
          <p:cNvSpPr>
            <a:spLocks noGrp="1"/>
          </p:cNvSpPr>
          <p:nvPr>
            <p:ph type="dt" sz="half" idx="10"/>
          </p:nvPr>
        </p:nvSpPr>
        <p:spPr/>
        <p:txBody>
          <a:bodyPr/>
          <a:lstStyle/>
          <a:p>
            <a:fld id="{903D9A29-BBCC-494C-B61C-8D355F933B69}" type="datetimeFigureOut">
              <a:rPr lang="en-US" smtClean="0"/>
              <a:t>9/21/2024</a:t>
            </a:fld>
            <a:endParaRPr lang="en-US"/>
          </a:p>
        </p:txBody>
      </p:sp>
      <p:sp>
        <p:nvSpPr>
          <p:cNvPr id="5" name="Footer Placeholder 4">
            <a:extLst>
              <a:ext uri="{FF2B5EF4-FFF2-40B4-BE49-F238E27FC236}">
                <a16:creationId xmlns:a16="http://schemas.microsoft.com/office/drawing/2014/main" id="{0BB398AD-9507-4CFA-99B4-7262DAD1A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007F2-951F-4AE1-9F17-EFF89600C974}"/>
              </a:ext>
            </a:extLst>
          </p:cNvPr>
          <p:cNvSpPr>
            <a:spLocks noGrp="1"/>
          </p:cNvSpPr>
          <p:nvPr>
            <p:ph type="sldNum" sz="quarter" idx="12"/>
          </p:nvPr>
        </p:nvSpPr>
        <p:spPr/>
        <p:txBody>
          <a:bodyPr/>
          <a:lstStyle/>
          <a:p>
            <a:fld id="{D2B08D54-A684-4EE2-AF23-62067463B8E0}" type="slidenum">
              <a:rPr lang="en-US" smtClean="0"/>
              <a:t>‹#›</a:t>
            </a:fld>
            <a:endParaRPr lang="en-US"/>
          </a:p>
        </p:txBody>
      </p:sp>
    </p:spTree>
    <p:extLst>
      <p:ext uri="{BB962C8B-B14F-4D97-AF65-F5344CB8AC3E}">
        <p14:creationId xmlns:p14="http://schemas.microsoft.com/office/powerpoint/2010/main" val="189634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733E02-6B57-496A-9661-237D43FB07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A01050-4F79-4FBC-8EAC-3BDB03F015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C2200-2989-487C-8F1F-081830BB687F}"/>
              </a:ext>
            </a:extLst>
          </p:cNvPr>
          <p:cNvSpPr>
            <a:spLocks noGrp="1"/>
          </p:cNvSpPr>
          <p:nvPr>
            <p:ph type="dt" sz="half" idx="10"/>
          </p:nvPr>
        </p:nvSpPr>
        <p:spPr/>
        <p:txBody>
          <a:bodyPr/>
          <a:lstStyle/>
          <a:p>
            <a:fld id="{903D9A29-BBCC-494C-B61C-8D355F933B69}" type="datetimeFigureOut">
              <a:rPr lang="en-US" smtClean="0"/>
              <a:t>9/21/2024</a:t>
            </a:fld>
            <a:endParaRPr lang="en-US"/>
          </a:p>
        </p:txBody>
      </p:sp>
      <p:sp>
        <p:nvSpPr>
          <p:cNvPr id="5" name="Footer Placeholder 4">
            <a:extLst>
              <a:ext uri="{FF2B5EF4-FFF2-40B4-BE49-F238E27FC236}">
                <a16:creationId xmlns:a16="http://schemas.microsoft.com/office/drawing/2014/main" id="{69ECA66B-CFA0-43BB-8473-84BE00693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B8624-9D11-41CD-89FE-AD37A57274C7}"/>
              </a:ext>
            </a:extLst>
          </p:cNvPr>
          <p:cNvSpPr>
            <a:spLocks noGrp="1"/>
          </p:cNvSpPr>
          <p:nvPr>
            <p:ph type="sldNum" sz="quarter" idx="12"/>
          </p:nvPr>
        </p:nvSpPr>
        <p:spPr/>
        <p:txBody>
          <a:bodyPr/>
          <a:lstStyle/>
          <a:p>
            <a:fld id="{D2B08D54-A684-4EE2-AF23-62067463B8E0}" type="slidenum">
              <a:rPr lang="en-US" smtClean="0"/>
              <a:t>‹#›</a:t>
            </a:fld>
            <a:endParaRPr lang="en-US"/>
          </a:p>
        </p:txBody>
      </p:sp>
    </p:spTree>
    <p:extLst>
      <p:ext uri="{BB962C8B-B14F-4D97-AF65-F5344CB8AC3E}">
        <p14:creationId xmlns:p14="http://schemas.microsoft.com/office/powerpoint/2010/main" val="2990201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31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Content Placeholder 2"/>
          <p:cNvSpPr>
            <a:spLocks noGrp="1"/>
          </p:cNvSpPr>
          <p:nvPr>
            <p:ph idx="1"/>
          </p:nvPr>
        </p:nvSpPr>
        <p:spPr>
          <a:xfrm>
            <a:off x="440012" y="1067231"/>
            <a:ext cx="11091968" cy="4851269"/>
          </a:xfrm>
        </p:spPr>
        <p:txBody>
          <a:bodyPr/>
          <a:lstStyle>
            <a:lvl1pPr>
              <a:defRPr sz="2133"/>
            </a:lvl1pPr>
            <a:lvl2pPr>
              <a:defRPr sz="2133"/>
            </a:lvl2pPr>
            <a:lvl3pPr>
              <a:defRPr sz="2133"/>
            </a:lvl3pPr>
            <a:lvl4pPr>
              <a:defRPr sz="2133"/>
            </a:lvl4pPr>
            <a:lvl5pPr>
              <a:defRPr sz="21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p:nvPr userDrawn="1"/>
        </p:nvCxnSpPr>
        <p:spPr>
          <a:xfrm>
            <a:off x="0" y="994561"/>
            <a:ext cx="12170453" cy="555"/>
          </a:xfrm>
          <a:prstGeom prst="line">
            <a:avLst/>
          </a:prstGeom>
        </p:spPr>
        <p:style>
          <a:lnRef idx="1">
            <a:schemeClr val="accent2"/>
          </a:lnRef>
          <a:fillRef idx="0">
            <a:schemeClr val="accent2"/>
          </a:fillRef>
          <a:effectRef idx="0">
            <a:schemeClr val="accent2"/>
          </a:effectRef>
          <a:fontRef idx="minor">
            <a:schemeClr val="tx1"/>
          </a:fontRef>
        </p:style>
      </p:cxnSp>
      <p:pic>
        <p:nvPicPr>
          <p:cNvPr id="12" name="Picture 11" descr="A close up of a sign&#10;&#10;Description generated with very high confidenc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682493" y="109828"/>
            <a:ext cx="323083" cy="323083"/>
          </a:xfrm>
          <a:prstGeom prst="rect">
            <a:avLst/>
          </a:prstGeom>
          <a:effectLst>
            <a:outerShdw blurRad="50800" sx="1000" sy="1000" algn="ctr" rotWithShape="0">
              <a:srgbClr val="000000"/>
            </a:outerShdw>
            <a:reflection endPos="0" dist="50800" dir="5400000" sy="-100000" algn="bl" rotWithShape="0"/>
          </a:effectLst>
        </p:spPr>
      </p:pic>
      <p:cxnSp>
        <p:nvCxnSpPr>
          <p:cNvPr id="13" name="Straight Connector 12"/>
          <p:cNvCxnSpPr/>
          <p:nvPr userDrawn="1"/>
        </p:nvCxnSpPr>
        <p:spPr>
          <a:xfrm>
            <a:off x="0" y="6424536"/>
            <a:ext cx="12170453" cy="555"/>
          </a:xfrm>
          <a:prstGeom prst="line">
            <a:avLst/>
          </a:prstGeom>
          <a:ln>
            <a:solidFill>
              <a:srgbClr val="F0872A">
                <a:alpha val="18000"/>
              </a:srgbClr>
            </a:solidFill>
          </a:ln>
        </p:spPr>
        <p:style>
          <a:lnRef idx="1">
            <a:schemeClr val="accent2"/>
          </a:lnRef>
          <a:fillRef idx="0">
            <a:schemeClr val="accent2"/>
          </a:fillRef>
          <a:effectRef idx="0">
            <a:schemeClr val="accent2"/>
          </a:effectRef>
          <a:fontRef idx="minor">
            <a:schemeClr val="tx1"/>
          </a:fontRef>
        </p:style>
      </p:cxnSp>
      <p:pic>
        <p:nvPicPr>
          <p:cNvPr id="14" name="Picture 13" descr="A close up of a sign&#10;&#10;Description generated with high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sp>
        <p:nvSpPr>
          <p:cNvPr id="15" name="Date Placeholder 3"/>
          <p:cNvSpPr>
            <a:spLocks noGrp="1"/>
          </p:cNvSpPr>
          <p:nvPr>
            <p:ph type="dt" sz="half" idx="10"/>
          </p:nvPr>
        </p:nvSpPr>
        <p:spPr>
          <a:xfrm>
            <a:off x="9551459" y="6461818"/>
            <a:ext cx="1252388" cy="366183"/>
          </a:xfrm>
          <a:noFill/>
        </p:spPr>
        <p:txBody>
          <a:bodyPr/>
          <a:lstStyle>
            <a:lvl1pPr>
              <a:defRPr/>
            </a:lvl1pPr>
          </a:lstStyle>
          <a:p>
            <a:pPr>
              <a:defRPr/>
            </a:pPr>
            <a:fld id="{92D188BF-018D-3A4D-835E-F9466034BEB8}" type="datetime1">
              <a:rPr lang="en-US" altLang="en-US" smtClean="0"/>
              <a:t>9/21/2024</a:t>
            </a:fld>
            <a:endParaRPr lang="en-US" altLang="en-US" dirty="0"/>
          </a:p>
        </p:txBody>
      </p:sp>
      <p:sp>
        <p:nvSpPr>
          <p:cNvPr id="16" name="Footer Placeholder 4"/>
          <p:cNvSpPr>
            <a:spLocks noGrp="1"/>
          </p:cNvSpPr>
          <p:nvPr>
            <p:ph type="ftr" sz="quarter" idx="3"/>
          </p:nvPr>
        </p:nvSpPr>
        <p:spPr>
          <a:xfrm>
            <a:off x="4165600" y="6475713"/>
            <a:ext cx="3860800" cy="366183"/>
          </a:xfrm>
          <a:prstGeom prst="rect">
            <a:avLst/>
          </a:prstGeom>
        </p:spPr>
        <p:txBody>
          <a:bodyPr vert="horz" lIns="91440" tIns="45720" rIns="91440" bIns="45720" rtlCol="0" anchor="ctr"/>
          <a:lstStyle>
            <a:lvl1pPr algn="ctr" eaLnBrk="1" fontAlgn="auto" hangingPunct="1">
              <a:spcBef>
                <a:spcPts val="0"/>
              </a:spcBef>
              <a:spcAft>
                <a:spcPts val="0"/>
              </a:spcAft>
              <a:defRPr sz="1600">
                <a:solidFill>
                  <a:schemeClr val="tx1">
                    <a:tint val="75000"/>
                  </a:schemeClr>
                </a:solidFill>
                <a:latin typeface="+mn-lt"/>
                <a:ea typeface="+mn-ea"/>
                <a:cs typeface="+mn-cs"/>
              </a:defRPr>
            </a:lvl1pPr>
          </a:lstStyle>
          <a:p>
            <a:pPr>
              <a:defRPr/>
            </a:pPr>
            <a:endParaRPr lang="en-US" dirty="0"/>
          </a:p>
        </p:txBody>
      </p:sp>
      <p:sp>
        <p:nvSpPr>
          <p:cNvPr id="17" name="Title Placeholder 1"/>
          <p:cNvSpPr>
            <a:spLocks noGrp="1"/>
          </p:cNvSpPr>
          <p:nvPr>
            <p:ph type="title"/>
          </p:nvPr>
        </p:nvSpPr>
        <p:spPr>
          <a:xfrm>
            <a:off x="440012" y="50247"/>
            <a:ext cx="11091969" cy="807005"/>
          </a:xfrm>
          <a:prstGeom prst="rect">
            <a:avLst/>
          </a:prstGeom>
        </p:spPr>
        <p:txBody>
          <a:bodyPr lIns="68580" tIns="34290" rIns="68580" bIns="34290" rtlCol="0">
            <a:normAutofit/>
          </a:bodyPr>
          <a:lstStyle>
            <a:lvl1pPr algn="l">
              <a:defRPr sz="4267" b="1">
                <a:solidFill>
                  <a:schemeClr val="tx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18" name="Slide Number Placeholder 5"/>
          <p:cNvSpPr txBox="1"/>
          <p:nvPr userDrawn="1"/>
        </p:nvSpPr>
        <p:spPr>
          <a:xfrm>
            <a:off x="11233151" y="6487160"/>
            <a:ext cx="508000" cy="366184"/>
          </a:xfrm>
          <a:prstGeom prst="rect">
            <a:avLst/>
          </a:prstGeom>
        </p:spPr>
        <p:txBody>
          <a:bodyPr lIns="91440" tIns="45720" rIns="91440" bIns="45720" anchor="ctr"/>
          <a:lstStyle>
            <a:lvl1pPr defTabSz="342900">
              <a:defRPr>
                <a:solidFill>
                  <a:schemeClr val="tx1"/>
                </a:solidFill>
                <a:latin typeface="Calibri" panose="020F0502020204030204" pitchFamily="34" charset="0"/>
                <a:ea typeface="MS PGothic" panose="020B0600070205080204" pitchFamily="34" charset="-128"/>
              </a:defRPr>
            </a:lvl1pPr>
            <a:lvl2pPr marL="742950" indent="-285750" defTabSz="342900">
              <a:defRPr>
                <a:solidFill>
                  <a:schemeClr val="tx1"/>
                </a:solidFill>
                <a:latin typeface="Calibri" panose="020F0502020204030204" pitchFamily="34" charset="0"/>
                <a:ea typeface="MS PGothic" panose="020B0600070205080204" pitchFamily="34" charset="-128"/>
              </a:defRPr>
            </a:lvl2pPr>
            <a:lvl3pPr marL="1143000" indent="-228600" defTabSz="342900">
              <a:defRPr>
                <a:solidFill>
                  <a:schemeClr val="tx1"/>
                </a:solidFill>
                <a:latin typeface="Calibri" panose="020F0502020204030204" pitchFamily="34" charset="0"/>
                <a:ea typeface="MS PGothic" panose="020B0600070205080204" pitchFamily="34" charset="-128"/>
              </a:defRPr>
            </a:lvl3pPr>
            <a:lvl4pPr marL="1600200" indent="-228600" defTabSz="342900">
              <a:defRPr>
                <a:solidFill>
                  <a:schemeClr val="tx1"/>
                </a:solidFill>
                <a:latin typeface="Calibri" panose="020F0502020204030204" pitchFamily="34" charset="0"/>
                <a:ea typeface="MS PGothic" panose="020B0600070205080204" pitchFamily="34" charset="-128"/>
              </a:defRPr>
            </a:lvl4pPr>
            <a:lvl5pPr marL="2057400" indent="-228600" defTabSz="342900">
              <a:defRPr>
                <a:solidFill>
                  <a:schemeClr val="tx1"/>
                </a:solidFill>
                <a:latin typeface="Calibri" panose="020F0502020204030204" pitchFamily="3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t>‹#›</a:t>
            </a:fld>
            <a:endParaRPr lang="en-US" altLang="en-US" sz="1200" dirty="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19" name="Freeform 6"/>
          <p:cNvSpPr/>
          <p:nvPr userDrawn="1"/>
        </p:nvSpPr>
        <p:spPr bwMode="auto">
          <a:xfrm>
            <a:off x="11696700" y="658241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dirty="0">
              <a:latin typeface="Open Sans" pitchFamily="34" charset="0"/>
              <a:ea typeface="Open Sans" pitchFamily="34" charset="0"/>
              <a:cs typeface="Open Sans" pitchFamily="34" charset="0"/>
            </a:endParaRPr>
          </a:p>
        </p:txBody>
      </p:sp>
      <p:sp>
        <p:nvSpPr>
          <p:cNvPr id="20" name="Freeform 6"/>
          <p:cNvSpPr/>
          <p:nvPr userDrawn="1"/>
        </p:nvSpPr>
        <p:spPr bwMode="auto">
          <a:xfrm rot="10800000">
            <a:off x="11190818" y="658241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dirty="0">
              <a:latin typeface="Open Sans" pitchFamily="34" charset="0"/>
              <a:ea typeface="Open Sans" pitchFamily="34" charset="0"/>
              <a:cs typeface="Open Sans" pitchFamily="34" charset="0"/>
            </a:endParaRPr>
          </a:p>
        </p:txBody>
      </p:sp>
    </p:spTree>
    <p:extLst>
      <p:ext uri="{BB962C8B-B14F-4D97-AF65-F5344CB8AC3E}">
        <p14:creationId xmlns:p14="http://schemas.microsoft.com/office/powerpoint/2010/main" val="413867861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B32F-571F-4981-AB50-85834176C1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90607A-E3CB-40D8-BEC4-261DBD0373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D2EA93-2E2E-44B8-AD01-A68C8615F99A}"/>
              </a:ext>
            </a:extLst>
          </p:cNvPr>
          <p:cNvSpPr>
            <a:spLocks noGrp="1"/>
          </p:cNvSpPr>
          <p:nvPr>
            <p:ph type="dt" sz="half" idx="10"/>
          </p:nvPr>
        </p:nvSpPr>
        <p:spPr/>
        <p:txBody>
          <a:bodyPr/>
          <a:lstStyle/>
          <a:p>
            <a:fld id="{903D9A29-BBCC-494C-B61C-8D355F933B69}" type="datetimeFigureOut">
              <a:rPr lang="en-US" smtClean="0"/>
              <a:t>9/21/2024</a:t>
            </a:fld>
            <a:endParaRPr lang="en-US"/>
          </a:p>
        </p:txBody>
      </p:sp>
      <p:sp>
        <p:nvSpPr>
          <p:cNvPr id="5" name="Footer Placeholder 4">
            <a:extLst>
              <a:ext uri="{FF2B5EF4-FFF2-40B4-BE49-F238E27FC236}">
                <a16:creationId xmlns:a16="http://schemas.microsoft.com/office/drawing/2014/main" id="{0EF815D6-3BE6-4985-9805-0F2434FB7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6C9F5-5D9B-49FB-A11D-2817E109266B}"/>
              </a:ext>
            </a:extLst>
          </p:cNvPr>
          <p:cNvSpPr>
            <a:spLocks noGrp="1"/>
          </p:cNvSpPr>
          <p:nvPr>
            <p:ph type="sldNum" sz="quarter" idx="12"/>
          </p:nvPr>
        </p:nvSpPr>
        <p:spPr/>
        <p:txBody>
          <a:bodyPr/>
          <a:lstStyle/>
          <a:p>
            <a:fld id="{D2B08D54-A684-4EE2-AF23-62067463B8E0}" type="slidenum">
              <a:rPr lang="en-US" smtClean="0"/>
              <a:t>‹#›</a:t>
            </a:fld>
            <a:endParaRPr lang="en-US"/>
          </a:p>
        </p:txBody>
      </p:sp>
    </p:spTree>
    <p:extLst>
      <p:ext uri="{BB962C8B-B14F-4D97-AF65-F5344CB8AC3E}">
        <p14:creationId xmlns:p14="http://schemas.microsoft.com/office/powerpoint/2010/main" val="420537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AE0B-187B-406D-8B7A-76BC71DB9E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6883B2-9A73-4C70-9D3A-0CC76AFE8B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57C74C-BC9E-4D5D-9C02-4194E61D011A}"/>
              </a:ext>
            </a:extLst>
          </p:cNvPr>
          <p:cNvSpPr>
            <a:spLocks noGrp="1"/>
          </p:cNvSpPr>
          <p:nvPr>
            <p:ph type="dt" sz="half" idx="10"/>
          </p:nvPr>
        </p:nvSpPr>
        <p:spPr/>
        <p:txBody>
          <a:bodyPr/>
          <a:lstStyle/>
          <a:p>
            <a:fld id="{903D9A29-BBCC-494C-B61C-8D355F933B69}" type="datetimeFigureOut">
              <a:rPr lang="en-US" smtClean="0"/>
              <a:t>9/21/2024</a:t>
            </a:fld>
            <a:endParaRPr lang="en-US"/>
          </a:p>
        </p:txBody>
      </p:sp>
      <p:sp>
        <p:nvSpPr>
          <p:cNvPr id="5" name="Footer Placeholder 4">
            <a:extLst>
              <a:ext uri="{FF2B5EF4-FFF2-40B4-BE49-F238E27FC236}">
                <a16:creationId xmlns:a16="http://schemas.microsoft.com/office/drawing/2014/main" id="{004EB315-E7EF-4520-A486-03E9D846B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78857-D25A-480B-B765-5C63C20B996E}"/>
              </a:ext>
            </a:extLst>
          </p:cNvPr>
          <p:cNvSpPr>
            <a:spLocks noGrp="1"/>
          </p:cNvSpPr>
          <p:nvPr>
            <p:ph type="sldNum" sz="quarter" idx="12"/>
          </p:nvPr>
        </p:nvSpPr>
        <p:spPr/>
        <p:txBody>
          <a:bodyPr/>
          <a:lstStyle/>
          <a:p>
            <a:fld id="{D2B08D54-A684-4EE2-AF23-62067463B8E0}" type="slidenum">
              <a:rPr lang="en-US" smtClean="0"/>
              <a:t>‹#›</a:t>
            </a:fld>
            <a:endParaRPr lang="en-US"/>
          </a:p>
        </p:txBody>
      </p:sp>
    </p:spTree>
    <p:extLst>
      <p:ext uri="{BB962C8B-B14F-4D97-AF65-F5344CB8AC3E}">
        <p14:creationId xmlns:p14="http://schemas.microsoft.com/office/powerpoint/2010/main" val="1728554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7EB18-6966-4F39-918A-B706DA3DB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AB1EDE-E353-40D7-BB30-589FF1D407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06D4B0-FECB-4C01-BD63-D8AF9805A4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45F8F4-A92E-4DD8-AD60-C30E86EC92CF}"/>
              </a:ext>
            </a:extLst>
          </p:cNvPr>
          <p:cNvSpPr>
            <a:spLocks noGrp="1"/>
          </p:cNvSpPr>
          <p:nvPr>
            <p:ph type="dt" sz="half" idx="10"/>
          </p:nvPr>
        </p:nvSpPr>
        <p:spPr/>
        <p:txBody>
          <a:bodyPr/>
          <a:lstStyle/>
          <a:p>
            <a:fld id="{903D9A29-BBCC-494C-B61C-8D355F933B69}" type="datetimeFigureOut">
              <a:rPr lang="en-US" smtClean="0"/>
              <a:t>9/21/2024</a:t>
            </a:fld>
            <a:endParaRPr lang="en-US"/>
          </a:p>
        </p:txBody>
      </p:sp>
      <p:sp>
        <p:nvSpPr>
          <p:cNvPr id="6" name="Footer Placeholder 5">
            <a:extLst>
              <a:ext uri="{FF2B5EF4-FFF2-40B4-BE49-F238E27FC236}">
                <a16:creationId xmlns:a16="http://schemas.microsoft.com/office/drawing/2014/main" id="{82077FE4-CC85-4922-8C7F-883A78D75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7883D-131B-4039-B81D-7F2BA2C136F0}"/>
              </a:ext>
            </a:extLst>
          </p:cNvPr>
          <p:cNvSpPr>
            <a:spLocks noGrp="1"/>
          </p:cNvSpPr>
          <p:nvPr>
            <p:ph type="sldNum" sz="quarter" idx="12"/>
          </p:nvPr>
        </p:nvSpPr>
        <p:spPr/>
        <p:txBody>
          <a:bodyPr/>
          <a:lstStyle/>
          <a:p>
            <a:fld id="{D2B08D54-A684-4EE2-AF23-62067463B8E0}" type="slidenum">
              <a:rPr lang="en-US" smtClean="0"/>
              <a:t>‹#›</a:t>
            </a:fld>
            <a:endParaRPr lang="en-US"/>
          </a:p>
        </p:txBody>
      </p:sp>
    </p:spTree>
    <p:extLst>
      <p:ext uri="{BB962C8B-B14F-4D97-AF65-F5344CB8AC3E}">
        <p14:creationId xmlns:p14="http://schemas.microsoft.com/office/powerpoint/2010/main" val="40370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4732-C3D5-40FB-A233-BBDD1F4644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5CE953-8F4A-49C4-9936-1D1C348F09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C0B2EE-3BE1-4C59-A35E-DB119BC4E9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E3AC78-4050-422E-82C7-A71DD66CA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2E387C-54B3-4AB2-BB27-B58F7770DD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77B7AF-FC9C-4E35-8D74-C6EE1A478A0E}"/>
              </a:ext>
            </a:extLst>
          </p:cNvPr>
          <p:cNvSpPr>
            <a:spLocks noGrp="1"/>
          </p:cNvSpPr>
          <p:nvPr>
            <p:ph type="dt" sz="half" idx="10"/>
          </p:nvPr>
        </p:nvSpPr>
        <p:spPr/>
        <p:txBody>
          <a:bodyPr/>
          <a:lstStyle/>
          <a:p>
            <a:fld id="{903D9A29-BBCC-494C-B61C-8D355F933B69}" type="datetimeFigureOut">
              <a:rPr lang="en-US" smtClean="0"/>
              <a:t>9/21/2024</a:t>
            </a:fld>
            <a:endParaRPr lang="en-US"/>
          </a:p>
        </p:txBody>
      </p:sp>
      <p:sp>
        <p:nvSpPr>
          <p:cNvPr id="8" name="Footer Placeholder 7">
            <a:extLst>
              <a:ext uri="{FF2B5EF4-FFF2-40B4-BE49-F238E27FC236}">
                <a16:creationId xmlns:a16="http://schemas.microsoft.com/office/drawing/2014/main" id="{8BDB0B12-BFE1-4B23-8357-3F6E6A606B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E478E6-B228-4205-90EF-243AFBF2840D}"/>
              </a:ext>
            </a:extLst>
          </p:cNvPr>
          <p:cNvSpPr>
            <a:spLocks noGrp="1"/>
          </p:cNvSpPr>
          <p:nvPr>
            <p:ph type="sldNum" sz="quarter" idx="12"/>
          </p:nvPr>
        </p:nvSpPr>
        <p:spPr/>
        <p:txBody>
          <a:bodyPr/>
          <a:lstStyle/>
          <a:p>
            <a:fld id="{D2B08D54-A684-4EE2-AF23-62067463B8E0}" type="slidenum">
              <a:rPr lang="en-US" smtClean="0"/>
              <a:t>‹#›</a:t>
            </a:fld>
            <a:endParaRPr lang="en-US"/>
          </a:p>
        </p:txBody>
      </p:sp>
    </p:spTree>
    <p:extLst>
      <p:ext uri="{BB962C8B-B14F-4D97-AF65-F5344CB8AC3E}">
        <p14:creationId xmlns:p14="http://schemas.microsoft.com/office/powerpoint/2010/main" val="299212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ADFB-C339-4365-918D-01077B9B6D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F958D-48C9-438A-9A53-BE8A619FA22B}"/>
              </a:ext>
            </a:extLst>
          </p:cNvPr>
          <p:cNvSpPr>
            <a:spLocks noGrp="1"/>
          </p:cNvSpPr>
          <p:nvPr>
            <p:ph type="dt" sz="half" idx="10"/>
          </p:nvPr>
        </p:nvSpPr>
        <p:spPr/>
        <p:txBody>
          <a:bodyPr/>
          <a:lstStyle/>
          <a:p>
            <a:fld id="{903D9A29-BBCC-494C-B61C-8D355F933B69}" type="datetimeFigureOut">
              <a:rPr lang="en-US" smtClean="0"/>
              <a:t>9/21/2024</a:t>
            </a:fld>
            <a:endParaRPr lang="en-US"/>
          </a:p>
        </p:txBody>
      </p:sp>
      <p:sp>
        <p:nvSpPr>
          <p:cNvPr id="4" name="Footer Placeholder 3">
            <a:extLst>
              <a:ext uri="{FF2B5EF4-FFF2-40B4-BE49-F238E27FC236}">
                <a16:creationId xmlns:a16="http://schemas.microsoft.com/office/drawing/2014/main" id="{A09D880B-14BB-4055-95F6-7C653A2F4B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5A302C-F27C-48C9-9960-CFD393E33050}"/>
              </a:ext>
            </a:extLst>
          </p:cNvPr>
          <p:cNvSpPr>
            <a:spLocks noGrp="1"/>
          </p:cNvSpPr>
          <p:nvPr>
            <p:ph type="sldNum" sz="quarter" idx="12"/>
          </p:nvPr>
        </p:nvSpPr>
        <p:spPr/>
        <p:txBody>
          <a:bodyPr/>
          <a:lstStyle/>
          <a:p>
            <a:fld id="{D2B08D54-A684-4EE2-AF23-62067463B8E0}" type="slidenum">
              <a:rPr lang="en-US" smtClean="0"/>
              <a:t>‹#›</a:t>
            </a:fld>
            <a:endParaRPr lang="en-US"/>
          </a:p>
        </p:txBody>
      </p:sp>
    </p:spTree>
    <p:extLst>
      <p:ext uri="{BB962C8B-B14F-4D97-AF65-F5344CB8AC3E}">
        <p14:creationId xmlns:p14="http://schemas.microsoft.com/office/powerpoint/2010/main" val="17784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4033CD-5CF5-41D4-A833-B48D24B10245}"/>
              </a:ext>
            </a:extLst>
          </p:cNvPr>
          <p:cNvSpPr>
            <a:spLocks noGrp="1"/>
          </p:cNvSpPr>
          <p:nvPr>
            <p:ph type="dt" sz="half" idx="10"/>
          </p:nvPr>
        </p:nvSpPr>
        <p:spPr/>
        <p:txBody>
          <a:bodyPr/>
          <a:lstStyle/>
          <a:p>
            <a:fld id="{903D9A29-BBCC-494C-B61C-8D355F933B69}" type="datetimeFigureOut">
              <a:rPr lang="en-US" smtClean="0"/>
              <a:t>9/21/2024</a:t>
            </a:fld>
            <a:endParaRPr lang="en-US"/>
          </a:p>
        </p:txBody>
      </p:sp>
      <p:sp>
        <p:nvSpPr>
          <p:cNvPr id="3" name="Footer Placeholder 2">
            <a:extLst>
              <a:ext uri="{FF2B5EF4-FFF2-40B4-BE49-F238E27FC236}">
                <a16:creationId xmlns:a16="http://schemas.microsoft.com/office/drawing/2014/main" id="{849D24A9-EFFE-4FE7-93DA-3FFEC4645B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E10FBC-C148-48C0-BF79-302B9CBEE9DD}"/>
              </a:ext>
            </a:extLst>
          </p:cNvPr>
          <p:cNvSpPr>
            <a:spLocks noGrp="1"/>
          </p:cNvSpPr>
          <p:nvPr>
            <p:ph type="sldNum" sz="quarter" idx="12"/>
          </p:nvPr>
        </p:nvSpPr>
        <p:spPr/>
        <p:txBody>
          <a:bodyPr/>
          <a:lstStyle/>
          <a:p>
            <a:fld id="{D2B08D54-A684-4EE2-AF23-62067463B8E0}" type="slidenum">
              <a:rPr lang="en-US" smtClean="0"/>
              <a:t>‹#›</a:t>
            </a:fld>
            <a:endParaRPr lang="en-US"/>
          </a:p>
        </p:txBody>
      </p:sp>
    </p:spTree>
    <p:extLst>
      <p:ext uri="{BB962C8B-B14F-4D97-AF65-F5344CB8AC3E}">
        <p14:creationId xmlns:p14="http://schemas.microsoft.com/office/powerpoint/2010/main" val="23976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9F039-AB4A-4953-A6E1-74E14372A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8D4C69-8E79-47EE-91D6-34A938718C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8DE225-9695-45DC-8620-8679ED4E2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B274D-ADB2-4D2A-837C-F2A624FCA0A0}"/>
              </a:ext>
            </a:extLst>
          </p:cNvPr>
          <p:cNvSpPr>
            <a:spLocks noGrp="1"/>
          </p:cNvSpPr>
          <p:nvPr>
            <p:ph type="dt" sz="half" idx="10"/>
          </p:nvPr>
        </p:nvSpPr>
        <p:spPr/>
        <p:txBody>
          <a:bodyPr/>
          <a:lstStyle/>
          <a:p>
            <a:fld id="{903D9A29-BBCC-494C-B61C-8D355F933B69}" type="datetimeFigureOut">
              <a:rPr lang="en-US" smtClean="0"/>
              <a:t>9/21/2024</a:t>
            </a:fld>
            <a:endParaRPr lang="en-US"/>
          </a:p>
        </p:txBody>
      </p:sp>
      <p:sp>
        <p:nvSpPr>
          <p:cNvPr id="6" name="Footer Placeholder 5">
            <a:extLst>
              <a:ext uri="{FF2B5EF4-FFF2-40B4-BE49-F238E27FC236}">
                <a16:creationId xmlns:a16="http://schemas.microsoft.com/office/drawing/2014/main" id="{865ECB40-A92B-4551-A802-E2D688D68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69E73-6318-45FA-8E08-3FDE8EB041D3}"/>
              </a:ext>
            </a:extLst>
          </p:cNvPr>
          <p:cNvSpPr>
            <a:spLocks noGrp="1"/>
          </p:cNvSpPr>
          <p:nvPr>
            <p:ph type="sldNum" sz="quarter" idx="12"/>
          </p:nvPr>
        </p:nvSpPr>
        <p:spPr/>
        <p:txBody>
          <a:bodyPr/>
          <a:lstStyle/>
          <a:p>
            <a:fld id="{D2B08D54-A684-4EE2-AF23-62067463B8E0}" type="slidenum">
              <a:rPr lang="en-US" smtClean="0"/>
              <a:t>‹#›</a:t>
            </a:fld>
            <a:endParaRPr lang="en-US"/>
          </a:p>
        </p:txBody>
      </p:sp>
    </p:spTree>
    <p:extLst>
      <p:ext uri="{BB962C8B-B14F-4D97-AF65-F5344CB8AC3E}">
        <p14:creationId xmlns:p14="http://schemas.microsoft.com/office/powerpoint/2010/main" val="421119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3275-E1B2-4470-A466-ED7F9D868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3466EB-EBC6-4F30-AC15-5E582488CE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6AFF21-C478-41CC-88EE-3021A32F1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CD189-9B88-4402-A61A-336EA8F1BADE}"/>
              </a:ext>
            </a:extLst>
          </p:cNvPr>
          <p:cNvSpPr>
            <a:spLocks noGrp="1"/>
          </p:cNvSpPr>
          <p:nvPr>
            <p:ph type="dt" sz="half" idx="10"/>
          </p:nvPr>
        </p:nvSpPr>
        <p:spPr/>
        <p:txBody>
          <a:bodyPr/>
          <a:lstStyle/>
          <a:p>
            <a:fld id="{903D9A29-BBCC-494C-B61C-8D355F933B69}" type="datetimeFigureOut">
              <a:rPr lang="en-US" smtClean="0"/>
              <a:t>9/21/2024</a:t>
            </a:fld>
            <a:endParaRPr lang="en-US"/>
          </a:p>
        </p:txBody>
      </p:sp>
      <p:sp>
        <p:nvSpPr>
          <p:cNvPr id="6" name="Footer Placeholder 5">
            <a:extLst>
              <a:ext uri="{FF2B5EF4-FFF2-40B4-BE49-F238E27FC236}">
                <a16:creationId xmlns:a16="http://schemas.microsoft.com/office/drawing/2014/main" id="{4ABF8F89-ECD4-48DC-9B43-4387515D8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C4A9A9-AC84-4AEF-820A-C75784034DF7}"/>
              </a:ext>
            </a:extLst>
          </p:cNvPr>
          <p:cNvSpPr>
            <a:spLocks noGrp="1"/>
          </p:cNvSpPr>
          <p:nvPr>
            <p:ph type="sldNum" sz="quarter" idx="12"/>
          </p:nvPr>
        </p:nvSpPr>
        <p:spPr/>
        <p:txBody>
          <a:bodyPr/>
          <a:lstStyle/>
          <a:p>
            <a:fld id="{D2B08D54-A684-4EE2-AF23-62067463B8E0}" type="slidenum">
              <a:rPr lang="en-US" smtClean="0"/>
              <a:t>‹#›</a:t>
            </a:fld>
            <a:endParaRPr lang="en-US"/>
          </a:p>
        </p:txBody>
      </p:sp>
    </p:spTree>
    <p:extLst>
      <p:ext uri="{BB962C8B-B14F-4D97-AF65-F5344CB8AC3E}">
        <p14:creationId xmlns:p14="http://schemas.microsoft.com/office/powerpoint/2010/main" val="2419358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A28FA5-E30B-478B-95B8-B20614C732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401B86-E052-4C7A-BD41-3ECC88715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133BD-24BC-4C45-BC9D-BCB9383C37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D9A29-BBCC-494C-B61C-8D355F933B69}" type="datetimeFigureOut">
              <a:rPr lang="en-US" smtClean="0"/>
              <a:t>9/21/2024</a:t>
            </a:fld>
            <a:endParaRPr lang="en-US"/>
          </a:p>
        </p:txBody>
      </p:sp>
      <p:sp>
        <p:nvSpPr>
          <p:cNvPr id="5" name="Footer Placeholder 4">
            <a:extLst>
              <a:ext uri="{FF2B5EF4-FFF2-40B4-BE49-F238E27FC236}">
                <a16:creationId xmlns:a16="http://schemas.microsoft.com/office/drawing/2014/main" id="{D438EDD0-217E-42DC-A807-EA5E415B6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203666-2A0A-4FF5-8EA7-FB2BCB61D5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08D54-A684-4EE2-AF23-62067463B8E0}" type="slidenum">
              <a:rPr lang="en-US" smtClean="0"/>
              <a:t>‹#›</a:t>
            </a:fld>
            <a:endParaRPr lang="en-US"/>
          </a:p>
        </p:txBody>
      </p:sp>
    </p:spTree>
    <p:extLst>
      <p:ext uri="{BB962C8B-B14F-4D97-AF65-F5344CB8AC3E}">
        <p14:creationId xmlns:p14="http://schemas.microsoft.com/office/powerpoint/2010/main" val="89400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7.jpeg"/><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2561277"/>
            <a:ext cx="12192000" cy="1359108"/>
          </a:xfrm>
          <a:prstGeom prst="rect">
            <a:avLst/>
          </a:prstGeom>
          <a:solidFill>
            <a:srgbClr val="A51F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6" name="TextBox 5"/>
          <p:cNvSpPr txBox="1"/>
          <p:nvPr/>
        </p:nvSpPr>
        <p:spPr>
          <a:xfrm>
            <a:off x="7975601" y="2650236"/>
            <a:ext cx="4135120"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endParaRPr lang="en-IN" sz="3600" b="1" dirty="0">
              <a:solidFill>
                <a:schemeClr val="bg1"/>
              </a:solidFill>
              <a:latin typeface="+mj-lt"/>
            </a:endParaRPr>
          </a:p>
          <a:p>
            <a:r>
              <a:rPr lang="en-IN" sz="3600" b="1" dirty="0">
                <a:solidFill>
                  <a:schemeClr val="bg1"/>
                </a:solidFill>
                <a:latin typeface="+mj-lt"/>
              </a:rPr>
              <a:t>Srikanth Babburi</a:t>
            </a:r>
          </a:p>
        </p:txBody>
      </p:sp>
      <p:sp>
        <p:nvSpPr>
          <p:cNvPr id="12" name="Slide Number Placeholder 5"/>
          <p:cNvSpPr txBox="1"/>
          <p:nvPr/>
        </p:nvSpPr>
        <p:spPr>
          <a:xfrm>
            <a:off x="8737600" y="4344671"/>
            <a:ext cx="2844800" cy="366183"/>
          </a:xfrm>
          <a:prstGeom prst="rect">
            <a:avLst/>
          </a:prstGeom>
        </p:spPr>
        <p:txBody>
          <a:bodyPr vert="horz" wrap="square" lIns="121920" tIns="60960" rIns="121920" bIns="60960" numCol="1" anchor="ctr" anchorCtr="0" compatLnSpc="1"/>
          <a:lstStyle>
            <a:defPPr>
              <a:defRPr lang="en-US"/>
            </a:defPPr>
            <a:lvl1pPr algn="r" rtl="0" eaLnBrk="1" fontAlgn="base" hangingPunct="1">
              <a:spcBef>
                <a:spcPct val="0"/>
              </a:spcBef>
              <a:spcAft>
                <a:spcPct val="0"/>
              </a:spcAft>
              <a:defRPr sz="1200" kern="1200" smtClean="0">
                <a:solidFill>
                  <a:srgbClr val="898989"/>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pPr>
              <a:defRPr/>
            </a:pPr>
            <a:fld id="{FEDC83FE-FE45-4F23-991D-1A127231B34B}" type="slidenum">
              <a:rPr lang="en-US" altLang="en-US" sz="3600"/>
              <a:t>1</a:t>
            </a:fld>
            <a:endParaRPr lang="en-US" altLang="en-US" sz="3600"/>
          </a:p>
        </p:txBody>
      </p:sp>
      <p:sp>
        <p:nvSpPr>
          <p:cNvPr id="2" name="Text Box 1"/>
          <p:cNvSpPr txBox="1"/>
          <p:nvPr/>
        </p:nvSpPr>
        <p:spPr>
          <a:xfrm>
            <a:off x="311889" y="3058610"/>
            <a:ext cx="6616260" cy="646331"/>
          </a:xfrm>
          <a:prstGeom prst="rect">
            <a:avLst/>
          </a:prstGeom>
          <a:noFill/>
        </p:spPr>
        <p:txBody>
          <a:bodyPr wrap="square" rtlCol="0">
            <a:spAutoFit/>
          </a:bodyPr>
          <a:lstStyle/>
          <a:p>
            <a:r>
              <a:rPr lang="en-US" sz="3600" b="1" dirty="0">
                <a:solidFill>
                  <a:schemeClr val="bg1"/>
                </a:solidFill>
              </a:rPr>
              <a:t>C++ Advance topics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3E047-9E60-2218-A987-1037A72192D8}"/>
              </a:ext>
            </a:extLst>
          </p:cNvPr>
          <p:cNvSpPr>
            <a:spLocks noGrp="1"/>
          </p:cNvSpPr>
          <p:nvPr>
            <p:ph type="title"/>
          </p:nvPr>
        </p:nvSpPr>
        <p:spPr>
          <a:xfrm>
            <a:off x="838200" y="365125"/>
            <a:ext cx="10515600" cy="1325563"/>
          </a:xfrm>
        </p:spPr>
        <p:txBody>
          <a:bodyPr>
            <a:normAutofit/>
          </a:bodyPr>
          <a:lstStyle/>
          <a:p>
            <a:r>
              <a:rPr lang="en-IN" sz="5400" b="1"/>
              <a:t>Static assertions :</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AE625A-B839-2242-E695-C6D42AEC369C}"/>
              </a:ext>
            </a:extLst>
          </p:cNvPr>
          <p:cNvSpPr>
            <a:spLocks noGrp="1"/>
          </p:cNvSpPr>
          <p:nvPr>
            <p:ph idx="1"/>
          </p:nvPr>
        </p:nvSpPr>
        <p:spPr>
          <a:xfrm>
            <a:off x="838200" y="1929384"/>
            <a:ext cx="10515600" cy="4290568"/>
          </a:xfrm>
        </p:spPr>
        <p:txBody>
          <a:bodyPr>
            <a:normAutofit/>
          </a:bodyPr>
          <a:lstStyle/>
          <a:p>
            <a:r>
              <a:rPr lang="en-US" sz="2600" dirty="0"/>
              <a:t>Static assertions are a way to check if a condition is true when the code is compiled. If it isn’t, the compiler is required to issue an error message and stop the compiling process. The condition that needs to be checked is a constant expression.</a:t>
            </a:r>
          </a:p>
          <a:p>
            <a:pPr lvl="1"/>
            <a:r>
              <a:rPr lang="en-US" sz="2200" dirty="0"/>
              <a:t>Performs compile-time assertion checking</a:t>
            </a:r>
          </a:p>
          <a:p>
            <a:pPr lvl="1"/>
            <a:r>
              <a:rPr lang="en-US" sz="2200" dirty="0"/>
              <a:t>Syntax:</a:t>
            </a:r>
          </a:p>
          <a:p>
            <a:pPr marL="914400" lvl="2" indent="0">
              <a:buNone/>
            </a:pPr>
            <a:r>
              <a:rPr lang="en-US" sz="2200" dirty="0" err="1"/>
              <a:t>static_assert</a:t>
            </a:r>
            <a:r>
              <a:rPr lang="en-US" sz="2200" dirty="0"/>
              <a:t>( </a:t>
            </a:r>
            <a:r>
              <a:rPr lang="en-US" sz="2200" dirty="0" err="1"/>
              <a:t>constant_expression</a:t>
            </a:r>
            <a:r>
              <a:rPr lang="en-US" sz="2200" dirty="0"/>
              <a:t>, </a:t>
            </a:r>
            <a:r>
              <a:rPr lang="en-US" sz="2200" dirty="0" err="1"/>
              <a:t>string_literal</a:t>
            </a:r>
            <a:r>
              <a:rPr lang="en-US" sz="2200" dirty="0"/>
              <a:t> );</a:t>
            </a:r>
          </a:p>
          <a:p>
            <a:pPr marL="914400" lvl="2" indent="0">
              <a:buNone/>
            </a:pPr>
            <a:endParaRPr lang="en-US" sz="2200" dirty="0"/>
          </a:p>
          <a:p>
            <a:pPr marL="914400" lvl="2" indent="0">
              <a:buNone/>
            </a:pPr>
            <a:r>
              <a:rPr lang="en-US" sz="2200" dirty="0"/>
              <a:t>Ex :</a:t>
            </a:r>
            <a:r>
              <a:rPr lang="en-US" sz="2200" dirty="0" err="1"/>
              <a:t>constexpr</a:t>
            </a:r>
            <a:r>
              <a:rPr lang="en-US" sz="2200" dirty="0"/>
              <a:t> int x = 0;</a:t>
            </a:r>
          </a:p>
          <a:p>
            <a:pPr marL="914400" lvl="2" indent="0">
              <a:buNone/>
            </a:pPr>
            <a:r>
              <a:rPr lang="en-US" sz="2200" dirty="0"/>
              <a:t>      </a:t>
            </a:r>
            <a:r>
              <a:rPr lang="en-US" sz="2200" dirty="0" err="1"/>
              <a:t>constexpr</a:t>
            </a:r>
            <a:r>
              <a:rPr lang="en-US" sz="2200" dirty="0"/>
              <a:t> int y = 1;</a:t>
            </a:r>
          </a:p>
          <a:p>
            <a:pPr marL="914400" lvl="2" indent="0">
              <a:buNone/>
            </a:pPr>
            <a:r>
              <a:rPr lang="en-US" sz="2200" dirty="0"/>
              <a:t>      </a:t>
            </a:r>
            <a:r>
              <a:rPr lang="en-US" sz="2200" dirty="0" err="1"/>
              <a:t>static_assert</a:t>
            </a:r>
            <a:r>
              <a:rPr lang="en-US" sz="2200" dirty="0"/>
              <a:t>(x == y, "x != y");</a:t>
            </a:r>
          </a:p>
        </p:txBody>
      </p:sp>
    </p:spTree>
    <p:extLst>
      <p:ext uri="{BB962C8B-B14F-4D97-AF65-F5344CB8AC3E}">
        <p14:creationId xmlns:p14="http://schemas.microsoft.com/office/powerpoint/2010/main" val="46417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Freeform: Shape 46">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9" name="Group 48">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50"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1"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US"/>
            </a:p>
          </p:txBody>
        </p:sp>
        <p:sp>
          <p:nvSpPr>
            <p:cNvPr id="52"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US"/>
            </a:p>
          </p:txBody>
        </p:sp>
        <p:sp>
          <p:nvSpPr>
            <p:cNvPr id="53"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4"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5"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9E529498-AC40-703A-0BFA-1CEC413BC1AA}"/>
              </a:ext>
            </a:extLst>
          </p:cNvPr>
          <p:cNvSpPr>
            <a:spLocks noGrp="1"/>
          </p:cNvSpPr>
          <p:nvPr>
            <p:ph type="title"/>
          </p:nvPr>
        </p:nvSpPr>
        <p:spPr>
          <a:xfrm>
            <a:off x="535020" y="685800"/>
            <a:ext cx="2780271" cy="5105400"/>
          </a:xfrm>
        </p:spPr>
        <p:txBody>
          <a:bodyPr>
            <a:normAutofit/>
          </a:bodyPr>
          <a:lstStyle/>
          <a:p>
            <a:r>
              <a:rPr lang="en-IN" sz="4000" b="1">
                <a:solidFill>
                  <a:srgbClr val="FFFFFF"/>
                </a:solidFill>
              </a:rPr>
              <a:t>Deleted and default functions :</a:t>
            </a:r>
          </a:p>
        </p:txBody>
      </p:sp>
      <p:graphicFrame>
        <p:nvGraphicFramePr>
          <p:cNvPr id="27" name="Content Placeholder 2">
            <a:extLst>
              <a:ext uri="{FF2B5EF4-FFF2-40B4-BE49-F238E27FC236}">
                <a16:creationId xmlns:a16="http://schemas.microsoft.com/office/drawing/2014/main" id="{6AD1AF6B-1DCD-1531-88B5-C4F23CF1EE68}"/>
              </a:ext>
            </a:extLst>
          </p:cNvPr>
          <p:cNvGraphicFramePr>
            <a:graphicFrameLocks noGrp="1"/>
          </p:cNvGraphicFramePr>
          <p:nvPr>
            <p:ph idx="1"/>
            <p:extLst>
              <p:ext uri="{D42A27DB-BD31-4B8C-83A1-F6EECF244321}">
                <p14:modId xmlns:p14="http://schemas.microsoft.com/office/powerpoint/2010/main" val="3971235220"/>
              </p:ext>
            </p:extLst>
          </p:nvPr>
        </p:nvGraphicFramePr>
        <p:xfrm>
          <a:off x="4686892" y="-1"/>
          <a:ext cx="7505108"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622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34D369-2DBA-6F84-4B05-4C995546390D}"/>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Nullptr :</a:t>
            </a:r>
            <a:endParaRPr lang="en-IN" sz="3600">
              <a:solidFill>
                <a:schemeClr val="bg1"/>
              </a:solidFill>
            </a:endParaRPr>
          </a:p>
        </p:txBody>
      </p:sp>
      <p:graphicFrame>
        <p:nvGraphicFramePr>
          <p:cNvPr id="5" name="Content Placeholder 2">
            <a:extLst>
              <a:ext uri="{FF2B5EF4-FFF2-40B4-BE49-F238E27FC236}">
                <a16:creationId xmlns:a16="http://schemas.microsoft.com/office/drawing/2014/main" id="{37B03A88-4F5F-0E41-5CEC-3E7388A063B6}"/>
              </a:ext>
            </a:extLst>
          </p:cNvPr>
          <p:cNvGraphicFramePr>
            <a:graphicFrameLocks noGrp="1"/>
          </p:cNvGraphicFramePr>
          <p:nvPr>
            <p:ph idx="1"/>
            <p:extLst>
              <p:ext uri="{D42A27DB-BD31-4B8C-83A1-F6EECF244321}">
                <p14:modId xmlns:p14="http://schemas.microsoft.com/office/powerpoint/2010/main" val="2931701309"/>
              </p:ext>
            </p:extLst>
          </p:nvPr>
        </p:nvGraphicFramePr>
        <p:xfrm>
          <a:off x="4648871" y="637762"/>
          <a:ext cx="6396484" cy="5576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369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FBE642-AEB6-2F2E-E820-A3AE7851874D}"/>
              </a:ext>
            </a:extLst>
          </p:cNvPr>
          <p:cNvSpPr>
            <a:spLocks noGrp="1"/>
          </p:cNvSpPr>
          <p:nvPr>
            <p:ph type="title"/>
          </p:nvPr>
        </p:nvSpPr>
        <p:spPr>
          <a:xfrm>
            <a:off x="572493" y="238539"/>
            <a:ext cx="11018520" cy="1434415"/>
          </a:xfrm>
        </p:spPr>
        <p:txBody>
          <a:bodyPr anchor="b">
            <a:normAutofit/>
          </a:bodyPr>
          <a:lstStyle/>
          <a:p>
            <a:r>
              <a:rPr lang="en-US" sz="5400" dirty="0"/>
              <a:t>Delegating Constructors :</a:t>
            </a:r>
            <a:endParaRPr lang="en-IN" sz="5400" dirty="0"/>
          </a:p>
        </p:txBody>
      </p:sp>
      <p:sp>
        <p:nvSpPr>
          <p:cNvPr id="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556A63-DD4E-7C16-124A-4E9FC2684CBE}"/>
              </a:ext>
            </a:extLst>
          </p:cNvPr>
          <p:cNvSpPr>
            <a:spLocks noGrp="1"/>
          </p:cNvSpPr>
          <p:nvPr>
            <p:ph idx="1"/>
          </p:nvPr>
        </p:nvSpPr>
        <p:spPr>
          <a:xfrm>
            <a:off x="572493" y="1791272"/>
            <a:ext cx="6713552" cy="5066728"/>
          </a:xfrm>
        </p:spPr>
        <p:txBody>
          <a:bodyPr anchor="t">
            <a:normAutofit fontScale="92500" lnSpcReduction="20000"/>
          </a:bodyPr>
          <a:lstStyle/>
          <a:p>
            <a:r>
              <a:rPr lang="en-US" sz="2400" dirty="0"/>
              <a:t>Sometimes it is useful for a constructor to be able to call another constructor of the same class. This feature, called Constructor Delegation</a:t>
            </a:r>
          </a:p>
          <a:p>
            <a:pPr marL="0" indent="0">
              <a:buNone/>
            </a:pPr>
            <a:r>
              <a:rPr lang="en-IN" sz="2000" dirty="0"/>
              <a:t>	Ex:</a:t>
            </a:r>
          </a:p>
          <a:p>
            <a:pPr marL="0" indent="0">
              <a:buNone/>
            </a:pPr>
            <a:r>
              <a:rPr lang="en-IN" sz="2000" dirty="0"/>
              <a:t>	</a:t>
            </a:r>
            <a:r>
              <a:rPr lang="en-US" sz="2000" dirty="0"/>
              <a:t>class A</a:t>
            </a:r>
          </a:p>
          <a:p>
            <a:pPr marL="0" indent="0">
              <a:buNone/>
            </a:pPr>
            <a:r>
              <a:rPr lang="en-US" sz="2000" dirty="0"/>
              <a:t>	 { </a:t>
            </a:r>
          </a:p>
          <a:p>
            <a:pPr marL="0" indent="0">
              <a:buNone/>
            </a:pPr>
            <a:r>
              <a:rPr lang="en-US" sz="2000" dirty="0"/>
              <a:t>		int x, y, z;	 </a:t>
            </a:r>
          </a:p>
          <a:p>
            <a:pPr marL="0" indent="0">
              <a:buNone/>
            </a:pPr>
            <a:r>
              <a:rPr lang="en-US" sz="2000" dirty="0"/>
              <a:t>		public:</a:t>
            </a:r>
          </a:p>
          <a:p>
            <a:pPr marL="0" indent="0">
              <a:buNone/>
            </a:pPr>
            <a:r>
              <a:rPr lang="en-US" sz="2000" dirty="0"/>
              <a:t>		A(){	x = 0;	y = 0;	z = 0;	}</a:t>
            </a:r>
          </a:p>
          <a:p>
            <a:pPr marL="0" indent="0">
              <a:buNone/>
            </a:pPr>
            <a:r>
              <a:rPr lang="en-US" sz="2000" dirty="0"/>
              <a:t>		// Constructor delegation</a:t>
            </a:r>
          </a:p>
          <a:p>
            <a:pPr marL="0" indent="0">
              <a:buNone/>
            </a:pPr>
            <a:r>
              <a:rPr lang="en-US" sz="2000" dirty="0"/>
              <a:t>		A(int z) : A()</a:t>
            </a:r>
          </a:p>
          <a:p>
            <a:pPr marL="0" indent="0">
              <a:buNone/>
            </a:pPr>
            <a:r>
              <a:rPr lang="en-US" sz="2000" dirty="0"/>
              <a:t>		{ </a:t>
            </a:r>
          </a:p>
          <a:p>
            <a:pPr marL="0" indent="0">
              <a:buNone/>
            </a:pPr>
            <a:r>
              <a:rPr lang="en-US" sz="2000" dirty="0"/>
              <a:t>			  this-&gt;z = z; // Only update z	</a:t>
            </a:r>
          </a:p>
          <a:p>
            <a:pPr marL="0" indent="0">
              <a:buNone/>
            </a:pPr>
            <a:r>
              <a:rPr lang="en-US" sz="2000" dirty="0"/>
              <a:t>		}</a:t>
            </a:r>
          </a:p>
          <a:p>
            <a:pPr marL="0" indent="0">
              <a:buNone/>
            </a:pPr>
            <a:r>
              <a:rPr lang="en-IN" sz="2000" dirty="0"/>
              <a:t>	};</a:t>
            </a:r>
          </a:p>
          <a:p>
            <a:pPr marL="0" indent="0">
              <a:buNone/>
            </a:pPr>
            <a:endParaRPr lang="en-IN" sz="2000" dirty="0"/>
          </a:p>
        </p:txBody>
      </p:sp>
      <p:pic>
        <p:nvPicPr>
          <p:cNvPr id="20" name="Picture 19" descr="Multi-coloured toy blocks">
            <a:extLst>
              <a:ext uri="{FF2B5EF4-FFF2-40B4-BE49-F238E27FC236}">
                <a16:creationId xmlns:a16="http://schemas.microsoft.com/office/drawing/2014/main" id="{DD2DECE0-C7C0-FD5A-3B56-B4018102575A}"/>
              </a:ext>
            </a:extLst>
          </p:cNvPr>
          <p:cNvPicPr>
            <a:picLocks noChangeAspect="1"/>
          </p:cNvPicPr>
          <p:nvPr/>
        </p:nvPicPr>
        <p:blipFill rotWithShape="1">
          <a:blip r:embed="rId2"/>
          <a:srcRect r="35784" b="2"/>
          <a:stretch/>
        </p:blipFill>
        <p:spPr>
          <a:xfrm>
            <a:off x="7675658" y="2093976"/>
            <a:ext cx="3941064" cy="4096512"/>
          </a:xfrm>
          <a:prstGeom prst="rect">
            <a:avLst/>
          </a:prstGeom>
        </p:spPr>
      </p:pic>
    </p:spTree>
    <p:extLst>
      <p:ext uri="{BB962C8B-B14F-4D97-AF65-F5344CB8AC3E}">
        <p14:creationId xmlns:p14="http://schemas.microsoft.com/office/powerpoint/2010/main" val="315784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BC3F53-867A-29DD-D2BA-2E0A58638D99}"/>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RValue</a:t>
            </a:r>
            <a:r>
              <a:rPr lang="en-US" sz="4000" dirty="0">
                <a:solidFill>
                  <a:srgbClr val="FFFFFF"/>
                </a:solidFill>
              </a:rPr>
              <a:t> References :</a:t>
            </a:r>
            <a:endParaRPr lang="en-IN" sz="4000" dirty="0">
              <a:solidFill>
                <a:srgbClr val="FFFFFF"/>
              </a:solidFill>
            </a:endParaRPr>
          </a:p>
        </p:txBody>
      </p:sp>
      <p:sp>
        <p:nvSpPr>
          <p:cNvPr id="3" name="Content Placeholder 2">
            <a:extLst>
              <a:ext uri="{FF2B5EF4-FFF2-40B4-BE49-F238E27FC236}">
                <a16:creationId xmlns:a16="http://schemas.microsoft.com/office/drawing/2014/main" id="{B913DE13-4C10-B631-32BE-41ED00D93E41}"/>
              </a:ext>
            </a:extLst>
          </p:cNvPr>
          <p:cNvSpPr>
            <a:spLocks noGrp="1"/>
          </p:cNvSpPr>
          <p:nvPr>
            <p:ph idx="1"/>
          </p:nvPr>
        </p:nvSpPr>
        <p:spPr>
          <a:xfrm>
            <a:off x="4037826" y="0"/>
            <a:ext cx="8154173" cy="6858000"/>
          </a:xfrm>
        </p:spPr>
        <p:txBody>
          <a:bodyPr anchor="ctr">
            <a:noAutofit/>
          </a:bodyPr>
          <a:lstStyle/>
          <a:p>
            <a:r>
              <a:rPr lang="en-US" sz="1900" dirty="0"/>
              <a:t>“l-value” refers to memory location which identifies an object. l-value may appear as either left hand or right hand side of an assignment operator(=).  l-value often represents as identifier.</a:t>
            </a:r>
          </a:p>
          <a:p>
            <a:r>
              <a:rPr lang="en-US" sz="1900" dirty="0"/>
              <a:t>To declare a </a:t>
            </a:r>
            <a:r>
              <a:rPr lang="en-US" sz="1900" dirty="0" err="1"/>
              <a:t>rvalue</a:t>
            </a:r>
            <a:r>
              <a:rPr lang="en-US" sz="1900" dirty="0"/>
              <a:t> reference, we need to specify two &amp; operator i.e. &amp;&amp;.</a:t>
            </a:r>
          </a:p>
          <a:p>
            <a:r>
              <a:rPr lang="en-US" sz="1900" dirty="0"/>
              <a:t>“l-value” refers to a memory location that identifies an object. “</a:t>
            </a:r>
            <a:r>
              <a:rPr lang="en-US" sz="1900" dirty="0" err="1"/>
              <a:t>r-value</a:t>
            </a:r>
            <a:r>
              <a:rPr lang="en-US" sz="1900" dirty="0"/>
              <a:t>” refers to the data value that is stored at some address in memory. References in C++ are nothing but the alternative to the already existing variable. They are declared using the ‘&amp;’ before the name of the variable</a:t>
            </a:r>
          </a:p>
          <a:p>
            <a:r>
              <a:rPr lang="en-US" sz="1900" dirty="0" err="1"/>
              <a:t>rvalue</a:t>
            </a:r>
            <a:r>
              <a:rPr lang="en-US" sz="1900" dirty="0"/>
              <a:t> references extend the lifespan of the temporary object to which they are assigned. Non-const </a:t>
            </a:r>
            <a:r>
              <a:rPr lang="en-US" sz="1900" dirty="0" err="1"/>
              <a:t>rvalue</a:t>
            </a:r>
            <a:r>
              <a:rPr lang="en-US" sz="1900" dirty="0"/>
              <a:t> references allow you to modify the </a:t>
            </a:r>
            <a:r>
              <a:rPr lang="en-US" sz="1900" dirty="0" err="1"/>
              <a:t>rvalue</a:t>
            </a:r>
            <a:r>
              <a:rPr lang="en-US" sz="1900" dirty="0"/>
              <a:t>.</a:t>
            </a:r>
          </a:p>
          <a:p>
            <a:r>
              <a:rPr lang="en-US" sz="1900" dirty="0"/>
              <a:t>Important: </a:t>
            </a:r>
            <a:r>
              <a:rPr lang="en-US" sz="1900" dirty="0" err="1"/>
              <a:t>lvalue</a:t>
            </a:r>
            <a:r>
              <a:rPr lang="en-US" sz="1900" dirty="0"/>
              <a:t> references can be assigned with the </a:t>
            </a:r>
            <a:r>
              <a:rPr lang="en-US" sz="1900" dirty="0" err="1"/>
              <a:t>rvalues</a:t>
            </a:r>
            <a:r>
              <a:rPr lang="en-US" sz="1900" dirty="0"/>
              <a:t> but </a:t>
            </a:r>
            <a:r>
              <a:rPr lang="en-US" sz="1900" dirty="0" err="1"/>
              <a:t>rvalue</a:t>
            </a:r>
            <a:r>
              <a:rPr lang="en-US" sz="1900" dirty="0"/>
              <a:t> references cannot be assigned to the </a:t>
            </a:r>
            <a:r>
              <a:rPr lang="en-US" sz="1900" dirty="0" err="1"/>
              <a:t>lvalue</a:t>
            </a:r>
            <a:r>
              <a:rPr lang="en-US" sz="1900" dirty="0"/>
              <a:t>. </a:t>
            </a:r>
          </a:p>
          <a:p>
            <a:pPr lvl="1"/>
            <a:r>
              <a:rPr lang="en-US" sz="1700" dirty="0"/>
              <a:t>// Declaring </a:t>
            </a:r>
            <a:r>
              <a:rPr lang="en-US" sz="1700" dirty="0" err="1"/>
              <a:t>lvalue</a:t>
            </a:r>
            <a:r>
              <a:rPr lang="en-US" sz="1700" dirty="0"/>
              <a:t> reference - int&amp; </a:t>
            </a:r>
            <a:r>
              <a:rPr lang="en-US" sz="1700" dirty="0" err="1"/>
              <a:t>lref</a:t>
            </a:r>
            <a:r>
              <a:rPr lang="en-US" sz="1700" dirty="0"/>
              <a:t> = a;	 </a:t>
            </a:r>
          </a:p>
          <a:p>
            <a:pPr lvl="1"/>
            <a:r>
              <a:rPr lang="en-US" sz="1700" dirty="0"/>
              <a:t>// Declaring </a:t>
            </a:r>
            <a:r>
              <a:rPr lang="en-US" sz="1700" dirty="0" err="1"/>
              <a:t>rvalue</a:t>
            </a:r>
            <a:r>
              <a:rPr lang="en-US" sz="1700" dirty="0"/>
              <a:t> reference - int&amp;&amp; </a:t>
            </a:r>
            <a:r>
              <a:rPr lang="en-US" sz="1700" dirty="0" err="1"/>
              <a:t>rref</a:t>
            </a:r>
            <a:r>
              <a:rPr lang="en-US" sz="1700" dirty="0"/>
              <a:t> = 20;	</a:t>
            </a:r>
            <a:r>
              <a:rPr lang="en-US" sz="2000" dirty="0"/>
              <a:t>		</a:t>
            </a:r>
          </a:p>
          <a:p>
            <a:r>
              <a:rPr lang="en-US" sz="1900" dirty="0"/>
              <a:t>Uses of the </a:t>
            </a:r>
            <a:r>
              <a:rPr lang="en-US" sz="1900" dirty="0" err="1"/>
              <a:t>lvalue</a:t>
            </a:r>
            <a:r>
              <a:rPr lang="en-US" sz="1900" dirty="0"/>
              <a:t> references: </a:t>
            </a:r>
          </a:p>
          <a:p>
            <a:pPr lvl="1"/>
            <a:r>
              <a:rPr lang="en-US" sz="1700" dirty="0" err="1"/>
              <a:t>lvalue</a:t>
            </a:r>
            <a:r>
              <a:rPr lang="en-US" sz="1700" dirty="0"/>
              <a:t> references can be used to alias an existing object.</a:t>
            </a:r>
          </a:p>
          <a:p>
            <a:pPr lvl="1"/>
            <a:r>
              <a:rPr lang="en-US" sz="1700" dirty="0"/>
              <a:t>They can also be used to implement pass-by-reference semantics.</a:t>
            </a:r>
          </a:p>
          <a:p>
            <a:r>
              <a:rPr lang="en-US" sz="1900" dirty="0"/>
              <a:t>Uses of </a:t>
            </a:r>
            <a:r>
              <a:rPr lang="en-US" sz="1900" dirty="0" err="1"/>
              <a:t>rvalue</a:t>
            </a:r>
            <a:r>
              <a:rPr lang="en-US" sz="1900" dirty="0"/>
              <a:t> references: </a:t>
            </a:r>
          </a:p>
          <a:p>
            <a:pPr lvl="1"/>
            <a:r>
              <a:rPr lang="en-US" sz="1700" dirty="0"/>
              <a:t>They are used in working with the move constructor and move assignment.</a:t>
            </a:r>
          </a:p>
          <a:p>
            <a:pPr lvl="1"/>
            <a:r>
              <a:rPr lang="en-US" sz="1700" dirty="0"/>
              <a:t>cannot bind non-const </a:t>
            </a:r>
            <a:r>
              <a:rPr lang="en-US" sz="1700" dirty="0" err="1"/>
              <a:t>lvalue</a:t>
            </a:r>
            <a:r>
              <a:rPr lang="en-US" sz="1700" dirty="0"/>
              <a:t> reference of type ‘int&amp;‘ to an </a:t>
            </a:r>
            <a:r>
              <a:rPr lang="en-US" sz="1700" dirty="0" err="1"/>
              <a:t>rvalue</a:t>
            </a:r>
            <a:r>
              <a:rPr lang="en-US" sz="1700" dirty="0"/>
              <a:t> of type ‘int’.</a:t>
            </a:r>
          </a:p>
          <a:p>
            <a:pPr lvl="1"/>
            <a:r>
              <a:rPr lang="en-US" sz="1700" dirty="0"/>
              <a:t>cannot bind </a:t>
            </a:r>
            <a:r>
              <a:rPr lang="en-US" sz="1700" dirty="0" err="1"/>
              <a:t>rvalue</a:t>
            </a:r>
            <a:r>
              <a:rPr lang="en-US" sz="1700" dirty="0"/>
              <a:t> references of type ‘int&amp;&amp;‘ to </a:t>
            </a:r>
            <a:r>
              <a:rPr lang="en-US" sz="1700" dirty="0" err="1"/>
              <a:t>lvalue</a:t>
            </a:r>
            <a:r>
              <a:rPr lang="en-US" sz="1700" dirty="0"/>
              <a:t> of type ‘int’.</a:t>
            </a:r>
            <a:endParaRPr lang="en-IN" sz="1700" dirty="0"/>
          </a:p>
        </p:txBody>
      </p:sp>
    </p:spTree>
    <p:extLst>
      <p:ext uri="{BB962C8B-B14F-4D97-AF65-F5344CB8AC3E}">
        <p14:creationId xmlns:p14="http://schemas.microsoft.com/office/powerpoint/2010/main" val="536535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8D261-7C7D-A4E6-0664-52C0EF62C462}"/>
              </a:ext>
            </a:extLst>
          </p:cNvPr>
          <p:cNvSpPr>
            <a:spLocks noGrp="1"/>
          </p:cNvSpPr>
          <p:nvPr>
            <p:ph type="title"/>
          </p:nvPr>
        </p:nvSpPr>
        <p:spPr>
          <a:xfrm>
            <a:off x="838200" y="365125"/>
            <a:ext cx="10515600" cy="1325563"/>
          </a:xfrm>
        </p:spPr>
        <p:txBody>
          <a:bodyPr>
            <a:normAutofit/>
          </a:bodyPr>
          <a:lstStyle/>
          <a:p>
            <a:r>
              <a:rPr lang="en-IN" sz="5400" b="1"/>
              <a:t>Forwarding references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01E541-C415-8B8F-6178-FE46F768F30A}"/>
              </a:ext>
            </a:extLst>
          </p:cNvPr>
          <p:cNvSpPr>
            <a:spLocks noGrp="1"/>
          </p:cNvSpPr>
          <p:nvPr>
            <p:ph idx="1"/>
          </p:nvPr>
        </p:nvSpPr>
        <p:spPr>
          <a:xfrm>
            <a:off x="838200" y="1806448"/>
            <a:ext cx="10515600" cy="5051552"/>
          </a:xfrm>
        </p:spPr>
        <p:txBody>
          <a:bodyPr>
            <a:noAutofit/>
          </a:bodyPr>
          <a:lstStyle/>
          <a:p>
            <a:r>
              <a:rPr lang="en-US" sz="2000" dirty="0"/>
              <a:t>Also known as universal references. A forwarding reference is created with the syntax T&amp;&amp; where T is a template type parameter or using auto&amp;&amp;. This enables perfect forwarding: the ability to pass arguments while maintaining their value category (e.g. </a:t>
            </a:r>
            <a:r>
              <a:rPr lang="en-US" sz="2000" dirty="0" err="1"/>
              <a:t>lvalues</a:t>
            </a:r>
            <a:r>
              <a:rPr lang="en-US" sz="2000" dirty="0"/>
              <a:t> stay as </a:t>
            </a:r>
            <a:r>
              <a:rPr lang="en-US" sz="2000" dirty="0" err="1"/>
              <a:t>lvalues</a:t>
            </a:r>
            <a:r>
              <a:rPr lang="en-US" sz="2000" dirty="0"/>
              <a:t>, temporaries are forwarded as </a:t>
            </a:r>
            <a:r>
              <a:rPr lang="en-US" sz="2000" dirty="0" err="1"/>
              <a:t>rvalues</a:t>
            </a:r>
            <a:r>
              <a:rPr lang="en-US" sz="2000" dirty="0"/>
              <a:t>).</a:t>
            </a:r>
          </a:p>
          <a:p>
            <a:r>
              <a:rPr lang="en-US" sz="2000" dirty="0"/>
              <a:t>Forwarding references allow a reference to bind to either a </a:t>
            </a:r>
            <a:r>
              <a:rPr lang="en-US" sz="2000" dirty="0" err="1"/>
              <a:t>lvalue</a:t>
            </a:r>
            <a:r>
              <a:rPr lang="en-US" sz="2000" dirty="0"/>
              <a:t> or </a:t>
            </a:r>
            <a:r>
              <a:rPr lang="en-US" sz="2000" dirty="0" err="1"/>
              <a:t>rvalue</a:t>
            </a:r>
            <a:r>
              <a:rPr lang="en-US" sz="2000" dirty="0"/>
              <a:t> depending on the type. Forwarding references follow the rules of reference collapsing:</a:t>
            </a:r>
          </a:p>
          <a:p>
            <a:pPr marL="457200" lvl="1" indent="0">
              <a:buNone/>
            </a:pPr>
            <a:r>
              <a:rPr lang="en-US" sz="1900" dirty="0"/>
              <a:t>T&amp; &amp; becomes T&amp;</a:t>
            </a:r>
          </a:p>
          <a:p>
            <a:pPr marL="457200" lvl="1" indent="0">
              <a:buNone/>
            </a:pPr>
            <a:r>
              <a:rPr lang="en-US" sz="1900" dirty="0"/>
              <a:t>T&amp; &amp;&amp; becomes T&amp;</a:t>
            </a:r>
          </a:p>
          <a:p>
            <a:pPr marL="457200" lvl="1" indent="0">
              <a:buNone/>
            </a:pPr>
            <a:r>
              <a:rPr lang="en-US" sz="1900" dirty="0"/>
              <a:t>T&amp;&amp; &amp; becomes T&amp;</a:t>
            </a:r>
          </a:p>
          <a:p>
            <a:pPr marL="457200" lvl="1" indent="0">
              <a:buNone/>
            </a:pPr>
            <a:r>
              <a:rPr lang="en-US" sz="1900" dirty="0"/>
              <a:t>T&amp;&amp; &amp;&amp; becomes T&amp;&amp;</a:t>
            </a:r>
          </a:p>
          <a:p>
            <a:r>
              <a:rPr lang="en-US" sz="2000" dirty="0"/>
              <a:t>Auto type deduction with </a:t>
            </a:r>
            <a:r>
              <a:rPr lang="en-US" sz="2000" dirty="0" err="1"/>
              <a:t>lvalues</a:t>
            </a:r>
            <a:r>
              <a:rPr lang="en-US" sz="2000" dirty="0"/>
              <a:t> and </a:t>
            </a:r>
            <a:r>
              <a:rPr lang="en-US" sz="2000" dirty="0" err="1"/>
              <a:t>rvalues</a:t>
            </a:r>
            <a:r>
              <a:rPr lang="en-US" sz="2000" dirty="0"/>
              <a:t>:</a:t>
            </a:r>
          </a:p>
          <a:p>
            <a:pPr marL="457200" lvl="1" indent="0">
              <a:buNone/>
            </a:pPr>
            <a:r>
              <a:rPr lang="en-US" sz="1900" dirty="0"/>
              <a:t>int x = 0; // `x` is an </a:t>
            </a:r>
            <a:r>
              <a:rPr lang="en-US" sz="1900" dirty="0" err="1"/>
              <a:t>lvalue</a:t>
            </a:r>
            <a:r>
              <a:rPr lang="en-US" sz="1900" dirty="0"/>
              <a:t> of type `int`</a:t>
            </a:r>
          </a:p>
          <a:p>
            <a:pPr marL="457200" lvl="1" indent="0">
              <a:buNone/>
            </a:pPr>
            <a:r>
              <a:rPr lang="en-US" sz="1900" dirty="0"/>
              <a:t>auto&amp;&amp; al = x; // `al` is an </a:t>
            </a:r>
            <a:r>
              <a:rPr lang="en-US" sz="1900" dirty="0" err="1"/>
              <a:t>lvalue</a:t>
            </a:r>
            <a:r>
              <a:rPr lang="en-US" sz="1900" dirty="0"/>
              <a:t> of type `int&amp;` -- binds to the </a:t>
            </a:r>
            <a:r>
              <a:rPr lang="en-US" sz="1900" dirty="0" err="1"/>
              <a:t>lvalue</a:t>
            </a:r>
            <a:r>
              <a:rPr lang="en-US" sz="1900" dirty="0"/>
              <a:t>, `x`</a:t>
            </a:r>
          </a:p>
          <a:p>
            <a:pPr marL="457200" lvl="1" indent="0">
              <a:buNone/>
            </a:pPr>
            <a:r>
              <a:rPr lang="en-US" sz="1900" dirty="0"/>
              <a:t>auto&amp;&amp; </a:t>
            </a:r>
            <a:r>
              <a:rPr lang="en-US" sz="1900" dirty="0" err="1"/>
              <a:t>ar</a:t>
            </a:r>
            <a:r>
              <a:rPr lang="en-US" sz="1900" dirty="0"/>
              <a:t> = 0; // `</a:t>
            </a:r>
            <a:r>
              <a:rPr lang="en-US" sz="1900" dirty="0" err="1"/>
              <a:t>ar</a:t>
            </a:r>
            <a:r>
              <a:rPr lang="en-US" sz="1900" dirty="0"/>
              <a:t>` is an </a:t>
            </a:r>
            <a:r>
              <a:rPr lang="en-US" sz="1900" dirty="0" err="1"/>
              <a:t>lvalue</a:t>
            </a:r>
            <a:r>
              <a:rPr lang="en-US" sz="1900" dirty="0"/>
              <a:t> of type `int&amp;&amp;` -- binds to the </a:t>
            </a:r>
            <a:r>
              <a:rPr lang="en-US" sz="1900" dirty="0" err="1"/>
              <a:t>rvalue</a:t>
            </a:r>
            <a:r>
              <a:rPr lang="en-US" sz="1900" dirty="0"/>
              <a:t> temporary, `0`</a:t>
            </a:r>
          </a:p>
          <a:p>
            <a:pPr marL="457200" lvl="1" indent="0">
              <a:buNone/>
            </a:pPr>
            <a:r>
              <a:rPr lang="en-US" sz="1900" dirty="0"/>
              <a:t>Template type parameter deduction with </a:t>
            </a:r>
            <a:r>
              <a:rPr lang="en-US" sz="1900" dirty="0" err="1"/>
              <a:t>lvalues</a:t>
            </a:r>
            <a:r>
              <a:rPr lang="en-US" sz="1900" dirty="0"/>
              <a:t> and </a:t>
            </a:r>
            <a:r>
              <a:rPr lang="en-US" sz="1900" dirty="0" err="1"/>
              <a:t>rvalues</a:t>
            </a:r>
            <a:r>
              <a:rPr lang="en-US" sz="1900" dirty="0"/>
              <a:t>:</a:t>
            </a:r>
            <a:endParaRPr lang="en-IN" sz="1900" dirty="0"/>
          </a:p>
        </p:txBody>
      </p:sp>
    </p:spTree>
    <p:extLst>
      <p:ext uri="{BB962C8B-B14F-4D97-AF65-F5344CB8AC3E}">
        <p14:creationId xmlns:p14="http://schemas.microsoft.com/office/powerpoint/2010/main" val="292662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01285F-CA45-A5D1-D85F-535C93A3ED96}"/>
              </a:ext>
            </a:extLst>
          </p:cNvPr>
          <p:cNvSpPr>
            <a:spLocks noGrp="1"/>
          </p:cNvSpPr>
          <p:nvPr>
            <p:ph type="title"/>
          </p:nvPr>
        </p:nvSpPr>
        <p:spPr>
          <a:xfrm>
            <a:off x="838200" y="365125"/>
            <a:ext cx="10515600" cy="630555"/>
          </a:xfrm>
        </p:spPr>
        <p:txBody>
          <a:bodyPr>
            <a:normAutofit fontScale="90000"/>
          </a:bodyPr>
          <a:lstStyle/>
          <a:p>
            <a:r>
              <a:rPr lang="en-IN" b="1" dirty="0" err="1"/>
              <a:t>Decltype</a:t>
            </a:r>
            <a:r>
              <a:rPr lang="en-IN" b="1" dirty="0"/>
              <a:t> :</a:t>
            </a: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F46F6F-4BB9-D14C-3342-F97FEA8AE724}"/>
              </a:ext>
            </a:extLst>
          </p:cNvPr>
          <p:cNvSpPr>
            <a:spLocks noGrp="1"/>
          </p:cNvSpPr>
          <p:nvPr>
            <p:ph idx="1"/>
          </p:nvPr>
        </p:nvSpPr>
        <p:spPr>
          <a:xfrm>
            <a:off x="838200" y="995680"/>
            <a:ext cx="10798090" cy="5862319"/>
          </a:xfrm>
        </p:spPr>
        <p:txBody>
          <a:bodyPr>
            <a:normAutofit/>
          </a:bodyPr>
          <a:lstStyle/>
          <a:p>
            <a:r>
              <a:rPr lang="en-US" sz="2400" dirty="0" err="1"/>
              <a:t>decltype</a:t>
            </a:r>
            <a:r>
              <a:rPr lang="en-US" sz="2400" dirty="0"/>
              <a:t> is an operator which returns the declared type of an expression passed to it. cv-qualifiers and references are maintained if they are part of the expression.</a:t>
            </a:r>
          </a:p>
          <a:p>
            <a:pPr lvl="1"/>
            <a:r>
              <a:rPr lang="en-US" sz="2200" dirty="0"/>
              <a:t>Examples of </a:t>
            </a:r>
            <a:r>
              <a:rPr lang="en-US" sz="2200" dirty="0" err="1"/>
              <a:t>decltype</a:t>
            </a:r>
            <a:r>
              <a:rPr lang="en-US" sz="2200" dirty="0"/>
              <a:t>:</a:t>
            </a:r>
          </a:p>
          <a:p>
            <a:pPr marL="457200" lvl="1" indent="0">
              <a:buNone/>
            </a:pPr>
            <a:r>
              <a:rPr lang="en-US" sz="2100" dirty="0"/>
              <a:t>	int a = 1; // `a` is declared as type `int`</a:t>
            </a:r>
          </a:p>
          <a:p>
            <a:pPr marL="457200" lvl="1" indent="0">
              <a:buNone/>
            </a:pPr>
            <a:r>
              <a:rPr lang="en-US" sz="2100" dirty="0"/>
              <a:t>	</a:t>
            </a:r>
            <a:r>
              <a:rPr lang="en-US" sz="2100" dirty="0" err="1"/>
              <a:t>decltype</a:t>
            </a:r>
            <a:r>
              <a:rPr lang="en-US" sz="2100" dirty="0"/>
              <a:t>(a) b = a; // `</a:t>
            </a:r>
            <a:r>
              <a:rPr lang="en-US" sz="2100" dirty="0" err="1"/>
              <a:t>decltype</a:t>
            </a:r>
            <a:r>
              <a:rPr lang="en-US" sz="2100" dirty="0"/>
              <a:t>(a)` is `int`</a:t>
            </a:r>
          </a:p>
          <a:p>
            <a:pPr marL="914400" lvl="2" indent="0">
              <a:buNone/>
            </a:pPr>
            <a:r>
              <a:rPr lang="en-US" sz="2100" dirty="0"/>
              <a:t>const int&amp; c = a; // `c` is declared as type `const int&amp;`</a:t>
            </a:r>
          </a:p>
          <a:p>
            <a:pPr marL="914400" lvl="2" indent="0">
              <a:buNone/>
            </a:pPr>
            <a:r>
              <a:rPr lang="en-US" sz="2100" dirty="0" err="1"/>
              <a:t>decltype</a:t>
            </a:r>
            <a:r>
              <a:rPr lang="en-US" sz="2100" dirty="0"/>
              <a:t>(c) d = a; // `</a:t>
            </a:r>
            <a:r>
              <a:rPr lang="en-US" sz="2100" dirty="0" err="1"/>
              <a:t>decltype</a:t>
            </a:r>
            <a:r>
              <a:rPr lang="en-US" sz="2100" dirty="0"/>
              <a:t>(c)` is `const int&amp;`</a:t>
            </a:r>
          </a:p>
          <a:p>
            <a:pPr marL="914400" lvl="2" indent="0">
              <a:buNone/>
            </a:pPr>
            <a:r>
              <a:rPr lang="en-US" sz="2100" dirty="0" err="1"/>
              <a:t>decltype</a:t>
            </a:r>
            <a:r>
              <a:rPr lang="en-US" sz="2100" dirty="0"/>
              <a:t>(123) e = 123; // `</a:t>
            </a:r>
            <a:r>
              <a:rPr lang="en-US" sz="2100" dirty="0" err="1"/>
              <a:t>decltype</a:t>
            </a:r>
            <a:r>
              <a:rPr lang="en-US" sz="2100" dirty="0"/>
              <a:t>(123)` is `int`</a:t>
            </a:r>
          </a:p>
          <a:p>
            <a:pPr marL="914400" lvl="2" indent="0">
              <a:buNone/>
            </a:pPr>
            <a:r>
              <a:rPr lang="en-US" sz="2100" dirty="0"/>
              <a:t>int&amp;&amp; f = 1; // `f` is declared as type `int&amp;&amp;`</a:t>
            </a:r>
          </a:p>
          <a:p>
            <a:pPr marL="914400" lvl="2" indent="0">
              <a:buNone/>
            </a:pPr>
            <a:r>
              <a:rPr lang="en-US" sz="2100" dirty="0" err="1"/>
              <a:t>decltype</a:t>
            </a:r>
            <a:r>
              <a:rPr lang="en-US" sz="2100" dirty="0"/>
              <a:t>(f) g = 1; // `</a:t>
            </a:r>
            <a:r>
              <a:rPr lang="en-US" sz="2100" dirty="0" err="1"/>
              <a:t>decltype</a:t>
            </a:r>
            <a:r>
              <a:rPr lang="en-US" sz="2100" dirty="0"/>
              <a:t>(f) is `int&amp;&amp;`</a:t>
            </a:r>
          </a:p>
          <a:p>
            <a:pPr marL="914400" lvl="2" indent="0">
              <a:buNone/>
            </a:pPr>
            <a:r>
              <a:rPr lang="en-US" sz="2100" dirty="0" err="1"/>
              <a:t>decltype</a:t>
            </a:r>
            <a:r>
              <a:rPr lang="en-US" sz="2100" dirty="0"/>
              <a:t>((a)) h = g; // `</a:t>
            </a:r>
            <a:r>
              <a:rPr lang="en-US" sz="2100" dirty="0" err="1"/>
              <a:t>decltype</a:t>
            </a:r>
            <a:r>
              <a:rPr lang="en-US" sz="2100" dirty="0"/>
              <a:t>((a))` is int&amp;				</a:t>
            </a:r>
          </a:p>
          <a:p>
            <a:pPr marL="914400" lvl="2" indent="0">
              <a:buNone/>
            </a:pPr>
            <a:endParaRPr lang="en-US" sz="2100" dirty="0"/>
          </a:p>
          <a:p>
            <a:pPr marL="914400" lvl="2" indent="0">
              <a:buNone/>
            </a:pPr>
            <a:r>
              <a:rPr lang="en-US" sz="2100" dirty="0"/>
              <a:t>template &lt;</a:t>
            </a:r>
            <a:r>
              <a:rPr lang="en-US" sz="2100" dirty="0" err="1"/>
              <a:t>typename</a:t>
            </a:r>
            <a:r>
              <a:rPr lang="en-US" sz="2100" dirty="0"/>
              <a:t> X, </a:t>
            </a:r>
            <a:r>
              <a:rPr lang="en-US" sz="2100" dirty="0" err="1"/>
              <a:t>typename</a:t>
            </a:r>
            <a:r>
              <a:rPr lang="en-US" sz="2100" dirty="0"/>
              <a:t> Y&gt;</a:t>
            </a:r>
          </a:p>
          <a:p>
            <a:pPr marL="914400" lvl="2" indent="0">
              <a:buNone/>
            </a:pPr>
            <a:r>
              <a:rPr lang="en-US" sz="2100" dirty="0"/>
              <a:t>auto add(X </a:t>
            </a:r>
            <a:r>
              <a:rPr lang="en-US" sz="2100" dirty="0" err="1"/>
              <a:t>x</a:t>
            </a:r>
            <a:r>
              <a:rPr lang="en-US" sz="2100" dirty="0"/>
              <a:t>, Y y) -&gt; </a:t>
            </a:r>
            <a:r>
              <a:rPr lang="en-US" sz="2100" dirty="0" err="1"/>
              <a:t>decltype</a:t>
            </a:r>
            <a:r>
              <a:rPr lang="en-US" sz="2100" dirty="0"/>
              <a:t>(x + y)</a:t>
            </a:r>
          </a:p>
          <a:p>
            <a:pPr marL="914400" lvl="2" indent="0">
              <a:buNone/>
            </a:pPr>
            <a:r>
              <a:rPr lang="en-US" sz="2100" dirty="0"/>
              <a:t>{	  return x + y;		}</a:t>
            </a:r>
          </a:p>
          <a:p>
            <a:pPr marL="914400" lvl="2" indent="0">
              <a:buNone/>
            </a:pPr>
            <a:r>
              <a:rPr lang="en-US" sz="2100" dirty="0"/>
              <a:t>add(1, 2.0); // `</a:t>
            </a:r>
            <a:r>
              <a:rPr lang="en-US" sz="2100" dirty="0" err="1"/>
              <a:t>decltype</a:t>
            </a:r>
            <a:r>
              <a:rPr lang="en-US" sz="2100" dirty="0"/>
              <a:t>(x + y)` =&gt; `</a:t>
            </a:r>
            <a:r>
              <a:rPr lang="en-US" sz="2100" dirty="0" err="1"/>
              <a:t>decltype</a:t>
            </a:r>
            <a:r>
              <a:rPr lang="en-US" sz="2100" dirty="0"/>
              <a:t>(3.0)` =&gt; `double`</a:t>
            </a:r>
            <a:endParaRPr lang="en-IN" sz="2100" dirty="0"/>
          </a:p>
        </p:txBody>
      </p:sp>
    </p:spTree>
    <p:extLst>
      <p:ext uri="{BB962C8B-B14F-4D97-AF65-F5344CB8AC3E}">
        <p14:creationId xmlns:p14="http://schemas.microsoft.com/office/powerpoint/2010/main" val="3850659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B4D3B-04A4-4A4A-33B0-73E429785972}"/>
              </a:ext>
            </a:extLst>
          </p:cNvPr>
          <p:cNvSpPr>
            <a:spLocks noGrp="1"/>
          </p:cNvSpPr>
          <p:nvPr>
            <p:ph type="title"/>
          </p:nvPr>
        </p:nvSpPr>
        <p:spPr>
          <a:xfrm>
            <a:off x="686834" y="1153572"/>
            <a:ext cx="3200400" cy="4461163"/>
          </a:xfrm>
        </p:spPr>
        <p:txBody>
          <a:bodyPr>
            <a:normAutofit/>
          </a:bodyPr>
          <a:lstStyle/>
          <a:p>
            <a:r>
              <a:rPr lang="en-IN" b="1">
                <a:solidFill>
                  <a:srgbClr val="FFFFFF"/>
                </a:solidFill>
              </a:rPr>
              <a:t>Type aliases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1F08843-4CB1-C62E-677F-B14A5F8B702F}"/>
              </a:ext>
            </a:extLst>
          </p:cNvPr>
          <p:cNvSpPr>
            <a:spLocks noGrp="1"/>
          </p:cNvSpPr>
          <p:nvPr>
            <p:ph idx="1"/>
          </p:nvPr>
        </p:nvSpPr>
        <p:spPr>
          <a:xfrm>
            <a:off x="4447308" y="591344"/>
            <a:ext cx="6906491" cy="5585619"/>
          </a:xfrm>
        </p:spPr>
        <p:txBody>
          <a:bodyPr anchor="ctr">
            <a:normAutofit/>
          </a:bodyPr>
          <a:lstStyle/>
          <a:p>
            <a:r>
              <a:rPr lang="en-US" dirty="0"/>
              <a:t>Semantically similar to using a typedef however, type aliases with using are easier to read and are compatible with templates.</a:t>
            </a:r>
          </a:p>
          <a:p>
            <a:pPr marL="457200" lvl="1" indent="0">
              <a:buNone/>
            </a:pPr>
            <a:r>
              <a:rPr lang="en-US" dirty="0"/>
              <a:t>template &lt;</a:t>
            </a:r>
            <a:r>
              <a:rPr lang="en-US" dirty="0" err="1"/>
              <a:t>typename</a:t>
            </a:r>
            <a:r>
              <a:rPr lang="en-US" dirty="0"/>
              <a:t> T&gt;</a:t>
            </a:r>
          </a:p>
          <a:p>
            <a:pPr marL="457200" lvl="1" indent="0">
              <a:buNone/>
            </a:pPr>
            <a:r>
              <a:rPr lang="en-US" dirty="0"/>
              <a:t>using </a:t>
            </a:r>
            <a:r>
              <a:rPr lang="en-US" dirty="0" err="1"/>
              <a:t>Vec</a:t>
            </a:r>
            <a:r>
              <a:rPr lang="en-US" dirty="0"/>
              <a:t> = std::vector&lt;T&gt;;</a:t>
            </a:r>
          </a:p>
          <a:p>
            <a:pPr marL="457200" lvl="1" indent="0">
              <a:buNone/>
            </a:pPr>
            <a:r>
              <a:rPr lang="en-US" dirty="0" err="1"/>
              <a:t>Vec</a:t>
            </a:r>
            <a:r>
              <a:rPr lang="en-US" dirty="0"/>
              <a:t>&lt;int&gt; v; // std::vector&lt;int&gt;</a:t>
            </a:r>
          </a:p>
          <a:p>
            <a:pPr marL="0" indent="0">
              <a:buNone/>
            </a:pPr>
            <a:endParaRPr lang="en-US" dirty="0"/>
          </a:p>
          <a:p>
            <a:pPr marL="457200" lvl="1" indent="0">
              <a:buNone/>
            </a:pPr>
            <a:r>
              <a:rPr lang="en-US" dirty="0"/>
              <a:t>using String = std::string;</a:t>
            </a:r>
          </a:p>
          <a:p>
            <a:pPr marL="457200" lvl="1" indent="0">
              <a:buNone/>
            </a:pPr>
            <a:r>
              <a:rPr lang="en-US" dirty="0"/>
              <a:t>String s {"foo"};</a:t>
            </a:r>
            <a:endParaRPr lang="en-IN" dirty="0"/>
          </a:p>
        </p:txBody>
      </p:sp>
    </p:spTree>
    <p:extLst>
      <p:ext uri="{BB962C8B-B14F-4D97-AF65-F5344CB8AC3E}">
        <p14:creationId xmlns:p14="http://schemas.microsoft.com/office/powerpoint/2010/main" val="4150404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BAFF55-0205-961D-B25D-B0C428F6CAA7}"/>
              </a:ext>
            </a:extLst>
          </p:cNvPr>
          <p:cNvSpPr>
            <a:spLocks noGrp="1"/>
          </p:cNvSpPr>
          <p:nvPr>
            <p:ph type="title"/>
          </p:nvPr>
        </p:nvSpPr>
        <p:spPr>
          <a:xfrm>
            <a:off x="686834" y="1153572"/>
            <a:ext cx="3200400" cy="4461163"/>
          </a:xfrm>
        </p:spPr>
        <p:txBody>
          <a:bodyPr>
            <a:normAutofit/>
          </a:bodyPr>
          <a:lstStyle/>
          <a:p>
            <a:r>
              <a:rPr lang="en-IN" b="1">
                <a:solidFill>
                  <a:srgbClr val="FFFFFF"/>
                </a:solidFill>
              </a:rPr>
              <a:t>Strongly-typed enums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8DE7FA8-3D6B-4819-BBB6-1C61B707C9F0}"/>
              </a:ext>
            </a:extLst>
          </p:cNvPr>
          <p:cNvSpPr>
            <a:spLocks noGrp="1"/>
          </p:cNvSpPr>
          <p:nvPr>
            <p:ph idx="1"/>
          </p:nvPr>
        </p:nvSpPr>
        <p:spPr>
          <a:xfrm>
            <a:off x="4447308" y="0"/>
            <a:ext cx="7741644" cy="6858000"/>
          </a:xfrm>
        </p:spPr>
        <p:txBody>
          <a:bodyPr anchor="ctr">
            <a:normAutofit lnSpcReduction="10000"/>
          </a:bodyPr>
          <a:lstStyle/>
          <a:p>
            <a:r>
              <a:rPr lang="en-IN" dirty="0"/>
              <a:t>C++11 has introduced </a:t>
            </a:r>
            <a:r>
              <a:rPr lang="en-IN" dirty="0" err="1"/>
              <a:t>enum</a:t>
            </a:r>
            <a:r>
              <a:rPr lang="en-IN" dirty="0"/>
              <a:t> classes (also called scoped enumerations), that makes enumerations both strongly typed and strongly scoped. Class </a:t>
            </a:r>
            <a:r>
              <a:rPr lang="en-IN" dirty="0" err="1"/>
              <a:t>enum</a:t>
            </a:r>
            <a:r>
              <a:rPr lang="en-IN" dirty="0"/>
              <a:t> doesn’t allow implicit conversion to int, and also doesn’t compare enumerators from different enumerations.</a:t>
            </a:r>
          </a:p>
          <a:p>
            <a:r>
              <a:rPr lang="en-IN" dirty="0"/>
              <a:t>To define </a:t>
            </a:r>
            <a:r>
              <a:rPr lang="en-IN" dirty="0" err="1"/>
              <a:t>enum</a:t>
            </a:r>
            <a:r>
              <a:rPr lang="en-IN" dirty="0"/>
              <a:t> class we use class keyword after </a:t>
            </a:r>
            <a:r>
              <a:rPr lang="en-IN" dirty="0" err="1"/>
              <a:t>enum</a:t>
            </a:r>
            <a:r>
              <a:rPr lang="en-IN" dirty="0"/>
              <a:t> keyword. </a:t>
            </a:r>
          </a:p>
          <a:p>
            <a:pPr lvl="1"/>
            <a:r>
              <a:rPr lang="en-IN" dirty="0"/>
              <a:t>Syntax: </a:t>
            </a:r>
          </a:p>
          <a:p>
            <a:pPr marL="457200" lvl="1" indent="0">
              <a:buNone/>
            </a:pPr>
            <a:r>
              <a:rPr lang="en-IN" dirty="0"/>
              <a:t>	// Declaration</a:t>
            </a:r>
          </a:p>
          <a:p>
            <a:pPr marL="457200" lvl="1" indent="0">
              <a:buNone/>
            </a:pPr>
            <a:r>
              <a:rPr lang="en-IN" dirty="0"/>
              <a:t>	</a:t>
            </a:r>
            <a:r>
              <a:rPr lang="en-IN" dirty="0" err="1"/>
              <a:t>enum</a:t>
            </a:r>
            <a:r>
              <a:rPr lang="en-IN" dirty="0"/>
              <a:t> class </a:t>
            </a:r>
            <a:r>
              <a:rPr lang="en-IN" dirty="0" err="1"/>
              <a:t>EnumName</a:t>
            </a:r>
            <a:r>
              <a:rPr lang="en-IN" dirty="0"/>
              <a:t>{ Value1, Value2, ... </a:t>
            </a:r>
            <a:r>
              <a:rPr lang="en-IN" dirty="0" err="1"/>
              <a:t>ValueN</a:t>
            </a:r>
            <a:r>
              <a:rPr lang="en-IN" dirty="0"/>
              <a:t>};</a:t>
            </a:r>
          </a:p>
          <a:p>
            <a:pPr marL="457200" lvl="1" indent="0">
              <a:buNone/>
            </a:pPr>
            <a:r>
              <a:rPr lang="en-IN" dirty="0"/>
              <a:t>	// Initialisation</a:t>
            </a:r>
          </a:p>
          <a:p>
            <a:pPr marL="457200" lvl="1" indent="0">
              <a:buNone/>
            </a:pPr>
            <a:r>
              <a:rPr lang="en-IN" dirty="0"/>
              <a:t>	</a:t>
            </a:r>
            <a:r>
              <a:rPr lang="en-IN" dirty="0" err="1"/>
              <a:t>EnumName</a:t>
            </a:r>
            <a:r>
              <a:rPr lang="en-IN" dirty="0"/>
              <a:t> </a:t>
            </a:r>
            <a:r>
              <a:rPr lang="en-IN" dirty="0" err="1"/>
              <a:t>ObjectName</a:t>
            </a:r>
            <a:r>
              <a:rPr lang="en-IN" dirty="0"/>
              <a:t> = </a:t>
            </a:r>
            <a:r>
              <a:rPr lang="en-IN" dirty="0" err="1"/>
              <a:t>EnumName</a:t>
            </a:r>
            <a:r>
              <a:rPr lang="en-IN" dirty="0"/>
              <a:t>::Value;</a:t>
            </a:r>
          </a:p>
          <a:p>
            <a:pPr marL="457200" lvl="1" indent="0">
              <a:buNone/>
            </a:pPr>
            <a:r>
              <a:rPr lang="en-IN" dirty="0"/>
              <a:t>	Example: 	 </a:t>
            </a:r>
          </a:p>
          <a:p>
            <a:pPr marL="457200" lvl="1" indent="0">
              <a:buNone/>
            </a:pPr>
            <a:r>
              <a:rPr lang="en-IN" dirty="0"/>
              <a:t>	// Declaration</a:t>
            </a:r>
          </a:p>
          <a:p>
            <a:pPr marL="457200" lvl="1" indent="0">
              <a:buNone/>
            </a:pPr>
            <a:r>
              <a:rPr lang="en-IN" dirty="0"/>
              <a:t>	</a:t>
            </a:r>
            <a:r>
              <a:rPr lang="en-IN" dirty="0" err="1"/>
              <a:t>enum</a:t>
            </a:r>
            <a:r>
              <a:rPr lang="en-IN" dirty="0"/>
              <a:t> class </a:t>
            </a:r>
            <a:r>
              <a:rPr lang="en-IN" dirty="0" err="1"/>
              <a:t>Color</a:t>
            </a:r>
            <a:r>
              <a:rPr lang="en-IN" dirty="0"/>
              <a:t>{ Red, Green, Blue};</a:t>
            </a:r>
          </a:p>
          <a:p>
            <a:pPr marL="457200" lvl="1" indent="0">
              <a:buNone/>
            </a:pPr>
            <a:r>
              <a:rPr lang="en-IN" dirty="0"/>
              <a:t>	// Initialisation</a:t>
            </a:r>
          </a:p>
          <a:p>
            <a:pPr marL="457200" lvl="1" indent="0">
              <a:buNone/>
            </a:pPr>
            <a:r>
              <a:rPr lang="en-IN" dirty="0"/>
              <a:t>	</a:t>
            </a:r>
            <a:r>
              <a:rPr lang="en-IN" dirty="0" err="1"/>
              <a:t>Color</a:t>
            </a:r>
            <a:r>
              <a:rPr lang="en-IN" dirty="0"/>
              <a:t> col = </a:t>
            </a:r>
            <a:r>
              <a:rPr lang="en-IN" dirty="0" err="1"/>
              <a:t>Color</a:t>
            </a:r>
            <a:r>
              <a:rPr lang="en-IN" dirty="0"/>
              <a:t>::Red;	</a:t>
            </a:r>
          </a:p>
        </p:txBody>
      </p:sp>
    </p:spTree>
    <p:extLst>
      <p:ext uri="{BB962C8B-B14F-4D97-AF65-F5344CB8AC3E}">
        <p14:creationId xmlns:p14="http://schemas.microsoft.com/office/powerpoint/2010/main" val="3592024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ABDCE7-53A8-94E4-1DCF-D602AE8982E8}"/>
              </a:ext>
            </a:extLst>
          </p:cNvPr>
          <p:cNvSpPr>
            <a:spLocks noGrp="1"/>
          </p:cNvSpPr>
          <p:nvPr>
            <p:ph type="title"/>
          </p:nvPr>
        </p:nvSpPr>
        <p:spPr>
          <a:xfrm>
            <a:off x="838200" y="365125"/>
            <a:ext cx="10515600" cy="1325563"/>
          </a:xfrm>
        </p:spPr>
        <p:txBody>
          <a:bodyPr>
            <a:normAutofit/>
          </a:bodyPr>
          <a:lstStyle/>
          <a:p>
            <a:r>
              <a:rPr lang="en-IN" sz="5400"/>
              <a:t>Attributes :</a:t>
            </a:r>
          </a:p>
        </p:txBody>
      </p:sp>
      <p:sp>
        <p:nvSpPr>
          <p:cNvPr id="4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DA6B1B-46D7-B7D5-8F32-8541BD842A78}"/>
              </a:ext>
            </a:extLst>
          </p:cNvPr>
          <p:cNvSpPr>
            <a:spLocks noGrp="1"/>
          </p:cNvSpPr>
          <p:nvPr>
            <p:ph idx="1"/>
          </p:nvPr>
        </p:nvSpPr>
        <p:spPr>
          <a:xfrm>
            <a:off x="838200" y="1929384"/>
            <a:ext cx="10515600" cy="4928616"/>
          </a:xfrm>
        </p:spPr>
        <p:txBody>
          <a:bodyPr>
            <a:normAutofit lnSpcReduction="10000"/>
          </a:bodyPr>
          <a:lstStyle/>
          <a:p>
            <a:r>
              <a:rPr lang="en-US" sz="2600" dirty="0"/>
              <a:t>Attributes allows the programmer to specify additional information to the compiler to enforce constraints(conditions), </a:t>
            </a:r>
            <a:r>
              <a:rPr lang="en-US" sz="2600" dirty="0" err="1"/>
              <a:t>optimise</a:t>
            </a:r>
            <a:r>
              <a:rPr lang="en-US" sz="2600" dirty="0"/>
              <a:t> certain pieces of code or do some specific code generation. </a:t>
            </a:r>
          </a:p>
          <a:p>
            <a:r>
              <a:rPr lang="en-US" sz="2600" dirty="0"/>
              <a:t>In simple terms, an attribute acts as an annotation or a note to the compiler which provides additional information about the code for optimization purposes and enforcing certain conditions on it.</a:t>
            </a:r>
            <a:endParaRPr lang="en-IN" sz="2600" dirty="0"/>
          </a:p>
          <a:p>
            <a:r>
              <a:rPr lang="en-IN" sz="2600" dirty="0"/>
              <a:t>Attributes provide a universal syntax over __attribute__(...), __</a:t>
            </a:r>
            <a:r>
              <a:rPr lang="en-IN" sz="2600" dirty="0" err="1"/>
              <a:t>declspec</a:t>
            </a:r>
            <a:r>
              <a:rPr lang="en-IN" sz="2600" dirty="0"/>
              <a:t>, etc.</a:t>
            </a:r>
          </a:p>
          <a:p>
            <a:pPr marL="0" indent="0">
              <a:buNone/>
            </a:pPr>
            <a:r>
              <a:rPr lang="en-US" sz="2000" b="1" i="0" dirty="0">
                <a:solidFill>
                  <a:srgbClr val="273239"/>
                </a:solidFill>
                <a:effectLst/>
                <a:latin typeface="urw-din"/>
              </a:rPr>
              <a:t>         //</a:t>
            </a:r>
            <a:r>
              <a:rPr lang="en-US" sz="2000" b="1" i="0" dirty="0" err="1">
                <a:solidFill>
                  <a:srgbClr val="273239"/>
                </a:solidFill>
                <a:effectLst/>
                <a:latin typeface="urw-din"/>
              </a:rPr>
              <a:t>noreturn</a:t>
            </a:r>
            <a:r>
              <a:rPr lang="en-US" sz="2000" b="1" i="0" dirty="0">
                <a:solidFill>
                  <a:srgbClr val="273239"/>
                </a:solidFill>
                <a:effectLst/>
                <a:latin typeface="urw-din"/>
              </a:rPr>
              <a:t>:</a:t>
            </a:r>
            <a:r>
              <a:rPr lang="en-US" sz="2000" b="0" i="0" dirty="0">
                <a:solidFill>
                  <a:srgbClr val="273239"/>
                </a:solidFill>
                <a:effectLst/>
                <a:latin typeface="urw-din"/>
              </a:rPr>
              <a:t> indicates that the function does not return a value</a:t>
            </a:r>
            <a:endParaRPr lang="en-IN" sz="2000" dirty="0"/>
          </a:p>
          <a:p>
            <a:pPr marL="457200" lvl="1" indent="0">
              <a:buNone/>
            </a:pPr>
            <a:r>
              <a:rPr lang="en-IN" sz="2200" dirty="0"/>
              <a:t>[[ </a:t>
            </a:r>
            <a:r>
              <a:rPr lang="en-IN" sz="2200" dirty="0" err="1"/>
              <a:t>noreturn</a:t>
            </a:r>
            <a:r>
              <a:rPr lang="en-IN" sz="2200" dirty="0"/>
              <a:t> ]] void f() </a:t>
            </a:r>
          </a:p>
          <a:p>
            <a:pPr marL="457200" lvl="1" indent="0">
              <a:buNone/>
            </a:pPr>
            <a:r>
              <a:rPr lang="en-IN" sz="2200" dirty="0"/>
              <a:t>{</a:t>
            </a:r>
          </a:p>
          <a:p>
            <a:pPr marL="457200" lvl="1" indent="0">
              <a:buNone/>
            </a:pPr>
            <a:r>
              <a:rPr lang="en-IN" sz="2200" dirty="0"/>
              <a:t>  throw "error";</a:t>
            </a:r>
          </a:p>
          <a:p>
            <a:pPr marL="457200" lvl="1" indent="0">
              <a:buNone/>
            </a:pPr>
            <a:r>
              <a:rPr lang="en-IN" sz="2200" dirty="0"/>
              <a:t>}</a:t>
            </a:r>
          </a:p>
        </p:txBody>
      </p:sp>
    </p:spTree>
    <p:extLst>
      <p:ext uri="{BB962C8B-B14F-4D97-AF65-F5344CB8AC3E}">
        <p14:creationId xmlns:p14="http://schemas.microsoft.com/office/powerpoint/2010/main" val="393077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83B99B-0C30-3E11-7915-15AD1DC04040}"/>
              </a:ext>
            </a:extLst>
          </p:cNvPr>
          <p:cNvSpPr>
            <a:spLocks noGrp="1"/>
          </p:cNvSpPr>
          <p:nvPr>
            <p:ph type="title"/>
          </p:nvPr>
        </p:nvSpPr>
        <p:spPr/>
        <p:txBody>
          <a:bodyPr>
            <a:normAutofit/>
          </a:bodyPr>
          <a:lstStyle/>
          <a:p>
            <a:r>
              <a:rPr lang="en-US" sz="4400" b="1" dirty="0">
                <a:latin typeface="Overpass" panose="00000500000000000000" pitchFamily="2" charset="0"/>
              </a:rPr>
              <a:t>C++ Advanced Topics</a:t>
            </a:r>
          </a:p>
        </p:txBody>
      </p:sp>
      <p:sp>
        <p:nvSpPr>
          <p:cNvPr id="13" name="TextBox 12">
            <a:extLst>
              <a:ext uri="{FF2B5EF4-FFF2-40B4-BE49-F238E27FC236}">
                <a16:creationId xmlns:a16="http://schemas.microsoft.com/office/drawing/2014/main" id="{86400373-4F0A-A4D0-EF27-AB8A175F6A44}"/>
              </a:ext>
            </a:extLst>
          </p:cNvPr>
          <p:cNvSpPr txBox="1"/>
          <p:nvPr/>
        </p:nvSpPr>
        <p:spPr>
          <a:xfrm>
            <a:off x="283536" y="1233835"/>
            <a:ext cx="4651533" cy="2431435"/>
          </a:xfrm>
          <a:prstGeom prst="rect">
            <a:avLst/>
          </a:prstGeom>
          <a:noFill/>
        </p:spPr>
        <p:txBody>
          <a:bodyPr wrap="square" rtlCol="0">
            <a:spAutoFit/>
          </a:bodyPr>
          <a:lstStyle/>
          <a:p>
            <a:r>
              <a:rPr lang="en-US" sz="3200" b="1" dirty="0"/>
              <a:t>Topics Covered</a:t>
            </a:r>
            <a:r>
              <a:rPr lang="en-US" sz="2800" b="1" dirty="0"/>
              <a:t>: </a:t>
            </a:r>
          </a:p>
          <a:p>
            <a:r>
              <a:rPr lang="en-US" sz="2400" dirty="0">
                <a:solidFill>
                  <a:srgbClr val="172B4D"/>
                </a:solidFill>
              </a:rPr>
              <a:t>C++ 11</a:t>
            </a:r>
          </a:p>
          <a:p>
            <a:r>
              <a:rPr lang="en-US" sz="2400" b="0" i="0" dirty="0">
                <a:solidFill>
                  <a:srgbClr val="172B4D"/>
                </a:solidFill>
                <a:effectLst/>
              </a:rPr>
              <a:t>C++14</a:t>
            </a:r>
          </a:p>
          <a:p>
            <a:r>
              <a:rPr lang="en-US" sz="2400" dirty="0">
                <a:solidFill>
                  <a:srgbClr val="172B4D"/>
                </a:solidFill>
              </a:rPr>
              <a:t>C++17</a:t>
            </a:r>
          </a:p>
          <a:p>
            <a:r>
              <a:rPr lang="en-US" sz="2400" b="0" i="0" dirty="0">
                <a:solidFill>
                  <a:srgbClr val="172B4D"/>
                </a:solidFill>
                <a:effectLst/>
              </a:rPr>
              <a:t>C++20</a:t>
            </a:r>
          </a:p>
          <a:p>
            <a:r>
              <a:rPr lang="en-US" sz="2400" dirty="0">
                <a:solidFill>
                  <a:srgbClr val="172B4D"/>
                </a:solidFill>
              </a:rPr>
              <a:t>Other Features</a:t>
            </a:r>
            <a:endParaRPr lang="en-US" sz="2400" b="0" i="0" dirty="0">
              <a:solidFill>
                <a:srgbClr val="172B4D"/>
              </a:solidFill>
              <a:effectLst/>
            </a:endParaRPr>
          </a:p>
        </p:txBody>
      </p:sp>
    </p:spTree>
    <p:extLst>
      <p:ext uri="{BB962C8B-B14F-4D97-AF65-F5344CB8AC3E}">
        <p14:creationId xmlns:p14="http://schemas.microsoft.com/office/powerpoint/2010/main" val="3037135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FAB5B9-5DEC-BDA7-653C-2BD280CE60D2}"/>
              </a:ext>
            </a:extLst>
          </p:cNvPr>
          <p:cNvSpPr>
            <a:spLocks noGrp="1"/>
          </p:cNvSpPr>
          <p:nvPr>
            <p:ph type="title"/>
          </p:nvPr>
        </p:nvSpPr>
        <p:spPr>
          <a:xfrm>
            <a:off x="643467" y="321735"/>
            <a:ext cx="10905066" cy="724746"/>
          </a:xfrm>
        </p:spPr>
        <p:txBody>
          <a:bodyPr>
            <a:normAutofit/>
          </a:bodyPr>
          <a:lstStyle/>
          <a:p>
            <a:r>
              <a:rPr lang="en-IN" sz="3600" b="1" dirty="0"/>
              <a:t>User-defined literals :</a:t>
            </a:r>
          </a:p>
        </p:txBody>
      </p:sp>
      <p:sp>
        <p:nvSpPr>
          <p:cNvPr id="3" name="Content Placeholder 2">
            <a:extLst>
              <a:ext uri="{FF2B5EF4-FFF2-40B4-BE49-F238E27FC236}">
                <a16:creationId xmlns:a16="http://schemas.microsoft.com/office/drawing/2014/main" id="{BB980821-4E0F-A4C1-CD43-97734AF28F8A}"/>
              </a:ext>
            </a:extLst>
          </p:cNvPr>
          <p:cNvSpPr>
            <a:spLocks noGrp="1"/>
          </p:cNvSpPr>
          <p:nvPr>
            <p:ph idx="1"/>
          </p:nvPr>
        </p:nvSpPr>
        <p:spPr>
          <a:xfrm>
            <a:off x="643467" y="1168400"/>
            <a:ext cx="10905066" cy="5689600"/>
          </a:xfrm>
        </p:spPr>
        <p:txBody>
          <a:bodyPr>
            <a:normAutofit/>
          </a:bodyPr>
          <a:lstStyle/>
          <a:p>
            <a:r>
              <a:rPr lang="en-US" sz="2000" dirty="0"/>
              <a:t>User-defined literals allow you to extend the language and add your own syntax. To create a literal, define a T operator "" X(...) { ... } function that returns a type T, with a name X. Note that the name of this function defines the name of the literal. Any literal names not starting with an underscore are reserved and won't be invoked. There are rules on what parameters a user-defined literal function should accept, according to what type the literal is called on.</a:t>
            </a:r>
          </a:p>
          <a:p>
            <a:r>
              <a:rPr lang="en-US" sz="2000" dirty="0"/>
              <a:t>Converting Celsius to Fahrenheit:</a:t>
            </a:r>
          </a:p>
          <a:p>
            <a:pPr marL="457200" lvl="1" indent="0">
              <a:buNone/>
            </a:pPr>
            <a:r>
              <a:rPr lang="en-US" sz="2000" dirty="0"/>
              <a:t>// `unsigned long </a:t>
            </a:r>
            <a:r>
              <a:rPr lang="en-US" sz="2000" dirty="0" err="1"/>
              <a:t>long</a:t>
            </a:r>
            <a:r>
              <a:rPr lang="en-US" sz="2000" dirty="0"/>
              <a:t>` parameter required for integer literal.</a:t>
            </a:r>
          </a:p>
          <a:p>
            <a:pPr marL="457200" lvl="1" indent="0">
              <a:buNone/>
            </a:pPr>
            <a:r>
              <a:rPr lang="en-US" sz="2000" dirty="0"/>
              <a:t>long </a:t>
            </a:r>
            <a:r>
              <a:rPr lang="en-US" sz="2000" dirty="0" err="1"/>
              <a:t>long</a:t>
            </a:r>
            <a:r>
              <a:rPr lang="en-US" sz="2000" dirty="0"/>
              <a:t> operator "" _</a:t>
            </a:r>
            <a:r>
              <a:rPr lang="en-US" sz="2000" dirty="0" err="1"/>
              <a:t>celsius</a:t>
            </a:r>
            <a:r>
              <a:rPr lang="en-US" sz="2000" dirty="0"/>
              <a:t>(unsigned long </a:t>
            </a:r>
            <a:r>
              <a:rPr lang="en-US" sz="2000" dirty="0" err="1"/>
              <a:t>long</a:t>
            </a:r>
            <a:r>
              <a:rPr lang="en-US" sz="2000" dirty="0"/>
              <a:t> </a:t>
            </a:r>
            <a:r>
              <a:rPr lang="en-US" sz="2000" dirty="0" err="1"/>
              <a:t>tempCelsius</a:t>
            </a:r>
            <a:r>
              <a:rPr lang="en-US" sz="2000" dirty="0"/>
              <a:t>) {</a:t>
            </a:r>
          </a:p>
          <a:p>
            <a:pPr marL="914400" lvl="2" indent="0">
              <a:buNone/>
            </a:pPr>
            <a:r>
              <a:rPr lang="en-US" dirty="0"/>
              <a:t> return std::</a:t>
            </a:r>
            <a:r>
              <a:rPr lang="en-US" dirty="0" err="1"/>
              <a:t>llround</a:t>
            </a:r>
            <a:r>
              <a:rPr lang="en-US" dirty="0"/>
              <a:t>(</a:t>
            </a:r>
            <a:r>
              <a:rPr lang="en-US" dirty="0" err="1"/>
              <a:t>tempCelsius</a:t>
            </a:r>
            <a:r>
              <a:rPr lang="en-US" dirty="0"/>
              <a:t> * 1.8 + 32);</a:t>
            </a:r>
          </a:p>
          <a:p>
            <a:pPr marL="457200" lvl="1" indent="0">
              <a:buNone/>
            </a:pPr>
            <a:r>
              <a:rPr lang="en-US" sz="2000" dirty="0"/>
              <a:t>}</a:t>
            </a:r>
          </a:p>
          <a:p>
            <a:pPr marL="457200" lvl="1" indent="0">
              <a:buNone/>
            </a:pPr>
            <a:r>
              <a:rPr lang="en-US" sz="2000" dirty="0"/>
              <a:t>24_celsius; // == 75</a:t>
            </a:r>
          </a:p>
          <a:p>
            <a:r>
              <a:rPr lang="en-US" sz="2000" dirty="0"/>
              <a:t>String to integer conversion:</a:t>
            </a:r>
          </a:p>
          <a:p>
            <a:pPr marL="457200" lvl="1" indent="0">
              <a:buNone/>
            </a:pPr>
            <a:r>
              <a:rPr lang="en-US" sz="2000" dirty="0"/>
              <a:t>// `const char*` and `std::</a:t>
            </a:r>
            <a:r>
              <a:rPr lang="en-US" sz="2000" dirty="0" err="1"/>
              <a:t>size_t</a:t>
            </a:r>
            <a:r>
              <a:rPr lang="en-US" sz="2000" dirty="0"/>
              <a:t>` required as parameters.</a:t>
            </a:r>
          </a:p>
          <a:p>
            <a:pPr marL="457200" lvl="1" indent="0">
              <a:buNone/>
            </a:pPr>
            <a:r>
              <a:rPr lang="en-US" sz="2000" dirty="0"/>
              <a:t>int operator "" _int(const char* str, std::</a:t>
            </a:r>
            <a:r>
              <a:rPr lang="en-US" sz="2000" dirty="0" err="1"/>
              <a:t>size_t</a:t>
            </a:r>
            <a:r>
              <a:rPr lang="en-US" sz="2000" dirty="0"/>
              <a:t>) {</a:t>
            </a:r>
          </a:p>
          <a:p>
            <a:pPr marL="457200" lvl="1" indent="0">
              <a:buNone/>
            </a:pPr>
            <a:r>
              <a:rPr lang="en-US" sz="2000" dirty="0"/>
              <a:t> return std::</a:t>
            </a:r>
            <a:r>
              <a:rPr lang="en-US" sz="2000" dirty="0" err="1"/>
              <a:t>stoi</a:t>
            </a:r>
            <a:r>
              <a:rPr lang="en-US" sz="2000" dirty="0"/>
              <a:t>(str);</a:t>
            </a:r>
          </a:p>
          <a:p>
            <a:pPr marL="457200" lvl="1" indent="0">
              <a:buNone/>
            </a:pPr>
            <a:r>
              <a:rPr lang="en-US" sz="2000" dirty="0"/>
              <a:t>}</a:t>
            </a:r>
          </a:p>
          <a:p>
            <a:pPr marL="457200" lvl="1" indent="0">
              <a:buNone/>
            </a:pPr>
            <a:r>
              <a:rPr lang="en-US" sz="2000" dirty="0"/>
              <a:t>"123"_int; // == 123, with type `int`</a:t>
            </a:r>
          </a:p>
          <a:p>
            <a:endParaRPr lang="en-IN" sz="2000" dirty="0"/>
          </a:p>
        </p:txBody>
      </p:sp>
      <p:sp>
        <p:nvSpPr>
          <p:cNvPr id="15"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95910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4F3C-1B13-450B-8079-4340154B0A0F}"/>
              </a:ext>
            </a:extLst>
          </p:cNvPr>
          <p:cNvSpPr>
            <a:spLocks noGrp="1"/>
          </p:cNvSpPr>
          <p:nvPr>
            <p:ph type="title"/>
          </p:nvPr>
        </p:nvSpPr>
        <p:spPr>
          <a:xfrm>
            <a:off x="1653363" y="365760"/>
            <a:ext cx="9367203" cy="1188720"/>
          </a:xfrm>
        </p:spPr>
        <p:txBody>
          <a:bodyPr>
            <a:normAutofit/>
          </a:bodyPr>
          <a:lstStyle/>
          <a:p>
            <a:r>
              <a:rPr lang="en-IN" b="1" dirty="0"/>
              <a:t>Explicit virtual overrides :</a:t>
            </a:r>
          </a:p>
        </p:txBody>
      </p:sp>
      <p:sp>
        <p:nvSpPr>
          <p:cNvPr id="21" name="Freeform: Shape 2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92E8341-FEB9-682E-FE05-C423F7A73F64}"/>
              </a:ext>
            </a:extLst>
          </p:cNvPr>
          <p:cNvSpPr>
            <a:spLocks noGrp="1"/>
          </p:cNvSpPr>
          <p:nvPr>
            <p:ph idx="1"/>
          </p:nvPr>
        </p:nvSpPr>
        <p:spPr>
          <a:xfrm>
            <a:off x="1653363" y="1691640"/>
            <a:ext cx="9367204" cy="5166360"/>
          </a:xfrm>
        </p:spPr>
        <p:txBody>
          <a:bodyPr anchor="t">
            <a:normAutofit fontScale="92500" lnSpcReduction="10000"/>
          </a:bodyPr>
          <a:lstStyle/>
          <a:p>
            <a:r>
              <a:rPr lang="en-IN" sz="2400" dirty="0"/>
              <a:t>Virtual override Specifies that a virtual function overrides another virtual function. If the virtual function does not override a parent's virtual function, throws a compiler error.</a:t>
            </a:r>
          </a:p>
          <a:p>
            <a:r>
              <a:rPr lang="en-US" sz="2400" dirty="0"/>
              <a:t>If you tag a member function override, the compiler will make sure that the member function exists in the base class and prevent the program from compiling otherwise.</a:t>
            </a:r>
            <a:endParaRPr lang="en-IN" sz="2400" dirty="0"/>
          </a:p>
          <a:p>
            <a:pPr marL="457200" lvl="1" indent="0">
              <a:buNone/>
            </a:pPr>
            <a:r>
              <a:rPr lang="en-IN" sz="2300" dirty="0"/>
              <a:t>class A {</a:t>
            </a:r>
          </a:p>
          <a:p>
            <a:pPr marL="457200" lvl="1" indent="0">
              <a:buNone/>
            </a:pPr>
            <a:r>
              <a:rPr lang="en-IN" sz="2300" dirty="0"/>
              <a:t> virtual void foo();</a:t>
            </a:r>
          </a:p>
          <a:p>
            <a:pPr marL="457200" lvl="1" indent="0">
              <a:buNone/>
            </a:pPr>
            <a:r>
              <a:rPr lang="en-IN" sz="2300" dirty="0"/>
              <a:t> void bar();</a:t>
            </a:r>
          </a:p>
          <a:p>
            <a:pPr marL="457200" lvl="1" indent="0">
              <a:buNone/>
            </a:pPr>
            <a:r>
              <a:rPr lang="en-IN" sz="2300" dirty="0"/>
              <a:t>};</a:t>
            </a:r>
          </a:p>
          <a:p>
            <a:pPr marL="0" indent="0">
              <a:buNone/>
            </a:pPr>
            <a:endParaRPr lang="en-IN" sz="2300" dirty="0"/>
          </a:p>
          <a:p>
            <a:pPr marL="457200" lvl="1" indent="0">
              <a:buNone/>
            </a:pPr>
            <a:r>
              <a:rPr lang="en-IN" sz="2300" dirty="0"/>
              <a:t>class B : A {</a:t>
            </a:r>
          </a:p>
          <a:p>
            <a:pPr marL="457200" lvl="1" indent="0">
              <a:buNone/>
            </a:pPr>
            <a:r>
              <a:rPr lang="en-IN" sz="2300" dirty="0"/>
              <a:t>void foo() override; // correct -- B::foo overrides A::foo</a:t>
            </a:r>
          </a:p>
          <a:p>
            <a:pPr marL="457200" lvl="1" indent="0">
              <a:buNone/>
            </a:pPr>
            <a:r>
              <a:rPr lang="en-IN" sz="2300" dirty="0"/>
              <a:t>void bar() override; // error -- A::bar is not virtual</a:t>
            </a:r>
          </a:p>
          <a:p>
            <a:pPr marL="457200" lvl="1" indent="0">
              <a:buNone/>
            </a:pPr>
            <a:r>
              <a:rPr lang="en-IN" sz="2300" dirty="0"/>
              <a:t>void </a:t>
            </a:r>
            <a:r>
              <a:rPr lang="en-IN" sz="2300" dirty="0" err="1"/>
              <a:t>baz</a:t>
            </a:r>
            <a:r>
              <a:rPr lang="en-IN" sz="2300" dirty="0"/>
              <a:t>() override; // error -- B::baz does not override A::baz</a:t>
            </a:r>
          </a:p>
          <a:p>
            <a:pPr marL="457200" lvl="1" indent="0">
              <a:buNone/>
            </a:pPr>
            <a:r>
              <a:rPr lang="en-IN" sz="2300" dirty="0"/>
              <a:t>};</a:t>
            </a:r>
          </a:p>
        </p:txBody>
      </p:sp>
    </p:spTree>
    <p:extLst>
      <p:ext uri="{BB962C8B-B14F-4D97-AF65-F5344CB8AC3E}">
        <p14:creationId xmlns:p14="http://schemas.microsoft.com/office/powerpoint/2010/main" val="2607556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9912A4B-BC04-8CAC-5BDC-91E05592D7A7}"/>
              </a:ext>
            </a:extLst>
          </p:cNvPr>
          <p:cNvSpPr>
            <a:spLocks noGrp="1"/>
          </p:cNvSpPr>
          <p:nvPr>
            <p:ph type="title"/>
          </p:nvPr>
        </p:nvSpPr>
        <p:spPr>
          <a:xfrm>
            <a:off x="958506" y="800392"/>
            <a:ext cx="10264697" cy="1212102"/>
          </a:xfrm>
        </p:spPr>
        <p:txBody>
          <a:bodyPr>
            <a:normAutofit/>
          </a:bodyPr>
          <a:lstStyle/>
          <a:p>
            <a:r>
              <a:rPr lang="en-IN" sz="4000" b="1" dirty="0">
                <a:solidFill>
                  <a:srgbClr val="FFFFFF"/>
                </a:solidFill>
              </a:rPr>
              <a:t>Final specifier :</a:t>
            </a:r>
          </a:p>
        </p:txBody>
      </p:sp>
      <p:sp>
        <p:nvSpPr>
          <p:cNvPr id="3" name="Content Placeholder 2">
            <a:extLst>
              <a:ext uri="{FF2B5EF4-FFF2-40B4-BE49-F238E27FC236}">
                <a16:creationId xmlns:a16="http://schemas.microsoft.com/office/drawing/2014/main" id="{9E658B6E-03B9-A819-BA54-4436EC67089D}"/>
              </a:ext>
            </a:extLst>
          </p:cNvPr>
          <p:cNvSpPr>
            <a:spLocks noGrp="1"/>
          </p:cNvSpPr>
          <p:nvPr>
            <p:ph idx="1"/>
          </p:nvPr>
        </p:nvSpPr>
        <p:spPr>
          <a:xfrm>
            <a:off x="1367624" y="2177170"/>
            <a:ext cx="9708995" cy="4680830"/>
          </a:xfrm>
        </p:spPr>
        <p:txBody>
          <a:bodyPr anchor="ctr">
            <a:noAutofit/>
          </a:bodyPr>
          <a:lstStyle/>
          <a:p>
            <a:r>
              <a:rPr lang="en-US" sz="1800" dirty="0"/>
              <a:t>Specifies that a virtual function cannot be overridden in a derived class or that a class cannot be inherited from.</a:t>
            </a:r>
          </a:p>
          <a:p>
            <a:pPr marL="457200" lvl="1" indent="0">
              <a:buNone/>
            </a:pPr>
            <a:r>
              <a:rPr lang="en-US" sz="1700" dirty="0"/>
              <a:t>class A {</a:t>
            </a:r>
          </a:p>
          <a:p>
            <a:pPr marL="457200" lvl="1" indent="0">
              <a:buNone/>
            </a:pPr>
            <a:r>
              <a:rPr lang="en-US" sz="1700" dirty="0"/>
              <a:t>virtual void foo();</a:t>
            </a:r>
          </a:p>
          <a:p>
            <a:pPr marL="457200" lvl="1" indent="0">
              <a:buNone/>
            </a:pPr>
            <a:r>
              <a:rPr lang="en-US" sz="1700" dirty="0"/>
              <a:t>};</a:t>
            </a:r>
          </a:p>
          <a:p>
            <a:pPr marL="457200" lvl="1" indent="0">
              <a:buNone/>
            </a:pPr>
            <a:r>
              <a:rPr lang="en-US" sz="1700" dirty="0"/>
              <a:t>class B : A {</a:t>
            </a:r>
          </a:p>
          <a:p>
            <a:pPr marL="457200" lvl="1" indent="0">
              <a:buNone/>
            </a:pPr>
            <a:r>
              <a:rPr lang="en-US" sz="1700" dirty="0"/>
              <a:t>virtual void foo() final;</a:t>
            </a:r>
          </a:p>
          <a:p>
            <a:pPr marL="457200" lvl="1" indent="0">
              <a:buNone/>
            </a:pPr>
            <a:r>
              <a:rPr lang="en-US" sz="1700" dirty="0"/>
              <a:t>};</a:t>
            </a:r>
          </a:p>
          <a:p>
            <a:pPr marL="457200" lvl="1" indent="0">
              <a:buNone/>
            </a:pPr>
            <a:r>
              <a:rPr lang="en-US" sz="1700" dirty="0"/>
              <a:t>class C : B {</a:t>
            </a:r>
          </a:p>
          <a:p>
            <a:pPr marL="457200" lvl="1" indent="0">
              <a:buNone/>
            </a:pPr>
            <a:r>
              <a:rPr lang="en-US" sz="1700" dirty="0"/>
              <a:t>virtual void foo(); // error -- declaration of 'foo' overrides a 'final' function</a:t>
            </a:r>
          </a:p>
          <a:p>
            <a:pPr marL="457200" lvl="1" indent="0">
              <a:buNone/>
            </a:pPr>
            <a:r>
              <a:rPr lang="en-US" sz="1700" dirty="0"/>
              <a:t>};</a:t>
            </a:r>
          </a:p>
          <a:p>
            <a:r>
              <a:rPr lang="en-US" sz="1800" dirty="0"/>
              <a:t>Class cannot be inherited from.</a:t>
            </a:r>
          </a:p>
          <a:p>
            <a:pPr marL="457200" lvl="1" indent="0">
              <a:buNone/>
            </a:pPr>
            <a:r>
              <a:rPr lang="en-US" sz="1700" dirty="0"/>
              <a:t>class A final {};</a:t>
            </a:r>
          </a:p>
          <a:p>
            <a:pPr marL="457200" lvl="1" indent="0">
              <a:buNone/>
            </a:pPr>
            <a:r>
              <a:rPr lang="en-US" sz="1700" dirty="0"/>
              <a:t>class B : A {}; // error -- base 'A' is marked 'final'</a:t>
            </a:r>
            <a:endParaRPr lang="en-IN" sz="1700" dirty="0"/>
          </a:p>
        </p:txBody>
      </p:sp>
    </p:spTree>
    <p:extLst>
      <p:ext uri="{BB962C8B-B14F-4D97-AF65-F5344CB8AC3E}">
        <p14:creationId xmlns:p14="http://schemas.microsoft.com/office/powerpoint/2010/main" val="1358732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55BA728-9C9E-050C-5F88-7B5A186FF587}"/>
              </a:ext>
            </a:extLst>
          </p:cNvPr>
          <p:cNvSpPr>
            <a:spLocks noGrp="1"/>
          </p:cNvSpPr>
          <p:nvPr>
            <p:ph type="title"/>
          </p:nvPr>
        </p:nvSpPr>
        <p:spPr>
          <a:xfrm>
            <a:off x="838200" y="401221"/>
            <a:ext cx="10515600" cy="1348065"/>
          </a:xfrm>
        </p:spPr>
        <p:txBody>
          <a:bodyPr>
            <a:normAutofit/>
          </a:bodyPr>
          <a:lstStyle/>
          <a:p>
            <a:r>
              <a:rPr lang="en-IN" sz="5400" dirty="0">
                <a:solidFill>
                  <a:srgbClr val="FFFFFF"/>
                </a:solidFill>
              </a:rPr>
              <a:t>Range-based for loops</a:t>
            </a:r>
          </a:p>
        </p:txBody>
      </p:sp>
      <p:sp>
        <p:nvSpPr>
          <p:cNvPr id="3" name="Content Placeholder 2">
            <a:extLst>
              <a:ext uri="{FF2B5EF4-FFF2-40B4-BE49-F238E27FC236}">
                <a16:creationId xmlns:a16="http://schemas.microsoft.com/office/drawing/2014/main" id="{04425543-E50C-89A6-2095-CC00611C9B95}"/>
              </a:ext>
            </a:extLst>
          </p:cNvPr>
          <p:cNvSpPr>
            <a:spLocks noGrp="1"/>
          </p:cNvSpPr>
          <p:nvPr>
            <p:ph idx="1"/>
          </p:nvPr>
        </p:nvSpPr>
        <p:spPr>
          <a:xfrm>
            <a:off x="838200" y="2586788"/>
            <a:ext cx="10515600" cy="4271211"/>
          </a:xfrm>
        </p:spPr>
        <p:txBody>
          <a:bodyPr>
            <a:normAutofit/>
          </a:bodyPr>
          <a:lstStyle/>
          <a:p>
            <a:r>
              <a:rPr lang="en-US" sz="1900" dirty="0"/>
              <a:t>Range-based for loop executes a for loop over a range. Used as a more readable equivalent to the traditional for loop operating over a range of values, such as all elements in a container.</a:t>
            </a:r>
          </a:p>
          <a:p>
            <a:pPr marL="457200" lvl="1" indent="0">
              <a:buNone/>
            </a:pPr>
            <a:r>
              <a:rPr lang="en-US" sz="1800" dirty="0"/>
              <a:t>Syntax :</a:t>
            </a:r>
          </a:p>
          <a:p>
            <a:pPr marL="457200" lvl="1" indent="0">
              <a:buNone/>
            </a:pPr>
            <a:r>
              <a:rPr lang="en-US" sz="1800" dirty="0"/>
              <a:t>	for ( </a:t>
            </a:r>
            <a:r>
              <a:rPr lang="en-US" sz="1800" dirty="0" err="1"/>
              <a:t>range_declaration</a:t>
            </a:r>
            <a:r>
              <a:rPr lang="en-US" sz="1800" dirty="0"/>
              <a:t> : </a:t>
            </a:r>
            <a:r>
              <a:rPr lang="en-US" sz="1800" dirty="0" err="1"/>
              <a:t>range_expression</a:t>
            </a:r>
            <a:r>
              <a:rPr lang="en-US" sz="1800" dirty="0"/>
              <a:t> ) </a:t>
            </a:r>
          </a:p>
          <a:p>
            <a:pPr marL="457200" lvl="1" indent="0">
              <a:buNone/>
            </a:pPr>
            <a:r>
              <a:rPr lang="en-US" sz="1800" dirty="0"/>
              <a:t>		</a:t>
            </a:r>
            <a:r>
              <a:rPr lang="en-US" sz="1800" dirty="0" err="1"/>
              <a:t>loop_statement</a:t>
            </a:r>
            <a:endParaRPr lang="en-US" sz="1800" dirty="0"/>
          </a:p>
          <a:p>
            <a:pPr marL="457200" lvl="1" indent="0">
              <a:buNone/>
            </a:pPr>
            <a:r>
              <a:rPr lang="en-US" sz="1800" dirty="0"/>
              <a:t>					</a:t>
            </a:r>
          </a:p>
          <a:p>
            <a:pPr marL="457200" lvl="1" indent="0">
              <a:buNone/>
            </a:pPr>
            <a:r>
              <a:rPr lang="en-US" sz="1800" dirty="0"/>
              <a:t> </a:t>
            </a:r>
            <a:r>
              <a:rPr lang="en-US" sz="1800" dirty="0" err="1"/>
              <a:t>Ex:std</a:t>
            </a:r>
            <a:r>
              <a:rPr lang="en-US" sz="1800" dirty="0"/>
              <a:t>::array&lt;int, 5&gt; a {1, 2, 3, 4, 5};</a:t>
            </a:r>
          </a:p>
          <a:p>
            <a:pPr marL="457200" lvl="1" indent="0">
              <a:buNone/>
            </a:pPr>
            <a:r>
              <a:rPr lang="en-US" sz="1800" dirty="0"/>
              <a:t>	for (int&amp; x : a) x *= 2;</a:t>
            </a:r>
          </a:p>
          <a:p>
            <a:pPr marL="457200" lvl="1" indent="0">
              <a:buNone/>
            </a:pPr>
            <a:r>
              <a:rPr lang="en-US" sz="1800" dirty="0"/>
              <a:t>	// a == { 2, 4, 6, 8, 10 }</a:t>
            </a:r>
          </a:p>
          <a:p>
            <a:pPr marL="457200" lvl="1" indent="0">
              <a:buNone/>
            </a:pPr>
            <a:endParaRPr lang="en-US" sz="1800" dirty="0"/>
          </a:p>
          <a:p>
            <a:pPr marL="457200" lvl="1" indent="0">
              <a:buNone/>
            </a:pPr>
            <a:r>
              <a:rPr lang="en-US" sz="1800" dirty="0"/>
              <a:t>	std::array&lt;int, 5&gt; a {1, 2, 3, 4, 5};</a:t>
            </a:r>
          </a:p>
          <a:p>
            <a:pPr marL="457200" lvl="1" indent="0">
              <a:buNone/>
            </a:pPr>
            <a:r>
              <a:rPr lang="en-US" sz="1800" dirty="0"/>
              <a:t>	for (int x : a) x *= 2;</a:t>
            </a:r>
          </a:p>
          <a:p>
            <a:pPr marL="457200" lvl="1" indent="0">
              <a:buNone/>
            </a:pPr>
            <a:r>
              <a:rPr lang="en-US" sz="1800" dirty="0"/>
              <a:t>	// a == { 1, 2, 3, 4, 5 }</a:t>
            </a:r>
            <a:endParaRPr lang="en-IN" sz="1800" dirty="0"/>
          </a:p>
        </p:txBody>
      </p:sp>
    </p:spTree>
    <p:extLst>
      <p:ext uri="{BB962C8B-B14F-4D97-AF65-F5344CB8AC3E}">
        <p14:creationId xmlns:p14="http://schemas.microsoft.com/office/powerpoint/2010/main" val="4201095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158070-6193-A943-0052-E53C96E12F1A}"/>
              </a:ext>
            </a:extLst>
          </p:cNvPr>
          <p:cNvSpPr>
            <a:spLocks noGrp="1"/>
          </p:cNvSpPr>
          <p:nvPr>
            <p:ph type="title"/>
          </p:nvPr>
        </p:nvSpPr>
        <p:spPr>
          <a:xfrm>
            <a:off x="838200" y="365125"/>
            <a:ext cx="10515600" cy="1325563"/>
          </a:xfrm>
        </p:spPr>
        <p:txBody>
          <a:bodyPr>
            <a:normAutofit/>
          </a:bodyPr>
          <a:lstStyle/>
          <a:p>
            <a:r>
              <a:rPr lang="en-US" sz="4200" b="1"/>
              <a:t>Special member functions for move semantics :</a:t>
            </a:r>
            <a:endParaRPr lang="en-IN" sz="4200" b="1"/>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11A7BD-AA08-5CB9-402D-95EFB4628FD2}"/>
              </a:ext>
            </a:extLst>
          </p:cNvPr>
          <p:cNvSpPr>
            <a:spLocks noGrp="1"/>
          </p:cNvSpPr>
          <p:nvPr>
            <p:ph idx="1"/>
          </p:nvPr>
        </p:nvSpPr>
        <p:spPr>
          <a:xfrm>
            <a:off x="838200" y="1929384"/>
            <a:ext cx="10515600" cy="4928616"/>
          </a:xfrm>
        </p:spPr>
        <p:txBody>
          <a:bodyPr>
            <a:normAutofit/>
          </a:bodyPr>
          <a:lstStyle/>
          <a:p>
            <a:r>
              <a:rPr lang="en-US" sz="1700" dirty="0"/>
              <a:t>The copy constructor and copy assignment operator are called when copies are made, and with C++11's introduction of move semantics, there is now a move constructor and move assignment operator for moves.</a:t>
            </a:r>
          </a:p>
          <a:p>
            <a:pPr marL="457200" lvl="1" indent="0">
              <a:buNone/>
            </a:pPr>
            <a:r>
              <a:rPr lang="en-US" sz="1400" dirty="0"/>
              <a:t>  </a:t>
            </a:r>
            <a:r>
              <a:rPr lang="en-US" sz="1600" dirty="0"/>
              <a:t>class A {</a:t>
            </a:r>
          </a:p>
          <a:p>
            <a:pPr marL="457200" lvl="1" indent="0">
              <a:buNone/>
            </a:pPr>
            <a:r>
              <a:rPr lang="en-US" sz="1600" dirty="0"/>
              <a:t>  std::string s;  </a:t>
            </a:r>
          </a:p>
          <a:p>
            <a:pPr marL="457200" lvl="1" indent="0">
              <a:buNone/>
            </a:pPr>
            <a:r>
              <a:rPr lang="en-US" sz="1600" dirty="0"/>
              <a:t>  A() : s{"test"} {} //Constructor</a:t>
            </a:r>
          </a:p>
          <a:p>
            <a:pPr marL="457200" lvl="1" indent="0">
              <a:buNone/>
            </a:pPr>
            <a:r>
              <a:rPr lang="en-US" sz="1600" dirty="0"/>
              <a:t>  A(const A&amp; o) : s{</a:t>
            </a:r>
            <a:r>
              <a:rPr lang="en-US" sz="1600" dirty="0" err="1"/>
              <a:t>o.s</a:t>
            </a:r>
            <a:r>
              <a:rPr lang="en-US" sz="1600" dirty="0"/>
              <a:t>} {} // Copy Constructor</a:t>
            </a:r>
          </a:p>
          <a:p>
            <a:pPr marL="457200" lvl="1" indent="0">
              <a:buNone/>
            </a:pPr>
            <a:r>
              <a:rPr lang="en-US" sz="1600" dirty="0"/>
              <a:t>  A(A&amp;&amp; o) : s{std::move(</a:t>
            </a:r>
            <a:r>
              <a:rPr lang="en-US" sz="1600" dirty="0" err="1"/>
              <a:t>o.s</a:t>
            </a:r>
            <a:r>
              <a:rPr lang="en-US" sz="1600" dirty="0"/>
              <a:t>)} {} / move constructor</a:t>
            </a:r>
          </a:p>
          <a:p>
            <a:pPr marL="457200" lvl="1" indent="0">
              <a:buNone/>
            </a:pPr>
            <a:r>
              <a:rPr lang="en-US" sz="1600" dirty="0"/>
              <a:t>  A&amp; operator=(A&amp;&amp; o) // move  assignment operator</a:t>
            </a:r>
          </a:p>
          <a:p>
            <a:pPr marL="457200" lvl="1" indent="0">
              <a:buNone/>
            </a:pPr>
            <a:r>
              <a:rPr lang="en-US" sz="1600" dirty="0"/>
              <a:t>  { 	  s = std::move(</a:t>
            </a:r>
            <a:r>
              <a:rPr lang="en-US" sz="1600" dirty="0" err="1"/>
              <a:t>o.s</a:t>
            </a:r>
            <a:r>
              <a:rPr lang="en-US" sz="1600" dirty="0"/>
              <a:t>);	   return *this;	  }	};</a:t>
            </a:r>
          </a:p>
          <a:p>
            <a:pPr marL="457200" lvl="1" indent="0">
              <a:buNone/>
            </a:pPr>
            <a:endParaRPr lang="en-US" sz="1600" dirty="0"/>
          </a:p>
          <a:p>
            <a:pPr marL="457200" lvl="1" indent="0">
              <a:buNone/>
            </a:pPr>
            <a:r>
              <a:rPr lang="en-US" sz="1600" dirty="0"/>
              <a:t>A f(A a) {	  return a;	}</a:t>
            </a:r>
          </a:p>
          <a:p>
            <a:pPr lvl="1"/>
            <a:endParaRPr lang="en-US" sz="1600" dirty="0"/>
          </a:p>
          <a:p>
            <a:pPr marL="457200" lvl="1" indent="0">
              <a:buNone/>
            </a:pPr>
            <a:r>
              <a:rPr lang="en-US" sz="1600" dirty="0"/>
              <a:t>A a1 = f(A{}); // move-constructed from </a:t>
            </a:r>
            <a:r>
              <a:rPr lang="en-US" sz="1600" dirty="0" err="1"/>
              <a:t>rvalue</a:t>
            </a:r>
            <a:r>
              <a:rPr lang="en-US" sz="1600" dirty="0"/>
              <a:t> temporary</a:t>
            </a:r>
          </a:p>
          <a:p>
            <a:pPr marL="457200" lvl="1" indent="0">
              <a:buNone/>
            </a:pPr>
            <a:r>
              <a:rPr lang="en-US" sz="1600" dirty="0"/>
              <a:t>A a2 = std::move(a1); // move-constructed using std::move</a:t>
            </a:r>
          </a:p>
          <a:p>
            <a:pPr marL="457200" lvl="1" indent="0">
              <a:buNone/>
            </a:pPr>
            <a:r>
              <a:rPr lang="en-US" sz="1600" dirty="0"/>
              <a:t>A a3 = A{};</a:t>
            </a:r>
          </a:p>
          <a:p>
            <a:pPr marL="457200" lvl="1" indent="0">
              <a:buNone/>
            </a:pPr>
            <a:r>
              <a:rPr lang="en-US" sz="1600" dirty="0"/>
              <a:t>a2 = std::move(a3); // move-assignment using std::move</a:t>
            </a:r>
          </a:p>
          <a:p>
            <a:pPr marL="457200" lvl="1" indent="0">
              <a:buNone/>
            </a:pPr>
            <a:r>
              <a:rPr lang="en-US" sz="1600" dirty="0"/>
              <a:t>a1 = f(A{}); // move-assignment from </a:t>
            </a:r>
            <a:r>
              <a:rPr lang="en-US" sz="1600" dirty="0" err="1"/>
              <a:t>rvalue</a:t>
            </a:r>
            <a:r>
              <a:rPr lang="en-US" sz="1600" dirty="0"/>
              <a:t> temporary</a:t>
            </a:r>
            <a:endParaRPr lang="en-IN" sz="1600" dirty="0"/>
          </a:p>
        </p:txBody>
      </p:sp>
    </p:spTree>
    <p:extLst>
      <p:ext uri="{BB962C8B-B14F-4D97-AF65-F5344CB8AC3E}">
        <p14:creationId xmlns:p14="http://schemas.microsoft.com/office/powerpoint/2010/main" val="1924593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DD2341-8B26-987C-2177-E216420C986D}"/>
              </a:ext>
            </a:extLst>
          </p:cNvPr>
          <p:cNvSpPr>
            <a:spLocks noGrp="1"/>
          </p:cNvSpPr>
          <p:nvPr>
            <p:ph type="title"/>
          </p:nvPr>
        </p:nvSpPr>
        <p:spPr>
          <a:xfrm>
            <a:off x="838200" y="346837"/>
            <a:ext cx="10515600" cy="1325563"/>
          </a:xfrm>
        </p:spPr>
        <p:txBody>
          <a:bodyPr>
            <a:normAutofit/>
          </a:bodyPr>
          <a:lstStyle/>
          <a:p>
            <a:r>
              <a:rPr lang="en-IN" sz="5400" b="1" dirty="0"/>
              <a:t>Converting constructors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6C7373-AEDE-359C-30B5-092838B432B8}"/>
              </a:ext>
            </a:extLst>
          </p:cNvPr>
          <p:cNvSpPr>
            <a:spLocks noGrp="1"/>
          </p:cNvSpPr>
          <p:nvPr>
            <p:ph idx="1"/>
          </p:nvPr>
        </p:nvSpPr>
        <p:spPr>
          <a:xfrm>
            <a:off x="838200" y="1929384"/>
            <a:ext cx="10515600" cy="4928616"/>
          </a:xfrm>
        </p:spPr>
        <p:txBody>
          <a:bodyPr>
            <a:normAutofit/>
          </a:bodyPr>
          <a:lstStyle/>
          <a:p>
            <a:r>
              <a:rPr lang="en-US" sz="1900" b="0" i="0" dirty="0">
                <a:effectLst/>
                <a:latin typeface="urw-din"/>
              </a:rPr>
              <a:t>There are constructors that convert types of its parameter into a type of the class. The compiler uses these constructors to perform implicit class-type conversions. These conversions are made by invoking the corresponding constructor with matches the list of values/objects that are assigned to the object.</a:t>
            </a:r>
          </a:p>
          <a:p>
            <a:r>
              <a:rPr lang="en-IN" sz="1900" dirty="0"/>
              <a:t>Note that if a constructor accepts a std::</a:t>
            </a:r>
            <a:r>
              <a:rPr lang="en-IN" sz="1900" dirty="0" err="1"/>
              <a:t>initializer_list</a:t>
            </a:r>
            <a:r>
              <a:rPr lang="en-IN" sz="1900" dirty="0"/>
              <a:t>, it will be called :</a:t>
            </a:r>
          </a:p>
          <a:p>
            <a:pPr marL="457200" lvl="1" indent="0">
              <a:buNone/>
            </a:pPr>
            <a:r>
              <a:rPr lang="en-IN" sz="1600" dirty="0"/>
              <a:t>class A </a:t>
            </a:r>
          </a:p>
          <a:p>
            <a:pPr marL="457200" lvl="1" indent="0">
              <a:buNone/>
            </a:pPr>
            <a:r>
              <a:rPr lang="en-IN" sz="1600" dirty="0"/>
              <a:t>{</a:t>
            </a:r>
          </a:p>
          <a:p>
            <a:pPr marL="457200" lvl="1" indent="0">
              <a:buNone/>
            </a:pPr>
            <a:r>
              <a:rPr lang="en-IN" sz="1600" dirty="0"/>
              <a:t> A(int) {}</a:t>
            </a:r>
          </a:p>
          <a:p>
            <a:pPr marL="457200" lvl="1" indent="0">
              <a:buNone/>
            </a:pPr>
            <a:r>
              <a:rPr lang="en-IN" sz="1600" dirty="0"/>
              <a:t> A(int, int) {}</a:t>
            </a:r>
          </a:p>
          <a:p>
            <a:pPr marL="457200" lvl="1" indent="0">
              <a:buNone/>
            </a:pPr>
            <a:r>
              <a:rPr lang="en-IN" sz="1600" dirty="0"/>
              <a:t> A(int, int, int) {}</a:t>
            </a:r>
          </a:p>
          <a:p>
            <a:pPr marL="457200" lvl="1" indent="0">
              <a:buNone/>
            </a:pPr>
            <a:r>
              <a:rPr lang="en-IN" sz="1600" dirty="0"/>
              <a:t> A(std::</a:t>
            </a:r>
            <a:r>
              <a:rPr lang="en-IN" sz="1600" dirty="0" err="1"/>
              <a:t>initializer_list</a:t>
            </a:r>
            <a:r>
              <a:rPr lang="en-IN" sz="1600" dirty="0"/>
              <a:t>&lt;int&gt;) {}</a:t>
            </a:r>
          </a:p>
          <a:p>
            <a:pPr marL="457200" lvl="1" indent="0">
              <a:buNone/>
            </a:pPr>
            <a:r>
              <a:rPr lang="en-IN" sz="1600" dirty="0"/>
              <a:t>};</a:t>
            </a:r>
          </a:p>
          <a:p>
            <a:pPr marL="457200" lvl="1" indent="0">
              <a:buNone/>
            </a:pPr>
            <a:endParaRPr lang="en-IN" sz="1600" dirty="0"/>
          </a:p>
          <a:p>
            <a:pPr marL="457200" lvl="1" indent="0">
              <a:buNone/>
            </a:pPr>
            <a:r>
              <a:rPr lang="en-IN" sz="1600" dirty="0"/>
              <a:t>A </a:t>
            </a:r>
            <a:r>
              <a:rPr lang="en-IN" sz="1600" dirty="0" err="1"/>
              <a:t>a</a:t>
            </a:r>
            <a:r>
              <a:rPr lang="en-IN" sz="1600" dirty="0"/>
              <a:t> {0, 0}; // calls A::A(std::initializer_list&lt;int&gt;)</a:t>
            </a:r>
          </a:p>
          <a:p>
            <a:pPr marL="457200" lvl="1" indent="0">
              <a:buNone/>
            </a:pPr>
            <a:r>
              <a:rPr lang="en-IN" sz="1600" dirty="0"/>
              <a:t>A b(0, 0); // calls A::A(int, int)</a:t>
            </a:r>
          </a:p>
          <a:p>
            <a:pPr marL="457200" lvl="1" indent="0">
              <a:buNone/>
            </a:pPr>
            <a:r>
              <a:rPr lang="en-IN" sz="1600" dirty="0"/>
              <a:t>A c = {0, 0}; // calls A::A(std::initializer_list&lt;int&gt;)</a:t>
            </a:r>
          </a:p>
          <a:p>
            <a:pPr marL="457200" lvl="1" indent="0">
              <a:buNone/>
            </a:pPr>
            <a:r>
              <a:rPr lang="en-IN" sz="1600" dirty="0"/>
              <a:t>A d {0, 0, 0}; // calls A::A(std::initializer_list&lt;int&gt;)</a:t>
            </a:r>
          </a:p>
        </p:txBody>
      </p:sp>
    </p:spTree>
    <p:extLst>
      <p:ext uri="{BB962C8B-B14F-4D97-AF65-F5344CB8AC3E}">
        <p14:creationId xmlns:p14="http://schemas.microsoft.com/office/powerpoint/2010/main" val="2474816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4A89-5AC9-A798-ED9B-60F9105CA78B}"/>
              </a:ext>
            </a:extLst>
          </p:cNvPr>
          <p:cNvSpPr>
            <a:spLocks noGrp="1"/>
          </p:cNvSpPr>
          <p:nvPr>
            <p:ph type="title"/>
          </p:nvPr>
        </p:nvSpPr>
        <p:spPr>
          <a:xfrm>
            <a:off x="838200" y="365125"/>
            <a:ext cx="10515600" cy="720725"/>
          </a:xfrm>
        </p:spPr>
        <p:txBody>
          <a:bodyPr/>
          <a:lstStyle/>
          <a:p>
            <a:r>
              <a:rPr lang="en-IN" b="1" dirty="0"/>
              <a:t>Explicit conversion functions :</a:t>
            </a:r>
          </a:p>
        </p:txBody>
      </p:sp>
      <p:graphicFrame>
        <p:nvGraphicFramePr>
          <p:cNvPr id="5" name="Content Placeholder 2">
            <a:extLst>
              <a:ext uri="{FF2B5EF4-FFF2-40B4-BE49-F238E27FC236}">
                <a16:creationId xmlns:a16="http://schemas.microsoft.com/office/drawing/2014/main" id="{65202481-0907-A866-E56F-0EA26405F96B}"/>
              </a:ext>
            </a:extLst>
          </p:cNvPr>
          <p:cNvGraphicFramePr>
            <a:graphicFrameLocks noGrp="1"/>
          </p:cNvGraphicFramePr>
          <p:nvPr>
            <p:ph idx="1"/>
            <p:extLst>
              <p:ext uri="{D42A27DB-BD31-4B8C-83A1-F6EECF244321}">
                <p14:modId xmlns:p14="http://schemas.microsoft.com/office/powerpoint/2010/main" val="2244776801"/>
              </p:ext>
            </p:extLst>
          </p:nvPr>
        </p:nvGraphicFramePr>
        <p:xfrm>
          <a:off x="838200" y="1085850"/>
          <a:ext cx="10515600" cy="5772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0673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85B77AD-4FA9-5811-B108-8A0E2FC3BEFF}"/>
              </a:ext>
            </a:extLst>
          </p:cNvPr>
          <p:cNvSpPr>
            <a:spLocks noGrp="1"/>
          </p:cNvSpPr>
          <p:nvPr>
            <p:ph type="title"/>
          </p:nvPr>
        </p:nvSpPr>
        <p:spPr>
          <a:xfrm>
            <a:off x="838200" y="365125"/>
            <a:ext cx="10515600" cy="549275"/>
          </a:xfrm>
        </p:spPr>
        <p:txBody>
          <a:bodyPr>
            <a:normAutofit fontScale="90000"/>
          </a:bodyPr>
          <a:lstStyle/>
          <a:p>
            <a:r>
              <a:rPr lang="en-IN" b="1" dirty="0"/>
              <a:t>Inline namespaces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61CDBE6-D3B6-966F-7991-B729BB415920}"/>
              </a:ext>
            </a:extLst>
          </p:cNvPr>
          <p:cNvSpPr>
            <a:spLocks noGrp="1"/>
          </p:cNvSpPr>
          <p:nvPr>
            <p:ph idx="1"/>
          </p:nvPr>
        </p:nvSpPr>
        <p:spPr>
          <a:xfrm>
            <a:off x="838200" y="843122"/>
            <a:ext cx="10515600" cy="6014877"/>
          </a:xfrm>
        </p:spPr>
        <p:txBody>
          <a:bodyPr>
            <a:normAutofit/>
          </a:bodyPr>
          <a:lstStyle/>
          <a:p>
            <a:r>
              <a:rPr lang="en-US" sz="2000" dirty="0"/>
              <a:t>All members of an inline namespace are treated as if they were part of its parent namespace, allowing specialization of functions and easing the process of versioning. This is a transitive property, if A contains B, which in turn contains C and both B and C are inline namespaces, C's members can be used as if they were on A.</a:t>
            </a:r>
          </a:p>
          <a:p>
            <a:r>
              <a:rPr lang="en-US" sz="1800" dirty="0"/>
              <a:t>Ex:</a:t>
            </a:r>
          </a:p>
          <a:p>
            <a:pPr marL="457200" lvl="1" indent="0">
              <a:buNone/>
            </a:pPr>
            <a:r>
              <a:rPr lang="en-US" sz="1900" dirty="0"/>
              <a:t>namespace Program {</a:t>
            </a:r>
          </a:p>
          <a:p>
            <a:pPr marL="457200" lvl="1" indent="0">
              <a:buNone/>
            </a:pPr>
            <a:r>
              <a:rPr lang="en-US" sz="1900" dirty="0"/>
              <a:t>	namespace Version1 {</a:t>
            </a:r>
          </a:p>
          <a:p>
            <a:pPr marL="457200" lvl="1" indent="0">
              <a:buNone/>
            </a:pPr>
            <a:r>
              <a:rPr lang="en-US" sz="1900" dirty="0"/>
              <a:t>		int </a:t>
            </a:r>
            <a:r>
              <a:rPr lang="en-US" sz="1900" dirty="0" err="1"/>
              <a:t>getVersion</a:t>
            </a:r>
            <a:r>
              <a:rPr lang="en-US" sz="1900" dirty="0"/>
              <a:t>() { return 1; }</a:t>
            </a:r>
          </a:p>
          <a:p>
            <a:pPr marL="457200" lvl="1" indent="0">
              <a:buNone/>
            </a:pPr>
            <a:r>
              <a:rPr lang="en-US" sz="1900" dirty="0"/>
              <a:t>		bool </a:t>
            </a:r>
            <a:r>
              <a:rPr lang="en-US" sz="1900" dirty="0" err="1"/>
              <a:t>isFirstVersion</a:t>
            </a:r>
            <a:r>
              <a:rPr lang="en-US" sz="1900" dirty="0"/>
              <a:t>() { return true; }</a:t>
            </a:r>
          </a:p>
          <a:p>
            <a:pPr marL="457200" lvl="1" indent="0">
              <a:buNone/>
            </a:pPr>
            <a:r>
              <a:rPr lang="en-US" sz="1900" dirty="0"/>
              <a:t>	}</a:t>
            </a:r>
          </a:p>
          <a:p>
            <a:pPr marL="457200" lvl="1" indent="0">
              <a:buNone/>
            </a:pPr>
            <a:r>
              <a:rPr lang="en-US" sz="1900" dirty="0"/>
              <a:t>inline namespace Version2 {</a:t>
            </a:r>
          </a:p>
          <a:p>
            <a:pPr marL="457200" lvl="1" indent="0">
              <a:buNone/>
            </a:pPr>
            <a:r>
              <a:rPr lang="en-US" sz="1900" dirty="0"/>
              <a:t>	int </a:t>
            </a:r>
            <a:r>
              <a:rPr lang="en-US" sz="1900" dirty="0" err="1"/>
              <a:t>getVersion</a:t>
            </a:r>
            <a:r>
              <a:rPr lang="en-US" sz="1900" dirty="0"/>
              <a:t>() { return 2; }</a:t>
            </a:r>
          </a:p>
          <a:p>
            <a:pPr marL="457200" lvl="1" indent="0">
              <a:buNone/>
            </a:pPr>
            <a:r>
              <a:rPr lang="en-US" sz="1900" dirty="0"/>
              <a:t>	}</a:t>
            </a:r>
          </a:p>
          <a:p>
            <a:pPr marL="457200" lvl="1" indent="0">
              <a:buNone/>
            </a:pPr>
            <a:r>
              <a:rPr lang="en-US" sz="1900" dirty="0"/>
              <a:t>}</a:t>
            </a:r>
          </a:p>
          <a:p>
            <a:pPr marL="0" indent="0">
              <a:buNone/>
            </a:pPr>
            <a:endParaRPr lang="en-US" sz="1900" dirty="0"/>
          </a:p>
          <a:p>
            <a:pPr marL="457200" lvl="1" indent="0">
              <a:buNone/>
            </a:pPr>
            <a:r>
              <a:rPr lang="en-US" sz="1900" dirty="0"/>
              <a:t>int version {Program::</a:t>
            </a:r>
            <a:r>
              <a:rPr lang="en-US" sz="1900" dirty="0" err="1"/>
              <a:t>getVersion</a:t>
            </a:r>
            <a:r>
              <a:rPr lang="en-US" sz="1900" dirty="0"/>
              <a:t>()};              // Uses </a:t>
            </a:r>
            <a:r>
              <a:rPr lang="en-US" sz="1900" dirty="0" err="1"/>
              <a:t>getVersion</a:t>
            </a:r>
            <a:r>
              <a:rPr lang="en-US" sz="1900" dirty="0"/>
              <a:t>() from Version2</a:t>
            </a:r>
          </a:p>
          <a:p>
            <a:pPr marL="457200" lvl="1" indent="0">
              <a:buNone/>
            </a:pPr>
            <a:r>
              <a:rPr lang="en-US" sz="1900" dirty="0"/>
              <a:t>int </a:t>
            </a:r>
            <a:r>
              <a:rPr lang="en-US" sz="1900" dirty="0" err="1"/>
              <a:t>oldVersion</a:t>
            </a:r>
            <a:r>
              <a:rPr lang="en-US" sz="1900" dirty="0"/>
              <a:t> {Program::Version1::</a:t>
            </a:r>
            <a:r>
              <a:rPr lang="en-US" sz="1900" dirty="0" err="1"/>
              <a:t>getVersion</a:t>
            </a:r>
            <a:r>
              <a:rPr lang="en-US" sz="1900" dirty="0"/>
              <a:t>()}; // Uses </a:t>
            </a:r>
            <a:r>
              <a:rPr lang="en-US" sz="1900" dirty="0" err="1"/>
              <a:t>getVersion</a:t>
            </a:r>
            <a:r>
              <a:rPr lang="en-US" sz="1900" dirty="0"/>
              <a:t>() from Version1</a:t>
            </a:r>
          </a:p>
          <a:p>
            <a:pPr marL="457200" lvl="1" indent="0">
              <a:buNone/>
            </a:pPr>
            <a:r>
              <a:rPr lang="en-US" sz="1900" dirty="0"/>
              <a:t>bool </a:t>
            </a:r>
            <a:r>
              <a:rPr lang="en-US" sz="1900" dirty="0" err="1"/>
              <a:t>firstVersion</a:t>
            </a:r>
            <a:r>
              <a:rPr lang="en-US" sz="1900" dirty="0"/>
              <a:t> {Program::</a:t>
            </a:r>
            <a:r>
              <a:rPr lang="en-US" sz="1900" dirty="0" err="1"/>
              <a:t>isFirstVersion</a:t>
            </a:r>
            <a:r>
              <a:rPr lang="en-US" sz="1900" dirty="0"/>
              <a:t>()};    // Does not compile when Version2 is added</a:t>
            </a:r>
            <a:endParaRPr lang="en-IN" sz="1900" dirty="0"/>
          </a:p>
        </p:txBody>
      </p:sp>
    </p:spTree>
    <p:extLst>
      <p:ext uri="{BB962C8B-B14F-4D97-AF65-F5344CB8AC3E}">
        <p14:creationId xmlns:p14="http://schemas.microsoft.com/office/powerpoint/2010/main" val="975260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6761C-8E43-E838-797F-9532E1D0DDBD}"/>
              </a:ext>
            </a:extLst>
          </p:cNvPr>
          <p:cNvSpPr>
            <a:spLocks noGrp="1"/>
          </p:cNvSpPr>
          <p:nvPr>
            <p:ph type="title"/>
          </p:nvPr>
        </p:nvSpPr>
        <p:spPr>
          <a:xfrm>
            <a:off x="838200" y="365125"/>
            <a:ext cx="10515600" cy="1325563"/>
          </a:xfrm>
        </p:spPr>
        <p:txBody>
          <a:bodyPr>
            <a:normAutofit/>
          </a:bodyPr>
          <a:lstStyle/>
          <a:p>
            <a:r>
              <a:rPr lang="en-IN" sz="5400"/>
              <a:t>Non-static data member initializers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435CA9-1966-26CF-640B-9F1CF31C0677}"/>
              </a:ext>
            </a:extLst>
          </p:cNvPr>
          <p:cNvSpPr>
            <a:spLocks noGrp="1"/>
          </p:cNvSpPr>
          <p:nvPr>
            <p:ph idx="1"/>
          </p:nvPr>
        </p:nvSpPr>
        <p:spPr>
          <a:xfrm>
            <a:off x="838200" y="1796288"/>
            <a:ext cx="10515600" cy="5061712"/>
          </a:xfrm>
        </p:spPr>
        <p:txBody>
          <a:bodyPr>
            <a:normAutofit/>
          </a:bodyPr>
          <a:lstStyle/>
          <a:p>
            <a:r>
              <a:rPr lang="en-US" sz="2200" dirty="0"/>
              <a:t>Allows non-static data members to be initialized where they are declared, potentially cleaning up constructors of default initializations.</a:t>
            </a:r>
          </a:p>
          <a:p>
            <a:endParaRPr lang="en-US" sz="1700" dirty="0"/>
          </a:p>
          <a:p>
            <a:pPr marL="457200" lvl="1" indent="0">
              <a:buNone/>
            </a:pPr>
            <a:r>
              <a:rPr lang="en-US" sz="2000" dirty="0"/>
              <a:t>// Default initialization prior to C++11</a:t>
            </a:r>
          </a:p>
          <a:p>
            <a:pPr marL="457200" lvl="1" indent="0">
              <a:buNone/>
            </a:pPr>
            <a:r>
              <a:rPr lang="en-US" sz="2000" dirty="0"/>
              <a:t>class Human {</a:t>
            </a:r>
          </a:p>
          <a:p>
            <a:pPr marL="457200" lvl="1" indent="0">
              <a:buNone/>
            </a:pPr>
            <a:r>
              <a:rPr lang="en-US" sz="2000" dirty="0"/>
              <a:t>Human() : age{0} {}</a:t>
            </a:r>
          </a:p>
          <a:p>
            <a:pPr marL="457200" lvl="1" indent="0">
              <a:buNone/>
            </a:pPr>
            <a:r>
              <a:rPr lang="en-US" sz="2000" dirty="0"/>
              <a:t> private:</a:t>
            </a:r>
          </a:p>
          <a:p>
            <a:pPr marL="457200" lvl="1" indent="0">
              <a:buNone/>
            </a:pPr>
            <a:r>
              <a:rPr lang="en-US" sz="2000" dirty="0"/>
              <a:t>unsigned age;</a:t>
            </a:r>
          </a:p>
          <a:p>
            <a:pPr marL="457200" lvl="1" indent="0">
              <a:buNone/>
            </a:pPr>
            <a:r>
              <a:rPr lang="en-US" sz="2000" dirty="0"/>
              <a:t>};</a:t>
            </a:r>
          </a:p>
          <a:p>
            <a:pPr marL="457200" lvl="1" indent="0">
              <a:buNone/>
            </a:pPr>
            <a:r>
              <a:rPr lang="en-US" sz="2000" dirty="0"/>
              <a:t>// Default initialization on C++11</a:t>
            </a:r>
          </a:p>
          <a:p>
            <a:pPr marL="457200" lvl="1" indent="0">
              <a:buNone/>
            </a:pPr>
            <a:r>
              <a:rPr lang="en-US" sz="2000" dirty="0"/>
              <a:t>class Human {</a:t>
            </a:r>
          </a:p>
          <a:p>
            <a:pPr marL="457200" lvl="1" indent="0">
              <a:buNone/>
            </a:pPr>
            <a:r>
              <a:rPr lang="en-US" sz="2000" dirty="0"/>
              <a:t> private:</a:t>
            </a:r>
          </a:p>
          <a:p>
            <a:pPr marL="457200" lvl="1" indent="0">
              <a:buNone/>
            </a:pPr>
            <a:r>
              <a:rPr lang="en-US" sz="2000" dirty="0"/>
              <a:t>unsigned age {0};</a:t>
            </a:r>
          </a:p>
          <a:p>
            <a:pPr marL="457200" lvl="1" indent="0">
              <a:buNone/>
            </a:pPr>
            <a:r>
              <a:rPr lang="en-US" sz="2000" dirty="0"/>
              <a:t>};</a:t>
            </a:r>
            <a:endParaRPr lang="en-IN" sz="2000" dirty="0"/>
          </a:p>
        </p:txBody>
      </p:sp>
    </p:spTree>
    <p:extLst>
      <p:ext uri="{BB962C8B-B14F-4D97-AF65-F5344CB8AC3E}">
        <p14:creationId xmlns:p14="http://schemas.microsoft.com/office/powerpoint/2010/main" val="1718459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A011D0-7E9B-990C-19EC-023E5B5A6D00}"/>
              </a:ext>
            </a:extLst>
          </p:cNvPr>
          <p:cNvSpPr>
            <a:spLocks noGrp="1"/>
          </p:cNvSpPr>
          <p:nvPr>
            <p:ph type="title"/>
          </p:nvPr>
        </p:nvSpPr>
        <p:spPr>
          <a:xfrm>
            <a:off x="838200" y="365125"/>
            <a:ext cx="10515600" cy="1325563"/>
          </a:xfrm>
        </p:spPr>
        <p:txBody>
          <a:bodyPr>
            <a:normAutofit/>
          </a:bodyPr>
          <a:lstStyle/>
          <a:p>
            <a:r>
              <a:rPr lang="en-IN" b="1" dirty="0"/>
              <a:t>Right angle brackets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9777737-95AF-823B-E703-6D24D7DD82BD}"/>
              </a:ext>
            </a:extLst>
          </p:cNvPr>
          <p:cNvSpPr>
            <a:spLocks noGrp="1"/>
          </p:cNvSpPr>
          <p:nvPr>
            <p:ph idx="1"/>
          </p:nvPr>
        </p:nvSpPr>
        <p:spPr>
          <a:xfrm>
            <a:off x="838200" y="1825625"/>
            <a:ext cx="10515600" cy="4351338"/>
          </a:xfrm>
        </p:spPr>
        <p:txBody>
          <a:bodyPr>
            <a:normAutofit/>
          </a:bodyPr>
          <a:lstStyle/>
          <a:p>
            <a:r>
              <a:rPr lang="en-US" dirty="0"/>
              <a:t>C++11 is now able to infer when a series of right angle brackets is used as an operator or as a closing statement of typedef, without having to add whitespace.</a:t>
            </a:r>
          </a:p>
          <a:p>
            <a:endParaRPr lang="en-US" dirty="0"/>
          </a:p>
          <a:p>
            <a:pPr lvl="1"/>
            <a:r>
              <a:rPr lang="en-US" dirty="0"/>
              <a:t>typedef std::map&lt;int, std::map &lt;int, std::map &lt;int, int&gt; &gt; &gt; cpp98LongTypedef;</a:t>
            </a:r>
          </a:p>
          <a:p>
            <a:pPr lvl="1"/>
            <a:r>
              <a:rPr lang="en-US" dirty="0"/>
              <a:t>typedef std::map&lt;int, std::map &lt;int, std::map &lt;int, int&gt;&gt;&gt;   cpp11LongTypedef;</a:t>
            </a:r>
            <a:endParaRPr lang="en-IN" dirty="0"/>
          </a:p>
        </p:txBody>
      </p:sp>
    </p:spTree>
    <p:extLst>
      <p:ext uri="{BB962C8B-B14F-4D97-AF65-F5344CB8AC3E}">
        <p14:creationId xmlns:p14="http://schemas.microsoft.com/office/powerpoint/2010/main" val="85513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083B99B-0C30-3E11-7915-15AD1DC04040}"/>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b="1" kern="1200" dirty="0">
                <a:solidFill>
                  <a:srgbClr val="FFFFFF"/>
                </a:solidFill>
                <a:latin typeface="+mj-lt"/>
                <a:ea typeface="+mj-ea"/>
                <a:cs typeface="+mj-cs"/>
              </a:rPr>
              <a:t>C++ -11 Features - 1</a:t>
            </a:r>
          </a:p>
        </p:txBody>
      </p:sp>
      <p:sp>
        <p:nvSpPr>
          <p:cNvPr id="47" name="Arc 4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86400373-4F0A-A4D0-EF27-AB8A175F6A44}"/>
              </a:ext>
            </a:extLst>
          </p:cNvPr>
          <p:cNvSpPr txBox="1"/>
          <p:nvPr/>
        </p:nvSpPr>
        <p:spPr>
          <a:xfrm>
            <a:off x="4447308" y="0"/>
            <a:ext cx="6906491" cy="6858000"/>
          </a:xfrm>
          <a:prstGeom prst="rect">
            <a:avLst/>
          </a:prstGeom>
        </p:spPr>
        <p:txBody>
          <a:bodyPr vert="horz" lIns="91440" tIns="45720" rIns="91440" bIns="45720" rtlCol="0" anchor="ctr">
            <a:normAutofit/>
          </a:bodyPr>
          <a:lstStyle/>
          <a:p>
            <a:pPr marL="571500" indent="-342900">
              <a:lnSpc>
                <a:spcPct val="90000"/>
              </a:lnSpc>
              <a:spcAft>
                <a:spcPts val="600"/>
              </a:spcAft>
              <a:buFont typeface="Arial" panose="020B0604020202020204" pitchFamily="34" charset="0"/>
              <a:buChar char="•"/>
            </a:pPr>
            <a:r>
              <a:rPr lang="en-US" sz="2000" dirty="0"/>
              <a:t>move semantics </a:t>
            </a:r>
          </a:p>
          <a:p>
            <a:pPr marL="571500" indent="-342900">
              <a:lnSpc>
                <a:spcPct val="90000"/>
              </a:lnSpc>
              <a:spcAft>
                <a:spcPts val="600"/>
              </a:spcAft>
              <a:buFont typeface="Arial" panose="020B0604020202020204" pitchFamily="34" charset="0"/>
              <a:buChar char="•"/>
            </a:pPr>
            <a:r>
              <a:rPr lang="en-US" sz="2000" dirty="0"/>
              <a:t>variadic templates </a:t>
            </a:r>
          </a:p>
          <a:p>
            <a:pPr marL="571500" indent="-342900">
              <a:lnSpc>
                <a:spcPct val="90000"/>
              </a:lnSpc>
              <a:spcAft>
                <a:spcPts val="600"/>
              </a:spcAft>
              <a:buFont typeface="Arial" panose="020B0604020202020204" pitchFamily="34" charset="0"/>
              <a:buChar char="•"/>
            </a:pPr>
            <a:r>
              <a:rPr lang="en-US" sz="2000" dirty="0" err="1"/>
              <a:t>rvalue</a:t>
            </a:r>
            <a:r>
              <a:rPr lang="en-US" sz="2000" dirty="0"/>
              <a:t> references </a:t>
            </a:r>
          </a:p>
          <a:p>
            <a:pPr marL="571500" indent="-342900">
              <a:lnSpc>
                <a:spcPct val="90000"/>
              </a:lnSpc>
              <a:spcAft>
                <a:spcPts val="600"/>
              </a:spcAft>
              <a:buFont typeface="Arial" panose="020B0604020202020204" pitchFamily="34" charset="0"/>
              <a:buChar char="•"/>
            </a:pPr>
            <a:r>
              <a:rPr lang="en-US" sz="2000" dirty="0"/>
              <a:t>forwarding references </a:t>
            </a:r>
          </a:p>
          <a:p>
            <a:pPr marL="571500" indent="-342900">
              <a:lnSpc>
                <a:spcPct val="90000"/>
              </a:lnSpc>
              <a:spcAft>
                <a:spcPts val="600"/>
              </a:spcAft>
              <a:buFont typeface="Arial" panose="020B0604020202020204" pitchFamily="34" charset="0"/>
              <a:buChar char="•"/>
            </a:pPr>
            <a:r>
              <a:rPr lang="en-US" sz="2000" dirty="0"/>
              <a:t>initializer lists </a:t>
            </a:r>
          </a:p>
          <a:p>
            <a:pPr marL="571500" indent="-342900">
              <a:lnSpc>
                <a:spcPct val="90000"/>
              </a:lnSpc>
              <a:spcAft>
                <a:spcPts val="600"/>
              </a:spcAft>
              <a:buFont typeface="Arial" panose="020B0604020202020204" pitchFamily="34" charset="0"/>
              <a:buChar char="•"/>
            </a:pPr>
            <a:r>
              <a:rPr lang="en-US" sz="2000" dirty="0"/>
              <a:t>static assertions </a:t>
            </a:r>
          </a:p>
          <a:p>
            <a:pPr marL="571500" indent="-342900">
              <a:lnSpc>
                <a:spcPct val="90000"/>
              </a:lnSpc>
              <a:spcAft>
                <a:spcPts val="600"/>
              </a:spcAft>
              <a:buFont typeface="Arial" panose="020B0604020202020204" pitchFamily="34" charset="0"/>
              <a:buChar char="•"/>
            </a:pPr>
            <a:r>
              <a:rPr lang="en-US" sz="2000" dirty="0"/>
              <a:t>auto </a:t>
            </a:r>
          </a:p>
          <a:p>
            <a:pPr marL="571500" indent="-342900">
              <a:lnSpc>
                <a:spcPct val="90000"/>
              </a:lnSpc>
              <a:spcAft>
                <a:spcPts val="600"/>
              </a:spcAft>
              <a:buFont typeface="Arial" panose="020B0604020202020204" pitchFamily="34" charset="0"/>
              <a:buChar char="•"/>
            </a:pPr>
            <a:r>
              <a:rPr lang="en-US" sz="2000" dirty="0"/>
              <a:t>lambda expressions </a:t>
            </a:r>
          </a:p>
          <a:p>
            <a:pPr marL="571500" indent="-342900">
              <a:lnSpc>
                <a:spcPct val="90000"/>
              </a:lnSpc>
              <a:spcAft>
                <a:spcPts val="600"/>
              </a:spcAft>
              <a:buFont typeface="Arial" panose="020B0604020202020204" pitchFamily="34" charset="0"/>
              <a:buChar char="•"/>
            </a:pPr>
            <a:r>
              <a:rPr lang="en-US" sz="2000" dirty="0" err="1"/>
              <a:t>decltype</a:t>
            </a:r>
            <a:r>
              <a:rPr lang="en-US" sz="2000" dirty="0"/>
              <a:t> </a:t>
            </a:r>
          </a:p>
          <a:p>
            <a:pPr marL="571500" indent="-342900">
              <a:lnSpc>
                <a:spcPct val="90000"/>
              </a:lnSpc>
              <a:spcAft>
                <a:spcPts val="600"/>
              </a:spcAft>
              <a:buFont typeface="Arial" panose="020B0604020202020204" pitchFamily="34" charset="0"/>
              <a:buChar char="•"/>
            </a:pPr>
            <a:r>
              <a:rPr lang="en-US" sz="2000" dirty="0"/>
              <a:t>type aliases </a:t>
            </a:r>
          </a:p>
          <a:p>
            <a:pPr marL="571500" indent="-342900">
              <a:lnSpc>
                <a:spcPct val="90000"/>
              </a:lnSpc>
              <a:spcAft>
                <a:spcPts val="600"/>
              </a:spcAft>
              <a:buFont typeface="Arial" panose="020B0604020202020204" pitchFamily="34" charset="0"/>
              <a:buChar char="•"/>
            </a:pPr>
            <a:r>
              <a:rPr lang="en-US" sz="2000" dirty="0" err="1"/>
              <a:t>nullptr</a:t>
            </a:r>
            <a:r>
              <a:rPr lang="en-US" sz="2000" dirty="0"/>
              <a:t> </a:t>
            </a:r>
          </a:p>
          <a:p>
            <a:pPr marL="571500" indent="-342900">
              <a:lnSpc>
                <a:spcPct val="90000"/>
              </a:lnSpc>
              <a:spcAft>
                <a:spcPts val="600"/>
              </a:spcAft>
              <a:buFont typeface="Arial" panose="020B0604020202020204" pitchFamily="34" charset="0"/>
              <a:buChar char="•"/>
            </a:pPr>
            <a:r>
              <a:rPr lang="en-US" sz="2000" dirty="0"/>
              <a:t>strongly-typed </a:t>
            </a:r>
            <a:r>
              <a:rPr lang="en-US" sz="2000" dirty="0" err="1"/>
              <a:t>enums</a:t>
            </a:r>
            <a:r>
              <a:rPr lang="en-US" sz="2000" dirty="0"/>
              <a:t> </a:t>
            </a:r>
          </a:p>
          <a:p>
            <a:pPr marL="571500" indent="-342900">
              <a:lnSpc>
                <a:spcPct val="90000"/>
              </a:lnSpc>
              <a:spcAft>
                <a:spcPts val="600"/>
              </a:spcAft>
              <a:buFont typeface="Arial" panose="020B0604020202020204" pitchFamily="34" charset="0"/>
              <a:buChar char="•"/>
            </a:pPr>
            <a:r>
              <a:rPr lang="en-US" sz="2000" dirty="0"/>
              <a:t>attributes </a:t>
            </a:r>
          </a:p>
          <a:p>
            <a:pPr marL="571500" indent="-342900">
              <a:lnSpc>
                <a:spcPct val="90000"/>
              </a:lnSpc>
              <a:spcAft>
                <a:spcPts val="600"/>
              </a:spcAft>
              <a:buFont typeface="Arial" panose="020B0604020202020204" pitchFamily="34" charset="0"/>
              <a:buChar char="•"/>
            </a:pPr>
            <a:r>
              <a:rPr lang="en-US" sz="2000" dirty="0"/>
              <a:t>delegating constructors </a:t>
            </a:r>
          </a:p>
          <a:p>
            <a:pPr marL="571500" indent="-342900">
              <a:lnSpc>
                <a:spcPct val="90000"/>
              </a:lnSpc>
              <a:spcAft>
                <a:spcPts val="600"/>
              </a:spcAft>
              <a:buFont typeface="Arial" panose="020B0604020202020204" pitchFamily="34" charset="0"/>
              <a:buChar char="•"/>
            </a:pPr>
            <a:r>
              <a:rPr lang="en-US" sz="2000" dirty="0"/>
              <a:t>user-defined literals </a:t>
            </a:r>
          </a:p>
          <a:p>
            <a:pPr marL="571500" indent="-342900">
              <a:lnSpc>
                <a:spcPct val="90000"/>
              </a:lnSpc>
              <a:spcAft>
                <a:spcPts val="600"/>
              </a:spcAft>
              <a:buFont typeface="Arial" panose="020B0604020202020204" pitchFamily="34" charset="0"/>
              <a:buChar char="•"/>
            </a:pPr>
            <a:r>
              <a:rPr lang="en-US" sz="2000" dirty="0"/>
              <a:t>explicit virtual overrides </a:t>
            </a:r>
          </a:p>
          <a:p>
            <a:pPr marL="571500" indent="-342900">
              <a:lnSpc>
                <a:spcPct val="90000"/>
              </a:lnSpc>
              <a:spcAft>
                <a:spcPts val="600"/>
              </a:spcAft>
              <a:buFont typeface="Arial" panose="020B0604020202020204" pitchFamily="34" charset="0"/>
              <a:buChar char="•"/>
            </a:pPr>
            <a:r>
              <a:rPr lang="en-US" sz="2000" dirty="0"/>
              <a:t>final specifier </a:t>
            </a:r>
          </a:p>
        </p:txBody>
      </p:sp>
    </p:spTree>
    <p:extLst>
      <p:ext uri="{BB962C8B-B14F-4D97-AF65-F5344CB8AC3E}">
        <p14:creationId xmlns:p14="http://schemas.microsoft.com/office/powerpoint/2010/main" val="1098981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9D3347-4615-0CF5-1DCE-4531D3C68C66}"/>
              </a:ext>
            </a:extLst>
          </p:cNvPr>
          <p:cNvSpPr>
            <a:spLocks noGrp="1"/>
          </p:cNvSpPr>
          <p:nvPr>
            <p:ph type="title"/>
          </p:nvPr>
        </p:nvSpPr>
        <p:spPr>
          <a:xfrm>
            <a:off x="838200" y="365125"/>
            <a:ext cx="10515600" cy="1325563"/>
          </a:xfrm>
        </p:spPr>
        <p:txBody>
          <a:bodyPr>
            <a:normAutofit/>
          </a:bodyPr>
          <a:lstStyle/>
          <a:p>
            <a:r>
              <a:rPr lang="en-IN" sz="5400" b="1"/>
              <a:t>Ref-qualified member functions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A560C6-DA4E-9BC1-0F5E-70B1CE5F2689}"/>
              </a:ext>
            </a:extLst>
          </p:cNvPr>
          <p:cNvSpPr>
            <a:spLocks noGrp="1"/>
          </p:cNvSpPr>
          <p:nvPr>
            <p:ph idx="1"/>
          </p:nvPr>
        </p:nvSpPr>
        <p:spPr>
          <a:xfrm>
            <a:off x="838200" y="1929384"/>
            <a:ext cx="10515600" cy="4928616"/>
          </a:xfrm>
        </p:spPr>
        <p:txBody>
          <a:bodyPr>
            <a:normAutofit lnSpcReduction="10000"/>
          </a:bodyPr>
          <a:lstStyle/>
          <a:p>
            <a:r>
              <a:rPr lang="en-IN" sz="2000" dirty="0"/>
              <a:t>Member functions can now be qualified depending on whether *this is an </a:t>
            </a:r>
            <a:r>
              <a:rPr lang="en-IN" sz="2000" dirty="0" err="1"/>
              <a:t>lvalue</a:t>
            </a:r>
            <a:r>
              <a:rPr lang="en-IN" sz="2000" dirty="0"/>
              <a:t> or </a:t>
            </a:r>
            <a:r>
              <a:rPr lang="en-IN" sz="2000" dirty="0" err="1"/>
              <a:t>rvalue</a:t>
            </a:r>
            <a:r>
              <a:rPr lang="en-IN" sz="2000" dirty="0"/>
              <a:t> reference.</a:t>
            </a:r>
          </a:p>
          <a:p>
            <a:pPr marL="457200" lvl="1" indent="0">
              <a:buNone/>
            </a:pPr>
            <a:r>
              <a:rPr lang="en-IN" sz="1800" dirty="0"/>
              <a:t>class Bar {	  // ...	};</a:t>
            </a:r>
          </a:p>
          <a:p>
            <a:pPr marL="457200" lvl="1" indent="0">
              <a:buNone/>
            </a:pPr>
            <a:r>
              <a:rPr lang="en-IN" sz="1800" dirty="0"/>
              <a:t>class Foo {</a:t>
            </a:r>
          </a:p>
          <a:p>
            <a:pPr marL="457200" lvl="1" indent="0">
              <a:buNone/>
            </a:pPr>
            <a:r>
              <a:rPr lang="en-IN" sz="1800" dirty="0"/>
              <a:t>  Bar </a:t>
            </a:r>
            <a:r>
              <a:rPr lang="en-IN" sz="1800" dirty="0" err="1"/>
              <a:t>getBar</a:t>
            </a:r>
            <a:r>
              <a:rPr lang="en-IN" sz="1800" dirty="0"/>
              <a:t>() &amp; { return bar; }</a:t>
            </a:r>
          </a:p>
          <a:p>
            <a:pPr marL="457200" lvl="1" indent="0">
              <a:buNone/>
            </a:pPr>
            <a:r>
              <a:rPr lang="en-IN" sz="1800" dirty="0"/>
              <a:t>  Bar </a:t>
            </a:r>
            <a:r>
              <a:rPr lang="en-IN" sz="1800" dirty="0" err="1"/>
              <a:t>getBar</a:t>
            </a:r>
            <a:r>
              <a:rPr lang="en-IN" sz="1800" dirty="0"/>
              <a:t>() </a:t>
            </a:r>
            <a:r>
              <a:rPr lang="en-IN" sz="1800" dirty="0" err="1"/>
              <a:t>const</a:t>
            </a:r>
            <a:r>
              <a:rPr lang="en-IN" sz="1800" dirty="0"/>
              <a:t>&amp; { return bar; }</a:t>
            </a:r>
          </a:p>
          <a:p>
            <a:pPr marL="457200" lvl="1" indent="0">
              <a:buNone/>
            </a:pPr>
            <a:r>
              <a:rPr lang="en-IN" sz="1800" dirty="0"/>
              <a:t>  Bar </a:t>
            </a:r>
            <a:r>
              <a:rPr lang="en-IN" sz="1800" dirty="0" err="1"/>
              <a:t>getBar</a:t>
            </a:r>
            <a:r>
              <a:rPr lang="en-IN" sz="1800" dirty="0"/>
              <a:t>() &amp;&amp; { return std::move(bar); }</a:t>
            </a:r>
          </a:p>
          <a:p>
            <a:pPr marL="457200" lvl="1" indent="0">
              <a:buNone/>
            </a:pPr>
            <a:r>
              <a:rPr lang="en-IN" sz="1800" dirty="0"/>
              <a:t>private:</a:t>
            </a:r>
          </a:p>
          <a:p>
            <a:pPr marL="457200" lvl="1" indent="0">
              <a:buNone/>
            </a:pPr>
            <a:r>
              <a:rPr lang="en-IN" sz="1800" dirty="0"/>
              <a:t> Bar </a:t>
            </a:r>
            <a:r>
              <a:rPr lang="en-IN" sz="1800" dirty="0" err="1"/>
              <a:t>bar</a:t>
            </a:r>
            <a:r>
              <a:rPr lang="en-IN" sz="1800" dirty="0"/>
              <a:t>;</a:t>
            </a:r>
          </a:p>
          <a:p>
            <a:pPr marL="457200" lvl="1" indent="0">
              <a:buNone/>
            </a:pPr>
            <a:r>
              <a:rPr lang="en-IN" sz="1800" dirty="0"/>
              <a:t>};</a:t>
            </a:r>
          </a:p>
          <a:p>
            <a:pPr marL="457200" lvl="1" indent="0">
              <a:buNone/>
            </a:pPr>
            <a:r>
              <a:rPr lang="en-IN" sz="1800" dirty="0"/>
              <a:t>Foo foo{};</a:t>
            </a:r>
          </a:p>
          <a:p>
            <a:pPr marL="457200" lvl="1" indent="0">
              <a:buNone/>
            </a:pPr>
            <a:r>
              <a:rPr lang="en-IN" sz="1800" dirty="0"/>
              <a:t>Bar </a:t>
            </a:r>
            <a:r>
              <a:rPr lang="en-IN" sz="1800" dirty="0" err="1"/>
              <a:t>bar</a:t>
            </a:r>
            <a:r>
              <a:rPr lang="en-IN" sz="1800" dirty="0"/>
              <a:t> = </a:t>
            </a:r>
            <a:r>
              <a:rPr lang="en-IN" sz="1800" dirty="0" err="1"/>
              <a:t>foo.getBar</a:t>
            </a:r>
            <a:r>
              <a:rPr lang="en-IN" sz="1800" dirty="0"/>
              <a:t>(); // calls `Bar </a:t>
            </a:r>
            <a:r>
              <a:rPr lang="en-IN" sz="1800" dirty="0" err="1"/>
              <a:t>getBar</a:t>
            </a:r>
            <a:r>
              <a:rPr lang="en-IN" sz="1800" dirty="0"/>
              <a:t>() &amp;`</a:t>
            </a:r>
          </a:p>
          <a:p>
            <a:pPr marL="457200" lvl="1" indent="0">
              <a:buNone/>
            </a:pPr>
            <a:r>
              <a:rPr lang="en-IN" sz="1800" dirty="0" err="1"/>
              <a:t>const</a:t>
            </a:r>
            <a:r>
              <a:rPr lang="en-IN" sz="1800" dirty="0"/>
              <a:t> Foo foo2{};</a:t>
            </a:r>
          </a:p>
          <a:p>
            <a:pPr marL="457200" lvl="1" indent="0">
              <a:buNone/>
            </a:pPr>
            <a:r>
              <a:rPr lang="en-IN" sz="1800" dirty="0"/>
              <a:t>Bar bar2 = foo2.getBar(); // calls `Bar Foo::</a:t>
            </a:r>
            <a:r>
              <a:rPr lang="en-IN" sz="1800" dirty="0" err="1"/>
              <a:t>getBar</a:t>
            </a:r>
            <a:r>
              <a:rPr lang="en-IN" sz="1800" dirty="0"/>
              <a:t>() </a:t>
            </a:r>
            <a:r>
              <a:rPr lang="en-IN" sz="1800" dirty="0" err="1"/>
              <a:t>const</a:t>
            </a:r>
            <a:r>
              <a:rPr lang="en-IN" sz="1800" dirty="0"/>
              <a:t>&amp;`</a:t>
            </a:r>
          </a:p>
          <a:p>
            <a:pPr marL="457200" lvl="1" indent="0">
              <a:buNone/>
            </a:pPr>
            <a:r>
              <a:rPr lang="en-IN" sz="1800" dirty="0"/>
              <a:t>Foo{}.</a:t>
            </a:r>
            <a:r>
              <a:rPr lang="en-IN" sz="1800" dirty="0" err="1"/>
              <a:t>getBar</a:t>
            </a:r>
            <a:r>
              <a:rPr lang="en-IN" sz="1800" dirty="0"/>
              <a:t>(); // calls `Bar Foo::</a:t>
            </a:r>
            <a:r>
              <a:rPr lang="en-IN" sz="1800" dirty="0" err="1"/>
              <a:t>getBar</a:t>
            </a:r>
            <a:r>
              <a:rPr lang="en-IN" sz="1800" dirty="0"/>
              <a:t>() &amp;&amp;`</a:t>
            </a:r>
          </a:p>
          <a:p>
            <a:pPr marL="457200" lvl="1" indent="0">
              <a:buNone/>
            </a:pPr>
            <a:r>
              <a:rPr lang="en-IN" sz="1800" dirty="0"/>
              <a:t>std::move(foo).</a:t>
            </a:r>
            <a:r>
              <a:rPr lang="en-IN" sz="1800" dirty="0" err="1"/>
              <a:t>getBar</a:t>
            </a:r>
            <a:r>
              <a:rPr lang="en-IN" sz="1800" dirty="0"/>
              <a:t>(); // calls `Bar Foo::</a:t>
            </a:r>
            <a:r>
              <a:rPr lang="en-IN" sz="1800" dirty="0" err="1"/>
              <a:t>getBar</a:t>
            </a:r>
            <a:r>
              <a:rPr lang="en-IN" sz="1800" dirty="0"/>
              <a:t>() &amp;&amp;`</a:t>
            </a:r>
          </a:p>
          <a:p>
            <a:pPr marL="457200" lvl="1" indent="0">
              <a:buNone/>
            </a:pPr>
            <a:r>
              <a:rPr lang="en-IN" sz="1800" dirty="0"/>
              <a:t>std::move(foo2).</a:t>
            </a:r>
            <a:r>
              <a:rPr lang="en-IN" sz="1800" dirty="0" err="1"/>
              <a:t>getBar</a:t>
            </a:r>
            <a:r>
              <a:rPr lang="en-IN" sz="1800" dirty="0"/>
              <a:t>(); // calls `Bar Foo::</a:t>
            </a:r>
            <a:r>
              <a:rPr lang="en-IN" sz="1800" dirty="0" err="1"/>
              <a:t>getBar</a:t>
            </a:r>
            <a:r>
              <a:rPr lang="en-IN" sz="1800" dirty="0"/>
              <a:t>() </a:t>
            </a:r>
            <a:r>
              <a:rPr lang="en-IN" sz="1800" dirty="0" err="1"/>
              <a:t>const</a:t>
            </a:r>
            <a:r>
              <a:rPr lang="en-IN" sz="1800" dirty="0"/>
              <a:t>&amp;&amp;`</a:t>
            </a:r>
          </a:p>
          <a:p>
            <a:endParaRPr lang="en-IN" sz="1400" dirty="0"/>
          </a:p>
        </p:txBody>
      </p:sp>
    </p:spTree>
    <p:extLst>
      <p:ext uri="{BB962C8B-B14F-4D97-AF65-F5344CB8AC3E}">
        <p14:creationId xmlns:p14="http://schemas.microsoft.com/office/powerpoint/2010/main" val="3755719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3DC1A-BD98-2A14-0A84-0F2268CDD86A}"/>
              </a:ext>
            </a:extLst>
          </p:cNvPr>
          <p:cNvSpPr>
            <a:spLocks noGrp="1"/>
          </p:cNvSpPr>
          <p:nvPr>
            <p:ph type="title"/>
          </p:nvPr>
        </p:nvSpPr>
        <p:spPr>
          <a:xfrm>
            <a:off x="838200" y="365125"/>
            <a:ext cx="10515600" cy="1325563"/>
          </a:xfrm>
        </p:spPr>
        <p:txBody>
          <a:bodyPr>
            <a:normAutofit/>
          </a:bodyPr>
          <a:lstStyle/>
          <a:p>
            <a:r>
              <a:rPr lang="en-IN" sz="5400" b="1"/>
              <a:t>Trailing return types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249258-6E25-6978-F8B5-39BA1A8D9D5A}"/>
              </a:ext>
            </a:extLst>
          </p:cNvPr>
          <p:cNvSpPr>
            <a:spLocks noGrp="1"/>
          </p:cNvSpPr>
          <p:nvPr>
            <p:ph idx="1"/>
          </p:nvPr>
        </p:nvSpPr>
        <p:spPr>
          <a:xfrm>
            <a:off x="838200" y="1708976"/>
            <a:ext cx="10515600" cy="5149024"/>
          </a:xfrm>
        </p:spPr>
        <p:txBody>
          <a:bodyPr>
            <a:noAutofit/>
          </a:bodyPr>
          <a:lstStyle/>
          <a:p>
            <a:r>
              <a:rPr lang="en-IN" sz="1900" dirty="0"/>
              <a:t>C++11 allows functions and lambdas an alternative syntax for specifying their return types.</a:t>
            </a:r>
          </a:p>
          <a:p>
            <a:pPr marL="457200" lvl="1" indent="0">
              <a:buNone/>
            </a:pPr>
            <a:r>
              <a:rPr lang="en-IN" sz="1700" dirty="0"/>
              <a:t>int f() {	  return 123;		}</a:t>
            </a:r>
          </a:p>
          <a:p>
            <a:pPr marL="457200" lvl="1" indent="0">
              <a:buNone/>
            </a:pPr>
            <a:r>
              <a:rPr lang="en-IN" sz="1700" dirty="0"/>
              <a:t>// vs.</a:t>
            </a:r>
          </a:p>
          <a:p>
            <a:pPr marL="457200" lvl="1" indent="0">
              <a:buNone/>
            </a:pPr>
            <a:r>
              <a:rPr lang="en-IN" sz="1700" dirty="0"/>
              <a:t>auto f() -&gt; int {	  return 123;	}</a:t>
            </a:r>
          </a:p>
          <a:p>
            <a:pPr marL="457200" lvl="1" indent="0">
              <a:buNone/>
            </a:pPr>
            <a:r>
              <a:rPr lang="en-IN" sz="1700" dirty="0"/>
              <a:t>auto g = []() -&gt; int { return 123;	};</a:t>
            </a:r>
          </a:p>
          <a:p>
            <a:r>
              <a:rPr lang="en-IN" sz="1900" dirty="0"/>
              <a:t>This feature is especially useful when certain return types cannot be resolved:</a:t>
            </a:r>
          </a:p>
          <a:p>
            <a:pPr marL="457200" lvl="1" indent="0">
              <a:buNone/>
            </a:pPr>
            <a:r>
              <a:rPr lang="en-IN" sz="1700" dirty="0"/>
              <a:t>// NOTE: This does not compile!</a:t>
            </a:r>
          </a:p>
          <a:p>
            <a:pPr marL="457200" lvl="1" indent="0">
              <a:buNone/>
            </a:pPr>
            <a:r>
              <a:rPr lang="en-IN" sz="1700" dirty="0"/>
              <a:t>template &lt;</a:t>
            </a:r>
            <a:r>
              <a:rPr lang="en-IN" sz="1700" dirty="0" err="1"/>
              <a:t>typename</a:t>
            </a:r>
            <a:r>
              <a:rPr lang="en-IN" sz="1700" dirty="0"/>
              <a:t> T, </a:t>
            </a:r>
            <a:r>
              <a:rPr lang="en-IN" sz="1700" dirty="0" err="1"/>
              <a:t>typename</a:t>
            </a:r>
            <a:r>
              <a:rPr lang="en-IN" sz="1700" dirty="0"/>
              <a:t> U&gt;</a:t>
            </a:r>
          </a:p>
          <a:p>
            <a:pPr marL="457200" lvl="1" indent="0">
              <a:buNone/>
            </a:pPr>
            <a:r>
              <a:rPr lang="en-IN" sz="1700" dirty="0" err="1"/>
              <a:t>decltype</a:t>
            </a:r>
            <a:r>
              <a:rPr lang="en-IN" sz="1700" dirty="0"/>
              <a:t>(a + b) add(T a, U b) {</a:t>
            </a:r>
          </a:p>
          <a:p>
            <a:pPr marL="457200" lvl="1" indent="0">
              <a:buNone/>
            </a:pPr>
            <a:r>
              <a:rPr lang="en-IN" sz="1700" dirty="0"/>
              <a:t>	return a + b;</a:t>
            </a:r>
          </a:p>
          <a:p>
            <a:pPr marL="457200" lvl="1" indent="0">
              <a:buNone/>
            </a:pPr>
            <a:r>
              <a:rPr lang="en-IN" sz="1700" dirty="0"/>
              <a:t>}</a:t>
            </a:r>
          </a:p>
          <a:p>
            <a:pPr marL="457200" lvl="1" indent="0">
              <a:buNone/>
            </a:pPr>
            <a:endParaRPr lang="en-IN" sz="1700" dirty="0"/>
          </a:p>
          <a:p>
            <a:pPr marL="457200" lvl="1" indent="0">
              <a:buNone/>
            </a:pPr>
            <a:r>
              <a:rPr lang="en-IN" sz="1700" dirty="0"/>
              <a:t>// Trailing return types allows this:</a:t>
            </a:r>
          </a:p>
          <a:p>
            <a:pPr marL="457200" lvl="1" indent="0">
              <a:buNone/>
            </a:pPr>
            <a:r>
              <a:rPr lang="en-IN" sz="1700" dirty="0"/>
              <a:t>template &lt;</a:t>
            </a:r>
            <a:r>
              <a:rPr lang="en-IN" sz="1700" dirty="0" err="1"/>
              <a:t>typename</a:t>
            </a:r>
            <a:r>
              <a:rPr lang="en-IN" sz="1700" dirty="0"/>
              <a:t> T, </a:t>
            </a:r>
            <a:r>
              <a:rPr lang="en-IN" sz="1700" dirty="0" err="1"/>
              <a:t>typename</a:t>
            </a:r>
            <a:r>
              <a:rPr lang="en-IN" sz="1700" dirty="0"/>
              <a:t> U&gt;</a:t>
            </a:r>
          </a:p>
          <a:p>
            <a:pPr marL="457200" lvl="1" indent="0">
              <a:buNone/>
            </a:pPr>
            <a:r>
              <a:rPr lang="en-IN" sz="1700" dirty="0"/>
              <a:t>auto add(T a, U b) -&gt; </a:t>
            </a:r>
            <a:r>
              <a:rPr lang="en-IN" sz="1700" dirty="0" err="1"/>
              <a:t>decltype</a:t>
            </a:r>
            <a:r>
              <a:rPr lang="en-IN" sz="1700" dirty="0"/>
              <a:t>(a + b) {</a:t>
            </a:r>
          </a:p>
          <a:p>
            <a:pPr marL="457200" lvl="1" indent="0">
              <a:buNone/>
            </a:pPr>
            <a:r>
              <a:rPr lang="en-IN" sz="1700" dirty="0"/>
              <a:t>	return a + b</a:t>
            </a:r>
            <a:r>
              <a:rPr lang="en-IN" sz="1700"/>
              <a:t>;  </a:t>
            </a:r>
          </a:p>
          <a:p>
            <a:pPr marL="457200" lvl="1" indent="0">
              <a:buNone/>
            </a:pPr>
            <a:r>
              <a:rPr lang="en-IN" sz="1700"/>
              <a:t> </a:t>
            </a:r>
            <a:r>
              <a:rPr lang="en-IN" sz="1700" dirty="0"/>
              <a:t>}</a:t>
            </a:r>
          </a:p>
          <a:p>
            <a:pPr marL="457200" lvl="1" indent="0">
              <a:buNone/>
            </a:pPr>
            <a:endParaRPr lang="en-IN" sz="1900" dirty="0"/>
          </a:p>
        </p:txBody>
      </p:sp>
    </p:spTree>
    <p:extLst>
      <p:ext uri="{BB962C8B-B14F-4D97-AF65-F5344CB8AC3E}">
        <p14:creationId xmlns:p14="http://schemas.microsoft.com/office/powerpoint/2010/main" val="3363186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2872C-2D6E-A43E-9E69-9E1399AE6F65}"/>
              </a:ext>
            </a:extLst>
          </p:cNvPr>
          <p:cNvSpPr>
            <a:spLocks noGrp="1"/>
          </p:cNvSpPr>
          <p:nvPr>
            <p:ph type="title"/>
          </p:nvPr>
        </p:nvSpPr>
        <p:spPr>
          <a:xfrm>
            <a:off x="838200" y="365125"/>
            <a:ext cx="10515600" cy="1325563"/>
          </a:xfrm>
        </p:spPr>
        <p:txBody>
          <a:bodyPr>
            <a:normAutofit/>
          </a:bodyPr>
          <a:lstStyle/>
          <a:p>
            <a:r>
              <a:rPr lang="en-IN" sz="5400" b="1"/>
              <a:t>Noexcept specifier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D71A32-E74F-648E-B999-2C38D41D439F}"/>
              </a:ext>
            </a:extLst>
          </p:cNvPr>
          <p:cNvSpPr>
            <a:spLocks noGrp="1"/>
          </p:cNvSpPr>
          <p:nvPr>
            <p:ph idx="1"/>
          </p:nvPr>
        </p:nvSpPr>
        <p:spPr>
          <a:xfrm>
            <a:off x="838200" y="1708976"/>
            <a:ext cx="10515600" cy="5149024"/>
          </a:xfrm>
        </p:spPr>
        <p:txBody>
          <a:bodyPr>
            <a:normAutofit/>
          </a:bodyPr>
          <a:lstStyle/>
          <a:p>
            <a:r>
              <a:rPr lang="en-US" sz="2000" dirty="0"/>
              <a:t>The </a:t>
            </a:r>
            <a:r>
              <a:rPr lang="en-US" sz="2000" dirty="0" err="1"/>
              <a:t>noexcept</a:t>
            </a:r>
            <a:r>
              <a:rPr lang="en-US" sz="2000" dirty="0"/>
              <a:t> specifier specifies whether a function could throw exceptions. It is an improved version of throw().</a:t>
            </a:r>
          </a:p>
          <a:p>
            <a:pPr marL="457200" lvl="1" indent="0">
              <a:buNone/>
            </a:pPr>
            <a:r>
              <a:rPr lang="en-US" sz="1900" dirty="0"/>
              <a:t>void func1() </a:t>
            </a:r>
            <a:r>
              <a:rPr lang="en-US" sz="1900" dirty="0" err="1"/>
              <a:t>noexcept</a:t>
            </a:r>
            <a:r>
              <a:rPr lang="en-US" sz="1900" dirty="0"/>
              <a:t>;        // does not throw</a:t>
            </a:r>
          </a:p>
          <a:p>
            <a:pPr marL="457200" lvl="1" indent="0">
              <a:buNone/>
            </a:pPr>
            <a:r>
              <a:rPr lang="en-US" sz="1900" dirty="0"/>
              <a:t>void func2() </a:t>
            </a:r>
            <a:r>
              <a:rPr lang="en-US" sz="1900" dirty="0" err="1"/>
              <a:t>noexcept</a:t>
            </a:r>
            <a:r>
              <a:rPr lang="en-US" sz="1900" dirty="0"/>
              <a:t>(true);  // does not throw</a:t>
            </a:r>
          </a:p>
          <a:p>
            <a:pPr marL="457200" lvl="1" indent="0">
              <a:buNone/>
            </a:pPr>
            <a:r>
              <a:rPr lang="en-US" sz="1900" dirty="0"/>
              <a:t>void func3() throw();         // does not throw</a:t>
            </a:r>
          </a:p>
          <a:p>
            <a:pPr marL="457200" lvl="1" indent="0">
              <a:buNone/>
            </a:pPr>
            <a:r>
              <a:rPr lang="en-US" sz="1900" dirty="0"/>
              <a:t>void func4() </a:t>
            </a:r>
            <a:r>
              <a:rPr lang="en-US" sz="1900" dirty="0" err="1"/>
              <a:t>noexcept</a:t>
            </a:r>
            <a:r>
              <a:rPr lang="en-US" sz="1900" dirty="0"/>
              <a:t>(false); // may throw</a:t>
            </a:r>
          </a:p>
          <a:p>
            <a:r>
              <a:rPr lang="en-US" sz="2000" dirty="0"/>
              <a:t>Non-throwing functions are permitted to call potentially-throwing functions. Whenever an exception is thrown and the search for a handler encounters the outermost block of a non-throwing function, the function std::terminate is called.</a:t>
            </a:r>
          </a:p>
          <a:p>
            <a:pPr marL="457200" lvl="1" indent="0">
              <a:buNone/>
            </a:pPr>
            <a:r>
              <a:rPr lang="en-US" sz="1900" dirty="0"/>
              <a:t>extern void f();  // potentially-throwing</a:t>
            </a:r>
          </a:p>
          <a:p>
            <a:pPr marL="457200" lvl="1" indent="0">
              <a:buNone/>
            </a:pPr>
            <a:r>
              <a:rPr lang="en-US" sz="1900" dirty="0"/>
              <a:t>void g() </a:t>
            </a:r>
            <a:r>
              <a:rPr lang="en-US" sz="1900" dirty="0" err="1"/>
              <a:t>noexcept</a:t>
            </a:r>
            <a:endParaRPr lang="en-US" sz="1900" dirty="0"/>
          </a:p>
          <a:p>
            <a:pPr marL="457200" lvl="1" indent="0">
              <a:buNone/>
            </a:pPr>
            <a:r>
              <a:rPr lang="en-US" sz="1900" dirty="0"/>
              <a:t>{</a:t>
            </a:r>
          </a:p>
          <a:p>
            <a:pPr marL="457200" lvl="1" indent="0">
              <a:buNone/>
            </a:pPr>
            <a:r>
              <a:rPr lang="en-US" sz="1900" dirty="0"/>
              <a:t>	f();          // valid, even if f throws</a:t>
            </a:r>
          </a:p>
          <a:p>
            <a:pPr marL="457200" lvl="1" indent="0">
              <a:buNone/>
            </a:pPr>
            <a:r>
              <a:rPr lang="en-US" sz="1900" dirty="0"/>
              <a:t>	throw 42;     // valid, effectively a call to std::terminate</a:t>
            </a:r>
          </a:p>
          <a:p>
            <a:pPr marL="457200" lvl="1" indent="0">
              <a:buNone/>
            </a:pPr>
            <a:r>
              <a:rPr lang="en-US" sz="1900" dirty="0"/>
              <a:t>}</a:t>
            </a:r>
            <a:endParaRPr lang="en-IN" sz="1900" dirty="0"/>
          </a:p>
        </p:txBody>
      </p:sp>
    </p:spTree>
    <p:extLst>
      <p:ext uri="{BB962C8B-B14F-4D97-AF65-F5344CB8AC3E}">
        <p14:creationId xmlns:p14="http://schemas.microsoft.com/office/powerpoint/2010/main" val="267257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D1C25-5549-AD2A-B82D-D0218FBD0A9B}"/>
              </a:ext>
            </a:extLst>
          </p:cNvPr>
          <p:cNvSpPr>
            <a:spLocks noGrp="1"/>
          </p:cNvSpPr>
          <p:nvPr>
            <p:ph type="title"/>
          </p:nvPr>
        </p:nvSpPr>
        <p:spPr>
          <a:xfrm>
            <a:off x="838200" y="365125"/>
            <a:ext cx="10515600" cy="1325563"/>
          </a:xfrm>
        </p:spPr>
        <p:txBody>
          <a:bodyPr>
            <a:normAutofit/>
          </a:bodyPr>
          <a:lstStyle/>
          <a:p>
            <a:r>
              <a:rPr lang="en-IN" sz="5400"/>
              <a:t>char32_t and char16_t :</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3C55CE-1C4C-BC3E-19DA-EEAD6608C1E0}"/>
              </a:ext>
            </a:extLst>
          </p:cNvPr>
          <p:cNvSpPr>
            <a:spLocks noGrp="1"/>
          </p:cNvSpPr>
          <p:nvPr>
            <p:ph idx="1"/>
          </p:nvPr>
        </p:nvSpPr>
        <p:spPr>
          <a:xfrm>
            <a:off x="838200" y="1929384"/>
            <a:ext cx="10515600" cy="4788408"/>
          </a:xfrm>
        </p:spPr>
        <p:txBody>
          <a:bodyPr>
            <a:normAutofit/>
          </a:bodyPr>
          <a:lstStyle/>
          <a:p>
            <a:r>
              <a:rPr lang="en-US" sz="2600" dirty="0"/>
              <a:t>char16_t - type for UTF-16 character representation, required to be large enough to represent any UTF-16 code unit (16 bits).</a:t>
            </a:r>
          </a:p>
          <a:p>
            <a:pPr lvl="1"/>
            <a:r>
              <a:rPr lang="en-US" dirty="0"/>
              <a:t>char16_t utf8_str[] = u"\u0123</a:t>
            </a:r>
          </a:p>
          <a:p>
            <a:r>
              <a:rPr lang="en-US" sz="2600" dirty="0"/>
              <a:t>char32_t - type for UTF-32 character representation, required to be large enough to represent any UTF-32 code unit (32 bits).</a:t>
            </a:r>
          </a:p>
          <a:p>
            <a:pPr lvl="1"/>
            <a:r>
              <a:rPr lang="en-US" dirty="0"/>
              <a:t>char32_t utf8_str[] = U"\u0123";</a:t>
            </a:r>
          </a:p>
          <a:p>
            <a:r>
              <a:rPr lang="en-US" sz="2600" dirty="0"/>
              <a:t>UTF - Unicode Transformation Format </a:t>
            </a:r>
          </a:p>
          <a:p>
            <a:pPr lvl="1"/>
            <a:r>
              <a:rPr lang="en-US" dirty="0"/>
              <a:t>UTF-16 and UTF-32 use code units that are two and four bytes long respectively</a:t>
            </a:r>
            <a:endParaRPr lang="en-IN" dirty="0"/>
          </a:p>
        </p:txBody>
      </p:sp>
    </p:spTree>
    <p:extLst>
      <p:ext uri="{BB962C8B-B14F-4D97-AF65-F5344CB8AC3E}">
        <p14:creationId xmlns:p14="http://schemas.microsoft.com/office/powerpoint/2010/main" val="4002138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48E9BA-BB67-E7A5-FEF9-C0974666AE64}"/>
              </a:ext>
            </a:extLst>
          </p:cNvPr>
          <p:cNvSpPr>
            <a:spLocks noGrp="1"/>
          </p:cNvSpPr>
          <p:nvPr>
            <p:ph type="title"/>
          </p:nvPr>
        </p:nvSpPr>
        <p:spPr>
          <a:xfrm>
            <a:off x="838200" y="365125"/>
            <a:ext cx="10515600" cy="1325563"/>
          </a:xfrm>
        </p:spPr>
        <p:txBody>
          <a:bodyPr>
            <a:normAutofit/>
          </a:bodyPr>
          <a:lstStyle/>
          <a:p>
            <a:r>
              <a:rPr lang="en-IN" sz="5400"/>
              <a:t>Raw string literals :</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D8E8C2-B8B9-4C90-9E47-353075F982A7}"/>
              </a:ext>
            </a:extLst>
          </p:cNvPr>
          <p:cNvSpPr>
            <a:spLocks noGrp="1"/>
          </p:cNvSpPr>
          <p:nvPr>
            <p:ph idx="1"/>
          </p:nvPr>
        </p:nvSpPr>
        <p:spPr>
          <a:xfrm>
            <a:off x="838200" y="1767840"/>
            <a:ext cx="10515600" cy="5090160"/>
          </a:xfrm>
        </p:spPr>
        <p:txBody>
          <a:bodyPr>
            <a:noAutofit/>
          </a:bodyPr>
          <a:lstStyle/>
          <a:p>
            <a:r>
              <a:rPr lang="en-US" sz="2000" dirty="0"/>
              <a:t>C++11 introduces a new way to declare string literals as "raw string literals". Characters issued from an escape sequence (tabs, line feeds, single backslashes, etc.) can be inputted raw while preserving formatting. This is useful, when we want to write literary text, which might contain a lot of quotes or special formatting. This can make your string literals easier to read and maintain.</a:t>
            </a:r>
          </a:p>
          <a:p>
            <a:r>
              <a:rPr lang="en-US" sz="2000" dirty="0"/>
              <a:t>A raw string literal is declared using the following syntax:</a:t>
            </a:r>
          </a:p>
          <a:p>
            <a:pPr marL="0" indent="0">
              <a:buNone/>
            </a:pPr>
            <a:r>
              <a:rPr lang="en-US" sz="2000" dirty="0"/>
              <a:t>       </a:t>
            </a:r>
            <a:r>
              <a:rPr lang="en-US" sz="2000" dirty="0" err="1"/>
              <a:t>R"delimiter</a:t>
            </a:r>
            <a:r>
              <a:rPr lang="en-US" sz="2000" dirty="0"/>
              <a:t>(</a:t>
            </a:r>
            <a:r>
              <a:rPr lang="en-US" sz="2000" dirty="0" err="1"/>
              <a:t>raw_characters</a:t>
            </a:r>
            <a:r>
              <a:rPr lang="en-US" sz="2000" dirty="0"/>
              <a:t>)delimiter"</a:t>
            </a:r>
          </a:p>
          <a:p>
            <a:pPr marL="457200" lvl="1" indent="0">
              <a:buNone/>
            </a:pPr>
            <a:r>
              <a:rPr lang="en-US" sz="1800" dirty="0"/>
              <a:t>where: delimiter is an optional sequence of characters made of any source character except parentheses, backslashes and spaces.</a:t>
            </a:r>
          </a:p>
          <a:p>
            <a:r>
              <a:rPr lang="en-US" sz="2000" dirty="0" err="1"/>
              <a:t>raw_characters</a:t>
            </a:r>
            <a:r>
              <a:rPr lang="en-US" sz="2000" dirty="0"/>
              <a:t> is any raw character sequence; must not contain the closing sequence ")delimiter.</a:t>
            </a:r>
          </a:p>
          <a:p>
            <a:pPr marL="457200" lvl="1" indent="0">
              <a:buNone/>
            </a:pPr>
            <a:r>
              <a:rPr lang="en-US" sz="1800" dirty="0"/>
              <a:t>Example:</a:t>
            </a:r>
          </a:p>
          <a:p>
            <a:pPr marL="457200" lvl="1" indent="0">
              <a:buNone/>
            </a:pPr>
            <a:r>
              <a:rPr lang="en-US" sz="1800" dirty="0"/>
              <a:t>// msg1 and msg2 are equivalent.</a:t>
            </a:r>
          </a:p>
          <a:p>
            <a:pPr marL="457200" lvl="1" indent="0">
              <a:buNone/>
            </a:pPr>
            <a:r>
              <a:rPr lang="en-US" sz="1800" dirty="0"/>
              <a:t>const char* msg1 = "\</a:t>
            </a:r>
            <a:r>
              <a:rPr lang="en-US" sz="1800" dirty="0" err="1"/>
              <a:t>nHello</a:t>
            </a:r>
            <a:r>
              <a:rPr lang="en-US" sz="1800" dirty="0"/>
              <a:t>,\n\</a:t>
            </a:r>
            <a:r>
              <a:rPr lang="en-US" sz="1800" dirty="0" err="1"/>
              <a:t>tworld</a:t>
            </a:r>
            <a:r>
              <a:rPr lang="en-US" sz="1800" dirty="0"/>
              <a:t>!\n";</a:t>
            </a:r>
          </a:p>
          <a:p>
            <a:pPr marL="457200" lvl="1" indent="0">
              <a:buNone/>
            </a:pPr>
            <a:r>
              <a:rPr lang="en-US" sz="1800" dirty="0"/>
              <a:t>const char* msg2 = R"(</a:t>
            </a:r>
          </a:p>
          <a:p>
            <a:pPr marL="457200" lvl="1" indent="0">
              <a:buNone/>
            </a:pPr>
            <a:r>
              <a:rPr lang="en-US" sz="1800" dirty="0"/>
              <a:t>	Hello,</a:t>
            </a:r>
          </a:p>
          <a:p>
            <a:pPr marL="457200" lvl="1" indent="0">
              <a:buNone/>
            </a:pPr>
            <a:r>
              <a:rPr lang="en-US" sz="1800" dirty="0"/>
              <a:t>	world!  )";</a:t>
            </a:r>
            <a:endParaRPr lang="en-IN" sz="1800" dirty="0"/>
          </a:p>
        </p:txBody>
      </p:sp>
    </p:spTree>
    <p:extLst>
      <p:ext uri="{BB962C8B-B14F-4D97-AF65-F5344CB8AC3E}">
        <p14:creationId xmlns:p14="http://schemas.microsoft.com/office/powerpoint/2010/main" val="269029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C997B-5890-B635-4D9D-0143BC575739}"/>
              </a:ext>
            </a:extLst>
          </p:cNvPr>
          <p:cNvSpPr>
            <a:spLocks noGrp="1"/>
          </p:cNvSpPr>
          <p:nvPr>
            <p:ph type="title"/>
          </p:nvPr>
        </p:nvSpPr>
        <p:spPr>
          <a:xfrm>
            <a:off x="686834" y="1153572"/>
            <a:ext cx="3200400" cy="4461163"/>
          </a:xfrm>
        </p:spPr>
        <p:txBody>
          <a:bodyPr>
            <a:normAutofit/>
          </a:bodyPr>
          <a:lstStyle/>
          <a:p>
            <a:r>
              <a:rPr lang="en-US">
                <a:solidFill>
                  <a:srgbClr val="FFFFFF"/>
                </a:solidFill>
              </a:rPr>
              <a:t>Constexpr -1</a:t>
            </a:r>
            <a:endParaRPr lang="en-IN">
              <a:solidFill>
                <a:srgbClr val="FFFFFF"/>
              </a:solidFill>
            </a:endParaRPr>
          </a:p>
        </p:txBody>
      </p:sp>
      <p:sp>
        <p:nvSpPr>
          <p:cNvPr id="28" name="Arc 2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2868B5D-96D2-32E4-06F6-83DB32FED563}"/>
              </a:ext>
            </a:extLst>
          </p:cNvPr>
          <p:cNvSpPr>
            <a:spLocks noGrp="1"/>
          </p:cNvSpPr>
          <p:nvPr>
            <p:ph idx="1"/>
          </p:nvPr>
        </p:nvSpPr>
        <p:spPr>
          <a:xfrm>
            <a:off x="4167272" y="0"/>
            <a:ext cx="8021680" cy="6858000"/>
          </a:xfrm>
        </p:spPr>
        <p:txBody>
          <a:bodyPr anchor="ctr">
            <a:normAutofit/>
          </a:bodyPr>
          <a:lstStyle/>
          <a:p>
            <a:r>
              <a:rPr lang="en-US" sz="2500" dirty="0"/>
              <a:t>The primary difference between const and </a:t>
            </a:r>
            <a:r>
              <a:rPr lang="en-US" sz="2500" dirty="0" err="1"/>
              <a:t>constexpr</a:t>
            </a:r>
            <a:r>
              <a:rPr lang="en-US" sz="2500" dirty="0"/>
              <a:t> variables is that the initialization of a const variable can be deferred until run time.</a:t>
            </a:r>
          </a:p>
          <a:p>
            <a:r>
              <a:rPr lang="en-US" sz="2500" dirty="0"/>
              <a:t>A </a:t>
            </a:r>
            <a:r>
              <a:rPr lang="en-US" sz="2500" dirty="0" err="1"/>
              <a:t>constexpr</a:t>
            </a:r>
            <a:r>
              <a:rPr lang="en-US" sz="2500" dirty="0"/>
              <a:t> variable must be initialized at compile time. All </a:t>
            </a:r>
            <a:r>
              <a:rPr lang="en-US" sz="2500" dirty="0" err="1"/>
              <a:t>constexpr</a:t>
            </a:r>
            <a:r>
              <a:rPr lang="en-US" sz="2500" dirty="0"/>
              <a:t> variables are const.</a:t>
            </a:r>
          </a:p>
          <a:p>
            <a:r>
              <a:rPr lang="en-US" sz="2500" dirty="0"/>
              <a:t>A variable can be declared with </a:t>
            </a:r>
            <a:r>
              <a:rPr lang="en-US" sz="2500" dirty="0" err="1"/>
              <a:t>constexpr</a:t>
            </a:r>
            <a:r>
              <a:rPr lang="en-US" sz="2500" dirty="0"/>
              <a:t>, when it has a literal type and is initialized. If the initialization is performed by a constructor, the constructor must be declared as </a:t>
            </a:r>
            <a:r>
              <a:rPr lang="en-US" sz="2500" dirty="0" err="1"/>
              <a:t>constexpr</a:t>
            </a:r>
            <a:r>
              <a:rPr lang="en-US" sz="2500" dirty="0"/>
              <a:t>.</a:t>
            </a:r>
          </a:p>
          <a:p>
            <a:r>
              <a:rPr lang="en-US" sz="2500" dirty="0"/>
              <a:t>A reference may be declared as </a:t>
            </a:r>
            <a:r>
              <a:rPr lang="en-US" sz="2500" dirty="0" err="1"/>
              <a:t>constexpr</a:t>
            </a:r>
            <a:r>
              <a:rPr lang="en-US" sz="2500" dirty="0"/>
              <a:t> when both these conditions are met: </a:t>
            </a:r>
          </a:p>
          <a:p>
            <a:r>
              <a:rPr lang="en-US" sz="2500" dirty="0"/>
              <a:t>The referenced object is initialized by a constant expression, and any implicit conversions invoked during initialization are also constant expressions.</a:t>
            </a:r>
          </a:p>
          <a:p>
            <a:r>
              <a:rPr lang="en-US" sz="2500" dirty="0"/>
              <a:t>All declarations of a </a:t>
            </a:r>
            <a:r>
              <a:rPr lang="en-US" sz="2500" dirty="0" err="1"/>
              <a:t>constexpr</a:t>
            </a:r>
            <a:r>
              <a:rPr lang="en-US" sz="2500" dirty="0"/>
              <a:t> variable or function must have the </a:t>
            </a:r>
            <a:r>
              <a:rPr lang="en-US" sz="2500" dirty="0" err="1"/>
              <a:t>constexpr</a:t>
            </a:r>
            <a:r>
              <a:rPr lang="en-US" sz="2500" dirty="0"/>
              <a:t> specifier.</a:t>
            </a:r>
            <a:endParaRPr lang="en-IN" sz="2500" dirty="0"/>
          </a:p>
        </p:txBody>
      </p:sp>
    </p:spTree>
    <p:extLst>
      <p:ext uri="{BB962C8B-B14F-4D97-AF65-F5344CB8AC3E}">
        <p14:creationId xmlns:p14="http://schemas.microsoft.com/office/powerpoint/2010/main" val="780074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88620-0511-29EC-9A5D-BA165DEDF2CD}"/>
              </a:ext>
            </a:extLst>
          </p:cNvPr>
          <p:cNvSpPr>
            <a:spLocks noGrp="1"/>
          </p:cNvSpPr>
          <p:nvPr>
            <p:ph type="title"/>
          </p:nvPr>
        </p:nvSpPr>
        <p:spPr>
          <a:xfrm>
            <a:off x="686834" y="1153572"/>
            <a:ext cx="3200400" cy="4461163"/>
          </a:xfrm>
        </p:spPr>
        <p:txBody>
          <a:bodyPr/>
          <a:lstStyle/>
          <a:p>
            <a:r>
              <a:rPr lang="en-US" dirty="0" err="1">
                <a:solidFill>
                  <a:srgbClr val="FFFFFF"/>
                </a:solidFill>
              </a:rPr>
              <a:t>Constexpr</a:t>
            </a:r>
            <a:r>
              <a:rPr lang="en-US" dirty="0">
                <a:solidFill>
                  <a:srgbClr val="FFFFFF"/>
                </a:solidFill>
              </a:rPr>
              <a:t> -2</a:t>
            </a:r>
            <a:endParaRPr lang="en-IN" dirty="0">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49B6EB5-F80C-3918-7108-3EAFD673635D}"/>
              </a:ext>
            </a:extLst>
          </p:cNvPr>
          <p:cNvSpPr>
            <a:spLocks noGrp="1"/>
          </p:cNvSpPr>
          <p:nvPr>
            <p:ph idx="1"/>
          </p:nvPr>
        </p:nvSpPr>
        <p:spPr>
          <a:xfrm>
            <a:off x="4167272" y="0"/>
            <a:ext cx="8021680" cy="6858000"/>
          </a:xfrm>
        </p:spPr>
        <p:txBody>
          <a:bodyPr anchor="ctr">
            <a:noAutofit/>
          </a:bodyPr>
          <a:lstStyle/>
          <a:p>
            <a:pPr marL="0" indent="0">
              <a:buNone/>
            </a:pPr>
            <a:r>
              <a:rPr lang="en-US" sz="1700" b="1" dirty="0" err="1"/>
              <a:t>constexpr</a:t>
            </a:r>
            <a:r>
              <a:rPr lang="en-US" sz="1700" b="1" dirty="0"/>
              <a:t> fun:</a:t>
            </a:r>
          </a:p>
          <a:p>
            <a:r>
              <a:rPr lang="en-US" sz="1700" dirty="0"/>
              <a:t>A </a:t>
            </a:r>
            <a:r>
              <a:rPr lang="en-US" sz="1700" dirty="0" err="1"/>
              <a:t>constexpr</a:t>
            </a:r>
            <a:r>
              <a:rPr lang="en-US" sz="1700" dirty="0"/>
              <a:t> function is one whose return value is computable at compile time when consuming code requires it.</a:t>
            </a:r>
          </a:p>
          <a:p>
            <a:r>
              <a:rPr lang="en-US" sz="1700" dirty="0"/>
              <a:t>Consuming code requires the return value at compile time to initialize a </a:t>
            </a:r>
            <a:r>
              <a:rPr lang="en-US" sz="1700" dirty="0" err="1"/>
              <a:t>constexpr</a:t>
            </a:r>
            <a:r>
              <a:rPr lang="en-US" sz="1700" dirty="0"/>
              <a:t> variable, or to provide a non-type template argument.</a:t>
            </a:r>
          </a:p>
          <a:p>
            <a:r>
              <a:rPr lang="en-US" sz="1700" dirty="0"/>
              <a:t>When its arguments are </a:t>
            </a:r>
            <a:r>
              <a:rPr lang="en-US" sz="1700" dirty="0" err="1"/>
              <a:t>constexpr</a:t>
            </a:r>
            <a:r>
              <a:rPr lang="en-US" sz="1700" dirty="0"/>
              <a:t> values, a </a:t>
            </a:r>
            <a:r>
              <a:rPr lang="en-US" sz="1700" dirty="0" err="1"/>
              <a:t>constexpr</a:t>
            </a:r>
            <a:r>
              <a:rPr lang="en-US" sz="1700" dirty="0"/>
              <a:t> function produces a compile-time constant.</a:t>
            </a:r>
          </a:p>
          <a:p>
            <a:r>
              <a:rPr lang="en-US" sz="1700" dirty="0"/>
              <a:t>When called with non-</a:t>
            </a:r>
            <a:r>
              <a:rPr lang="en-US" sz="1700" dirty="0" err="1"/>
              <a:t>constexpr</a:t>
            </a:r>
            <a:r>
              <a:rPr lang="en-US" sz="1700" dirty="0"/>
              <a:t> arguments, or when its value isn't required at compile time, it produces a value at run time like a regular function. (This dual behavior saves you from having to write </a:t>
            </a:r>
            <a:r>
              <a:rPr lang="en-US" sz="1700" dirty="0" err="1"/>
              <a:t>constexpr</a:t>
            </a:r>
            <a:r>
              <a:rPr lang="en-US" sz="1700" dirty="0"/>
              <a:t> and non-</a:t>
            </a:r>
            <a:r>
              <a:rPr lang="en-US" sz="1700" dirty="0" err="1"/>
              <a:t>constexpr</a:t>
            </a:r>
            <a:r>
              <a:rPr lang="en-US" sz="1700" dirty="0"/>
              <a:t> versions of the same function.)</a:t>
            </a:r>
          </a:p>
          <a:p>
            <a:r>
              <a:rPr lang="en-US" sz="1700" dirty="0"/>
              <a:t>A </a:t>
            </a:r>
            <a:r>
              <a:rPr lang="en-US" sz="1700" dirty="0" err="1"/>
              <a:t>constexpr</a:t>
            </a:r>
            <a:r>
              <a:rPr lang="en-US" sz="1700" dirty="0"/>
              <a:t> function is implicitly inline.</a:t>
            </a:r>
          </a:p>
          <a:p>
            <a:pPr marL="0" indent="0">
              <a:buNone/>
            </a:pPr>
            <a:r>
              <a:rPr lang="en-US" sz="1700" b="1" dirty="0"/>
              <a:t>The following rules apply to </a:t>
            </a:r>
            <a:r>
              <a:rPr lang="en-US" sz="1700" b="1" dirty="0" err="1"/>
              <a:t>constexpr</a:t>
            </a:r>
            <a:r>
              <a:rPr lang="en-US" sz="1700" b="1" dirty="0"/>
              <a:t> functions:</a:t>
            </a:r>
          </a:p>
          <a:p>
            <a:r>
              <a:rPr lang="en-US" sz="1700" dirty="0"/>
              <a:t>A </a:t>
            </a:r>
            <a:r>
              <a:rPr lang="en-US" sz="1700" dirty="0" err="1"/>
              <a:t>constexpr</a:t>
            </a:r>
            <a:r>
              <a:rPr lang="en-US" sz="1700" dirty="0"/>
              <a:t> function must accept and return only literal types.</a:t>
            </a:r>
          </a:p>
          <a:p>
            <a:r>
              <a:rPr lang="en-US" sz="1700" dirty="0"/>
              <a:t>A </a:t>
            </a:r>
            <a:r>
              <a:rPr lang="en-US" sz="1700" dirty="0" err="1"/>
              <a:t>constexpr</a:t>
            </a:r>
            <a:r>
              <a:rPr lang="en-US" sz="1700" dirty="0"/>
              <a:t> function can be recursive.</a:t>
            </a:r>
          </a:p>
          <a:p>
            <a:r>
              <a:rPr lang="en-US" sz="1700" dirty="0"/>
              <a:t>It can't be virtual. A constructor can't be defined as </a:t>
            </a:r>
            <a:r>
              <a:rPr lang="en-US" sz="1700" dirty="0" err="1"/>
              <a:t>constexpr</a:t>
            </a:r>
            <a:r>
              <a:rPr lang="en-US" sz="1700" dirty="0"/>
              <a:t> when the enclosing class has any virtual base classes.</a:t>
            </a:r>
          </a:p>
          <a:p>
            <a:r>
              <a:rPr lang="en-US" sz="1700" dirty="0"/>
              <a:t>The body can be defined as = default or = delete.</a:t>
            </a:r>
          </a:p>
          <a:p>
            <a:r>
              <a:rPr lang="en-US" sz="1700" dirty="0"/>
              <a:t>The body can contain no </a:t>
            </a:r>
            <a:r>
              <a:rPr lang="en-US" sz="1700" dirty="0" err="1"/>
              <a:t>goto</a:t>
            </a:r>
            <a:r>
              <a:rPr lang="en-US" sz="1700" dirty="0"/>
              <a:t> statements or try blocks.</a:t>
            </a:r>
          </a:p>
          <a:p>
            <a:r>
              <a:rPr lang="en-US" sz="1700" dirty="0"/>
              <a:t>An explicit specialization of a non-</a:t>
            </a:r>
            <a:r>
              <a:rPr lang="en-US" sz="1700" dirty="0" err="1"/>
              <a:t>constexpr</a:t>
            </a:r>
            <a:r>
              <a:rPr lang="en-US" sz="1700" dirty="0"/>
              <a:t> template can be declared as </a:t>
            </a:r>
            <a:r>
              <a:rPr lang="en-US" sz="1700" dirty="0" err="1"/>
              <a:t>constexpr</a:t>
            </a:r>
            <a:r>
              <a:rPr lang="en-US" sz="1700" dirty="0"/>
              <a:t>:</a:t>
            </a:r>
          </a:p>
          <a:p>
            <a:r>
              <a:rPr lang="en-US" sz="1700" dirty="0"/>
              <a:t>An explicit specialization of a </a:t>
            </a:r>
            <a:r>
              <a:rPr lang="en-US" sz="1700" dirty="0" err="1"/>
              <a:t>constexpr</a:t>
            </a:r>
            <a:r>
              <a:rPr lang="en-US" sz="1700" dirty="0"/>
              <a:t> template doesn't also have to be </a:t>
            </a:r>
            <a:r>
              <a:rPr lang="en-US" sz="1700" dirty="0" err="1"/>
              <a:t>constexpr</a:t>
            </a:r>
            <a:r>
              <a:rPr lang="en-US" sz="1700" dirty="0"/>
              <a:t>:</a:t>
            </a:r>
            <a:endParaRPr lang="en-IN" sz="1700" dirty="0"/>
          </a:p>
        </p:txBody>
      </p:sp>
    </p:spTree>
    <p:extLst>
      <p:ext uri="{BB962C8B-B14F-4D97-AF65-F5344CB8AC3E}">
        <p14:creationId xmlns:p14="http://schemas.microsoft.com/office/powerpoint/2010/main" val="3045047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D782FC-EAD1-2E6E-B750-BE04A75A7382}"/>
              </a:ext>
            </a:extLst>
          </p:cNvPr>
          <p:cNvSpPr>
            <a:spLocks noGrp="1"/>
          </p:cNvSpPr>
          <p:nvPr>
            <p:ph type="title"/>
          </p:nvPr>
        </p:nvSpPr>
        <p:spPr>
          <a:xfrm>
            <a:off x="312724" y="3433763"/>
            <a:ext cx="3197013" cy="2743200"/>
          </a:xfrm>
        </p:spPr>
        <p:txBody>
          <a:bodyPr anchor="t">
            <a:normAutofit/>
          </a:bodyPr>
          <a:lstStyle/>
          <a:p>
            <a:pPr algn="ctr"/>
            <a:r>
              <a:rPr lang="en-IN" sz="4800" b="1">
                <a:solidFill>
                  <a:schemeClr val="bg1"/>
                </a:solidFill>
              </a:rPr>
              <a:t>Constexpr Example:</a:t>
            </a:r>
          </a:p>
        </p:txBody>
      </p:sp>
      <p:pic>
        <p:nvPicPr>
          <p:cNvPr id="7" name="Graphic 6" descr="Error">
            <a:extLst>
              <a:ext uri="{FF2B5EF4-FFF2-40B4-BE49-F238E27FC236}">
                <a16:creationId xmlns:a16="http://schemas.microsoft.com/office/drawing/2014/main" id="{DF155F7A-6096-3AB7-385B-03A3DAA8CA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BD689807-F545-9333-3B4F-F4A70E7A5E02}"/>
              </a:ext>
            </a:extLst>
          </p:cNvPr>
          <p:cNvSpPr>
            <a:spLocks noGrp="1"/>
          </p:cNvSpPr>
          <p:nvPr>
            <p:ph idx="1"/>
          </p:nvPr>
        </p:nvSpPr>
        <p:spPr>
          <a:xfrm>
            <a:off x="3822462" y="0"/>
            <a:ext cx="8369537" cy="6858000"/>
          </a:xfrm>
        </p:spPr>
        <p:txBody>
          <a:bodyPr anchor="ctr">
            <a:noAutofit/>
          </a:bodyPr>
          <a:lstStyle/>
          <a:p>
            <a:r>
              <a:rPr lang="en-US" sz="2000" dirty="0"/>
              <a:t>Ex:</a:t>
            </a:r>
          </a:p>
          <a:p>
            <a:pPr marL="457200" lvl="1" indent="0">
              <a:buNone/>
            </a:pPr>
            <a:r>
              <a:rPr lang="en-IN" sz="2000" dirty="0" err="1"/>
              <a:t>constexpr</a:t>
            </a:r>
            <a:r>
              <a:rPr lang="en-IN" sz="2000" dirty="0"/>
              <a:t> float x = 42.0;</a:t>
            </a:r>
          </a:p>
          <a:p>
            <a:pPr marL="457200" lvl="1" indent="0">
              <a:buNone/>
            </a:pPr>
            <a:r>
              <a:rPr lang="en-IN" sz="2000" dirty="0" err="1"/>
              <a:t>constexpr</a:t>
            </a:r>
            <a:r>
              <a:rPr lang="en-IN" sz="2000" dirty="0"/>
              <a:t> float y{108}; </a:t>
            </a:r>
          </a:p>
          <a:p>
            <a:pPr marL="457200" lvl="1" indent="0">
              <a:buNone/>
            </a:pPr>
            <a:r>
              <a:rPr lang="en-IN" sz="2000" dirty="0" err="1"/>
              <a:t>constexpr</a:t>
            </a:r>
            <a:r>
              <a:rPr lang="en-IN" sz="2000" dirty="0"/>
              <a:t> float z = exp(5, 3); </a:t>
            </a:r>
          </a:p>
          <a:p>
            <a:pPr marL="457200" lvl="1" indent="0">
              <a:buNone/>
            </a:pPr>
            <a:r>
              <a:rPr lang="en-IN" sz="2000" dirty="0" err="1"/>
              <a:t>constexpr</a:t>
            </a:r>
            <a:r>
              <a:rPr lang="en-IN" sz="2000" dirty="0"/>
              <a:t> int </a:t>
            </a:r>
            <a:r>
              <a:rPr lang="en-IN" sz="2000" dirty="0" err="1"/>
              <a:t>i</a:t>
            </a:r>
            <a:r>
              <a:rPr lang="en-IN" sz="2000" dirty="0"/>
              <a:t>; // Error! Not initialized </a:t>
            </a:r>
          </a:p>
          <a:p>
            <a:pPr marL="457200" lvl="1" indent="0">
              <a:buNone/>
            </a:pPr>
            <a:r>
              <a:rPr lang="en-IN" sz="2000" dirty="0"/>
              <a:t>int j = 0; </a:t>
            </a:r>
            <a:r>
              <a:rPr lang="en-IN" sz="2000" dirty="0" err="1"/>
              <a:t>constexpr</a:t>
            </a:r>
            <a:r>
              <a:rPr lang="en-IN" sz="2000" dirty="0"/>
              <a:t> int k = j + 1; //Error! j not a constant expression</a:t>
            </a:r>
          </a:p>
          <a:p>
            <a:pPr marL="457200" lvl="1" indent="0">
              <a:buNone/>
            </a:pPr>
            <a:endParaRPr lang="en-IN" sz="2000" dirty="0"/>
          </a:p>
          <a:p>
            <a:pPr marL="0" indent="0">
              <a:buNone/>
            </a:pPr>
            <a:r>
              <a:rPr lang="pt-BR" sz="2000" dirty="0"/>
              <a:t>        constexpr long int fib(int n) </a:t>
            </a:r>
          </a:p>
          <a:p>
            <a:pPr marL="0" indent="0">
              <a:buNone/>
            </a:pPr>
            <a:r>
              <a:rPr lang="pt-BR" sz="2000" dirty="0"/>
              <a:t>        { </a:t>
            </a:r>
          </a:p>
          <a:p>
            <a:pPr marL="0" indent="0">
              <a:buNone/>
            </a:pPr>
            <a:r>
              <a:rPr lang="pt-BR" sz="2000" dirty="0"/>
              <a:t>	return (n &lt;= 1)? n : fib(n-1) + fib(n-2); </a:t>
            </a:r>
          </a:p>
          <a:p>
            <a:pPr marL="0" indent="0">
              <a:buNone/>
            </a:pPr>
            <a:r>
              <a:rPr lang="pt-BR" sz="2000" dirty="0"/>
              <a:t>         } 	  </a:t>
            </a:r>
          </a:p>
          <a:p>
            <a:pPr marL="0" indent="0">
              <a:buNone/>
            </a:pPr>
            <a:r>
              <a:rPr lang="pt-BR" sz="2000" dirty="0"/>
              <a:t>         int main () </a:t>
            </a:r>
          </a:p>
          <a:p>
            <a:pPr marL="0" indent="0">
              <a:buNone/>
            </a:pPr>
            <a:r>
              <a:rPr lang="pt-BR" sz="2000" dirty="0"/>
              <a:t>        { </a:t>
            </a:r>
          </a:p>
          <a:p>
            <a:pPr marL="0" indent="0">
              <a:buNone/>
            </a:pPr>
            <a:r>
              <a:rPr lang="pt-BR" sz="2000" dirty="0"/>
              <a:t>	// value of res is computed at compile time. </a:t>
            </a:r>
          </a:p>
          <a:p>
            <a:pPr marL="0" indent="0">
              <a:buNone/>
            </a:pPr>
            <a:r>
              <a:rPr lang="pt-BR" sz="2000" dirty="0"/>
              <a:t>	constexpr long int res = fib(30);  // if we remove const this program 	cout &lt;&lt; res;                                     //   It will take more tiem to run.</a:t>
            </a:r>
          </a:p>
          <a:p>
            <a:pPr marL="0" indent="0">
              <a:buNone/>
            </a:pPr>
            <a:r>
              <a:rPr lang="pt-BR" sz="2000" dirty="0"/>
              <a:t>	return 0; </a:t>
            </a:r>
          </a:p>
          <a:p>
            <a:pPr marL="0" indent="0">
              <a:buNone/>
            </a:pPr>
            <a:r>
              <a:rPr lang="pt-BR" sz="2000" dirty="0"/>
              <a:t>        } </a:t>
            </a:r>
            <a:endParaRPr lang="en-IN" sz="2000" dirty="0"/>
          </a:p>
        </p:txBody>
      </p:sp>
    </p:spTree>
    <p:extLst>
      <p:ext uri="{BB962C8B-B14F-4D97-AF65-F5344CB8AC3E}">
        <p14:creationId xmlns:p14="http://schemas.microsoft.com/office/powerpoint/2010/main" val="1713273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0F1100-328C-9441-1A3C-1329F756AA28}"/>
              </a:ext>
            </a:extLst>
          </p:cNvPr>
          <p:cNvSpPr>
            <a:spLocks noGrp="1"/>
          </p:cNvSpPr>
          <p:nvPr>
            <p:ph type="title"/>
          </p:nvPr>
        </p:nvSpPr>
        <p:spPr>
          <a:xfrm>
            <a:off x="686834" y="1153572"/>
            <a:ext cx="3200400" cy="4461163"/>
          </a:xfrm>
        </p:spPr>
        <p:txBody>
          <a:bodyPr>
            <a:normAutofit/>
          </a:bodyPr>
          <a:lstStyle/>
          <a:p>
            <a:r>
              <a:rPr lang="en-IN">
                <a:solidFill>
                  <a:srgbClr val="FFFFFF"/>
                </a:solidFill>
              </a:rPr>
              <a:t>C++11 new library's: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D66D798-4334-08F6-2989-37A9D1DC0794}"/>
              </a:ext>
            </a:extLst>
          </p:cNvPr>
          <p:cNvSpPr>
            <a:spLocks noGrp="1"/>
          </p:cNvSpPr>
          <p:nvPr>
            <p:ph idx="1"/>
          </p:nvPr>
        </p:nvSpPr>
        <p:spPr>
          <a:xfrm>
            <a:off x="4447308" y="0"/>
            <a:ext cx="6906491" cy="6858000"/>
          </a:xfrm>
        </p:spPr>
        <p:txBody>
          <a:bodyPr anchor="ctr">
            <a:normAutofit/>
          </a:bodyPr>
          <a:lstStyle/>
          <a:p>
            <a:r>
              <a:rPr lang="en-IN" sz="2000" dirty="0"/>
              <a:t>std::move</a:t>
            </a:r>
          </a:p>
          <a:p>
            <a:r>
              <a:rPr lang="en-IN" sz="2000" dirty="0"/>
              <a:t>std::forward</a:t>
            </a:r>
          </a:p>
          <a:p>
            <a:r>
              <a:rPr lang="en-IN" sz="2000" dirty="0"/>
              <a:t>std::thread</a:t>
            </a:r>
          </a:p>
          <a:p>
            <a:r>
              <a:rPr lang="en-IN" sz="2000" dirty="0"/>
              <a:t>std::</a:t>
            </a:r>
            <a:r>
              <a:rPr lang="en-IN" sz="2000" dirty="0" err="1"/>
              <a:t>to_string</a:t>
            </a:r>
            <a:endParaRPr lang="en-IN" sz="2000" dirty="0"/>
          </a:p>
          <a:p>
            <a:r>
              <a:rPr lang="en-IN" sz="2000" dirty="0"/>
              <a:t>type traits</a:t>
            </a:r>
          </a:p>
          <a:p>
            <a:r>
              <a:rPr lang="en-IN" sz="2000" dirty="0"/>
              <a:t>smart pointers</a:t>
            </a:r>
          </a:p>
          <a:p>
            <a:r>
              <a:rPr lang="en-IN" sz="2000" dirty="0"/>
              <a:t>std::chrono</a:t>
            </a:r>
          </a:p>
          <a:p>
            <a:r>
              <a:rPr lang="en-IN" sz="2000" dirty="0"/>
              <a:t>tuples</a:t>
            </a:r>
          </a:p>
          <a:p>
            <a:r>
              <a:rPr lang="en-IN" sz="2000" dirty="0"/>
              <a:t>std::tie</a:t>
            </a:r>
          </a:p>
          <a:p>
            <a:r>
              <a:rPr lang="en-IN" sz="2000" dirty="0"/>
              <a:t>std::array</a:t>
            </a:r>
          </a:p>
          <a:p>
            <a:r>
              <a:rPr lang="en-IN" sz="2000" dirty="0"/>
              <a:t>unordered containers</a:t>
            </a:r>
          </a:p>
          <a:p>
            <a:r>
              <a:rPr lang="en-IN" sz="2000" dirty="0"/>
              <a:t>std::</a:t>
            </a:r>
            <a:r>
              <a:rPr lang="en-IN" sz="2000" dirty="0" err="1"/>
              <a:t>make_shared</a:t>
            </a:r>
            <a:endParaRPr lang="en-IN" sz="2000" dirty="0"/>
          </a:p>
          <a:p>
            <a:r>
              <a:rPr lang="en-IN" sz="2000" dirty="0"/>
              <a:t>std::ref</a:t>
            </a:r>
          </a:p>
          <a:p>
            <a:r>
              <a:rPr lang="en-IN" sz="2000" dirty="0"/>
              <a:t>memory model</a:t>
            </a:r>
          </a:p>
          <a:p>
            <a:r>
              <a:rPr lang="en-IN" sz="2000" dirty="0"/>
              <a:t>std::async</a:t>
            </a:r>
          </a:p>
          <a:p>
            <a:r>
              <a:rPr lang="en-IN" sz="2000" dirty="0"/>
              <a:t>std::begin/end</a:t>
            </a:r>
          </a:p>
        </p:txBody>
      </p:sp>
    </p:spTree>
    <p:extLst>
      <p:ext uri="{BB962C8B-B14F-4D97-AF65-F5344CB8AC3E}">
        <p14:creationId xmlns:p14="http://schemas.microsoft.com/office/powerpoint/2010/main" val="1254076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EB18-DF65-2A39-70C4-D92E2BCAE2E9}"/>
              </a:ext>
            </a:extLst>
          </p:cNvPr>
          <p:cNvSpPr>
            <a:spLocks noGrp="1"/>
          </p:cNvSpPr>
          <p:nvPr>
            <p:ph type="title"/>
          </p:nvPr>
        </p:nvSpPr>
        <p:spPr>
          <a:xfrm>
            <a:off x="838200" y="365126"/>
            <a:ext cx="10515600" cy="787400"/>
          </a:xfrm>
        </p:spPr>
        <p:txBody>
          <a:bodyPr/>
          <a:lstStyle/>
          <a:p>
            <a:r>
              <a:rPr lang="en-US" dirty="0"/>
              <a:t>Standard Template Library:</a:t>
            </a:r>
            <a:endParaRPr lang="en-IN" dirty="0"/>
          </a:p>
        </p:txBody>
      </p:sp>
      <p:sp>
        <p:nvSpPr>
          <p:cNvPr id="3" name="Content Placeholder 2">
            <a:extLst>
              <a:ext uri="{FF2B5EF4-FFF2-40B4-BE49-F238E27FC236}">
                <a16:creationId xmlns:a16="http://schemas.microsoft.com/office/drawing/2014/main" id="{038279F6-6FC6-AD10-CA59-825847DB8D72}"/>
              </a:ext>
            </a:extLst>
          </p:cNvPr>
          <p:cNvSpPr>
            <a:spLocks noGrp="1"/>
          </p:cNvSpPr>
          <p:nvPr>
            <p:ph idx="1"/>
          </p:nvPr>
        </p:nvSpPr>
        <p:spPr>
          <a:xfrm>
            <a:off x="838200" y="1152526"/>
            <a:ext cx="10515600" cy="5024437"/>
          </a:xfrm>
        </p:spPr>
        <p:txBody>
          <a:bodyPr>
            <a:normAutofit/>
          </a:bodyPr>
          <a:lstStyle/>
          <a:p>
            <a:r>
              <a:rPr lang="en-US" dirty="0"/>
              <a:t> </a:t>
            </a:r>
            <a:r>
              <a:rPr lang="en-US" dirty="0" err="1"/>
              <a:t>unordered_set</a:t>
            </a:r>
            <a:endParaRPr lang="en-US" dirty="0"/>
          </a:p>
          <a:p>
            <a:pPr lvl="1"/>
            <a:r>
              <a:rPr lang="en-US" dirty="0"/>
              <a:t>Set is an ordered sequence of unique keys whereas </a:t>
            </a:r>
            <a:r>
              <a:rPr lang="en-US" dirty="0" err="1"/>
              <a:t>unordered_set</a:t>
            </a:r>
            <a:r>
              <a:rPr lang="en-US" dirty="0"/>
              <a:t> is a set in which key can be stored in any order, so unordered. </a:t>
            </a:r>
          </a:p>
          <a:p>
            <a:pPr lvl="1"/>
            <a:r>
              <a:rPr lang="en-US" dirty="0"/>
              <a:t>The time complexity of set operations is O(log n) while for </a:t>
            </a:r>
            <a:r>
              <a:rPr lang="en-US" dirty="0" err="1"/>
              <a:t>unordered_set</a:t>
            </a:r>
            <a:r>
              <a:rPr lang="en-US" dirty="0"/>
              <a:t>, it is O(1). </a:t>
            </a:r>
          </a:p>
          <a:p>
            <a:r>
              <a:rPr lang="en-US" dirty="0" err="1"/>
              <a:t>unordered_map</a:t>
            </a:r>
            <a:endParaRPr lang="en-US" dirty="0"/>
          </a:p>
          <a:p>
            <a:pPr lvl="1"/>
            <a:r>
              <a:rPr lang="en-US" dirty="0"/>
              <a:t> map (like set) is an ordered sequence of unique keys whereas in </a:t>
            </a:r>
            <a:r>
              <a:rPr lang="en-US" dirty="0" err="1"/>
              <a:t>unordered_map</a:t>
            </a:r>
            <a:r>
              <a:rPr lang="en-US" dirty="0"/>
              <a:t> key can be stored in any order, so unordered. </a:t>
            </a:r>
          </a:p>
          <a:p>
            <a:pPr lvl="1"/>
            <a:r>
              <a:rPr lang="en-US" dirty="0"/>
              <a:t>The time complexity of map operations is O(log n) while for </a:t>
            </a:r>
            <a:r>
              <a:rPr lang="en-US" dirty="0" err="1"/>
              <a:t>unordered_map</a:t>
            </a:r>
            <a:r>
              <a:rPr lang="en-US" dirty="0"/>
              <a:t>, it is O(1) on average. </a:t>
            </a:r>
          </a:p>
          <a:p>
            <a:r>
              <a:rPr lang="en-US" dirty="0" err="1"/>
              <a:t>unordered_multiset</a:t>
            </a:r>
            <a:r>
              <a:rPr lang="en-US" dirty="0"/>
              <a:t>			-</a:t>
            </a:r>
          </a:p>
          <a:p>
            <a:r>
              <a:rPr lang="en-US"/>
              <a:t>unordered</a:t>
            </a:r>
            <a:r>
              <a:rPr lang="en-US" dirty="0" err="1"/>
              <a:t>_multimap</a:t>
            </a:r>
            <a:endParaRPr lang="en-IN" dirty="0"/>
          </a:p>
        </p:txBody>
      </p:sp>
    </p:spTree>
    <p:extLst>
      <p:ext uri="{BB962C8B-B14F-4D97-AF65-F5344CB8AC3E}">
        <p14:creationId xmlns:p14="http://schemas.microsoft.com/office/powerpoint/2010/main" val="232533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681FC4D-81F7-DEA4-9D4D-3E32C1F95074}"/>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b="1" kern="1200">
                <a:solidFill>
                  <a:srgbClr val="FFFFFF"/>
                </a:solidFill>
                <a:latin typeface="+mj-lt"/>
                <a:ea typeface="+mj-ea"/>
                <a:cs typeface="+mj-cs"/>
              </a:rPr>
              <a:t>C++ -11 Features - 2</a:t>
            </a:r>
            <a:endParaRPr lang="en-US" sz="4400" kern="1200">
              <a:solidFill>
                <a:srgbClr val="FFFFFF"/>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539C445B-89A7-CD6D-1E0C-C3F9B02509CD}"/>
              </a:ext>
            </a:extLst>
          </p:cNvPr>
          <p:cNvSpPr>
            <a:spLocks noGrp="1"/>
          </p:cNvSpPr>
          <p:nvPr>
            <p:ph idx="1"/>
          </p:nvPr>
        </p:nvSpPr>
        <p:spPr>
          <a:xfrm>
            <a:off x="4447308" y="0"/>
            <a:ext cx="6906491" cy="6858000"/>
          </a:xfrm>
        </p:spPr>
        <p:txBody>
          <a:bodyPr vert="horz" lIns="91440" tIns="45720" rIns="91440" bIns="45720" rtlCol="0" anchor="ctr">
            <a:noAutofit/>
          </a:bodyPr>
          <a:lstStyle/>
          <a:p>
            <a:pPr marL="457200">
              <a:spcAft>
                <a:spcPts val="600"/>
              </a:spcAft>
            </a:pPr>
            <a:r>
              <a:rPr lang="en-US" sz="1900" dirty="0"/>
              <a:t>default functions </a:t>
            </a:r>
          </a:p>
          <a:p>
            <a:pPr marL="457200">
              <a:spcAft>
                <a:spcPts val="600"/>
              </a:spcAft>
            </a:pPr>
            <a:r>
              <a:rPr lang="en-US" sz="1900" dirty="0"/>
              <a:t>deleted functions </a:t>
            </a:r>
          </a:p>
          <a:p>
            <a:pPr marL="457200">
              <a:spcAft>
                <a:spcPts val="600"/>
              </a:spcAft>
            </a:pPr>
            <a:r>
              <a:rPr lang="en-US" sz="1900" dirty="0"/>
              <a:t>range-based for loops </a:t>
            </a:r>
          </a:p>
          <a:p>
            <a:pPr marL="457200">
              <a:spcAft>
                <a:spcPts val="600"/>
              </a:spcAft>
            </a:pPr>
            <a:r>
              <a:rPr lang="en-US" sz="1900" dirty="0"/>
              <a:t>special member functions for move semantics </a:t>
            </a:r>
          </a:p>
          <a:p>
            <a:pPr marL="457200">
              <a:spcAft>
                <a:spcPts val="600"/>
              </a:spcAft>
            </a:pPr>
            <a:r>
              <a:rPr lang="en-US" sz="1900" dirty="0"/>
              <a:t>converting constructors</a:t>
            </a:r>
          </a:p>
          <a:p>
            <a:pPr marL="457200">
              <a:spcAft>
                <a:spcPts val="600"/>
              </a:spcAft>
            </a:pPr>
            <a:r>
              <a:rPr lang="en-US" sz="1900" dirty="0"/>
              <a:t>explicit conversion functions</a:t>
            </a:r>
          </a:p>
          <a:p>
            <a:pPr marL="457200">
              <a:spcAft>
                <a:spcPts val="600"/>
              </a:spcAft>
            </a:pPr>
            <a:r>
              <a:rPr lang="en-US" sz="1900" dirty="0"/>
              <a:t>inline-namespaces</a:t>
            </a:r>
          </a:p>
          <a:p>
            <a:pPr marL="457200">
              <a:spcAft>
                <a:spcPts val="600"/>
              </a:spcAft>
            </a:pPr>
            <a:r>
              <a:rPr lang="en-US" sz="1900" dirty="0"/>
              <a:t>non-static data member initializers</a:t>
            </a:r>
          </a:p>
          <a:p>
            <a:pPr marL="457200">
              <a:spcAft>
                <a:spcPts val="600"/>
              </a:spcAft>
            </a:pPr>
            <a:r>
              <a:rPr lang="en-US" sz="1900" dirty="0"/>
              <a:t>right angle brackets</a:t>
            </a:r>
          </a:p>
          <a:p>
            <a:pPr marL="457200">
              <a:spcAft>
                <a:spcPts val="600"/>
              </a:spcAft>
            </a:pPr>
            <a:r>
              <a:rPr lang="en-US" sz="1900" dirty="0"/>
              <a:t>ref-qualified member functions</a:t>
            </a:r>
          </a:p>
          <a:p>
            <a:pPr marL="457200">
              <a:spcAft>
                <a:spcPts val="600"/>
              </a:spcAft>
            </a:pPr>
            <a:r>
              <a:rPr lang="en-US" sz="1900" dirty="0"/>
              <a:t>trailing return types</a:t>
            </a:r>
          </a:p>
          <a:p>
            <a:pPr marL="457200">
              <a:spcAft>
                <a:spcPts val="600"/>
              </a:spcAft>
            </a:pPr>
            <a:r>
              <a:rPr lang="en-US" sz="1900" dirty="0" err="1"/>
              <a:t>noexcept</a:t>
            </a:r>
            <a:r>
              <a:rPr lang="en-US" sz="1900" dirty="0"/>
              <a:t> specifier</a:t>
            </a:r>
          </a:p>
          <a:p>
            <a:pPr marL="457200">
              <a:spcAft>
                <a:spcPts val="600"/>
              </a:spcAft>
            </a:pPr>
            <a:r>
              <a:rPr lang="en-US" sz="1900" dirty="0"/>
              <a:t>char32_t and char16_t</a:t>
            </a:r>
          </a:p>
          <a:p>
            <a:pPr marL="457200">
              <a:spcAft>
                <a:spcPts val="600"/>
              </a:spcAft>
            </a:pPr>
            <a:r>
              <a:rPr lang="en-US" sz="1900" dirty="0"/>
              <a:t>raw string literals</a:t>
            </a:r>
          </a:p>
          <a:p>
            <a:pPr marL="457200">
              <a:spcAft>
                <a:spcPts val="600"/>
              </a:spcAft>
            </a:pPr>
            <a:r>
              <a:rPr lang="en-US" sz="1900" dirty="0" err="1"/>
              <a:t>Constexpr</a:t>
            </a:r>
            <a:endParaRPr lang="en-US" sz="1900" dirty="0"/>
          </a:p>
        </p:txBody>
      </p:sp>
    </p:spTree>
    <p:extLst>
      <p:ext uri="{BB962C8B-B14F-4D97-AF65-F5344CB8AC3E}">
        <p14:creationId xmlns:p14="http://schemas.microsoft.com/office/powerpoint/2010/main" val="160023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083B99B-0C30-3E11-7915-15AD1DC0404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b="1" kern="1200">
                <a:solidFill>
                  <a:schemeClr val="tx1"/>
                </a:solidFill>
                <a:latin typeface="+mj-lt"/>
                <a:ea typeface="+mj-ea"/>
                <a:cs typeface="+mj-cs"/>
              </a:rPr>
              <a:t>C++ 14 Features</a:t>
            </a:r>
          </a:p>
        </p:txBody>
      </p:sp>
      <p:sp>
        <p:nvSpPr>
          <p:cNvPr id="4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6400373-4F0A-A4D0-EF27-AB8A175F6A44}"/>
              </a:ext>
            </a:extLst>
          </p:cNvPr>
          <p:cNvSpPr txBox="1"/>
          <p:nvPr/>
        </p:nvSpPr>
        <p:spPr>
          <a:xfrm>
            <a:off x="838200" y="1929384"/>
            <a:ext cx="10515600" cy="4729480"/>
          </a:xfrm>
          <a:prstGeom prst="rect">
            <a:avLst/>
          </a:prstGeom>
        </p:spPr>
        <p:txBody>
          <a:bodyPr vert="horz" lIns="91440" tIns="45720" rIns="91440" bIns="45720" rtlCol="0">
            <a:noAutofit/>
          </a:bodyPr>
          <a:lstStyle/>
          <a:p>
            <a:pPr marL="342900" indent="-228600">
              <a:lnSpc>
                <a:spcPct val="90000"/>
              </a:lnSpc>
              <a:spcAft>
                <a:spcPts val="600"/>
              </a:spcAft>
              <a:buFont typeface="Arial" panose="020B0604020202020204" pitchFamily="34" charset="0"/>
              <a:buChar char="•"/>
            </a:pPr>
            <a:r>
              <a:rPr lang="en-US" sz="2800" dirty="0"/>
              <a:t>	Type deduction</a:t>
            </a:r>
          </a:p>
          <a:p>
            <a:pPr marL="342900" indent="-228600">
              <a:lnSpc>
                <a:spcPct val="90000"/>
              </a:lnSpc>
              <a:spcAft>
                <a:spcPts val="600"/>
              </a:spcAft>
              <a:buFont typeface="Arial" panose="020B0604020202020204" pitchFamily="34" charset="0"/>
              <a:buChar char="•"/>
            </a:pPr>
            <a:r>
              <a:rPr lang="en-US" sz="2800" dirty="0"/>
              <a:t>	variable templates</a:t>
            </a:r>
          </a:p>
          <a:p>
            <a:pPr marL="342900" indent="-228600">
              <a:lnSpc>
                <a:spcPct val="90000"/>
              </a:lnSpc>
              <a:spcAft>
                <a:spcPts val="600"/>
              </a:spcAft>
              <a:buFont typeface="Arial" panose="020B0604020202020204" pitchFamily="34" charset="0"/>
              <a:buChar char="•"/>
            </a:pPr>
            <a:r>
              <a:rPr lang="en-US" sz="2800" dirty="0"/>
              <a:t>	generic lambdas</a:t>
            </a:r>
          </a:p>
          <a:p>
            <a:pPr marL="342900" indent="-228600">
              <a:lnSpc>
                <a:spcPct val="90000"/>
              </a:lnSpc>
              <a:spcAft>
                <a:spcPts val="600"/>
              </a:spcAft>
              <a:buFont typeface="Arial" panose="020B0604020202020204" pitchFamily="34" charset="0"/>
              <a:buChar char="•"/>
            </a:pPr>
            <a:r>
              <a:rPr lang="en-US" sz="2800" dirty="0"/>
              <a:t>	lambda </a:t>
            </a:r>
            <a:r>
              <a:rPr lang="en-US" sz="2800" dirty="0" err="1"/>
              <a:t>init</a:t>
            </a:r>
            <a:r>
              <a:rPr lang="en-US" sz="2800" dirty="0"/>
              <a:t>-capture</a:t>
            </a:r>
          </a:p>
          <a:p>
            <a:pPr marL="342900" indent="-228600">
              <a:lnSpc>
                <a:spcPct val="90000"/>
              </a:lnSpc>
              <a:spcAft>
                <a:spcPts val="600"/>
              </a:spcAft>
              <a:buFont typeface="Arial" panose="020B0604020202020204" pitchFamily="34" charset="0"/>
              <a:buChar char="•"/>
            </a:pPr>
            <a:r>
              <a:rPr lang="en-US" sz="2800" dirty="0"/>
              <a:t>       </a:t>
            </a:r>
            <a:r>
              <a:rPr lang="en-US" sz="2800" dirty="0" err="1"/>
              <a:t>decltype</a:t>
            </a:r>
            <a:r>
              <a:rPr lang="en-US" sz="2800" dirty="0"/>
              <a:t>(auto)</a:t>
            </a:r>
          </a:p>
          <a:p>
            <a:pPr marL="342900" indent="-228600">
              <a:lnSpc>
                <a:spcPct val="90000"/>
              </a:lnSpc>
              <a:spcAft>
                <a:spcPts val="600"/>
              </a:spcAft>
              <a:buFont typeface="Arial" panose="020B0604020202020204" pitchFamily="34" charset="0"/>
              <a:buChar char="•"/>
            </a:pPr>
            <a:r>
              <a:rPr lang="en-US" sz="2800" dirty="0"/>
              <a:t>	relaxed restrictions on </a:t>
            </a:r>
            <a:r>
              <a:rPr lang="en-US" sz="2800" dirty="0" err="1"/>
              <a:t>constexpr</a:t>
            </a:r>
            <a:r>
              <a:rPr lang="en-US" sz="2800" dirty="0"/>
              <a:t> functions</a:t>
            </a:r>
          </a:p>
          <a:p>
            <a:pPr marL="342900" indent="-228600">
              <a:lnSpc>
                <a:spcPct val="90000"/>
              </a:lnSpc>
              <a:spcAft>
                <a:spcPts val="600"/>
              </a:spcAft>
              <a:buFont typeface="Arial" panose="020B0604020202020204" pitchFamily="34" charset="0"/>
              <a:buChar char="•"/>
            </a:pPr>
            <a:r>
              <a:rPr lang="en-US" sz="2800" dirty="0"/>
              <a:t>	binary literals</a:t>
            </a:r>
          </a:p>
          <a:p>
            <a:pPr marL="342900" indent="-228600">
              <a:lnSpc>
                <a:spcPct val="90000"/>
              </a:lnSpc>
              <a:spcAft>
                <a:spcPts val="600"/>
              </a:spcAft>
              <a:buFont typeface="Arial" panose="020B0604020202020204" pitchFamily="34" charset="0"/>
              <a:buChar char="•"/>
            </a:pPr>
            <a:r>
              <a:rPr lang="en-US" sz="2800" dirty="0"/>
              <a:t>	digit separators</a:t>
            </a:r>
          </a:p>
          <a:p>
            <a:pPr marL="342900" indent="-228600">
              <a:lnSpc>
                <a:spcPct val="90000"/>
              </a:lnSpc>
              <a:spcAft>
                <a:spcPts val="600"/>
              </a:spcAft>
              <a:buFont typeface="Arial" panose="020B0604020202020204" pitchFamily="34" charset="0"/>
              <a:buChar char="•"/>
            </a:pPr>
            <a:r>
              <a:rPr lang="en-US" sz="2800" dirty="0"/>
              <a:t>.      [[deprecated]] attribute </a:t>
            </a:r>
          </a:p>
          <a:p>
            <a:pPr indent="-228600">
              <a:lnSpc>
                <a:spcPct val="90000"/>
              </a:lnSpc>
              <a:spcAft>
                <a:spcPts val="600"/>
              </a:spcAft>
              <a:buFont typeface="Arial" panose="020B0604020202020204" pitchFamily="34" charset="0"/>
              <a:buChar char="•"/>
            </a:pPr>
            <a:endParaRPr lang="en-US" sz="2800" b="1" dirty="0"/>
          </a:p>
          <a:p>
            <a:pPr indent="-228600">
              <a:lnSpc>
                <a:spcPct val="90000"/>
              </a:lnSpc>
              <a:spcAft>
                <a:spcPts val="600"/>
              </a:spcAft>
              <a:buFont typeface="Arial" panose="020B0604020202020204" pitchFamily="34" charset="0"/>
              <a:buChar char="•"/>
            </a:pPr>
            <a:endParaRPr lang="en-US" sz="2800" b="1" dirty="0"/>
          </a:p>
          <a:p>
            <a:pPr indent="-228600">
              <a:lnSpc>
                <a:spcPct val="90000"/>
              </a:lnSpc>
              <a:spcAft>
                <a:spcPts val="600"/>
              </a:spcAft>
              <a:buFont typeface="Arial" panose="020B0604020202020204" pitchFamily="34" charset="0"/>
              <a:buChar char="•"/>
            </a:pPr>
            <a:endParaRPr lang="en-US" sz="2800" b="1" dirty="0"/>
          </a:p>
          <a:p>
            <a:pPr indent="-228600">
              <a:lnSpc>
                <a:spcPct val="90000"/>
              </a:lnSpc>
              <a:spcAft>
                <a:spcPts val="600"/>
              </a:spcAft>
              <a:buFont typeface="Arial" panose="020B0604020202020204" pitchFamily="34" charset="0"/>
              <a:buChar char="•"/>
            </a:pPr>
            <a:endParaRPr lang="en-US" sz="2800" b="1" dirty="0"/>
          </a:p>
          <a:p>
            <a:pPr indent="-228600">
              <a:lnSpc>
                <a:spcPct val="90000"/>
              </a:lnSpc>
              <a:spcAft>
                <a:spcPts val="600"/>
              </a:spcAft>
              <a:buFont typeface="Arial" panose="020B0604020202020204" pitchFamily="34" charset="0"/>
              <a:buChar char="•"/>
            </a:pPr>
            <a:endParaRPr lang="en-US" sz="2800" b="1" dirty="0"/>
          </a:p>
          <a:p>
            <a:pPr indent="-228600">
              <a:lnSpc>
                <a:spcPct val="90000"/>
              </a:lnSpc>
              <a:spcAft>
                <a:spcPts val="600"/>
              </a:spcAft>
              <a:buFont typeface="Arial" panose="020B0604020202020204" pitchFamily="34" charset="0"/>
              <a:buChar char="•"/>
            </a:pPr>
            <a:endParaRPr lang="en-US" sz="2800" b="1" dirty="0"/>
          </a:p>
          <a:p>
            <a:pPr indent="-228600">
              <a:lnSpc>
                <a:spcPct val="90000"/>
              </a:lnSpc>
              <a:spcAft>
                <a:spcPts val="600"/>
              </a:spcAft>
              <a:buFont typeface="Arial" panose="020B0604020202020204" pitchFamily="34" charset="0"/>
              <a:buChar char="•"/>
            </a:pPr>
            <a:endParaRPr lang="en-US" sz="2800" b="1" dirty="0"/>
          </a:p>
        </p:txBody>
      </p:sp>
    </p:spTree>
    <p:extLst>
      <p:ext uri="{BB962C8B-B14F-4D97-AF65-F5344CB8AC3E}">
        <p14:creationId xmlns:p14="http://schemas.microsoft.com/office/powerpoint/2010/main" val="568912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2CD8D2-CF4B-CA54-4558-EF5F655A595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Type deduction</a:t>
            </a:r>
            <a:endParaRPr lang="en-IN" sz="4000">
              <a:solidFill>
                <a:srgbClr val="FFFFFF"/>
              </a:solidFill>
            </a:endParaRPr>
          </a:p>
        </p:txBody>
      </p:sp>
      <p:sp>
        <p:nvSpPr>
          <p:cNvPr id="3" name="Content Placeholder 2">
            <a:extLst>
              <a:ext uri="{FF2B5EF4-FFF2-40B4-BE49-F238E27FC236}">
                <a16:creationId xmlns:a16="http://schemas.microsoft.com/office/drawing/2014/main" id="{48072F77-F84B-DF0F-C66D-66AD7B9EF983}"/>
              </a:ext>
            </a:extLst>
          </p:cNvPr>
          <p:cNvSpPr>
            <a:spLocks noGrp="1"/>
          </p:cNvSpPr>
          <p:nvPr>
            <p:ph idx="1"/>
          </p:nvPr>
        </p:nvSpPr>
        <p:spPr>
          <a:xfrm>
            <a:off x="0" y="1622744"/>
            <a:ext cx="12191995" cy="5235255"/>
          </a:xfrm>
        </p:spPr>
        <p:txBody>
          <a:bodyPr anchor="ctr">
            <a:normAutofit/>
          </a:bodyPr>
          <a:lstStyle/>
          <a:p>
            <a:r>
              <a:rPr lang="en-US" sz="1800" dirty="0"/>
              <a:t>Using an auto return type in C++14, the compiler will attempt to deduce the return type automatically.</a:t>
            </a:r>
          </a:p>
          <a:p>
            <a:r>
              <a:rPr lang="en-US" sz="1800" dirty="0"/>
              <a:t>In C++14, the auto keyword was extended to do function return type deduction. </a:t>
            </a:r>
          </a:p>
          <a:p>
            <a:r>
              <a:rPr lang="en-US" sz="1800" dirty="0"/>
              <a:t>When using an auto return type, all return values must be of the same type, otherwise an error will result.</a:t>
            </a:r>
          </a:p>
          <a:p>
            <a:r>
              <a:rPr lang="en-US" sz="1800" dirty="0"/>
              <a:t>A major downside of functions that use an auto return type is that such functions must be fully defined before they can be used</a:t>
            </a:r>
          </a:p>
          <a:p>
            <a:r>
              <a:rPr lang="en-US" sz="1800" dirty="0"/>
              <a:t>The auto keyword can also be used to declare functions using a trailing return syntax, where the return type is specified after the rest of the function prototype.</a:t>
            </a:r>
          </a:p>
          <a:p>
            <a:pPr marL="0" indent="0">
              <a:buNone/>
            </a:pPr>
            <a:r>
              <a:rPr lang="en-US" sz="1800" dirty="0"/>
              <a:t>       Consider the following function:</a:t>
            </a:r>
          </a:p>
          <a:p>
            <a:pPr marL="0" indent="0">
              <a:buNone/>
            </a:pPr>
            <a:r>
              <a:rPr lang="en-US" sz="1800" dirty="0"/>
              <a:t>        int add(int x, int y) 	{  return (x + y); }		</a:t>
            </a:r>
          </a:p>
          <a:p>
            <a:pPr marL="0" indent="0">
              <a:buNone/>
            </a:pPr>
            <a:r>
              <a:rPr lang="en-US" sz="1800" dirty="0"/>
              <a:t>        auto add(int x, int y) -&gt; int {     return (x + y);	} Using the trailing return syntax, </a:t>
            </a:r>
          </a:p>
          <a:p>
            <a:r>
              <a:rPr lang="en-US" sz="1800" dirty="0"/>
              <a:t> The trailing return syntax is also required for some advanced features of C++, such as lambdas</a:t>
            </a:r>
          </a:p>
          <a:p>
            <a:r>
              <a:rPr lang="en-US" sz="1800" dirty="0"/>
              <a:t> Type deduction doesn’t work for function parameters, and prior to C++20</a:t>
            </a:r>
          </a:p>
          <a:p>
            <a:r>
              <a:rPr lang="en-US" sz="1800" dirty="0"/>
              <a:t>In C++20, the auto keyword was extended for function parameters. however, auto is not invoking type deduction in this case. Rather, it is triggering a different feature called "function templates" that was designed to handle such cases.</a:t>
            </a:r>
          </a:p>
          <a:p>
            <a:endParaRPr lang="en-IN" sz="1800" dirty="0"/>
          </a:p>
        </p:txBody>
      </p:sp>
    </p:spTree>
    <p:extLst>
      <p:ext uri="{BB962C8B-B14F-4D97-AF65-F5344CB8AC3E}">
        <p14:creationId xmlns:p14="http://schemas.microsoft.com/office/powerpoint/2010/main" val="1728229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32614E-A975-A0C7-9B08-AFCBD2D2C913}"/>
              </a:ext>
            </a:extLst>
          </p:cNvPr>
          <p:cNvSpPr>
            <a:spLocks noGrp="1"/>
          </p:cNvSpPr>
          <p:nvPr>
            <p:ph type="title"/>
          </p:nvPr>
        </p:nvSpPr>
        <p:spPr>
          <a:xfrm>
            <a:off x="838200" y="365125"/>
            <a:ext cx="10515600" cy="1325563"/>
          </a:xfrm>
        </p:spPr>
        <p:txBody>
          <a:bodyPr>
            <a:normAutofit/>
          </a:bodyPr>
          <a:lstStyle/>
          <a:p>
            <a:r>
              <a:rPr lang="en-IN" sz="5400"/>
              <a:t>Variable Templates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3653F4-725A-63D4-66B8-19F1191ECB21}"/>
              </a:ext>
            </a:extLst>
          </p:cNvPr>
          <p:cNvSpPr>
            <a:spLocks noGrp="1"/>
          </p:cNvSpPr>
          <p:nvPr>
            <p:ph idx="1"/>
          </p:nvPr>
        </p:nvSpPr>
        <p:spPr>
          <a:xfrm>
            <a:off x="838200" y="1929384"/>
            <a:ext cx="10515600" cy="4251960"/>
          </a:xfrm>
        </p:spPr>
        <p:txBody>
          <a:bodyPr>
            <a:normAutofit/>
          </a:bodyPr>
          <a:lstStyle/>
          <a:p>
            <a:r>
              <a:rPr lang="en-IN" sz="2200" dirty="0"/>
              <a:t>A variable template defines a family of variables or static data members.</a:t>
            </a:r>
          </a:p>
          <a:p>
            <a:pPr lvl="1"/>
            <a:r>
              <a:rPr lang="en-IN" sz="2200" dirty="0"/>
              <a:t>Syntax :template &lt; parameter-list &gt; variable-declaration</a:t>
            </a:r>
          </a:p>
          <a:p>
            <a:pPr marL="914400" lvl="2" indent="0">
              <a:buNone/>
            </a:pPr>
            <a:r>
              <a:rPr lang="en-IN" sz="2200" dirty="0"/>
              <a:t>  template&lt;class T&gt;</a:t>
            </a:r>
          </a:p>
          <a:p>
            <a:pPr marL="914400" lvl="2" indent="0">
              <a:buNone/>
            </a:pPr>
            <a:r>
              <a:rPr lang="en-IN" sz="2200" dirty="0"/>
              <a:t>  </a:t>
            </a:r>
            <a:r>
              <a:rPr lang="en-IN" sz="2200" dirty="0" err="1"/>
              <a:t>constexpr</a:t>
            </a:r>
            <a:r>
              <a:rPr lang="en-IN" sz="2200" dirty="0"/>
              <a:t> T pi = T(3.1415926535897932385L);  // variable template</a:t>
            </a:r>
          </a:p>
          <a:p>
            <a:pPr marL="914400" lvl="2" indent="0">
              <a:buNone/>
            </a:pPr>
            <a:endParaRPr lang="en-IN" sz="2200" dirty="0"/>
          </a:p>
          <a:p>
            <a:pPr marL="914400" lvl="2" indent="0">
              <a:buNone/>
            </a:pPr>
            <a:r>
              <a:rPr lang="en-IN" sz="2200" dirty="0"/>
              <a:t>template&lt;class T&gt;</a:t>
            </a:r>
          </a:p>
          <a:p>
            <a:pPr marL="914400" lvl="2" indent="0">
              <a:buNone/>
            </a:pPr>
            <a:r>
              <a:rPr lang="en-IN" sz="2200" dirty="0"/>
              <a:t>T </a:t>
            </a:r>
            <a:r>
              <a:rPr lang="en-IN" sz="2200" dirty="0" err="1"/>
              <a:t>circular_area</a:t>
            </a:r>
            <a:r>
              <a:rPr lang="en-IN" sz="2200" dirty="0"/>
              <a:t>(T r) // function template</a:t>
            </a:r>
          </a:p>
          <a:p>
            <a:pPr marL="0" indent="0">
              <a:buNone/>
            </a:pPr>
            <a:r>
              <a:rPr lang="en-IN" sz="2200" dirty="0"/>
              <a:t>	   {</a:t>
            </a:r>
          </a:p>
          <a:p>
            <a:pPr marL="0" indent="0">
              <a:buNone/>
            </a:pPr>
            <a:r>
              <a:rPr lang="en-IN" sz="2200" dirty="0"/>
              <a:t>		return pi&lt;T&gt; * r * r; // pi&lt;T&gt; is a variable template instantiation	</a:t>
            </a:r>
          </a:p>
          <a:p>
            <a:pPr marL="0" indent="0">
              <a:buNone/>
            </a:pPr>
            <a:r>
              <a:rPr lang="en-IN" sz="2200" dirty="0"/>
              <a:t>                     }</a:t>
            </a:r>
          </a:p>
        </p:txBody>
      </p:sp>
    </p:spTree>
    <p:extLst>
      <p:ext uri="{BB962C8B-B14F-4D97-AF65-F5344CB8AC3E}">
        <p14:creationId xmlns:p14="http://schemas.microsoft.com/office/powerpoint/2010/main" val="25617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5BDA9-2447-7ADA-5286-710C4CFE7821}"/>
              </a:ext>
            </a:extLst>
          </p:cNvPr>
          <p:cNvSpPr>
            <a:spLocks noGrp="1"/>
          </p:cNvSpPr>
          <p:nvPr>
            <p:ph type="title"/>
          </p:nvPr>
        </p:nvSpPr>
        <p:spPr>
          <a:xfrm>
            <a:off x="838200" y="631825"/>
            <a:ext cx="10515600" cy="1325563"/>
          </a:xfrm>
        </p:spPr>
        <p:txBody>
          <a:bodyPr>
            <a:normAutofit/>
          </a:bodyPr>
          <a:lstStyle/>
          <a:p>
            <a:r>
              <a:rPr lang="en-US"/>
              <a:t>Generic Lambdas :</a:t>
            </a:r>
            <a:endParaRPr lang="en-IN" dirty="0"/>
          </a:p>
        </p:txBody>
      </p:sp>
      <p:sp>
        <p:nvSpPr>
          <p:cNvPr id="3" name="Content Placeholder 2">
            <a:extLst>
              <a:ext uri="{FF2B5EF4-FFF2-40B4-BE49-F238E27FC236}">
                <a16:creationId xmlns:a16="http://schemas.microsoft.com/office/drawing/2014/main" id="{E69F84F6-67C3-3261-FD03-023439514995}"/>
              </a:ext>
            </a:extLst>
          </p:cNvPr>
          <p:cNvSpPr>
            <a:spLocks noGrp="1"/>
          </p:cNvSpPr>
          <p:nvPr>
            <p:ph idx="1"/>
          </p:nvPr>
        </p:nvSpPr>
        <p:spPr>
          <a:xfrm>
            <a:off x="838200" y="2057400"/>
            <a:ext cx="10515600" cy="3871762"/>
          </a:xfrm>
        </p:spPr>
        <p:txBody>
          <a:bodyPr>
            <a:normAutofit/>
          </a:bodyPr>
          <a:lstStyle/>
          <a:p>
            <a:r>
              <a:rPr lang="en-US" sz="2400" dirty="0"/>
              <a:t>If auto is used as a type of a parameter or an explicit template parameter list is provided (since C++20), the lambda is a generic lambda.</a:t>
            </a:r>
          </a:p>
          <a:p>
            <a:r>
              <a:rPr lang="en-US" sz="2400" dirty="0"/>
              <a:t>C++ 14 does away with this and allows us to use the keyword auto in the input parameters of the lambda expression. </a:t>
            </a:r>
          </a:p>
          <a:p>
            <a:r>
              <a:rPr lang="en-US" sz="2400" dirty="0"/>
              <a:t>Thus the compilers can now deduce the type of parameters during compile time. </a:t>
            </a:r>
          </a:p>
          <a:p>
            <a:pPr marL="0" indent="0">
              <a:buNone/>
            </a:pPr>
            <a:r>
              <a:rPr lang="en-US" sz="2400" dirty="0"/>
              <a:t> 	 Ex: sort(</a:t>
            </a:r>
            <a:r>
              <a:rPr lang="en-US" sz="2400" dirty="0" err="1"/>
              <a:t>container.begin</a:t>
            </a:r>
            <a:r>
              <a:rPr lang="en-US" sz="2400" dirty="0"/>
              <a:t>(), </a:t>
            </a:r>
            <a:r>
              <a:rPr lang="en-US" sz="2400" dirty="0" err="1"/>
              <a:t>container.end</a:t>
            </a:r>
            <a:r>
              <a:rPr lang="en-US" sz="2400" dirty="0"/>
              <a:t>(), </a:t>
            </a:r>
          </a:p>
          <a:p>
            <a:pPr marL="0" indent="0">
              <a:buNone/>
            </a:pPr>
            <a:r>
              <a:rPr lang="en-US" sz="2400" dirty="0"/>
              <a:t>	       [](auto </a:t>
            </a:r>
            <a:r>
              <a:rPr lang="en-US" sz="2400" dirty="0" err="1"/>
              <a:t>i</a:t>
            </a:r>
            <a:r>
              <a:rPr lang="en-US" sz="2400" dirty="0"/>
              <a:t>, auto j) -&gt; bool { return </a:t>
            </a:r>
            <a:r>
              <a:rPr lang="en-US" sz="2400" dirty="0" err="1"/>
              <a:t>i</a:t>
            </a:r>
            <a:r>
              <a:rPr lang="en-US" sz="2400" dirty="0"/>
              <a:t> &gt; j; }</a:t>
            </a:r>
            <a:endParaRPr lang="en-IN" sz="2400" dirty="0"/>
          </a:p>
        </p:txBody>
      </p:sp>
    </p:spTree>
    <p:extLst>
      <p:ext uri="{BB962C8B-B14F-4D97-AF65-F5344CB8AC3E}">
        <p14:creationId xmlns:p14="http://schemas.microsoft.com/office/powerpoint/2010/main" val="15726578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2AD1A3A-BE52-56BA-E9D1-AC56ED90552B}"/>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Lambda Init-Capture:</a:t>
            </a:r>
            <a:endParaRPr lang="en-IN" sz="4000">
              <a:solidFill>
                <a:srgbClr val="FFFFFF"/>
              </a:solidFill>
            </a:endParaRPr>
          </a:p>
        </p:txBody>
      </p:sp>
      <p:sp>
        <p:nvSpPr>
          <p:cNvPr id="3" name="Content Placeholder 2">
            <a:extLst>
              <a:ext uri="{FF2B5EF4-FFF2-40B4-BE49-F238E27FC236}">
                <a16:creationId xmlns:a16="http://schemas.microsoft.com/office/drawing/2014/main" id="{1A3A36D4-DF61-7DD0-0B7B-1F73ECD2849B}"/>
              </a:ext>
            </a:extLst>
          </p:cNvPr>
          <p:cNvSpPr>
            <a:spLocks noGrp="1"/>
          </p:cNvSpPr>
          <p:nvPr>
            <p:ph idx="1"/>
          </p:nvPr>
        </p:nvSpPr>
        <p:spPr>
          <a:xfrm>
            <a:off x="1367624" y="2490436"/>
            <a:ext cx="9708995" cy="4235484"/>
          </a:xfrm>
        </p:spPr>
        <p:txBody>
          <a:bodyPr anchor="ctr">
            <a:normAutofit/>
          </a:bodyPr>
          <a:lstStyle/>
          <a:p>
            <a:r>
              <a:rPr lang="en-US" sz="1700" dirty="0"/>
              <a:t>C++14 allows captured members to be initialized with arbitrary expressions.</a:t>
            </a:r>
          </a:p>
          <a:p>
            <a:r>
              <a:rPr lang="en-US" sz="1700" dirty="0"/>
              <a:t>This allows both capture by value-move and declaring arbitrary members of the lambda, without having a correspondingly named variable in an outer scope.</a:t>
            </a:r>
          </a:p>
          <a:p>
            <a:pPr marL="0" indent="0">
              <a:buNone/>
            </a:pPr>
            <a:r>
              <a:rPr lang="en-US" sz="1700" dirty="0"/>
              <a:t>   This is done via the use of an initializer expression:</a:t>
            </a:r>
          </a:p>
          <a:p>
            <a:pPr lvl="1"/>
            <a:r>
              <a:rPr lang="en-US" sz="1700" dirty="0"/>
              <a:t>	auto lambda = [value = 1] {return value;};</a:t>
            </a:r>
          </a:p>
          <a:p>
            <a:pPr lvl="1"/>
            <a:r>
              <a:rPr lang="en-US" sz="1700" dirty="0"/>
              <a:t>	The lambda function lambda returns 1, which is what value was initialized with. The declared   	capture deduces the type from the initializer expression as if by auto.</a:t>
            </a:r>
          </a:p>
          <a:p>
            <a:r>
              <a:rPr lang="en-US" sz="1700" dirty="0"/>
              <a:t>This can be used to capture by move, via the use of the standard std::move function:</a:t>
            </a:r>
          </a:p>
          <a:p>
            <a:pPr lvl="1"/>
            <a:r>
              <a:rPr lang="en-US" sz="1700" dirty="0"/>
              <a:t>std::</a:t>
            </a:r>
            <a:r>
              <a:rPr lang="en-US" sz="1700" dirty="0" err="1"/>
              <a:t>unique_ptr</a:t>
            </a:r>
            <a:r>
              <a:rPr lang="en-US" sz="1700" dirty="0"/>
              <a:t>&lt;int&gt; </a:t>
            </a:r>
            <a:r>
              <a:rPr lang="en-US" sz="1700" dirty="0" err="1"/>
              <a:t>ptr</a:t>
            </a:r>
            <a:r>
              <a:rPr lang="en-US" sz="1700" dirty="0"/>
              <a:t>(new int(10));</a:t>
            </a:r>
          </a:p>
          <a:p>
            <a:pPr lvl="1"/>
            <a:r>
              <a:rPr lang="en-US" sz="1700" dirty="0"/>
              <a:t>auto lambda = [value = std::move(</a:t>
            </a:r>
            <a:r>
              <a:rPr lang="en-US" sz="1700" dirty="0" err="1"/>
              <a:t>ptr</a:t>
            </a:r>
            <a:r>
              <a:rPr lang="en-US" sz="1700" dirty="0"/>
              <a:t>)] {return *value;};</a:t>
            </a:r>
            <a:endParaRPr lang="en-IN" sz="1700" dirty="0"/>
          </a:p>
        </p:txBody>
      </p:sp>
    </p:spTree>
    <p:extLst>
      <p:ext uri="{BB962C8B-B14F-4D97-AF65-F5344CB8AC3E}">
        <p14:creationId xmlns:p14="http://schemas.microsoft.com/office/powerpoint/2010/main" val="887617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97B96-B8C1-4F5F-8FA4-6493FC1E9015}"/>
              </a:ext>
            </a:extLst>
          </p:cNvPr>
          <p:cNvSpPr>
            <a:spLocks noGrp="1"/>
          </p:cNvSpPr>
          <p:nvPr>
            <p:ph type="title"/>
          </p:nvPr>
        </p:nvSpPr>
        <p:spPr>
          <a:xfrm>
            <a:off x="686834" y="1153572"/>
            <a:ext cx="3200400" cy="4461163"/>
          </a:xfrm>
        </p:spPr>
        <p:txBody>
          <a:bodyPr>
            <a:normAutofit/>
          </a:bodyPr>
          <a:lstStyle/>
          <a:p>
            <a:r>
              <a:rPr lang="en-IN" sz="3700" dirty="0" err="1">
                <a:solidFill>
                  <a:srgbClr val="FFFFFF"/>
                </a:solidFill>
              </a:rPr>
              <a:t>decltype</a:t>
            </a:r>
            <a:r>
              <a:rPr lang="en-IN" sz="3700" dirty="0">
                <a:solidFill>
                  <a:srgbClr val="FFFFFF"/>
                </a:solidFill>
              </a:rPr>
              <a:t>(auto):</a:t>
            </a: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A8F37DD6-749E-FE32-874A-92B495373808}"/>
              </a:ext>
            </a:extLst>
          </p:cNvPr>
          <p:cNvSpPr>
            <a:spLocks noGrp="1"/>
          </p:cNvSpPr>
          <p:nvPr>
            <p:ph idx="1"/>
          </p:nvPr>
        </p:nvSpPr>
        <p:spPr>
          <a:xfrm>
            <a:off x="4447308" y="0"/>
            <a:ext cx="7582132" cy="6705600"/>
          </a:xfrm>
        </p:spPr>
        <p:txBody>
          <a:bodyPr anchor="ctr">
            <a:normAutofit/>
          </a:bodyPr>
          <a:lstStyle/>
          <a:p>
            <a:r>
              <a:rPr lang="en-IN" sz="1800" dirty="0"/>
              <a:t>The </a:t>
            </a:r>
            <a:r>
              <a:rPr lang="en-IN" sz="1800" dirty="0" err="1"/>
              <a:t>decltype</a:t>
            </a:r>
            <a:r>
              <a:rPr lang="en-IN" sz="1800" dirty="0"/>
              <a:t>(auto) type-specifier also deduces a type like auto does. However, it deduces return types while keeping their references and cv-qualifiers, while auto will not.</a:t>
            </a:r>
          </a:p>
          <a:p>
            <a:pPr marL="0" indent="0">
              <a:buNone/>
            </a:pPr>
            <a:r>
              <a:rPr lang="en-IN" sz="1800" dirty="0"/>
              <a:t>               Ex: </a:t>
            </a:r>
            <a:r>
              <a:rPr lang="en-IN" sz="1800" dirty="0" err="1"/>
              <a:t>const</a:t>
            </a:r>
            <a:r>
              <a:rPr lang="en-IN" sz="1800" dirty="0"/>
              <a:t> int x = 0;	</a:t>
            </a:r>
          </a:p>
          <a:p>
            <a:pPr marL="0" indent="0">
              <a:buNone/>
            </a:pPr>
            <a:r>
              <a:rPr lang="en-IN" sz="1800" dirty="0"/>
              <a:t>                     auto x1 = x; // int 	                  </a:t>
            </a:r>
          </a:p>
          <a:p>
            <a:pPr marL="0" indent="0">
              <a:buNone/>
            </a:pPr>
            <a:r>
              <a:rPr lang="en-IN" sz="1800" dirty="0"/>
              <a:t>                    </a:t>
            </a:r>
            <a:r>
              <a:rPr lang="en-IN" sz="1800" dirty="0" err="1"/>
              <a:t>decltype</a:t>
            </a:r>
            <a:r>
              <a:rPr lang="en-IN" sz="1800" dirty="0"/>
              <a:t>(auto) x2 = x; // </a:t>
            </a:r>
            <a:r>
              <a:rPr lang="en-IN" sz="1800" dirty="0" err="1"/>
              <a:t>const</a:t>
            </a:r>
            <a:r>
              <a:rPr lang="en-IN" sz="1800" dirty="0"/>
              <a:t> int</a:t>
            </a:r>
          </a:p>
          <a:p>
            <a:pPr marL="0" indent="0">
              <a:buNone/>
            </a:pPr>
            <a:endParaRPr lang="en-IN" sz="1800" dirty="0"/>
          </a:p>
          <a:p>
            <a:pPr marL="0" indent="0">
              <a:buNone/>
            </a:pPr>
            <a:r>
              <a:rPr lang="en-IN" sz="1800" dirty="0"/>
              <a:t>	// Return type is `int`.</a:t>
            </a:r>
          </a:p>
          <a:p>
            <a:pPr marL="0" indent="0">
              <a:buNone/>
            </a:pPr>
            <a:r>
              <a:rPr lang="en-IN" sz="1800" dirty="0"/>
              <a:t>	auto f(</a:t>
            </a:r>
            <a:r>
              <a:rPr lang="en-IN" sz="1800" dirty="0" err="1"/>
              <a:t>const</a:t>
            </a:r>
            <a:r>
              <a:rPr lang="en-IN" sz="1800" dirty="0"/>
              <a:t> int&amp; </a:t>
            </a:r>
            <a:r>
              <a:rPr lang="en-IN" sz="1800" dirty="0" err="1"/>
              <a:t>i</a:t>
            </a:r>
            <a:r>
              <a:rPr lang="en-IN" sz="1800" dirty="0"/>
              <a:t>)</a:t>
            </a:r>
          </a:p>
          <a:p>
            <a:pPr marL="0" indent="0">
              <a:buNone/>
            </a:pPr>
            <a:r>
              <a:rPr lang="en-IN" sz="1800" dirty="0"/>
              <a:t>                   {  </a:t>
            </a:r>
          </a:p>
          <a:p>
            <a:pPr marL="0" indent="0">
              <a:buNone/>
            </a:pPr>
            <a:r>
              <a:rPr lang="en-IN" sz="1800" dirty="0"/>
              <a:t>	  return </a:t>
            </a:r>
            <a:r>
              <a:rPr lang="en-IN" sz="1800" dirty="0" err="1"/>
              <a:t>i</a:t>
            </a:r>
            <a:r>
              <a:rPr lang="en-IN" sz="1800" dirty="0"/>
              <a:t>; </a:t>
            </a:r>
          </a:p>
          <a:p>
            <a:pPr marL="0" indent="0">
              <a:buNone/>
            </a:pPr>
            <a:r>
              <a:rPr lang="en-IN" sz="1800" dirty="0"/>
              <a:t>	}</a:t>
            </a:r>
          </a:p>
          <a:p>
            <a:pPr marL="0" indent="0">
              <a:buNone/>
            </a:pPr>
            <a:r>
              <a:rPr lang="en-IN" sz="1800" dirty="0"/>
              <a:t>	// Return type is `</a:t>
            </a:r>
            <a:r>
              <a:rPr lang="en-IN" sz="1800" dirty="0" err="1"/>
              <a:t>const</a:t>
            </a:r>
            <a:r>
              <a:rPr lang="en-IN" sz="1800" dirty="0"/>
              <a:t> int&amp;`.</a:t>
            </a:r>
          </a:p>
          <a:p>
            <a:pPr marL="0" indent="0">
              <a:buNone/>
            </a:pPr>
            <a:r>
              <a:rPr lang="en-IN" sz="1800" dirty="0"/>
              <a:t>	 </a:t>
            </a:r>
            <a:r>
              <a:rPr lang="en-IN" sz="1800" dirty="0" err="1"/>
              <a:t>decltype</a:t>
            </a:r>
            <a:r>
              <a:rPr lang="en-IN" sz="1800" dirty="0"/>
              <a:t>(auto) g(</a:t>
            </a:r>
            <a:r>
              <a:rPr lang="en-IN" sz="1800" dirty="0" err="1"/>
              <a:t>const</a:t>
            </a:r>
            <a:r>
              <a:rPr lang="en-IN" sz="1800" dirty="0"/>
              <a:t> int&amp; </a:t>
            </a:r>
            <a:r>
              <a:rPr lang="en-IN" sz="1800" dirty="0" err="1"/>
              <a:t>i</a:t>
            </a:r>
            <a:r>
              <a:rPr lang="en-IN" sz="1800" dirty="0"/>
              <a:t>)</a:t>
            </a:r>
          </a:p>
          <a:p>
            <a:pPr marL="0" indent="0">
              <a:buNone/>
            </a:pPr>
            <a:r>
              <a:rPr lang="en-IN" sz="1800" dirty="0"/>
              <a:t>	 {</a:t>
            </a:r>
          </a:p>
          <a:p>
            <a:pPr marL="0" indent="0">
              <a:buNone/>
            </a:pPr>
            <a:r>
              <a:rPr lang="en-IN" sz="1800" dirty="0"/>
              <a:t>	 	 return </a:t>
            </a:r>
            <a:r>
              <a:rPr lang="en-IN" sz="1800" dirty="0" err="1"/>
              <a:t>i</a:t>
            </a:r>
            <a:r>
              <a:rPr lang="en-IN" sz="1800" dirty="0"/>
              <a:t>;	</a:t>
            </a:r>
          </a:p>
          <a:p>
            <a:pPr marL="0" indent="0">
              <a:buNone/>
            </a:pPr>
            <a:r>
              <a:rPr lang="en-IN" sz="1800" dirty="0"/>
              <a:t>	}</a:t>
            </a:r>
          </a:p>
        </p:txBody>
      </p:sp>
    </p:spTree>
    <p:extLst>
      <p:ext uri="{BB962C8B-B14F-4D97-AF65-F5344CB8AC3E}">
        <p14:creationId xmlns:p14="http://schemas.microsoft.com/office/powerpoint/2010/main" val="1837364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BB0ACB-1FA8-DB0F-B145-61EC27FEB6F2}"/>
              </a:ext>
            </a:extLst>
          </p:cNvPr>
          <p:cNvSpPr>
            <a:spLocks noGrp="1"/>
          </p:cNvSpPr>
          <p:nvPr>
            <p:ph type="title"/>
          </p:nvPr>
        </p:nvSpPr>
        <p:spPr>
          <a:xfrm>
            <a:off x="686834" y="1153572"/>
            <a:ext cx="3200400" cy="4461163"/>
          </a:xfrm>
        </p:spPr>
        <p:txBody>
          <a:bodyPr>
            <a:normAutofit/>
          </a:bodyPr>
          <a:lstStyle/>
          <a:p>
            <a:r>
              <a:rPr lang="en-IN">
                <a:solidFill>
                  <a:srgbClr val="FFFFFF"/>
                </a:solidFill>
              </a:rPr>
              <a:t>Relaxed restrictions on constexpr functions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6EC1AA5-E336-E302-5FA1-E99E3B5931C9}"/>
              </a:ext>
            </a:extLst>
          </p:cNvPr>
          <p:cNvSpPr>
            <a:spLocks noGrp="1"/>
          </p:cNvSpPr>
          <p:nvPr>
            <p:ph idx="1"/>
          </p:nvPr>
        </p:nvSpPr>
        <p:spPr>
          <a:xfrm>
            <a:off x="4447308" y="0"/>
            <a:ext cx="6906491" cy="6858000"/>
          </a:xfrm>
        </p:spPr>
        <p:txBody>
          <a:bodyPr anchor="ctr">
            <a:normAutofit lnSpcReduction="10000"/>
          </a:bodyPr>
          <a:lstStyle/>
          <a:p>
            <a:r>
              <a:rPr lang="en-US" sz="2400" dirty="0"/>
              <a:t>In C++11, </a:t>
            </a:r>
            <a:r>
              <a:rPr lang="en-US" sz="2400" dirty="0" err="1"/>
              <a:t>constexpr</a:t>
            </a:r>
            <a:r>
              <a:rPr lang="en-US" sz="2400" dirty="0"/>
              <a:t> function bodies could only contain a very limited set of syntaxes, including : typedefs, </a:t>
            </a:r>
            <a:r>
              <a:rPr lang="en-US" sz="2400" dirty="0" err="1"/>
              <a:t>usings</a:t>
            </a:r>
            <a:r>
              <a:rPr lang="en-US" sz="2400" dirty="0"/>
              <a:t>, and a single return statement. In C++14, the set of allowable syntaxes expands greatly to include the most common syntax such as if statements, multiple returns, loops, etc.</a:t>
            </a:r>
          </a:p>
          <a:p>
            <a:pPr marL="0" indent="0">
              <a:buNone/>
            </a:pPr>
            <a:r>
              <a:rPr lang="en-US" sz="2400" dirty="0"/>
              <a:t>	</a:t>
            </a:r>
            <a:r>
              <a:rPr lang="en-US" sz="2400" dirty="0" err="1"/>
              <a:t>constexpr</a:t>
            </a:r>
            <a:r>
              <a:rPr lang="en-US" sz="2400" dirty="0"/>
              <a:t> int factorial(int n)</a:t>
            </a:r>
          </a:p>
          <a:p>
            <a:pPr marL="0" indent="0">
              <a:buNone/>
            </a:pPr>
            <a:r>
              <a:rPr lang="en-US" sz="2400" dirty="0"/>
              <a:t>	 {</a:t>
            </a:r>
          </a:p>
          <a:p>
            <a:pPr marL="0" indent="0">
              <a:buNone/>
            </a:pPr>
            <a:r>
              <a:rPr lang="en-US" sz="2400" dirty="0"/>
              <a:t>		 if (n &lt;= 1)  </a:t>
            </a:r>
          </a:p>
          <a:p>
            <a:pPr marL="0" indent="0">
              <a:buNone/>
            </a:pPr>
            <a:r>
              <a:rPr lang="en-US" sz="2400" dirty="0"/>
              <a:t>		 {</a:t>
            </a:r>
          </a:p>
          <a:p>
            <a:pPr marL="0" indent="0">
              <a:buNone/>
            </a:pPr>
            <a:r>
              <a:rPr lang="en-US" sz="2400" dirty="0"/>
              <a:t>			return 1;</a:t>
            </a:r>
          </a:p>
          <a:p>
            <a:pPr marL="0" indent="0">
              <a:buNone/>
            </a:pPr>
            <a:r>
              <a:rPr lang="en-US" sz="2400" dirty="0"/>
              <a:t>		 }</a:t>
            </a:r>
          </a:p>
          <a:p>
            <a:pPr marL="0" indent="0">
              <a:buNone/>
            </a:pPr>
            <a:r>
              <a:rPr lang="en-US" sz="2400" dirty="0"/>
              <a:t>		 else 	</a:t>
            </a:r>
          </a:p>
          <a:p>
            <a:pPr marL="0" indent="0">
              <a:buNone/>
            </a:pPr>
            <a:r>
              <a:rPr lang="en-US" sz="2400" dirty="0"/>
              <a:t>		 {</a:t>
            </a:r>
          </a:p>
          <a:p>
            <a:pPr marL="0" indent="0">
              <a:buNone/>
            </a:pPr>
            <a:r>
              <a:rPr lang="en-US" sz="2400" dirty="0"/>
              <a:t>		 	return n * factorial(n - 1);			  }</a:t>
            </a:r>
          </a:p>
          <a:p>
            <a:pPr marL="0" indent="0">
              <a:buNone/>
            </a:pPr>
            <a:r>
              <a:rPr lang="en-US" sz="2400" dirty="0"/>
              <a:t>	}</a:t>
            </a:r>
            <a:endParaRPr lang="en-IN" sz="2400" dirty="0"/>
          </a:p>
        </p:txBody>
      </p:sp>
    </p:spTree>
    <p:extLst>
      <p:ext uri="{BB962C8B-B14F-4D97-AF65-F5344CB8AC3E}">
        <p14:creationId xmlns:p14="http://schemas.microsoft.com/office/powerpoint/2010/main" val="3059875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87CBEC-42A5-46CF-C209-7A20DC3400EA}"/>
              </a:ext>
            </a:extLst>
          </p:cNvPr>
          <p:cNvSpPr>
            <a:spLocks noGrp="1"/>
          </p:cNvSpPr>
          <p:nvPr>
            <p:ph type="title"/>
          </p:nvPr>
        </p:nvSpPr>
        <p:spPr>
          <a:xfrm>
            <a:off x="838200" y="365125"/>
            <a:ext cx="10515600" cy="1325563"/>
          </a:xfrm>
        </p:spPr>
        <p:txBody>
          <a:bodyPr>
            <a:normAutofit/>
          </a:bodyPr>
          <a:lstStyle/>
          <a:p>
            <a:r>
              <a:rPr lang="en-IN" sz="5400" dirty="0"/>
              <a:t>Binary literals  &amp; </a:t>
            </a:r>
            <a:r>
              <a:rPr lang="en-US" sz="5400" dirty="0"/>
              <a:t>Digit separators :</a:t>
            </a:r>
            <a:endParaRPr lang="en-IN" sz="5400"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319085-9CEA-A96E-DCCB-6B7D58888103}"/>
              </a:ext>
            </a:extLst>
          </p:cNvPr>
          <p:cNvSpPr>
            <a:spLocks noGrp="1"/>
          </p:cNvSpPr>
          <p:nvPr>
            <p:ph idx="1"/>
          </p:nvPr>
        </p:nvSpPr>
        <p:spPr>
          <a:xfrm>
            <a:off x="838200" y="1763840"/>
            <a:ext cx="10515600" cy="4953952"/>
          </a:xfrm>
        </p:spPr>
        <p:txBody>
          <a:bodyPr>
            <a:normAutofit/>
          </a:bodyPr>
          <a:lstStyle/>
          <a:p>
            <a:pPr marL="0" indent="0">
              <a:buNone/>
            </a:pPr>
            <a:r>
              <a:rPr lang="en-US" sz="2300" b="1" dirty="0"/>
              <a:t>Binary Literals:</a:t>
            </a:r>
          </a:p>
          <a:p>
            <a:r>
              <a:rPr lang="en-US" sz="2100" dirty="0"/>
              <a:t>We can directly write binary literals (of the form 0’s and 1’s) in C++14.</a:t>
            </a:r>
          </a:p>
          <a:p>
            <a:r>
              <a:rPr lang="en-US" sz="2100" dirty="0"/>
              <a:t>The binary number can be expressed as 0b or 0B as the prefix. Below is the program to illustrate the same:</a:t>
            </a:r>
          </a:p>
          <a:p>
            <a:pPr lvl="1"/>
            <a:r>
              <a:rPr lang="en-US" sz="2100" dirty="0"/>
              <a:t>// Binary literal with prefix '0b’</a:t>
            </a:r>
          </a:p>
          <a:p>
            <a:pPr lvl="1"/>
            <a:r>
              <a:rPr lang="en-US" sz="2100" dirty="0"/>
              <a:t>int a = 0b00001111;  </a:t>
            </a:r>
          </a:p>
          <a:p>
            <a:pPr lvl="1"/>
            <a:r>
              <a:rPr lang="en-US" sz="2100" dirty="0"/>
              <a:t>// Binary literal with prefix '0B'</a:t>
            </a:r>
          </a:p>
          <a:p>
            <a:pPr lvl="1"/>
            <a:r>
              <a:rPr lang="en-US" sz="2100" dirty="0"/>
              <a:t>int b = 0B00001111;</a:t>
            </a:r>
          </a:p>
          <a:p>
            <a:pPr marL="0" indent="0">
              <a:buNone/>
            </a:pPr>
            <a:r>
              <a:rPr lang="en-US" sz="2300" b="1" dirty="0"/>
              <a:t>Digit separators :</a:t>
            </a:r>
          </a:p>
          <a:p>
            <a:r>
              <a:rPr lang="en-US" sz="2100" dirty="0"/>
              <a:t>C++14 has introduced a feature and its name is Digit Separator and denoted by a simple quotation mark (‘). </a:t>
            </a:r>
          </a:p>
          <a:p>
            <a:r>
              <a:rPr lang="en-US" sz="2100" dirty="0"/>
              <a:t>This can make it easier for users to read large numbers.</a:t>
            </a:r>
          </a:p>
          <a:p>
            <a:pPr lvl="1"/>
            <a:r>
              <a:rPr lang="en-US" sz="2100" dirty="0"/>
              <a:t>Ex :   long </a:t>
            </a:r>
            <a:r>
              <a:rPr lang="en-US" sz="2100" dirty="0" err="1"/>
              <a:t>long</a:t>
            </a:r>
            <a:r>
              <a:rPr lang="en-US" sz="2100" dirty="0"/>
              <a:t> int a = 10'00'000;</a:t>
            </a:r>
            <a:endParaRPr lang="en-IN" sz="2100" dirty="0"/>
          </a:p>
        </p:txBody>
      </p:sp>
    </p:spTree>
    <p:extLst>
      <p:ext uri="{BB962C8B-B14F-4D97-AF65-F5344CB8AC3E}">
        <p14:creationId xmlns:p14="http://schemas.microsoft.com/office/powerpoint/2010/main" val="13736091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DE26A2-7179-CDB7-020D-48AF6C4D27CA}"/>
              </a:ext>
            </a:extLst>
          </p:cNvPr>
          <p:cNvSpPr>
            <a:spLocks noGrp="1"/>
          </p:cNvSpPr>
          <p:nvPr>
            <p:ph type="title"/>
          </p:nvPr>
        </p:nvSpPr>
        <p:spPr>
          <a:xfrm>
            <a:off x="838200" y="365125"/>
            <a:ext cx="10515600" cy="1325563"/>
          </a:xfrm>
        </p:spPr>
        <p:txBody>
          <a:bodyPr>
            <a:normAutofit/>
          </a:bodyPr>
          <a:lstStyle/>
          <a:p>
            <a:r>
              <a:rPr lang="en-IN" sz="5400"/>
              <a:t>[[deprecated]] attribute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234B5E-1CF5-677E-A60E-A6ACBFB5247B}"/>
              </a:ext>
            </a:extLst>
          </p:cNvPr>
          <p:cNvSpPr>
            <a:spLocks noGrp="1"/>
          </p:cNvSpPr>
          <p:nvPr>
            <p:ph idx="1"/>
          </p:nvPr>
        </p:nvSpPr>
        <p:spPr>
          <a:xfrm>
            <a:off x="838200" y="1929384"/>
            <a:ext cx="10515600" cy="4829048"/>
          </a:xfrm>
        </p:spPr>
        <p:txBody>
          <a:bodyPr>
            <a:normAutofit/>
          </a:bodyPr>
          <a:lstStyle/>
          <a:p>
            <a:r>
              <a:rPr lang="en-US" sz="2400" dirty="0"/>
              <a:t>Deprecated means the use of the name or entity declared with this attribute is allowed but discouraged for some reason.</a:t>
            </a:r>
          </a:p>
          <a:p>
            <a:r>
              <a:rPr lang="en-US" sz="2400" dirty="0"/>
              <a:t>The compiler gives warnings and if string literals are provided</a:t>
            </a:r>
          </a:p>
          <a:p>
            <a:r>
              <a:rPr lang="en-US" sz="2400" dirty="0"/>
              <a:t>C++14 introduces the [[deprecated]] attribute to indicate that a unit (function, class, etc.) is discouraged and likely yield compilation warnings. If a reason is provided, it will be included in the warnings.</a:t>
            </a:r>
          </a:p>
          <a:p>
            <a:pPr marL="0" indent="0">
              <a:buNone/>
            </a:pPr>
            <a:endParaRPr lang="en-US" sz="2400" dirty="0"/>
          </a:p>
          <a:p>
            <a:pPr marL="457200" lvl="1" indent="0">
              <a:buNone/>
            </a:pPr>
            <a:r>
              <a:rPr lang="en-US" dirty="0"/>
              <a:t>Ex:		[[deprecated]]</a:t>
            </a:r>
          </a:p>
          <a:p>
            <a:pPr marL="457200" lvl="1" indent="0">
              <a:buNone/>
            </a:pPr>
            <a:r>
              <a:rPr lang="en-US" dirty="0"/>
              <a:t>       	void </a:t>
            </a:r>
            <a:r>
              <a:rPr lang="en-US" dirty="0" err="1"/>
              <a:t>old_method</a:t>
            </a:r>
            <a:r>
              <a:rPr lang="en-US" dirty="0"/>
              <a:t>();</a:t>
            </a:r>
          </a:p>
          <a:p>
            <a:pPr marL="457200" lvl="1" indent="0">
              <a:buNone/>
            </a:pPr>
            <a:r>
              <a:rPr lang="en-US" dirty="0"/>
              <a:t>		[[deprecated("Use </a:t>
            </a:r>
            <a:r>
              <a:rPr lang="en-US" dirty="0" err="1"/>
              <a:t>new_method</a:t>
            </a:r>
            <a:r>
              <a:rPr lang="en-US" dirty="0"/>
              <a:t> instead")]]</a:t>
            </a:r>
          </a:p>
          <a:p>
            <a:pPr marL="457200" lvl="1" indent="0">
              <a:buNone/>
            </a:pPr>
            <a:r>
              <a:rPr lang="en-US" dirty="0"/>
              <a:t>		void </a:t>
            </a:r>
            <a:r>
              <a:rPr lang="en-US" dirty="0" err="1"/>
              <a:t>legacy_method</a:t>
            </a:r>
            <a:r>
              <a:rPr lang="en-US" dirty="0"/>
              <a:t>();</a:t>
            </a:r>
            <a:endParaRPr lang="en-IN" dirty="0"/>
          </a:p>
        </p:txBody>
      </p:sp>
    </p:spTree>
    <p:extLst>
      <p:ext uri="{BB962C8B-B14F-4D97-AF65-F5344CB8AC3E}">
        <p14:creationId xmlns:p14="http://schemas.microsoft.com/office/powerpoint/2010/main" val="119302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354AD-CAEC-3CD3-BE5A-878E131CD7A3}"/>
              </a:ext>
            </a:extLst>
          </p:cNvPr>
          <p:cNvSpPr>
            <a:spLocks noGrp="1"/>
          </p:cNvSpPr>
          <p:nvPr>
            <p:ph type="title"/>
          </p:nvPr>
        </p:nvSpPr>
        <p:spPr/>
        <p:txBody>
          <a:bodyPr/>
          <a:lstStyle/>
          <a:p>
            <a:r>
              <a:rPr lang="en-US" b="1" dirty="0"/>
              <a:t>C++-14 </a:t>
            </a:r>
            <a:r>
              <a:rPr lang="en-US" sz="4400" b="1" dirty="0"/>
              <a:t>New library features</a:t>
            </a:r>
            <a:endParaRPr lang="en-IN" b="1" dirty="0"/>
          </a:p>
        </p:txBody>
      </p:sp>
      <p:sp>
        <p:nvSpPr>
          <p:cNvPr id="3" name="Content Placeholder 2">
            <a:extLst>
              <a:ext uri="{FF2B5EF4-FFF2-40B4-BE49-F238E27FC236}">
                <a16:creationId xmlns:a16="http://schemas.microsoft.com/office/drawing/2014/main" id="{F10E8BF8-8967-B028-B687-CFE0C1717B81}"/>
              </a:ext>
            </a:extLst>
          </p:cNvPr>
          <p:cNvSpPr>
            <a:spLocks noGrp="1"/>
          </p:cNvSpPr>
          <p:nvPr>
            <p:ph idx="1"/>
          </p:nvPr>
        </p:nvSpPr>
        <p:spPr>
          <a:xfrm>
            <a:off x="838200" y="1825625"/>
            <a:ext cx="10515600" cy="4794250"/>
          </a:xfrm>
        </p:spPr>
        <p:txBody>
          <a:bodyPr>
            <a:normAutofit/>
          </a:bodyPr>
          <a:lstStyle/>
          <a:p>
            <a:r>
              <a:rPr lang="en-US" sz="2800" dirty="0"/>
              <a:t>	std::</a:t>
            </a:r>
            <a:r>
              <a:rPr lang="en-US" sz="2800" dirty="0" err="1"/>
              <a:t>make_unique</a:t>
            </a:r>
            <a:endParaRPr lang="en-US" sz="2800" dirty="0"/>
          </a:p>
          <a:p>
            <a:r>
              <a:rPr lang="en-US" sz="2800" dirty="0"/>
              <a:t>	std::</a:t>
            </a:r>
            <a:r>
              <a:rPr lang="en-US" sz="2800" dirty="0" err="1"/>
              <a:t>shared_timed_mutex</a:t>
            </a:r>
            <a:r>
              <a:rPr lang="en-US" sz="2800" dirty="0"/>
              <a:t> and std::</a:t>
            </a:r>
            <a:r>
              <a:rPr lang="en-US" sz="2800" dirty="0" err="1"/>
              <a:t>shared_lock</a:t>
            </a:r>
            <a:endParaRPr lang="en-US" sz="2800" dirty="0"/>
          </a:p>
          <a:p>
            <a:r>
              <a:rPr lang="en-US" sz="2800" dirty="0"/>
              <a:t>	std::</a:t>
            </a:r>
            <a:r>
              <a:rPr lang="en-US" sz="2800" dirty="0" err="1"/>
              <a:t>integer_sequence</a:t>
            </a:r>
            <a:endParaRPr lang="en-US" sz="2800" dirty="0"/>
          </a:p>
          <a:p>
            <a:r>
              <a:rPr lang="en-US" sz="2800" dirty="0"/>
              <a:t>	std::exchange</a:t>
            </a:r>
          </a:p>
          <a:p>
            <a:r>
              <a:rPr lang="en-US" sz="2800" dirty="0"/>
              <a:t>	std::quoted</a:t>
            </a:r>
          </a:p>
          <a:p>
            <a:r>
              <a:rPr lang="en-US" sz="2800" dirty="0"/>
              <a:t>	and many small improvements to existing library facilities, such 	as two-range overloads for some algorithms</a:t>
            </a:r>
          </a:p>
          <a:p>
            <a:r>
              <a:rPr lang="en-US" sz="2800" dirty="0"/>
              <a:t>	type alias versions of type traits</a:t>
            </a:r>
          </a:p>
          <a:p>
            <a:r>
              <a:rPr lang="en-US" sz="2800" dirty="0"/>
              <a:t>	user-defined literals for </a:t>
            </a:r>
            <a:r>
              <a:rPr lang="en-US" sz="2800" dirty="0" err="1"/>
              <a:t>basic_string</a:t>
            </a:r>
            <a:r>
              <a:rPr lang="en-US" sz="2800" dirty="0"/>
              <a:t>, duration and complex</a:t>
            </a:r>
          </a:p>
          <a:p>
            <a:endParaRPr lang="en-IN" dirty="0"/>
          </a:p>
        </p:txBody>
      </p:sp>
    </p:spTree>
    <p:extLst>
      <p:ext uri="{BB962C8B-B14F-4D97-AF65-F5344CB8AC3E}">
        <p14:creationId xmlns:p14="http://schemas.microsoft.com/office/powerpoint/2010/main" val="147142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81DF8C5-E1CF-9824-3A34-593F05A3CE5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Move semantics:</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9040D82B-89AA-02BC-F51E-2403AF4809B9}"/>
              </a:ext>
            </a:extLst>
          </p:cNvPr>
          <p:cNvSpPr>
            <a:spLocks noGrp="1"/>
          </p:cNvSpPr>
          <p:nvPr>
            <p:ph idx="1"/>
          </p:nvPr>
        </p:nvSpPr>
        <p:spPr>
          <a:xfrm>
            <a:off x="838200" y="1929384"/>
            <a:ext cx="10515600" cy="4798568"/>
          </a:xfrm>
        </p:spPr>
        <p:txBody>
          <a:bodyPr vert="horz" lIns="91440" tIns="45720" rIns="91440" bIns="45720" rtlCol="0">
            <a:normAutofit/>
          </a:bodyPr>
          <a:lstStyle/>
          <a:p>
            <a:r>
              <a:rPr lang="en-US" sz="2000" dirty="0"/>
              <a:t>Moving an object means to transfer ownership of some resource it manages to another object.</a:t>
            </a:r>
          </a:p>
          <a:p>
            <a:r>
              <a:rPr lang="en-US" sz="2000" dirty="0"/>
              <a:t>The first benefit of move semantics is performance optimization.</a:t>
            </a:r>
          </a:p>
          <a:p>
            <a:r>
              <a:rPr lang="en-US" sz="2000" dirty="0"/>
              <a:t>When an object is about to reach the end of its lifetime, either because it's a temporary or by explicitly calling std::move, a move is often a cheaper way to transfer resources. </a:t>
            </a:r>
          </a:p>
          <a:p>
            <a:pPr lvl="1"/>
            <a:r>
              <a:rPr lang="en-US" sz="2000" dirty="0"/>
              <a:t>Ex :moving a std::vector is just copying some pointers and internal state over to the new vector -- copying would involve having to copy every single contained element in the vector, which is expensive and unnecessary if the old vector will soon be destroyed.</a:t>
            </a:r>
          </a:p>
          <a:p>
            <a:r>
              <a:rPr lang="en-US" sz="2000" dirty="0"/>
              <a:t>Moves also make it possible for non-copyable types such as std::</a:t>
            </a:r>
            <a:r>
              <a:rPr lang="en-US" sz="2000" dirty="0" err="1"/>
              <a:t>unique_ptrs</a:t>
            </a:r>
            <a:r>
              <a:rPr lang="en-US" sz="2000" dirty="0"/>
              <a:t> (smart pointers) to guarantee at the language level that there is only ever one instance of a resource being managed at a time, while being able to transfer an instance between scopes.</a:t>
            </a:r>
          </a:p>
          <a:p>
            <a:pPr lvl="1"/>
            <a:r>
              <a:rPr lang="en-US" sz="2000" dirty="0"/>
              <a:t>std::</a:t>
            </a:r>
            <a:r>
              <a:rPr lang="en-US" sz="2000" dirty="0" err="1"/>
              <a:t>unique_ptr</a:t>
            </a:r>
            <a:r>
              <a:rPr lang="en-US" sz="2000" dirty="0"/>
              <a:t>&lt;int&gt; p1 {new int{0}};  // in practice, use std::</a:t>
            </a:r>
            <a:r>
              <a:rPr lang="en-US" sz="2000" dirty="0" err="1"/>
              <a:t>make_unique</a:t>
            </a:r>
            <a:endParaRPr lang="en-US" sz="2000" dirty="0"/>
          </a:p>
          <a:p>
            <a:pPr lvl="1"/>
            <a:r>
              <a:rPr lang="en-US" sz="2000" dirty="0"/>
              <a:t>std::</a:t>
            </a:r>
            <a:r>
              <a:rPr lang="en-US" sz="2000" dirty="0" err="1"/>
              <a:t>unique_ptr</a:t>
            </a:r>
            <a:r>
              <a:rPr lang="en-US" sz="2000" dirty="0"/>
              <a:t>&lt;int&gt; p2 = p1; // error -- cannot copy unique pointers</a:t>
            </a:r>
          </a:p>
          <a:p>
            <a:pPr lvl="1"/>
            <a:r>
              <a:rPr lang="en-US" sz="2000" dirty="0"/>
              <a:t>std::</a:t>
            </a:r>
            <a:r>
              <a:rPr lang="en-US" sz="2000" dirty="0" err="1"/>
              <a:t>unique_ptr</a:t>
            </a:r>
            <a:r>
              <a:rPr lang="en-US" sz="2000" dirty="0"/>
              <a:t>&lt;int&gt; p3 = std::move(p1); // move `p1` into `p3`</a:t>
            </a:r>
          </a:p>
          <a:p>
            <a:pPr marL="685800" lvl="2" indent="0">
              <a:buNone/>
            </a:pPr>
            <a:r>
              <a:rPr lang="en-US" sz="2000" dirty="0"/>
              <a:t>			                                     // now unsafe to dereference object held by `p1`</a:t>
            </a:r>
          </a:p>
        </p:txBody>
      </p:sp>
    </p:spTree>
    <p:extLst>
      <p:ext uri="{BB962C8B-B14F-4D97-AF65-F5344CB8AC3E}">
        <p14:creationId xmlns:p14="http://schemas.microsoft.com/office/powerpoint/2010/main" val="3841303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083B99B-0C30-3E11-7915-15AD1DC04040}"/>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b="1" kern="1200">
                <a:solidFill>
                  <a:srgbClr val="FFFFFF"/>
                </a:solidFill>
                <a:latin typeface="+mj-lt"/>
                <a:ea typeface="+mj-ea"/>
                <a:cs typeface="+mj-cs"/>
              </a:rPr>
              <a:t>C++ - 17 Features</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6F848FE3-B93B-731A-1A6C-EACBE1C5595B}"/>
              </a:ext>
            </a:extLst>
          </p:cNvPr>
          <p:cNvSpPr txBox="1"/>
          <p:nvPr/>
        </p:nvSpPr>
        <p:spPr>
          <a:xfrm>
            <a:off x="4447308" y="0"/>
            <a:ext cx="7521172" cy="6858000"/>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2500" dirty="0"/>
              <a:t>template argument deduction for class templates</a:t>
            </a:r>
          </a:p>
          <a:p>
            <a:pPr indent="-228600">
              <a:lnSpc>
                <a:spcPct val="90000"/>
              </a:lnSpc>
              <a:spcAft>
                <a:spcPts val="600"/>
              </a:spcAft>
              <a:buFont typeface="Arial" panose="020B0604020202020204" pitchFamily="34" charset="0"/>
              <a:buChar char="•"/>
            </a:pPr>
            <a:r>
              <a:rPr lang="en-US" sz="2500" dirty="0"/>
              <a:t>declaring non-type template parameters with auto</a:t>
            </a:r>
          </a:p>
          <a:p>
            <a:pPr indent="-228600">
              <a:lnSpc>
                <a:spcPct val="90000"/>
              </a:lnSpc>
              <a:spcAft>
                <a:spcPts val="600"/>
              </a:spcAft>
              <a:buFont typeface="Arial" panose="020B0604020202020204" pitchFamily="34" charset="0"/>
              <a:buChar char="•"/>
            </a:pPr>
            <a:r>
              <a:rPr lang="en-US" sz="2500" dirty="0"/>
              <a:t>folding expressions</a:t>
            </a:r>
          </a:p>
          <a:p>
            <a:pPr indent="-228600">
              <a:lnSpc>
                <a:spcPct val="90000"/>
              </a:lnSpc>
              <a:spcAft>
                <a:spcPts val="600"/>
              </a:spcAft>
              <a:buFont typeface="Arial" panose="020B0604020202020204" pitchFamily="34" charset="0"/>
              <a:buChar char="•"/>
            </a:pPr>
            <a:r>
              <a:rPr lang="en-US" sz="2500" dirty="0"/>
              <a:t>new rules for auto deduction from braced-</a:t>
            </a:r>
            <a:r>
              <a:rPr lang="en-US" sz="2500" dirty="0" err="1"/>
              <a:t>init</a:t>
            </a:r>
            <a:r>
              <a:rPr lang="en-US" sz="2500" dirty="0"/>
              <a:t>-list</a:t>
            </a:r>
          </a:p>
          <a:p>
            <a:pPr indent="-228600">
              <a:lnSpc>
                <a:spcPct val="90000"/>
              </a:lnSpc>
              <a:spcAft>
                <a:spcPts val="600"/>
              </a:spcAft>
              <a:buFont typeface="Arial" panose="020B0604020202020204" pitchFamily="34" charset="0"/>
              <a:buChar char="•"/>
            </a:pPr>
            <a:r>
              <a:rPr lang="en-US" sz="2500" dirty="0" err="1"/>
              <a:t>constexpr</a:t>
            </a:r>
            <a:r>
              <a:rPr lang="en-US" sz="2500" dirty="0"/>
              <a:t> lambda</a:t>
            </a:r>
          </a:p>
          <a:p>
            <a:pPr indent="-228600">
              <a:lnSpc>
                <a:spcPct val="90000"/>
              </a:lnSpc>
              <a:spcAft>
                <a:spcPts val="600"/>
              </a:spcAft>
              <a:buFont typeface="Arial" panose="020B0604020202020204" pitchFamily="34" charset="0"/>
              <a:buChar char="•"/>
            </a:pPr>
            <a:r>
              <a:rPr lang="en-US" sz="2500" dirty="0"/>
              <a:t>lambda capture this by value</a:t>
            </a:r>
          </a:p>
          <a:p>
            <a:pPr indent="-228600">
              <a:lnSpc>
                <a:spcPct val="90000"/>
              </a:lnSpc>
              <a:spcAft>
                <a:spcPts val="600"/>
              </a:spcAft>
              <a:buFont typeface="Arial" panose="020B0604020202020204" pitchFamily="34" charset="0"/>
              <a:buChar char="•"/>
            </a:pPr>
            <a:r>
              <a:rPr lang="en-US" sz="2500" dirty="0"/>
              <a:t>inline variables</a:t>
            </a:r>
          </a:p>
          <a:p>
            <a:pPr indent="-228600">
              <a:lnSpc>
                <a:spcPct val="90000"/>
              </a:lnSpc>
              <a:spcAft>
                <a:spcPts val="600"/>
              </a:spcAft>
              <a:buFont typeface="Arial" panose="020B0604020202020204" pitchFamily="34" charset="0"/>
              <a:buChar char="•"/>
            </a:pPr>
            <a:r>
              <a:rPr lang="en-US" sz="2500" dirty="0"/>
              <a:t>nested namespaces</a:t>
            </a:r>
          </a:p>
          <a:p>
            <a:pPr indent="-228600">
              <a:lnSpc>
                <a:spcPct val="90000"/>
              </a:lnSpc>
              <a:spcAft>
                <a:spcPts val="600"/>
              </a:spcAft>
              <a:buFont typeface="Arial" panose="020B0604020202020204" pitchFamily="34" charset="0"/>
              <a:buChar char="•"/>
            </a:pPr>
            <a:r>
              <a:rPr lang="en-US" sz="2500" dirty="0"/>
              <a:t>structured bindings</a:t>
            </a:r>
          </a:p>
          <a:p>
            <a:pPr indent="-228600">
              <a:lnSpc>
                <a:spcPct val="90000"/>
              </a:lnSpc>
              <a:spcAft>
                <a:spcPts val="600"/>
              </a:spcAft>
              <a:buFont typeface="Arial" panose="020B0604020202020204" pitchFamily="34" charset="0"/>
              <a:buChar char="•"/>
            </a:pPr>
            <a:r>
              <a:rPr lang="en-US" sz="2500" dirty="0"/>
              <a:t>selection statements with initializer</a:t>
            </a:r>
          </a:p>
          <a:p>
            <a:pPr indent="-228600">
              <a:lnSpc>
                <a:spcPct val="90000"/>
              </a:lnSpc>
              <a:spcAft>
                <a:spcPts val="600"/>
              </a:spcAft>
              <a:buFont typeface="Arial" panose="020B0604020202020204" pitchFamily="34" charset="0"/>
              <a:buChar char="•"/>
            </a:pPr>
            <a:r>
              <a:rPr lang="en-US" sz="2500" dirty="0" err="1"/>
              <a:t>constexpr</a:t>
            </a:r>
            <a:r>
              <a:rPr lang="en-US" sz="2500" dirty="0"/>
              <a:t> if</a:t>
            </a:r>
          </a:p>
          <a:p>
            <a:pPr indent="-228600">
              <a:lnSpc>
                <a:spcPct val="90000"/>
              </a:lnSpc>
              <a:spcAft>
                <a:spcPts val="600"/>
              </a:spcAft>
              <a:buFont typeface="Arial" panose="020B0604020202020204" pitchFamily="34" charset="0"/>
              <a:buChar char="•"/>
            </a:pPr>
            <a:r>
              <a:rPr lang="en-US" sz="2500" dirty="0"/>
              <a:t>utf-8 character literals</a:t>
            </a:r>
          </a:p>
          <a:p>
            <a:pPr indent="-228600">
              <a:lnSpc>
                <a:spcPct val="90000"/>
              </a:lnSpc>
              <a:spcAft>
                <a:spcPts val="600"/>
              </a:spcAft>
              <a:buFont typeface="Arial" panose="020B0604020202020204" pitchFamily="34" charset="0"/>
              <a:buChar char="•"/>
            </a:pPr>
            <a:r>
              <a:rPr lang="en-US" sz="2500" dirty="0"/>
              <a:t>direct-list-initialization of </a:t>
            </a:r>
            <a:r>
              <a:rPr lang="en-US" sz="2500" dirty="0" err="1"/>
              <a:t>enums</a:t>
            </a:r>
            <a:endParaRPr lang="en-US" sz="2500" dirty="0"/>
          </a:p>
          <a:p>
            <a:pPr indent="-228600">
              <a:lnSpc>
                <a:spcPct val="90000"/>
              </a:lnSpc>
              <a:spcAft>
                <a:spcPts val="600"/>
              </a:spcAft>
              <a:buFont typeface="Arial" panose="020B0604020202020204" pitchFamily="34" charset="0"/>
              <a:buChar char="•"/>
            </a:pPr>
            <a:r>
              <a:rPr lang="en-US" sz="2500" dirty="0" err="1"/>
              <a:t>fallthrough</a:t>
            </a:r>
            <a:r>
              <a:rPr lang="en-US" sz="2500" dirty="0"/>
              <a:t>, </a:t>
            </a:r>
            <a:r>
              <a:rPr lang="en-US" sz="2500" dirty="0" err="1"/>
              <a:t>nodiscard</a:t>
            </a:r>
            <a:r>
              <a:rPr lang="en-US" sz="2500" dirty="0"/>
              <a:t>, </a:t>
            </a:r>
            <a:r>
              <a:rPr lang="en-US" sz="2500" dirty="0" err="1"/>
              <a:t>maybe_unused</a:t>
            </a:r>
            <a:r>
              <a:rPr lang="en-US" sz="2500" dirty="0"/>
              <a:t> attributes</a:t>
            </a:r>
          </a:p>
          <a:p>
            <a:pPr indent="-228600">
              <a:lnSpc>
                <a:spcPct val="90000"/>
              </a:lnSpc>
              <a:spcAft>
                <a:spcPts val="600"/>
              </a:spcAft>
              <a:buFont typeface="Arial" panose="020B0604020202020204" pitchFamily="34" charset="0"/>
              <a:buChar char="•"/>
            </a:pPr>
            <a:r>
              <a:rPr lang="en-US" sz="2500" dirty="0"/>
              <a:t>__</a:t>
            </a:r>
            <a:r>
              <a:rPr lang="en-US" sz="2500" dirty="0" err="1"/>
              <a:t>has_include</a:t>
            </a:r>
            <a:endParaRPr lang="en-US" sz="2500" dirty="0"/>
          </a:p>
        </p:txBody>
      </p:sp>
    </p:spTree>
    <p:extLst>
      <p:ext uri="{BB962C8B-B14F-4D97-AF65-F5344CB8AC3E}">
        <p14:creationId xmlns:p14="http://schemas.microsoft.com/office/powerpoint/2010/main" val="2793615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DAE195F-6072-94AD-44F6-F3B987E6CB29}"/>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3400" kern="1200">
                <a:solidFill>
                  <a:srgbClr val="FFFFFF"/>
                </a:solidFill>
                <a:latin typeface="+mj-lt"/>
                <a:ea typeface="+mj-ea"/>
                <a:cs typeface="+mj-cs"/>
              </a:rPr>
              <a:t>Class Template argument deduction(CTAD)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4591B416-FCB9-B92F-D39D-219129F412B5}"/>
              </a:ext>
            </a:extLst>
          </p:cNvPr>
          <p:cNvSpPr>
            <a:spLocks noGrp="1"/>
          </p:cNvSpPr>
          <p:nvPr>
            <p:ph idx="1"/>
          </p:nvPr>
        </p:nvSpPr>
        <p:spPr>
          <a:xfrm>
            <a:off x="4167272" y="71120"/>
            <a:ext cx="8021680" cy="6695440"/>
          </a:xfrm>
        </p:spPr>
        <p:txBody>
          <a:bodyPr vert="horz" lIns="91440" tIns="45720" rIns="91440" bIns="45720" rtlCol="0" anchor="ctr">
            <a:normAutofit/>
          </a:bodyPr>
          <a:lstStyle/>
          <a:p>
            <a:r>
              <a:rPr lang="en-US" sz="2000" dirty="0"/>
              <a:t>A function template can deduce its type parameters from its function arguments before C++-17. </a:t>
            </a:r>
          </a:p>
          <a:p>
            <a:r>
              <a:rPr lang="en-US" sz="2000" dirty="0"/>
              <a:t>From C++17, Special member functions (constructors of class templates) also can deduce its type parameters from its constructor arguments.</a:t>
            </a:r>
          </a:p>
          <a:p>
            <a:pPr marL="0"/>
            <a:r>
              <a:rPr lang="en-US" sz="2000" dirty="0"/>
              <a:t>	Ex:</a:t>
            </a:r>
          </a:p>
          <a:p>
            <a:pPr marL="0"/>
            <a:r>
              <a:rPr lang="en-US" sz="2000" dirty="0"/>
              <a:t>	template&lt;</a:t>
            </a:r>
            <a:r>
              <a:rPr lang="en-US" sz="2000" dirty="0" err="1"/>
              <a:t>typename</a:t>
            </a:r>
            <a:r>
              <a:rPr lang="en-US" sz="2000" dirty="0"/>
              <a:t> T&gt;</a:t>
            </a:r>
          </a:p>
          <a:p>
            <a:pPr marL="0"/>
            <a:r>
              <a:rPr lang="en-US" sz="2000" dirty="0"/>
              <a:t>	class Circle</a:t>
            </a:r>
          </a:p>
          <a:p>
            <a:pPr marL="0"/>
            <a:r>
              <a:rPr lang="en-US" sz="2000" dirty="0"/>
              <a:t>	{</a:t>
            </a:r>
          </a:p>
          <a:p>
            <a:pPr marL="0"/>
            <a:r>
              <a:rPr lang="en-US" sz="2000" dirty="0"/>
              <a:t>	   public:</a:t>
            </a:r>
          </a:p>
          <a:p>
            <a:pPr marL="0"/>
            <a:r>
              <a:rPr lang="en-US" sz="2000" dirty="0"/>
              <a:t>	    Circle(T v)	  {   </a:t>
            </a:r>
            <a:r>
              <a:rPr lang="en-US" sz="2000" dirty="0" err="1"/>
              <a:t>cout</a:t>
            </a:r>
            <a:r>
              <a:rPr lang="en-US" sz="2000" dirty="0"/>
              <a:t> &lt;&lt; v &lt;&lt;</a:t>
            </a:r>
            <a:r>
              <a:rPr lang="en-US" sz="2000" dirty="0" err="1"/>
              <a:t>endl</a:t>
            </a:r>
            <a:r>
              <a:rPr lang="en-US" sz="2000" dirty="0"/>
              <a:t>;   }</a:t>
            </a:r>
          </a:p>
          <a:p>
            <a:pPr marL="0"/>
            <a:r>
              <a:rPr lang="en-US" sz="2000" dirty="0"/>
              <a:t>	 };</a:t>
            </a:r>
          </a:p>
          <a:p>
            <a:pPr marL="0"/>
            <a:r>
              <a:rPr lang="en-US" sz="2000" dirty="0"/>
              <a:t>	int main()</a:t>
            </a:r>
          </a:p>
          <a:p>
            <a:pPr marL="0"/>
            <a:r>
              <a:rPr lang="en-US" sz="2000" dirty="0"/>
              <a:t>	{  </a:t>
            </a:r>
          </a:p>
          <a:p>
            <a:pPr marL="0"/>
            <a:r>
              <a:rPr lang="en-US" sz="2000" dirty="0"/>
              <a:t>		  Circle cir_1(1); // call Circle&lt;int&gt;</a:t>
            </a:r>
          </a:p>
          <a:p>
            <a:pPr marL="0"/>
            <a:r>
              <a:rPr lang="en-US" sz="2000" dirty="0"/>
              <a:t>		  Circle cir_2(1.5);	// call Circle&lt; float &gt;</a:t>
            </a:r>
          </a:p>
          <a:p>
            <a:pPr marL="0"/>
            <a:r>
              <a:rPr lang="en-US" sz="2000" dirty="0"/>
              <a:t>	}</a:t>
            </a:r>
          </a:p>
          <a:p>
            <a:pPr marL="0"/>
            <a:r>
              <a:rPr lang="en-US" sz="2000" dirty="0"/>
              <a:t>				</a:t>
            </a:r>
          </a:p>
        </p:txBody>
      </p:sp>
    </p:spTree>
    <p:extLst>
      <p:ext uri="{BB962C8B-B14F-4D97-AF65-F5344CB8AC3E}">
        <p14:creationId xmlns:p14="http://schemas.microsoft.com/office/powerpoint/2010/main" val="2995252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E5D3EF-39B6-3F0C-B33E-626E6C160623}"/>
              </a:ext>
            </a:extLst>
          </p:cNvPr>
          <p:cNvSpPr>
            <a:spLocks noGrp="1"/>
          </p:cNvSpPr>
          <p:nvPr>
            <p:ph idx="1"/>
          </p:nvPr>
        </p:nvSpPr>
        <p:spPr/>
        <p:txBody>
          <a:bodyPr>
            <a:normAutofit/>
          </a:bodyPr>
          <a:lstStyle/>
          <a:p>
            <a:r>
              <a:rPr lang="en-US" dirty="0"/>
              <a:t>Following the deduction rules of auto, while respecting the non-type template parameter list of allowable types, template arguments can be deduced from the types of its arguments:</a:t>
            </a:r>
          </a:p>
          <a:p>
            <a:pPr marL="0" indent="0">
              <a:buNone/>
            </a:pPr>
            <a:r>
              <a:rPr lang="en-US" dirty="0"/>
              <a:t>	template &lt;auto... seq&gt;</a:t>
            </a:r>
          </a:p>
          <a:p>
            <a:pPr marL="0" indent="0">
              <a:buNone/>
            </a:pPr>
            <a:r>
              <a:rPr lang="en-US" dirty="0"/>
              <a:t>	class </a:t>
            </a:r>
            <a:r>
              <a:rPr lang="en-US" dirty="0" err="1"/>
              <a:t>my_integer_sequence</a:t>
            </a:r>
            <a:r>
              <a:rPr lang="en-US" dirty="0"/>
              <a:t> {</a:t>
            </a:r>
          </a:p>
          <a:p>
            <a:pPr marL="0" indent="0">
              <a:buNone/>
            </a:pPr>
            <a:r>
              <a:rPr lang="en-US" dirty="0"/>
              <a:t>	  // Implementation here ...</a:t>
            </a:r>
          </a:p>
          <a:p>
            <a:pPr marL="0" indent="0">
              <a:buNone/>
            </a:pPr>
            <a:r>
              <a:rPr lang="en-US" dirty="0"/>
              <a:t>	};</a:t>
            </a:r>
          </a:p>
          <a:p>
            <a:pPr marL="0" indent="0">
              <a:buNone/>
            </a:pPr>
            <a:r>
              <a:rPr lang="en-US" dirty="0"/>
              <a:t>	// Explicitly pass type `int` as template argument.</a:t>
            </a:r>
          </a:p>
          <a:p>
            <a:pPr marL="0" indent="0">
              <a:buNone/>
            </a:pPr>
            <a:r>
              <a:rPr lang="en-US" dirty="0"/>
              <a:t>	auto seq = std::</a:t>
            </a:r>
            <a:r>
              <a:rPr lang="en-US" dirty="0" err="1"/>
              <a:t>integer_sequence</a:t>
            </a:r>
            <a:r>
              <a:rPr lang="en-US" dirty="0"/>
              <a:t>&lt;int, 0, 1, 2&gt;();</a:t>
            </a:r>
          </a:p>
          <a:p>
            <a:pPr marL="0" indent="0">
              <a:buNone/>
            </a:pPr>
            <a:r>
              <a:rPr lang="en-US" dirty="0"/>
              <a:t>	// Type is deduced to be `int`.</a:t>
            </a:r>
          </a:p>
          <a:p>
            <a:pPr marL="0" indent="0">
              <a:buNone/>
            </a:pPr>
            <a:r>
              <a:rPr lang="en-US" dirty="0"/>
              <a:t>	auto seq2 = </a:t>
            </a:r>
            <a:r>
              <a:rPr lang="en-US" dirty="0" err="1"/>
              <a:t>my_integer_sequence</a:t>
            </a:r>
            <a:r>
              <a:rPr lang="en-US" dirty="0"/>
              <a:t>&lt;0, 1, 2&gt;();</a:t>
            </a:r>
          </a:p>
          <a:p>
            <a:r>
              <a:rPr lang="en-US" dirty="0"/>
              <a:t> You cannot use a double as a template parameter type, which also makes this an invalid deduction using auto.</a:t>
            </a:r>
            <a:endParaRPr lang="en-IN" dirty="0"/>
          </a:p>
        </p:txBody>
      </p:sp>
      <p:sp>
        <p:nvSpPr>
          <p:cNvPr id="3" name="Title 2">
            <a:extLst>
              <a:ext uri="{FF2B5EF4-FFF2-40B4-BE49-F238E27FC236}">
                <a16:creationId xmlns:a16="http://schemas.microsoft.com/office/drawing/2014/main" id="{3D7D2423-B349-9375-C65C-58836E96566D}"/>
              </a:ext>
            </a:extLst>
          </p:cNvPr>
          <p:cNvSpPr>
            <a:spLocks noGrp="1"/>
          </p:cNvSpPr>
          <p:nvPr>
            <p:ph type="title"/>
          </p:nvPr>
        </p:nvSpPr>
        <p:spPr/>
        <p:txBody>
          <a:bodyPr>
            <a:normAutofit/>
          </a:bodyPr>
          <a:lstStyle/>
          <a:p>
            <a:r>
              <a:rPr lang="en-US" sz="4000" dirty="0">
                <a:solidFill>
                  <a:srgbClr val="24292F"/>
                </a:solidFill>
                <a:latin typeface="-apple-system"/>
              </a:rPr>
              <a:t>N</a:t>
            </a:r>
            <a:r>
              <a:rPr lang="en-US" sz="4000" b="1" i="0" dirty="0">
                <a:solidFill>
                  <a:srgbClr val="24292F"/>
                </a:solidFill>
                <a:effectLst/>
                <a:latin typeface="-apple-system"/>
              </a:rPr>
              <a:t>on-type template parameters with auto:</a:t>
            </a:r>
            <a:endParaRPr lang="en-IN" sz="4000" dirty="0"/>
          </a:p>
        </p:txBody>
      </p:sp>
    </p:spTree>
    <p:extLst>
      <p:ext uri="{BB962C8B-B14F-4D97-AF65-F5344CB8AC3E}">
        <p14:creationId xmlns:p14="http://schemas.microsoft.com/office/powerpoint/2010/main" val="3334826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722B248-FE3F-08E2-FAFA-F496C2392164}"/>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kern="1200">
                <a:solidFill>
                  <a:srgbClr val="FFFFFF"/>
                </a:solidFill>
                <a:latin typeface="+mj-lt"/>
                <a:ea typeface="+mj-ea"/>
                <a:cs typeface="+mj-cs"/>
              </a:rPr>
              <a:t>Folding Expressions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38B46F49-2C82-1743-8972-3D2303F3BBD8}"/>
              </a:ext>
            </a:extLst>
          </p:cNvPr>
          <p:cNvSpPr>
            <a:spLocks noGrp="1"/>
          </p:cNvSpPr>
          <p:nvPr>
            <p:ph idx="1"/>
          </p:nvPr>
        </p:nvSpPr>
        <p:spPr>
          <a:xfrm>
            <a:off x="4167272" y="0"/>
            <a:ext cx="8021680" cy="6858000"/>
          </a:xfrm>
        </p:spPr>
        <p:txBody>
          <a:bodyPr vert="horz" lIns="91440" tIns="45720" rIns="91440" bIns="45720" rtlCol="0" anchor="ctr">
            <a:normAutofit/>
          </a:bodyPr>
          <a:lstStyle/>
          <a:p>
            <a:r>
              <a:rPr lang="en-US" sz="1800" dirty="0"/>
              <a:t>A fold expression performs a fold of a template parameter pack over a binary operator.</a:t>
            </a:r>
          </a:p>
          <a:p>
            <a:pPr lvl="1"/>
            <a:r>
              <a:rPr lang="en-US" sz="1800" dirty="0"/>
              <a:t>An expression of the form (... op e) or (e op ...), where op is a fold-operator and e is an unexpanded parameter pack, are called unary folds.</a:t>
            </a:r>
          </a:p>
          <a:p>
            <a:pPr lvl="1"/>
            <a:r>
              <a:rPr lang="en-US" sz="1800" dirty="0"/>
              <a:t>An expression of the form (e1 op ... op e2), where op are fold-operators, is called a binary fold. Either e1 or e2 is an unexpanded parameter pack, but not both.</a:t>
            </a:r>
          </a:p>
          <a:p>
            <a:pPr marL="0" indent="0">
              <a:buNone/>
            </a:pPr>
            <a:r>
              <a:rPr lang="en-US" sz="1800" dirty="0"/>
              <a:t>	  template &lt;</a:t>
            </a:r>
            <a:r>
              <a:rPr lang="en-US" sz="1800" dirty="0" err="1"/>
              <a:t>typename</a:t>
            </a:r>
            <a:r>
              <a:rPr lang="en-US" sz="1800" dirty="0"/>
              <a:t>... </a:t>
            </a:r>
            <a:r>
              <a:rPr lang="en-US" sz="1800" dirty="0" err="1"/>
              <a:t>Args</a:t>
            </a:r>
            <a:r>
              <a:rPr lang="en-US" sz="1800" dirty="0"/>
              <a:t>&gt;</a:t>
            </a:r>
          </a:p>
          <a:p>
            <a:pPr marL="0" indent="0">
              <a:buNone/>
            </a:pPr>
            <a:r>
              <a:rPr lang="en-US" sz="1800" dirty="0"/>
              <a:t>	  bool </a:t>
            </a:r>
            <a:r>
              <a:rPr lang="en-US" sz="1800" dirty="0" err="1"/>
              <a:t>logicalAnd</a:t>
            </a:r>
            <a:r>
              <a:rPr lang="en-US" sz="1800" dirty="0"/>
              <a:t>(</a:t>
            </a:r>
            <a:r>
              <a:rPr lang="en-US" sz="1800" dirty="0" err="1"/>
              <a:t>Args</a:t>
            </a:r>
            <a:r>
              <a:rPr lang="en-US" sz="1800" dirty="0"/>
              <a:t>... </a:t>
            </a:r>
            <a:r>
              <a:rPr lang="en-US" sz="1800" dirty="0" err="1"/>
              <a:t>args</a:t>
            </a:r>
            <a:r>
              <a:rPr lang="en-US" sz="1800" dirty="0"/>
              <a:t>) {</a:t>
            </a:r>
          </a:p>
          <a:p>
            <a:pPr marL="0" indent="0">
              <a:buNone/>
            </a:pPr>
            <a:r>
              <a:rPr lang="en-US" sz="1800" dirty="0"/>
              <a:t>		return (true &amp;&amp; ... &amp;&amp; </a:t>
            </a:r>
            <a:r>
              <a:rPr lang="en-US" sz="1800" dirty="0" err="1"/>
              <a:t>args</a:t>
            </a:r>
            <a:r>
              <a:rPr lang="en-US" sz="1800" dirty="0"/>
              <a:t>); // Binary folding.</a:t>
            </a:r>
          </a:p>
          <a:p>
            <a:pPr marL="0" indent="0">
              <a:buNone/>
            </a:pPr>
            <a:r>
              <a:rPr lang="en-US" sz="1800" dirty="0"/>
              <a:t>	}</a:t>
            </a:r>
          </a:p>
          <a:p>
            <a:pPr marL="0" indent="0">
              <a:buNone/>
            </a:pPr>
            <a:r>
              <a:rPr lang="en-US" sz="1800" dirty="0"/>
              <a:t>	bool b = true;</a:t>
            </a:r>
          </a:p>
          <a:p>
            <a:pPr marL="0" indent="0">
              <a:buNone/>
            </a:pPr>
            <a:r>
              <a:rPr lang="en-US" sz="1800" dirty="0"/>
              <a:t>	bool&amp; b2 = b;</a:t>
            </a:r>
          </a:p>
          <a:p>
            <a:pPr marL="0" indent="0">
              <a:buNone/>
            </a:pPr>
            <a:r>
              <a:rPr lang="en-US" sz="1800" dirty="0"/>
              <a:t>	</a:t>
            </a:r>
            <a:r>
              <a:rPr lang="en-US" sz="1800" dirty="0" err="1"/>
              <a:t>logicalAnd</a:t>
            </a:r>
            <a:r>
              <a:rPr lang="en-US" sz="1800" dirty="0"/>
              <a:t>(b, b2, true);</a:t>
            </a:r>
          </a:p>
          <a:p>
            <a:pPr marL="0" indent="0">
              <a:buNone/>
            </a:pPr>
            <a:r>
              <a:rPr lang="en-US" sz="1800" dirty="0"/>
              <a:t>				</a:t>
            </a:r>
          </a:p>
          <a:p>
            <a:pPr marL="0" indent="0">
              <a:buNone/>
            </a:pPr>
            <a:r>
              <a:rPr lang="en-US" sz="1800" dirty="0"/>
              <a:t>	template &lt;</a:t>
            </a:r>
            <a:r>
              <a:rPr lang="en-US" sz="1800" dirty="0" err="1"/>
              <a:t>typename</a:t>
            </a:r>
            <a:r>
              <a:rPr lang="en-US" sz="1800" dirty="0"/>
              <a:t>... </a:t>
            </a:r>
            <a:r>
              <a:rPr lang="en-US" sz="1800" dirty="0" err="1"/>
              <a:t>Args</a:t>
            </a:r>
            <a:r>
              <a:rPr lang="en-US" sz="1800" dirty="0"/>
              <a:t>&gt;</a:t>
            </a:r>
          </a:p>
          <a:p>
            <a:pPr marL="0" indent="0">
              <a:buNone/>
            </a:pPr>
            <a:r>
              <a:rPr lang="en-US" sz="1800" dirty="0"/>
              <a:t>	auto sum(</a:t>
            </a:r>
            <a:r>
              <a:rPr lang="en-US" sz="1800" dirty="0" err="1"/>
              <a:t>Args</a:t>
            </a:r>
            <a:r>
              <a:rPr lang="en-US" sz="1800" dirty="0"/>
              <a:t>... </a:t>
            </a:r>
            <a:r>
              <a:rPr lang="en-US" sz="1800" dirty="0" err="1"/>
              <a:t>args</a:t>
            </a:r>
            <a:r>
              <a:rPr lang="en-US" sz="1800" dirty="0"/>
              <a:t>) {</a:t>
            </a:r>
          </a:p>
          <a:p>
            <a:pPr marL="0" indent="0">
              <a:buNone/>
            </a:pPr>
            <a:r>
              <a:rPr lang="en-US" sz="1800" dirty="0"/>
              <a:t>		return (... + </a:t>
            </a:r>
            <a:r>
              <a:rPr lang="en-US" sz="1800" dirty="0" err="1"/>
              <a:t>args</a:t>
            </a:r>
            <a:r>
              <a:rPr lang="en-US" sz="1800" dirty="0"/>
              <a:t>); // Unary folding.</a:t>
            </a:r>
          </a:p>
          <a:p>
            <a:pPr marL="0" indent="0">
              <a:buNone/>
            </a:pPr>
            <a:r>
              <a:rPr lang="en-US" sz="1800" dirty="0"/>
              <a:t>	}</a:t>
            </a:r>
          </a:p>
          <a:p>
            <a:pPr marL="0" indent="0">
              <a:buNone/>
            </a:pPr>
            <a:r>
              <a:rPr lang="en-US" sz="1800" dirty="0"/>
              <a:t>	sum(1.0, 2.0f, 3); </a:t>
            </a:r>
          </a:p>
        </p:txBody>
      </p:sp>
    </p:spTree>
    <p:extLst>
      <p:ext uri="{BB962C8B-B14F-4D97-AF65-F5344CB8AC3E}">
        <p14:creationId xmlns:p14="http://schemas.microsoft.com/office/powerpoint/2010/main" val="1509673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45811-9556-25E7-3E3E-275DBC32A8A6}"/>
              </a:ext>
            </a:extLst>
          </p:cNvPr>
          <p:cNvSpPr>
            <a:spLocks noGrp="1"/>
          </p:cNvSpPr>
          <p:nvPr>
            <p:ph type="title"/>
          </p:nvPr>
        </p:nvSpPr>
        <p:spPr>
          <a:xfrm>
            <a:off x="838200" y="365125"/>
            <a:ext cx="10515600" cy="1325563"/>
          </a:xfrm>
        </p:spPr>
        <p:txBody>
          <a:bodyPr>
            <a:normAutofit/>
          </a:bodyPr>
          <a:lstStyle/>
          <a:p>
            <a:r>
              <a:rPr lang="en-US" sz="4200" b="1" i="0">
                <a:effectLst/>
                <a:latin typeface="-apple-system"/>
              </a:rPr>
              <a:t>New rules for auto deduction from braced-init-list :</a:t>
            </a:r>
            <a:endParaRPr lang="en-IN" sz="4200"/>
          </a:p>
        </p:txBody>
      </p:sp>
      <p:sp>
        <p:nvSpPr>
          <p:cNvPr id="2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7EC1A8-DEF0-E9FB-9EDD-AAE8F70D0216}"/>
              </a:ext>
            </a:extLst>
          </p:cNvPr>
          <p:cNvSpPr>
            <a:spLocks noGrp="1"/>
          </p:cNvSpPr>
          <p:nvPr>
            <p:ph idx="1"/>
          </p:nvPr>
        </p:nvSpPr>
        <p:spPr>
          <a:xfrm>
            <a:off x="838200" y="1708976"/>
            <a:ext cx="10515600" cy="5130736"/>
          </a:xfrm>
        </p:spPr>
        <p:txBody>
          <a:bodyPr>
            <a:normAutofit/>
          </a:bodyPr>
          <a:lstStyle/>
          <a:p>
            <a:r>
              <a:rPr lang="en-US" sz="2200" dirty="0"/>
              <a:t>Prior to C++17 there is no difference between the direct-list-initialization and the copy-list-initialization on the result of the type deduction.</a:t>
            </a:r>
          </a:p>
          <a:p>
            <a:pPr lvl="1"/>
            <a:r>
              <a:rPr lang="en-US" sz="2100" dirty="0"/>
              <a:t>direct list initialization: T object {arg1, arg2, ...};</a:t>
            </a:r>
          </a:p>
          <a:p>
            <a:pPr lvl="1"/>
            <a:r>
              <a:rPr lang="en-US" sz="2100" dirty="0"/>
              <a:t>copy list initialization: T object = {arg1, arg2, ...};</a:t>
            </a:r>
            <a:r>
              <a:rPr lang="en-US" sz="2200" dirty="0"/>
              <a:t>		</a:t>
            </a:r>
          </a:p>
          <a:p>
            <a:r>
              <a:rPr lang="en-US" sz="2200" dirty="0"/>
              <a:t>C++17 that introduced the following rules:</a:t>
            </a:r>
          </a:p>
          <a:p>
            <a:pPr lvl="1"/>
            <a:r>
              <a:rPr lang="en-US" sz="2200" dirty="0"/>
              <a:t>Copy list initialization auto deduction will deduce a std::</a:t>
            </a:r>
            <a:r>
              <a:rPr lang="en-US" sz="2200" dirty="0" err="1"/>
              <a:t>initializer_list</a:t>
            </a:r>
            <a:r>
              <a:rPr lang="en-US" sz="2200" dirty="0"/>
              <a:t>&lt;T&gt; if all elements in the list have the same type or be ill-formed.</a:t>
            </a:r>
          </a:p>
          <a:p>
            <a:pPr lvl="1"/>
            <a:r>
              <a:rPr lang="en-US" sz="2200" dirty="0"/>
              <a:t>Direct list initialization auto deduction will deduce a T if the list has a single element or be ill-formed if there is more than one element.</a:t>
            </a:r>
          </a:p>
          <a:p>
            <a:pPr marL="0" indent="0">
              <a:buNone/>
            </a:pPr>
            <a:r>
              <a:rPr lang="en-US" sz="2200" dirty="0"/>
              <a:t>		</a:t>
            </a:r>
            <a:r>
              <a:rPr lang="en-US" sz="2100" dirty="0"/>
              <a:t>Ex: auto a =  {42};   // std::</a:t>
            </a:r>
            <a:r>
              <a:rPr lang="en-US" sz="2100" dirty="0" err="1"/>
              <a:t>initializer_list</a:t>
            </a:r>
            <a:r>
              <a:rPr lang="en-US" sz="2100" dirty="0"/>
              <a:t>&lt;int&gt;</a:t>
            </a:r>
          </a:p>
          <a:p>
            <a:pPr marL="0" indent="0">
              <a:buNone/>
            </a:pPr>
            <a:r>
              <a:rPr lang="en-US" sz="2100" dirty="0"/>
              <a:t>		      auto b     {42};   // int</a:t>
            </a:r>
          </a:p>
          <a:p>
            <a:pPr marL="0" indent="0">
              <a:buNone/>
            </a:pPr>
            <a:r>
              <a:rPr lang="en-US" sz="2100" dirty="0"/>
              <a:t>		      auto c = {1, 2};  // std::</a:t>
            </a:r>
            <a:r>
              <a:rPr lang="en-US" sz="2100" dirty="0" err="1"/>
              <a:t>initializer_list</a:t>
            </a:r>
            <a:r>
              <a:rPr lang="en-US" sz="2100" dirty="0"/>
              <a:t>&lt;int&gt;</a:t>
            </a:r>
          </a:p>
          <a:p>
            <a:pPr marL="0" indent="0">
              <a:buNone/>
            </a:pPr>
            <a:r>
              <a:rPr lang="en-US" sz="2100" dirty="0"/>
              <a:t>		      auto d   {1, 2};   // error, too many </a:t>
            </a:r>
            <a:endParaRPr lang="en-IN" sz="2100" dirty="0"/>
          </a:p>
        </p:txBody>
      </p:sp>
    </p:spTree>
    <p:extLst>
      <p:ext uri="{BB962C8B-B14F-4D97-AF65-F5344CB8AC3E}">
        <p14:creationId xmlns:p14="http://schemas.microsoft.com/office/powerpoint/2010/main" val="33839340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0D0704-8844-19AE-F53E-26265629AC80}"/>
              </a:ext>
            </a:extLst>
          </p:cNvPr>
          <p:cNvSpPr>
            <a:spLocks noGrp="1"/>
          </p:cNvSpPr>
          <p:nvPr>
            <p:ph type="title"/>
          </p:nvPr>
        </p:nvSpPr>
        <p:spPr>
          <a:xfrm>
            <a:off x="838200" y="365125"/>
            <a:ext cx="10515600" cy="1325563"/>
          </a:xfrm>
        </p:spPr>
        <p:txBody>
          <a:bodyPr>
            <a:normAutofit/>
          </a:bodyPr>
          <a:lstStyle/>
          <a:p>
            <a:r>
              <a:rPr lang="en-IN" sz="5400" b="1" dirty="0" err="1"/>
              <a:t>constexpr</a:t>
            </a:r>
            <a:r>
              <a:rPr lang="en-IN" sz="5400" b="1" dirty="0"/>
              <a:t> Lambda :</a:t>
            </a: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537A0D-B159-A4FC-7300-30E29422B813}"/>
              </a:ext>
            </a:extLst>
          </p:cNvPr>
          <p:cNvSpPr>
            <a:spLocks noGrp="1"/>
          </p:cNvSpPr>
          <p:nvPr>
            <p:ph idx="1"/>
          </p:nvPr>
        </p:nvSpPr>
        <p:spPr>
          <a:xfrm>
            <a:off x="838200" y="1806448"/>
            <a:ext cx="10515600" cy="5033264"/>
          </a:xfrm>
        </p:spPr>
        <p:txBody>
          <a:bodyPr>
            <a:noAutofit/>
          </a:bodyPr>
          <a:lstStyle/>
          <a:p>
            <a:r>
              <a:rPr lang="en-US" sz="1800" dirty="0"/>
              <a:t>A lambda expression may be declared as </a:t>
            </a:r>
            <a:r>
              <a:rPr lang="en-US" sz="1800" dirty="0" err="1"/>
              <a:t>constexpr</a:t>
            </a:r>
            <a:r>
              <a:rPr lang="en-US" sz="1800" dirty="0"/>
              <a:t> or used in a constant expression when the initialization of each data member that it captures or introduces is allowed within a constant expression.</a:t>
            </a:r>
          </a:p>
          <a:p>
            <a:pPr marL="457200" lvl="1" indent="0">
              <a:buNone/>
            </a:pPr>
            <a:r>
              <a:rPr lang="en-US" sz="1800" dirty="0"/>
              <a:t>Ex: int y = 32;</a:t>
            </a:r>
          </a:p>
          <a:p>
            <a:pPr marL="457200" lvl="1" indent="0">
              <a:buNone/>
            </a:pPr>
            <a:r>
              <a:rPr lang="en-US" sz="1800" dirty="0"/>
              <a:t>      auto answer = [y]() </a:t>
            </a:r>
            <a:r>
              <a:rPr lang="en-US" sz="1800" dirty="0" err="1"/>
              <a:t>constexpr</a:t>
            </a:r>
            <a:endParaRPr lang="en-US" sz="1800" dirty="0"/>
          </a:p>
          <a:p>
            <a:pPr marL="457200" lvl="1" indent="0">
              <a:buNone/>
            </a:pPr>
            <a:r>
              <a:rPr lang="en-US" sz="1800" dirty="0"/>
              <a:t>     {</a:t>
            </a:r>
          </a:p>
          <a:p>
            <a:pPr marL="457200" lvl="1" indent="0">
              <a:buNone/>
            </a:pPr>
            <a:r>
              <a:rPr lang="en-US" sz="1800" dirty="0"/>
              <a:t>	 int x = 10;</a:t>
            </a:r>
          </a:p>
          <a:p>
            <a:pPr marL="914400" lvl="2" indent="0">
              <a:buNone/>
            </a:pPr>
            <a:r>
              <a:rPr lang="en-US" sz="1800" dirty="0"/>
              <a:t> return y + x;</a:t>
            </a:r>
          </a:p>
          <a:p>
            <a:pPr marL="457200" lvl="1" indent="0">
              <a:buNone/>
            </a:pPr>
            <a:r>
              <a:rPr lang="en-US" sz="1800" dirty="0"/>
              <a:t>     };</a:t>
            </a:r>
          </a:p>
          <a:p>
            <a:pPr marL="457200" lvl="1" indent="0">
              <a:buNone/>
            </a:pPr>
            <a:r>
              <a:rPr lang="en-US" sz="1800" dirty="0"/>
              <a:t>     </a:t>
            </a:r>
            <a:r>
              <a:rPr lang="en-US" sz="1800" dirty="0" err="1"/>
              <a:t>constexpr</a:t>
            </a:r>
            <a:r>
              <a:rPr lang="en-US" sz="1800" dirty="0"/>
              <a:t> int Increment(int n) 	{	return [n] { return n + 1; }();	}</a:t>
            </a:r>
          </a:p>
          <a:p>
            <a:r>
              <a:rPr lang="en-US" sz="1800" dirty="0"/>
              <a:t>A lambda is implicitly </a:t>
            </a:r>
            <a:r>
              <a:rPr lang="en-US" sz="1800" dirty="0" err="1"/>
              <a:t>constexpr</a:t>
            </a:r>
            <a:r>
              <a:rPr lang="en-US" sz="1800" dirty="0"/>
              <a:t> if its result satisfies the requirements of a </a:t>
            </a:r>
            <a:r>
              <a:rPr lang="en-US" sz="1800" dirty="0" err="1"/>
              <a:t>constexpr</a:t>
            </a:r>
            <a:r>
              <a:rPr lang="en-US" sz="1800" dirty="0"/>
              <a:t> function:</a:t>
            </a:r>
          </a:p>
          <a:p>
            <a:pPr marL="457200" lvl="1" indent="0">
              <a:buNone/>
            </a:pPr>
            <a:r>
              <a:rPr kumimoji="0" lang="en-US" sz="1800" b="0" i="0" u="none" strike="noStrike" kern="1200" cap="none" spc="0" normalizeH="0" baseline="0" noProof="0" dirty="0">
                <a:ln>
                  <a:noFill/>
                </a:ln>
                <a:effectLst/>
                <a:uLnTx/>
                <a:uFillTx/>
                <a:latin typeface="Calibri" panose="020F0502020204030204"/>
                <a:ea typeface="+mn-ea"/>
                <a:cs typeface="+mn-cs"/>
              </a:rPr>
              <a:t>Ex: </a:t>
            </a:r>
            <a:r>
              <a:rPr lang="en-US" sz="1800" dirty="0"/>
              <a:t>auto answer = [](int n)	{   return 32 + n;  };</a:t>
            </a:r>
          </a:p>
          <a:p>
            <a:pPr marL="457200" lvl="1" indent="0">
              <a:buNone/>
            </a:pPr>
            <a:r>
              <a:rPr lang="en-US" sz="1800" dirty="0"/>
              <a:t>        </a:t>
            </a:r>
            <a:r>
              <a:rPr lang="en-US" sz="1800" dirty="0" err="1"/>
              <a:t>constexpr</a:t>
            </a:r>
            <a:r>
              <a:rPr lang="en-US" sz="1800" dirty="0"/>
              <a:t> int response = answer(10);</a:t>
            </a:r>
          </a:p>
          <a:p>
            <a:r>
              <a:rPr lang="en-US" sz="1800" dirty="0"/>
              <a:t>If a lambda is implicitly or explicitly </a:t>
            </a:r>
            <a:r>
              <a:rPr lang="en-US" sz="1800" dirty="0" err="1"/>
              <a:t>constexpr</a:t>
            </a:r>
            <a:r>
              <a:rPr lang="en-US" sz="1800" dirty="0"/>
              <a:t>, and you convert it to a function pointer, the resulting function is also </a:t>
            </a:r>
            <a:r>
              <a:rPr lang="en-US" sz="1800" dirty="0" err="1"/>
              <a:t>constexpr</a:t>
            </a:r>
            <a:r>
              <a:rPr lang="en-US" sz="1800" dirty="0"/>
              <a:t>:</a:t>
            </a:r>
          </a:p>
          <a:p>
            <a:pPr marL="457200" lvl="1" indent="0">
              <a:buNone/>
            </a:pPr>
            <a:r>
              <a:rPr lang="en-US" sz="1800" dirty="0"/>
              <a:t>Ex: auto Increment = [](int n)	{	return n + 1;	};</a:t>
            </a:r>
          </a:p>
          <a:p>
            <a:pPr marL="457200" lvl="1" indent="0">
              <a:buNone/>
            </a:pPr>
            <a:r>
              <a:rPr lang="en-US" sz="1800" dirty="0"/>
              <a:t>      </a:t>
            </a:r>
            <a:r>
              <a:rPr lang="en-US" sz="1800" dirty="0" err="1"/>
              <a:t>constexpr</a:t>
            </a:r>
            <a:r>
              <a:rPr lang="en-US" sz="1800" dirty="0"/>
              <a:t> int(*</a:t>
            </a:r>
            <a:r>
              <a:rPr lang="en-US" sz="1800" dirty="0" err="1"/>
              <a:t>inc</a:t>
            </a:r>
            <a:r>
              <a:rPr lang="en-US" sz="1800" dirty="0"/>
              <a:t>)(int) = Increment;</a:t>
            </a:r>
            <a:endParaRPr lang="en-IN" sz="1800" dirty="0"/>
          </a:p>
        </p:txBody>
      </p:sp>
    </p:spTree>
    <p:extLst>
      <p:ext uri="{BB962C8B-B14F-4D97-AF65-F5344CB8AC3E}">
        <p14:creationId xmlns:p14="http://schemas.microsoft.com/office/powerpoint/2010/main" val="16381780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3F291-DED8-4B27-7C15-3914DFBD6C9F}"/>
              </a:ext>
            </a:extLst>
          </p:cNvPr>
          <p:cNvSpPr>
            <a:spLocks noGrp="1"/>
          </p:cNvSpPr>
          <p:nvPr>
            <p:ph type="title"/>
          </p:nvPr>
        </p:nvSpPr>
        <p:spPr>
          <a:xfrm>
            <a:off x="838200" y="365125"/>
            <a:ext cx="10515600" cy="1325563"/>
          </a:xfrm>
        </p:spPr>
        <p:txBody>
          <a:bodyPr>
            <a:normAutofit/>
          </a:bodyPr>
          <a:lstStyle/>
          <a:p>
            <a:r>
              <a:rPr lang="en-US" sz="5400" b="1"/>
              <a:t>Lambda capture this by value :</a:t>
            </a:r>
            <a:endParaRPr lang="en-IN" sz="5400" b="1"/>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31A4D-AA2D-C895-4D83-5C2ACAC87E7C}"/>
              </a:ext>
            </a:extLst>
          </p:cNvPr>
          <p:cNvSpPr>
            <a:spLocks noGrp="1"/>
          </p:cNvSpPr>
          <p:nvPr>
            <p:ph idx="1"/>
          </p:nvPr>
        </p:nvSpPr>
        <p:spPr>
          <a:xfrm>
            <a:off x="669036" y="1745552"/>
            <a:ext cx="10853928" cy="5094160"/>
          </a:xfrm>
        </p:spPr>
        <p:txBody>
          <a:bodyPr>
            <a:noAutofit/>
          </a:bodyPr>
          <a:lstStyle/>
          <a:p>
            <a:r>
              <a:rPr lang="en-US" sz="1600" dirty="0"/>
              <a:t>This pointer may be captured by value by specifying *this in the capture clause. *this in C++17 will make a copy of the current object, while this (C++11) continues to capture by reference. Capture by value copies the entire function object that encapsulates the lambda expression to every call site where the lambda is invoked. Capture by value is useful when the lambda executes in parallel or asynchronous operations. It's especially useful on certain hardware architectures, such as NUMA.</a:t>
            </a:r>
          </a:p>
          <a:p>
            <a:pPr lvl="1"/>
            <a:r>
              <a:rPr lang="en-US" sz="1600" dirty="0"/>
              <a:t>NUMA - (Non-Uniform Memory Access) A multiprocessing architecture in which memory is separated into close and distant banks.</a:t>
            </a:r>
          </a:p>
          <a:p>
            <a:pPr marL="457200" lvl="1" indent="0">
              <a:buNone/>
            </a:pPr>
            <a:r>
              <a:rPr lang="en-US" sz="1500" dirty="0"/>
              <a:t>// capture "this" by reference</a:t>
            </a:r>
          </a:p>
          <a:p>
            <a:pPr marL="457200" lvl="1" indent="0">
              <a:buNone/>
            </a:pPr>
            <a:r>
              <a:rPr lang="en-US" sz="1500" dirty="0"/>
              <a:t>void </a:t>
            </a:r>
            <a:r>
              <a:rPr lang="en-US" sz="1500" dirty="0" err="1"/>
              <a:t>ApplyScale</a:t>
            </a:r>
            <a:r>
              <a:rPr lang="en-US" sz="1500" dirty="0"/>
              <a:t>(const vector&lt;int&gt;&amp; v) const</a:t>
            </a:r>
          </a:p>
          <a:p>
            <a:pPr marL="457200" lvl="1" indent="0">
              <a:buNone/>
            </a:pPr>
            <a:r>
              <a:rPr lang="en-US" sz="1500" dirty="0"/>
              <a:t>{</a:t>
            </a:r>
          </a:p>
          <a:p>
            <a:pPr marL="457200" lvl="1" indent="0">
              <a:buNone/>
            </a:pPr>
            <a:r>
              <a:rPr lang="en-US" sz="1500" dirty="0"/>
              <a:t>	 </a:t>
            </a:r>
            <a:r>
              <a:rPr lang="en-US" sz="1500" dirty="0" err="1"/>
              <a:t>for_each</a:t>
            </a:r>
            <a:r>
              <a:rPr lang="en-US" sz="1500" dirty="0"/>
              <a:t>(</a:t>
            </a:r>
            <a:r>
              <a:rPr lang="en-US" sz="1500" dirty="0" err="1"/>
              <a:t>v.begin</a:t>
            </a:r>
            <a:r>
              <a:rPr lang="en-US" sz="1500" dirty="0"/>
              <a:t>(), </a:t>
            </a:r>
            <a:r>
              <a:rPr lang="en-US" sz="1500" dirty="0" err="1"/>
              <a:t>v.end</a:t>
            </a:r>
            <a:r>
              <a:rPr lang="en-US" sz="1500" dirty="0"/>
              <a:t>(),</a:t>
            </a:r>
          </a:p>
          <a:p>
            <a:pPr marL="457200" lvl="1" indent="0">
              <a:buNone/>
            </a:pPr>
            <a:r>
              <a:rPr lang="en-US" sz="1500" dirty="0"/>
              <a:t>	 [this](int n) { </a:t>
            </a:r>
            <a:r>
              <a:rPr lang="en-US" sz="1500" dirty="0" err="1"/>
              <a:t>cout</a:t>
            </a:r>
            <a:r>
              <a:rPr lang="en-US" sz="1500" dirty="0"/>
              <a:t> &lt;&lt; n * _scale &lt;&lt; </a:t>
            </a:r>
            <a:r>
              <a:rPr lang="en-US" sz="1500" dirty="0" err="1"/>
              <a:t>endl</a:t>
            </a:r>
            <a:r>
              <a:rPr lang="en-US" sz="1500" dirty="0"/>
              <a:t>; });</a:t>
            </a:r>
          </a:p>
          <a:p>
            <a:pPr marL="457200" lvl="1" indent="0">
              <a:buNone/>
            </a:pPr>
            <a:r>
              <a:rPr lang="en-US" sz="1500" dirty="0"/>
              <a:t>}</a:t>
            </a:r>
          </a:p>
          <a:p>
            <a:pPr marL="457200" lvl="1" indent="0">
              <a:buNone/>
            </a:pPr>
            <a:r>
              <a:rPr lang="en-US" sz="1500" dirty="0"/>
              <a:t>// capture "this" by value (Visual Studio 2017 version 15.3 and later)</a:t>
            </a:r>
          </a:p>
          <a:p>
            <a:pPr marL="457200" lvl="1" indent="0">
              <a:buNone/>
            </a:pPr>
            <a:r>
              <a:rPr lang="en-US" sz="1500" dirty="0"/>
              <a:t>void ApplyScale2(const vector&lt;int&gt;&amp; v) const</a:t>
            </a:r>
          </a:p>
          <a:p>
            <a:pPr marL="457200" lvl="1" indent="0">
              <a:buNone/>
            </a:pPr>
            <a:r>
              <a:rPr lang="en-US" sz="1500" dirty="0"/>
              <a:t>{</a:t>
            </a:r>
          </a:p>
          <a:p>
            <a:pPr marL="457200" lvl="1" indent="0">
              <a:buNone/>
            </a:pPr>
            <a:r>
              <a:rPr lang="en-US" sz="1500" dirty="0"/>
              <a:t>	</a:t>
            </a:r>
            <a:r>
              <a:rPr lang="en-US" sz="1500" dirty="0" err="1"/>
              <a:t>for_each</a:t>
            </a:r>
            <a:r>
              <a:rPr lang="en-US" sz="1500" dirty="0"/>
              <a:t>(</a:t>
            </a:r>
            <a:r>
              <a:rPr lang="en-US" sz="1500" dirty="0" err="1"/>
              <a:t>v.begin</a:t>
            </a:r>
            <a:r>
              <a:rPr lang="en-US" sz="1500" dirty="0"/>
              <a:t>(), </a:t>
            </a:r>
            <a:r>
              <a:rPr lang="en-US" sz="1500" dirty="0" err="1"/>
              <a:t>v.end</a:t>
            </a:r>
            <a:r>
              <a:rPr lang="en-US" sz="1500" dirty="0"/>
              <a:t>(),</a:t>
            </a:r>
          </a:p>
          <a:p>
            <a:pPr marL="457200" lvl="1" indent="0">
              <a:buNone/>
            </a:pPr>
            <a:r>
              <a:rPr lang="en-US" sz="1500" dirty="0"/>
              <a:t> 	[*this](int n) { </a:t>
            </a:r>
            <a:r>
              <a:rPr lang="en-US" sz="1500" dirty="0" err="1"/>
              <a:t>cout</a:t>
            </a:r>
            <a:r>
              <a:rPr lang="en-US" sz="1500" dirty="0"/>
              <a:t> &lt;&lt; n * _scale &lt;&lt; </a:t>
            </a:r>
            <a:r>
              <a:rPr lang="en-US" sz="1500" dirty="0" err="1"/>
              <a:t>endl</a:t>
            </a:r>
            <a:r>
              <a:rPr lang="en-US" sz="1500" dirty="0"/>
              <a:t>; });</a:t>
            </a:r>
          </a:p>
          <a:p>
            <a:pPr marL="457200" lvl="1" indent="0">
              <a:buNone/>
            </a:pPr>
            <a:r>
              <a:rPr lang="en-US" sz="1500" dirty="0"/>
              <a:t>}</a:t>
            </a:r>
            <a:endParaRPr lang="en-IN" sz="1500" dirty="0"/>
          </a:p>
        </p:txBody>
      </p:sp>
    </p:spTree>
    <p:extLst>
      <p:ext uri="{BB962C8B-B14F-4D97-AF65-F5344CB8AC3E}">
        <p14:creationId xmlns:p14="http://schemas.microsoft.com/office/powerpoint/2010/main" val="31606682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D5184B-0A6D-E363-EE6C-95C99CDE1856}"/>
              </a:ext>
            </a:extLst>
          </p:cNvPr>
          <p:cNvSpPr>
            <a:spLocks noGrp="1"/>
          </p:cNvSpPr>
          <p:nvPr>
            <p:ph type="title"/>
          </p:nvPr>
        </p:nvSpPr>
        <p:spPr>
          <a:xfrm>
            <a:off x="838200" y="365125"/>
            <a:ext cx="10515600" cy="1325563"/>
          </a:xfrm>
        </p:spPr>
        <p:txBody>
          <a:bodyPr>
            <a:normAutofit/>
          </a:bodyPr>
          <a:lstStyle/>
          <a:p>
            <a:r>
              <a:rPr lang="en-IN" sz="5400" b="1"/>
              <a:t>inline variables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DB623E-C986-D455-D719-45510268D5FD}"/>
              </a:ext>
            </a:extLst>
          </p:cNvPr>
          <p:cNvSpPr>
            <a:spLocks noGrp="1"/>
          </p:cNvSpPr>
          <p:nvPr>
            <p:ph idx="1"/>
          </p:nvPr>
        </p:nvSpPr>
        <p:spPr>
          <a:xfrm>
            <a:off x="838200" y="1929384"/>
            <a:ext cx="10515600" cy="4251960"/>
          </a:xfrm>
        </p:spPr>
        <p:txBody>
          <a:bodyPr>
            <a:normAutofit/>
          </a:bodyPr>
          <a:lstStyle/>
          <a:p>
            <a:r>
              <a:rPr lang="en-US" sz="2200" dirty="0"/>
              <a:t>Previously only methods/functions could be specified as inline, but now you can do the same with variables, inside a header file.</a:t>
            </a:r>
          </a:p>
          <a:p>
            <a:r>
              <a:rPr lang="en-US" sz="2200" dirty="0"/>
              <a:t>A variable declared inline has the same semantics as a function declared inline.</a:t>
            </a:r>
          </a:p>
          <a:p>
            <a:r>
              <a:rPr lang="en-US" sz="2200" dirty="0"/>
              <a:t>We can initialize the static variables inside the class using inline variables.</a:t>
            </a:r>
          </a:p>
          <a:p>
            <a:pPr marL="457200" lvl="1" indent="0">
              <a:buNone/>
            </a:pPr>
            <a:r>
              <a:rPr lang="en-US" sz="2200" dirty="0"/>
              <a:t>class </a:t>
            </a:r>
            <a:r>
              <a:rPr lang="en-US" sz="2200" dirty="0" err="1"/>
              <a:t>MyClass</a:t>
            </a:r>
            <a:endParaRPr lang="en-US" sz="2200" dirty="0"/>
          </a:p>
          <a:p>
            <a:pPr marL="457200" lvl="1" indent="0">
              <a:buNone/>
            </a:pPr>
            <a:r>
              <a:rPr lang="en-US" sz="2200" dirty="0"/>
              <a:t>{</a:t>
            </a:r>
          </a:p>
          <a:p>
            <a:pPr marL="914400" lvl="2" indent="0">
              <a:buNone/>
            </a:pPr>
            <a:r>
              <a:rPr lang="en-US" sz="2200" dirty="0"/>
              <a:t>inline static const int </a:t>
            </a:r>
            <a:r>
              <a:rPr lang="en-US" sz="2200" dirty="0" err="1"/>
              <a:t>sValue</a:t>
            </a:r>
            <a:r>
              <a:rPr lang="en-US" sz="2200" dirty="0"/>
              <a:t> = 777;</a:t>
            </a:r>
          </a:p>
          <a:p>
            <a:pPr marL="457200" lvl="1" indent="0">
              <a:buNone/>
            </a:pPr>
            <a:r>
              <a:rPr lang="en-US" sz="2200" dirty="0"/>
              <a:t>};</a:t>
            </a:r>
            <a:endParaRPr lang="en-IN" sz="2200" dirty="0"/>
          </a:p>
        </p:txBody>
      </p:sp>
    </p:spTree>
    <p:extLst>
      <p:ext uri="{BB962C8B-B14F-4D97-AF65-F5344CB8AC3E}">
        <p14:creationId xmlns:p14="http://schemas.microsoft.com/office/powerpoint/2010/main" val="1955670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F2100-C0E2-838E-55BA-D60BDDD425BB}"/>
              </a:ext>
            </a:extLst>
          </p:cNvPr>
          <p:cNvSpPr>
            <a:spLocks noGrp="1"/>
          </p:cNvSpPr>
          <p:nvPr>
            <p:ph type="title"/>
          </p:nvPr>
        </p:nvSpPr>
        <p:spPr>
          <a:xfrm>
            <a:off x="686833" y="1153572"/>
            <a:ext cx="3361291" cy="4461163"/>
          </a:xfrm>
        </p:spPr>
        <p:txBody>
          <a:bodyPr>
            <a:normAutofit/>
          </a:bodyPr>
          <a:lstStyle/>
          <a:p>
            <a:r>
              <a:rPr lang="en-IN" b="1" dirty="0">
                <a:solidFill>
                  <a:srgbClr val="FFFFFF"/>
                </a:solidFill>
              </a:rPr>
              <a:t>Nested Namespaces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763F78C-CFD3-4814-2597-4A87CE45B97A}"/>
              </a:ext>
            </a:extLst>
          </p:cNvPr>
          <p:cNvSpPr>
            <a:spLocks noGrp="1"/>
          </p:cNvSpPr>
          <p:nvPr>
            <p:ph idx="1"/>
          </p:nvPr>
        </p:nvSpPr>
        <p:spPr>
          <a:xfrm>
            <a:off x="4167272" y="0"/>
            <a:ext cx="8021680" cy="6858000"/>
          </a:xfrm>
        </p:spPr>
        <p:txBody>
          <a:bodyPr anchor="ctr">
            <a:normAutofit/>
          </a:bodyPr>
          <a:lstStyle/>
          <a:p>
            <a:r>
              <a:rPr lang="en-US" sz="2400" dirty="0"/>
              <a:t>Namespaces can be nested where you can define one namespace inside another name space as follows:</a:t>
            </a:r>
          </a:p>
          <a:p>
            <a:pPr marL="0" indent="0">
              <a:buNone/>
            </a:pPr>
            <a:r>
              <a:rPr lang="en-US" sz="2400" dirty="0"/>
              <a:t>	namespace namespace_name1 {</a:t>
            </a:r>
          </a:p>
          <a:p>
            <a:pPr marL="0" indent="0">
              <a:buNone/>
            </a:pPr>
            <a:r>
              <a:rPr lang="en-US" sz="2400" dirty="0"/>
              <a:t>	  // code declarations</a:t>
            </a:r>
          </a:p>
          <a:p>
            <a:pPr marL="0" indent="0">
              <a:buNone/>
            </a:pPr>
            <a:r>
              <a:rPr lang="en-US" sz="2400" dirty="0"/>
              <a:t>	 namespace namespace_name2 {</a:t>
            </a:r>
          </a:p>
          <a:p>
            <a:pPr marL="0" indent="0">
              <a:buNone/>
            </a:pPr>
            <a:r>
              <a:rPr lang="en-US" sz="2400" dirty="0"/>
              <a:t>	 // code declarations</a:t>
            </a:r>
          </a:p>
          <a:p>
            <a:pPr marL="0" indent="0">
              <a:buNone/>
            </a:pPr>
            <a:r>
              <a:rPr lang="en-US" sz="2400" dirty="0"/>
              <a:t>	  }</a:t>
            </a:r>
          </a:p>
          <a:p>
            <a:pPr marL="0" indent="0">
              <a:buNone/>
            </a:pPr>
            <a:r>
              <a:rPr lang="en-US" sz="2400" dirty="0"/>
              <a:t>             }</a:t>
            </a:r>
          </a:p>
          <a:p>
            <a:r>
              <a:rPr lang="en-US" sz="2400" dirty="0"/>
              <a:t>You can access members of nested namespace by using resolution operators as follows:</a:t>
            </a:r>
          </a:p>
          <a:p>
            <a:pPr marL="0" indent="0">
              <a:buNone/>
            </a:pPr>
            <a:r>
              <a:rPr lang="en-US" sz="2400" dirty="0"/>
              <a:t>	// to access members of namespace_name2</a:t>
            </a:r>
          </a:p>
          <a:p>
            <a:pPr marL="0" indent="0">
              <a:buNone/>
            </a:pPr>
            <a:r>
              <a:rPr lang="en-US" sz="2400" dirty="0"/>
              <a:t>	using namespace namespace_name1::namespace_name2;</a:t>
            </a:r>
          </a:p>
          <a:p>
            <a:pPr marL="0" indent="0">
              <a:buNone/>
            </a:pPr>
            <a:r>
              <a:rPr lang="en-US" sz="2400" dirty="0"/>
              <a:t>	// to access members of namespace:name1</a:t>
            </a:r>
          </a:p>
          <a:p>
            <a:pPr marL="0" indent="0">
              <a:buNone/>
            </a:pPr>
            <a:r>
              <a:rPr lang="en-US" sz="2400" dirty="0"/>
              <a:t>	using namespace namespace_name1;</a:t>
            </a:r>
            <a:endParaRPr lang="en-IN" sz="2400" dirty="0"/>
          </a:p>
        </p:txBody>
      </p:sp>
    </p:spTree>
    <p:extLst>
      <p:ext uri="{BB962C8B-B14F-4D97-AF65-F5344CB8AC3E}">
        <p14:creationId xmlns:p14="http://schemas.microsoft.com/office/powerpoint/2010/main" val="5153619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E48428-4A5A-B293-1CA4-A57EA0B6FCEB}"/>
              </a:ext>
            </a:extLst>
          </p:cNvPr>
          <p:cNvSpPr>
            <a:spLocks noGrp="1"/>
          </p:cNvSpPr>
          <p:nvPr>
            <p:ph type="title"/>
          </p:nvPr>
        </p:nvSpPr>
        <p:spPr>
          <a:xfrm>
            <a:off x="643467" y="321735"/>
            <a:ext cx="10905066" cy="546792"/>
          </a:xfrm>
        </p:spPr>
        <p:txBody>
          <a:bodyPr>
            <a:normAutofit fontScale="90000"/>
          </a:bodyPr>
          <a:lstStyle/>
          <a:p>
            <a:r>
              <a:rPr lang="en-IN" sz="3600" b="1" dirty="0"/>
              <a:t>Structured Bindings :</a:t>
            </a:r>
          </a:p>
        </p:txBody>
      </p:sp>
      <p:graphicFrame>
        <p:nvGraphicFramePr>
          <p:cNvPr id="18" name="Content Placeholder 2">
            <a:extLst>
              <a:ext uri="{FF2B5EF4-FFF2-40B4-BE49-F238E27FC236}">
                <a16:creationId xmlns:a16="http://schemas.microsoft.com/office/drawing/2014/main" id="{1AC0E35C-B861-5F3C-047E-CF7051127D15}"/>
              </a:ext>
            </a:extLst>
          </p:cNvPr>
          <p:cNvGraphicFramePr>
            <a:graphicFrameLocks noGrp="1"/>
          </p:cNvGraphicFramePr>
          <p:nvPr>
            <p:ph idx="1"/>
          </p:nvPr>
        </p:nvGraphicFramePr>
        <p:xfrm>
          <a:off x="643467" y="792480"/>
          <a:ext cx="10905066" cy="6065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1775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D47F76C-F9D1-E5AF-7188-C76D92F9A51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Variadic Templates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8380E4F3-E989-2B06-8BE7-650862034B2C}"/>
              </a:ext>
            </a:extLst>
          </p:cNvPr>
          <p:cNvSpPr>
            <a:spLocks noGrp="1"/>
          </p:cNvSpPr>
          <p:nvPr>
            <p:ph idx="1"/>
          </p:nvPr>
        </p:nvSpPr>
        <p:spPr>
          <a:xfrm>
            <a:off x="838200" y="1929384"/>
            <a:ext cx="10515600" cy="4928616"/>
          </a:xfrm>
        </p:spPr>
        <p:txBody>
          <a:bodyPr vert="horz" lIns="91440" tIns="45720" rIns="91440" bIns="45720" rtlCol="0">
            <a:noAutofit/>
          </a:bodyPr>
          <a:lstStyle/>
          <a:p>
            <a:r>
              <a:rPr lang="en-US" sz="1600" dirty="0"/>
              <a:t>The ... syntax creates a parameter pack or expands one. A template parameter pack is a template parameter that accepts zero or more template arguments (non-types, types, or templates).</a:t>
            </a:r>
          </a:p>
          <a:p>
            <a:r>
              <a:rPr lang="en-US" sz="1600" dirty="0"/>
              <a:t>A template with at least one parameter pack is called a variadic template.</a:t>
            </a:r>
          </a:p>
          <a:p>
            <a:r>
              <a:rPr lang="en-US" sz="1600" dirty="0"/>
              <a:t>Another use for this is creating an initializer list from a parameter pack in order to iterate over variadic function arguments.</a:t>
            </a:r>
          </a:p>
          <a:p>
            <a:pPr marL="685800" lvl="2" indent="0">
              <a:buNone/>
            </a:pPr>
            <a:r>
              <a:rPr lang="en-US" sz="1600" dirty="0" err="1"/>
              <a:t>Ex:template</a:t>
            </a:r>
            <a:r>
              <a:rPr lang="en-US" sz="1600" dirty="0"/>
              <a:t> &lt;</a:t>
            </a:r>
            <a:r>
              <a:rPr lang="en-US" sz="1600" dirty="0" err="1"/>
              <a:t>typename</a:t>
            </a:r>
            <a:r>
              <a:rPr lang="en-US" sz="1600" dirty="0"/>
              <a:t> T, </a:t>
            </a:r>
            <a:r>
              <a:rPr lang="en-US" sz="1600" dirty="0" err="1"/>
              <a:t>typename</a:t>
            </a:r>
            <a:r>
              <a:rPr lang="en-US" sz="1600" dirty="0"/>
              <a:t>... Types&gt; // Variadic function Template that takes variable number of 					                            arguments and prints all of them.</a:t>
            </a:r>
          </a:p>
          <a:p>
            <a:pPr marL="685800" lvl="2" indent="0">
              <a:buNone/>
            </a:pPr>
            <a:r>
              <a:rPr lang="en-US" sz="1600" dirty="0"/>
              <a:t>	 void print(T var1, Types... var2)</a:t>
            </a:r>
          </a:p>
          <a:p>
            <a:pPr marL="685800" lvl="2" indent="0">
              <a:buNone/>
            </a:pPr>
            <a:r>
              <a:rPr lang="en-US" sz="1600" dirty="0"/>
              <a:t>	{</a:t>
            </a:r>
          </a:p>
          <a:p>
            <a:pPr marL="685800" lvl="2" indent="0">
              <a:buNone/>
            </a:pPr>
            <a:r>
              <a:rPr lang="en-US" sz="1600" dirty="0"/>
              <a:t>		</a:t>
            </a:r>
            <a:r>
              <a:rPr lang="en-US" sz="1600" dirty="0" err="1"/>
              <a:t>cout</a:t>
            </a:r>
            <a:r>
              <a:rPr lang="en-US" sz="1600" dirty="0"/>
              <a:t> &lt;&lt; var1 &lt;&lt; </a:t>
            </a:r>
            <a:r>
              <a:rPr lang="en-US" sz="1600" dirty="0" err="1"/>
              <a:t>endl</a:t>
            </a:r>
            <a:r>
              <a:rPr lang="en-US" sz="1600" dirty="0"/>
              <a:t>;</a:t>
            </a:r>
          </a:p>
          <a:p>
            <a:pPr marL="685800" lvl="2" indent="0">
              <a:buNone/>
            </a:pPr>
            <a:r>
              <a:rPr lang="en-US" sz="1600" dirty="0"/>
              <a:t>		print(var2...);  </a:t>
            </a:r>
          </a:p>
          <a:p>
            <a:pPr marL="685800" lvl="2" indent="0">
              <a:buNone/>
            </a:pPr>
            <a:r>
              <a:rPr lang="en-US" sz="1600" dirty="0"/>
              <a:t>	} 		</a:t>
            </a:r>
          </a:p>
          <a:p>
            <a:pPr marL="685800" lvl="2" indent="0">
              <a:buNone/>
            </a:pPr>
            <a:r>
              <a:rPr lang="en-US" sz="1600" dirty="0"/>
              <a:t>	int main()</a:t>
            </a:r>
          </a:p>
          <a:p>
            <a:pPr marL="685800" lvl="2" indent="0">
              <a:buNone/>
            </a:pPr>
            <a:r>
              <a:rPr lang="en-US" sz="1600" dirty="0"/>
              <a:t>	{</a:t>
            </a:r>
          </a:p>
          <a:p>
            <a:pPr marL="685800" lvl="2" indent="0">
              <a:buNone/>
            </a:pPr>
            <a:r>
              <a:rPr lang="en-US" sz="1600" dirty="0"/>
              <a:t>		print(1, 2, 3.14,  "Pass me any "  "number of arguments", "I will print\n"); </a:t>
            </a:r>
          </a:p>
          <a:p>
            <a:pPr marL="685800" lvl="2" indent="0">
              <a:buNone/>
            </a:pPr>
            <a:r>
              <a:rPr lang="en-US" sz="1600" dirty="0"/>
              <a:t>		return 0;     </a:t>
            </a:r>
          </a:p>
          <a:p>
            <a:pPr marL="685800" lvl="2" indent="0">
              <a:buNone/>
            </a:pPr>
            <a:r>
              <a:rPr lang="en-US" sz="1600" dirty="0"/>
              <a:t>	}		</a:t>
            </a:r>
          </a:p>
        </p:txBody>
      </p:sp>
    </p:spTree>
    <p:extLst>
      <p:ext uri="{BB962C8B-B14F-4D97-AF65-F5344CB8AC3E}">
        <p14:creationId xmlns:p14="http://schemas.microsoft.com/office/powerpoint/2010/main" val="6076978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CE2452-D8D4-9AB1-6F75-E66B48B5BEF2}"/>
              </a:ext>
            </a:extLst>
          </p:cNvPr>
          <p:cNvSpPr>
            <a:spLocks noGrp="1"/>
          </p:cNvSpPr>
          <p:nvPr>
            <p:ph type="title"/>
          </p:nvPr>
        </p:nvSpPr>
        <p:spPr>
          <a:xfrm>
            <a:off x="838200" y="365125"/>
            <a:ext cx="10515600" cy="1325563"/>
          </a:xfrm>
        </p:spPr>
        <p:txBody>
          <a:bodyPr>
            <a:normAutofit/>
          </a:bodyPr>
          <a:lstStyle/>
          <a:p>
            <a:r>
              <a:rPr lang="en-IN" sz="5400" b="1"/>
              <a:t>Selection statements with initializer :</a:t>
            </a:r>
          </a:p>
        </p:txBody>
      </p:sp>
      <p:sp>
        <p:nvSpPr>
          <p:cNvPr id="3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ontent Placeholder 2">
            <a:extLst>
              <a:ext uri="{FF2B5EF4-FFF2-40B4-BE49-F238E27FC236}">
                <a16:creationId xmlns:a16="http://schemas.microsoft.com/office/drawing/2014/main" id="{DDCE3CDB-6EA2-70D7-DE51-72E433289A0B}"/>
              </a:ext>
            </a:extLst>
          </p:cNvPr>
          <p:cNvSpPr>
            <a:spLocks noGrp="1"/>
          </p:cNvSpPr>
          <p:nvPr>
            <p:ph idx="1"/>
          </p:nvPr>
        </p:nvSpPr>
        <p:spPr>
          <a:xfrm>
            <a:off x="838200" y="1708976"/>
            <a:ext cx="10515600" cy="5149024"/>
          </a:xfrm>
        </p:spPr>
        <p:txBody>
          <a:bodyPr>
            <a:noAutofit/>
          </a:bodyPr>
          <a:lstStyle/>
          <a:p>
            <a:r>
              <a:rPr lang="en-IN" sz="1800" dirty="0"/>
              <a:t>New versions of the if and switch statements which simplify common code patterns and help users keep scopes tight.</a:t>
            </a:r>
          </a:p>
          <a:p>
            <a:pPr marL="0" indent="0">
              <a:buNone/>
            </a:pPr>
            <a:r>
              <a:rPr lang="en-IN" sz="1800" dirty="0"/>
              <a:t>         	{ std::</a:t>
            </a:r>
            <a:r>
              <a:rPr lang="en-IN" sz="1800" dirty="0" err="1"/>
              <a:t>lock_guard</a:t>
            </a:r>
            <a:r>
              <a:rPr lang="en-IN" sz="1800" dirty="0"/>
              <a:t>&lt;std::mutex&gt; </a:t>
            </a:r>
            <a:r>
              <a:rPr lang="en-IN" sz="1800" dirty="0" err="1"/>
              <a:t>lk</a:t>
            </a:r>
            <a:r>
              <a:rPr lang="en-IN" sz="1800" dirty="0"/>
              <a:t>(mx);   if (</a:t>
            </a:r>
            <a:r>
              <a:rPr lang="en-IN" sz="1800" dirty="0" err="1"/>
              <a:t>v.empty</a:t>
            </a:r>
            <a:r>
              <a:rPr lang="en-IN" sz="1800" dirty="0"/>
              <a:t>()) </a:t>
            </a:r>
            <a:r>
              <a:rPr lang="en-IN" sz="1800" dirty="0" err="1"/>
              <a:t>v.push_back</a:t>
            </a:r>
            <a:r>
              <a:rPr lang="en-IN" sz="1800" dirty="0"/>
              <a:t>(</a:t>
            </a:r>
            <a:r>
              <a:rPr lang="en-IN" sz="1800" dirty="0" err="1"/>
              <a:t>val</a:t>
            </a:r>
            <a:r>
              <a:rPr lang="en-IN" sz="1800" dirty="0"/>
              <a:t>);	}</a:t>
            </a:r>
          </a:p>
          <a:p>
            <a:pPr marL="0" indent="0">
              <a:buNone/>
            </a:pPr>
            <a:r>
              <a:rPr lang="en-IN" sz="1800" dirty="0"/>
              <a:t>			// vs.</a:t>
            </a:r>
          </a:p>
          <a:p>
            <a:pPr marL="0" indent="0">
              <a:buNone/>
            </a:pPr>
            <a:r>
              <a:rPr lang="en-IN" sz="1800" dirty="0"/>
              <a:t>	if (std::</a:t>
            </a:r>
            <a:r>
              <a:rPr lang="en-IN" sz="1800" dirty="0" err="1"/>
              <a:t>lock_guard</a:t>
            </a:r>
            <a:r>
              <a:rPr lang="en-IN" sz="1800" dirty="0"/>
              <a:t>&lt;std::mutex&gt; </a:t>
            </a:r>
            <a:r>
              <a:rPr lang="en-IN" sz="1800" dirty="0" err="1"/>
              <a:t>lk</a:t>
            </a:r>
            <a:r>
              <a:rPr lang="en-IN" sz="1800" dirty="0"/>
              <a:t>(mx); </a:t>
            </a:r>
            <a:r>
              <a:rPr lang="en-IN" sz="1800" dirty="0" err="1"/>
              <a:t>v.empty</a:t>
            </a:r>
            <a:r>
              <a:rPr lang="en-IN" sz="1800" dirty="0"/>
              <a:t>())  {   </a:t>
            </a:r>
            <a:r>
              <a:rPr lang="en-IN" sz="1800" dirty="0" err="1"/>
              <a:t>v.push_back</a:t>
            </a:r>
            <a:r>
              <a:rPr lang="en-IN" sz="1800" dirty="0"/>
              <a:t>(</a:t>
            </a:r>
            <a:r>
              <a:rPr lang="en-IN" sz="1800" dirty="0" err="1"/>
              <a:t>val</a:t>
            </a:r>
            <a:r>
              <a:rPr lang="en-IN" sz="1800" dirty="0"/>
              <a:t>);	}</a:t>
            </a:r>
          </a:p>
          <a:p>
            <a:pPr marL="0" indent="0">
              <a:buNone/>
            </a:pPr>
            <a:r>
              <a:rPr lang="en-IN" sz="1800" dirty="0"/>
              <a:t>	switch (auto s = </a:t>
            </a:r>
            <a:r>
              <a:rPr lang="en-IN" sz="1800" dirty="0" err="1"/>
              <a:t>gadget.status</a:t>
            </a:r>
            <a:r>
              <a:rPr lang="en-IN" sz="1800" dirty="0"/>
              <a:t>()) {</a:t>
            </a:r>
          </a:p>
          <a:p>
            <a:pPr marL="0" indent="0">
              <a:buNone/>
            </a:pPr>
            <a:r>
              <a:rPr lang="en-IN" sz="1800" dirty="0"/>
              <a:t>		case OK: gadget.zip(); break;</a:t>
            </a:r>
          </a:p>
          <a:p>
            <a:pPr marL="0" indent="0">
              <a:buNone/>
            </a:pPr>
            <a:r>
              <a:rPr lang="en-IN" sz="1800" dirty="0"/>
              <a:t>		case Bad: throw </a:t>
            </a:r>
            <a:r>
              <a:rPr lang="en-IN" sz="1800" dirty="0" err="1"/>
              <a:t>BadFoo</a:t>
            </a:r>
            <a:r>
              <a:rPr lang="en-IN" sz="1800" dirty="0"/>
              <a:t>(</a:t>
            </a:r>
            <a:r>
              <a:rPr lang="en-IN" sz="1800" dirty="0" err="1"/>
              <a:t>s.message</a:t>
            </a:r>
            <a:r>
              <a:rPr lang="en-IN" sz="1800" dirty="0"/>
              <a:t>());</a:t>
            </a:r>
          </a:p>
          <a:p>
            <a:pPr marL="0" indent="0">
              <a:buNone/>
            </a:pPr>
            <a:r>
              <a:rPr lang="en-IN" sz="1800" dirty="0"/>
              <a:t>		}</a:t>
            </a:r>
          </a:p>
          <a:p>
            <a:pPr marL="0" indent="0">
              <a:buNone/>
            </a:pPr>
            <a:r>
              <a:rPr lang="en-IN" sz="1800" dirty="0"/>
              <a:t>			// vs.</a:t>
            </a:r>
          </a:p>
          <a:p>
            <a:pPr marL="0" indent="0">
              <a:buNone/>
            </a:pPr>
            <a:r>
              <a:rPr lang="en-IN" sz="1800" dirty="0"/>
              <a:t>	switch (Foo gadget(</a:t>
            </a:r>
            <a:r>
              <a:rPr lang="en-IN" sz="1800" dirty="0" err="1"/>
              <a:t>args</a:t>
            </a:r>
            <a:r>
              <a:rPr lang="en-IN" sz="1800" dirty="0"/>
              <a:t>); auto s = </a:t>
            </a:r>
            <a:r>
              <a:rPr lang="en-IN" sz="1800" dirty="0" err="1"/>
              <a:t>gadget.status</a:t>
            </a:r>
            <a:r>
              <a:rPr lang="en-IN" sz="1800" dirty="0"/>
              <a:t>()) {</a:t>
            </a:r>
          </a:p>
          <a:p>
            <a:pPr marL="0" indent="0">
              <a:buNone/>
            </a:pPr>
            <a:r>
              <a:rPr lang="en-IN" sz="1800" dirty="0"/>
              <a:t>		  case OK: gadget.zip(); break;</a:t>
            </a:r>
          </a:p>
          <a:p>
            <a:pPr marL="0" indent="0">
              <a:buNone/>
            </a:pPr>
            <a:r>
              <a:rPr lang="en-IN" sz="1800" dirty="0"/>
              <a:t>		  case Bad: throw </a:t>
            </a:r>
            <a:r>
              <a:rPr lang="en-IN" sz="1800" dirty="0" err="1"/>
              <a:t>BadFoo</a:t>
            </a:r>
            <a:r>
              <a:rPr lang="en-IN" sz="1800" dirty="0"/>
              <a:t>(</a:t>
            </a:r>
            <a:r>
              <a:rPr lang="en-IN" sz="1800" dirty="0" err="1"/>
              <a:t>s.message</a:t>
            </a:r>
            <a:r>
              <a:rPr lang="en-IN" sz="1800" dirty="0"/>
              <a:t>());</a:t>
            </a:r>
          </a:p>
          <a:p>
            <a:pPr marL="0" indent="0">
              <a:buNone/>
            </a:pPr>
            <a:r>
              <a:rPr lang="en-IN" sz="1800" dirty="0"/>
              <a:t>		}</a:t>
            </a:r>
          </a:p>
        </p:txBody>
      </p:sp>
    </p:spTree>
    <p:extLst>
      <p:ext uri="{BB962C8B-B14F-4D97-AF65-F5344CB8AC3E}">
        <p14:creationId xmlns:p14="http://schemas.microsoft.com/office/powerpoint/2010/main" val="31526551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2F486-7577-29AE-47E5-8403A5E8F05B}"/>
              </a:ext>
            </a:extLst>
          </p:cNvPr>
          <p:cNvSpPr>
            <a:spLocks noGrp="1"/>
          </p:cNvSpPr>
          <p:nvPr>
            <p:ph type="title"/>
          </p:nvPr>
        </p:nvSpPr>
        <p:spPr>
          <a:xfrm>
            <a:off x="686834" y="1153572"/>
            <a:ext cx="3200400" cy="4461163"/>
          </a:xfrm>
        </p:spPr>
        <p:txBody>
          <a:bodyPr>
            <a:normAutofit/>
          </a:bodyPr>
          <a:lstStyle/>
          <a:p>
            <a:r>
              <a:rPr lang="en-IN" b="1">
                <a:solidFill>
                  <a:srgbClr val="FFFFFF"/>
                </a:solidFill>
              </a:rPr>
              <a:t>Constexpr if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5D6285A-E4F9-78A7-B589-24DA3AF1A7D2}"/>
              </a:ext>
            </a:extLst>
          </p:cNvPr>
          <p:cNvSpPr>
            <a:spLocks noGrp="1"/>
          </p:cNvSpPr>
          <p:nvPr>
            <p:ph idx="1"/>
          </p:nvPr>
        </p:nvSpPr>
        <p:spPr>
          <a:xfrm>
            <a:off x="4447308" y="0"/>
            <a:ext cx="7741644" cy="6858000"/>
          </a:xfrm>
        </p:spPr>
        <p:txBody>
          <a:bodyPr anchor="ctr">
            <a:normAutofit/>
          </a:bodyPr>
          <a:lstStyle/>
          <a:p>
            <a:r>
              <a:rPr lang="en-US" sz="2200" dirty="0"/>
              <a:t>The feature allows you to discard branches of an if statement at compile-time based on a constant expression condition.</a:t>
            </a:r>
          </a:p>
          <a:p>
            <a:r>
              <a:rPr lang="en-US" sz="2200" dirty="0"/>
              <a:t>It has condition evaluated at compile time once all necessary template arguments have been supplied</a:t>
            </a:r>
          </a:p>
          <a:p>
            <a:r>
              <a:rPr lang="en-US" sz="2200" dirty="0"/>
              <a:t>It determines which of the two sub statements to compile, discarding the other</a:t>
            </a:r>
          </a:p>
          <a:p>
            <a:r>
              <a:rPr lang="en-US" sz="2200" dirty="0"/>
              <a:t>Does not require the discarded </a:t>
            </a:r>
            <a:r>
              <a:rPr lang="en-US" sz="2200" dirty="0" err="1"/>
              <a:t>substatement</a:t>
            </a:r>
            <a:r>
              <a:rPr lang="en-US" sz="2200" dirty="0"/>
              <a:t> to be well-formed</a:t>
            </a:r>
          </a:p>
          <a:p>
            <a:pPr marL="457200" lvl="1" indent="0">
              <a:buNone/>
            </a:pPr>
            <a:r>
              <a:rPr lang="en-US" sz="1600" dirty="0" err="1"/>
              <a:t>Ex:if</a:t>
            </a:r>
            <a:r>
              <a:rPr lang="en-US" sz="1600" dirty="0"/>
              <a:t> </a:t>
            </a:r>
            <a:r>
              <a:rPr lang="en-US" sz="1600" dirty="0" err="1"/>
              <a:t>constexpr</a:t>
            </a:r>
            <a:r>
              <a:rPr lang="en-US" sz="1600" dirty="0"/>
              <a:t>(</a:t>
            </a:r>
            <a:r>
              <a:rPr lang="en-US" sz="1600" dirty="0" err="1"/>
              <a:t>cond</a:t>
            </a:r>
            <a:r>
              <a:rPr lang="en-US" sz="1600" dirty="0"/>
              <a:t>)</a:t>
            </a:r>
          </a:p>
          <a:p>
            <a:pPr marL="457200" lvl="1" indent="0">
              <a:buNone/>
            </a:pPr>
            <a:r>
              <a:rPr lang="en-US" sz="1600" dirty="0"/>
              <a:t>	      statement1; // Discarded if </a:t>
            </a:r>
            <a:r>
              <a:rPr lang="en-US" sz="1600" dirty="0" err="1"/>
              <a:t>cond</a:t>
            </a:r>
            <a:r>
              <a:rPr lang="en-US" sz="1600" dirty="0"/>
              <a:t> is false</a:t>
            </a:r>
          </a:p>
          <a:p>
            <a:pPr marL="457200" lvl="1" indent="0">
              <a:buNone/>
            </a:pPr>
            <a:r>
              <a:rPr lang="en-US" sz="1600" dirty="0"/>
              <a:t>      else</a:t>
            </a:r>
          </a:p>
          <a:p>
            <a:pPr marL="457200" lvl="1" indent="0">
              <a:buNone/>
            </a:pPr>
            <a:r>
              <a:rPr lang="en-US" sz="1600" dirty="0"/>
              <a:t>	      statement2; // Discarded if </a:t>
            </a:r>
            <a:r>
              <a:rPr lang="en-US" sz="1600" dirty="0" err="1"/>
              <a:t>cond</a:t>
            </a:r>
            <a:r>
              <a:rPr lang="en-US" sz="1600" dirty="0"/>
              <a:t> is true</a:t>
            </a:r>
          </a:p>
          <a:p>
            <a:pPr marL="0" indent="0">
              <a:buNone/>
            </a:pPr>
            <a:r>
              <a:rPr lang="en-US" sz="1600" dirty="0"/>
              <a:t>			</a:t>
            </a:r>
          </a:p>
          <a:p>
            <a:pPr marL="914400" lvl="2" indent="0">
              <a:buNone/>
            </a:pPr>
            <a:r>
              <a:rPr lang="en-US" sz="1600" dirty="0"/>
              <a:t>template &lt;</a:t>
            </a:r>
            <a:r>
              <a:rPr lang="en-US" sz="1600" dirty="0" err="1"/>
              <a:t>typename</a:t>
            </a:r>
            <a:r>
              <a:rPr lang="en-US" sz="1600" dirty="0"/>
              <a:t> T&gt;</a:t>
            </a:r>
          </a:p>
          <a:p>
            <a:pPr marL="914400" lvl="2" indent="0">
              <a:buNone/>
            </a:pPr>
            <a:r>
              <a:rPr lang="en-US" sz="1600" dirty="0"/>
              <a:t>auto </a:t>
            </a:r>
            <a:r>
              <a:rPr lang="en-US" sz="1600" dirty="0" err="1"/>
              <a:t>get_value</a:t>
            </a:r>
            <a:r>
              <a:rPr lang="en-US" sz="1600" dirty="0"/>
              <a:t>(T t) {</a:t>
            </a:r>
          </a:p>
          <a:p>
            <a:pPr marL="914400" lvl="2" indent="0">
              <a:buNone/>
            </a:pPr>
            <a:r>
              <a:rPr lang="en-US" sz="1600" dirty="0"/>
              <a:t>if </a:t>
            </a:r>
            <a:r>
              <a:rPr lang="en-US" sz="1600" dirty="0" err="1"/>
              <a:t>constexpr</a:t>
            </a:r>
            <a:r>
              <a:rPr lang="en-US" sz="1600" dirty="0"/>
              <a:t> (std::</a:t>
            </a:r>
            <a:r>
              <a:rPr lang="en-US" sz="1600" dirty="0" err="1"/>
              <a:t>is_pointer_v</a:t>
            </a:r>
            <a:r>
              <a:rPr lang="en-US" sz="1600" dirty="0"/>
              <a:t>&lt;T&gt;)</a:t>
            </a:r>
          </a:p>
          <a:p>
            <a:pPr marL="914400" lvl="2" indent="0">
              <a:buNone/>
            </a:pPr>
            <a:r>
              <a:rPr lang="en-US" sz="1600" dirty="0"/>
              <a:t>	return *t;</a:t>
            </a:r>
          </a:p>
          <a:p>
            <a:pPr marL="914400" lvl="2" indent="0">
              <a:buNone/>
            </a:pPr>
            <a:r>
              <a:rPr lang="en-US" sz="1600" dirty="0"/>
              <a:t>else</a:t>
            </a:r>
          </a:p>
          <a:p>
            <a:pPr marL="914400" lvl="2" indent="0">
              <a:buNone/>
            </a:pPr>
            <a:r>
              <a:rPr lang="en-US" sz="1600" dirty="0"/>
              <a:t>	return t;</a:t>
            </a:r>
          </a:p>
          <a:p>
            <a:pPr marL="914400" lvl="2" indent="0">
              <a:buNone/>
            </a:pPr>
            <a:r>
              <a:rPr lang="en-US" sz="1600" dirty="0"/>
              <a:t>}</a:t>
            </a:r>
            <a:endParaRPr lang="en-IN" sz="1600" dirty="0"/>
          </a:p>
        </p:txBody>
      </p:sp>
    </p:spTree>
    <p:extLst>
      <p:ext uri="{BB962C8B-B14F-4D97-AF65-F5344CB8AC3E}">
        <p14:creationId xmlns:p14="http://schemas.microsoft.com/office/powerpoint/2010/main" val="10048036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F72C57-AAF4-5532-C199-06EEEB794D8E}"/>
              </a:ext>
            </a:extLst>
          </p:cNvPr>
          <p:cNvSpPr>
            <a:spLocks noGrp="1"/>
          </p:cNvSpPr>
          <p:nvPr>
            <p:ph type="title"/>
          </p:nvPr>
        </p:nvSpPr>
        <p:spPr>
          <a:xfrm>
            <a:off x="643467" y="321734"/>
            <a:ext cx="10905066" cy="1135737"/>
          </a:xfrm>
        </p:spPr>
        <p:txBody>
          <a:bodyPr>
            <a:normAutofit/>
          </a:bodyPr>
          <a:lstStyle/>
          <a:p>
            <a:r>
              <a:rPr lang="en-IN" sz="3600" b="1"/>
              <a:t>utf-8 character literals &amp; </a:t>
            </a:r>
            <a:r>
              <a:rPr lang="en-US" sz="3600" b="1"/>
              <a:t>Direct list initialization of enums :</a:t>
            </a:r>
            <a:endParaRPr lang="en-IN" sz="3600" b="1"/>
          </a:p>
        </p:txBody>
      </p:sp>
      <p:sp>
        <p:nvSpPr>
          <p:cNvPr id="3" name="Content Placeholder 2">
            <a:extLst>
              <a:ext uri="{FF2B5EF4-FFF2-40B4-BE49-F238E27FC236}">
                <a16:creationId xmlns:a16="http://schemas.microsoft.com/office/drawing/2014/main" id="{0966F28D-7F49-6FFF-F4FA-F9121E8C22F8}"/>
              </a:ext>
            </a:extLst>
          </p:cNvPr>
          <p:cNvSpPr>
            <a:spLocks noGrp="1"/>
          </p:cNvSpPr>
          <p:nvPr>
            <p:ph idx="1"/>
          </p:nvPr>
        </p:nvSpPr>
        <p:spPr>
          <a:xfrm>
            <a:off x="643467" y="1290320"/>
            <a:ext cx="10905066" cy="4886643"/>
          </a:xfrm>
        </p:spPr>
        <p:txBody>
          <a:bodyPr>
            <a:normAutofit/>
          </a:bodyPr>
          <a:lstStyle/>
          <a:p>
            <a:r>
              <a:rPr lang="en-IN" sz="2600" dirty="0"/>
              <a:t>utf-8 character literals</a:t>
            </a:r>
          </a:p>
          <a:p>
            <a:pPr lvl="1"/>
            <a:r>
              <a:rPr lang="en-IN" dirty="0"/>
              <a:t>A character literal that begins with u8 is a character literal of type char. The value of a UTF-8 character literal is equal to its ISO 10646 code point value.</a:t>
            </a:r>
          </a:p>
          <a:p>
            <a:pPr marL="914400" lvl="2" indent="0">
              <a:buNone/>
            </a:pPr>
            <a:r>
              <a:rPr lang="en-IN" sz="2400" dirty="0"/>
              <a:t>Ex : char x = u8'x';</a:t>
            </a:r>
          </a:p>
          <a:p>
            <a:r>
              <a:rPr lang="en-IN" sz="2600" dirty="0"/>
              <a:t>Direct list initialization of </a:t>
            </a:r>
            <a:r>
              <a:rPr lang="en-IN" sz="2600" dirty="0" err="1"/>
              <a:t>enums</a:t>
            </a:r>
            <a:endParaRPr lang="en-IN" sz="2600" dirty="0"/>
          </a:p>
          <a:p>
            <a:pPr lvl="1"/>
            <a:r>
              <a:rPr lang="en-IN" dirty="0"/>
              <a:t>Enums can now be initialized using braced syntax.</a:t>
            </a:r>
          </a:p>
          <a:p>
            <a:pPr marL="457200" lvl="1" indent="0">
              <a:buNone/>
            </a:pPr>
            <a:r>
              <a:rPr lang="en-IN" dirty="0"/>
              <a:t>	Ex :</a:t>
            </a:r>
            <a:r>
              <a:rPr lang="en-IN" dirty="0" err="1"/>
              <a:t>enum</a:t>
            </a:r>
            <a:r>
              <a:rPr lang="en-IN" dirty="0"/>
              <a:t> byte : unsigned char {};</a:t>
            </a:r>
          </a:p>
          <a:p>
            <a:pPr marL="457200" lvl="1" indent="0">
              <a:buNone/>
            </a:pPr>
            <a:r>
              <a:rPr lang="en-IN" dirty="0"/>
              <a:t>	      byte b {0}; // OK</a:t>
            </a:r>
          </a:p>
          <a:p>
            <a:pPr marL="457200" lvl="1" indent="0">
              <a:buNone/>
            </a:pPr>
            <a:r>
              <a:rPr lang="en-IN" dirty="0"/>
              <a:t>	      byte c {-1}; // ERROR</a:t>
            </a:r>
          </a:p>
          <a:p>
            <a:pPr marL="457200" lvl="1" indent="0">
              <a:buNone/>
            </a:pPr>
            <a:r>
              <a:rPr lang="en-IN" dirty="0"/>
              <a:t>	      byte d = byte{1}; // OK</a:t>
            </a:r>
          </a:p>
          <a:p>
            <a:pPr marL="457200" lvl="1" indent="0">
              <a:buNone/>
            </a:pPr>
            <a:r>
              <a:rPr lang="en-IN" dirty="0"/>
              <a:t>            byte e = byte{256}; // ERROR</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275020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652F-6306-46FD-1131-DD6BC8D14556}"/>
              </a:ext>
            </a:extLst>
          </p:cNvPr>
          <p:cNvSpPr>
            <a:spLocks noGrp="1"/>
          </p:cNvSpPr>
          <p:nvPr>
            <p:ph type="title"/>
          </p:nvPr>
        </p:nvSpPr>
        <p:spPr>
          <a:xfrm>
            <a:off x="838200" y="365126"/>
            <a:ext cx="10515600" cy="815974"/>
          </a:xfrm>
        </p:spPr>
        <p:txBody>
          <a:bodyPr>
            <a:normAutofit/>
          </a:bodyPr>
          <a:lstStyle/>
          <a:p>
            <a:r>
              <a:rPr lang="en-US" b="1" i="0" dirty="0" err="1">
                <a:solidFill>
                  <a:srgbClr val="24292F"/>
                </a:solidFill>
                <a:effectLst/>
                <a:latin typeface="-apple-system"/>
              </a:rPr>
              <a:t>Fallthrough</a:t>
            </a:r>
            <a:r>
              <a:rPr lang="en-US" b="1" dirty="0">
                <a:solidFill>
                  <a:srgbClr val="24292F"/>
                </a:solidFill>
                <a:latin typeface="-apple-system"/>
              </a:rPr>
              <a:t> </a:t>
            </a:r>
            <a:r>
              <a:rPr lang="en-US" b="1" i="0" dirty="0">
                <a:solidFill>
                  <a:srgbClr val="24292F"/>
                </a:solidFill>
                <a:effectLst/>
                <a:latin typeface="-apple-system"/>
              </a:rPr>
              <a:t>attributes:</a:t>
            </a:r>
            <a:endParaRPr lang="en-IN" dirty="0"/>
          </a:p>
        </p:txBody>
      </p:sp>
      <p:sp>
        <p:nvSpPr>
          <p:cNvPr id="3" name="Content Placeholder 2">
            <a:extLst>
              <a:ext uri="{FF2B5EF4-FFF2-40B4-BE49-F238E27FC236}">
                <a16:creationId xmlns:a16="http://schemas.microsoft.com/office/drawing/2014/main" id="{19726A6D-AF5C-12A0-3EC9-DE3EABEB85A4}"/>
              </a:ext>
            </a:extLst>
          </p:cNvPr>
          <p:cNvSpPr>
            <a:spLocks noGrp="1"/>
          </p:cNvSpPr>
          <p:nvPr>
            <p:ph idx="1"/>
          </p:nvPr>
        </p:nvSpPr>
        <p:spPr>
          <a:xfrm>
            <a:off x="838200" y="1285874"/>
            <a:ext cx="10515600" cy="5206999"/>
          </a:xfrm>
        </p:spPr>
        <p:txBody>
          <a:bodyPr>
            <a:normAutofit/>
          </a:bodyPr>
          <a:lstStyle/>
          <a:p>
            <a:r>
              <a:rPr lang="en-US" dirty="0"/>
              <a:t>C++17 introduces three new attributes: [[</a:t>
            </a:r>
            <a:r>
              <a:rPr lang="en-US" dirty="0" err="1"/>
              <a:t>fallthrough</a:t>
            </a:r>
            <a:r>
              <a:rPr lang="en-US" dirty="0"/>
              <a:t>]], [[</a:t>
            </a:r>
            <a:r>
              <a:rPr lang="en-US" dirty="0" err="1"/>
              <a:t>nodiscard</a:t>
            </a:r>
            <a:r>
              <a:rPr lang="en-US" dirty="0"/>
              <a:t>]] and [[</a:t>
            </a:r>
            <a:r>
              <a:rPr lang="en-US" dirty="0" err="1"/>
              <a:t>maybe_unused</a:t>
            </a:r>
            <a:r>
              <a:rPr lang="en-US" dirty="0"/>
              <a:t>]].</a:t>
            </a:r>
          </a:p>
          <a:p>
            <a:r>
              <a:rPr lang="en-US" dirty="0"/>
              <a:t>[[</a:t>
            </a:r>
            <a:r>
              <a:rPr lang="en-US" dirty="0" err="1"/>
              <a:t>fallthrough</a:t>
            </a:r>
            <a:r>
              <a:rPr lang="en-US" dirty="0"/>
              <a:t>]] indicates to the compiler that falling through in a switch statement is intended behavior.</a:t>
            </a:r>
          </a:p>
          <a:p>
            <a:pPr marL="457200" lvl="1" indent="0">
              <a:buNone/>
            </a:pPr>
            <a:r>
              <a:rPr lang="en-US" dirty="0"/>
              <a:t>switch (n) {</a:t>
            </a:r>
          </a:p>
          <a:p>
            <a:pPr marL="457200" lvl="1" indent="0">
              <a:buNone/>
            </a:pPr>
            <a:r>
              <a:rPr lang="en-US" dirty="0"/>
              <a:t>  case 1: [[</a:t>
            </a:r>
            <a:r>
              <a:rPr lang="en-US" dirty="0" err="1"/>
              <a:t>fallthrough</a:t>
            </a:r>
            <a:r>
              <a:rPr lang="en-US" dirty="0"/>
              <a:t>]]</a:t>
            </a:r>
          </a:p>
          <a:p>
            <a:pPr marL="457200" lvl="1" indent="0">
              <a:buNone/>
            </a:pPr>
            <a:r>
              <a:rPr lang="en-US" dirty="0"/>
              <a:t>// ...</a:t>
            </a:r>
          </a:p>
          <a:p>
            <a:pPr marL="457200" lvl="1" indent="0">
              <a:buNone/>
            </a:pPr>
            <a:r>
              <a:rPr lang="en-US" dirty="0"/>
              <a:t>  case 2:</a:t>
            </a:r>
          </a:p>
          <a:p>
            <a:pPr marL="457200" lvl="1" indent="0">
              <a:buNone/>
            </a:pPr>
            <a:r>
              <a:rPr lang="en-US" dirty="0"/>
              <a:t>// ...</a:t>
            </a:r>
          </a:p>
          <a:p>
            <a:pPr marL="457200" lvl="1" indent="0">
              <a:buNone/>
            </a:pPr>
            <a:r>
              <a:rPr lang="en-US" dirty="0"/>
              <a:t>break;</a:t>
            </a:r>
          </a:p>
          <a:p>
            <a:pPr marL="457200" lvl="1" indent="0">
              <a:buNone/>
            </a:pPr>
            <a:r>
              <a:rPr lang="en-US" dirty="0"/>
              <a:t>}		</a:t>
            </a:r>
            <a:endParaRPr lang="en-IN" dirty="0"/>
          </a:p>
        </p:txBody>
      </p:sp>
    </p:spTree>
    <p:extLst>
      <p:ext uri="{BB962C8B-B14F-4D97-AF65-F5344CB8AC3E}">
        <p14:creationId xmlns:p14="http://schemas.microsoft.com/office/powerpoint/2010/main" val="20364452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5860B-5A4D-2A21-D244-8656E0328BEA}"/>
              </a:ext>
            </a:extLst>
          </p:cNvPr>
          <p:cNvSpPr>
            <a:spLocks noGrp="1"/>
          </p:cNvSpPr>
          <p:nvPr>
            <p:ph type="title"/>
          </p:nvPr>
        </p:nvSpPr>
        <p:spPr>
          <a:xfrm>
            <a:off x="686834" y="1153572"/>
            <a:ext cx="3200400" cy="4461163"/>
          </a:xfrm>
        </p:spPr>
        <p:txBody>
          <a:bodyPr>
            <a:normAutofit/>
          </a:bodyPr>
          <a:lstStyle/>
          <a:p>
            <a:r>
              <a:rPr lang="en-IN" b="1">
                <a:solidFill>
                  <a:srgbClr val="FFFFFF"/>
                </a:solidFill>
              </a:rPr>
              <a:t>Nodiscard Attribute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B636CD-9ACA-2F38-BAA0-2F811AA8D794}"/>
              </a:ext>
            </a:extLst>
          </p:cNvPr>
          <p:cNvSpPr>
            <a:spLocks noGrp="1"/>
          </p:cNvSpPr>
          <p:nvPr>
            <p:ph idx="1"/>
          </p:nvPr>
        </p:nvSpPr>
        <p:spPr>
          <a:xfrm>
            <a:off x="4447308" y="0"/>
            <a:ext cx="7741644" cy="6858000"/>
          </a:xfrm>
        </p:spPr>
        <p:txBody>
          <a:bodyPr anchor="ctr">
            <a:normAutofit/>
          </a:bodyPr>
          <a:lstStyle/>
          <a:p>
            <a:r>
              <a:rPr lang="en-US" sz="1500" dirty="0"/>
              <a:t>[[</a:t>
            </a:r>
            <a:r>
              <a:rPr lang="en-US" sz="1500" dirty="0" err="1"/>
              <a:t>nodiscard</a:t>
            </a:r>
            <a:r>
              <a:rPr lang="en-US" sz="1500" dirty="0"/>
              <a:t>]] issues a warning when either a function or class has this attribute, and its return value is discarded.</a:t>
            </a:r>
          </a:p>
          <a:p>
            <a:pPr marL="0" indent="0">
              <a:buNone/>
            </a:pPr>
            <a:r>
              <a:rPr lang="en-US" sz="1500" dirty="0"/>
              <a:t>	[[</a:t>
            </a:r>
            <a:r>
              <a:rPr lang="en-US" sz="1500" dirty="0" err="1"/>
              <a:t>nodiscard</a:t>
            </a:r>
            <a:r>
              <a:rPr lang="en-US" sz="1500" dirty="0"/>
              <a:t>]] bool </a:t>
            </a:r>
            <a:r>
              <a:rPr lang="en-US" sz="1500" dirty="0" err="1"/>
              <a:t>do_something</a:t>
            </a:r>
            <a:r>
              <a:rPr lang="en-US" sz="1500" dirty="0"/>
              <a:t>() {</a:t>
            </a:r>
          </a:p>
          <a:p>
            <a:pPr marL="0" indent="0">
              <a:buNone/>
            </a:pPr>
            <a:r>
              <a:rPr lang="en-US" sz="1500" dirty="0"/>
              <a:t>		  return </a:t>
            </a:r>
            <a:r>
              <a:rPr lang="en-US" sz="1500" dirty="0" err="1"/>
              <a:t>is_success</a:t>
            </a:r>
            <a:r>
              <a:rPr lang="en-US" sz="1500" dirty="0"/>
              <a:t>; // true for success, false for failure</a:t>
            </a:r>
          </a:p>
          <a:p>
            <a:pPr marL="0" indent="0">
              <a:buNone/>
            </a:pPr>
            <a:r>
              <a:rPr lang="en-US" sz="1500" dirty="0"/>
              <a:t>		}</a:t>
            </a:r>
          </a:p>
          <a:p>
            <a:pPr marL="0" indent="0">
              <a:buNone/>
            </a:pPr>
            <a:r>
              <a:rPr lang="en-US" sz="1500" dirty="0"/>
              <a:t>	</a:t>
            </a:r>
            <a:r>
              <a:rPr lang="en-US" sz="1500" dirty="0" err="1"/>
              <a:t>do_something</a:t>
            </a:r>
            <a:r>
              <a:rPr lang="en-US" sz="1500" dirty="0"/>
              <a:t>(); // warning: ignoring return value of 'bool </a:t>
            </a:r>
            <a:r>
              <a:rPr lang="en-US" sz="1500" dirty="0" err="1"/>
              <a:t>do_something</a:t>
            </a:r>
            <a:r>
              <a:rPr lang="en-US" sz="1500" dirty="0"/>
              <a:t>()’,</a:t>
            </a:r>
          </a:p>
          <a:p>
            <a:pPr marL="0" indent="0">
              <a:buNone/>
            </a:pPr>
            <a:r>
              <a:rPr lang="en-US" sz="1500" dirty="0"/>
              <a:t>		         // declared with attribute '</a:t>
            </a:r>
            <a:r>
              <a:rPr lang="en-US" sz="1500" dirty="0" err="1"/>
              <a:t>nodiscard</a:t>
            </a:r>
            <a:r>
              <a:rPr lang="en-US" sz="1500" dirty="0"/>
              <a:t>’	</a:t>
            </a:r>
          </a:p>
          <a:p>
            <a:pPr marL="0" indent="0">
              <a:buNone/>
            </a:pPr>
            <a:r>
              <a:rPr lang="en-US" sz="1500" dirty="0"/>
              <a:t>			</a:t>
            </a:r>
          </a:p>
          <a:p>
            <a:pPr marL="0" indent="0">
              <a:buNone/>
            </a:pPr>
            <a:r>
              <a:rPr lang="en-US" sz="1500" dirty="0"/>
              <a:t>	// Only issues a warning when `</a:t>
            </a:r>
            <a:r>
              <a:rPr lang="en-US" sz="1500" dirty="0" err="1"/>
              <a:t>error_info</a:t>
            </a:r>
            <a:r>
              <a:rPr lang="en-US" sz="1500" dirty="0"/>
              <a:t>` is returned by value.</a:t>
            </a:r>
          </a:p>
          <a:p>
            <a:pPr marL="0" indent="0">
              <a:buNone/>
            </a:pPr>
            <a:r>
              <a:rPr lang="en-US" sz="1500" dirty="0"/>
              <a:t>	struct [[</a:t>
            </a:r>
            <a:r>
              <a:rPr lang="en-US" sz="1500" dirty="0" err="1"/>
              <a:t>nodiscard</a:t>
            </a:r>
            <a:r>
              <a:rPr lang="en-US" sz="1500" dirty="0"/>
              <a:t>]] </a:t>
            </a:r>
            <a:r>
              <a:rPr lang="en-US" sz="1500" dirty="0" err="1"/>
              <a:t>error_info</a:t>
            </a:r>
            <a:r>
              <a:rPr lang="en-US" sz="1500" dirty="0"/>
              <a:t> { 	  // ...	};</a:t>
            </a:r>
          </a:p>
          <a:p>
            <a:pPr marL="0" indent="0">
              <a:buNone/>
            </a:pPr>
            <a:endParaRPr lang="en-US" sz="1500" dirty="0"/>
          </a:p>
          <a:p>
            <a:pPr marL="0" indent="0">
              <a:buNone/>
            </a:pPr>
            <a:r>
              <a:rPr lang="en-US" sz="1500" dirty="0"/>
              <a:t>	</a:t>
            </a:r>
            <a:r>
              <a:rPr lang="en-US" sz="1500" dirty="0" err="1"/>
              <a:t>error_info</a:t>
            </a:r>
            <a:r>
              <a:rPr lang="en-US" sz="1500" dirty="0"/>
              <a:t> </a:t>
            </a:r>
            <a:r>
              <a:rPr lang="en-US" sz="1500" dirty="0" err="1"/>
              <a:t>do_something</a:t>
            </a:r>
            <a:r>
              <a:rPr lang="en-US" sz="1500" dirty="0"/>
              <a:t>() {</a:t>
            </a:r>
          </a:p>
          <a:p>
            <a:pPr marL="0" indent="0">
              <a:buNone/>
            </a:pPr>
            <a:r>
              <a:rPr lang="en-US" sz="1500" dirty="0"/>
              <a:t>		  </a:t>
            </a:r>
            <a:r>
              <a:rPr lang="en-US" sz="1500" dirty="0" err="1"/>
              <a:t>error_info</a:t>
            </a:r>
            <a:r>
              <a:rPr lang="en-US" sz="1500" dirty="0"/>
              <a:t> </a:t>
            </a:r>
            <a:r>
              <a:rPr lang="en-US" sz="1500" dirty="0" err="1"/>
              <a:t>ei</a:t>
            </a:r>
            <a:r>
              <a:rPr lang="en-US" sz="1500" dirty="0"/>
              <a:t>;</a:t>
            </a:r>
          </a:p>
          <a:p>
            <a:pPr marL="0" indent="0">
              <a:buNone/>
            </a:pPr>
            <a:r>
              <a:rPr lang="en-US" sz="1500" dirty="0"/>
              <a:t>		  // ...</a:t>
            </a:r>
          </a:p>
          <a:p>
            <a:pPr marL="0" indent="0">
              <a:buNone/>
            </a:pPr>
            <a:r>
              <a:rPr lang="en-US" sz="1500" dirty="0"/>
              <a:t>		  return </a:t>
            </a:r>
            <a:r>
              <a:rPr lang="en-US" sz="1500" dirty="0" err="1"/>
              <a:t>ei</a:t>
            </a:r>
            <a:r>
              <a:rPr lang="en-US" sz="1500" dirty="0"/>
              <a:t>;</a:t>
            </a:r>
          </a:p>
          <a:p>
            <a:pPr marL="0" indent="0">
              <a:buNone/>
            </a:pPr>
            <a:r>
              <a:rPr lang="en-US" sz="1500" dirty="0"/>
              <a:t>		}</a:t>
            </a:r>
          </a:p>
          <a:p>
            <a:pPr marL="0" indent="0">
              <a:buNone/>
            </a:pPr>
            <a:r>
              <a:rPr lang="en-US" sz="1500" dirty="0"/>
              <a:t>	</a:t>
            </a:r>
            <a:r>
              <a:rPr lang="en-US" sz="1500" dirty="0" err="1"/>
              <a:t>do_something</a:t>
            </a:r>
            <a:r>
              <a:rPr lang="en-US" sz="1500" dirty="0"/>
              <a:t>(); // warning: ignoring returned value of type '</a:t>
            </a:r>
            <a:r>
              <a:rPr lang="en-US" sz="1500" dirty="0" err="1"/>
              <a:t>error_info</a:t>
            </a:r>
            <a:r>
              <a:rPr lang="en-US" sz="1500" dirty="0"/>
              <a:t>’,</a:t>
            </a:r>
          </a:p>
          <a:p>
            <a:pPr marL="0" indent="0">
              <a:buNone/>
            </a:pPr>
            <a:r>
              <a:rPr lang="en-US" sz="1500" dirty="0"/>
              <a:t>       	                              // declared with attribute '</a:t>
            </a:r>
            <a:r>
              <a:rPr lang="en-US" sz="1500" dirty="0" err="1"/>
              <a:t>nodiscard</a:t>
            </a:r>
            <a:r>
              <a:rPr lang="en-US" sz="1500" dirty="0"/>
              <a:t>'</a:t>
            </a:r>
            <a:endParaRPr lang="en-IN" sz="1500" dirty="0"/>
          </a:p>
        </p:txBody>
      </p:sp>
    </p:spTree>
    <p:extLst>
      <p:ext uri="{BB962C8B-B14F-4D97-AF65-F5344CB8AC3E}">
        <p14:creationId xmlns:p14="http://schemas.microsoft.com/office/powerpoint/2010/main" val="33215979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0725-5332-69E5-A32E-E1561738033B}"/>
              </a:ext>
            </a:extLst>
          </p:cNvPr>
          <p:cNvSpPr>
            <a:spLocks noGrp="1"/>
          </p:cNvSpPr>
          <p:nvPr>
            <p:ph type="title"/>
          </p:nvPr>
        </p:nvSpPr>
        <p:spPr>
          <a:xfrm>
            <a:off x="838200" y="365125"/>
            <a:ext cx="10515600" cy="739775"/>
          </a:xfrm>
        </p:spPr>
        <p:txBody>
          <a:bodyPr/>
          <a:lstStyle/>
          <a:p>
            <a:r>
              <a:rPr lang="en-IN" b="1" dirty="0" err="1"/>
              <a:t>maybe_unused</a:t>
            </a:r>
            <a:r>
              <a:rPr lang="en-IN" b="1" dirty="0"/>
              <a:t> attribute :</a:t>
            </a:r>
          </a:p>
        </p:txBody>
      </p:sp>
      <p:sp>
        <p:nvSpPr>
          <p:cNvPr id="3" name="Content Placeholder 2">
            <a:extLst>
              <a:ext uri="{FF2B5EF4-FFF2-40B4-BE49-F238E27FC236}">
                <a16:creationId xmlns:a16="http://schemas.microsoft.com/office/drawing/2014/main" id="{3AF10C87-52F6-7CEF-0C6B-93FA0F311AA8}"/>
              </a:ext>
            </a:extLst>
          </p:cNvPr>
          <p:cNvSpPr>
            <a:spLocks noGrp="1"/>
          </p:cNvSpPr>
          <p:nvPr>
            <p:ph idx="1"/>
          </p:nvPr>
        </p:nvSpPr>
        <p:spPr>
          <a:xfrm>
            <a:off x="838200" y="1104900"/>
            <a:ext cx="10515600" cy="5072063"/>
          </a:xfrm>
        </p:spPr>
        <p:txBody>
          <a:bodyPr/>
          <a:lstStyle/>
          <a:p>
            <a:r>
              <a:rPr lang="en-US" dirty="0"/>
              <a:t>[[</a:t>
            </a:r>
            <a:r>
              <a:rPr lang="en-US" dirty="0" err="1"/>
              <a:t>maybe_unused</a:t>
            </a:r>
            <a:r>
              <a:rPr lang="en-US" dirty="0"/>
              <a:t>]] indicates to the compiler that a variable or parameter might be unused and is intended.</a:t>
            </a:r>
          </a:p>
          <a:p>
            <a:pPr marL="0" indent="0">
              <a:buNone/>
            </a:pPr>
            <a:endParaRPr lang="en-US" dirty="0"/>
          </a:p>
          <a:p>
            <a:pPr marL="457200" lvl="1" indent="0">
              <a:buNone/>
            </a:pPr>
            <a:r>
              <a:rPr lang="en-US" dirty="0"/>
              <a:t>void </a:t>
            </a:r>
            <a:r>
              <a:rPr lang="en-US" dirty="0" err="1"/>
              <a:t>my_callback</a:t>
            </a:r>
            <a:r>
              <a:rPr lang="en-US" dirty="0"/>
              <a:t>(std::string msg, [[</a:t>
            </a:r>
            <a:r>
              <a:rPr lang="en-US" dirty="0" err="1"/>
              <a:t>maybe_unused</a:t>
            </a:r>
            <a:r>
              <a:rPr lang="en-US" dirty="0"/>
              <a:t>]] bool error)</a:t>
            </a:r>
          </a:p>
          <a:p>
            <a:pPr marL="457200" lvl="1" indent="0">
              <a:buNone/>
            </a:pPr>
            <a:r>
              <a:rPr lang="en-US" dirty="0"/>
              <a:t> {</a:t>
            </a:r>
          </a:p>
          <a:p>
            <a:pPr marL="457200" lvl="1" indent="0">
              <a:buNone/>
            </a:pPr>
            <a:r>
              <a:rPr lang="en-US" dirty="0"/>
              <a:t>  // Don't care if `msg` is an error message, just log it.</a:t>
            </a:r>
          </a:p>
          <a:p>
            <a:pPr marL="457200" lvl="1" indent="0">
              <a:buNone/>
            </a:pPr>
            <a:r>
              <a:rPr lang="en-US" dirty="0"/>
              <a:t>  log(msg);</a:t>
            </a:r>
          </a:p>
          <a:p>
            <a:pPr marL="457200" lvl="1" indent="0">
              <a:buNone/>
            </a:pPr>
            <a:r>
              <a:rPr lang="en-US" dirty="0"/>
              <a:t>}</a:t>
            </a:r>
            <a:endParaRPr lang="en-IN" dirty="0"/>
          </a:p>
        </p:txBody>
      </p:sp>
    </p:spTree>
    <p:extLst>
      <p:ext uri="{BB962C8B-B14F-4D97-AF65-F5344CB8AC3E}">
        <p14:creationId xmlns:p14="http://schemas.microsoft.com/office/powerpoint/2010/main" val="35646108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E3783-A638-98C1-3B67-1888D412E0EB}"/>
              </a:ext>
            </a:extLst>
          </p:cNvPr>
          <p:cNvSpPr>
            <a:spLocks noGrp="1"/>
          </p:cNvSpPr>
          <p:nvPr>
            <p:ph type="title"/>
          </p:nvPr>
        </p:nvSpPr>
        <p:spPr>
          <a:xfrm>
            <a:off x="686834" y="1153572"/>
            <a:ext cx="3200400" cy="4461163"/>
          </a:xfrm>
        </p:spPr>
        <p:txBody>
          <a:bodyPr>
            <a:normAutofit/>
          </a:bodyPr>
          <a:lstStyle/>
          <a:p>
            <a:r>
              <a:rPr lang="en-IN" sz="3700" b="1" i="0">
                <a:solidFill>
                  <a:srgbClr val="FFFFFF"/>
                </a:solidFill>
                <a:effectLst/>
                <a:latin typeface="-apple-system"/>
              </a:rPr>
              <a:t>__has_include -1</a:t>
            </a:r>
            <a:r>
              <a:rPr lang="en-IN" sz="3700" b="1">
                <a:solidFill>
                  <a:srgbClr val="FFFFFF"/>
                </a:solidFill>
                <a:latin typeface="-apple-system"/>
              </a:rPr>
              <a:t> :</a:t>
            </a:r>
            <a:endParaRPr lang="en-IN" sz="3700">
              <a:solidFill>
                <a:srgbClr val="FFFFFF"/>
              </a:solidFill>
            </a:endParaRP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B747E1B-EAC3-5C4A-8CD3-C4A3495D276C}"/>
              </a:ext>
            </a:extLst>
          </p:cNvPr>
          <p:cNvSpPr>
            <a:spLocks noGrp="1"/>
          </p:cNvSpPr>
          <p:nvPr>
            <p:ph idx="1"/>
          </p:nvPr>
        </p:nvSpPr>
        <p:spPr>
          <a:xfrm>
            <a:off x="4447308" y="0"/>
            <a:ext cx="7744692" cy="6858000"/>
          </a:xfrm>
        </p:spPr>
        <p:txBody>
          <a:bodyPr anchor="ctr">
            <a:normAutofit/>
          </a:bodyPr>
          <a:lstStyle/>
          <a:p>
            <a:r>
              <a:rPr lang="en-US" sz="1800" dirty="0" err="1"/>
              <a:t>has_include</a:t>
            </a:r>
            <a:r>
              <a:rPr lang="en-US" sz="1800" dirty="0"/>
              <a:t> (operand) operator used in #if and #elif expressions to check whether a header or source file (operand) is available for inclusion or not.</a:t>
            </a:r>
          </a:p>
          <a:p>
            <a:r>
              <a:rPr lang="en-US" sz="1800" dirty="0"/>
              <a:t>One use case of this would be using two libraries that work the same way, using the backup/experimental one if the preferred one is not found on the system.</a:t>
            </a:r>
          </a:p>
          <a:p>
            <a:pPr marL="0" indent="0">
              <a:buNone/>
            </a:pPr>
            <a:r>
              <a:rPr lang="en-US" sz="1800" dirty="0"/>
              <a:t>              Ex:</a:t>
            </a:r>
          </a:p>
          <a:p>
            <a:pPr marL="0" indent="0">
              <a:buNone/>
            </a:pPr>
            <a:r>
              <a:rPr lang="en-US" sz="1800" dirty="0"/>
              <a:t>		#ifdef __</a:t>
            </a:r>
            <a:r>
              <a:rPr lang="en-US" sz="1800" dirty="0" err="1"/>
              <a:t>has_include</a:t>
            </a:r>
            <a:endParaRPr lang="en-US" sz="1800" dirty="0"/>
          </a:p>
          <a:p>
            <a:pPr marL="0" indent="0">
              <a:buNone/>
            </a:pPr>
            <a:r>
              <a:rPr lang="en-US" sz="1800" dirty="0"/>
              <a:t>		#  if __</a:t>
            </a:r>
            <a:r>
              <a:rPr lang="en-US" sz="1800" dirty="0" err="1"/>
              <a:t>has_include</a:t>
            </a:r>
            <a:r>
              <a:rPr lang="en-US" sz="1800" dirty="0"/>
              <a:t>(&lt;optional&gt;)</a:t>
            </a:r>
          </a:p>
          <a:p>
            <a:pPr marL="0" indent="0">
              <a:buNone/>
            </a:pPr>
            <a:r>
              <a:rPr lang="en-US" sz="1800" dirty="0"/>
              <a:t>		#    include &lt;optional&gt;</a:t>
            </a:r>
          </a:p>
          <a:p>
            <a:pPr marL="0" indent="0">
              <a:buNone/>
            </a:pPr>
            <a:r>
              <a:rPr lang="en-US" sz="1800" dirty="0"/>
              <a:t>		#    define </a:t>
            </a:r>
            <a:r>
              <a:rPr lang="en-US" sz="1800" dirty="0" err="1"/>
              <a:t>have_optional</a:t>
            </a:r>
            <a:r>
              <a:rPr lang="en-US" sz="1800" dirty="0"/>
              <a:t> 1</a:t>
            </a:r>
          </a:p>
          <a:p>
            <a:pPr marL="0" indent="0">
              <a:buNone/>
            </a:pPr>
            <a:r>
              <a:rPr lang="en-US" sz="1800" dirty="0"/>
              <a:t>		#  </a:t>
            </a:r>
            <a:r>
              <a:rPr lang="en-US" sz="1800" dirty="0" err="1"/>
              <a:t>elif</a:t>
            </a:r>
            <a:r>
              <a:rPr lang="en-US" sz="1800" dirty="0"/>
              <a:t> __</a:t>
            </a:r>
            <a:r>
              <a:rPr lang="en-US" sz="1800" dirty="0" err="1"/>
              <a:t>has_include</a:t>
            </a:r>
            <a:r>
              <a:rPr lang="en-US" sz="1800" dirty="0"/>
              <a:t>(&lt;experimental/optional&gt;)</a:t>
            </a:r>
          </a:p>
          <a:p>
            <a:pPr marL="0" indent="0">
              <a:buNone/>
            </a:pPr>
            <a:r>
              <a:rPr lang="en-US" sz="1800" dirty="0"/>
              <a:t>		#    include &lt;experimental/optional&gt;</a:t>
            </a:r>
          </a:p>
          <a:p>
            <a:pPr marL="0" indent="0">
              <a:buNone/>
            </a:pPr>
            <a:r>
              <a:rPr lang="en-US" sz="1800" dirty="0"/>
              <a:t>		#    define </a:t>
            </a:r>
            <a:r>
              <a:rPr lang="en-US" sz="1800" dirty="0" err="1"/>
              <a:t>have_optional</a:t>
            </a:r>
            <a:r>
              <a:rPr lang="en-US" sz="1800" dirty="0"/>
              <a:t> 1</a:t>
            </a:r>
          </a:p>
          <a:p>
            <a:pPr marL="0" indent="0">
              <a:buNone/>
            </a:pPr>
            <a:r>
              <a:rPr lang="en-US" sz="1800" dirty="0"/>
              <a:t>		#    define </a:t>
            </a:r>
            <a:r>
              <a:rPr lang="en-US" sz="1800" dirty="0" err="1"/>
              <a:t>experimental_optional</a:t>
            </a:r>
            <a:endParaRPr lang="en-US" sz="1800" dirty="0"/>
          </a:p>
          <a:p>
            <a:pPr marL="0" indent="0">
              <a:buNone/>
            </a:pPr>
            <a:r>
              <a:rPr lang="en-US" sz="1800" dirty="0"/>
              <a:t>		#  else</a:t>
            </a:r>
          </a:p>
          <a:p>
            <a:pPr marL="0" indent="0">
              <a:buNone/>
            </a:pPr>
            <a:r>
              <a:rPr lang="en-US" sz="1800" dirty="0"/>
              <a:t>		#    define </a:t>
            </a:r>
            <a:r>
              <a:rPr lang="en-US" sz="1800" dirty="0" err="1"/>
              <a:t>have_optional</a:t>
            </a:r>
            <a:r>
              <a:rPr lang="en-US" sz="1800" dirty="0"/>
              <a:t> 0</a:t>
            </a:r>
          </a:p>
          <a:p>
            <a:pPr marL="0" indent="0">
              <a:buNone/>
            </a:pPr>
            <a:r>
              <a:rPr lang="en-US" sz="1800" dirty="0"/>
              <a:t>		#  endif</a:t>
            </a:r>
          </a:p>
          <a:p>
            <a:pPr marL="0" indent="0">
              <a:buNone/>
            </a:pPr>
            <a:r>
              <a:rPr lang="en-US" sz="1800" dirty="0"/>
              <a:t>		#endif</a:t>
            </a:r>
          </a:p>
          <a:p>
            <a:endParaRPr lang="en-IN" sz="1800" dirty="0"/>
          </a:p>
        </p:txBody>
      </p:sp>
    </p:spTree>
    <p:extLst>
      <p:ext uri="{BB962C8B-B14F-4D97-AF65-F5344CB8AC3E}">
        <p14:creationId xmlns:p14="http://schemas.microsoft.com/office/powerpoint/2010/main" val="8279387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E0C3A3-1811-DBA1-5A5D-10709694D9F7}"/>
              </a:ext>
            </a:extLst>
          </p:cNvPr>
          <p:cNvSpPr>
            <a:spLocks noGrp="1"/>
          </p:cNvSpPr>
          <p:nvPr>
            <p:ph type="title"/>
          </p:nvPr>
        </p:nvSpPr>
        <p:spPr>
          <a:xfrm>
            <a:off x="686834" y="1153572"/>
            <a:ext cx="3200400" cy="4461163"/>
          </a:xfrm>
        </p:spPr>
        <p:txBody>
          <a:bodyPr>
            <a:normAutofit/>
          </a:bodyPr>
          <a:lstStyle/>
          <a:p>
            <a:r>
              <a:rPr lang="en-IN" sz="3700" b="1" i="0">
                <a:solidFill>
                  <a:srgbClr val="FFFFFF"/>
                </a:solidFill>
                <a:effectLst/>
                <a:latin typeface="-apple-system"/>
              </a:rPr>
              <a:t>__has_include -2</a:t>
            </a:r>
            <a:r>
              <a:rPr lang="en-IN" sz="3700" b="1">
                <a:solidFill>
                  <a:srgbClr val="FFFFFF"/>
                </a:solidFill>
                <a:latin typeface="-apple-system"/>
              </a:rPr>
              <a:t> :</a:t>
            </a:r>
            <a:endParaRPr lang="en-IN" sz="37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58BEA6D-55C1-7FFA-AFFC-05AFFE3D546D}"/>
              </a:ext>
            </a:extLst>
          </p:cNvPr>
          <p:cNvSpPr>
            <a:spLocks noGrp="1"/>
          </p:cNvSpPr>
          <p:nvPr>
            <p:ph idx="1"/>
          </p:nvPr>
        </p:nvSpPr>
        <p:spPr>
          <a:xfrm>
            <a:off x="4447308" y="0"/>
            <a:ext cx="7741644" cy="6858000"/>
          </a:xfrm>
        </p:spPr>
        <p:txBody>
          <a:bodyPr anchor="ctr">
            <a:noAutofit/>
          </a:bodyPr>
          <a:lstStyle/>
          <a:p>
            <a:r>
              <a:rPr lang="en-US" sz="2000" dirty="0"/>
              <a:t>It can also be used to include headers existing under different names or locations on various platforms, without knowing which platform the program is running on, OpenGL headers are a good example for this which are located in OpenGL\ directory on macOS and GL\ on other platforms.</a:t>
            </a:r>
          </a:p>
          <a:p>
            <a:pPr marL="457200" lvl="1" indent="0">
              <a:buNone/>
            </a:pPr>
            <a:r>
              <a:rPr lang="en-US" sz="2000" dirty="0"/>
              <a:t>  Ex:</a:t>
            </a:r>
          </a:p>
          <a:p>
            <a:pPr marL="0" indent="0">
              <a:buNone/>
            </a:pPr>
            <a:r>
              <a:rPr lang="en-US" sz="2000" dirty="0"/>
              <a:t>		#ifdef __</a:t>
            </a:r>
            <a:r>
              <a:rPr lang="en-US" sz="2000" dirty="0" err="1"/>
              <a:t>has_include</a:t>
            </a:r>
            <a:endParaRPr lang="en-US" sz="2000" dirty="0"/>
          </a:p>
          <a:p>
            <a:pPr marL="0" indent="0">
              <a:buNone/>
            </a:pPr>
            <a:r>
              <a:rPr lang="en-US" sz="2000" dirty="0"/>
              <a:t>		#  if __</a:t>
            </a:r>
            <a:r>
              <a:rPr lang="en-US" sz="2000" dirty="0" err="1"/>
              <a:t>has_include</a:t>
            </a:r>
            <a:r>
              <a:rPr lang="en-US" sz="2000" dirty="0"/>
              <a:t>(&lt;OpenGL/</a:t>
            </a:r>
            <a:r>
              <a:rPr lang="en-US" sz="2000" dirty="0" err="1"/>
              <a:t>gl.h</a:t>
            </a:r>
            <a:r>
              <a:rPr lang="en-US" sz="2000" dirty="0"/>
              <a:t>&gt;)</a:t>
            </a:r>
          </a:p>
          <a:p>
            <a:pPr marL="0" indent="0">
              <a:buNone/>
            </a:pPr>
            <a:r>
              <a:rPr lang="en-US" sz="2000" dirty="0"/>
              <a:t>		#    include &lt;OpenGL/</a:t>
            </a:r>
            <a:r>
              <a:rPr lang="en-US" sz="2000" dirty="0" err="1"/>
              <a:t>gl.h</a:t>
            </a:r>
            <a:r>
              <a:rPr lang="en-US" sz="2000" dirty="0"/>
              <a:t>&gt;</a:t>
            </a:r>
          </a:p>
          <a:p>
            <a:pPr marL="0" indent="0">
              <a:buNone/>
            </a:pPr>
            <a:r>
              <a:rPr lang="en-US" sz="2000" dirty="0"/>
              <a:t>		#    include &lt;OpenGL/</a:t>
            </a:r>
            <a:r>
              <a:rPr lang="en-US" sz="2000" dirty="0" err="1"/>
              <a:t>glu.h</a:t>
            </a:r>
            <a:r>
              <a:rPr lang="en-US" sz="2000" dirty="0"/>
              <a:t>&gt;</a:t>
            </a:r>
          </a:p>
          <a:p>
            <a:pPr marL="0" indent="0">
              <a:buNone/>
            </a:pPr>
            <a:r>
              <a:rPr lang="en-US" sz="2000" dirty="0"/>
              <a:t>		#  </a:t>
            </a:r>
            <a:r>
              <a:rPr lang="en-US" sz="2000" dirty="0" err="1"/>
              <a:t>elif</a:t>
            </a:r>
            <a:r>
              <a:rPr lang="en-US" sz="2000" dirty="0"/>
              <a:t> __</a:t>
            </a:r>
            <a:r>
              <a:rPr lang="en-US" sz="2000" dirty="0" err="1"/>
              <a:t>has_include</a:t>
            </a:r>
            <a:r>
              <a:rPr lang="en-US" sz="2000" dirty="0"/>
              <a:t>(&lt;GL/</a:t>
            </a:r>
            <a:r>
              <a:rPr lang="en-US" sz="2000" dirty="0" err="1"/>
              <a:t>gl.h</a:t>
            </a:r>
            <a:r>
              <a:rPr lang="en-US" sz="2000" dirty="0"/>
              <a:t>&gt;)</a:t>
            </a:r>
          </a:p>
          <a:p>
            <a:pPr marL="0" indent="0">
              <a:buNone/>
            </a:pPr>
            <a:r>
              <a:rPr lang="en-US" sz="2000" dirty="0"/>
              <a:t>		#    include &lt;GL/</a:t>
            </a:r>
            <a:r>
              <a:rPr lang="en-US" sz="2000" dirty="0" err="1"/>
              <a:t>gl.h</a:t>
            </a:r>
            <a:r>
              <a:rPr lang="en-US" sz="2000" dirty="0"/>
              <a:t>&gt;</a:t>
            </a:r>
          </a:p>
          <a:p>
            <a:pPr marL="0" indent="0">
              <a:buNone/>
            </a:pPr>
            <a:r>
              <a:rPr lang="en-US" sz="2000" dirty="0"/>
              <a:t>		#    include &lt;GL/</a:t>
            </a:r>
            <a:r>
              <a:rPr lang="en-US" sz="2000" dirty="0" err="1"/>
              <a:t>glu.h</a:t>
            </a:r>
            <a:r>
              <a:rPr lang="en-US" sz="2000" dirty="0"/>
              <a:t>&gt;</a:t>
            </a:r>
          </a:p>
          <a:p>
            <a:pPr marL="0" indent="0">
              <a:buNone/>
            </a:pPr>
            <a:r>
              <a:rPr lang="en-US" sz="2000" dirty="0"/>
              <a:t>		#  else</a:t>
            </a:r>
          </a:p>
          <a:p>
            <a:pPr marL="0" indent="0">
              <a:buNone/>
            </a:pPr>
            <a:r>
              <a:rPr lang="en-US" sz="2000" dirty="0"/>
              <a:t>		#    error No suitable OpenGL headers found.</a:t>
            </a:r>
          </a:p>
          <a:p>
            <a:pPr marL="0" indent="0">
              <a:buNone/>
            </a:pPr>
            <a:r>
              <a:rPr lang="en-US" sz="2000" dirty="0"/>
              <a:t>		# endif</a:t>
            </a:r>
          </a:p>
          <a:p>
            <a:pPr marL="0" indent="0">
              <a:buNone/>
            </a:pPr>
            <a:r>
              <a:rPr lang="en-US" sz="2000" dirty="0"/>
              <a:t>		#endif</a:t>
            </a:r>
            <a:endParaRPr lang="en-IN" sz="2000" dirty="0"/>
          </a:p>
        </p:txBody>
      </p:sp>
    </p:spTree>
    <p:extLst>
      <p:ext uri="{BB962C8B-B14F-4D97-AF65-F5344CB8AC3E}">
        <p14:creationId xmlns:p14="http://schemas.microsoft.com/office/powerpoint/2010/main" val="15701913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E358D-7510-0B09-E122-692DBC5C5820}"/>
              </a:ext>
            </a:extLst>
          </p:cNvPr>
          <p:cNvSpPr>
            <a:spLocks noGrp="1"/>
          </p:cNvSpPr>
          <p:nvPr>
            <p:ph type="title"/>
          </p:nvPr>
        </p:nvSpPr>
        <p:spPr>
          <a:xfrm>
            <a:off x="686834" y="1153572"/>
            <a:ext cx="3200400" cy="4461163"/>
          </a:xfrm>
        </p:spPr>
        <p:txBody>
          <a:bodyPr>
            <a:normAutofit/>
          </a:bodyPr>
          <a:lstStyle/>
          <a:p>
            <a:r>
              <a:rPr lang="en-US" b="1">
                <a:solidFill>
                  <a:srgbClr val="FFFFFF"/>
                </a:solidFill>
              </a:rPr>
              <a:t>C++-17 New library features</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36D2AEA-6B32-0841-3B16-DAAACDC4B308}"/>
              </a:ext>
            </a:extLst>
          </p:cNvPr>
          <p:cNvSpPr>
            <a:spLocks noGrp="1"/>
          </p:cNvSpPr>
          <p:nvPr>
            <p:ph idx="1"/>
          </p:nvPr>
        </p:nvSpPr>
        <p:spPr>
          <a:xfrm>
            <a:off x="4447308" y="0"/>
            <a:ext cx="6906491" cy="6858000"/>
          </a:xfrm>
        </p:spPr>
        <p:txBody>
          <a:bodyPr anchor="ctr">
            <a:normAutofit/>
          </a:bodyPr>
          <a:lstStyle/>
          <a:p>
            <a:r>
              <a:rPr lang="en-IN" sz="3200" dirty="0"/>
              <a:t>        std::variant</a:t>
            </a:r>
          </a:p>
          <a:p>
            <a:r>
              <a:rPr lang="en-IN" sz="3200" dirty="0"/>
              <a:t>	std::optional</a:t>
            </a:r>
          </a:p>
          <a:p>
            <a:r>
              <a:rPr lang="en-IN" sz="3200" dirty="0"/>
              <a:t>	std::any</a:t>
            </a:r>
          </a:p>
          <a:p>
            <a:r>
              <a:rPr lang="en-IN" sz="3200" dirty="0"/>
              <a:t>	std::</a:t>
            </a:r>
            <a:r>
              <a:rPr lang="en-IN" sz="3200" dirty="0" err="1"/>
              <a:t>string_view</a:t>
            </a:r>
            <a:endParaRPr lang="en-IN" sz="3200" dirty="0"/>
          </a:p>
          <a:p>
            <a:r>
              <a:rPr lang="en-IN" sz="3200" dirty="0"/>
              <a:t>	std::invoke</a:t>
            </a:r>
          </a:p>
          <a:p>
            <a:r>
              <a:rPr lang="en-IN" sz="3200" dirty="0"/>
              <a:t>	std::apply</a:t>
            </a:r>
          </a:p>
          <a:p>
            <a:r>
              <a:rPr lang="en-IN" sz="3200" dirty="0"/>
              <a:t>	std::filesystem</a:t>
            </a:r>
          </a:p>
          <a:p>
            <a:r>
              <a:rPr lang="en-IN" sz="3200" dirty="0"/>
              <a:t>	std::byte</a:t>
            </a:r>
          </a:p>
          <a:p>
            <a:r>
              <a:rPr lang="en-IN" sz="3200" dirty="0"/>
              <a:t>	splicing for maps and sets</a:t>
            </a:r>
          </a:p>
          <a:p>
            <a:r>
              <a:rPr lang="en-IN" sz="3200" dirty="0"/>
              <a:t>	parallel algorithms</a:t>
            </a:r>
          </a:p>
        </p:txBody>
      </p:sp>
    </p:spTree>
    <p:extLst>
      <p:ext uri="{BB962C8B-B14F-4D97-AF65-F5344CB8AC3E}">
        <p14:creationId xmlns:p14="http://schemas.microsoft.com/office/powerpoint/2010/main" val="23355985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083B99B-0C30-3E11-7915-15AD1DC04040}"/>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b="1" kern="1200">
                <a:solidFill>
                  <a:srgbClr val="FFFFFF"/>
                </a:solidFill>
                <a:latin typeface="+mj-lt"/>
                <a:ea typeface="+mj-ea"/>
                <a:cs typeface="+mj-cs"/>
              </a:rPr>
              <a:t>C++ - 20 Features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1EDD706C-E5BB-54CE-C3E1-D276D3045DB2}"/>
              </a:ext>
            </a:extLst>
          </p:cNvPr>
          <p:cNvSpPr txBox="1"/>
          <p:nvPr/>
        </p:nvSpPr>
        <p:spPr>
          <a:xfrm>
            <a:off x="4447308" y="0"/>
            <a:ext cx="7744692" cy="6858000"/>
          </a:xfrm>
          <a:prstGeom prst="rect">
            <a:avLst/>
          </a:prstGeom>
        </p:spPr>
        <p:txBody>
          <a:bodyPr vert="horz" lIns="91440" tIns="45720" rIns="91440" bIns="45720" rtlCol="0" anchor="ctr">
            <a:normAutofit/>
          </a:bodyPr>
          <a:lstStyle/>
          <a:p>
            <a:pPr marL="800100" lvl="1" indent="-228600">
              <a:lnSpc>
                <a:spcPct val="90000"/>
              </a:lnSpc>
              <a:spcAft>
                <a:spcPts val="600"/>
              </a:spcAft>
              <a:buFont typeface="Arial" panose="020B0604020202020204" pitchFamily="34" charset="0"/>
              <a:buChar char="•"/>
            </a:pPr>
            <a:r>
              <a:rPr lang="en-US" sz="2500" dirty="0"/>
              <a:t>	coroutines</a:t>
            </a:r>
          </a:p>
          <a:p>
            <a:pPr marL="800100" lvl="1" indent="-228600">
              <a:lnSpc>
                <a:spcPct val="90000"/>
              </a:lnSpc>
              <a:spcAft>
                <a:spcPts val="600"/>
              </a:spcAft>
              <a:buFont typeface="Arial" panose="020B0604020202020204" pitchFamily="34" charset="0"/>
              <a:buChar char="•"/>
            </a:pPr>
            <a:r>
              <a:rPr lang="en-US" sz="2500" dirty="0"/>
              <a:t>	concepts</a:t>
            </a:r>
          </a:p>
          <a:p>
            <a:pPr marL="800100" lvl="1" indent="-228600">
              <a:lnSpc>
                <a:spcPct val="90000"/>
              </a:lnSpc>
              <a:spcAft>
                <a:spcPts val="600"/>
              </a:spcAft>
              <a:buFont typeface="Arial" panose="020B0604020202020204" pitchFamily="34" charset="0"/>
              <a:buChar char="•"/>
            </a:pPr>
            <a:r>
              <a:rPr lang="en-US" sz="2500" dirty="0"/>
              <a:t>	designated initializers</a:t>
            </a:r>
          </a:p>
          <a:p>
            <a:pPr marL="800100" lvl="1" indent="-228600">
              <a:lnSpc>
                <a:spcPct val="90000"/>
              </a:lnSpc>
              <a:spcAft>
                <a:spcPts val="600"/>
              </a:spcAft>
              <a:buFont typeface="Arial" panose="020B0604020202020204" pitchFamily="34" charset="0"/>
              <a:buChar char="•"/>
            </a:pPr>
            <a:r>
              <a:rPr lang="en-US" sz="2500" dirty="0"/>
              <a:t>	template syntax for lambdas</a:t>
            </a:r>
          </a:p>
          <a:p>
            <a:pPr marL="800100" lvl="1" indent="-228600">
              <a:lnSpc>
                <a:spcPct val="90000"/>
              </a:lnSpc>
              <a:spcAft>
                <a:spcPts val="600"/>
              </a:spcAft>
              <a:buFont typeface="Arial" panose="020B0604020202020204" pitchFamily="34" charset="0"/>
              <a:buChar char="•"/>
            </a:pPr>
            <a:r>
              <a:rPr lang="en-US" sz="2500" dirty="0"/>
              <a:t>	range-based for loop with initializer</a:t>
            </a:r>
          </a:p>
          <a:p>
            <a:pPr marL="800100" lvl="1" indent="-228600">
              <a:lnSpc>
                <a:spcPct val="90000"/>
              </a:lnSpc>
              <a:spcAft>
                <a:spcPts val="600"/>
              </a:spcAft>
              <a:buFont typeface="Arial" panose="020B0604020202020204" pitchFamily="34" charset="0"/>
              <a:buChar char="•"/>
            </a:pPr>
            <a:r>
              <a:rPr lang="en-US" sz="2500" dirty="0"/>
              <a:t>	likely and unlikely attributes</a:t>
            </a:r>
          </a:p>
          <a:p>
            <a:pPr marL="800100" lvl="1" indent="-228600">
              <a:lnSpc>
                <a:spcPct val="90000"/>
              </a:lnSpc>
              <a:spcAft>
                <a:spcPts val="600"/>
              </a:spcAft>
              <a:buFont typeface="Arial" panose="020B0604020202020204" pitchFamily="34" charset="0"/>
              <a:buChar char="•"/>
            </a:pPr>
            <a:r>
              <a:rPr lang="en-US" sz="2500" dirty="0"/>
              <a:t>	deprecate implicit capture of this</a:t>
            </a:r>
          </a:p>
          <a:p>
            <a:pPr marL="800100" lvl="1" indent="-228600">
              <a:lnSpc>
                <a:spcPct val="90000"/>
              </a:lnSpc>
              <a:spcAft>
                <a:spcPts val="600"/>
              </a:spcAft>
              <a:buFont typeface="Arial" panose="020B0604020202020204" pitchFamily="34" charset="0"/>
              <a:buChar char="•"/>
            </a:pPr>
            <a:r>
              <a:rPr lang="en-US" sz="2500" dirty="0"/>
              <a:t>	class types in non-type template parameters</a:t>
            </a:r>
          </a:p>
          <a:p>
            <a:pPr marL="800100" lvl="1" indent="-228600">
              <a:lnSpc>
                <a:spcPct val="90000"/>
              </a:lnSpc>
              <a:spcAft>
                <a:spcPts val="600"/>
              </a:spcAft>
              <a:buFont typeface="Arial" panose="020B0604020202020204" pitchFamily="34" charset="0"/>
              <a:buChar char="•"/>
            </a:pPr>
            <a:r>
              <a:rPr lang="en-US" sz="2500" dirty="0"/>
              <a:t>	</a:t>
            </a:r>
            <a:r>
              <a:rPr lang="en-US" sz="2500" dirty="0" err="1"/>
              <a:t>constexpr</a:t>
            </a:r>
            <a:r>
              <a:rPr lang="en-US" sz="2500" dirty="0"/>
              <a:t> virtual functions</a:t>
            </a:r>
          </a:p>
          <a:p>
            <a:pPr marL="800100" lvl="1" indent="-228600">
              <a:lnSpc>
                <a:spcPct val="90000"/>
              </a:lnSpc>
              <a:spcAft>
                <a:spcPts val="600"/>
              </a:spcAft>
              <a:buFont typeface="Arial" panose="020B0604020202020204" pitchFamily="34" charset="0"/>
              <a:buChar char="•"/>
            </a:pPr>
            <a:r>
              <a:rPr lang="en-US" sz="2500" dirty="0"/>
              <a:t>	explicit(bool)</a:t>
            </a:r>
          </a:p>
          <a:p>
            <a:pPr marL="800100" lvl="1" indent="-228600">
              <a:lnSpc>
                <a:spcPct val="90000"/>
              </a:lnSpc>
              <a:spcAft>
                <a:spcPts val="600"/>
              </a:spcAft>
              <a:buFont typeface="Arial" panose="020B0604020202020204" pitchFamily="34" charset="0"/>
              <a:buChar char="•"/>
            </a:pPr>
            <a:r>
              <a:rPr lang="en-US" sz="2500" dirty="0"/>
              <a:t>	immediate functions</a:t>
            </a:r>
          </a:p>
          <a:p>
            <a:pPr marL="800100" lvl="1" indent="-228600">
              <a:lnSpc>
                <a:spcPct val="90000"/>
              </a:lnSpc>
              <a:spcAft>
                <a:spcPts val="600"/>
              </a:spcAft>
              <a:buFont typeface="Arial" panose="020B0604020202020204" pitchFamily="34" charset="0"/>
              <a:buChar char="•"/>
            </a:pPr>
            <a:r>
              <a:rPr lang="en-US" sz="2500" dirty="0"/>
              <a:t>	using </a:t>
            </a:r>
            <a:r>
              <a:rPr lang="en-US" sz="2500" dirty="0" err="1"/>
              <a:t>enum</a:t>
            </a:r>
            <a:endParaRPr lang="en-US" sz="2500" dirty="0"/>
          </a:p>
          <a:p>
            <a:pPr marL="800100" lvl="1" indent="-228600">
              <a:lnSpc>
                <a:spcPct val="90000"/>
              </a:lnSpc>
              <a:spcAft>
                <a:spcPts val="600"/>
              </a:spcAft>
              <a:buFont typeface="Arial" panose="020B0604020202020204" pitchFamily="34" charset="0"/>
              <a:buChar char="•"/>
            </a:pPr>
            <a:r>
              <a:rPr lang="en-US" sz="2500" dirty="0"/>
              <a:t>	lambda capture of parameter pack</a:t>
            </a:r>
          </a:p>
          <a:p>
            <a:pPr marL="800100" lvl="1" indent="-228600">
              <a:lnSpc>
                <a:spcPct val="90000"/>
              </a:lnSpc>
              <a:spcAft>
                <a:spcPts val="600"/>
              </a:spcAft>
              <a:buFont typeface="Arial" panose="020B0604020202020204" pitchFamily="34" charset="0"/>
              <a:buChar char="•"/>
            </a:pPr>
            <a:r>
              <a:rPr lang="en-US" sz="2500" dirty="0"/>
              <a:t>	char8_t</a:t>
            </a:r>
          </a:p>
        </p:txBody>
      </p:sp>
    </p:spTree>
    <p:extLst>
      <p:ext uri="{BB962C8B-B14F-4D97-AF65-F5344CB8AC3E}">
        <p14:creationId xmlns:p14="http://schemas.microsoft.com/office/powerpoint/2010/main" val="423979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67256F46-B096-A1DB-AAB2-D296C76BF16F}"/>
              </a:ext>
            </a:extLst>
          </p:cNvPr>
          <p:cNvSpPr>
            <a:spLocks noGrp="1"/>
          </p:cNvSpPr>
          <p:nvPr>
            <p:ph type="title"/>
          </p:nvPr>
        </p:nvSpPr>
        <p:spPr>
          <a:xfrm>
            <a:off x="524741" y="620392"/>
            <a:ext cx="3808268" cy="5504688"/>
          </a:xfrm>
        </p:spPr>
        <p:txBody>
          <a:bodyPr vert="horz" lIns="91440" tIns="45720" rIns="91440" bIns="45720" rtlCol="0" anchor="ctr">
            <a:normAutofit/>
          </a:bodyPr>
          <a:lstStyle/>
          <a:p>
            <a:r>
              <a:rPr lang="en-US" sz="6000" kern="1200">
                <a:solidFill>
                  <a:schemeClr val="bg1"/>
                </a:solidFill>
                <a:latin typeface="+mj-lt"/>
                <a:ea typeface="+mj-ea"/>
                <a:cs typeface="+mj-cs"/>
              </a:rPr>
              <a:t>Lambda Expression</a:t>
            </a:r>
          </a:p>
        </p:txBody>
      </p:sp>
      <p:graphicFrame>
        <p:nvGraphicFramePr>
          <p:cNvPr id="5" name="Content Placeholder 1">
            <a:extLst>
              <a:ext uri="{FF2B5EF4-FFF2-40B4-BE49-F238E27FC236}">
                <a16:creationId xmlns:a16="http://schemas.microsoft.com/office/drawing/2014/main" id="{E0563A37-432E-B9DB-5DC6-FEA81E67116E}"/>
              </a:ext>
            </a:extLst>
          </p:cNvPr>
          <p:cNvGraphicFramePr>
            <a:graphicFrameLocks noGrp="1"/>
          </p:cNvGraphicFramePr>
          <p:nvPr>
            <p:ph idx="1"/>
            <p:extLst>
              <p:ext uri="{D42A27DB-BD31-4B8C-83A1-F6EECF244321}">
                <p14:modId xmlns:p14="http://schemas.microsoft.com/office/powerpoint/2010/main" val="96893971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54420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98C4E5E-2893-0E46-A60C-027265EE165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Coroutines: Part-1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E42ED7AE-B365-20CE-CF27-0563675EF7AD}"/>
              </a:ext>
            </a:extLst>
          </p:cNvPr>
          <p:cNvSpPr>
            <a:spLocks noGrp="1"/>
          </p:cNvSpPr>
          <p:nvPr>
            <p:ph idx="1"/>
          </p:nvPr>
        </p:nvSpPr>
        <p:spPr>
          <a:xfrm>
            <a:off x="838200" y="1767840"/>
            <a:ext cx="10515600" cy="5090160"/>
          </a:xfrm>
        </p:spPr>
        <p:txBody>
          <a:bodyPr vert="horz" lIns="91440" tIns="45720" rIns="91440" bIns="45720" rtlCol="0">
            <a:normAutofit/>
          </a:bodyPr>
          <a:lstStyle/>
          <a:p>
            <a:r>
              <a:rPr lang="en-US" sz="2200" dirty="0"/>
              <a:t>A coroutine is a special function that can suspend its execution and resume later at the exact point where execution was suspended. When suspending, the function may return (yield) a value. When coroutine ends execution, it also may return a value. </a:t>
            </a:r>
          </a:p>
          <a:p>
            <a:r>
              <a:rPr lang="en-US" sz="2200" dirty="0"/>
              <a:t>When a coroutine is suspended, its state is copied into an allocated object that represents the state of the coroutine (not on the stack, we would call it the coroutine “frame”). </a:t>
            </a:r>
          </a:p>
          <a:p>
            <a:r>
              <a:rPr lang="en-US" sz="2200" dirty="0"/>
              <a:t>When the coroutine is suspended, it returns some kind of “handle”. The return value itself would be generated through the handle. </a:t>
            </a:r>
          </a:p>
          <a:p>
            <a:pPr lvl="1"/>
            <a:r>
              <a:rPr lang="en-US" sz="2200" dirty="0"/>
              <a:t>A coroutine function will have a “</a:t>
            </a:r>
            <a:r>
              <a:rPr lang="en-US" sz="2200" dirty="0" err="1"/>
              <a:t>co_yield</a:t>
            </a:r>
            <a:r>
              <a:rPr lang="en-US" sz="2200" dirty="0"/>
              <a:t>”, “</a:t>
            </a:r>
            <a:r>
              <a:rPr lang="en-US" sz="2200" dirty="0" err="1"/>
              <a:t>co_return</a:t>
            </a:r>
            <a:r>
              <a:rPr lang="en-US" sz="2200" dirty="0"/>
              <a:t>” or “</a:t>
            </a:r>
            <a:r>
              <a:rPr lang="en-US" sz="2200" dirty="0" err="1"/>
              <a:t>co_await</a:t>
            </a:r>
            <a:r>
              <a:rPr lang="en-US" sz="2200" dirty="0"/>
              <a:t>” within it. </a:t>
            </a:r>
          </a:p>
          <a:p>
            <a:r>
              <a:rPr lang="en-US" sz="2200" dirty="0"/>
              <a:t>Note that it is not the same as using a static variable to preserve state, as we can call the coroutine from different threads, or recursively, and each call would preserve its own “frame” independently.</a:t>
            </a:r>
          </a:p>
          <a:p>
            <a:r>
              <a:rPr lang="en-US" sz="2200" dirty="0"/>
              <a:t>To achieve that, the state of the function must be allocated into a “frame” which is managed through the return value of the coroutine.</a:t>
            </a:r>
          </a:p>
        </p:txBody>
      </p:sp>
    </p:spTree>
    <p:extLst>
      <p:ext uri="{BB962C8B-B14F-4D97-AF65-F5344CB8AC3E}">
        <p14:creationId xmlns:p14="http://schemas.microsoft.com/office/powerpoint/2010/main" val="6004645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199E213-D3A2-6F93-D756-B8289F89490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Coroutines: Part-2</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2BD100FF-D8FB-78D2-CAA7-CF5BD9CA2EDE}"/>
              </a:ext>
            </a:extLst>
          </p:cNvPr>
          <p:cNvSpPr>
            <a:spLocks noGrp="1"/>
          </p:cNvSpPr>
          <p:nvPr>
            <p:ph idx="1"/>
          </p:nvPr>
        </p:nvSpPr>
        <p:spPr>
          <a:xfrm>
            <a:off x="838200" y="1690688"/>
            <a:ext cx="10515600" cy="5167312"/>
          </a:xfrm>
        </p:spPr>
        <p:txBody>
          <a:bodyPr vert="horz" lIns="91440" tIns="45720" rIns="91440" bIns="45720" rtlCol="0">
            <a:noAutofit/>
          </a:bodyPr>
          <a:lstStyle/>
          <a:p>
            <a:r>
              <a:rPr lang="en-US" sz="2300" dirty="0" err="1"/>
              <a:t>co_await</a:t>
            </a:r>
            <a:r>
              <a:rPr lang="en-US" sz="2300" dirty="0"/>
              <a:t> operator used to suspend execution until resumed</a:t>
            </a:r>
          </a:p>
          <a:p>
            <a:r>
              <a:rPr lang="en-US" sz="2300" dirty="0" err="1"/>
              <a:t>co_return</a:t>
            </a:r>
            <a:r>
              <a:rPr lang="en-US" sz="2300" dirty="0"/>
              <a:t> keyword used to complete execution and optionally return a value</a:t>
            </a:r>
          </a:p>
          <a:p>
            <a:r>
              <a:rPr lang="en-US" sz="2300" dirty="0" err="1"/>
              <a:t>co_yield</a:t>
            </a:r>
            <a:r>
              <a:rPr lang="en-US" sz="2300" dirty="0"/>
              <a:t> keyword used to suspend execution and return a value</a:t>
            </a:r>
          </a:p>
          <a:p>
            <a:endParaRPr lang="en-US" sz="2100" dirty="0"/>
          </a:p>
          <a:p>
            <a:r>
              <a:rPr lang="en-US" sz="2300" dirty="0"/>
              <a:t>Limitations for coroutines, as of C++20: </a:t>
            </a:r>
          </a:p>
          <a:p>
            <a:pPr lvl="1"/>
            <a:r>
              <a:rPr lang="en-US" sz="2200" dirty="0"/>
              <a:t>cannot use return, only </a:t>
            </a:r>
            <a:r>
              <a:rPr lang="en-US" sz="2200" dirty="0" err="1"/>
              <a:t>co_return</a:t>
            </a:r>
            <a:r>
              <a:rPr lang="en-US" sz="2200" dirty="0"/>
              <a:t> </a:t>
            </a:r>
          </a:p>
          <a:p>
            <a:pPr lvl="1"/>
            <a:r>
              <a:rPr lang="en-US" sz="2200" dirty="0"/>
              <a:t>cannot use </a:t>
            </a:r>
            <a:r>
              <a:rPr lang="en-US" sz="2200" dirty="0" err="1"/>
              <a:t>varargs</a:t>
            </a:r>
            <a:r>
              <a:rPr lang="en-US" sz="2200" dirty="0"/>
              <a:t> (e.g. like </a:t>
            </a:r>
            <a:r>
              <a:rPr lang="en-US" sz="2200" dirty="0" err="1"/>
              <a:t>printf</a:t>
            </a:r>
            <a:r>
              <a:rPr lang="en-US" sz="2200" dirty="0"/>
              <a:t>) </a:t>
            </a:r>
          </a:p>
          <a:p>
            <a:pPr lvl="1"/>
            <a:r>
              <a:rPr lang="en-US" sz="2200" dirty="0"/>
              <a:t>cannot be </a:t>
            </a:r>
            <a:r>
              <a:rPr lang="en-US" sz="2200" dirty="0" err="1"/>
              <a:t>constexpr</a:t>
            </a:r>
            <a:r>
              <a:rPr lang="en-US" sz="2200" dirty="0"/>
              <a:t> </a:t>
            </a:r>
          </a:p>
          <a:p>
            <a:pPr lvl="1"/>
            <a:r>
              <a:rPr lang="en-US" sz="2200" dirty="0"/>
              <a:t>cannot be a constructor or a destructor </a:t>
            </a:r>
          </a:p>
          <a:p>
            <a:pPr lvl="1"/>
            <a:r>
              <a:rPr lang="en-US" sz="2200" dirty="0"/>
              <a:t>cannot be the main function  </a:t>
            </a:r>
          </a:p>
          <a:p>
            <a:pPr lvl="1"/>
            <a:r>
              <a:rPr lang="en-US" sz="2200" dirty="0"/>
              <a:t>cannot use auto or concepts as return type (the programmer needs to specify the return type so that the compiler knows what handle type to use, e.g. generator&lt;int&gt;; this obviously can’t be inferred from the function body’s contents) </a:t>
            </a:r>
          </a:p>
          <a:p>
            <a:r>
              <a:rPr lang="en-US" sz="2200" dirty="0"/>
              <a:t>		</a:t>
            </a:r>
          </a:p>
        </p:txBody>
      </p:sp>
    </p:spTree>
    <p:extLst>
      <p:ext uri="{BB962C8B-B14F-4D97-AF65-F5344CB8AC3E}">
        <p14:creationId xmlns:p14="http://schemas.microsoft.com/office/powerpoint/2010/main" val="40685281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C508804-3CE6-897A-62B8-AA6D3C04AAAC}"/>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kern="1200">
                <a:solidFill>
                  <a:srgbClr val="FFFFFF"/>
                </a:solidFill>
                <a:latin typeface="+mj-lt"/>
                <a:ea typeface="+mj-ea"/>
                <a:cs typeface="+mj-cs"/>
              </a:rPr>
              <a:t>Coroutines: Part-3</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B9A09B55-F521-27BE-B530-BE7DECC42424}"/>
              </a:ext>
            </a:extLst>
          </p:cNvPr>
          <p:cNvSpPr>
            <a:spLocks noGrp="1"/>
          </p:cNvSpPr>
          <p:nvPr>
            <p:ph idx="1"/>
          </p:nvPr>
        </p:nvSpPr>
        <p:spPr>
          <a:xfrm>
            <a:off x="4167272" y="0"/>
            <a:ext cx="7912968" cy="6858000"/>
          </a:xfrm>
        </p:spPr>
        <p:txBody>
          <a:bodyPr vert="horz" lIns="91440" tIns="45720" rIns="91440" bIns="45720" rtlCol="0" anchor="ctr">
            <a:noAutofit/>
          </a:bodyPr>
          <a:lstStyle/>
          <a:p>
            <a:pPr marL="0"/>
            <a:r>
              <a:rPr lang="en-US" sz="1900" b="1" dirty="0" err="1"/>
              <a:t>co_await</a:t>
            </a:r>
            <a:r>
              <a:rPr lang="en-US" sz="1900" b="1" dirty="0"/>
              <a:t> :</a:t>
            </a:r>
          </a:p>
          <a:p>
            <a:pPr lvl="1"/>
            <a:r>
              <a:rPr lang="en-US" sz="1800" dirty="0" err="1"/>
              <a:t>co_await</a:t>
            </a:r>
            <a:r>
              <a:rPr lang="en-US" sz="1800" dirty="0"/>
              <a:t> ensures all local variables in the current function—which must be a coroutine—are saved to a heap-allocated object.</a:t>
            </a:r>
          </a:p>
          <a:p>
            <a:pPr lvl="1"/>
            <a:r>
              <a:rPr lang="en-US" sz="1800" dirty="0"/>
              <a:t>Creates a callable object that, when invoked, will resume execution of the coroutine at the point immediately following evaluation of the </a:t>
            </a:r>
            <a:r>
              <a:rPr lang="en-US" sz="1800" dirty="0" err="1"/>
              <a:t>co_await</a:t>
            </a:r>
            <a:r>
              <a:rPr lang="en-US" sz="1800" dirty="0"/>
              <a:t> expression.</a:t>
            </a:r>
          </a:p>
          <a:p>
            <a:pPr lvl="1"/>
            <a:r>
              <a:rPr lang="en-US" sz="1800" dirty="0"/>
              <a:t>Calls (or more accurately jumps to) a method of </a:t>
            </a:r>
            <a:r>
              <a:rPr lang="en-US" sz="1800" dirty="0" err="1"/>
              <a:t>co_await’s</a:t>
            </a:r>
            <a:r>
              <a:rPr lang="en-US" sz="1800" dirty="0"/>
              <a:t> target object a, passing that method the callable object from step 2.</a:t>
            </a:r>
          </a:p>
          <a:p>
            <a:pPr marL="0"/>
            <a:r>
              <a:rPr lang="en-US" sz="1900" b="1" dirty="0" err="1"/>
              <a:t>co_yield</a:t>
            </a:r>
            <a:r>
              <a:rPr lang="en-US" sz="1900" b="1" dirty="0"/>
              <a:t> :</a:t>
            </a:r>
          </a:p>
          <a:p>
            <a:pPr lvl="1"/>
            <a:r>
              <a:rPr lang="en-US" sz="1800" dirty="0"/>
              <a:t>Yield-expression returns a value to the caller and suspends the current coroutine: it is the common building block of resumable generator functions</a:t>
            </a:r>
          </a:p>
          <a:p>
            <a:pPr lvl="2"/>
            <a:r>
              <a:rPr lang="en-US" sz="1700" dirty="0"/>
              <a:t>Syntax:</a:t>
            </a:r>
          </a:p>
          <a:p>
            <a:pPr lvl="3"/>
            <a:r>
              <a:rPr lang="en-US" sz="1700" dirty="0" err="1"/>
              <a:t>co_yield</a:t>
            </a:r>
            <a:r>
              <a:rPr lang="en-US" sz="1700" dirty="0"/>
              <a:t> expr		</a:t>
            </a:r>
          </a:p>
          <a:p>
            <a:pPr lvl="3"/>
            <a:r>
              <a:rPr lang="en-US" sz="1700" dirty="0" err="1"/>
              <a:t>co_yield</a:t>
            </a:r>
            <a:r>
              <a:rPr lang="en-US" sz="1700" dirty="0"/>
              <a:t> braced-</a:t>
            </a:r>
            <a:r>
              <a:rPr lang="en-US" sz="1700" dirty="0" err="1"/>
              <a:t>init</a:t>
            </a:r>
            <a:r>
              <a:rPr lang="en-US" sz="1700" dirty="0"/>
              <a:t>-list</a:t>
            </a:r>
          </a:p>
          <a:p>
            <a:pPr marL="0"/>
            <a:r>
              <a:rPr lang="en-US" sz="1900" b="1" dirty="0" err="1"/>
              <a:t>co_return</a:t>
            </a:r>
            <a:r>
              <a:rPr lang="en-US" sz="1900" b="1" dirty="0"/>
              <a:t> :</a:t>
            </a:r>
          </a:p>
          <a:p>
            <a:pPr lvl="1"/>
            <a:r>
              <a:rPr lang="en-US" sz="1800" dirty="0"/>
              <a:t>When a coroutine reaches the </a:t>
            </a:r>
            <a:r>
              <a:rPr lang="en-US" sz="1800" dirty="0" err="1"/>
              <a:t>co_return</a:t>
            </a:r>
            <a:r>
              <a:rPr lang="en-US" sz="1800" dirty="0"/>
              <a:t> statement, it performs the following:</a:t>
            </a:r>
          </a:p>
          <a:p>
            <a:pPr lvl="2"/>
            <a:r>
              <a:rPr lang="en-US" sz="1700" dirty="0"/>
              <a:t>calls </a:t>
            </a:r>
            <a:r>
              <a:rPr lang="en-US" sz="1700" dirty="0" err="1"/>
              <a:t>promise.return_value</a:t>
            </a:r>
            <a:r>
              <a:rPr lang="en-US" sz="1700" dirty="0"/>
              <a:t>(expr) for </a:t>
            </a:r>
            <a:r>
              <a:rPr lang="en-US" sz="1700" dirty="0" err="1"/>
              <a:t>co_return</a:t>
            </a:r>
            <a:r>
              <a:rPr lang="en-US" sz="1700" dirty="0"/>
              <a:t> expr where expr has non-void type</a:t>
            </a:r>
          </a:p>
          <a:p>
            <a:pPr lvl="2"/>
            <a:r>
              <a:rPr lang="en-US" sz="1700" dirty="0"/>
              <a:t>destroys all variables with automatic storage duration in reverse order they were created.</a:t>
            </a:r>
          </a:p>
          <a:p>
            <a:pPr lvl="2"/>
            <a:r>
              <a:rPr lang="en-US" sz="1700" dirty="0"/>
              <a:t>calls </a:t>
            </a:r>
            <a:r>
              <a:rPr lang="en-US" sz="1700" dirty="0" err="1"/>
              <a:t>promise.final_suspend</a:t>
            </a:r>
            <a:r>
              <a:rPr lang="en-US" sz="1700" dirty="0"/>
              <a:t>() and </a:t>
            </a:r>
            <a:r>
              <a:rPr lang="en-US" sz="1700" dirty="0" err="1"/>
              <a:t>co_awaits</a:t>
            </a:r>
            <a:r>
              <a:rPr lang="en-US" sz="1700" dirty="0"/>
              <a:t> the result.</a:t>
            </a:r>
          </a:p>
        </p:txBody>
      </p:sp>
    </p:spTree>
    <p:extLst>
      <p:ext uri="{BB962C8B-B14F-4D97-AF65-F5344CB8AC3E}">
        <p14:creationId xmlns:p14="http://schemas.microsoft.com/office/powerpoint/2010/main" val="17241285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364EEFB-5890-DCBE-0F0E-B124E1F46029}"/>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kern="1200">
                <a:solidFill>
                  <a:srgbClr val="FFFFFF"/>
                </a:solidFill>
                <a:latin typeface="+mj-lt"/>
                <a:ea typeface="+mj-ea"/>
                <a:cs typeface="+mj-cs"/>
              </a:rPr>
              <a:t>Concepts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6843594F-7B54-3B60-D5BC-4438F65578BE}"/>
              </a:ext>
            </a:extLst>
          </p:cNvPr>
          <p:cNvSpPr>
            <a:spLocks noGrp="1"/>
          </p:cNvSpPr>
          <p:nvPr>
            <p:ph idx="1"/>
          </p:nvPr>
        </p:nvSpPr>
        <p:spPr>
          <a:xfrm>
            <a:off x="4447308" y="0"/>
            <a:ext cx="7741644" cy="6858000"/>
          </a:xfrm>
        </p:spPr>
        <p:txBody>
          <a:bodyPr vert="horz" lIns="91440" tIns="45720" rIns="91440" bIns="45720" rtlCol="0" anchor="ctr">
            <a:normAutofit/>
          </a:bodyPr>
          <a:lstStyle/>
          <a:p>
            <a:r>
              <a:rPr lang="en-US" sz="2200" b="0" i="0" dirty="0">
                <a:effectLst/>
              </a:rPr>
              <a:t>A concept is a set of constraints on template parameters evaluated at compile time. You can use them for class templates and function templates to control function overloads and partial specialization.</a:t>
            </a:r>
          </a:p>
          <a:p>
            <a:r>
              <a:rPr lang="en-US" sz="2200" dirty="0"/>
              <a:t>C++20 gives us language support (new keywords - requires, concept)</a:t>
            </a:r>
          </a:p>
          <a:p>
            <a:r>
              <a:rPr lang="en-US" sz="2200" dirty="0"/>
              <a:t>Below code defines the integral concept. It looks like other template&lt;&gt; constructs.</a:t>
            </a:r>
          </a:p>
          <a:p>
            <a:pPr marL="457200" lvl="1"/>
            <a:r>
              <a:rPr lang="en-US" sz="2200" dirty="0"/>
              <a:t>template &lt;class T&gt;</a:t>
            </a:r>
          </a:p>
          <a:p>
            <a:pPr marL="457200" lvl="1"/>
            <a:r>
              <a:rPr lang="en-US" sz="2200" dirty="0"/>
              <a:t>concept integral = std::</a:t>
            </a:r>
            <a:r>
              <a:rPr lang="en-US" sz="2200" dirty="0" err="1"/>
              <a:t>is_integral_v</a:t>
            </a:r>
            <a:r>
              <a:rPr lang="en-US" sz="2200" dirty="0"/>
              <a:t>&lt;T&gt;;			</a:t>
            </a:r>
          </a:p>
          <a:p>
            <a:r>
              <a:rPr lang="en-US" sz="2200" dirty="0"/>
              <a:t>Below is the concept that requires that an object of type T has a member function called </a:t>
            </a:r>
            <a:r>
              <a:rPr lang="en-US" sz="2200" dirty="0" err="1"/>
              <a:t>buildHtml</a:t>
            </a:r>
            <a:r>
              <a:rPr lang="en-US" sz="2200" dirty="0"/>
              <a:t>(), which returns something convertible to std::string.</a:t>
            </a:r>
          </a:p>
          <a:p>
            <a:pPr marL="685800" lvl="2" indent="0">
              <a:buNone/>
            </a:pPr>
            <a:r>
              <a:rPr lang="en-US" sz="2200" dirty="0"/>
              <a:t>template &lt;</a:t>
            </a:r>
            <a:r>
              <a:rPr lang="en-US" sz="2200" dirty="0" err="1"/>
              <a:t>typename</a:t>
            </a:r>
            <a:r>
              <a:rPr lang="en-US" sz="2200" dirty="0"/>
              <a:t> T&gt;</a:t>
            </a:r>
          </a:p>
          <a:p>
            <a:pPr marL="685800" lvl="2" indent="0">
              <a:buNone/>
            </a:pPr>
            <a:r>
              <a:rPr lang="en-US" sz="2200" dirty="0"/>
              <a:t>concept </a:t>
            </a:r>
            <a:r>
              <a:rPr lang="en-US" sz="2200" dirty="0" err="1"/>
              <a:t>ILabel</a:t>
            </a:r>
            <a:r>
              <a:rPr lang="en-US" sz="2200" dirty="0"/>
              <a:t> = requires(T v)</a:t>
            </a:r>
          </a:p>
          <a:p>
            <a:pPr marL="685800" lvl="2" indent="0">
              <a:buNone/>
            </a:pPr>
            <a:r>
              <a:rPr lang="en-US" sz="2200" dirty="0"/>
              <a:t>{</a:t>
            </a:r>
          </a:p>
          <a:p>
            <a:pPr marL="685800" lvl="2" indent="0">
              <a:buNone/>
            </a:pPr>
            <a:r>
              <a:rPr lang="en-US" sz="2200" dirty="0"/>
              <a:t>	{</a:t>
            </a:r>
            <a:r>
              <a:rPr lang="en-US" sz="2200" dirty="0" err="1"/>
              <a:t>v.buildHtml</a:t>
            </a:r>
            <a:r>
              <a:rPr lang="en-US" sz="2200" dirty="0"/>
              <a:t>()} -&gt; std::</a:t>
            </a:r>
            <a:r>
              <a:rPr lang="en-US" sz="2200" dirty="0" err="1"/>
              <a:t>convertible_to</a:t>
            </a:r>
            <a:r>
              <a:rPr lang="en-US" sz="2200" dirty="0"/>
              <a:t>&lt;std::string&gt;;</a:t>
            </a:r>
          </a:p>
          <a:p>
            <a:pPr marL="685800" lvl="2" indent="0">
              <a:buNone/>
            </a:pPr>
            <a:r>
              <a:rPr lang="en-US" sz="2200" dirty="0"/>
              <a:t>};</a:t>
            </a:r>
          </a:p>
        </p:txBody>
      </p:sp>
    </p:spTree>
    <p:extLst>
      <p:ext uri="{BB962C8B-B14F-4D97-AF65-F5344CB8AC3E}">
        <p14:creationId xmlns:p14="http://schemas.microsoft.com/office/powerpoint/2010/main" val="6489336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19FE5CE-043E-6B5B-B95E-B07CD8B6B688}"/>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kern="1200">
                <a:solidFill>
                  <a:srgbClr val="FFFFFF"/>
                </a:solidFill>
                <a:latin typeface="+mj-lt"/>
                <a:ea typeface="+mj-ea"/>
                <a:cs typeface="+mj-cs"/>
              </a:rPr>
              <a:t>Designated initializers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3C87B098-DCE9-1C11-08B9-EA9719418C7F}"/>
              </a:ext>
            </a:extLst>
          </p:cNvPr>
          <p:cNvSpPr>
            <a:spLocks noGrp="1"/>
          </p:cNvSpPr>
          <p:nvPr>
            <p:ph idx="1"/>
          </p:nvPr>
        </p:nvSpPr>
        <p:spPr>
          <a:xfrm>
            <a:off x="4447308" y="0"/>
            <a:ext cx="7741644" cy="6858000"/>
          </a:xfrm>
        </p:spPr>
        <p:txBody>
          <a:bodyPr vert="horz" lIns="91440" tIns="45720" rIns="91440" bIns="45720" rtlCol="0" anchor="ctr">
            <a:noAutofit/>
          </a:bodyPr>
          <a:lstStyle/>
          <a:p>
            <a:r>
              <a:rPr lang="en-US" sz="2500" dirty="0"/>
              <a:t>C-style designated initializer syntax. Any member fields that are not explicitly listed in the designated initializer list are default-initialized.</a:t>
            </a:r>
          </a:p>
          <a:p>
            <a:pPr marL="228600" lvl="1" indent="0">
              <a:buNone/>
            </a:pPr>
            <a:r>
              <a:rPr lang="en-US" sz="2000" dirty="0"/>
              <a:t>Ex: class A {</a:t>
            </a:r>
          </a:p>
          <a:p>
            <a:pPr marL="228600" lvl="1" indent="0">
              <a:buNone/>
            </a:pPr>
            <a:r>
              <a:rPr lang="en-US" sz="2000" dirty="0"/>
              <a:t>  	int x;  int y;  int z = 123;</a:t>
            </a:r>
          </a:p>
          <a:p>
            <a:pPr marL="228600" lvl="1" indent="0">
              <a:buNone/>
            </a:pPr>
            <a:r>
              <a:rPr lang="en-US" sz="2000" dirty="0"/>
              <a:t>};</a:t>
            </a:r>
          </a:p>
          <a:p>
            <a:pPr marL="228600" lvl="1" indent="0">
              <a:buNone/>
            </a:pPr>
            <a:r>
              <a:rPr lang="en-US" sz="2000" dirty="0"/>
              <a:t>A </a:t>
            </a:r>
            <a:r>
              <a:rPr lang="en-US" sz="2000" dirty="0" err="1"/>
              <a:t>a</a:t>
            </a:r>
            <a:r>
              <a:rPr lang="en-US" sz="2000" dirty="0"/>
              <a:t> {.x = 1, .z = 2}; // </a:t>
            </a:r>
            <a:r>
              <a:rPr lang="en-US" sz="2000" dirty="0" err="1"/>
              <a:t>a.x</a:t>
            </a:r>
            <a:r>
              <a:rPr lang="en-US" sz="2000" dirty="0"/>
              <a:t> == 1, </a:t>
            </a:r>
            <a:r>
              <a:rPr lang="en-US" sz="2000" dirty="0" err="1"/>
              <a:t>a.y</a:t>
            </a:r>
            <a:r>
              <a:rPr lang="en-US" sz="2000" dirty="0"/>
              <a:t> == 0, </a:t>
            </a:r>
            <a:r>
              <a:rPr lang="en-US" sz="2000" dirty="0" err="1"/>
              <a:t>a.z</a:t>
            </a:r>
            <a:r>
              <a:rPr lang="en-US" sz="2000" dirty="0"/>
              <a:t> == 2</a:t>
            </a:r>
          </a:p>
          <a:p>
            <a:r>
              <a:rPr lang="en-US" sz="2500" dirty="0"/>
              <a:t>Rules for designated initializers   </a:t>
            </a:r>
          </a:p>
          <a:p>
            <a:pPr lvl="1"/>
            <a:r>
              <a:rPr lang="en-US" sz="2300" dirty="0"/>
              <a:t>Designated initializers work only for aggregate initialization</a:t>
            </a:r>
          </a:p>
          <a:p>
            <a:pPr lvl="1"/>
            <a:r>
              <a:rPr lang="en-US" sz="2300" dirty="0"/>
              <a:t>Designators can only refer to non-static data members.</a:t>
            </a:r>
          </a:p>
          <a:p>
            <a:pPr lvl="1"/>
            <a:r>
              <a:rPr lang="en-US" sz="2300" dirty="0"/>
              <a:t>Designators in the initialization expression must have the same order of data members in a class declaration.</a:t>
            </a:r>
          </a:p>
          <a:p>
            <a:pPr lvl="1"/>
            <a:r>
              <a:rPr lang="en-US" sz="2300" dirty="0"/>
              <a:t>Not all data members must be specified in the expression.</a:t>
            </a:r>
          </a:p>
          <a:p>
            <a:pPr lvl="1"/>
            <a:r>
              <a:rPr lang="en-US" sz="2300" dirty="0"/>
              <a:t>You cannot mix regular initialization with designators.</a:t>
            </a:r>
          </a:p>
          <a:p>
            <a:pPr lvl="1"/>
            <a:r>
              <a:rPr lang="en-US" sz="2300" dirty="0"/>
              <a:t>There can be only one designator for a data member.</a:t>
            </a:r>
          </a:p>
          <a:p>
            <a:pPr lvl="1"/>
            <a:r>
              <a:rPr lang="en-US" sz="2300" dirty="0"/>
              <a:t>You cannot nest designators</a:t>
            </a:r>
          </a:p>
        </p:txBody>
      </p:sp>
    </p:spTree>
    <p:extLst>
      <p:ext uri="{BB962C8B-B14F-4D97-AF65-F5344CB8AC3E}">
        <p14:creationId xmlns:p14="http://schemas.microsoft.com/office/powerpoint/2010/main" val="35729003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7EA2C84-5896-D3EC-A82D-6E97A7286A6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300" kern="1200">
                <a:solidFill>
                  <a:srgbClr val="FFFFFF"/>
                </a:solidFill>
                <a:latin typeface="+mj-lt"/>
                <a:ea typeface="+mj-ea"/>
                <a:cs typeface="+mj-cs"/>
              </a:rPr>
              <a:t>Template syntax for lambdas  &amp; Range-based for loop with initializer :</a:t>
            </a:r>
          </a:p>
        </p:txBody>
      </p:sp>
      <p:sp>
        <p:nvSpPr>
          <p:cNvPr id="2" name="Content Placeholder 1">
            <a:extLst>
              <a:ext uri="{FF2B5EF4-FFF2-40B4-BE49-F238E27FC236}">
                <a16:creationId xmlns:a16="http://schemas.microsoft.com/office/drawing/2014/main" id="{91F64879-20C0-332A-C39E-5D80C5FA406F}"/>
              </a:ext>
            </a:extLst>
          </p:cNvPr>
          <p:cNvSpPr>
            <a:spLocks noGrp="1"/>
          </p:cNvSpPr>
          <p:nvPr>
            <p:ph idx="1"/>
          </p:nvPr>
        </p:nvSpPr>
        <p:spPr>
          <a:xfrm>
            <a:off x="0" y="1911350"/>
            <a:ext cx="12192000" cy="4377690"/>
          </a:xfrm>
        </p:spPr>
        <p:txBody>
          <a:bodyPr vert="horz" lIns="91440" tIns="45720" rIns="91440" bIns="45720" rtlCol="0">
            <a:noAutofit/>
          </a:bodyPr>
          <a:lstStyle/>
          <a:p>
            <a:r>
              <a:rPr lang="en-US" sz="2500" b="1" dirty="0"/>
              <a:t>Template syntax for lambdas :</a:t>
            </a:r>
          </a:p>
          <a:p>
            <a:pPr lvl="1"/>
            <a:r>
              <a:rPr lang="en-US" sz="2200" dirty="0"/>
              <a:t>auto </a:t>
            </a:r>
            <a:r>
              <a:rPr lang="en-US" sz="2200" dirty="0" err="1"/>
              <a:t>templatelambda</a:t>
            </a:r>
            <a:r>
              <a:rPr lang="en-US" sz="2200" dirty="0"/>
              <a:t> = []&lt;</a:t>
            </a:r>
            <a:r>
              <a:rPr lang="en-US" sz="2200" dirty="0" err="1"/>
              <a:t>typename</a:t>
            </a:r>
            <a:r>
              <a:rPr lang="en-US" sz="2200" dirty="0"/>
              <a:t> T&gt;(T fir, T sec) { return fir + sec; }; </a:t>
            </a:r>
          </a:p>
          <a:p>
            <a:pPr lvl="1"/>
            <a:r>
              <a:rPr lang="en-US" sz="2200" dirty="0"/>
              <a:t>auto templatelambda_1 = []&lt;</a:t>
            </a:r>
            <a:r>
              <a:rPr lang="en-US" sz="2200" dirty="0" err="1"/>
              <a:t>typename</a:t>
            </a:r>
            <a:r>
              <a:rPr lang="en-US" sz="2200" dirty="0"/>
              <a:t> T&gt;(std::vector&lt;T&gt; v) {  // ... };</a:t>
            </a:r>
          </a:p>
          <a:p>
            <a:pPr lvl="1"/>
            <a:r>
              <a:rPr lang="en-US" sz="2200" dirty="0"/>
              <a:t>The first type and the second type must be the same</a:t>
            </a:r>
            <a:endParaRPr lang="en-US" sz="2500" dirty="0"/>
          </a:p>
          <a:p>
            <a:r>
              <a:rPr lang="en-US" sz="2500" b="1" dirty="0"/>
              <a:t>Range-based for loop with initializer :</a:t>
            </a:r>
          </a:p>
          <a:p>
            <a:pPr lvl="1"/>
            <a:r>
              <a:rPr lang="en-US" sz="2200" dirty="0"/>
              <a:t>Range-based for loop with initializer feature simplifies common code patterns, helps keep scopes tight, and offers an elegant solution to a common lifetime problem.</a:t>
            </a:r>
          </a:p>
          <a:p>
            <a:pPr marL="914400" lvl="3" indent="0">
              <a:buNone/>
            </a:pPr>
            <a:r>
              <a:rPr lang="en-US" sz="2200" dirty="0" err="1"/>
              <a:t>Ex:for</a:t>
            </a:r>
            <a:r>
              <a:rPr lang="en-US" sz="2200" dirty="0"/>
              <a:t> (auto v = std::vector{1, 2, 3}; auto&amp; e : v)</a:t>
            </a:r>
          </a:p>
          <a:p>
            <a:pPr marL="914400" lvl="3" indent="0">
              <a:buNone/>
            </a:pPr>
            <a:r>
              <a:rPr lang="en-US" sz="2200" dirty="0"/>
              <a:t>     {</a:t>
            </a:r>
          </a:p>
          <a:p>
            <a:pPr marL="914400" lvl="3" indent="0">
              <a:buNone/>
            </a:pPr>
            <a:r>
              <a:rPr lang="en-US" sz="2200" dirty="0"/>
              <a:t>	  	std::</a:t>
            </a:r>
            <a:r>
              <a:rPr lang="en-US" sz="2200" dirty="0" err="1"/>
              <a:t>cout</a:t>
            </a:r>
            <a:r>
              <a:rPr lang="en-US" sz="2200" dirty="0"/>
              <a:t> &lt;&lt; e;</a:t>
            </a:r>
          </a:p>
          <a:p>
            <a:pPr marL="914400" lvl="3" indent="0">
              <a:buNone/>
            </a:pPr>
            <a:r>
              <a:rPr lang="en-US" sz="2200" dirty="0"/>
              <a:t>     }</a:t>
            </a:r>
          </a:p>
          <a:p>
            <a:endParaRPr lang="en-US" sz="2500" dirty="0"/>
          </a:p>
        </p:txBody>
      </p:sp>
    </p:spTree>
    <p:extLst>
      <p:ext uri="{BB962C8B-B14F-4D97-AF65-F5344CB8AC3E}">
        <p14:creationId xmlns:p14="http://schemas.microsoft.com/office/powerpoint/2010/main" val="16705113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61FC8B7-29C0-0D3C-A9FE-A972C6F8A04E}"/>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kern="1200">
                <a:solidFill>
                  <a:srgbClr val="FFFFFF"/>
                </a:solidFill>
                <a:latin typeface="+mj-lt"/>
                <a:ea typeface="+mj-ea"/>
                <a:cs typeface="+mj-cs"/>
              </a:rPr>
              <a:t>Likely and unlikely attributes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7B34E56F-27A2-2573-3F55-57E78AC6EDB4}"/>
              </a:ext>
            </a:extLst>
          </p:cNvPr>
          <p:cNvSpPr>
            <a:spLocks noGrp="1"/>
          </p:cNvSpPr>
          <p:nvPr>
            <p:ph idx="1"/>
          </p:nvPr>
        </p:nvSpPr>
        <p:spPr>
          <a:xfrm>
            <a:off x="4167272" y="0"/>
            <a:ext cx="8021680" cy="6858000"/>
          </a:xfrm>
        </p:spPr>
        <p:txBody>
          <a:bodyPr vert="horz" lIns="91440" tIns="45720" rIns="91440" bIns="45720" rtlCol="0" anchor="ctr">
            <a:noAutofit/>
          </a:bodyPr>
          <a:lstStyle/>
          <a:p>
            <a:r>
              <a:rPr lang="en-US" sz="1800" dirty="0"/>
              <a:t>Provides a hint to the optimizer that the labelled statement has a high probability of being executed.</a:t>
            </a:r>
          </a:p>
          <a:p>
            <a:pPr marL="685800" lvl="2" indent="0">
              <a:buNone/>
            </a:pPr>
            <a:r>
              <a:rPr lang="en-US" sz="1600" dirty="0"/>
              <a:t>switch (n) {</a:t>
            </a:r>
          </a:p>
          <a:p>
            <a:pPr marL="685800" lvl="2" indent="0">
              <a:buNone/>
            </a:pPr>
            <a:r>
              <a:rPr lang="en-US" sz="1600" dirty="0"/>
              <a:t>case 1:</a:t>
            </a:r>
          </a:p>
          <a:p>
            <a:pPr marL="685800" lvl="2" indent="0">
              <a:buNone/>
            </a:pPr>
            <a:r>
              <a:rPr lang="en-US" sz="1600" dirty="0"/>
              <a:t> // ...</a:t>
            </a:r>
          </a:p>
          <a:p>
            <a:pPr marL="685800" lvl="2" indent="0">
              <a:buNone/>
            </a:pPr>
            <a:r>
              <a:rPr lang="en-US" sz="1600" dirty="0"/>
              <a:t> break;</a:t>
            </a:r>
          </a:p>
          <a:p>
            <a:pPr marL="685800" lvl="2" indent="0">
              <a:buNone/>
            </a:pPr>
            <a:r>
              <a:rPr lang="en-US" sz="1600" dirty="0"/>
              <a:t>[[likely]] case 2:  // n == 2 is considered to be arbitrarily more</a:t>
            </a:r>
          </a:p>
          <a:p>
            <a:pPr marL="685800" lvl="2" indent="0">
              <a:buNone/>
            </a:pPr>
            <a:r>
              <a:rPr lang="en-US" sz="1600" dirty="0"/>
              <a:t> // ...                    // likely than any other value of n</a:t>
            </a:r>
          </a:p>
          <a:p>
            <a:pPr marL="685800" lvl="2" indent="0">
              <a:buNone/>
            </a:pPr>
            <a:r>
              <a:rPr lang="en-US" sz="1600" dirty="0"/>
              <a:t>  break;</a:t>
            </a:r>
          </a:p>
          <a:p>
            <a:pPr marL="685800" lvl="2" indent="0">
              <a:buNone/>
            </a:pPr>
            <a:r>
              <a:rPr lang="en-US" sz="1600" dirty="0"/>
              <a:t>}</a:t>
            </a:r>
          </a:p>
          <a:p>
            <a:r>
              <a:rPr lang="en-US" sz="1800" dirty="0"/>
              <a:t>If one of the likely/unlikely attributes appears after the right parenthesis of an if-statement, it indicates that the branch is likely/unlikely to have its </a:t>
            </a:r>
            <a:r>
              <a:rPr lang="en-US" sz="1800" dirty="0" err="1"/>
              <a:t>substatement</a:t>
            </a:r>
            <a:r>
              <a:rPr lang="en-US" sz="1800" dirty="0"/>
              <a:t> (body) executed.</a:t>
            </a:r>
          </a:p>
          <a:p>
            <a:pPr marL="685800" lvl="2" indent="0">
              <a:buNone/>
            </a:pPr>
            <a:r>
              <a:rPr lang="en-US" sz="1600" dirty="0"/>
              <a:t>int random = </a:t>
            </a:r>
            <a:r>
              <a:rPr lang="en-US" sz="1600" dirty="0" err="1"/>
              <a:t>get_random_number_between_x_and_y</a:t>
            </a:r>
            <a:r>
              <a:rPr lang="en-US" sz="1600" dirty="0"/>
              <a:t>(0, 3);</a:t>
            </a:r>
          </a:p>
          <a:p>
            <a:pPr marL="685800" lvl="2" indent="0">
              <a:buNone/>
            </a:pPr>
            <a:r>
              <a:rPr lang="en-US" sz="1600" dirty="0"/>
              <a:t>if (random &gt; 0) [[likely]] {</a:t>
            </a:r>
          </a:p>
          <a:p>
            <a:pPr marL="685800" lvl="2" indent="0">
              <a:buNone/>
            </a:pPr>
            <a:r>
              <a:rPr lang="en-US" sz="1600" dirty="0"/>
              <a:t>  // body of if statement</a:t>
            </a:r>
          </a:p>
          <a:p>
            <a:pPr marL="685800" lvl="2" indent="0">
              <a:buNone/>
            </a:pPr>
            <a:r>
              <a:rPr lang="en-US" sz="1600" dirty="0"/>
              <a:t>  // ...</a:t>
            </a:r>
          </a:p>
          <a:p>
            <a:pPr marL="685800" lvl="2" indent="0">
              <a:buNone/>
            </a:pPr>
            <a:r>
              <a:rPr lang="en-US" sz="1600" dirty="0"/>
              <a:t>}</a:t>
            </a:r>
          </a:p>
          <a:p>
            <a:r>
              <a:rPr lang="en-US" sz="1800" dirty="0"/>
              <a:t>It can also be applied to the </a:t>
            </a:r>
            <a:r>
              <a:rPr lang="en-US" sz="1800" dirty="0" err="1"/>
              <a:t>substatement</a:t>
            </a:r>
            <a:r>
              <a:rPr lang="en-US" sz="1800" dirty="0"/>
              <a:t> (body) of an iteration statement.</a:t>
            </a:r>
          </a:p>
          <a:p>
            <a:pPr marL="685800" lvl="2" indent="0">
              <a:buNone/>
            </a:pPr>
            <a:r>
              <a:rPr lang="en-US" sz="1600" dirty="0"/>
              <a:t>while (</a:t>
            </a:r>
            <a:r>
              <a:rPr lang="en-US" sz="1600" dirty="0" err="1"/>
              <a:t>unlikely_truthy_condition</a:t>
            </a:r>
            <a:r>
              <a:rPr lang="en-US" sz="1600" dirty="0"/>
              <a:t>) [[unlikely]] {</a:t>
            </a:r>
          </a:p>
          <a:p>
            <a:pPr marL="685800" lvl="2" indent="0">
              <a:buNone/>
            </a:pPr>
            <a:r>
              <a:rPr lang="en-US" sz="1600" dirty="0"/>
              <a:t>  // body of while statement</a:t>
            </a:r>
          </a:p>
          <a:p>
            <a:pPr marL="685800" lvl="2" indent="0">
              <a:buNone/>
            </a:pPr>
            <a:r>
              <a:rPr lang="en-US" sz="1600" dirty="0"/>
              <a:t>  // ...</a:t>
            </a:r>
          </a:p>
          <a:p>
            <a:pPr marL="685800" lvl="2" indent="0">
              <a:buNone/>
            </a:pPr>
            <a:r>
              <a:rPr lang="en-US" sz="1600" dirty="0"/>
              <a:t>}</a:t>
            </a:r>
          </a:p>
        </p:txBody>
      </p:sp>
    </p:spTree>
    <p:extLst>
      <p:ext uri="{BB962C8B-B14F-4D97-AF65-F5344CB8AC3E}">
        <p14:creationId xmlns:p14="http://schemas.microsoft.com/office/powerpoint/2010/main" val="1456293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26CCC4-3782-5A35-130F-07DF7B66DE8B}"/>
              </a:ext>
            </a:extLst>
          </p:cNvPr>
          <p:cNvSpPr>
            <a:spLocks noGrp="1"/>
          </p:cNvSpPr>
          <p:nvPr>
            <p:ph idx="1"/>
          </p:nvPr>
        </p:nvSpPr>
        <p:spPr>
          <a:xfrm>
            <a:off x="440012" y="1009650"/>
            <a:ext cx="11091968" cy="5438775"/>
          </a:xfrm>
        </p:spPr>
        <p:txBody>
          <a:bodyPr>
            <a:normAutofit/>
          </a:bodyPr>
          <a:lstStyle/>
          <a:p>
            <a:r>
              <a:rPr lang="en-US" sz="2400" dirty="0"/>
              <a:t>Implicitly capturing this in a lambda capture using [=] is now deprecated. prefer capturing explicitly using [=, this] or [=, *this].</a:t>
            </a:r>
          </a:p>
          <a:p>
            <a:pPr marL="0" indent="0">
              <a:buNone/>
            </a:pPr>
            <a:r>
              <a:rPr lang="en-US" dirty="0"/>
              <a:t>	</a:t>
            </a:r>
            <a:r>
              <a:rPr lang="en-US" sz="2300" dirty="0"/>
              <a:t>	class </a:t>
            </a:r>
            <a:r>
              <a:rPr lang="en-US" sz="2300" dirty="0" err="1"/>
              <a:t>int_value</a:t>
            </a:r>
            <a:r>
              <a:rPr lang="en-US" sz="2300" dirty="0"/>
              <a:t> </a:t>
            </a:r>
          </a:p>
          <a:p>
            <a:pPr marL="0" indent="0">
              <a:buNone/>
            </a:pPr>
            <a:r>
              <a:rPr lang="en-US" sz="2300" dirty="0"/>
              <a:t>		{</a:t>
            </a:r>
          </a:p>
          <a:p>
            <a:pPr marL="914400" lvl="2" indent="0">
              <a:buNone/>
            </a:pPr>
            <a:r>
              <a:rPr lang="en-US" sz="2300" dirty="0"/>
              <a:t>		 int n = 0;</a:t>
            </a:r>
          </a:p>
          <a:p>
            <a:pPr marL="914400" lvl="2" indent="0">
              <a:buNone/>
            </a:pPr>
            <a:r>
              <a:rPr lang="en-US" sz="2300" dirty="0"/>
              <a:t>		 auto </a:t>
            </a:r>
            <a:r>
              <a:rPr lang="en-US" sz="2300" dirty="0" err="1"/>
              <a:t>getter_fn</a:t>
            </a:r>
            <a:r>
              <a:rPr lang="en-US" sz="2300" dirty="0"/>
              <a:t>()</a:t>
            </a:r>
          </a:p>
          <a:p>
            <a:pPr marL="914400" lvl="2" indent="0">
              <a:buNone/>
            </a:pPr>
            <a:r>
              <a:rPr lang="en-US" sz="2300" dirty="0"/>
              <a:t>		 {</a:t>
            </a:r>
          </a:p>
          <a:p>
            <a:pPr marL="914400" lvl="2" indent="0">
              <a:buNone/>
            </a:pPr>
            <a:r>
              <a:rPr lang="en-US" sz="2300" dirty="0"/>
              <a:t>			// BAD:</a:t>
            </a:r>
          </a:p>
          <a:p>
            <a:pPr marL="914400" lvl="2" indent="0">
              <a:buNone/>
            </a:pPr>
            <a:r>
              <a:rPr lang="en-US" sz="2300" dirty="0"/>
              <a:t>			// return [=]() { return n; };</a:t>
            </a:r>
          </a:p>
          <a:p>
            <a:pPr marL="914400" lvl="2" indent="0">
              <a:buNone/>
            </a:pPr>
            <a:r>
              <a:rPr lang="en-US" sz="2300" dirty="0"/>
              <a:t>			// GOOD:</a:t>
            </a:r>
          </a:p>
          <a:p>
            <a:pPr marL="914400" lvl="2" indent="0">
              <a:buNone/>
            </a:pPr>
            <a:r>
              <a:rPr lang="en-US" sz="2300" dirty="0"/>
              <a:t>			return [=, *this]() { return n; };</a:t>
            </a:r>
          </a:p>
          <a:p>
            <a:pPr marL="914400" lvl="2" indent="0">
              <a:buNone/>
            </a:pPr>
            <a:r>
              <a:rPr lang="en-US" sz="2300" dirty="0"/>
              <a:t>		  }</a:t>
            </a:r>
          </a:p>
          <a:p>
            <a:pPr marL="0" indent="0">
              <a:buNone/>
            </a:pPr>
            <a:r>
              <a:rPr lang="en-US" sz="2300" dirty="0"/>
              <a:t>		};</a:t>
            </a:r>
            <a:endParaRPr lang="en-IN" sz="2300" dirty="0"/>
          </a:p>
        </p:txBody>
      </p:sp>
      <p:sp>
        <p:nvSpPr>
          <p:cNvPr id="3" name="Title 2">
            <a:extLst>
              <a:ext uri="{FF2B5EF4-FFF2-40B4-BE49-F238E27FC236}">
                <a16:creationId xmlns:a16="http://schemas.microsoft.com/office/drawing/2014/main" id="{36693CFB-DF9E-8CCE-0F92-45218332EF8D}"/>
              </a:ext>
            </a:extLst>
          </p:cNvPr>
          <p:cNvSpPr>
            <a:spLocks noGrp="1"/>
          </p:cNvSpPr>
          <p:nvPr>
            <p:ph type="title"/>
          </p:nvPr>
        </p:nvSpPr>
        <p:spPr/>
        <p:txBody>
          <a:bodyPr/>
          <a:lstStyle/>
          <a:p>
            <a:r>
              <a:rPr lang="en-US" dirty="0"/>
              <a:t>Deprecate implicit capture of this :</a:t>
            </a:r>
            <a:endParaRPr lang="en-IN" dirty="0"/>
          </a:p>
        </p:txBody>
      </p:sp>
    </p:spTree>
    <p:extLst>
      <p:ext uri="{BB962C8B-B14F-4D97-AF65-F5344CB8AC3E}">
        <p14:creationId xmlns:p14="http://schemas.microsoft.com/office/powerpoint/2010/main" val="10668680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EC7E93-3876-F16D-7129-D7F21B41BBB2}"/>
              </a:ext>
            </a:extLst>
          </p:cNvPr>
          <p:cNvSpPr>
            <a:spLocks noGrp="1"/>
          </p:cNvSpPr>
          <p:nvPr>
            <p:ph idx="1"/>
          </p:nvPr>
        </p:nvSpPr>
        <p:spPr>
          <a:xfrm>
            <a:off x="440012" y="990601"/>
            <a:ext cx="11751988" cy="5410200"/>
          </a:xfrm>
        </p:spPr>
        <p:txBody>
          <a:bodyPr>
            <a:normAutofit lnSpcReduction="10000"/>
          </a:bodyPr>
          <a:lstStyle/>
          <a:p>
            <a:r>
              <a:rPr lang="en-US" sz="2300" dirty="0"/>
              <a:t>A non-type template parameter is a template parameter that does not name a type, but rather, a constant value</a:t>
            </a:r>
          </a:p>
          <a:p>
            <a:r>
              <a:rPr lang="en-US" sz="2300" dirty="0"/>
              <a:t>Now (C++20)support for:</a:t>
            </a:r>
          </a:p>
          <a:p>
            <a:pPr lvl="1"/>
            <a:r>
              <a:rPr lang="en-US" dirty="0"/>
              <a:t>an floating-point type;</a:t>
            </a:r>
          </a:p>
          <a:p>
            <a:pPr lvl="1"/>
            <a:r>
              <a:rPr lang="en-US" dirty="0"/>
              <a:t>a literal class type with the following properties:</a:t>
            </a:r>
          </a:p>
          <a:p>
            <a:pPr lvl="2"/>
            <a:r>
              <a:rPr lang="en-US" dirty="0"/>
              <a:t>all base classes and non-static data members are public and non-mutable and the types of all bases classes and non-static data members are structural types or (possibly multi-dimensional) array thereof.		</a:t>
            </a:r>
          </a:p>
          <a:p>
            <a:r>
              <a:rPr lang="en-US" sz="2300" dirty="0"/>
              <a:t>Classes can now be used in non-type template parameters. Objects passed in as template arguments have the type const T, where T is the type of the object, and has static storage duration.</a:t>
            </a:r>
          </a:p>
          <a:p>
            <a:r>
              <a:rPr lang="en-US" sz="2300" dirty="0"/>
              <a:t>Limitations :</a:t>
            </a:r>
          </a:p>
          <a:p>
            <a:pPr lvl="1"/>
            <a:r>
              <a:rPr lang="en-US" dirty="0"/>
              <a:t>All base classes and non-static data members are public and non-mutable.</a:t>
            </a:r>
          </a:p>
          <a:p>
            <a:pPr lvl="1"/>
            <a:r>
              <a:rPr lang="en-US" dirty="0"/>
              <a:t>The types of all bases classes and non-static data members are structural types or array thereof.</a:t>
            </a:r>
          </a:p>
          <a:p>
            <a:pPr lvl="1"/>
            <a:r>
              <a:rPr lang="en-US" dirty="0"/>
              <a:t>Class literal template parameter objects have static storage duration, meaning only one instance of the object exists in the program.</a:t>
            </a:r>
            <a:endParaRPr lang="en-IN" dirty="0"/>
          </a:p>
        </p:txBody>
      </p:sp>
      <p:sp>
        <p:nvSpPr>
          <p:cNvPr id="3" name="Title 2">
            <a:extLst>
              <a:ext uri="{FF2B5EF4-FFF2-40B4-BE49-F238E27FC236}">
                <a16:creationId xmlns:a16="http://schemas.microsoft.com/office/drawing/2014/main" id="{DC6B5FBB-7899-4436-49F7-BF86C363558A}"/>
              </a:ext>
            </a:extLst>
          </p:cNvPr>
          <p:cNvSpPr>
            <a:spLocks noGrp="1"/>
          </p:cNvSpPr>
          <p:nvPr>
            <p:ph type="title"/>
          </p:nvPr>
        </p:nvSpPr>
        <p:spPr/>
        <p:txBody>
          <a:bodyPr>
            <a:normAutofit fontScale="90000"/>
          </a:bodyPr>
          <a:lstStyle/>
          <a:p>
            <a:r>
              <a:rPr lang="en-US" dirty="0"/>
              <a:t>class types in non-type template parameters :</a:t>
            </a:r>
            <a:endParaRPr lang="en-IN" dirty="0"/>
          </a:p>
        </p:txBody>
      </p:sp>
    </p:spTree>
    <p:extLst>
      <p:ext uri="{BB962C8B-B14F-4D97-AF65-F5344CB8AC3E}">
        <p14:creationId xmlns:p14="http://schemas.microsoft.com/office/powerpoint/2010/main" val="38127944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0C1495A-C0F8-4933-E852-E6A9E709E792}"/>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kern="1200">
                <a:solidFill>
                  <a:srgbClr val="FFFFFF"/>
                </a:solidFill>
                <a:latin typeface="+mj-lt"/>
                <a:ea typeface="+mj-ea"/>
                <a:cs typeface="+mj-cs"/>
              </a:rPr>
              <a:t>Example program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587F68A3-9788-07EB-9448-1110643BDFEE}"/>
              </a:ext>
            </a:extLst>
          </p:cNvPr>
          <p:cNvSpPr>
            <a:spLocks noGrp="1"/>
          </p:cNvSpPr>
          <p:nvPr>
            <p:ph idx="1"/>
          </p:nvPr>
        </p:nvSpPr>
        <p:spPr>
          <a:xfrm>
            <a:off x="4447308" y="0"/>
            <a:ext cx="6906491" cy="6858000"/>
          </a:xfrm>
        </p:spPr>
        <p:txBody>
          <a:bodyPr vert="horz" lIns="91440" tIns="45720" rIns="91440" bIns="45720" rtlCol="0" anchor="ctr">
            <a:noAutofit/>
          </a:bodyPr>
          <a:lstStyle/>
          <a:p>
            <a:pPr marL="0" indent="0">
              <a:buNone/>
            </a:pPr>
            <a:r>
              <a:rPr lang="en-US" sz="1800" dirty="0"/>
              <a:t>class </a:t>
            </a:r>
            <a:r>
              <a:rPr lang="en-US" sz="1800" dirty="0" err="1"/>
              <a:t>NullOptT</a:t>
            </a:r>
            <a:r>
              <a:rPr lang="en-US" sz="1800" dirty="0"/>
              <a:t> {} </a:t>
            </a:r>
            <a:r>
              <a:rPr lang="en-US" sz="1800" dirty="0" err="1"/>
              <a:t>NullOpt</a:t>
            </a:r>
            <a:r>
              <a:rPr lang="en-US" sz="1800" dirty="0"/>
              <a:t>;</a:t>
            </a:r>
          </a:p>
          <a:p>
            <a:pPr marL="0" indent="0">
              <a:buNone/>
            </a:pPr>
            <a:r>
              <a:rPr lang="en-US" sz="1800" dirty="0"/>
              <a:t>class </a:t>
            </a:r>
            <a:r>
              <a:rPr lang="en-US" sz="1800" dirty="0" err="1"/>
              <a:t>OptionalInt</a:t>
            </a:r>
            <a:r>
              <a:rPr lang="en-US" sz="1800" dirty="0"/>
              <a:t> {</a:t>
            </a:r>
          </a:p>
          <a:p>
            <a:pPr marL="0" indent="0">
              <a:buNone/>
            </a:pPr>
            <a:r>
              <a:rPr lang="en-US" sz="1800" dirty="0"/>
              <a:t>         public:</a:t>
            </a:r>
          </a:p>
          <a:p>
            <a:pPr marL="457200" lvl="1" indent="0">
              <a:buNone/>
            </a:pPr>
            <a:r>
              <a:rPr lang="en-US" sz="1500" dirty="0" err="1"/>
              <a:t>constexpr</a:t>
            </a:r>
            <a:r>
              <a:rPr lang="en-US" sz="1500" dirty="0"/>
              <a:t> </a:t>
            </a:r>
            <a:r>
              <a:rPr lang="en-US" sz="1500" dirty="0" err="1"/>
              <a:t>OptionalInt</a:t>
            </a:r>
            <a:r>
              <a:rPr lang="en-US" sz="1500" dirty="0"/>
              <a:t>(</a:t>
            </a:r>
            <a:r>
              <a:rPr lang="en-US" sz="1500" dirty="0" err="1"/>
              <a:t>NullOptT</a:t>
            </a:r>
            <a:r>
              <a:rPr lang="en-US" sz="1500" dirty="0"/>
              <a:t>) {}</a:t>
            </a:r>
          </a:p>
          <a:p>
            <a:pPr marL="457200" lvl="1" indent="0">
              <a:buNone/>
            </a:pPr>
            <a:r>
              <a:rPr lang="en-US" sz="1500" dirty="0" err="1"/>
              <a:t>constexpr</a:t>
            </a:r>
            <a:r>
              <a:rPr lang="en-US" sz="1500" dirty="0"/>
              <a:t> </a:t>
            </a:r>
            <a:r>
              <a:rPr lang="en-US" sz="1500" dirty="0" err="1"/>
              <a:t>OptionalInt</a:t>
            </a:r>
            <a:r>
              <a:rPr lang="en-US" sz="1500" dirty="0"/>
              <a:t>(int value): </a:t>
            </a:r>
            <a:r>
              <a:rPr lang="en-US" sz="1500" dirty="0" err="1"/>
              <a:t>has_value</a:t>
            </a:r>
            <a:r>
              <a:rPr lang="en-US" sz="1500" dirty="0"/>
              <a:t>(true), value(value) {}				</a:t>
            </a:r>
          </a:p>
          <a:p>
            <a:pPr marL="457200" lvl="1" indent="0">
              <a:buNone/>
            </a:pPr>
            <a:r>
              <a:rPr lang="en-US" sz="1500" dirty="0"/>
              <a:t>const bool </a:t>
            </a:r>
            <a:r>
              <a:rPr lang="en-US" sz="1500" dirty="0" err="1"/>
              <a:t>has_value</a:t>
            </a:r>
            <a:r>
              <a:rPr lang="en-US" sz="1500" dirty="0"/>
              <a:t> = false;</a:t>
            </a:r>
          </a:p>
          <a:p>
            <a:pPr marL="457200" lvl="1" indent="0">
              <a:buNone/>
            </a:pPr>
            <a:r>
              <a:rPr lang="en-US" sz="1500" dirty="0"/>
              <a:t>const uint32_t value {};</a:t>
            </a:r>
          </a:p>
          <a:p>
            <a:pPr marL="0" indent="0">
              <a:buNone/>
            </a:pPr>
            <a:r>
              <a:rPr lang="en-US" sz="1800" dirty="0"/>
              <a:t>};</a:t>
            </a:r>
          </a:p>
          <a:p>
            <a:pPr marL="0" indent="0">
              <a:buNone/>
            </a:pPr>
            <a:r>
              <a:rPr lang="en-US" sz="1800" dirty="0"/>
              <a:t>template&lt;</a:t>
            </a:r>
            <a:r>
              <a:rPr lang="en-US" sz="1800" dirty="0" err="1"/>
              <a:t>OptionalInt</a:t>
            </a:r>
            <a:r>
              <a:rPr lang="en-US" sz="1800" dirty="0"/>
              <a:t> maybe&gt;</a:t>
            </a:r>
          </a:p>
          <a:p>
            <a:pPr marL="0" indent="0">
              <a:buNone/>
            </a:pPr>
            <a:r>
              <a:rPr lang="en-US" sz="1800" dirty="0"/>
              <a:t>void Print() {</a:t>
            </a:r>
          </a:p>
          <a:p>
            <a:pPr marL="457200" lvl="1" indent="0">
              <a:buNone/>
            </a:pPr>
            <a:r>
              <a:rPr lang="en-US" sz="1500" dirty="0"/>
              <a:t>if </a:t>
            </a:r>
            <a:r>
              <a:rPr lang="en-US" sz="1500" dirty="0" err="1"/>
              <a:t>constexpr</a:t>
            </a:r>
            <a:r>
              <a:rPr lang="en-US" sz="1500" dirty="0"/>
              <a:t>(</a:t>
            </a:r>
            <a:r>
              <a:rPr lang="en-US" sz="1500" dirty="0" err="1"/>
              <a:t>maybe.has_value</a:t>
            </a:r>
            <a:r>
              <a:rPr lang="en-US" sz="1500" dirty="0"/>
              <a:t>) {</a:t>
            </a:r>
          </a:p>
          <a:p>
            <a:pPr marL="457200" lvl="1" indent="0">
              <a:buNone/>
            </a:pPr>
            <a:r>
              <a:rPr lang="en-US" sz="1500" dirty="0"/>
              <a:t>std::</a:t>
            </a:r>
            <a:r>
              <a:rPr lang="en-US" sz="1500" dirty="0" err="1"/>
              <a:t>cout</a:t>
            </a:r>
            <a:r>
              <a:rPr lang="en-US" sz="1500" dirty="0"/>
              <a:t> &lt;&lt; "Value is: " &lt;&lt; </a:t>
            </a:r>
            <a:r>
              <a:rPr lang="en-US" sz="1500" dirty="0" err="1"/>
              <a:t>maybe.value</a:t>
            </a:r>
            <a:r>
              <a:rPr lang="en-US" sz="1500" dirty="0"/>
              <a:t> &lt;&lt; std::</a:t>
            </a:r>
            <a:r>
              <a:rPr lang="en-US" sz="1500" dirty="0" err="1"/>
              <a:t>endl</a:t>
            </a:r>
            <a:r>
              <a:rPr lang="en-US" sz="1500" dirty="0"/>
              <a:t>;</a:t>
            </a:r>
          </a:p>
          <a:p>
            <a:pPr marL="457200" lvl="1" indent="0">
              <a:buNone/>
            </a:pPr>
            <a:r>
              <a:rPr lang="en-US" sz="1500" dirty="0"/>
              <a:t>} else {</a:t>
            </a:r>
          </a:p>
          <a:p>
            <a:pPr marL="457200" lvl="1" indent="0">
              <a:buNone/>
            </a:pPr>
            <a:r>
              <a:rPr lang="en-US" sz="1500" dirty="0"/>
              <a:t>std::</a:t>
            </a:r>
            <a:r>
              <a:rPr lang="en-US" sz="1500" dirty="0" err="1"/>
              <a:t>cout</a:t>
            </a:r>
            <a:r>
              <a:rPr lang="en-US" sz="1500" dirty="0"/>
              <a:t> &lt;&lt; "No value." &lt;&lt; std::</a:t>
            </a:r>
            <a:r>
              <a:rPr lang="en-US" sz="1500" dirty="0" err="1"/>
              <a:t>endl</a:t>
            </a:r>
            <a:r>
              <a:rPr lang="en-US" sz="1500" dirty="0"/>
              <a:t>;</a:t>
            </a:r>
          </a:p>
          <a:p>
            <a:pPr marL="457200" lvl="1" indent="0">
              <a:buNone/>
            </a:pPr>
            <a:r>
              <a:rPr lang="en-US" sz="1500" dirty="0"/>
              <a:t>}</a:t>
            </a:r>
          </a:p>
          <a:p>
            <a:pPr marL="0" indent="0">
              <a:buNone/>
            </a:pPr>
            <a:r>
              <a:rPr lang="en-US" sz="1800" dirty="0"/>
              <a:t>}</a:t>
            </a:r>
          </a:p>
          <a:p>
            <a:pPr marL="0" indent="0">
              <a:buNone/>
            </a:pPr>
            <a:r>
              <a:rPr lang="en-US" sz="1800" dirty="0"/>
              <a:t>int main()</a:t>
            </a:r>
          </a:p>
          <a:p>
            <a:pPr marL="0" indent="0">
              <a:buNone/>
            </a:pPr>
            <a:r>
              <a:rPr lang="en-US" sz="1800" dirty="0"/>
              <a:t>{</a:t>
            </a:r>
          </a:p>
          <a:p>
            <a:pPr marL="457200" lvl="1" indent="0">
              <a:buNone/>
            </a:pPr>
            <a:r>
              <a:rPr lang="en-US" sz="1500" dirty="0"/>
              <a:t>Print&lt;123&gt;();     // Prints "Value is: 123"</a:t>
            </a:r>
          </a:p>
          <a:p>
            <a:pPr marL="457200" lvl="1" indent="0">
              <a:buNone/>
            </a:pPr>
            <a:r>
              <a:rPr lang="en-US" sz="1500" dirty="0"/>
              <a:t>Print&lt;</a:t>
            </a:r>
            <a:r>
              <a:rPr lang="en-US" sz="1500" dirty="0" err="1"/>
              <a:t>NullOpt</a:t>
            </a:r>
            <a:r>
              <a:rPr lang="en-US" sz="1500" dirty="0"/>
              <a:t>&gt;(); // Prints "No value."</a:t>
            </a:r>
          </a:p>
          <a:p>
            <a:pPr marL="0" indent="0">
              <a:buNone/>
            </a:pPr>
            <a:r>
              <a:rPr lang="en-US" sz="1800" dirty="0"/>
              <a:t>}</a:t>
            </a:r>
          </a:p>
        </p:txBody>
      </p:sp>
    </p:spTree>
    <p:extLst>
      <p:ext uri="{BB962C8B-B14F-4D97-AF65-F5344CB8AC3E}">
        <p14:creationId xmlns:p14="http://schemas.microsoft.com/office/powerpoint/2010/main" val="65858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F69-2F37-CD45-6385-EBE66CFBD749}"/>
              </a:ext>
            </a:extLst>
          </p:cNvPr>
          <p:cNvSpPr>
            <a:spLocks noGrp="1"/>
          </p:cNvSpPr>
          <p:nvPr>
            <p:ph type="title"/>
          </p:nvPr>
        </p:nvSpPr>
        <p:spPr>
          <a:xfrm>
            <a:off x="4965430" y="629268"/>
            <a:ext cx="6586491" cy="1286160"/>
          </a:xfrm>
        </p:spPr>
        <p:txBody>
          <a:bodyPr anchor="b">
            <a:normAutofit/>
          </a:bodyPr>
          <a:lstStyle/>
          <a:p>
            <a:r>
              <a:rPr lang="en-US">
                <a:latin typeface="Overpass" panose="00000500000000000000" pitchFamily="2" charset="0"/>
              </a:rPr>
              <a:t>Auto Feature :</a:t>
            </a:r>
            <a:endParaRPr lang="en-IN" dirty="0"/>
          </a:p>
        </p:txBody>
      </p:sp>
      <p:sp>
        <p:nvSpPr>
          <p:cNvPr id="3" name="Content Placeholder 2">
            <a:extLst>
              <a:ext uri="{FF2B5EF4-FFF2-40B4-BE49-F238E27FC236}">
                <a16:creationId xmlns:a16="http://schemas.microsoft.com/office/drawing/2014/main" id="{77C2F160-4D5D-3DA1-C7DF-A83E08EF901E}"/>
              </a:ext>
            </a:extLst>
          </p:cNvPr>
          <p:cNvSpPr>
            <a:spLocks noGrp="1"/>
          </p:cNvSpPr>
          <p:nvPr>
            <p:ph idx="1"/>
          </p:nvPr>
        </p:nvSpPr>
        <p:spPr>
          <a:xfrm>
            <a:off x="4965431" y="2438400"/>
            <a:ext cx="6586489" cy="3785419"/>
          </a:xfrm>
        </p:spPr>
        <p:txBody>
          <a:bodyPr>
            <a:normAutofit/>
          </a:bodyPr>
          <a:lstStyle/>
          <a:p>
            <a:r>
              <a:rPr lang="en-US" sz="2000"/>
              <a:t>automatic deduction of the data type of an expression</a:t>
            </a:r>
          </a:p>
          <a:p>
            <a:r>
              <a:rPr lang="en-US" sz="2000"/>
              <a:t>Before C++ 11, each data type needed to be explicitly declared at compile-time.</a:t>
            </a:r>
          </a:p>
          <a:p>
            <a:r>
              <a:rPr lang="en-US" sz="2000"/>
              <a:t>The variable declared with auto keyword should be initialized at the time of its declaration only or else there will be a compile-time error.</a:t>
            </a:r>
            <a:endParaRPr lang="en-IN" sz="2000"/>
          </a:p>
        </p:txBody>
      </p:sp>
      <p:pic>
        <p:nvPicPr>
          <p:cNvPr id="5" name="Picture 4" descr="Speedometer">
            <a:extLst>
              <a:ext uri="{FF2B5EF4-FFF2-40B4-BE49-F238E27FC236}">
                <a16:creationId xmlns:a16="http://schemas.microsoft.com/office/drawing/2014/main" id="{5119C1E4-15EA-D175-4264-0CA1F15E5537}"/>
              </a:ext>
            </a:extLst>
          </p:cNvPr>
          <p:cNvPicPr>
            <a:picLocks noChangeAspect="1"/>
          </p:cNvPicPr>
          <p:nvPr/>
        </p:nvPicPr>
        <p:blipFill rotWithShape="1">
          <a:blip r:embed="rId2"/>
          <a:srcRect l="30088" r="2783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4AD4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2189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DBC386B-8F74-506C-D85D-628791B92E68}"/>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kern="1200">
                <a:solidFill>
                  <a:srgbClr val="FFFFFF"/>
                </a:solidFill>
                <a:latin typeface="+mj-lt"/>
                <a:ea typeface="+mj-ea"/>
                <a:cs typeface="+mj-cs"/>
              </a:rPr>
              <a:t>constexpr virtual functions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74DC681F-767A-AFEC-F021-F5A3627A6B4C}"/>
              </a:ext>
            </a:extLst>
          </p:cNvPr>
          <p:cNvSpPr>
            <a:spLocks noGrp="1"/>
          </p:cNvSpPr>
          <p:nvPr>
            <p:ph idx="1"/>
          </p:nvPr>
        </p:nvSpPr>
        <p:spPr>
          <a:xfrm>
            <a:off x="4447308" y="0"/>
            <a:ext cx="7741644" cy="6858000"/>
          </a:xfrm>
        </p:spPr>
        <p:txBody>
          <a:bodyPr vert="horz" lIns="91440" tIns="45720" rIns="91440" bIns="45720" rtlCol="0" anchor="ctr">
            <a:noAutofit/>
          </a:bodyPr>
          <a:lstStyle/>
          <a:p>
            <a:r>
              <a:rPr lang="en-US" sz="2000" dirty="0"/>
              <a:t>Virtual functions can now be </a:t>
            </a:r>
            <a:r>
              <a:rPr lang="en-US" sz="2000" dirty="0" err="1"/>
              <a:t>constexpr</a:t>
            </a:r>
            <a:r>
              <a:rPr lang="en-US" sz="2000" dirty="0"/>
              <a:t> and evaluated at compile-time. </a:t>
            </a:r>
            <a:r>
              <a:rPr lang="en-US" sz="2000" dirty="0" err="1"/>
              <a:t>constexpr</a:t>
            </a:r>
            <a:r>
              <a:rPr lang="en-US" sz="2000" dirty="0"/>
              <a:t> virtual functions can override non-</a:t>
            </a:r>
            <a:r>
              <a:rPr lang="en-US" sz="2000" dirty="0" err="1"/>
              <a:t>constexpr</a:t>
            </a:r>
            <a:r>
              <a:rPr lang="en-US" sz="2000" dirty="0"/>
              <a:t> virtual functions and vice-versa.</a:t>
            </a:r>
          </a:p>
          <a:p>
            <a:pPr marL="685800" lvl="2" indent="0">
              <a:buNone/>
            </a:pPr>
            <a:r>
              <a:rPr lang="en-US" sz="1700" dirty="0"/>
              <a:t>Class  X1 {</a:t>
            </a:r>
          </a:p>
          <a:p>
            <a:pPr marL="685800" lvl="2" indent="0">
              <a:buNone/>
            </a:pPr>
            <a:r>
              <a:rPr lang="en-US" sz="1700" dirty="0"/>
              <a:t> 	virtual int f() const = 0; </a:t>
            </a:r>
          </a:p>
          <a:p>
            <a:pPr marL="685800" lvl="2" indent="0">
              <a:buNone/>
            </a:pPr>
            <a:r>
              <a:rPr lang="en-US" sz="1700" dirty="0"/>
              <a:t>};</a:t>
            </a:r>
          </a:p>
          <a:p>
            <a:pPr marL="685800" lvl="2" indent="0">
              <a:buNone/>
            </a:pPr>
            <a:r>
              <a:rPr lang="en-US" sz="1700" dirty="0"/>
              <a:t>Class X2: public X1 {	</a:t>
            </a:r>
          </a:p>
          <a:p>
            <a:pPr marL="1143000" lvl="3" indent="0">
              <a:buNone/>
            </a:pPr>
            <a:r>
              <a:rPr lang="en-US" sz="1700" dirty="0"/>
              <a:t>  </a:t>
            </a:r>
            <a:r>
              <a:rPr lang="en-US" sz="1700" dirty="0" err="1"/>
              <a:t>constexpr</a:t>
            </a:r>
            <a:r>
              <a:rPr lang="en-US" sz="1700" dirty="0"/>
              <a:t> virtual int f() const { </a:t>
            </a:r>
          </a:p>
          <a:p>
            <a:pPr marL="1143000" lvl="3" indent="0">
              <a:buNone/>
            </a:pPr>
            <a:r>
              <a:rPr lang="en-US" sz="1700" dirty="0"/>
              <a:t> 	return 2;</a:t>
            </a:r>
          </a:p>
          <a:p>
            <a:pPr marL="1143000" lvl="3" indent="0">
              <a:buNone/>
            </a:pPr>
            <a:r>
              <a:rPr lang="en-US" sz="1700" dirty="0"/>
              <a:t> }	</a:t>
            </a:r>
          </a:p>
          <a:p>
            <a:pPr marL="685800" lvl="2" indent="0">
              <a:buNone/>
            </a:pPr>
            <a:r>
              <a:rPr lang="en-US" sz="1700" dirty="0"/>
              <a:t>};</a:t>
            </a:r>
          </a:p>
          <a:p>
            <a:pPr marL="685800" lvl="2" indent="0">
              <a:buNone/>
            </a:pPr>
            <a:r>
              <a:rPr lang="en-US" sz="1700" dirty="0"/>
              <a:t>Class X3: public X2 {</a:t>
            </a:r>
          </a:p>
          <a:p>
            <a:pPr marL="1143000" lvl="3" indent="0">
              <a:buNone/>
            </a:pPr>
            <a:r>
              <a:rPr lang="en-US" sz="1700" dirty="0"/>
              <a:t> virtual int f() const {</a:t>
            </a:r>
          </a:p>
          <a:p>
            <a:pPr marL="1143000" lvl="3" indent="0">
              <a:buNone/>
            </a:pPr>
            <a:r>
              <a:rPr lang="en-US" sz="1700" dirty="0"/>
              <a:t>	 return 3;</a:t>
            </a:r>
          </a:p>
          <a:p>
            <a:pPr marL="1143000" lvl="3" indent="0">
              <a:buNone/>
            </a:pPr>
            <a:r>
              <a:rPr lang="en-US" sz="1700" dirty="0"/>
              <a:t> }		</a:t>
            </a:r>
          </a:p>
          <a:p>
            <a:pPr marL="685800" lvl="2" indent="0">
              <a:buNone/>
            </a:pPr>
            <a:r>
              <a:rPr lang="en-US" sz="1700" dirty="0"/>
              <a:t>};</a:t>
            </a:r>
          </a:p>
          <a:p>
            <a:pPr marL="685800" lvl="2" indent="0">
              <a:buNone/>
            </a:pPr>
            <a:r>
              <a:rPr lang="en-US" sz="1700" dirty="0"/>
              <a:t>Class X4: public X3 {</a:t>
            </a:r>
          </a:p>
          <a:p>
            <a:pPr marL="1143000" lvl="3" indent="0">
              <a:buNone/>
            </a:pPr>
            <a:r>
              <a:rPr lang="en-US" sz="1700" dirty="0" err="1"/>
              <a:t>constexpr</a:t>
            </a:r>
            <a:r>
              <a:rPr lang="en-US" sz="1700" dirty="0"/>
              <a:t> virtual int f() const {</a:t>
            </a:r>
          </a:p>
          <a:p>
            <a:pPr marL="1143000" lvl="3" indent="0">
              <a:buNone/>
            </a:pPr>
            <a:r>
              <a:rPr lang="en-US" sz="1700" dirty="0"/>
              <a:t>	 return 4;</a:t>
            </a:r>
          </a:p>
          <a:p>
            <a:pPr marL="1143000" lvl="3" indent="0">
              <a:buNone/>
            </a:pPr>
            <a:r>
              <a:rPr lang="en-US" sz="1700" dirty="0"/>
              <a:t> }</a:t>
            </a:r>
          </a:p>
          <a:p>
            <a:pPr marL="685800" lvl="2" indent="0">
              <a:buNone/>
            </a:pPr>
            <a:r>
              <a:rPr lang="en-US" sz="1700" dirty="0"/>
              <a:t>};</a:t>
            </a:r>
          </a:p>
          <a:p>
            <a:pPr marL="685800" lvl="2" indent="0">
              <a:buNone/>
            </a:pPr>
            <a:r>
              <a:rPr lang="en-US" sz="1700" dirty="0" err="1"/>
              <a:t>constexpr</a:t>
            </a:r>
            <a:r>
              <a:rPr lang="en-US" sz="1700" dirty="0"/>
              <a:t> X4 </a:t>
            </a:r>
            <a:r>
              <a:rPr lang="en-US" sz="1700" dirty="0" err="1"/>
              <a:t>x4</a:t>
            </a:r>
            <a:r>
              <a:rPr lang="en-US" sz="1700" dirty="0"/>
              <a:t>;			x4.f(); // == 4</a:t>
            </a:r>
          </a:p>
        </p:txBody>
      </p:sp>
    </p:spTree>
    <p:extLst>
      <p:ext uri="{BB962C8B-B14F-4D97-AF65-F5344CB8AC3E}">
        <p14:creationId xmlns:p14="http://schemas.microsoft.com/office/powerpoint/2010/main" val="32111101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A07403E-7130-3105-2912-19975E823BF0}"/>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kern="1200" dirty="0">
                <a:solidFill>
                  <a:srgbClr val="FFFFFF"/>
                </a:solidFill>
                <a:latin typeface="+mj-lt"/>
                <a:ea typeface="+mj-ea"/>
                <a:cs typeface="+mj-cs"/>
              </a:rPr>
              <a:t>explicit(bool)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A3D61DE9-0DE8-F47B-0DF8-0B87A39D9DA5}"/>
              </a:ext>
            </a:extLst>
          </p:cNvPr>
          <p:cNvSpPr>
            <a:spLocks noGrp="1"/>
          </p:cNvSpPr>
          <p:nvPr>
            <p:ph idx="1"/>
          </p:nvPr>
        </p:nvSpPr>
        <p:spPr>
          <a:xfrm>
            <a:off x="4167272" y="0"/>
            <a:ext cx="7156047" cy="6858000"/>
          </a:xfrm>
        </p:spPr>
        <p:txBody>
          <a:bodyPr vert="horz" lIns="91440" tIns="45720" rIns="91440" bIns="45720" rtlCol="0" anchor="ctr">
            <a:normAutofit/>
          </a:bodyPr>
          <a:lstStyle/>
          <a:p>
            <a:r>
              <a:rPr lang="en-US" sz="2800" dirty="0"/>
              <a:t>Conditionally select at compile-time whether a constructor is made explicit or not. explicit(true) is the same as specifying explicit.</a:t>
            </a:r>
          </a:p>
          <a:p>
            <a:pPr marL="228600" lvl="1" indent="0">
              <a:buNone/>
            </a:pPr>
            <a:r>
              <a:rPr lang="en-US" sz="2600" dirty="0"/>
              <a:t>class Base</a:t>
            </a:r>
          </a:p>
          <a:p>
            <a:pPr marL="228600" lvl="1" indent="0">
              <a:buNone/>
            </a:pPr>
            <a:r>
              <a:rPr lang="en-US" sz="2600" dirty="0"/>
              <a:t> {</a:t>
            </a:r>
          </a:p>
          <a:p>
            <a:pPr marL="685800" lvl="2" indent="0">
              <a:buNone/>
            </a:pPr>
            <a:r>
              <a:rPr lang="en-US" sz="2600" dirty="0"/>
              <a:t> // Specify non-integral types (strings, floats,   	   etc.) require explicit construction.</a:t>
            </a:r>
          </a:p>
          <a:p>
            <a:pPr marL="685800" lvl="2" indent="0">
              <a:buNone/>
            </a:pPr>
            <a:r>
              <a:rPr lang="en-US" sz="2600" dirty="0"/>
              <a:t> template &lt;</a:t>
            </a:r>
            <a:r>
              <a:rPr lang="en-US" sz="2600" dirty="0" err="1"/>
              <a:t>typename</a:t>
            </a:r>
            <a:r>
              <a:rPr lang="en-US" sz="2600" dirty="0"/>
              <a:t> T&gt;</a:t>
            </a:r>
          </a:p>
          <a:p>
            <a:pPr marL="685800" lvl="2" indent="0">
              <a:buNone/>
            </a:pPr>
            <a:r>
              <a:rPr lang="en-US" sz="2600" dirty="0"/>
              <a:t> explicit(!std::</a:t>
            </a:r>
            <a:r>
              <a:rPr lang="en-US" sz="2600" dirty="0" err="1"/>
              <a:t>is_integral_v</a:t>
            </a:r>
            <a:r>
              <a:rPr lang="en-US" sz="2600" dirty="0"/>
              <a:t>&lt;T&gt;) </a:t>
            </a:r>
          </a:p>
          <a:p>
            <a:pPr marL="685800" lvl="2" indent="0">
              <a:buNone/>
            </a:pPr>
            <a:r>
              <a:rPr lang="en-US" sz="2600" dirty="0"/>
              <a:t>  foo(T) {}</a:t>
            </a:r>
          </a:p>
          <a:p>
            <a:pPr marL="228600" lvl="1" indent="0">
              <a:buNone/>
            </a:pPr>
            <a:r>
              <a:rPr lang="en-US" sz="2600" dirty="0"/>
              <a:t>};</a:t>
            </a:r>
          </a:p>
          <a:p>
            <a:pPr marL="228600" lvl="1" indent="0">
              <a:buNone/>
            </a:pPr>
            <a:r>
              <a:rPr lang="en-US" sz="2600" dirty="0"/>
              <a:t>Base a = 123; // OK</a:t>
            </a:r>
          </a:p>
          <a:p>
            <a:pPr marL="228600" lvl="1" indent="0">
              <a:buNone/>
            </a:pPr>
            <a:r>
              <a:rPr lang="en-US" sz="2600" dirty="0"/>
              <a:t>Base b = "123"; // ERROR: explicit constructor is   			not a candidate (explicit 				specifier evaluates to true)</a:t>
            </a:r>
          </a:p>
        </p:txBody>
      </p:sp>
    </p:spTree>
    <p:extLst>
      <p:ext uri="{BB962C8B-B14F-4D97-AF65-F5344CB8AC3E}">
        <p14:creationId xmlns:p14="http://schemas.microsoft.com/office/powerpoint/2010/main" val="41771413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848270F4-B6F2-A1C0-4CDC-DA89CF614A42}"/>
              </a:ext>
            </a:extLst>
          </p:cNvPr>
          <p:cNvSpPr>
            <a:spLocks noGrp="1"/>
          </p:cNvSpPr>
          <p:nvPr>
            <p:ph type="title"/>
          </p:nvPr>
        </p:nvSpPr>
        <p:spPr>
          <a:xfrm>
            <a:off x="838200" y="365126"/>
            <a:ext cx="10515600" cy="869156"/>
          </a:xfrm>
        </p:spPr>
        <p:txBody>
          <a:bodyPr vert="horz" lIns="91440" tIns="45720" rIns="91440" bIns="45720" rtlCol="0" anchor="ctr">
            <a:normAutofit/>
          </a:bodyPr>
          <a:lstStyle/>
          <a:p>
            <a:r>
              <a:rPr lang="en-US" sz="4400" dirty="0">
                <a:latin typeface="+mj-lt"/>
                <a:cs typeface="+mj-cs"/>
              </a:rPr>
              <a:t>I</a:t>
            </a:r>
            <a:r>
              <a:rPr lang="en-US" sz="4400" b="1" kern="1200">
                <a:solidFill>
                  <a:schemeClr val="tx1"/>
                </a:solidFill>
                <a:latin typeface="+mj-lt"/>
                <a:ea typeface="+mj-ea"/>
                <a:cs typeface="+mj-cs"/>
              </a:rPr>
              <a:t>mmediate </a:t>
            </a:r>
            <a:r>
              <a:rPr lang="en-US" sz="4400" b="1" kern="1200" dirty="0">
                <a:solidFill>
                  <a:schemeClr val="tx1"/>
                </a:solidFill>
                <a:latin typeface="+mj-lt"/>
                <a:ea typeface="+mj-ea"/>
                <a:cs typeface="+mj-cs"/>
              </a:rPr>
              <a:t>functions :</a:t>
            </a:r>
            <a:endParaRPr lang="en-US" sz="4400" kern="1200" dirty="0">
              <a:solidFill>
                <a:schemeClr val="tx1"/>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919B821D-3747-05B0-3048-DF2327B85A3C}"/>
              </a:ext>
            </a:extLst>
          </p:cNvPr>
          <p:cNvSpPr>
            <a:spLocks noGrp="1"/>
          </p:cNvSpPr>
          <p:nvPr>
            <p:ph idx="1"/>
          </p:nvPr>
        </p:nvSpPr>
        <p:spPr>
          <a:xfrm>
            <a:off x="838200" y="1234282"/>
            <a:ext cx="11350752" cy="5522118"/>
          </a:xfrm>
        </p:spPr>
        <p:txBody>
          <a:bodyPr vert="horz" lIns="91440" tIns="45720" rIns="91440" bIns="45720" rtlCol="0">
            <a:normAutofit/>
          </a:bodyPr>
          <a:lstStyle/>
          <a:p>
            <a:r>
              <a:rPr lang="en-US" sz="2500" dirty="0"/>
              <a:t>In C++20, an immediate function is a function where every call to the function either directly or indirectly produces a compile-time constant expression.</a:t>
            </a:r>
          </a:p>
          <a:p>
            <a:r>
              <a:rPr lang="en-US" sz="2500" dirty="0"/>
              <a:t>These functions are declared by using a </a:t>
            </a:r>
            <a:r>
              <a:rPr lang="en-US" sz="2500" dirty="0" err="1"/>
              <a:t>consteval</a:t>
            </a:r>
            <a:r>
              <a:rPr lang="en-US" sz="2500" dirty="0"/>
              <a:t> keyword before their return type.</a:t>
            </a:r>
          </a:p>
          <a:p>
            <a:r>
              <a:rPr lang="en-US" sz="2500" dirty="0"/>
              <a:t>Similar to </a:t>
            </a:r>
            <a:r>
              <a:rPr lang="en-US" sz="2500" dirty="0" err="1"/>
              <a:t>constexpr</a:t>
            </a:r>
            <a:r>
              <a:rPr lang="en-US" sz="2500" dirty="0"/>
              <a:t> functions, but functions with a </a:t>
            </a:r>
            <a:r>
              <a:rPr lang="en-US" sz="2500" dirty="0" err="1"/>
              <a:t>consteval</a:t>
            </a:r>
            <a:r>
              <a:rPr lang="en-US" sz="2500" dirty="0"/>
              <a:t> specifier must produce a constant.</a:t>
            </a:r>
          </a:p>
          <a:p>
            <a:pPr marL="685800" lvl="2" indent="0">
              <a:buNone/>
            </a:pPr>
            <a:r>
              <a:rPr lang="en-US" sz="2100" dirty="0" err="1"/>
              <a:t>consteval</a:t>
            </a:r>
            <a:r>
              <a:rPr lang="en-US" sz="2100" dirty="0"/>
              <a:t> int </a:t>
            </a:r>
            <a:r>
              <a:rPr lang="en-US" sz="2100" dirty="0" err="1"/>
              <a:t>sqr</a:t>
            </a:r>
            <a:r>
              <a:rPr lang="en-US" sz="2100" dirty="0"/>
              <a:t>(int n)</a:t>
            </a:r>
          </a:p>
          <a:p>
            <a:pPr marL="685800" lvl="2" indent="0">
              <a:buNone/>
            </a:pPr>
            <a:r>
              <a:rPr lang="en-US" sz="2100" dirty="0"/>
              <a:t>{</a:t>
            </a:r>
          </a:p>
          <a:p>
            <a:pPr marL="685800" lvl="2" indent="0">
              <a:buNone/>
            </a:pPr>
            <a:r>
              <a:rPr lang="en-US" sz="2100" dirty="0"/>
              <a:t> return n * n;</a:t>
            </a:r>
          </a:p>
          <a:p>
            <a:pPr marL="685800" lvl="2" indent="0">
              <a:buNone/>
            </a:pPr>
            <a:r>
              <a:rPr lang="en-US" sz="2100" dirty="0"/>
              <a:t>}</a:t>
            </a:r>
          </a:p>
          <a:p>
            <a:pPr marL="685800" lvl="2" indent="0">
              <a:buNone/>
            </a:pPr>
            <a:endParaRPr lang="en-US" sz="2100" dirty="0"/>
          </a:p>
          <a:p>
            <a:pPr marL="685800" lvl="2" indent="0">
              <a:buNone/>
            </a:pPr>
            <a:r>
              <a:rPr lang="en-US" sz="2100" dirty="0" err="1"/>
              <a:t>constexpr</a:t>
            </a:r>
            <a:r>
              <a:rPr lang="en-US" sz="2100" dirty="0"/>
              <a:t> int r = </a:t>
            </a:r>
            <a:r>
              <a:rPr lang="en-US" sz="2100" dirty="0" err="1"/>
              <a:t>sqr</a:t>
            </a:r>
            <a:r>
              <a:rPr lang="en-US" sz="2100" dirty="0"/>
              <a:t>(100); // OK</a:t>
            </a:r>
          </a:p>
          <a:p>
            <a:pPr marL="685800" lvl="2" indent="0">
              <a:buNone/>
            </a:pPr>
            <a:r>
              <a:rPr lang="en-US" sz="2100" dirty="0"/>
              <a:t>int x = 100;</a:t>
            </a:r>
          </a:p>
          <a:p>
            <a:pPr marL="685800" lvl="2" indent="0">
              <a:buNone/>
            </a:pPr>
            <a:r>
              <a:rPr lang="en-US" sz="2100" dirty="0"/>
              <a:t>int r2 = </a:t>
            </a:r>
            <a:r>
              <a:rPr lang="en-US" sz="2100" dirty="0" err="1"/>
              <a:t>sqr</a:t>
            </a:r>
            <a:r>
              <a:rPr lang="en-US" sz="2100" dirty="0"/>
              <a:t>(x); // ERROR: the value of 'x' is not usable in a constant expression</a:t>
            </a:r>
          </a:p>
          <a:p>
            <a:pPr marL="685800" lvl="2" indent="0">
              <a:buNone/>
            </a:pPr>
            <a:r>
              <a:rPr lang="en-US" sz="2100" dirty="0"/>
              <a:t>		      // OK if `</a:t>
            </a:r>
            <a:r>
              <a:rPr lang="en-US" sz="2100" dirty="0" err="1"/>
              <a:t>sqr</a:t>
            </a:r>
            <a:r>
              <a:rPr lang="en-US" sz="2100" dirty="0"/>
              <a:t>` were a `</a:t>
            </a:r>
            <a:r>
              <a:rPr lang="en-US" sz="2100" dirty="0" err="1"/>
              <a:t>constexpr</a:t>
            </a:r>
            <a:r>
              <a:rPr lang="en-US" sz="2100" dirty="0"/>
              <a:t>` function</a:t>
            </a:r>
          </a:p>
        </p:txBody>
      </p:sp>
    </p:spTree>
    <p:extLst>
      <p:ext uri="{BB962C8B-B14F-4D97-AF65-F5344CB8AC3E}">
        <p14:creationId xmlns:p14="http://schemas.microsoft.com/office/powerpoint/2010/main" val="14429928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4CA7806-68B7-CC1B-5D97-E4D62354A337}"/>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kern="1200">
                <a:solidFill>
                  <a:srgbClr val="FFFFFF"/>
                </a:solidFill>
                <a:latin typeface="+mj-lt"/>
                <a:ea typeface="+mj-ea"/>
                <a:cs typeface="+mj-cs"/>
              </a:rPr>
              <a:t>using enum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9BF64C5C-D5F8-B895-82DD-98C64EBF1B6C}"/>
              </a:ext>
            </a:extLst>
          </p:cNvPr>
          <p:cNvSpPr>
            <a:spLocks noGrp="1"/>
          </p:cNvSpPr>
          <p:nvPr>
            <p:ph idx="1"/>
          </p:nvPr>
        </p:nvSpPr>
        <p:spPr>
          <a:xfrm>
            <a:off x="4167272" y="0"/>
            <a:ext cx="8021680" cy="6858000"/>
          </a:xfrm>
        </p:spPr>
        <p:txBody>
          <a:bodyPr vert="horz" lIns="91440" tIns="45720" rIns="91440" bIns="45720" rtlCol="0" anchor="ctr">
            <a:noAutofit/>
          </a:bodyPr>
          <a:lstStyle/>
          <a:p>
            <a:r>
              <a:rPr lang="en-US" sz="2400" dirty="0"/>
              <a:t>Using </a:t>
            </a:r>
            <a:r>
              <a:rPr lang="en-US" sz="2400" dirty="0" err="1"/>
              <a:t>enum</a:t>
            </a:r>
            <a:r>
              <a:rPr lang="en-US" sz="2400" dirty="0"/>
              <a:t> bring an </a:t>
            </a:r>
            <a:r>
              <a:rPr lang="en-US" sz="2400" dirty="0" err="1"/>
              <a:t>enum's</a:t>
            </a:r>
            <a:r>
              <a:rPr lang="en-US" sz="2400" dirty="0"/>
              <a:t> members into scope to improve readability. Before:</a:t>
            </a:r>
          </a:p>
          <a:p>
            <a:r>
              <a:rPr lang="en-US" sz="2200" dirty="0" err="1"/>
              <a:t>enum</a:t>
            </a:r>
            <a:r>
              <a:rPr lang="en-US" sz="2200" dirty="0"/>
              <a:t> class </a:t>
            </a:r>
            <a:r>
              <a:rPr lang="en-US" sz="2200" dirty="0" err="1"/>
              <a:t>rgba_color_channel</a:t>
            </a:r>
            <a:r>
              <a:rPr lang="en-US" sz="2200" dirty="0"/>
              <a:t> { red, green, blue, alpha };</a:t>
            </a:r>
          </a:p>
          <a:p>
            <a:pPr marL="228600" lvl="1" indent="0">
              <a:buNone/>
            </a:pPr>
            <a:r>
              <a:rPr lang="en-US" sz="2200" dirty="0"/>
              <a:t>std::</a:t>
            </a:r>
            <a:r>
              <a:rPr lang="en-US" sz="2200" dirty="0" err="1"/>
              <a:t>string_view</a:t>
            </a:r>
            <a:r>
              <a:rPr lang="en-US" sz="2200" dirty="0"/>
              <a:t> </a:t>
            </a:r>
            <a:r>
              <a:rPr lang="en-US" sz="2200" dirty="0" err="1"/>
              <a:t>to_string</a:t>
            </a:r>
            <a:r>
              <a:rPr lang="en-US" sz="2200" dirty="0"/>
              <a:t>(</a:t>
            </a:r>
            <a:r>
              <a:rPr lang="en-US" sz="2200" dirty="0" err="1"/>
              <a:t>rgba_color_channel</a:t>
            </a:r>
            <a:r>
              <a:rPr lang="en-US" sz="2200" dirty="0"/>
              <a:t> channel) {</a:t>
            </a:r>
          </a:p>
          <a:p>
            <a:pPr marL="685800" lvl="2" indent="0">
              <a:buNone/>
            </a:pPr>
            <a:r>
              <a:rPr lang="en-US" sz="2200" dirty="0"/>
              <a:t> switch (channel) {</a:t>
            </a:r>
          </a:p>
          <a:p>
            <a:pPr marL="1143000" lvl="3" indent="0">
              <a:buNone/>
            </a:pPr>
            <a:r>
              <a:rPr lang="en-US" sz="2200" dirty="0"/>
              <a:t>case </a:t>
            </a:r>
            <a:r>
              <a:rPr lang="en-US" sz="2200" dirty="0" err="1"/>
              <a:t>rgba_color_channel</a:t>
            </a:r>
            <a:r>
              <a:rPr lang="en-US" sz="2200" dirty="0"/>
              <a:t>::red:   return "red";</a:t>
            </a:r>
          </a:p>
          <a:p>
            <a:pPr marL="1143000" lvl="3" indent="0">
              <a:buNone/>
            </a:pPr>
            <a:r>
              <a:rPr lang="en-US" sz="2200" dirty="0"/>
              <a:t>case </a:t>
            </a:r>
            <a:r>
              <a:rPr lang="en-US" sz="2200" dirty="0" err="1"/>
              <a:t>rgba_color_channel</a:t>
            </a:r>
            <a:r>
              <a:rPr lang="en-US" sz="2200" dirty="0"/>
              <a:t>::green: return "green";</a:t>
            </a:r>
          </a:p>
          <a:p>
            <a:pPr marL="685800" lvl="2" indent="0">
              <a:buNone/>
            </a:pPr>
            <a:r>
              <a:rPr lang="en-US" sz="2200" dirty="0"/>
              <a:t>  }</a:t>
            </a:r>
          </a:p>
          <a:p>
            <a:pPr marL="228600" lvl="1" indent="0">
              <a:buNone/>
            </a:pPr>
            <a:r>
              <a:rPr lang="en-US" sz="2200" dirty="0"/>
              <a:t>}</a:t>
            </a:r>
          </a:p>
          <a:p>
            <a:r>
              <a:rPr lang="en-US" sz="2400" dirty="0" err="1"/>
              <a:t>enum</a:t>
            </a:r>
            <a:r>
              <a:rPr lang="en-US" sz="2400" dirty="0"/>
              <a:t> class </a:t>
            </a:r>
            <a:r>
              <a:rPr lang="en-US" sz="2400" dirty="0" err="1"/>
              <a:t>rgba_color_channel</a:t>
            </a:r>
            <a:r>
              <a:rPr lang="en-US" sz="2400" dirty="0"/>
              <a:t> { red, green, blue, alpha };</a:t>
            </a:r>
          </a:p>
          <a:p>
            <a:pPr marL="228600" lvl="1" indent="0">
              <a:buNone/>
            </a:pPr>
            <a:r>
              <a:rPr lang="en-US" sz="2200" dirty="0"/>
              <a:t>std::</a:t>
            </a:r>
            <a:r>
              <a:rPr lang="en-US" sz="2200" dirty="0" err="1"/>
              <a:t>string_view</a:t>
            </a:r>
            <a:r>
              <a:rPr lang="en-US" sz="2200" dirty="0"/>
              <a:t> </a:t>
            </a:r>
            <a:r>
              <a:rPr lang="en-US" sz="2200" dirty="0" err="1"/>
              <a:t>to_string</a:t>
            </a:r>
            <a:r>
              <a:rPr lang="en-US" sz="2200" dirty="0"/>
              <a:t>(</a:t>
            </a:r>
            <a:r>
              <a:rPr lang="en-US" sz="2200" dirty="0" err="1"/>
              <a:t>rgba_color_channel</a:t>
            </a:r>
            <a:r>
              <a:rPr lang="en-US" sz="2200" dirty="0"/>
              <a:t> </a:t>
            </a:r>
            <a:r>
              <a:rPr lang="en-US" sz="2200" dirty="0" err="1"/>
              <a:t>my_channel</a:t>
            </a:r>
            <a:r>
              <a:rPr lang="en-US" sz="2200" dirty="0"/>
              <a:t>) {</a:t>
            </a:r>
          </a:p>
          <a:p>
            <a:pPr marL="685800" lvl="2" indent="0">
              <a:buNone/>
            </a:pPr>
            <a:r>
              <a:rPr lang="en-US" sz="2200" dirty="0"/>
              <a:t> switch (</a:t>
            </a:r>
            <a:r>
              <a:rPr lang="en-US" sz="2200" dirty="0" err="1"/>
              <a:t>my_channel</a:t>
            </a:r>
            <a:r>
              <a:rPr lang="en-US" sz="2200" dirty="0"/>
              <a:t>) {</a:t>
            </a:r>
          </a:p>
          <a:p>
            <a:pPr marL="685800" lvl="2" indent="0">
              <a:buNone/>
            </a:pPr>
            <a:r>
              <a:rPr lang="en-US" sz="2200" dirty="0"/>
              <a:t>using </a:t>
            </a:r>
            <a:r>
              <a:rPr lang="en-US" sz="2200" dirty="0" err="1"/>
              <a:t>enum</a:t>
            </a:r>
            <a:r>
              <a:rPr lang="en-US" sz="2200" dirty="0"/>
              <a:t> </a:t>
            </a:r>
            <a:r>
              <a:rPr lang="en-US" sz="2200" dirty="0" err="1"/>
              <a:t>rgba_color_channel</a:t>
            </a:r>
            <a:r>
              <a:rPr lang="en-US" sz="2200" dirty="0"/>
              <a:t>;</a:t>
            </a:r>
          </a:p>
          <a:p>
            <a:pPr marL="685800" lvl="2" indent="0">
              <a:buNone/>
            </a:pPr>
            <a:r>
              <a:rPr lang="en-US" sz="2200" dirty="0"/>
              <a:t>case red:   return "red";</a:t>
            </a:r>
          </a:p>
          <a:p>
            <a:pPr marL="685800" lvl="2" indent="0">
              <a:buNone/>
            </a:pPr>
            <a:r>
              <a:rPr lang="en-US" sz="2200" dirty="0"/>
              <a:t>case green: return "green";</a:t>
            </a:r>
          </a:p>
          <a:p>
            <a:pPr marL="685800" lvl="2" indent="0">
              <a:buNone/>
            </a:pPr>
            <a:r>
              <a:rPr lang="en-US" sz="2200" dirty="0"/>
              <a:t>  }</a:t>
            </a:r>
          </a:p>
          <a:p>
            <a:pPr marL="228600" lvl="1" indent="0">
              <a:buNone/>
            </a:pPr>
            <a:r>
              <a:rPr lang="en-US" sz="2200" dirty="0"/>
              <a:t>}</a:t>
            </a:r>
          </a:p>
        </p:txBody>
      </p:sp>
    </p:spTree>
    <p:extLst>
      <p:ext uri="{BB962C8B-B14F-4D97-AF65-F5344CB8AC3E}">
        <p14:creationId xmlns:p14="http://schemas.microsoft.com/office/powerpoint/2010/main" val="32481852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5A68154-CA94-595D-7A9F-6E07021063C7}"/>
              </a:ext>
            </a:extLst>
          </p:cNvPr>
          <p:cNvPicPr>
            <a:picLocks noChangeAspect="1"/>
          </p:cNvPicPr>
          <p:nvPr/>
        </p:nvPicPr>
        <p:blipFill rotWithShape="1">
          <a:blip r:embed="rId2">
            <a:duotone>
              <a:schemeClr val="bg2">
                <a:shade val="45000"/>
                <a:satMod val="135000"/>
              </a:schemeClr>
              <a:prstClr val="white"/>
            </a:duotone>
          </a:blip>
          <a:srcRect/>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020A908-7125-CAC6-8BA8-9C34276F404E}"/>
              </a:ext>
            </a:extLst>
          </p:cNvPr>
          <p:cNvSpPr>
            <a:spLocks noGrp="1"/>
          </p:cNvSpPr>
          <p:nvPr>
            <p:ph type="title"/>
          </p:nvPr>
        </p:nvSpPr>
        <p:spPr>
          <a:xfrm>
            <a:off x="838200" y="365125"/>
            <a:ext cx="10515600" cy="732155"/>
          </a:xfrm>
        </p:spPr>
        <p:txBody>
          <a:bodyPr vert="horz" lIns="91440" tIns="45720" rIns="91440" bIns="45720" rtlCol="0" anchor="ctr">
            <a:normAutofit/>
          </a:bodyPr>
          <a:lstStyle/>
          <a:p>
            <a:r>
              <a:rPr lang="en-US" sz="4400" dirty="0">
                <a:latin typeface="+mj-lt"/>
                <a:cs typeface="+mj-cs"/>
              </a:rPr>
              <a:t>lambda capture of parameter pack :</a:t>
            </a:r>
          </a:p>
        </p:txBody>
      </p:sp>
      <p:graphicFrame>
        <p:nvGraphicFramePr>
          <p:cNvPr id="18" name="Content Placeholder 1">
            <a:extLst>
              <a:ext uri="{FF2B5EF4-FFF2-40B4-BE49-F238E27FC236}">
                <a16:creationId xmlns:a16="http://schemas.microsoft.com/office/drawing/2014/main" id="{CDC65878-1814-2FAD-20CA-304BF3DC691F}"/>
              </a:ext>
            </a:extLst>
          </p:cNvPr>
          <p:cNvGraphicFramePr>
            <a:graphicFrameLocks noGrp="1"/>
          </p:cNvGraphicFramePr>
          <p:nvPr>
            <p:ph idx="1"/>
            <p:extLst>
              <p:ext uri="{D42A27DB-BD31-4B8C-83A1-F6EECF244321}">
                <p14:modId xmlns:p14="http://schemas.microsoft.com/office/powerpoint/2010/main" val="2113067262"/>
              </p:ext>
            </p:extLst>
          </p:nvPr>
        </p:nvGraphicFramePr>
        <p:xfrm>
          <a:off x="838200" y="1097280"/>
          <a:ext cx="10515600" cy="5608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9325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6255E06-B660-C0CA-94B7-E0B43845C3E0}"/>
              </a:ext>
            </a:extLst>
          </p:cNvPr>
          <p:cNvSpPr>
            <a:spLocks noGrp="1"/>
          </p:cNvSpPr>
          <p:nvPr>
            <p:ph type="title"/>
          </p:nvPr>
        </p:nvSpPr>
        <p:spPr>
          <a:xfrm>
            <a:off x="1006900" y="1188637"/>
            <a:ext cx="3141430" cy="4480726"/>
          </a:xfrm>
        </p:spPr>
        <p:txBody>
          <a:bodyPr vert="horz" lIns="91440" tIns="45720" rIns="91440" bIns="45720" rtlCol="0" anchor="ctr">
            <a:normAutofit/>
          </a:bodyPr>
          <a:lstStyle/>
          <a:p>
            <a:pPr algn="r"/>
            <a:r>
              <a:rPr lang="en-US" sz="6600" kern="1200">
                <a:solidFill>
                  <a:schemeClr val="tx1"/>
                </a:solidFill>
                <a:latin typeface="+mj-lt"/>
                <a:ea typeface="+mj-ea"/>
                <a:cs typeface="+mj-cs"/>
              </a:rPr>
              <a:t>char8_t :</a:t>
            </a:r>
          </a:p>
        </p:txBody>
      </p:sp>
      <p:cxnSp>
        <p:nvCxnSpPr>
          <p:cNvPr id="25" name="Straight Connector 2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EEC7D489-5208-631F-ED31-2810808A8E04}"/>
              </a:ext>
            </a:extLst>
          </p:cNvPr>
          <p:cNvSpPr>
            <a:spLocks noGrp="1"/>
          </p:cNvSpPr>
          <p:nvPr>
            <p:ph idx="1"/>
          </p:nvPr>
        </p:nvSpPr>
        <p:spPr>
          <a:xfrm>
            <a:off x="5138928" y="1852863"/>
            <a:ext cx="6046172" cy="3236495"/>
          </a:xfrm>
        </p:spPr>
        <p:txBody>
          <a:bodyPr vert="horz" lIns="91440" tIns="45720" rIns="91440" bIns="45720" rtlCol="0" anchor="ctr">
            <a:normAutofit/>
          </a:bodyPr>
          <a:lstStyle/>
          <a:p>
            <a:r>
              <a:rPr lang="en-US" sz="2800" dirty="0"/>
              <a:t>Char8_t provides a standard type for representing UTF-8 strings.</a:t>
            </a:r>
          </a:p>
          <a:p>
            <a:pPr marL="0" lvl="1" indent="0">
              <a:buNone/>
            </a:pPr>
            <a:r>
              <a:rPr lang="en-US" sz="2800" dirty="0"/>
              <a:t>       Ex: char8_t utf8_str[] = u8"\u0123";</a:t>
            </a:r>
          </a:p>
        </p:txBody>
      </p:sp>
    </p:spTree>
    <p:extLst>
      <p:ext uri="{BB962C8B-B14F-4D97-AF65-F5344CB8AC3E}">
        <p14:creationId xmlns:p14="http://schemas.microsoft.com/office/powerpoint/2010/main" val="32826540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09EF4-D53D-0876-F6B6-B213B080219E}"/>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Overpass" panose="00000500000000000000" pitchFamily="2" charset="0"/>
              </a:rPr>
              <a:t>C++20 new library's:</a:t>
            </a:r>
            <a:endParaRPr lang="en-IN"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AC0243C-8C31-AF4A-CC60-A08C73D555FE}"/>
              </a:ext>
            </a:extLst>
          </p:cNvPr>
          <p:cNvSpPr>
            <a:spLocks noGrp="1"/>
          </p:cNvSpPr>
          <p:nvPr>
            <p:ph idx="1"/>
          </p:nvPr>
        </p:nvSpPr>
        <p:spPr>
          <a:xfrm>
            <a:off x="4447308" y="0"/>
            <a:ext cx="7741644" cy="6858000"/>
          </a:xfrm>
        </p:spPr>
        <p:txBody>
          <a:bodyPr anchor="ctr">
            <a:normAutofit/>
          </a:bodyPr>
          <a:lstStyle/>
          <a:p>
            <a:r>
              <a:rPr lang="en-US" dirty="0"/>
              <a:t>concepts library</a:t>
            </a:r>
          </a:p>
          <a:p>
            <a:r>
              <a:rPr lang="en-US" dirty="0"/>
              <a:t>synchronized buffered </a:t>
            </a:r>
            <a:r>
              <a:rPr lang="en-US" dirty="0" err="1"/>
              <a:t>outputstream</a:t>
            </a:r>
            <a:endParaRPr lang="en-US" dirty="0"/>
          </a:p>
          <a:p>
            <a:r>
              <a:rPr lang="en-US" dirty="0"/>
              <a:t>std::span</a:t>
            </a:r>
          </a:p>
          <a:p>
            <a:r>
              <a:rPr lang="en-US" dirty="0"/>
              <a:t>bit operations</a:t>
            </a:r>
          </a:p>
          <a:p>
            <a:r>
              <a:rPr lang="en-US" dirty="0"/>
              <a:t>math constants</a:t>
            </a:r>
          </a:p>
          <a:p>
            <a:r>
              <a:rPr lang="en-US" dirty="0"/>
              <a:t>std::</a:t>
            </a:r>
            <a:r>
              <a:rPr lang="en-US" dirty="0" err="1"/>
              <a:t>is_constant_evaluated</a:t>
            </a:r>
            <a:endParaRPr lang="en-US" dirty="0"/>
          </a:p>
          <a:p>
            <a:r>
              <a:rPr lang="en-US" dirty="0"/>
              <a:t>std::</a:t>
            </a:r>
            <a:r>
              <a:rPr lang="en-US" dirty="0" err="1"/>
              <a:t>make_shared</a:t>
            </a:r>
            <a:r>
              <a:rPr lang="en-US" dirty="0"/>
              <a:t> supports arrays</a:t>
            </a:r>
          </a:p>
          <a:p>
            <a:r>
              <a:rPr lang="en-US" dirty="0" err="1"/>
              <a:t>starts_with</a:t>
            </a:r>
            <a:r>
              <a:rPr lang="en-US" dirty="0"/>
              <a:t> and </a:t>
            </a:r>
            <a:r>
              <a:rPr lang="en-US" dirty="0" err="1"/>
              <a:t>ends_with</a:t>
            </a:r>
            <a:r>
              <a:rPr lang="en-US" dirty="0"/>
              <a:t> on strings</a:t>
            </a:r>
          </a:p>
          <a:p>
            <a:r>
              <a:rPr lang="en-US" dirty="0"/>
              <a:t>check if associative container has element</a:t>
            </a:r>
          </a:p>
          <a:p>
            <a:r>
              <a:rPr lang="en-US" dirty="0"/>
              <a:t>std::</a:t>
            </a:r>
            <a:r>
              <a:rPr lang="en-US" dirty="0" err="1"/>
              <a:t>bit_cast</a:t>
            </a:r>
            <a:endParaRPr lang="en-US" dirty="0"/>
          </a:p>
          <a:p>
            <a:r>
              <a:rPr lang="en-US" dirty="0"/>
              <a:t>std::midpoint</a:t>
            </a:r>
          </a:p>
          <a:p>
            <a:r>
              <a:rPr lang="en-US" dirty="0"/>
              <a:t>std::</a:t>
            </a:r>
            <a:r>
              <a:rPr lang="en-US" dirty="0" err="1"/>
              <a:t>to_array</a:t>
            </a:r>
            <a:endParaRPr lang="en-IN" dirty="0"/>
          </a:p>
        </p:txBody>
      </p:sp>
    </p:spTree>
    <p:extLst>
      <p:ext uri="{BB962C8B-B14F-4D97-AF65-F5344CB8AC3E}">
        <p14:creationId xmlns:p14="http://schemas.microsoft.com/office/powerpoint/2010/main" val="16874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A8B2A-CB91-4D2B-C8AB-6AFEA88567AF}"/>
              </a:ext>
            </a:extLst>
          </p:cNvPr>
          <p:cNvSpPr>
            <a:spLocks noGrp="1"/>
          </p:cNvSpPr>
          <p:nvPr>
            <p:ph type="title"/>
          </p:nvPr>
        </p:nvSpPr>
        <p:spPr>
          <a:xfrm>
            <a:off x="1156851" y="637762"/>
            <a:ext cx="9888496" cy="1520377"/>
          </a:xfrm>
        </p:spPr>
        <p:txBody>
          <a:bodyPr anchor="ctr">
            <a:normAutofit/>
          </a:bodyPr>
          <a:lstStyle/>
          <a:p>
            <a:r>
              <a:rPr lang="en-US" b="1">
                <a:solidFill>
                  <a:schemeClr val="bg1"/>
                </a:solidFill>
              </a:rPr>
              <a:t>Uniform Initialization:</a:t>
            </a:r>
            <a:endParaRPr lang="en-IN" b="1">
              <a:solidFill>
                <a:schemeClr val="bg1"/>
              </a:solidFill>
            </a:endParaRPr>
          </a:p>
        </p:txBody>
      </p:sp>
      <p:sp>
        <p:nvSpPr>
          <p:cNvPr id="22"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2AD6B908-04DF-FD95-63BE-BDD66A060D9E}"/>
              </a:ext>
            </a:extLst>
          </p:cNvPr>
          <p:cNvSpPr>
            <a:spLocks noGrp="1"/>
          </p:cNvSpPr>
          <p:nvPr>
            <p:ph idx="1"/>
          </p:nvPr>
        </p:nvSpPr>
        <p:spPr>
          <a:xfrm>
            <a:off x="1155559" y="3100283"/>
            <a:ext cx="9889788" cy="3757717"/>
          </a:xfrm>
        </p:spPr>
        <p:txBody>
          <a:bodyPr>
            <a:normAutofit/>
          </a:bodyPr>
          <a:lstStyle/>
          <a:p>
            <a:r>
              <a:rPr lang="en-US" sz="2400" dirty="0"/>
              <a:t>Uniform initialization is a feature in C++ 11 that allows the usage of a consistent syntax to initialize variables and objects ranging from primitive type to aggregates.</a:t>
            </a:r>
          </a:p>
          <a:p>
            <a:r>
              <a:rPr lang="en-US" sz="2400" dirty="0"/>
              <a:t>Initialize Dynamically allocated arrays</a:t>
            </a:r>
          </a:p>
          <a:p>
            <a:r>
              <a:rPr lang="en-US" sz="2400" dirty="0"/>
              <a:t>Initialization of an array data member of a class</a:t>
            </a:r>
          </a:p>
          <a:p>
            <a:r>
              <a:rPr lang="en-US" sz="2400" dirty="0"/>
              <a:t>Implicitly initialize objects to return</a:t>
            </a:r>
          </a:p>
          <a:p>
            <a:r>
              <a:rPr lang="en-US" sz="2400" dirty="0"/>
              <a:t>Implicitly initialize function parameter</a:t>
            </a:r>
          </a:p>
          <a:p>
            <a:pPr marL="457200" lvl="1" indent="0">
              <a:buNone/>
            </a:pPr>
            <a:r>
              <a:rPr lang="en-US" sz="2000" dirty="0"/>
              <a:t>Ex:</a:t>
            </a:r>
          </a:p>
          <a:p>
            <a:pPr marL="914400" lvl="2" indent="0">
              <a:buNone/>
            </a:pPr>
            <a:r>
              <a:rPr lang="it-IT" dirty="0"/>
              <a:t>auto list = {1, 2, 3};</a:t>
            </a:r>
            <a:endParaRPr lang="en-US" dirty="0"/>
          </a:p>
          <a:p>
            <a:endParaRPr lang="en-IN" sz="2400" dirty="0"/>
          </a:p>
        </p:txBody>
      </p:sp>
    </p:spTree>
    <p:extLst>
      <p:ext uri="{BB962C8B-B14F-4D97-AF65-F5344CB8AC3E}">
        <p14:creationId xmlns:p14="http://schemas.microsoft.com/office/powerpoint/2010/main" val="335711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45858</TotalTime>
  <Words>11311</Words>
  <Application>Microsoft Office PowerPoint</Application>
  <PresentationFormat>Widescreen</PresentationFormat>
  <Paragraphs>1098</Paragraphs>
  <Slides>86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86</vt:i4>
      </vt:variant>
    </vt:vector>
  </HeadingPairs>
  <TitlesOfParts>
    <vt:vector size="96" baseType="lpstr">
      <vt:lpstr>-apple-system</vt:lpstr>
      <vt:lpstr>Arial</vt:lpstr>
      <vt:lpstr>Calibri</vt:lpstr>
      <vt:lpstr>Calibri Light</vt:lpstr>
      <vt:lpstr>Open Sans</vt:lpstr>
      <vt:lpstr>Overpass</vt:lpstr>
      <vt:lpstr>Segoe UI</vt:lpstr>
      <vt:lpstr>Segoe UI Bold</vt:lpstr>
      <vt:lpstr>urw-din</vt:lpstr>
      <vt:lpstr>Office Theme</vt:lpstr>
      <vt:lpstr>PowerPoint Presentation</vt:lpstr>
      <vt:lpstr>C++ Advanced Topics</vt:lpstr>
      <vt:lpstr>C++ -11 Features - 1</vt:lpstr>
      <vt:lpstr>C++ -11 Features - 2</vt:lpstr>
      <vt:lpstr>Move semantics:</vt:lpstr>
      <vt:lpstr>Variadic Templates</vt:lpstr>
      <vt:lpstr>Lambda Expression</vt:lpstr>
      <vt:lpstr>Auto Feature :</vt:lpstr>
      <vt:lpstr>Uniform Initialization:</vt:lpstr>
      <vt:lpstr>Static assertions :</vt:lpstr>
      <vt:lpstr>Deleted and default functions :</vt:lpstr>
      <vt:lpstr>Nullptr :</vt:lpstr>
      <vt:lpstr>Delegating Constructors :</vt:lpstr>
      <vt:lpstr>RValue References :</vt:lpstr>
      <vt:lpstr>Forwarding references :</vt:lpstr>
      <vt:lpstr>Decltype :</vt:lpstr>
      <vt:lpstr>Type aliases :</vt:lpstr>
      <vt:lpstr>Strongly-typed enums :</vt:lpstr>
      <vt:lpstr>Attributes :</vt:lpstr>
      <vt:lpstr>User-defined literals :</vt:lpstr>
      <vt:lpstr>Explicit virtual overrides :</vt:lpstr>
      <vt:lpstr>Final specifier :</vt:lpstr>
      <vt:lpstr>Range-based for loops</vt:lpstr>
      <vt:lpstr>Special member functions for move semantics :</vt:lpstr>
      <vt:lpstr>Converting constructors :</vt:lpstr>
      <vt:lpstr>Explicit conversion functions :</vt:lpstr>
      <vt:lpstr>Inline namespaces :</vt:lpstr>
      <vt:lpstr>Non-static data member initializers :</vt:lpstr>
      <vt:lpstr>Right angle brackets :</vt:lpstr>
      <vt:lpstr>Ref-qualified member functions :</vt:lpstr>
      <vt:lpstr>Trailing return types :</vt:lpstr>
      <vt:lpstr>Noexcept specifier :</vt:lpstr>
      <vt:lpstr>char32_t and char16_t :</vt:lpstr>
      <vt:lpstr>Raw string literals :</vt:lpstr>
      <vt:lpstr>Constexpr -1</vt:lpstr>
      <vt:lpstr>Constexpr -2</vt:lpstr>
      <vt:lpstr>Constexpr Example:</vt:lpstr>
      <vt:lpstr>C++11 new library's:</vt:lpstr>
      <vt:lpstr>Standard Template Library:</vt:lpstr>
      <vt:lpstr>C++ 14 Features</vt:lpstr>
      <vt:lpstr>Type deduction</vt:lpstr>
      <vt:lpstr>Variable Templates :</vt:lpstr>
      <vt:lpstr>Generic Lambdas :</vt:lpstr>
      <vt:lpstr>Lambda Init-Capture:</vt:lpstr>
      <vt:lpstr>decltype(auto):</vt:lpstr>
      <vt:lpstr>Relaxed restrictions on constexpr functions :</vt:lpstr>
      <vt:lpstr>Binary literals  &amp; Digit separators :</vt:lpstr>
      <vt:lpstr>[[deprecated]] attribute :</vt:lpstr>
      <vt:lpstr>C++-14 New library features</vt:lpstr>
      <vt:lpstr>C++ - 17 Features</vt:lpstr>
      <vt:lpstr>Class Template argument deduction(CTAD) :</vt:lpstr>
      <vt:lpstr>Non-type template parameters with auto:</vt:lpstr>
      <vt:lpstr>Folding Expressions :</vt:lpstr>
      <vt:lpstr>New rules for auto deduction from braced-init-list :</vt:lpstr>
      <vt:lpstr>constexpr Lambda :</vt:lpstr>
      <vt:lpstr>Lambda capture this by value :</vt:lpstr>
      <vt:lpstr>inline variables :</vt:lpstr>
      <vt:lpstr>Nested Namespaces :</vt:lpstr>
      <vt:lpstr>Structured Bindings :</vt:lpstr>
      <vt:lpstr>Selection statements with initializer :</vt:lpstr>
      <vt:lpstr>Constexpr if :</vt:lpstr>
      <vt:lpstr>utf-8 character literals &amp; Direct list initialization of enums :</vt:lpstr>
      <vt:lpstr>Fallthrough attributes:</vt:lpstr>
      <vt:lpstr>Nodiscard Attribute :</vt:lpstr>
      <vt:lpstr>maybe_unused attribute :</vt:lpstr>
      <vt:lpstr>__has_include -1 :</vt:lpstr>
      <vt:lpstr>__has_include -2 :</vt:lpstr>
      <vt:lpstr>C++-17 New library features</vt:lpstr>
      <vt:lpstr>C++ - 20 Features</vt:lpstr>
      <vt:lpstr>Coroutines: Part-1 </vt:lpstr>
      <vt:lpstr>Coroutines: Part-2</vt:lpstr>
      <vt:lpstr>Coroutines: Part-3</vt:lpstr>
      <vt:lpstr>Concepts :</vt:lpstr>
      <vt:lpstr>Designated initializers :</vt:lpstr>
      <vt:lpstr>Template syntax for lambdas  &amp; Range-based for loop with initializer :</vt:lpstr>
      <vt:lpstr>Likely and unlikely attributes</vt:lpstr>
      <vt:lpstr>Deprecate implicit capture of this :</vt:lpstr>
      <vt:lpstr>class types in non-type template parameters :</vt:lpstr>
      <vt:lpstr>Example program :</vt:lpstr>
      <vt:lpstr>constexpr virtual functions :</vt:lpstr>
      <vt:lpstr>explicit(bool) :</vt:lpstr>
      <vt:lpstr>Immediate functions :</vt:lpstr>
      <vt:lpstr>using enum</vt:lpstr>
      <vt:lpstr>lambda capture of parameter pack :</vt:lpstr>
      <vt:lpstr>char8_t :</vt:lpstr>
      <vt:lpstr>C++20 new library's: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VCUEGMBUGS-1586 ENTRYDQA-5361</dc:title>
  <dc:creator>SHREYA PERIKETI</dc:creator>
  <cp:lastModifiedBy>Babburi, Srikanth</cp:lastModifiedBy>
  <cp:revision>633</cp:revision>
  <dcterms:created xsi:type="dcterms:W3CDTF">2022-05-12T15:53:17Z</dcterms:created>
  <dcterms:modified xsi:type="dcterms:W3CDTF">2024-10-18T02:24:25Z</dcterms:modified>
</cp:coreProperties>
</file>