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327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311" r:id="rId12"/>
    <p:sldId id="313" r:id="rId13"/>
    <p:sldId id="312" r:id="rId14"/>
    <p:sldId id="314" r:id="rId15"/>
    <p:sldId id="287" r:id="rId16"/>
    <p:sldId id="288" r:id="rId17"/>
    <p:sldId id="289" r:id="rId18"/>
    <p:sldId id="290" r:id="rId19"/>
    <p:sldId id="291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292" r:id="rId32"/>
    <p:sldId id="293" r:id="rId33"/>
    <p:sldId id="294" r:id="rId34"/>
    <p:sldId id="295" r:id="rId35"/>
    <p:sldId id="296" r:id="rId36"/>
    <p:sldId id="298" r:id="rId37"/>
    <p:sldId id="300" r:id="rId38"/>
    <p:sldId id="301" r:id="rId39"/>
    <p:sldId id="302" r:id="rId40"/>
    <p:sldId id="303" r:id="rId41"/>
    <p:sldId id="304" r:id="rId42"/>
    <p:sldId id="305" r:id="rId43"/>
    <p:sldId id="308" r:id="rId44"/>
    <p:sldId id="306" r:id="rId45"/>
    <p:sldId id="307" r:id="rId46"/>
    <p:sldId id="309" r:id="rId47"/>
    <p:sldId id="310" r:id="rId48"/>
    <p:sldId id="285" r:id="rId49"/>
    <p:sldId id="28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958427488399035E-2"/>
          <c:y val="0.13445930935749018"/>
          <c:w val="0.92032208989236086"/>
          <c:h val="0.777447732826500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F-408F-B933-D8936F6B4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6880"/>
        <c:axId val="1935761008"/>
      </c:barChart>
      <c:catAx>
        <c:axId val="505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761008"/>
        <c:crosses val="autoZero"/>
        <c:auto val="1"/>
        <c:lblAlgn val="ctr"/>
        <c:lblOffset val="100"/>
        <c:noMultiLvlLbl val="0"/>
      </c:catAx>
      <c:valAx>
        <c:axId val="193576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1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7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4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 rotWithShape="1">
          <a:blip r:embed="rId2"/>
          <a:srcRect l="31234" r="23329" b="-1"/>
          <a:stretch/>
        </p:blipFill>
        <p:spPr>
          <a:xfrm>
            <a:off x="20" y="10"/>
            <a:ext cx="4668233" cy="6857990"/>
          </a:xfrm>
          <a:prstGeom prst="rect">
            <a:avLst/>
          </a:prstGeom>
        </p:spPr>
      </p:pic>
      <p:sp>
        <p:nvSpPr>
          <p:cNvPr id="4" name="Flowchart: Manual Input 3"/>
          <p:cNvSpPr/>
          <p:nvPr/>
        </p:nvSpPr>
        <p:spPr>
          <a:xfrm rot="16200000">
            <a:off x="4086224" y="-1238250"/>
            <a:ext cx="6858000" cy="9353549"/>
          </a:xfrm>
          <a:prstGeom prst="flowChartManualInp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9666" y="2253771"/>
            <a:ext cx="5500919" cy="8705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19000" dir="5400000" sy="-100000" algn="bl" rotWithShape="0"/>
                </a:effectLst>
                <a:uLnTx/>
                <a:uFillTx/>
                <a:latin typeface="Agency FB" panose="020B0503020202020204" pitchFamily="34" charset="0"/>
              </a:rPr>
              <a:t>QUANTUM COMPUTING</a:t>
            </a:r>
            <a:endParaRPr kumimoji="0" lang="en-US" sz="6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19000" dir="5400000" sy="-100000" algn="bl" rotWithShape="0"/>
              </a:effectLst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112904" y="5378088"/>
            <a:ext cx="4942261" cy="123892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/>
            </a:pPr>
            <a:r>
              <a:rPr lang="en-US" sz="24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26000" dir="5400000" sy="-100000" algn="bl" rotWithShape="0"/>
                </a:effectLst>
                <a:latin typeface="Agency FB" panose="020B0503020202020204" pitchFamily="34" charset="0"/>
              </a:rPr>
              <a:t>Under the guidance of Dr. Liwen Shih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26000" dir="5400000" sy="-100000" algn="bl" rotWithShape="0"/>
              </a:effectLst>
              <a:uLnTx/>
              <a:uFillTx/>
              <a:latin typeface="Agency FB" panose="020B0503020202020204" pitchFamily="34" charset="0"/>
            </a:endParaRPr>
          </a:p>
          <a:p>
            <a:pPr marL="0" indent="0" algn="r">
              <a:lnSpc>
                <a:spcPct val="100000"/>
              </a:lnSpc>
              <a:buNone/>
              <a:defRPr/>
            </a:pP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26000" dir="5400000" sy="-100000" algn="bl" rotWithShape="0"/>
                </a:effectLst>
                <a:latin typeface="Agency FB" panose="020B0503020202020204" pitchFamily="34" charset="0"/>
              </a:rPr>
              <a:t>By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26000" dir="5400000" sy="-100000" algn="bl" rotWithShape="0"/>
                </a:effectLst>
                <a:latin typeface="Agency FB" panose="020B0503020202020204" pitchFamily="34" charset="0"/>
              </a:rPr>
              <a:t>Srikanth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26000" dir="5400000" sy="-100000" algn="bl" rotWithShape="0"/>
                </a:effectLst>
                <a:uLnTx/>
                <a:uFillTx/>
                <a:latin typeface="Agency FB" panose="020B0503020202020204" pitchFamily="34" charset="0"/>
              </a:rPr>
              <a:t>Maila (1413445)</a:t>
            </a:r>
          </a:p>
          <a:p>
            <a:pPr marL="0" indent="0" algn="r">
              <a:lnSpc>
                <a:spcPct val="100000"/>
              </a:lnSpc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26000" dir="5400000" sy="-100000" algn="bl" rotWithShape="0"/>
                </a:effectLst>
                <a:uLnTx/>
                <a:uFillTx/>
                <a:latin typeface="Agency FB" panose="020B0503020202020204" pitchFamily="34" charset="0"/>
              </a:rPr>
              <a:t>Spandana Nandoori (1403403)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26000" dir="5400000" sy="-100000" algn="bl" rotWithShape="0"/>
              </a:effectLst>
              <a:uLnTx/>
              <a:uFillTx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Callout 1"/>
          <p:cNvSpPr/>
          <p:nvPr/>
        </p:nvSpPr>
        <p:spPr>
          <a:xfrm>
            <a:off x="0" y="1"/>
            <a:ext cx="4419600" cy="6858000"/>
          </a:xfrm>
          <a:prstGeom prst="rightArrowCallout">
            <a:avLst>
              <a:gd name="adj1" fmla="val 14224"/>
              <a:gd name="adj2" fmla="val 25000"/>
              <a:gd name="adj3" fmla="val 25000"/>
              <a:gd name="adj4" fmla="val 6497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6200000">
            <a:off x="-353784" y="2825483"/>
            <a:ext cx="5310867" cy="5021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How Quantum Computing does this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029" y="395212"/>
            <a:ext cx="3627692" cy="29331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33" y="3477340"/>
            <a:ext cx="3894392" cy="30562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-700260" y="6656682"/>
            <a:ext cx="9602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gency FB" panose="020B0503020202020204" pitchFamily="34" charset="0"/>
              </a:rPr>
              <a:t>Reference: “</a:t>
            </a:r>
            <a:r>
              <a:rPr lang="en-US" sz="1000" dirty="0">
                <a:latin typeface="Agency FB" panose="020B0503020202020204" pitchFamily="34" charset="0"/>
              </a:rPr>
              <a:t>Quantum Computing </a:t>
            </a:r>
            <a:r>
              <a:rPr lang="en-US" sz="1000" dirty="0" smtClean="0">
                <a:latin typeface="Agency FB" panose="020B0503020202020204" pitchFamily="34" charset="0"/>
              </a:rPr>
              <a:t>Primer” D-Wave Sys Inc.</a:t>
            </a:r>
          </a:p>
        </p:txBody>
      </p:sp>
    </p:spTree>
    <p:extLst>
      <p:ext uri="{BB962C8B-B14F-4D97-AF65-F5344CB8AC3E}">
        <p14:creationId xmlns:p14="http://schemas.microsoft.com/office/powerpoint/2010/main" val="19434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3440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7670" y="325737"/>
            <a:ext cx="1677107" cy="121061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TOQ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774" y="1775404"/>
            <a:ext cx="5664327" cy="41341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ToQ is a standalone or program-callable translator.  It accepts a C-like syntax which may control a series of one or more assert statements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simple program to (conditionally) build HUBOs --&gt; QUBOs, and       execute them on a D-Wave Quantum Computing System.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mplements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 simple environment for assessing and evaluating assertions about the permissible values for a set of binary decision variables. </a:t>
            </a:r>
            <a:endParaRPr lang="en-US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The input "program" may be from stdin or a file, and the output goes to stdout or a file. 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6032909" y="4017853"/>
            <a:ext cx="6868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gency FB" panose="020B0503020202020204" pitchFamily="34" charset="0"/>
              </a:rPr>
              <a:t>Ref</a:t>
            </a:r>
            <a:r>
              <a:rPr lang="en-US" sz="1000" b="1" dirty="0" smtClean="0">
                <a:latin typeface="Agency FB" panose="020B0503020202020204" pitchFamily="34" charset="0"/>
              </a:rPr>
              <a:t>: </a:t>
            </a:r>
            <a:r>
              <a:rPr lang="en-US" sz="1000" dirty="0">
                <a:latin typeface="Agency FB" panose="020B0503020202020204" pitchFamily="34" charset="0"/>
              </a:rPr>
              <a:t>Edward Farhi and Jeffrey Goldstone and Sam Gutmann and Michael Sipser}, Quantum Computation by Adiabatic Evolution, 2000.</a:t>
            </a:r>
            <a:endParaRPr lang="en-US" sz="10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23" y="839406"/>
            <a:ext cx="7816977" cy="5541135"/>
          </a:xfrm>
        </p:spPr>
        <p:txBody>
          <a:bodyPr>
            <a:normAutofit/>
          </a:bodyPr>
          <a:lstStyle/>
          <a:p>
            <a:pPr marL="274320" lvl="1" indent="0" algn="just">
              <a:buNone/>
            </a:pP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Directives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- may appear anywhere in the program text.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Declarations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- variables must be declared before use, and all declarations must precede the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     	                  first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executable statement.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Asserts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- Executable statements that act on bool: variables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assert: And( @b1, Or(@b2,@b3) ) assert: 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Control-flow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- Executable statements which control the flowof execution. 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elseif:    else:    endif: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Executables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- simple assignment and control-flow statementswhich are interpreted and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	                determine   </a:t>
            </a:r>
            <a:endParaRPr lang="en-US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which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assert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statements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are active.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"listconsts:" to get lists of the functions and constants. Alternately, enter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"toq -f" for a list of the functions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"toq -F" for a list of the functions with definitions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"toq -c" for a list of the constants</a:t>
            </a:r>
          </a:p>
          <a:p>
            <a:pPr marL="274320" lvl="1" indent="0" algn="just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"toq -C" for a list of the constants with definitions</a:t>
            </a:r>
          </a:p>
          <a:p>
            <a:pPr lvl="1" algn="just"/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611778"/>
            <a:ext cx="9602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gency FB" panose="020B0503020202020204" pitchFamily="34" charset="0"/>
              </a:rPr>
              <a:t>Ref</a:t>
            </a:r>
            <a:r>
              <a:rPr lang="en-US" sz="1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Edward Farhi and Jeffrey Goldstone and Sam Gutmann and Michael Sipser}, Quantum Computation by Adiabatic Evolution, 2000.</a:t>
            </a:r>
            <a:endParaRPr lang="en-US" sz="1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Left Arrow Callout 1"/>
          <p:cNvSpPr/>
          <p:nvPr/>
        </p:nvSpPr>
        <p:spPr>
          <a:xfrm>
            <a:off x="8372475" y="0"/>
            <a:ext cx="3819525" cy="6857999"/>
          </a:xfrm>
          <a:prstGeom prst="leftArrowCallout">
            <a:avLst>
              <a:gd name="adj1" fmla="val 20012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82175" y="2438400"/>
            <a:ext cx="2276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Agency FB" panose="020B0503020202020204" pitchFamily="34" charset="0"/>
              </a:rPr>
              <a:t>ToQ accepts five types of </a:t>
            </a:r>
            <a:r>
              <a:rPr lang="en-US" sz="4000" dirty="0" smtClean="0">
                <a:latin typeface="Agency FB" panose="020B0503020202020204" pitchFamily="34" charset="0"/>
              </a:rPr>
              <a:t>statements</a:t>
            </a:r>
            <a:endParaRPr lang="en-US" sz="4000" dirty="0">
              <a:latin typeface="Agency FB" panose="020B0503020202020204" pitchFamily="34" charset="0"/>
            </a:endParaRPr>
          </a:p>
          <a:p>
            <a:pPr algn="just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03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4927473" y="861676"/>
            <a:ext cx="6800850" cy="519112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910" y="1106776"/>
            <a:ext cx="5895976" cy="48533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 smtClean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real</a:t>
            </a:r>
            <a:r>
              <a:rPr lang="en-US" dirty="0">
                <a:latin typeface="Agency FB" panose="020B0503020202020204" pitchFamily="34" charset="0"/>
              </a:rPr>
              <a:t>:  press, temp, dilbert, omega</a:t>
            </a:r>
          </a:p>
          <a:p>
            <a:pPr marL="0" indent="0" algn="ctr">
              <a:buNone/>
            </a:pPr>
            <a:r>
              <a:rPr lang="en-US" dirty="0">
                <a:latin typeface="Agency FB" panose="020B0503020202020204" pitchFamily="34" charset="0"/>
              </a:rPr>
              <a:t>#~~~ omega = 34.5*PI press = 744.3</a:t>
            </a:r>
          </a:p>
          <a:p>
            <a:pPr marL="0" indent="0" algn="ctr">
              <a:buNone/>
            </a:pPr>
            <a:r>
              <a:rPr lang="en-US" dirty="0">
                <a:latin typeface="Agency FB" panose="020B0503020202020204" pitchFamily="34" charset="0"/>
              </a:rPr>
              <a:t>temp = 199.3*Sqrt(press-150) 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assert</a:t>
            </a:r>
            <a:r>
              <a:rPr lang="en-US" dirty="0">
                <a:latin typeface="Agency FB" panose="020B0503020202020204" pitchFamily="34" charset="0"/>
              </a:rPr>
              <a:t>: Xor( @b2,@b5 </a:t>
            </a:r>
            <a:r>
              <a:rPr lang="en-US" dirty="0" smtClean="0">
                <a:latin typeface="Agency FB" panose="020B0503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assert</a:t>
            </a:r>
            <a:r>
              <a:rPr lang="en-US" dirty="0">
                <a:latin typeface="Agency FB" panose="020B0503020202020204" pitchFamily="34" charset="0"/>
              </a:rPr>
              <a:t>: </a:t>
            </a:r>
            <a:r>
              <a:rPr lang="en-US" dirty="0" smtClean="0">
                <a:latin typeface="Agency FB" panose="020B0503020202020204" pitchFamily="34" charset="0"/>
              </a:rPr>
              <a:t>NorMore</a:t>
            </a:r>
            <a:r>
              <a:rPr lang="en-US" dirty="0">
                <a:latin typeface="Agency FB" panose="020B0503020202020204" pitchFamily="34" charset="0"/>
              </a:rPr>
              <a:t>( 1,@b1,@b3,@b5 )</a:t>
            </a:r>
          </a:p>
          <a:p>
            <a:pPr marL="0" indent="0" algn="ctr">
              <a:buNone/>
            </a:pPr>
            <a:r>
              <a:rPr lang="en-US" dirty="0">
                <a:latin typeface="Agency FB" panose="020B0503020202020204" pitchFamily="34" charset="0"/>
              </a:rPr>
              <a:t>if: (temp*Sin(omega*D2RADIANS) &gt; 511) 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              </a:t>
            </a:r>
            <a:r>
              <a:rPr lang="en-US" dirty="0">
                <a:latin typeface="Agency FB" panose="020B0503020202020204" pitchFamily="34" charset="0"/>
              </a:rPr>
              <a:t># Very hot assert: And( @b5, Or(@b2,@b3) )</a:t>
            </a: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       else</a:t>
            </a:r>
            <a:r>
              <a:rPr lang="en-US" dirty="0">
                <a:latin typeface="Agency FB" panose="020B0503020202020204" pitchFamily="34" charset="0"/>
              </a:rPr>
              <a:t>:   # Normal temp range assert: TwoOf( @b1,@b3,@b5 </a:t>
            </a:r>
            <a:r>
              <a:rPr lang="en-US" dirty="0" smtClean="0">
                <a:latin typeface="Agency FB" panose="020B0503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       assert</a:t>
            </a:r>
            <a:r>
              <a:rPr lang="en-US" dirty="0">
                <a:latin typeface="Agency FB" panose="020B0503020202020204" pitchFamily="34" charset="0"/>
              </a:rPr>
              <a:t>: And( @b2, Or(@b1,@b3) )</a:t>
            </a:r>
          </a:p>
          <a:p>
            <a:pPr marL="0" indent="0" algn="ctr">
              <a:buNone/>
            </a:pPr>
            <a:r>
              <a:rPr lang="en-US" dirty="0" smtClean="0">
                <a:latin typeface="Agency FB" panose="020B0503020202020204" pitchFamily="34" charset="0"/>
              </a:rPr>
              <a:t>endif</a:t>
            </a:r>
            <a:r>
              <a:rPr lang="en-US" dirty="0">
                <a:latin typeface="Agency FB" panose="020B0503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Agency FB" panose="020B0503020202020204" pitchFamily="34" charset="0"/>
              </a:rPr>
              <a:t>assert: Xor( @b1,@b2 ) end:</a:t>
            </a:r>
          </a:p>
          <a:p>
            <a:pPr marL="0" indent="0" algn="ctr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6704" y="6611779"/>
            <a:ext cx="9602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gency FB" panose="020B0503020202020204" pitchFamily="34" charset="0"/>
              </a:rPr>
              <a:t>Ref</a:t>
            </a:r>
            <a:r>
              <a:rPr lang="en-US" sz="1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Edward Farhi and Jeffrey Goldstone and Sam Gutmann and Michael Sipser}, Quantum Computation by Adiabatic Evolution, 2000.</a:t>
            </a:r>
            <a:endParaRPr lang="en-US" sz="1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325" y="2426186"/>
            <a:ext cx="3143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Here are some samples bool:  @b1, @b2, @b3, @b4, @b5 </a:t>
            </a:r>
          </a:p>
          <a:p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0800000">
            <a:off x="8801100" y="-1"/>
            <a:ext cx="3390900" cy="6858000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3810407">
            <a:off x="9249630" y="1972001"/>
            <a:ext cx="2343824" cy="571436"/>
          </a:xfrm>
        </p:spPr>
        <p:txBody>
          <a:bodyPr>
            <a:noAutofit/>
          </a:bodyPr>
          <a:lstStyle/>
          <a:p>
            <a:r>
              <a:rPr lang="en-US" sz="6600" dirty="0" smtClean="0"/>
              <a:t>Qsage: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57" y="544130"/>
            <a:ext cx="7920144" cy="57697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Simplifies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the task of writing C code to access the sapi_solveQsage(...) function from the SAPI library. </a:t>
            </a:r>
            <a:endParaRPr lang="en-US" sz="1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G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enerates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C source files and compiles them with user-provided C to create an executable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[-a argspec</a:t>
            </a:r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]    -(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defines a command line argument</a:t>
            </a:r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each –a specifies four pieces of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information:</a:t>
            </a: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command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option letter</a:t>
            </a:r>
          </a:p>
          <a:p>
            <a:pPr marL="0" indent="0" algn="just">
              <a:buNone/>
            </a:pP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variable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type</a:t>
            </a:r>
          </a:p>
          <a:p>
            <a:pPr marL="0" indent="0" algn="just">
              <a:buNone/>
            </a:pP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variable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name</a:t>
            </a:r>
          </a:p>
          <a:p>
            <a:pPr marL="0" indent="0" algn="just">
              <a:buNone/>
            </a:pP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variable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default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value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-b {debug|optimize}</a:t>
            </a: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The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optional build flag (-b) controls the type of compilation when 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qsage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is used to generate an executable. </a:t>
            </a:r>
            <a:endParaRPr lang="en-US" sz="1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-i </a:t>
            </a:r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initialization-function</a:t>
            </a: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-o </a:t>
            </a:r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objective-function</a:t>
            </a: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-f finalization-function</a:t>
            </a: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These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three required arguments allow the user to specify function names in the C program. </a:t>
            </a:r>
            <a:endParaRPr lang="en-US" sz="1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-p </a:t>
            </a:r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program-name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 </a:t>
            </a: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The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name of the generated executable is program-name.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>
            <a:off x="0" y="13431"/>
            <a:ext cx="12192000" cy="2215419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61" y="846380"/>
            <a:ext cx="5029200" cy="1609344"/>
          </a:xfrm>
        </p:spPr>
        <p:txBody>
          <a:bodyPr/>
          <a:lstStyle/>
          <a:p>
            <a:r>
              <a:rPr lang="en-US" dirty="0" smtClean="0"/>
              <a:t>Hadamard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455724"/>
            <a:ext cx="10350627" cy="3857625"/>
          </a:xfr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endParaRPr lang="en-US" sz="1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n x n matrix H = hij is an Hadamard matrix of order n if the entries of H are either +1 or -1 and such that HHt = nI, where Ht is the transpose of H and I is the order n identity matrix. </a:t>
            </a:r>
            <a:endParaRPr lang="en-US" sz="1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just"/>
            <a:endParaRPr lang="en-US" sz="1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Put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another way, a (+1,-1)-matrix is Hadamard if the inner product of two distinct rows is 0 and the inner product of a row with itself is n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Example: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74" y="4554078"/>
            <a:ext cx="1318374" cy="12802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43766" y="6611779"/>
            <a:ext cx="9602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Ref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 “Hadamard matrices and designs” Electrical and computer engineering, University of Colorado- Denver</a:t>
            </a:r>
          </a:p>
        </p:txBody>
      </p:sp>
    </p:spTree>
    <p:extLst>
      <p:ext uri="{BB962C8B-B14F-4D97-AF65-F5344CB8AC3E}">
        <p14:creationId xmlns:p14="http://schemas.microsoft.com/office/powerpoint/2010/main" val="1777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1762125" y="1010866"/>
            <a:ext cx="4457700" cy="5040154"/>
          </a:xfrm>
          <a:prstGeom prst="flowChartAlternateProcess">
            <a:avLst/>
          </a:prstGeom>
          <a:solidFill>
            <a:schemeClr val="tx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-Shape 4"/>
          <p:cNvSpPr/>
          <p:nvPr/>
        </p:nvSpPr>
        <p:spPr>
          <a:xfrm rot="10800000">
            <a:off x="0" y="0"/>
            <a:ext cx="12192000" cy="6858000"/>
          </a:xfrm>
          <a:prstGeom prst="corner">
            <a:avLst>
              <a:gd name="adj1" fmla="val 1863"/>
              <a:gd name="adj2" fmla="val 5434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1587" y="1733067"/>
            <a:ext cx="3190875" cy="10146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Qsage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2478" y="1299921"/>
            <a:ext cx="3502152" cy="46729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#include &lt;stdio.h&gt;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#include &lt;stdlib.h&gt;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#include &lt;strings.h&gt;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#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include "qsage.h"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 i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nt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*bool_state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;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int hadamard_init()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printf("Matrix size = %dx%d\n", N, N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);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bool_state = malloc(N * N * sizeof(int));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memset(bool_state, 0, N * N * sizeof(int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));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return N * N;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}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#define ROW(i) (bool_state + (i)*N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#define DOTPRODUCT(d,i,j)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{ \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5679" y="6611779"/>
            <a:ext cx="6042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Ref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 “Hadamard matrix example”,D-Wave sys Inc</a:t>
            </a:r>
          </a:p>
        </p:txBody>
      </p:sp>
    </p:spTree>
    <p:extLst>
      <p:ext uri="{BB962C8B-B14F-4D97-AF65-F5344CB8AC3E}">
        <p14:creationId xmlns:p14="http://schemas.microsoft.com/office/powerpoint/2010/main" val="22493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4781549" y="0"/>
            <a:ext cx="7410450" cy="6858000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348" y="695324"/>
            <a:ext cx="5673852" cy="5895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 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k, s = 0; \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  for (k=0; k&lt;N; ++k) \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    s += ROW(i)[k] * ROW(j)[k]; \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  d = s; \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  }			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 double hadamard_obj(const int* state, size_t len)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  double obj = 0.0;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  int i, j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;</a:t>
            </a:r>
            <a:endParaRPr lang="en-US" sz="1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for 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(i=0; i&lt;N*N; ++i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 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/* Convert 0/1 variables to -1/+1 variables: */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    bool_state[i] = 2*state[i] - 1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;</a:t>
            </a:r>
            <a:endParaRPr lang="en-US" sz="14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for 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(i=0; i&lt;N; ++i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 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/* For each pair of rows, compute the dot product: */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    for (j=i+1; j&lt;N; ++j)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	int dp;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	DOTPRODUCT(dp,i,j);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 rot="2585525">
            <a:off x="6182852" y="3635545"/>
            <a:ext cx="556987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Ref</a:t>
            </a:r>
            <a:r>
              <a:rPr lang="en-US" sz="800" b="1" dirty="0" smtClean="0"/>
              <a:t>: “Hadamard matrix example”,D-Wave sys Inc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7885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8285" y="533399"/>
            <a:ext cx="4581525" cy="5762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670" y="752475"/>
            <a:ext cx="3886756" cy="5543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obj += (dp &gt; 0) ? dp : -dp;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return obj;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}</a:t>
            </a:r>
            <a:endParaRPr lang="en-US" sz="1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gency FB" panose="020B0503020202020204" pitchFamily="34" charset="0"/>
              </a:rPr>
              <a:t>void </a:t>
            </a:r>
            <a:r>
              <a:rPr lang="en-US" sz="1600" dirty="0">
                <a:latin typeface="Agency FB" panose="020B0503020202020204" pitchFamily="34" charset="0"/>
              </a:rPr>
              <a:t>hadamard_final(const int* state, size_t len)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  int r, c;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  for (r=0; r&lt;N; ++r)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      for (c=0; c&lt;N; ++c) printf("%2d ", ROW(r)[c]);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      printf("\n");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7654" y="6642556"/>
            <a:ext cx="9602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Ref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: “Hadamard matrix example”,D-Wave sys Inc</a:t>
            </a:r>
          </a:p>
        </p:txBody>
      </p:sp>
    </p:spTree>
    <p:extLst>
      <p:ext uri="{BB962C8B-B14F-4D97-AF65-F5344CB8AC3E}">
        <p14:creationId xmlns:p14="http://schemas.microsoft.com/office/powerpoint/2010/main" val="42648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Arrow Callout 2"/>
          <p:cNvSpPr/>
          <p:nvPr/>
        </p:nvSpPr>
        <p:spPr>
          <a:xfrm>
            <a:off x="5648325" y="0"/>
            <a:ext cx="6543675" cy="6858000"/>
          </a:xfrm>
          <a:prstGeom prst="leftArrowCallout">
            <a:avLst>
              <a:gd name="adj1" fmla="val 10906"/>
              <a:gd name="adj2" fmla="val 14770"/>
              <a:gd name="adj3" fmla="val 29759"/>
              <a:gd name="adj4" fmla="val 7024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524" y="1274547"/>
            <a:ext cx="2263902" cy="989941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600950" cy="6858000"/>
          </a:xfrm>
        </p:spPr>
      </p:pic>
      <p:sp>
        <p:nvSpPr>
          <p:cNvPr id="5" name="TextBox 4"/>
          <p:cNvSpPr txBox="1"/>
          <p:nvPr/>
        </p:nvSpPr>
        <p:spPr>
          <a:xfrm>
            <a:off x="7600951" y="3067264"/>
            <a:ext cx="46955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Commands list:</a:t>
            </a:r>
          </a:p>
          <a:p>
            <a:endParaRPr lang="en-US" sz="28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qsage -p hadamard –b optimize –a n:integer:N:0 \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-i hadamard_init -o hadamard_obj -f hadamard_final \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hadamard.c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hadamard –v –t 100 –o 0 –E –n 4</a:t>
            </a:r>
          </a:p>
        </p:txBody>
      </p:sp>
    </p:spTree>
    <p:extLst>
      <p:ext uri="{BB962C8B-B14F-4D97-AF65-F5344CB8AC3E}">
        <p14:creationId xmlns:p14="http://schemas.microsoft.com/office/powerpoint/2010/main" val="5681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>
            <a:off x="2142688" y="-3191312"/>
            <a:ext cx="6858000" cy="1324062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1687" y="1098958"/>
            <a:ext cx="3369307" cy="1114237"/>
          </a:xfrm>
        </p:spPr>
        <p:txBody>
          <a:bodyPr>
            <a:no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200" y="2842369"/>
            <a:ext cx="8534400" cy="375557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QUANTUM BASICS – QUBITS, SUPERPOSITION, ENTANGLEMENT, TUNNELING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HOW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D-WAVE  WORKS ?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D-WAVE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HARDWARE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SOFTWARE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ARCHITECTURE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LIGHT SWITCH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GAME</a:t>
            </a:r>
            <a:endParaRPr lang="en-US" sz="1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TOQ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QSAGE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HADAMARD MATRIX USING QSAGE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TRAVELLING SALESMAN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PROBLEM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TSP USING QSAGE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REFERENCES</a:t>
            </a:r>
          </a:p>
          <a:p>
            <a:endParaRPr lang="en-US" sz="1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4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5400000">
            <a:off x="862011" y="-862012"/>
            <a:ext cx="6858000" cy="8582024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60" y="633233"/>
            <a:ext cx="6540626" cy="118904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TRAVEL </a:t>
            </a:r>
            <a:r>
              <a:rPr lang="en-US" dirty="0"/>
              <a:t>SALESMAN </a:t>
            </a:r>
            <a:r>
              <a:rPr lang="en-US" dirty="0" smtClean="0"/>
              <a:t>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023" y="3480239"/>
            <a:ext cx="5731002" cy="2541814"/>
          </a:xfrm>
        </p:spPr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classic algorithmic problem in the field of computer science. </a:t>
            </a:r>
          </a:p>
          <a:p>
            <a:pPr algn="just" fontAlgn="base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Focused on optimization. </a:t>
            </a:r>
          </a:p>
          <a:p>
            <a:pPr algn="just" fontAlgn="base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 mathematical problem which is easily expressed as a graph describing the locations of a set of nodes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9293388">
            <a:off x="-1620838" y="4074871"/>
            <a:ext cx="9602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Reference: Cesari </a:t>
            </a:r>
            <a:r>
              <a:rPr lang="en-US" sz="800" dirty="0"/>
              <a:t>Giovanni “Divide and Conquer Strategies for Parallel TSP Heuristics”, </a:t>
            </a:r>
            <a:r>
              <a:rPr lang="en-US" sz="800" dirty="0" smtClean="0"/>
              <a:t>Computers Operations </a:t>
            </a:r>
            <a:r>
              <a:rPr lang="en-US" sz="800" dirty="0"/>
              <a:t>Research , </a:t>
            </a:r>
            <a:r>
              <a:rPr lang="en-US" sz="800" dirty="0" smtClean="0"/>
              <a:t>Vol.23</a:t>
            </a:r>
            <a:r>
              <a:rPr lang="en-US" sz="800" dirty="0"/>
              <a:t>, No.7, pp 681-694, 1996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4660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Callout 4"/>
          <p:cNvSpPr/>
          <p:nvPr/>
        </p:nvSpPr>
        <p:spPr>
          <a:xfrm rot="16200000">
            <a:off x="4643437" y="-4643439"/>
            <a:ext cx="2905125" cy="12192001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398" y="99924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Traveling Salesman Problem's </a:t>
            </a:r>
            <a:r>
              <a:rPr lang="en-US" sz="4000" dirty="0" smtClean="0"/>
              <a:t>Heuristic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862" y="2807208"/>
            <a:ext cx="10058400" cy="32180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Algorithm TSP: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⦁ First, find out all (n -1)! Possible solutions, where n is the number of cities.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⦁ Next, determine the minimum cost by finding out the cost of everyone of these (n -1)! Solutions.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⦁ Finally, keep the one with the minimum cost.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946" y="6611779"/>
            <a:ext cx="9602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Ref: del Castillo M. Jose “A heuristic for the traveling salesman problem based on a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continuous approximation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”, Transportation Research Part B33 (1999) 123-152</a:t>
            </a:r>
            <a:endParaRPr lang="en-US" sz="1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9848" y="657225"/>
            <a:ext cx="4835652" cy="54006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25" y="1239405"/>
            <a:ext cx="4460748" cy="1609344"/>
          </a:xfrm>
        </p:spPr>
        <p:txBody>
          <a:bodyPr/>
          <a:lstStyle/>
          <a:p>
            <a:r>
              <a:rPr lang="en-US" b="1" dirty="0"/>
              <a:t>Heuristic: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248" y="1435608"/>
            <a:ext cx="3768852" cy="35609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Input: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Number of cities 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Cost of traveling between the cities.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c (i, j)   i, j = 1, . . , 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Start with city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Output: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Vector of cities and total cost.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cost ← cost + minimum - cost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6662" y="6611779"/>
            <a:ext cx="9602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gency FB" panose="020B0503020202020204" pitchFamily="34" charset="0"/>
              </a:rPr>
              <a:t>Ref: del Castillo M. Jose “A heuristic for the traveling salesman problem based on a </a:t>
            </a:r>
            <a:r>
              <a:rPr lang="en-US" sz="1000" dirty="0" smtClean="0">
                <a:latin typeface="Agency FB" panose="020B0503020202020204" pitchFamily="34" charset="0"/>
              </a:rPr>
              <a:t>continuous approximation</a:t>
            </a:r>
            <a:r>
              <a:rPr lang="en-US" sz="1000" dirty="0">
                <a:latin typeface="Agency FB" panose="020B0503020202020204" pitchFamily="34" charset="0"/>
              </a:rPr>
              <a:t>”, Transportation Research Part B33 (1999) 123-152</a:t>
            </a:r>
            <a:endParaRPr lang="en-US" sz="10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>
            <a:off x="134224" y="218114"/>
            <a:ext cx="11610363" cy="1875862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074" name="Picture 2" descr="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29" y="3161008"/>
            <a:ext cx="6521957" cy="22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9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nual Input 4"/>
          <p:cNvSpPr/>
          <p:nvPr/>
        </p:nvSpPr>
        <p:spPr>
          <a:xfrm>
            <a:off x="4695824" y="938286"/>
            <a:ext cx="7496175" cy="4613226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133614"/>
            <a:ext cx="10058400" cy="160934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7648" y="2349588"/>
            <a:ext cx="5473827" cy="320192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gency FB" panose="020B0503020202020204" pitchFamily="34" charset="0"/>
              </a:rPr>
              <a:t>1. Triangle inequality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gency FB" panose="020B0503020202020204" pitchFamily="34" charset="0"/>
              </a:rPr>
              <a:t>2. The general traveling salesman problem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gency FB" panose="020B0503020202020204" pitchFamily="34" charset="0"/>
              </a:rPr>
              <a:t>3. A heuristic solution proposed by Karp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gency FB" panose="020B0503020202020204" pitchFamily="34" charset="0"/>
              </a:rPr>
              <a:t>4. Using greedy algorithm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4262" y="5646482"/>
            <a:ext cx="6907213" cy="24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Ref: Valenzuela I. Christine, Jones J. Antonia “Estimating the Held-Karp lower bound for the geometric TSP , European Journal of Operational Research 102(1997)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157-175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108" y="891874"/>
            <a:ext cx="7595979" cy="1609344"/>
          </a:xfrm>
        </p:spPr>
        <p:txBody>
          <a:bodyPr>
            <a:normAutofit/>
          </a:bodyPr>
          <a:lstStyle/>
          <a:p>
            <a:r>
              <a:rPr lang="en-US" sz="4400" dirty="0"/>
              <a:t>TSP with the </a:t>
            </a:r>
            <a:r>
              <a:rPr lang="en-US" sz="4400" dirty="0" smtClean="0"/>
              <a:t>Triangle-Inequality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980" y="3793794"/>
            <a:ext cx="5347730" cy="281798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When the cost function satisfies the triangle inequality, we can design an approximate algorithm for TSP that returns a tour whose cost is not more than twice the cost of an optimal tour.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763448">
            <a:off x="4881034" y="4661259"/>
            <a:ext cx="7577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gency FB" panose="020B0503020202020204" pitchFamily="34" charset="0"/>
              </a:rPr>
              <a:t>Ref:van der Poort S. Edo, Libura Marek, Sierksma Gerard, vander Veen A. A. Jack “Solving the k-best traveling salesman problem”, Computers &amp; Operations Research 26 (1999) </a:t>
            </a:r>
            <a:r>
              <a:rPr lang="en-US" sz="1000" dirty="0" smtClean="0">
                <a:latin typeface="Agency FB" panose="020B0503020202020204" pitchFamily="34" charset="0"/>
              </a:rPr>
              <a:t>409-425</a:t>
            </a:r>
            <a:endParaRPr lang="en-US" sz="1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97964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49" y="702746"/>
            <a:ext cx="6421521" cy="16093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Operation of APPROX-TSP-TOUR</a:t>
            </a:r>
            <a:r>
              <a:rPr lang="en-US" sz="4000" dirty="0" smtClean="0">
                <a:solidFill>
                  <a:schemeClr val="bg1"/>
                </a:solidFill>
              </a:rPr>
              <a:t>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241" y="3771775"/>
            <a:ext cx="3829323" cy="13455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Let root r be a in following given set of points (graph).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7414" name="Picture 6" descr="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2" y="2841442"/>
            <a:ext cx="3093038" cy="21585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rot="10800000">
            <a:off x="0" y="0"/>
            <a:ext cx="12192000" cy="6858000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546" y="250026"/>
            <a:ext cx="9054454" cy="16093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Construct MST from root a using MST-PRIM (G, c, r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482" name="Picture 2" descr="pic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3" y="3250338"/>
            <a:ext cx="3036661" cy="221669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10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rot="5400000">
            <a:off x="1859691" y="-1859690"/>
            <a:ext cx="6858000" cy="10577384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83" y="1085994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List vertices visited in preorder walk. 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L </a:t>
            </a:r>
            <a:r>
              <a:rPr lang="en-US" sz="3200" dirty="0">
                <a:solidFill>
                  <a:schemeClr val="bg1"/>
                </a:solidFill>
              </a:rPr>
              <a:t>= {a, b, c, h, d, e, f, g</a:t>
            </a:r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1506" name="Picture 2" descr="pic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36" y="3527534"/>
            <a:ext cx="4286249" cy="249827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4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86616" y="1"/>
            <a:ext cx="600538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67" y="2778799"/>
            <a:ext cx="5751082" cy="160934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Return Hamiltonian </a:t>
            </a:r>
            <a:r>
              <a:rPr lang="en-US" sz="4400" dirty="0" smtClean="0">
                <a:solidFill>
                  <a:schemeClr val="bg1"/>
                </a:solidFill>
              </a:rPr>
              <a:t>cycle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2530" name="Picture 2" descr="pic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7" y="2449285"/>
            <a:ext cx="3451769" cy="24135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29775" y="1"/>
            <a:ext cx="2562226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>
            <a:off x="1" y="1"/>
            <a:ext cx="12192000" cy="685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818" y="540969"/>
            <a:ext cx="5861957" cy="1883304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QUBITS AND SUPERPOSITION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3362325"/>
            <a:ext cx="5105400" cy="32163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Rather </a:t>
            </a: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than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storing </a:t>
            </a: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information as 0s or 1s as conventional computers do,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 quantum </a:t>
            </a: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computer uses </a:t>
            </a:r>
            <a:r>
              <a:rPr lang="en-US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qubits</a:t>
            </a: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 – which can be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either </a:t>
            </a: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1 or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0 or both at the same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time, this is called “</a:t>
            </a:r>
            <a:r>
              <a:rPr lang="en-US" sz="1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quantum superposition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”.                                            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</a:t>
            </a:r>
            <a:endParaRPr lang="en-US" sz="1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                                         - D-Wave Sys Inc.</a:t>
            </a:r>
            <a:endParaRPr lang="en-US" sz="1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86" y="2454126"/>
            <a:ext cx="2286003" cy="24569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/>
          <p:cNvSpPr txBox="1"/>
          <p:nvPr/>
        </p:nvSpPr>
        <p:spPr>
          <a:xfrm>
            <a:off x="10158411" y="5576744"/>
            <a:ext cx="173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Fig: 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D-Wave Sys Inc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5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>
            <a:off x="0" y="0"/>
            <a:ext cx="9564130" cy="6858000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179" y="4115376"/>
            <a:ext cx="4777946" cy="160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Optimal TSP tour for a given problem (graph) would </a:t>
            </a:r>
            <a:r>
              <a:rPr lang="en-US" sz="3200" dirty="0" smtClean="0">
                <a:solidFill>
                  <a:schemeClr val="bg1"/>
                </a:solidFill>
              </a:rPr>
              <a:t>be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3554" name="Picture 2" descr="pic 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36" y="1954380"/>
            <a:ext cx="3525248" cy="21609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0"/>
            <a:ext cx="12192000" cy="6857999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073" y="812672"/>
            <a:ext cx="7559802" cy="1609344"/>
          </a:xfrm>
        </p:spPr>
        <p:txBody>
          <a:bodyPr/>
          <a:lstStyle/>
          <a:p>
            <a:r>
              <a:rPr lang="en-US" dirty="0" smtClean="0"/>
              <a:t>Tsp using qsage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24" y="2422016"/>
            <a:ext cx="6988776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Initialization: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set number of cities - N.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load cost-matrix in to matrix - b[N][N].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create an array for storing intermediate path - result[N+1].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create </a:t>
            </a: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an array for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storing final path - final[N+1].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create an array for visited cities – visited[N].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20075" y="0"/>
            <a:ext cx="39719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50" y="924440"/>
            <a:ext cx="7615150" cy="51836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Creating a function to generate limits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</a:t>
            </a:r>
            <a:r>
              <a:rPr lang="en-US" sz="1600" dirty="0" smtClean="0">
                <a:solidFill>
                  <a:schemeClr val="bg1"/>
                </a:solidFill>
              </a:rPr>
              <a:t>load matrix b[N][N].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	</a:t>
            </a:r>
            <a:r>
              <a:rPr lang="en-US" sz="1600" dirty="0" smtClean="0">
                <a:solidFill>
                  <a:schemeClr val="bg1"/>
                </a:solidFill>
              </a:rPr>
              <a:t>	compare elements of each row and pick lowest value.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add all lowest values of each row to get lowest bound.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</a:rPr>
              <a:t>compare elements of each row and pick </a:t>
            </a:r>
            <a:r>
              <a:rPr lang="en-US" sz="1600" dirty="0" smtClean="0">
                <a:solidFill>
                  <a:schemeClr val="bg1"/>
                </a:solidFill>
              </a:rPr>
              <a:t>highest </a:t>
            </a:r>
            <a:r>
              <a:rPr lang="en-US" sz="1600" dirty="0">
                <a:solidFill>
                  <a:schemeClr val="bg1"/>
                </a:solidFill>
              </a:rPr>
              <a:t>value.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		add </a:t>
            </a:r>
            <a:r>
              <a:rPr lang="en-US" sz="1600" dirty="0" smtClean="0">
                <a:solidFill>
                  <a:schemeClr val="bg1"/>
                </a:solidFill>
              </a:rPr>
              <a:t>all highest </a:t>
            </a:r>
            <a:r>
              <a:rPr lang="en-US" sz="1600" dirty="0">
                <a:solidFill>
                  <a:schemeClr val="bg1"/>
                </a:solidFill>
              </a:rPr>
              <a:t>values of each row to get </a:t>
            </a:r>
            <a:r>
              <a:rPr lang="en-US" sz="1600" dirty="0" smtClean="0">
                <a:solidFill>
                  <a:schemeClr val="bg1"/>
                </a:solidFill>
              </a:rPr>
              <a:t>upper </a:t>
            </a:r>
            <a:r>
              <a:rPr lang="en-US" sz="1600" dirty="0">
                <a:solidFill>
                  <a:schemeClr val="bg1"/>
                </a:solidFill>
              </a:rPr>
              <a:t>bound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let lower bound = min, upper bound = max.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                     if function is called with 0, it should return minimum value.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if </a:t>
            </a:r>
            <a:r>
              <a:rPr lang="en-US" sz="1600" dirty="0">
                <a:solidFill>
                  <a:schemeClr val="bg1"/>
                </a:solidFill>
              </a:rPr>
              <a:t>function is called with </a:t>
            </a:r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en-US" sz="1600" dirty="0">
                <a:solidFill>
                  <a:schemeClr val="bg1"/>
                </a:solidFill>
              </a:rPr>
              <a:t>it should return </a:t>
            </a:r>
            <a:r>
              <a:rPr lang="en-US" sz="1600" dirty="0" smtClean="0">
                <a:solidFill>
                  <a:schemeClr val="bg1"/>
                </a:solidFill>
              </a:rPr>
              <a:t>maximum </a:t>
            </a:r>
            <a:r>
              <a:rPr lang="en-US" sz="1600" dirty="0">
                <a:solidFill>
                  <a:schemeClr val="bg1"/>
                </a:solidFill>
              </a:rPr>
              <a:t>value.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             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23120"/>
              </p:ext>
            </p:extLst>
          </p:nvPr>
        </p:nvGraphicFramePr>
        <p:xfrm>
          <a:off x="9093504" y="2621085"/>
          <a:ext cx="203474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686">
                  <a:extLst>
                    <a:ext uri="{9D8B030D-6E8A-4147-A177-3AD203B41FA5}">
                      <a16:colId xmlns:a16="http://schemas.microsoft.com/office/drawing/2014/main" val="1835136235"/>
                    </a:ext>
                  </a:extLst>
                </a:gridCol>
                <a:gridCol w="508686">
                  <a:extLst>
                    <a:ext uri="{9D8B030D-6E8A-4147-A177-3AD203B41FA5}">
                      <a16:colId xmlns:a16="http://schemas.microsoft.com/office/drawing/2014/main" val="3960574085"/>
                    </a:ext>
                  </a:extLst>
                </a:gridCol>
                <a:gridCol w="508686">
                  <a:extLst>
                    <a:ext uri="{9D8B030D-6E8A-4147-A177-3AD203B41FA5}">
                      <a16:colId xmlns:a16="http://schemas.microsoft.com/office/drawing/2014/main" val="15297724"/>
                    </a:ext>
                  </a:extLst>
                </a:gridCol>
                <a:gridCol w="508686">
                  <a:extLst>
                    <a:ext uri="{9D8B030D-6E8A-4147-A177-3AD203B41FA5}">
                      <a16:colId xmlns:a16="http://schemas.microsoft.com/office/drawing/2014/main" val="553388320"/>
                    </a:ext>
                  </a:extLst>
                </a:gridCol>
              </a:tblGrid>
              <a:tr h="2846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16503"/>
                  </a:ext>
                </a:extLst>
              </a:tr>
              <a:tr h="2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43307"/>
                  </a:ext>
                </a:extLst>
              </a:tr>
              <a:tr h="2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94501"/>
                  </a:ext>
                </a:extLst>
              </a:tr>
              <a:tr h="2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5715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8293" y="2092410"/>
            <a:ext cx="21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07" y="738480"/>
            <a:ext cx="6259768" cy="5457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Objective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determine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lower and upper bounds.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start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from 0</a:t>
            </a:r>
            <a:r>
              <a:rPr lang="en-US" sz="1600" baseline="30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city and end with the same city.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so we have to calculate path in between.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i.e., path is 0 -&gt; 1,2,3 (order varies) -&gt; 0.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states are 0’s and 1’s generated by Qsage randomly.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consider only 2 states to determine cities as shown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            0 0 – city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            0 1 – city 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		   1 0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– city 2</a:t>
            </a:r>
            <a:endParaRPr lang="en-US" sz="1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	                    1 </a:t>
            </a: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1 – city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calculate the path from randomly generated states.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set objective value to distance such that it is minimized                  </a:t>
            </a: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23" y="841547"/>
            <a:ext cx="8274177" cy="53401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Finalization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final path = optimized path by objective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distance = cost minimized by objective function.              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-Right Arrow Callout 4"/>
          <p:cNvSpPr/>
          <p:nvPr/>
        </p:nvSpPr>
        <p:spPr>
          <a:xfrm>
            <a:off x="4743451" y="0"/>
            <a:ext cx="2981324" cy="6858000"/>
          </a:xfrm>
          <a:prstGeom prst="leftRightArrow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9072" y="3046912"/>
            <a:ext cx="1479614" cy="849898"/>
          </a:xfrm>
        </p:spPr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223" y="1344827"/>
            <a:ext cx="3911727" cy="41683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#include&lt;stdio.h&gt;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#include&lt;stdlib.h&gt;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#include&lt;strings.h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#include "qsage.h"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int *visited;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int *result;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int *final;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int cost = 0, objective = 1000;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int b[4][4</a:t>
            </a:r>
            <a:r>
              <a:rPr lang="en-US" sz="1600" dirty="0" smtClean="0">
                <a:solidFill>
                  <a:schemeClr val="bg1"/>
                </a:solidFill>
              </a:rPr>
              <a:t>];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unsigned int bounds(unsigned int k);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08823" y="485774"/>
            <a:ext cx="3987927" cy="6305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/*----------------INITIALIZATION-----------------*/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int tsproblem_init()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{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 // loading cost matrix into b[4][4]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b[0][0]= a_a;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b[0][1]= a_b;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b[0][2]= a_c;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b[0][3]= a_d;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b[1][0]= b_a;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b[1][1]= b_b;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b[1][2]= b_c;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b[1][3]= b_d;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b[2][0]= c_a;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b[2][1]= c_b;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b[2][2]= c_c;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b[2][3]= c_d;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b[3][0]= d_a;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b[3][1]= d_b;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b[3][2]= d_c;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b[3][3]= d_d;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1" y="0"/>
            <a:ext cx="66294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23" y="663146"/>
            <a:ext cx="4921377" cy="55281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printf("\n\nNumber of Cities are: %d\n\n",N</a:t>
            </a:r>
            <a:r>
              <a:rPr lang="en-US" dirty="0" smtClean="0">
                <a:latin typeface="Agency FB" panose="020B05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// </a:t>
            </a:r>
            <a:r>
              <a:rPr lang="en-US" dirty="0">
                <a:latin typeface="Agency FB" panose="020B0503020202020204" pitchFamily="34" charset="0"/>
              </a:rPr>
              <a:t>setting visited array to track visited cities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visited = malloc(N * sizeof(int));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memset(visited, 0,N * sizeof(int)); 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                            // setting result array to store intermediate path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result = malloc((N+1) * sizeof(int));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memset(result, 0,(N+1)* sizeof(int)); 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                            // setting final array to store minimized path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final = malloc((N+1) * sizeof(int));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memset(final, 0,(N+1)* sizeof(int)); 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return N*N;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6536" y="440467"/>
            <a:ext cx="6261164" cy="5607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/*---------------upper bound and lower bound----------------*/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unsigned int bounds(unsigned int k)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 i = 0,j =0;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unsigned int min_value = 0 , max_value = 0 , m = 0,min_row = 0,max_row =0;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if (k==0) </a:t>
            </a: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// calculate minimum value when k=0</a:t>
            </a:r>
            <a:endParaRPr lang="en-US" sz="12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{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for(i=0;i&lt;4;i++)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min_row = b[i][0];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for(j=0;j&lt;4;j++)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if (b[i][j]&lt;min_row)        //min_row captures minimum element of each                        					row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min_row = b[i][j];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min_value += min_row; //min_value calculates lower bound by adding 					all min_row's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return min_value; :</a:t>
            </a:r>
          </a:p>
        </p:txBody>
      </p:sp>
    </p:spTree>
    <p:extLst>
      <p:ext uri="{BB962C8B-B14F-4D97-AF65-F5344CB8AC3E}">
        <p14:creationId xmlns:p14="http://schemas.microsoft.com/office/powerpoint/2010/main" val="23154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648" y="854418"/>
            <a:ext cx="7521702" cy="54225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// calculate maximum value when k=1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if (k==1)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for(i=0;i&lt;4;i++)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max_row = b[i][0];             //max_row captures maximum element of each row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for(j=0;j&lt;4;j++)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if (b[i][j]&gt;max_row)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max_row = b[i][j];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max_value += max_row;  //max_value calculates upper bound by adding all max_row's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return max_value;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4175" y="0"/>
            <a:ext cx="6553200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049" y="774355"/>
            <a:ext cx="6283452" cy="53978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/*-----------------OBJECTIVE---------------------------------------*/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double tsproblem_obj(const int* state, size_t len)</a:t>
            </a: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{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double obj = 0.0 ;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int city=0;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int i=0,j=0,k=0, ncity;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                                        // calculate lower and upper bounds    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unsigned int lower = 0, upper = 0;  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lower = bounds(0);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upper = bounds(1);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                                      // resetting initial conditions for every iteration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cost=0;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result[0] = 0;result[1] = 0;result[2] = 0;result[3] = 0;result[4] = 0;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visited[0] = 1;visited[1] = 0;visited[2] = 0;visited[3] = 0;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8450" y="0"/>
            <a:ext cx="66865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423" y="512033"/>
            <a:ext cx="5378577" cy="5364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</a:t>
            </a: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// as path should start from 0 and end at 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// consider only middle 3 cities [0, (1,2,3 - order varies), 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// states are randomly generated 0 and 1's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// </a:t>
            </a: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consider </a:t>
            </a: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6 states such that each city is determined by 2 states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// 0 1- city1     1 0- city2     1 1- city3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// 0 0 - city0  is already fixed as starting and end city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endParaRPr lang="en-US" sz="1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for(i = 0; i &lt; 6; i+=2)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j= i+1;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ncity =  ((2 * state[i]) + state[j]);     // ncity = next city is determined by states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if (visited[ncity] != 1 )             // check weather city is visited ?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</a:t>
            </a: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cost += b[city][ncity];      // cost is distance from city to next city from cost-matrix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city = ncity 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visited[city] = 1;           // setting city as visited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k = (i+2)/2;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result[k] = city;            // intermediate </a:t>
            </a:r>
            <a:r>
              <a:rPr lang="en-US" sz="1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path</a:t>
            </a:r>
            <a:endParaRPr lang="en-US" sz="1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38749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/>
          <p:cNvSpPr/>
          <p:nvPr/>
        </p:nvSpPr>
        <p:spPr>
          <a:xfrm rot="10800000">
            <a:off x="0" y="0"/>
            <a:ext cx="12192000" cy="2370074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48707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QUANTUM TUNNELING / ENTANGLEMENT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430" y="2582334"/>
            <a:ext cx="6716713" cy="33442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Agency FB" panose="020B0503020202020204" pitchFamily="34" charset="0"/>
              </a:rPr>
              <a:t>Quantum tunnelling </a:t>
            </a:r>
            <a:r>
              <a:rPr lang="en-US" sz="1600" dirty="0">
                <a:latin typeface="Agency FB" panose="020B0503020202020204" pitchFamily="34" charset="0"/>
              </a:rPr>
              <a:t>is a phenomenon in which a quantum state traverses energy </a:t>
            </a:r>
            <a:r>
              <a:rPr lang="en-US" sz="1600" dirty="0" smtClean="0">
                <a:latin typeface="Agency FB" panose="020B0503020202020204" pitchFamily="34" charset="0"/>
              </a:rPr>
              <a:t>barriers higher </a:t>
            </a:r>
            <a:r>
              <a:rPr lang="en-US" sz="1600" dirty="0">
                <a:latin typeface="Agency FB" panose="020B0503020202020204" pitchFamily="34" charset="0"/>
              </a:rPr>
              <a:t>than the energy of the state </a:t>
            </a:r>
            <a:r>
              <a:rPr lang="en-US" sz="1600" dirty="0" smtClean="0">
                <a:latin typeface="Agency FB" panose="020B0503020202020204" pitchFamily="34" charset="0"/>
              </a:rPr>
              <a:t>itself. Quantum </a:t>
            </a:r>
            <a:r>
              <a:rPr lang="en-US" sz="1600" dirty="0">
                <a:latin typeface="Agency FB" panose="020B0503020202020204" pitchFamily="34" charset="0"/>
              </a:rPr>
              <a:t>tunnelling has been hypothesized as </a:t>
            </a:r>
            <a:r>
              <a:rPr lang="en-US" sz="1600" dirty="0" smtClean="0">
                <a:latin typeface="Agency FB" panose="020B0503020202020204" pitchFamily="34" charset="0"/>
              </a:rPr>
              <a:t>an advantageous </a:t>
            </a:r>
            <a:r>
              <a:rPr lang="en-US" sz="1600" dirty="0">
                <a:latin typeface="Agency FB" panose="020B0503020202020204" pitchFamily="34" charset="0"/>
              </a:rPr>
              <a:t>physical resource for optimization in quantum annealing. </a:t>
            </a:r>
            <a:endParaRPr lang="en-US" sz="1600" dirty="0" smtClean="0">
              <a:latin typeface="Agency FB" panose="020B0503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Agency FB" panose="020B05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Agency FB" panose="020B0503020202020204" pitchFamily="34" charset="0"/>
              </a:rPr>
              <a:t>Quantum entanglement</a:t>
            </a:r>
            <a:r>
              <a:rPr lang="en-US" sz="1600" dirty="0">
                <a:latin typeface="Agency FB" panose="020B0503020202020204" pitchFamily="34" charset="0"/>
              </a:rPr>
              <a:t> is a physical phenomenon that occurs when pairs or groups of particles are generated or interact in ways such that the quantum state of each particle cannot be described independently — instead, a quantum state must be described for the system as a whole.</a:t>
            </a:r>
          </a:p>
          <a:p>
            <a:pPr algn="just"/>
            <a:endParaRPr lang="en-US" sz="16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647" y="2714091"/>
            <a:ext cx="2657475" cy="27074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756647" y="5476490"/>
            <a:ext cx="2657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Agency FB" panose="020B0503020202020204" pitchFamily="34" charset="0"/>
              </a:rPr>
              <a:t> Fig: “Quantum tunnelling” Wikipedia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8872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gency FB" panose="020B0503020202020204" pitchFamily="34" charset="0"/>
              </a:rPr>
              <a:t>References: “Computational </a:t>
            </a:r>
            <a:r>
              <a:rPr lang="en-US" sz="800" dirty="0">
                <a:latin typeface="Agency FB" panose="020B0503020202020204" pitchFamily="34" charset="0"/>
              </a:rPr>
              <a:t>multiqubit </a:t>
            </a:r>
            <a:r>
              <a:rPr lang="en-US" sz="800" dirty="0" smtClean="0">
                <a:latin typeface="Agency FB" panose="020B0503020202020204" pitchFamily="34" charset="0"/>
              </a:rPr>
              <a:t>tunnelling in </a:t>
            </a:r>
            <a:r>
              <a:rPr lang="en-US" sz="800" dirty="0">
                <a:latin typeface="Agency FB" panose="020B0503020202020204" pitchFamily="34" charset="0"/>
              </a:rPr>
              <a:t>programmable quantum </a:t>
            </a:r>
            <a:r>
              <a:rPr lang="en-US" sz="800" dirty="0" smtClean="0">
                <a:latin typeface="Agency FB" panose="020B0503020202020204" pitchFamily="34" charset="0"/>
              </a:rPr>
              <a:t>annealers” Sergio Boixo, </a:t>
            </a:r>
            <a:r>
              <a:rPr lang="en-US" sz="800" dirty="0">
                <a:latin typeface="Agency FB" panose="020B0503020202020204" pitchFamily="34" charset="0"/>
              </a:rPr>
              <a:t>Vadim N. </a:t>
            </a:r>
            <a:r>
              <a:rPr lang="en-US" sz="800" dirty="0" smtClean="0">
                <a:latin typeface="Agency FB" panose="020B0503020202020204" pitchFamily="34" charset="0"/>
              </a:rPr>
              <a:t>Smelyanskiy, Alireza Shabani, </a:t>
            </a:r>
            <a:r>
              <a:rPr lang="en-US" sz="800" dirty="0">
                <a:latin typeface="Agency FB" panose="020B0503020202020204" pitchFamily="34" charset="0"/>
              </a:rPr>
              <a:t>Sergei V. </a:t>
            </a:r>
            <a:r>
              <a:rPr lang="en-US" sz="800" dirty="0" smtClean="0">
                <a:latin typeface="Agency FB" panose="020B0503020202020204" pitchFamily="34" charset="0"/>
              </a:rPr>
              <a:t>Isakov, </a:t>
            </a:r>
            <a:r>
              <a:rPr lang="en-US" sz="800" dirty="0">
                <a:latin typeface="Agency FB" panose="020B0503020202020204" pitchFamily="34" charset="0"/>
              </a:rPr>
              <a:t>Mark </a:t>
            </a:r>
            <a:r>
              <a:rPr lang="en-US" sz="800" dirty="0" smtClean="0">
                <a:latin typeface="Agency FB" panose="020B0503020202020204" pitchFamily="34" charset="0"/>
              </a:rPr>
              <a:t>Dykman, </a:t>
            </a:r>
            <a:r>
              <a:rPr lang="en-US" sz="800" dirty="0" smtClean="0">
                <a:latin typeface="Agency FB" panose="020B0503020202020204" pitchFamily="34" charset="0"/>
              </a:rPr>
              <a:t> </a:t>
            </a:r>
            <a:r>
              <a:rPr lang="en-US" sz="800" dirty="0" smtClean="0">
                <a:latin typeface="Agency FB" panose="020B0503020202020204" pitchFamily="34" charset="0"/>
              </a:rPr>
              <a:t>Vasil </a:t>
            </a:r>
            <a:r>
              <a:rPr lang="en-US" sz="800" dirty="0">
                <a:latin typeface="Agency FB" panose="020B0503020202020204" pitchFamily="34" charset="0"/>
              </a:rPr>
              <a:t>S. </a:t>
            </a:r>
            <a:r>
              <a:rPr lang="en-US" sz="800" dirty="0" smtClean="0">
                <a:latin typeface="Agency FB" panose="020B0503020202020204" pitchFamily="34" charset="0"/>
              </a:rPr>
              <a:t>Denchev, Mohammad </a:t>
            </a:r>
            <a:r>
              <a:rPr lang="en-US" sz="800" dirty="0">
                <a:latin typeface="Agency FB" panose="020B0503020202020204" pitchFamily="34" charset="0"/>
              </a:rPr>
              <a:t>H. </a:t>
            </a:r>
            <a:r>
              <a:rPr lang="en-US" sz="800" dirty="0" smtClean="0">
                <a:latin typeface="Agency FB" panose="020B0503020202020204" pitchFamily="34" charset="0"/>
              </a:rPr>
              <a:t>Amin, </a:t>
            </a:r>
            <a:r>
              <a:rPr lang="en-US" sz="800" dirty="0">
                <a:latin typeface="Agency FB" panose="020B0503020202020204" pitchFamily="34" charset="0"/>
              </a:rPr>
              <a:t>Anatoly Yu. </a:t>
            </a:r>
            <a:r>
              <a:rPr lang="en-US" sz="800" dirty="0" smtClean="0">
                <a:latin typeface="Agency FB" panose="020B0503020202020204" pitchFamily="34" charset="0"/>
              </a:rPr>
              <a:t>Smirnov, </a:t>
            </a:r>
            <a:r>
              <a:rPr lang="en-US" sz="800" dirty="0">
                <a:latin typeface="Agency FB" panose="020B0503020202020204" pitchFamily="34" charset="0"/>
              </a:rPr>
              <a:t>Masoud </a:t>
            </a:r>
            <a:r>
              <a:rPr lang="en-US" sz="800" dirty="0" smtClean="0">
                <a:latin typeface="Agency FB" panose="020B0503020202020204" pitchFamily="34" charset="0"/>
              </a:rPr>
              <a:t>MohseniHartmut Neven “Quantum tunnelling” Wikipedia. “</a:t>
            </a:r>
            <a:r>
              <a:rPr lang="en-US" sz="800" dirty="0">
                <a:latin typeface="Agency FB" panose="020B0503020202020204" pitchFamily="34" charset="0"/>
              </a:rPr>
              <a:t>Quantum </a:t>
            </a:r>
            <a:r>
              <a:rPr lang="en-US" sz="800" dirty="0" smtClean="0">
                <a:latin typeface="Agency FB" panose="020B0503020202020204" pitchFamily="34" charset="0"/>
              </a:rPr>
              <a:t>entanglement” </a:t>
            </a:r>
            <a:r>
              <a:rPr lang="en-US" sz="800" dirty="0">
                <a:latin typeface="Agency FB" panose="020B0503020202020204" pitchFamily="34" charset="0"/>
              </a:rPr>
              <a:t>Wikipedia</a:t>
            </a:r>
            <a:endParaRPr lang="en-US" sz="800" dirty="0" smtClean="0">
              <a:latin typeface="Agency FB" panose="020B0503020202020204" pitchFamily="34" charset="0"/>
            </a:endParaRPr>
          </a:p>
          <a:p>
            <a:pPr algn="ctr"/>
            <a:r>
              <a:rPr lang="en-US" sz="800" dirty="0" smtClean="0"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8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8" y="805249"/>
            <a:ext cx="10058400" cy="52907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goto label;                  // if city is visited jump to end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}	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cost += b[city][0];                               // else add distance cost for returning to start point 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        // if all cities are visited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and total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distance is between the limits (upper and lower bounds)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        // obj = cost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label: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if(visited[0] == 1 &amp;&amp; visited[1] == 1 &amp;&amp; visited[2] == 1 &amp;&amp; visited[3] == 1)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if ((cost &lt; upper) &amp;&amp; (cost &gt; lower))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if (cost&lt;objective)                   // comparing result with previous minimum value </a:t>
            </a:r>
          </a:p>
        </p:txBody>
      </p:sp>
      <p:sp>
        <p:nvSpPr>
          <p:cNvPr id="2" name="Right Triangle 1"/>
          <p:cNvSpPr/>
          <p:nvPr/>
        </p:nvSpPr>
        <p:spPr>
          <a:xfrm rot="10800000">
            <a:off x="2667000" y="0"/>
            <a:ext cx="9525000" cy="6858000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56735"/>
            <a:ext cx="10058400" cy="53154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objective = cost;            // to store better results if present cost is less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final[0] = result [0];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final[1] = result [1];       // than previous cost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final[2] = result [2];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final[3] = result [3];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final[4] = result [4];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obj += cost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;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obj += upper;                          // if cost is not between bounds return maximum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obj += upper;                              // if every city is not visited return maximum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return obj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1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973" y="758911"/>
            <a:ext cx="6235827" cy="53401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/*----------FINAL---------------------------------------*/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void tsproblem_final(const int* state, size_t len)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int r;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printf("\n\n total distance travelled is:%d\n\n" ,objective);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printf("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path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:\n\n 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for (r=0; r&lt;5; r++)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     printf("%2d ", final[r]);                     // print final path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printf("\n");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63100" y="0"/>
            <a:ext cx="26289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/>
          <p:cNvSpPr/>
          <p:nvPr/>
        </p:nvSpPr>
        <p:spPr>
          <a:xfrm>
            <a:off x="3552824" y="1066800"/>
            <a:ext cx="8639175" cy="5791200"/>
          </a:xfrm>
          <a:prstGeom prst="flowChartManualInp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73" y="491470"/>
            <a:ext cx="10058400" cy="937795"/>
          </a:xfrm>
        </p:spPr>
        <p:txBody>
          <a:bodyPr/>
          <a:lstStyle/>
          <a:p>
            <a:r>
              <a:rPr lang="en-US" dirty="0" smtClean="0"/>
              <a:t>Output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24" y="2188597"/>
            <a:ext cx="8458974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qsage </a:t>
            </a: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-p tsproblem –b debug –a n:integer:N:0 –a b:integer:a_a:0 -a c:integer:a_b:0 -a d:integer:a_c:0 -a e:integer:a_d:0 -a g:integer:b_a:0 -a h:integer:b_b:0 -a j:integer:b_c:0 -a k:integer:b_d:0 -a l:integer:c_a:0 -a m:integer:c_b:0 -a q:integer:c_c:0 -a r:integer:c_d:0 -a s:integer:d_a:0 -a w:integer:d_b:0 -a x:integer:d_c:0 -a y:integer:d_d:0 \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-</a:t>
            </a: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i tsproblem_init -o tsproblem_obj -f tsproblem_final \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tsproblem.c</a:t>
            </a:r>
            <a:endParaRPr lang="en-US" sz="1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</a:rPr>
              <a:t>tsproblem –v –t 500 –o 10 –E –n 4 -b 1 -c 5 -d 4 -e 2 -g 2 -h 1 -j 5 -k 4 -l 9 -m 6 -q 2 -r 4 -s 7 -w 5 -x 3 -y 4 </a:t>
            </a:r>
          </a:p>
          <a:p>
            <a:pPr marL="0" indent="0" algn="just">
              <a:buNone/>
            </a:pP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43839"/>
              </p:ext>
            </p:extLst>
          </p:nvPr>
        </p:nvGraphicFramePr>
        <p:xfrm>
          <a:off x="606636" y="3956818"/>
          <a:ext cx="203474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686">
                  <a:extLst>
                    <a:ext uri="{9D8B030D-6E8A-4147-A177-3AD203B41FA5}">
                      <a16:colId xmlns:a16="http://schemas.microsoft.com/office/drawing/2014/main" val="1835136235"/>
                    </a:ext>
                  </a:extLst>
                </a:gridCol>
                <a:gridCol w="508686">
                  <a:extLst>
                    <a:ext uri="{9D8B030D-6E8A-4147-A177-3AD203B41FA5}">
                      <a16:colId xmlns:a16="http://schemas.microsoft.com/office/drawing/2014/main" val="3960574085"/>
                    </a:ext>
                  </a:extLst>
                </a:gridCol>
                <a:gridCol w="508686">
                  <a:extLst>
                    <a:ext uri="{9D8B030D-6E8A-4147-A177-3AD203B41FA5}">
                      <a16:colId xmlns:a16="http://schemas.microsoft.com/office/drawing/2014/main" val="15297724"/>
                    </a:ext>
                  </a:extLst>
                </a:gridCol>
                <a:gridCol w="508686">
                  <a:extLst>
                    <a:ext uri="{9D8B030D-6E8A-4147-A177-3AD203B41FA5}">
                      <a16:colId xmlns:a16="http://schemas.microsoft.com/office/drawing/2014/main" val="553388320"/>
                    </a:ext>
                  </a:extLst>
                </a:gridCol>
              </a:tblGrid>
              <a:tr h="2846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16503"/>
                  </a:ext>
                </a:extLst>
              </a:tr>
              <a:tr h="2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43307"/>
                  </a:ext>
                </a:extLst>
              </a:tr>
              <a:tr h="2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94501"/>
                  </a:ext>
                </a:extLst>
              </a:tr>
              <a:tr h="2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5715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8246" y="3174136"/>
            <a:ext cx="219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matrix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6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598" y="441476"/>
            <a:ext cx="4721352" cy="9221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Output – </a:t>
            </a:r>
            <a:r>
              <a:rPr lang="en-US" dirty="0" smtClean="0">
                <a:solidFill>
                  <a:schemeClr val="bg1"/>
                </a:solidFill>
              </a:rPr>
              <a:t>trial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89386"/>
            <a:ext cx="10058400" cy="47351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 = 5sec, 10sec, 15sec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1" y="1886465"/>
            <a:ext cx="3982381" cy="4987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04" y="1886465"/>
            <a:ext cx="3855309" cy="497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14" y="1886465"/>
            <a:ext cx="4242485" cy="49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5184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– </a:t>
            </a:r>
            <a:r>
              <a:rPr lang="en-US" dirty="0" smtClean="0"/>
              <a:t>trial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93" y="1375718"/>
            <a:ext cx="6096907" cy="548228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" y="1375718"/>
            <a:ext cx="5980670" cy="54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8210" y="246507"/>
            <a:ext cx="4861395" cy="9405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Output – trail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08" y="1617304"/>
            <a:ext cx="6203092" cy="43847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" y="1617304"/>
            <a:ext cx="5853821" cy="43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rot="5400000">
            <a:off x="66673" y="-66673"/>
            <a:ext cx="6858001" cy="6991350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73" y="598932"/>
            <a:ext cx="5130927" cy="8993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Comparing outputs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372921"/>
              </p:ext>
            </p:extLst>
          </p:nvPr>
        </p:nvGraphicFramePr>
        <p:xfrm>
          <a:off x="4108450" y="2492375"/>
          <a:ext cx="785495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83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8900" y="0"/>
            <a:ext cx="19431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9350992" y="2958192"/>
            <a:ext cx="2797302" cy="9416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3" y="1017815"/>
            <a:ext cx="10058400" cy="528773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“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Computational multiqubit tunnelling in programmable quantum annealers” Sergio Boixo, Vadim N. Smelyanskiy, Alireza Shabani, Sergei V. Isakov, Mark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Dykman, Vasil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S. Denchev, Mohammad H. Amin, Anatoly Yu. Smirnov, Masoud MohseniHartmut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Neven.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“Experimental Evaluation of an Adiabatic Quantum System for Combinatorial Optimization” Catherine C. McGeoch Amherst College Amherst MA, USA. Cong Wang SimonFraser University Burnaby BC.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“Quantum annealing with more than one hundred qubits” Sergio Boixo Troels F.Rønnow, Sergei V. Isakov, Zhihui Wang, David Wecker, Daniel A. Lidar, John M. Martinis,and Matthias.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“Introduction to the D-Wave Quantum Hardware” D-Wave Sys Inc.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“Quantum Computing Primer” D-Wave Sys Inc.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“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H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adamard matrix”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D-Wave Sys Inc.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“Programming with D-Wave: Map Coloring Problem” E. D. Dahl, D-Wave Systems Nov 2013</a:t>
            </a:r>
            <a:endParaRPr lang="en-US" sz="1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Cesari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Giovanni “Divide and Conquer Strategies for Parallel TSP Heuristics”,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Computers Operations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Research , Vol.23, No.7, pp 681-694, 1996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del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Castillo M. Jose “A heuristic for the traveling salesman problem based on a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continuous approximation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”, Transportation Research Part B33 (1999) 123-152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Gutin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Gregory,eo Anders, Zverovich Alexey “Traveling salesman should not be greedy: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van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der Poort S. Edo, Libura Marek, Sierksma Gerard, vander Veen A. A. Jack “Solving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k-best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traveling salesman problem”, Computers &amp; Operations Research 26 (1999) 409-425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Valenzuela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I. Christine, Jones J. Antonia “Estimating the Held-Karp lower bound for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geometric 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TSP , European Journal of Operational Research 102(1997)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157-175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“Hadamard matrices and designs” Electrical and computer engineering, University of Colorado-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Denver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26"/>
            <a:ext cx="12192000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427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/>
          <p:cNvSpPr/>
          <p:nvPr/>
        </p:nvSpPr>
        <p:spPr>
          <a:xfrm flipH="1">
            <a:off x="-2" y="704850"/>
            <a:ext cx="8210552" cy="6153149"/>
          </a:xfrm>
          <a:prstGeom prst="flowChartManualInp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8448" y="163549"/>
            <a:ext cx="10058400" cy="1409482"/>
          </a:xfrm>
        </p:spPr>
        <p:txBody>
          <a:bodyPr/>
          <a:lstStyle/>
          <a:p>
            <a:r>
              <a:rPr lang="en-US" dirty="0" smtClean="0"/>
              <a:t>HOW D-WAVE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98" y="2339127"/>
            <a:ext cx="7312152" cy="432958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The front end accepts IM instances and maps them onto 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hardware graph called </a:t>
            </a:r>
            <a:r>
              <a:rPr lang="en-US" sz="1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CHIMERA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GRAPH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 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that weights hi are assigned to vertices (qubits) and Jij to edges in 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hardware graph. The hardware carries out a process of quantum annealing to find a minimum-energy state S, as follows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1. To initialize, qubits are placed in superposition ground states si = (α, β) such that α, β = √ .5(each binary state equally likely).</a:t>
            </a: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2. The annealing path from initial to final state involves increasing the “influence” of the </a:t>
            </a:r>
            <a:r>
              <a:rPr lang="en-US" sz="1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weights hi 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and Jij on qubit states.</a:t>
            </a:r>
          </a:p>
          <a:p>
            <a:pPr algn="just">
              <a:lnSpc>
                <a:spcPct val="170000"/>
              </a:lnSpc>
            </a:pP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3. At the end of the annealing process, qubits and qubit pairs are weighted according to hi and Jij. If the system remains in ground state, the collection S of measured qubit states minimizes M(S).</a:t>
            </a:r>
          </a:p>
          <a:p>
            <a:endParaRPr lang="en-US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96" y="2422443"/>
            <a:ext cx="2683460" cy="304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88054" y="6602252"/>
            <a:ext cx="9602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Reference: </a:t>
            </a:r>
            <a:r>
              <a:rPr lang="en-US" sz="800" dirty="0">
                <a:solidFill>
                  <a:schemeClr val="bg1"/>
                </a:solidFill>
                <a:latin typeface="Agency FB" panose="020B0503020202020204" pitchFamily="34" charset="0"/>
              </a:rPr>
              <a:t>“Quantum annealing with more than one hundred qubits” Sergio Boixo Troels F.Rønnow, Sergei V. Isakov, Zhihui Wang, David Wecker, Daniel A. Lidar, John M. Martinis,and Matthias.</a:t>
            </a:r>
            <a:endParaRPr lang="en-US" sz="8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79728" y="5575444"/>
            <a:ext cx="262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gency FB" panose="020B0503020202020204" pitchFamily="34" charset="0"/>
              </a:rPr>
              <a:t>fig: </a:t>
            </a:r>
            <a:r>
              <a:rPr lang="en-US" sz="800" dirty="0">
                <a:latin typeface="Agency FB" panose="020B0503020202020204" pitchFamily="34" charset="0"/>
              </a:rPr>
              <a:t>“Quantum annealing with more than one hundred qubits” Sergio Boixo Troels F.Rønnow, Sergei V. Isakov, Zhihui Wang, David Wecker, Daniel A. Lidar, John M. Martinis,and Matthias.</a:t>
            </a:r>
            <a:endParaRPr lang="en-US" sz="8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3677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D-WAVE 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59826"/>
            <a:ext cx="7314873" cy="362624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pt-BR" b="1" dirty="0">
                <a:solidFill>
                  <a:schemeClr val="bg1"/>
                </a:solidFill>
                <a:latin typeface="Agency FB" panose="020B0503020202020204" pitchFamily="34" charset="0"/>
              </a:rPr>
              <a:t>The SQUID - 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a quantum </a:t>
            </a:r>
            <a:r>
              <a:rPr lang="pt-B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transistor (</a:t>
            </a:r>
            <a:r>
              <a:rPr lang="pt-BR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Qubit),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basic building block of the D-Wave Quantum Computer. The arrows indicate the magnetic spin states which encode the bits of information as +1 and -1 values. Unlike regular bits of information, these states can be put into quantum mechanical superposition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endParaRPr lang="pt-BR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he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qubits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are connected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together such that they can exchange information. This is achieved through the use of elements known as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couplers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. The couplers are also made from superconducting loops. By putting many such elements (qubits and couplers) together, we can start to build up a fabric of quantum devices that are programmable.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26" y="1799355"/>
            <a:ext cx="1936173" cy="17425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26" y="3742893"/>
            <a:ext cx="1936173" cy="16787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297654" y="6564987"/>
            <a:ext cx="9602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Reference: “</a:t>
            </a:r>
            <a:r>
              <a:rPr lang="en-US" sz="800" dirty="0">
                <a:solidFill>
                  <a:schemeClr val="bg1"/>
                </a:solidFill>
                <a:latin typeface="Agency FB" panose="020B0503020202020204" pitchFamily="34" charset="0"/>
              </a:rPr>
              <a:t>Introduction to the D-Wave Quantum </a:t>
            </a:r>
            <a:r>
              <a:rPr lang="en-US" sz="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Hardware” D-Wave Sys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53977" y="5421613"/>
            <a:ext cx="215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fig: “</a:t>
            </a:r>
            <a:r>
              <a:rPr lang="en-US" sz="800" dirty="0"/>
              <a:t>Introduction to the D-Wave Quantum </a:t>
            </a:r>
            <a:r>
              <a:rPr lang="en-US" sz="800" dirty="0" smtClean="0"/>
              <a:t>Hardware” D-Wave Sys Inc.</a:t>
            </a:r>
          </a:p>
        </p:txBody>
      </p:sp>
    </p:spTree>
    <p:extLst>
      <p:ext uri="{BB962C8B-B14F-4D97-AF65-F5344CB8AC3E}">
        <p14:creationId xmlns:p14="http://schemas.microsoft.com/office/powerpoint/2010/main" val="17782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50" y="297063"/>
            <a:ext cx="10058400" cy="1609344"/>
          </a:xfrm>
        </p:spPr>
        <p:txBody>
          <a:bodyPr/>
          <a:lstStyle/>
          <a:p>
            <a:r>
              <a:rPr lang="en-US" dirty="0" smtClean="0"/>
              <a:t>THE LIGHT SWITCH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73" y="4157845"/>
            <a:ext cx="6010827" cy="30495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The light switch game involves trying to find the best settings for a bunch of switches. </a:t>
            </a:r>
            <a:endParaRPr lang="en-US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E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ach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light switch has a number associated with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it, a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'bias value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'.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We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get to choose whether to turn each light switch ON or OFF. In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this,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ON = +1 and OFF = -1.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08" y="1920698"/>
            <a:ext cx="3158784" cy="2421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570412" y="6624766"/>
            <a:ext cx="9602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Reference: “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Quantum Computing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Primer” D-Wave Sys Inc.</a:t>
            </a:r>
          </a:p>
        </p:txBody>
      </p:sp>
    </p:spTree>
    <p:extLst>
      <p:ext uri="{BB962C8B-B14F-4D97-AF65-F5344CB8AC3E}">
        <p14:creationId xmlns:p14="http://schemas.microsoft.com/office/powerpoint/2010/main" val="31409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5400000">
            <a:off x="461964" y="-461964"/>
            <a:ext cx="6858000" cy="778192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05" y="485775"/>
            <a:ext cx="3086100" cy="54673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The objective of the game is to set the switches to get the lowest number. Mathematically, we call the bias values of each switch \( h_i \) and the switch settings are called \(s_i \).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8" y="1009650"/>
            <a:ext cx="3130004" cy="2601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3660386"/>
            <a:ext cx="5568407" cy="2644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rot="19072353">
            <a:off x="416619" y="4935735"/>
            <a:ext cx="297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Reference: “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Quantum Computing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Primer” D-Wave Sys Inc.</a:t>
            </a:r>
          </a:p>
        </p:txBody>
      </p:sp>
    </p:spTree>
    <p:extLst>
      <p:ext uri="{BB962C8B-B14F-4D97-AF65-F5344CB8AC3E}">
        <p14:creationId xmlns:p14="http://schemas.microsoft.com/office/powerpoint/2010/main" val="36473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Input 1"/>
          <p:cNvSpPr/>
          <p:nvPr/>
        </p:nvSpPr>
        <p:spPr>
          <a:xfrm>
            <a:off x="714375" y="953304"/>
            <a:ext cx="11477625" cy="4589936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324140">
            <a:off x="727247" y="1104402"/>
            <a:ext cx="8474203" cy="66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By adding another constraint as coupling strength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6" y="2359553"/>
            <a:ext cx="3171424" cy="2539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01" y="2373262"/>
            <a:ext cx="3194040" cy="2525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12" y="2366408"/>
            <a:ext cx="3108703" cy="2532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2121" y="5565961"/>
            <a:ext cx="9602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Reference: “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Quantum Computing </a:t>
            </a:r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Primer” D-Wave Sys Inc.</a:t>
            </a:r>
          </a:p>
        </p:txBody>
      </p:sp>
    </p:spTree>
    <p:extLst>
      <p:ext uri="{BB962C8B-B14F-4D97-AF65-F5344CB8AC3E}">
        <p14:creationId xmlns:p14="http://schemas.microsoft.com/office/powerpoint/2010/main" val="41311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905</TotalTime>
  <Words>3153</Words>
  <Application>Microsoft Office PowerPoint</Application>
  <PresentationFormat>Widescreen</PresentationFormat>
  <Paragraphs>497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Agency FB</vt:lpstr>
      <vt:lpstr>Arial</vt:lpstr>
      <vt:lpstr>Rockwell</vt:lpstr>
      <vt:lpstr>Rockwell Condensed</vt:lpstr>
      <vt:lpstr>Wingdings</vt:lpstr>
      <vt:lpstr>Wood Type</vt:lpstr>
      <vt:lpstr>PowerPoint Presentation</vt:lpstr>
      <vt:lpstr>Appendix</vt:lpstr>
      <vt:lpstr>QUBITS AND SUPERPOSITION</vt:lpstr>
      <vt:lpstr>QUANTUM TUNNELING / ENTANGLEMENT </vt:lpstr>
      <vt:lpstr>HOW D-WAVE WORKS ?</vt:lpstr>
      <vt:lpstr>D-WAVE HARDWARE</vt:lpstr>
      <vt:lpstr>THE LIGHT SWITCH GAME</vt:lpstr>
      <vt:lpstr>PowerPoint Presentation</vt:lpstr>
      <vt:lpstr>PowerPoint Presentation</vt:lpstr>
      <vt:lpstr>PowerPoint Presentation</vt:lpstr>
      <vt:lpstr>TOQ</vt:lpstr>
      <vt:lpstr>PowerPoint Presentation</vt:lpstr>
      <vt:lpstr>PowerPoint Presentation</vt:lpstr>
      <vt:lpstr>Qsage:</vt:lpstr>
      <vt:lpstr>Hadamard matrix</vt:lpstr>
      <vt:lpstr>Qsage Code</vt:lpstr>
      <vt:lpstr>PowerPoint Presentation</vt:lpstr>
      <vt:lpstr>PowerPoint Presentation</vt:lpstr>
      <vt:lpstr>Output</vt:lpstr>
      <vt:lpstr> TRAVEL SALESMAN PROBLEM </vt:lpstr>
      <vt:lpstr>Traveling Salesman Problem's Heuristic</vt:lpstr>
      <vt:lpstr>Heuristic:</vt:lpstr>
      <vt:lpstr>PROBLEM</vt:lpstr>
      <vt:lpstr>Methods</vt:lpstr>
      <vt:lpstr>TSP with the Triangle-Inequality</vt:lpstr>
      <vt:lpstr>Operation of APPROX-TSP-TOUR:</vt:lpstr>
      <vt:lpstr>Construct MST from root a using MST-PRIM (G, c, r)</vt:lpstr>
      <vt:lpstr>List vertices visited in preorder walk.  L = {a, b, c, h, d, e, f, g}</vt:lpstr>
      <vt:lpstr>Return Hamiltonian cycle</vt:lpstr>
      <vt:lpstr>Optimal TSP tour for a given problem (graph) would be</vt:lpstr>
      <vt:lpstr>Tsp using qsage - Algorithm</vt:lpstr>
      <vt:lpstr>PowerPoint Presentation</vt:lpstr>
      <vt:lpstr>PowerPoint Presentation</vt:lpstr>
      <vt:lpstr>PowerPoint Presentation</vt:lpstr>
      <vt:lpstr>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commands</vt:lpstr>
      <vt:lpstr>Output – trial 1</vt:lpstr>
      <vt:lpstr>Output – trial 2</vt:lpstr>
      <vt:lpstr>Output – trail 3</vt:lpstr>
      <vt:lpstr>Comparing outputs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srikanth maila</dc:creator>
  <cp:lastModifiedBy>srikanth maila</cp:lastModifiedBy>
  <cp:revision>82</cp:revision>
  <dcterms:created xsi:type="dcterms:W3CDTF">2016-03-05T20:07:40Z</dcterms:created>
  <dcterms:modified xsi:type="dcterms:W3CDTF">2016-05-03T11:43:32Z</dcterms:modified>
</cp:coreProperties>
</file>