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8"/>
  </p:notesMasterIdLst>
  <p:handoutMasterIdLst>
    <p:handoutMasterId r:id="rId9"/>
  </p:handoutMasterIdLst>
  <p:sldIdLst>
    <p:sldId id="291" r:id="rId2"/>
    <p:sldId id="292" r:id="rId3"/>
    <p:sldId id="293" r:id="rId4"/>
    <p:sldId id="294" r:id="rId5"/>
    <p:sldId id="295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4660"/>
  </p:normalViewPr>
  <p:slideViewPr>
    <p:cSldViewPr snapToGrid="0" snapToObjects="1">
      <p:cViewPr>
        <p:scale>
          <a:sx n="135" d="100"/>
          <a:sy n="135" d="100"/>
        </p:scale>
        <p:origin x="-688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3392-AF9F-A740-BE2B-E1AAF104AC7F}" type="datetimeFigureOut">
              <a:rPr lang="en-US" smtClean="0"/>
              <a:pPr/>
              <a:t>8/6/12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4101-B23D-4643-97AC-D39439549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3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62E1-F9AD-495C-BF06-76E1F5E8F9F5}" type="datetimeFigureOut">
              <a:rPr lang="en-US" smtClean="0"/>
              <a:pPr/>
              <a:t>8/6/12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DA4E-CF9D-414E-8EE5-7B82BD64F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8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D2C57-B9BC-4CBB-9EA7-9B60E2D79DF6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A564C-A04D-4FE5-A810-4CBAB31C02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6" descr="Yahoo-online-t-original.gi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54763" y="5909038"/>
            <a:ext cx="23193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85" y="3223219"/>
            <a:ext cx="55959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8884" y="261468"/>
            <a:ext cx="833521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38884" y="729613"/>
            <a:ext cx="833521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38884" y="1186813"/>
            <a:ext cx="833521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/>
        </p:nvSpPr>
        <p:spPr>
          <a:xfrm>
            <a:off x="2571382" y="1981200"/>
            <a:ext cx="4001236" cy="2302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10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with Bulleted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buFont typeface="Arial" pitchFamily="34" charset="0"/>
              <a:buChar char="•"/>
              <a:defRPr sz="2800" b="0"/>
            </a:lvl1pPr>
            <a:lvl2pPr marL="542925" indent="-193675">
              <a:tabLst/>
              <a:defRPr/>
            </a:lvl2pPr>
            <a:lvl3pPr marL="892175" indent="-152400">
              <a:defRPr/>
            </a:lvl3pPr>
            <a:lvl4pPr marL="1254125" indent="-125413">
              <a:defRPr/>
            </a:lvl4pPr>
            <a:lvl5pPr marL="1619250" indent="-1778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Presentation Template,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25C6-E09C-47AE-AE89-D91F8A4EF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CE6071-0158-F146-BF2E-152B5D82B837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66207" y="1004888"/>
            <a:ext cx="8096793" cy="4951412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885" y="3223219"/>
            <a:ext cx="55959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8884" y="261468"/>
            <a:ext cx="833521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38884" y="729613"/>
            <a:ext cx="833521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38" y="1004888"/>
            <a:ext cx="3903663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2A6BBA4-ABFB-BC42-98C1-4A73FB374A85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Yahoo! Presentation, Confidential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832-C3A8-FA48-A7F8-F7FDF113E86D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CC2-7C73-7F46-AB8B-A774D7CEF0F9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39" y="254000"/>
            <a:ext cx="2836364" cy="1181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099" y="1721225"/>
            <a:ext cx="2822603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9B-D8BC-D542-B45E-18B1E17A0379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EE67-DBF7-2A48-A908-E6C89BE14809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78564" y="345560"/>
            <a:ext cx="8404502" cy="6172216"/>
            <a:chOff x="311630" y="345560"/>
            <a:chExt cx="8571436" cy="6172216"/>
          </a:xfrm>
        </p:grpSpPr>
        <p:pic>
          <p:nvPicPr>
            <p:cNvPr id="7" name="Picture 6" descr="Quotations2.gif"/>
            <p:cNvPicPr>
              <a:picLocks noChangeAspect="1"/>
            </p:cNvPicPr>
            <p:nvPr userDrawn="1"/>
          </p:nvPicPr>
          <p:blipFill>
            <a:blip r:embed="rId2" cstate="email">
              <a:grayscl/>
              <a:lum contrast="-10000"/>
            </a:blip>
            <a:stretch>
              <a:fillRect/>
            </a:stretch>
          </p:blipFill>
          <p:spPr>
            <a:xfrm rot="10800000">
              <a:off x="5663616" y="3774576"/>
              <a:ext cx="3219450" cy="2743200"/>
            </a:xfrm>
            <a:prstGeom prst="rect">
              <a:avLst/>
            </a:prstGeom>
          </p:spPr>
        </p:pic>
        <p:pic>
          <p:nvPicPr>
            <p:cNvPr id="8" name="Picture 7" descr="Quotations2.gif"/>
            <p:cNvPicPr>
              <a:picLocks noChangeAspect="1"/>
            </p:cNvPicPr>
            <p:nvPr userDrawn="1"/>
          </p:nvPicPr>
          <p:blipFill>
            <a:blip r:embed="rId2" cstate="email">
              <a:grayscl/>
              <a:lum contrast="-10000"/>
            </a:blip>
            <a:stretch>
              <a:fillRect/>
            </a:stretch>
          </p:blipFill>
          <p:spPr>
            <a:xfrm rot="10800000" flipH="1">
              <a:off x="311630" y="345560"/>
              <a:ext cx="3219450" cy="2743200"/>
            </a:xfrm>
            <a:prstGeom prst="rect">
              <a:avLst/>
            </a:prstGeom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9DCC86-33CC-4B4F-BD75-86C78A15EBEF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Yahoo! Presentation,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66207" y="0"/>
            <a:ext cx="809679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6635569" y="6356350"/>
            <a:ext cx="2127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BF423A9F-D603-194E-AA1A-455FB204B9CB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922587" y="6356350"/>
            <a:ext cx="2472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Yahoo! Presentation, Confidential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666207" y="1004888"/>
            <a:ext cx="8096793" cy="493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981" y="1064710"/>
            <a:ext cx="71278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600"/>
        </a:spcBef>
        <a:spcAft>
          <a:spcPct val="0"/>
        </a:spcAft>
        <a:buClrTx/>
        <a:buSzPct val="80000"/>
        <a:buFont typeface="Calibri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600"/>
        </a:spcBef>
        <a:spcAft>
          <a:spcPct val="0"/>
        </a:spcAft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3838" algn="l" rtl="0" eaLnBrk="1" fontAlgn="base" hangingPunct="1">
        <a:spcBef>
          <a:spcPts val="600"/>
        </a:spcBef>
        <a:spcAft>
          <a:spcPct val="0"/>
        </a:spcAft>
        <a:buClrTx/>
        <a:buFont typeface="Calibri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763" indent="-233363" algn="l" rtl="0" eaLnBrk="1" fontAlgn="base" hangingPunct="1"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ctrTitle" sz="quarter"/>
          </p:nvPr>
        </p:nvSpPr>
        <p:spPr>
          <a:xfrm>
            <a:off x="513708" y="1371600"/>
            <a:ext cx="8784404" cy="635000"/>
          </a:xfrm>
          <a:ln w="9525"/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Intelligent Finance Data Quality Improvement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544" y="2679697"/>
            <a:ext cx="3949259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1600" dirty="0" err="1" smtClean="0"/>
              <a:t>Houtan</a:t>
            </a:r>
            <a:r>
              <a:rPr lang="en-US" sz="1600" dirty="0" smtClean="0"/>
              <a:t> </a:t>
            </a:r>
            <a:r>
              <a:rPr lang="en-US" sz="1600" dirty="0" err="1" smtClean="0"/>
              <a:t>Shirani-Mehr</a:t>
            </a:r>
            <a:r>
              <a:rPr lang="en-US" sz="1600" dirty="0" smtClean="0"/>
              <a:t>, Yahoo! Finance</a:t>
            </a:r>
          </a:p>
          <a:p>
            <a:pPr algn="ctr"/>
            <a:r>
              <a:rPr lang="en-US" sz="1600" dirty="0" smtClean="0"/>
              <a:t>Supervisor: </a:t>
            </a:r>
            <a:r>
              <a:rPr lang="en-US" sz="1600" dirty="0" err="1" smtClean="0"/>
              <a:t>Yugandhar</a:t>
            </a:r>
            <a:r>
              <a:rPr lang="en-US" sz="1600" dirty="0" smtClean="0"/>
              <a:t> </a:t>
            </a:r>
            <a:r>
              <a:rPr lang="en-US" sz="1600" dirty="0" err="1" smtClean="0"/>
              <a:t>Veluvali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 txBox="1">
            <a:spLocks noGrp="1"/>
          </p:cNvSpPr>
          <p:nvPr/>
        </p:nvSpPr>
        <p:spPr bwMode="auto">
          <a:xfrm>
            <a:off x="4200525" y="6537325"/>
            <a:ext cx="75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78BA9409-81F9-418E-83CD-78BDCE1C3B8F}" type="slidenum">
              <a:rPr lang="en-US" sz="900">
                <a:solidFill>
                  <a:srgbClr val="7B0099"/>
                </a:solidFill>
              </a:rPr>
              <a:pPr algn="ctr"/>
              <a:t>2</a:t>
            </a:fld>
            <a:endParaRPr lang="en-US" sz="900">
              <a:solidFill>
                <a:srgbClr val="7B00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1500" y="228600"/>
            <a:ext cx="85725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3200" b="1"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endParaRPr lang="en-US" sz="3200" b="1"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72500" cy="9064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About Me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2"/>
            <a:ext cx="8534400" cy="465613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1800" b="1" dirty="0" smtClean="0">
                <a:solidFill>
                  <a:srgbClr val="7030A0"/>
                </a:solidFill>
              </a:rPr>
              <a:t>PhD Candidate at University of Southern California</a:t>
            </a:r>
          </a:p>
          <a:p>
            <a:pPr marL="342900" indent="-342900"/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/>
            <a:endParaRPr lang="en-US" sz="1800" b="1" dirty="0">
              <a:solidFill>
                <a:srgbClr val="7030A0"/>
              </a:solidFill>
            </a:endParaRPr>
          </a:p>
          <a:p>
            <a:pPr marL="342900" indent="-342900"/>
            <a:r>
              <a:rPr lang="en-US" sz="1800" b="1" dirty="0" smtClean="0">
                <a:solidFill>
                  <a:srgbClr val="7030A0"/>
                </a:solidFill>
              </a:rPr>
              <a:t>MS and BS from university of California, Irvine and Sharif university in 2007 and 2004, respectively</a:t>
            </a:r>
          </a:p>
          <a:p>
            <a:pPr marL="342900" indent="-342900"/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/>
            <a:endParaRPr lang="en-US" sz="1800" b="1" dirty="0">
              <a:solidFill>
                <a:srgbClr val="7030A0"/>
              </a:solidFill>
            </a:endParaRPr>
          </a:p>
          <a:p>
            <a:pPr marL="342900" indent="-342900"/>
            <a:endParaRPr lang="en-US" sz="1800" b="1" dirty="0">
              <a:solidFill>
                <a:srgbClr val="7030A0"/>
              </a:solidFill>
            </a:endParaRPr>
          </a:p>
          <a:p>
            <a:pPr marL="342900" indent="-342900"/>
            <a:r>
              <a:rPr lang="en-US" sz="1800" b="1" dirty="0" smtClean="0">
                <a:solidFill>
                  <a:srgbClr val="7030A0"/>
                </a:solidFill>
              </a:rPr>
              <a:t>Published 12 peer reviewed conference and journal papers and one US patent</a:t>
            </a:r>
          </a:p>
          <a:p>
            <a:pPr marL="342900" indent="-342900"/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/>
            <a:endParaRPr lang="en-US" sz="1800" b="1" dirty="0">
              <a:solidFill>
                <a:srgbClr val="7030A0"/>
              </a:solidFill>
            </a:endParaRPr>
          </a:p>
          <a:p>
            <a:pPr marL="342900" indent="-342900"/>
            <a:endParaRPr lang="en-US" sz="1800" b="1" dirty="0">
              <a:solidFill>
                <a:srgbClr val="7030A0"/>
              </a:solidFill>
            </a:endParaRPr>
          </a:p>
          <a:p>
            <a:pPr marL="342900" indent="-342900"/>
            <a:r>
              <a:rPr lang="en-US" sz="1800" b="1" dirty="0" smtClean="0">
                <a:solidFill>
                  <a:srgbClr val="7030A0"/>
                </a:solidFill>
              </a:rPr>
              <a:t>Interned in NASA JPL and Chevron in 2011 and 2010, respectively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anomalies in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Presentation Template,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025C6-E09C-47AE-AE89-D91F8A4EFF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Screen Shot 2012-08-05 at 12.0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6" y="1687843"/>
            <a:ext cx="4495982" cy="2637535"/>
          </a:xfrm>
          <a:prstGeom prst="rect">
            <a:avLst/>
          </a:prstGeom>
        </p:spPr>
      </p:pic>
      <p:pic>
        <p:nvPicPr>
          <p:cNvPr id="8" name="Picture 7" descr="Screen Shot 2012-08-05 at 2.03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92" y="2264533"/>
            <a:ext cx="5408815" cy="2755990"/>
          </a:xfrm>
          <a:prstGeom prst="rect">
            <a:avLst/>
          </a:prstGeom>
        </p:spPr>
      </p:pic>
      <p:pic>
        <p:nvPicPr>
          <p:cNvPr id="9" name="Picture 8" descr="Screen Shot 2012-08-05 at 1.58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63" y="2875596"/>
            <a:ext cx="2952015" cy="31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data</a:t>
            </a:r>
          </a:p>
          <a:p>
            <a:pPr lvl="1"/>
            <a:r>
              <a:rPr lang="en-US" sz="1500" dirty="0" smtClean="0"/>
              <a:t>Numerical data such as historical prices</a:t>
            </a:r>
          </a:p>
          <a:p>
            <a:pPr lvl="2"/>
            <a:r>
              <a:rPr lang="en-US" sz="1300" dirty="0" smtClean="0"/>
              <a:t>Set S of data sets, </a:t>
            </a:r>
            <a:r>
              <a:rPr lang="en-US" sz="1300" i="1" dirty="0" smtClean="0"/>
              <a:t>S=</a:t>
            </a:r>
            <a:r>
              <a:rPr lang="en-US" sz="1300" dirty="0" smtClean="0"/>
              <a:t>{</a:t>
            </a:r>
            <a:r>
              <a:rPr lang="en-US" sz="1300" i="1" dirty="0" smtClean="0"/>
              <a:t>S</a:t>
            </a:r>
            <a:r>
              <a:rPr lang="en-US" sz="1300" i="1" baseline="-25000" dirty="0" smtClean="0"/>
              <a:t>1</a:t>
            </a:r>
            <a:r>
              <a:rPr lang="en-US" sz="1300" i="1" dirty="0" smtClean="0"/>
              <a:t>,S</a:t>
            </a:r>
            <a:r>
              <a:rPr lang="en-US" sz="1300" i="1" baseline="-25000" dirty="0" smtClean="0"/>
              <a:t>2</a:t>
            </a:r>
            <a:r>
              <a:rPr lang="en-US" sz="1300" i="1" dirty="0" smtClean="0"/>
              <a:t>,…,</a:t>
            </a:r>
            <a:r>
              <a:rPr lang="en-US" sz="1300" i="1" dirty="0" err="1" smtClean="0"/>
              <a:t>S</a:t>
            </a:r>
            <a:r>
              <a:rPr lang="en-US" sz="1300" i="1" baseline="-25000" dirty="0" err="1" smtClean="0"/>
              <a:t>n</a:t>
            </a:r>
            <a:r>
              <a:rPr lang="en-US" sz="1300" dirty="0" smtClean="0"/>
              <a:t>} where each </a:t>
            </a:r>
            <a:r>
              <a:rPr lang="en-US" sz="1300" i="1" dirty="0" smtClean="0"/>
              <a:t>S</a:t>
            </a:r>
            <a:r>
              <a:rPr lang="en-US" sz="1300" i="1" baseline="-25000" dirty="0" smtClean="0"/>
              <a:t>i</a:t>
            </a:r>
            <a:r>
              <a:rPr lang="en-US" sz="1300" dirty="0" smtClean="0"/>
              <a:t> is a time series, i.e.,  </a:t>
            </a:r>
            <a:r>
              <a:rPr lang="en-US" sz="1300" i="1" dirty="0" smtClean="0"/>
              <a:t>S</a:t>
            </a:r>
            <a:r>
              <a:rPr lang="en-US" sz="1300" i="1" baseline="-25000" dirty="0" smtClean="0"/>
              <a:t>i</a:t>
            </a:r>
            <a:r>
              <a:rPr lang="en-US" sz="1300" dirty="0" smtClean="0"/>
              <a:t>={</a:t>
            </a:r>
            <a:r>
              <a:rPr lang="en-US" sz="1300" i="1" dirty="0" smtClean="0"/>
              <a:t>s</a:t>
            </a:r>
            <a:r>
              <a:rPr lang="en-US" sz="1300" i="1" baseline="-25000" dirty="0" smtClean="0"/>
              <a:t>i,1</a:t>
            </a:r>
            <a:r>
              <a:rPr lang="en-US" sz="1300" i="1" dirty="0" smtClean="0"/>
              <a:t>,s</a:t>
            </a:r>
            <a:r>
              <a:rPr lang="en-US" sz="1300" i="1" baseline="-25000" dirty="0" smtClean="0"/>
              <a:t>i,2</a:t>
            </a:r>
            <a:r>
              <a:rPr lang="en-US" sz="1300" i="1" dirty="0" smtClean="0"/>
              <a:t>,s</a:t>
            </a:r>
            <a:r>
              <a:rPr lang="en-US" sz="1300" i="1" baseline="-25000" dirty="0" smtClean="0"/>
              <a:t>i,3</a:t>
            </a:r>
            <a:r>
              <a:rPr lang="en-US" sz="1300" i="1" dirty="0" smtClean="0"/>
              <a:t>,…</a:t>
            </a:r>
            <a:r>
              <a:rPr lang="en-US" sz="1300" i="1" dirty="0" err="1" smtClean="0"/>
              <a:t>s</a:t>
            </a:r>
            <a:r>
              <a:rPr lang="en-US" sz="1300" i="1" baseline="-25000" dirty="0" err="1" smtClean="0"/>
              <a:t>i,m</a:t>
            </a:r>
            <a:r>
              <a:rPr lang="en-US" sz="1300" dirty="0" smtClean="0"/>
              <a:t>}</a:t>
            </a:r>
          </a:p>
          <a:p>
            <a:pPr lvl="1"/>
            <a:endParaRPr lang="en-US" dirty="0"/>
          </a:p>
          <a:p>
            <a:r>
              <a:rPr lang="en-US" dirty="0" smtClean="0"/>
              <a:t>Incorrect data point</a:t>
            </a:r>
          </a:p>
          <a:p>
            <a:pPr lvl="1"/>
            <a:r>
              <a:rPr lang="en-US" dirty="0" smtClean="0"/>
              <a:t>A value which significantly differs from the corresponding real world value</a:t>
            </a:r>
          </a:p>
          <a:p>
            <a:pPr lvl="2"/>
            <a:r>
              <a:rPr lang="en-US" sz="1400" i="1" dirty="0" err="1"/>
              <a:t>s</a:t>
            </a:r>
            <a:r>
              <a:rPr lang="en-US" sz="1400" i="1" baseline="-25000" dirty="0" err="1" smtClean="0"/>
              <a:t>i,j</a:t>
            </a:r>
            <a:r>
              <a:rPr lang="en-US" sz="1400" i="1" dirty="0" smtClean="0"/>
              <a:t>, |</a:t>
            </a:r>
            <a:r>
              <a:rPr lang="en-US" sz="1400" i="1" dirty="0" err="1" smtClean="0"/>
              <a:t>s</a:t>
            </a:r>
            <a:r>
              <a:rPr lang="en-US" sz="1400" i="1" baseline="-25000" dirty="0" err="1" smtClean="0"/>
              <a:t>i,j</a:t>
            </a:r>
            <a:r>
              <a:rPr lang="en-US" sz="1400" i="1" dirty="0" err="1" smtClean="0"/>
              <a:t>-r</a:t>
            </a:r>
            <a:r>
              <a:rPr lang="en-US" sz="1400" i="1" baseline="-25000" dirty="0" err="1" smtClean="0"/>
              <a:t>i,j</a:t>
            </a:r>
            <a:r>
              <a:rPr lang="en-US" sz="1400" i="1" dirty="0" smtClean="0"/>
              <a:t>| ≤ </a:t>
            </a:r>
            <a:r>
              <a:rPr lang="en-US" sz="1400" i="1" dirty="0" err="1" smtClean="0"/>
              <a:t>ε</a:t>
            </a:r>
            <a:endParaRPr lang="en-US" sz="1400" i="1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Difficulty of modeling financial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Additional data sources</a:t>
            </a:r>
          </a:p>
          <a:p>
            <a:pPr lvl="1"/>
            <a:r>
              <a:rPr lang="en-US" dirty="0" smtClean="0"/>
              <a:t>News and other financial sources, e.g., Bloomberg</a:t>
            </a:r>
          </a:p>
          <a:p>
            <a:pPr lvl="1"/>
            <a:endParaRPr lang="en-US" dirty="0"/>
          </a:p>
          <a:p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Given a set of data </a:t>
            </a:r>
            <a:r>
              <a:rPr lang="en-US" dirty="0" smtClean="0"/>
              <a:t>sets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smtClean="0"/>
              <a:t>and </a:t>
            </a:r>
            <a:r>
              <a:rPr lang="en-US" smtClean="0"/>
              <a:t>external </a:t>
            </a:r>
            <a:r>
              <a:rPr lang="en-US" dirty="0" smtClean="0"/>
              <a:t>data sources </a:t>
            </a:r>
            <a:r>
              <a:rPr lang="en-US" i="1" dirty="0" smtClean="0"/>
              <a:t>E</a:t>
            </a:r>
            <a:r>
              <a:rPr lang="en-US" dirty="0" smtClean="0"/>
              <a:t>, find the incorrect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Presentation Template,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025C6-E09C-47AE-AE89-D91F8A4EFF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 descr="Screen Shot 2012-08-05 at 5.5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96" y="3170296"/>
            <a:ext cx="1941879" cy="964243"/>
          </a:xfrm>
          <a:prstGeom prst="rect">
            <a:avLst/>
          </a:prstGeom>
        </p:spPr>
      </p:pic>
      <p:pic>
        <p:nvPicPr>
          <p:cNvPr id="7" name="Picture 6" descr="Screen Shot 2012-08-05 at 6.15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26" y="3904074"/>
            <a:ext cx="2011174" cy="14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Presentation Template,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025C6-E09C-47AE-AE89-D91F8A4EFF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98872" y="1867369"/>
            <a:ext cx="6860831" cy="3238031"/>
            <a:chOff x="1398872" y="1867369"/>
            <a:chExt cx="6860831" cy="3238031"/>
          </a:xfrm>
        </p:grpSpPr>
        <p:sp>
          <p:nvSpPr>
            <p:cNvPr id="7" name="Rectangle 6"/>
            <p:cNvSpPr/>
            <p:nvPr/>
          </p:nvSpPr>
          <p:spPr>
            <a:xfrm>
              <a:off x="2380073" y="1867369"/>
              <a:ext cx="1712148" cy="1194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Modeling Module: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e.g. KNN model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8159" y="3791185"/>
              <a:ext cx="1712148" cy="1314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Anomaly Detection Module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47555" y="1867369"/>
              <a:ext cx="1712148" cy="1194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External Sources: News and other financial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8872" y="4191000"/>
              <a:ext cx="2050815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r>
                <a:rPr lang="en-US" sz="1600" dirty="0" smtClean="0"/>
                <a:t>Input data sources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 rot="5400000">
              <a:off x="3927590" y="2516482"/>
              <a:ext cx="1448743" cy="1100667"/>
            </a:xfrm>
            <a:prstGeom prst="ben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rot="5400000" flipV="1">
              <a:off x="5226753" y="2470385"/>
              <a:ext cx="1448743" cy="1192861"/>
            </a:xfrm>
            <a:prstGeom prst="ben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eft Arrow 14"/>
            <p:cNvSpPr/>
            <p:nvPr/>
          </p:nvSpPr>
          <p:spPr>
            <a:xfrm rot="10800000">
              <a:off x="3430870" y="4204170"/>
              <a:ext cx="987778" cy="415808"/>
            </a:xfrm>
            <a:prstGeom prst="lef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 fontScale="55000" lnSpcReduction="20000"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1566257" y="2342444"/>
              <a:ext cx="813816" cy="1848556"/>
            </a:xfrm>
            <a:prstGeom prst="ben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23619" y="950145"/>
            <a:ext cx="2050815" cy="917224"/>
            <a:chOff x="2323619" y="950145"/>
            <a:chExt cx="2050815" cy="917224"/>
          </a:xfrm>
        </p:grpSpPr>
        <p:sp>
          <p:nvSpPr>
            <p:cNvPr id="19" name="Down Arrow 18"/>
            <p:cNvSpPr/>
            <p:nvPr/>
          </p:nvSpPr>
          <p:spPr>
            <a:xfrm>
              <a:off x="3034344" y="1288815"/>
              <a:ext cx="415343" cy="578554"/>
            </a:xfrm>
            <a:prstGeom prst="down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3619" y="952969"/>
              <a:ext cx="2050815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endParaRPr lang="en-US" sz="16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80073" y="950145"/>
              <a:ext cx="1790136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Feedback from output Data/Experts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0307" y="4031076"/>
            <a:ext cx="2695130" cy="1520236"/>
            <a:chOff x="6140307" y="4031076"/>
            <a:chExt cx="2695130" cy="1520236"/>
          </a:xfrm>
        </p:grpSpPr>
        <p:sp>
          <p:nvSpPr>
            <p:cNvPr id="17" name="Left Arrow 16"/>
            <p:cNvSpPr/>
            <p:nvPr/>
          </p:nvSpPr>
          <p:spPr>
            <a:xfrm rot="10800000">
              <a:off x="6140307" y="4073410"/>
              <a:ext cx="987778" cy="415808"/>
            </a:xfrm>
            <a:prstGeom prst="lef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 fontScale="55000" lnSpcReduction="20000"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2308" y="4031076"/>
              <a:ext cx="1790136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Data without </a:t>
              </a:r>
            </a:p>
            <a:p>
              <a:pPr algn="ctr"/>
              <a:r>
                <a:rPr lang="en-US" sz="1600" dirty="0" smtClean="0"/>
                <a:t>anomaly</a:t>
              </a:r>
            </a:p>
          </p:txBody>
        </p:sp>
        <p:sp>
          <p:nvSpPr>
            <p:cNvPr id="23" name="Left Arrow 22"/>
            <p:cNvSpPr/>
            <p:nvPr/>
          </p:nvSpPr>
          <p:spPr>
            <a:xfrm rot="10800000">
              <a:off x="6140307" y="4659489"/>
              <a:ext cx="987778" cy="415808"/>
            </a:xfrm>
            <a:prstGeom prst="leftArrow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 fontScale="55000" lnSpcReduction="20000"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5301" y="4636912"/>
              <a:ext cx="1790136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Potential future </a:t>
              </a:r>
            </a:p>
            <a:p>
              <a:pPr algn="ctr"/>
              <a:r>
                <a:rPr lang="en-US" sz="1600" dirty="0" smtClean="0"/>
                <a:t>anomalies</a:t>
              </a:r>
            </a:p>
          </p:txBody>
        </p:sp>
      </p:grpSp>
      <p:pic>
        <p:nvPicPr>
          <p:cNvPr id="25" name="Picture 24" descr="Screen Shot 2012-08-05 at 6.5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57" y="5406437"/>
            <a:ext cx="3074954" cy="7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learnt so far</a:t>
            </a:r>
          </a:p>
          <a:p>
            <a:pPr lvl="1"/>
            <a:r>
              <a:rPr lang="en-US" dirty="0" smtClean="0"/>
              <a:t>Data quality challenges with financial data</a:t>
            </a:r>
          </a:p>
          <a:p>
            <a:pPr lvl="1"/>
            <a:r>
              <a:rPr lang="en-US" dirty="0" smtClean="0"/>
              <a:t>Working with map-reduce programming model</a:t>
            </a:r>
          </a:p>
          <a:p>
            <a:pPr lvl="1"/>
            <a:r>
              <a:rPr lang="en-US" dirty="0" smtClean="0"/>
              <a:t>Teamwork experience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Possible future directions</a:t>
            </a:r>
          </a:p>
          <a:p>
            <a:pPr lvl="1"/>
            <a:r>
              <a:rPr lang="en-US" dirty="0" smtClean="0"/>
              <a:t>Online data anomaly detection</a:t>
            </a:r>
          </a:p>
          <a:p>
            <a:pPr lvl="1"/>
            <a:r>
              <a:rPr lang="en-US" dirty="0" smtClean="0"/>
              <a:t>Extension of the framework to detect new trends in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Tech Pulse submission</a:t>
            </a:r>
          </a:p>
          <a:p>
            <a:pPr lvl="2"/>
            <a:r>
              <a:rPr lang="en-US" dirty="0" smtClean="0"/>
              <a:t>Given an input symbol </a:t>
            </a:r>
            <a:r>
              <a:rPr lang="en-US" i="1" dirty="0" smtClean="0"/>
              <a:t>s</a:t>
            </a:r>
            <a:r>
              <a:rPr lang="en-US" dirty="0" smtClean="0"/>
              <a:t> , and a given interval time </a:t>
            </a:r>
            <a:r>
              <a:rPr lang="en-US" i="1" dirty="0" smtClean="0"/>
              <a:t>T</a:t>
            </a:r>
            <a:r>
              <a:rPr lang="en-US" dirty="0" smtClean="0"/>
              <a:t>, find the top other symbols which are </a:t>
            </a:r>
            <a:r>
              <a:rPr lang="en-US" dirty="0" smtClean="0"/>
              <a:t>the most </a:t>
            </a:r>
            <a:r>
              <a:rPr lang="en-US" dirty="0" smtClean="0"/>
              <a:t>similar/dissimilar to s during </a:t>
            </a:r>
            <a:r>
              <a:rPr lang="en-US" i="1" dirty="0" smtClean="0"/>
              <a:t>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Presentation Template,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025C6-E09C-47AE-AE89-D91F8A4EFF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Screen Shot 2012-08-06 at 1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37" y="4864570"/>
            <a:ext cx="2553547" cy="17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hoo! 2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Yahoo!1</Template>
  <TotalTime>2928</TotalTime>
  <Words>337</Words>
  <Application>Microsoft Macintosh PowerPoint</Application>
  <PresentationFormat>On-screen Show (4:3)</PresentationFormat>
  <Paragraphs>69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Yahoo! 2</vt:lpstr>
      <vt:lpstr>Intelligent Finance Data Quality Improvement</vt:lpstr>
      <vt:lpstr>About Me</vt:lpstr>
      <vt:lpstr>Motivation</vt:lpstr>
      <vt:lpstr>Problem Definition</vt:lpstr>
      <vt:lpstr>Approach</vt:lpstr>
      <vt:lpstr>Closing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Presentation Template</dc:title>
  <dc:creator>Preferred Customer</dc:creator>
  <cp:lastModifiedBy>Yahoo! Inc.</cp:lastModifiedBy>
  <cp:revision>106</cp:revision>
  <dcterms:created xsi:type="dcterms:W3CDTF">2009-12-10T16:47:05Z</dcterms:created>
  <dcterms:modified xsi:type="dcterms:W3CDTF">2012-08-06T20:54:03Z</dcterms:modified>
</cp:coreProperties>
</file>