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61"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807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igma.com/file/E0KtyByYctpA4zg7MAdZA1/Untitled?type=whiteboard&amp;node-id=0-1&amp;t=f0D6efYLLQTzmDMW-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just"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endParaRPr dirty="0"/>
          </a:p>
          <a:p>
            <a:pPr marL="0" lvl="0" indent="0" algn="just" rtl="0">
              <a:lnSpc>
                <a:spcPct val="90000"/>
              </a:lnSpc>
              <a:spcBef>
                <a:spcPts val="1000"/>
              </a:spcBef>
              <a:spcAft>
                <a:spcPts val="0"/>
              </a:spcAft>
              <a:buClr>
                <a:schemeClr val="lt2"/>
              </a:buClr>
              <a:buSzPts val="1800"/>
              <a:buNone/>
            </a:pPr>
            <a:r>
              <a:rPr lang="en-IN" b="0" i="0" dirty="0">
                <a:solidFill>
                  <a:schemeClr val="tx1"/>
                </a:solidFill>
                <a:effectLst/>
                <a:latin typeface="Franklin Gothic" panose="020B0604020202020204" charset="0"/>
              </a:rPr>
              <a:t>AICTE, MIC-Student Innovation  </a:t>
            </a:r>
            <a:r>
              <a:rPr lang="en-IN" dirty="0">
                <a:solidFill>
                  <a:schemeClr val="tx1"/>
                </a:solidFill>
                <a:latin typeface="Franklin Gothic"/>
                <a:ea typeface="Franklin Gothic"/>
                <a:cs typeface="Franklin Gothic"/>
                <a:sym typeface="Franklin Gothic"/>
              </a:rPr>
              <a:t>Student Innovation</a:t>
            </a:r>
            <a:endParaRPr dirty="0">
              <a:solidFill>
                <a:schemeClr val="tx1"/>
              </a:solidFill>
              <a:latin typeface="Franklin Gothic"/>
              <a:ea typeface="Franklin Gothic"/>
              <a:cs typeface="Franklin Gothic"/>
              <a:sym typeface="Franklin Gothic"/>
            </a:endParaRPr>
          </a:p>
          <a:p>
            <a:pPr marL="0" lvl="0" indent="0" algn="just"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 </a:t>
            </a:r>
            <a:r>
              <a:rPr lang="en-US" dirty="0">
                <a:solidFill>
                  <a:schemeClr val="tx1"/>
                </a:solidFill>
                <a:latin typeface="Franklin Gothic"/>
                <a:ea typeface="Franklin Gothic"/>
                <a:cs typeface="Franklin Gothic"/>
                <a:sym typeface="Franklin Gothic"/>
              </a:rPr>
              <a:t>SIH 1487</a:t>
            </a:r>
            <a:endParaRPr dirty="0">
              <a:solidFill>
                <a:schemeClr val="tx1"/>
              </a:solidFill>
            </a:endParaRPr>
          </a:p>
          <a:p>
            <a:pPr marL="0" lvl="0" indent="0" algn="just"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US" dirty="0">
                <a:solidFill>
                  <a:schemeClr val="tx1"/>
                </a:solidFill>
                <a:latin typeface="Franklin Gothic"/>
                <a:ea typeface="Franklin Gothic"/>
                <a:cs typeface="Franklin Gothic"/>
                <a:sym typeface="Franklin Gothic"/>
              </a:rPr>
              <a:t>Student Innovation</a:t>
            </a:r>
          </a:p>
          <a:p>
            <a:pPr marL="0" lvl="0" indent="0" algn="just"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dirty="0">
                <a:solidFill>
                  <a:schemeClr val="tx1"/>
                </a:solidFill>
                <a:latin typeface="Franklin Gothic"/>
                <a:ea typeface="Franklin Gothic"/>
                <a:cs typeface="Franklin Gothic"/>
                <a:sym typeface="Franklin Gothic"/>
              </a:rPr>
              <a:t>Eco Warriors</a:t>
            </a:r>
            <a:endParaRPr dirty="0">
              <a:solidFill>
                <a:schemeClr val="tx1"/>
              </a:solidFill>
            </a:endParaRPr>
          </a:p>
          <a:p>
            <a:pPr marL="0" lvl="0" indent="0" algn="just"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a:solidFill>
                  <a:schemeClr val="tx1"/>
                </a:solidFill>
                <a:latin typeface="Franklin Gothic"/>
                <a:ea typeface="Franklin Gothic"/>
                <a:cs typeface="Franklin Gothic"/>
                <a:sym typeface="Franklin Gothic"/>
              </a:rPr>
              <a:t>Godavari Srikanth</a:t>
            </a:r>
            <a:endParaRPr dirty="0">
              <a:solidFill>
                <a:schemeClr val="tx1"/>
              </a:solidFill>
            </a:endParaRPr>
          </a:p>
          <a:p>
            <a:pPr marL="0" lvl="0" indent="0" algn="just"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a:t>
            </a:r>
            <a:r>
              <a:rPr lang="en-US" dirty="0">
                <a:solidFill>
                  <a:schemeClr val="tx1"/>
                </a:solidFill>
                <a:latin typeface="Franklin Gothic"/>
                <a:ea typeface="Franklin Gothic"/>
                <a:cs typeface="Franklin Gothic"/>
                <a:sym typeface="Franklin Gothic"/>
              </a:rPr>
              <a:t>U-0020</a:t>
            </a:r>
            <a:endParaRPr dirty="0">
              <a:solidFill>
                <a:schemeClr val="tx1"/>
              </a:solidFill>
            </a:endParaRPr>
          </a:p>
          <a:p>
            <a:pPr marL="0" lvl="0" indent="0" algn="just"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dirty="0">
                <a:solidFill>
                  <a:schemeClr val="tx1"/>
                </a:solidFill>
                <a:latin typeface="Franklin Gothic"/>
                <a:ea typeface="Franklin Gothic"/>
                <a:cs typeface="Franklin Gothic"/>
                <a:sym typeface="Franklin Gothic"/>
              </a:rPr>
              <a:t>K L University</a:t>
            </a:r>
            <a:endParaRPr dirty="0">
              <a:solidFill>
                <a:schemeClr val="tx1"/>
              </a:solidFill>
            </a:endParaRPr>
          </a:p>
          <a:p>
            <a:pPr marL="0" lvl="0" indent="0" algn="just"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indent="0" algn="just"/>
            <a:r>
              <a:rPr lang="en-US" dirty="0">
                <a:latin typeface="Franklin Gothic"/>
                <a:ea typeface="Franklin Gothic"/>
                <a:cs typeface="Franklin Gothic"/>
                <a:sym typeface="Franklin Gothic"/>
              </a:rPr>
              <a:t>Theme Name : </a:t>
            </a:r>
            <a:r>
              <a:rPr lang="en-US" dirty="0">
                <a:solidFill>
                  <a:schemeClr val="tx1"/>
                </a:solidFill>
                <a:latin typeface="Franklin Gothic"/>
                <a:ea typeface="Franklin Gothic"/>
                <a:cs typeface="Franklin Gothic"/>
                <a:sym typeface="Franklin Gothic"/>
              </a:rPr>
              <a:t>Clean And Green Technology</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endParaRPr dirty="0"/>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4201969" y="0"/>
            <a:ext cx="3313008" cy="52577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IN" sz="2400" dirty="0"/>
              <a:t>Idea or Approach Details</a:t>
            </a:r>
            <a:endParaRPr sz="2400" dirty="0"/>
          </a:p>
        </p:txBody>
      </p:sp>
      <p:sp>
        <p:nvSpPr>
          <p:cNvPr id="218" name="Google Shape;218;p2"/>
          <p:cNvSpPr txBox="1">
            <a:spLocks noGrp="1"/>
          </p:cNvSpPr>
          <p:nvPr>
            <p:ph type="body" idx="1"/>
          </p:nvPr>
        </p:nvSpPr>
        <p:spPr>
          <a:xfrm>
            <a:off x="393291" y="619433"/>
            <a:ext cx="6587612" cy="596043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p>
          <a:p>
            <a:pPr marL="0" lvl="0" indent="0" algn="just" rtl="0">
              <a:lnSpc>
                <a:spcPct val="100000"/>
              </a:lnSpc>
              <a:spcBef>
                <a:spcPts val="0"/>
              </a:spcBef>
              <a:spcAft>
                <a:spcPts val="0"/>
              </a:spcAft>
              <a:buClr>
                <a:schemeClr val="lt2"/>
              </a:buClr>
              <a:buSzPts val="1800"/>
              <a:buNone/>
            </a:pPr>
            <a:r>
              <a:rPr lang="en-US" dirty="0">
                <a:solidFill>
                  <a:schemeClr val="tx1">
                    <a:lumMod val="75000"/>
                    <a:lumOff val="25000"/>
                  </a:schemeClr>
                </a:solidFill>
                <a:latin typeface="Franklin Gothic"/>
                <a:ea typeface="Franklin Gothic"/>
                <a:cs typeface="Franklin Gothic"/>
                <a:sym typeface="Franklin Gothic"/>
              </a:rPr>
              <a:t>                     We are looking for a solution by creating a web-based Application that will serve as  a platform for customers to get rid of accumulated plastic and other recyclable waste at home . The prototype will function as follows:</a:t>
            </a:r>
          </a:p>
          <a:p>
            <a:pPr marL="0" lvl="0" indent="0" algn="just" rtl="0">
              <a:lnSpc>
                <a:spcPct val="100000"/>
              </a:lnSpc>
              <a:spcBef>
                <a:spcPts val="0"/>
              </a:spcBef>
              <a:spcAft>
                <a:spcPts val="0"/>
              </a:spcAft>
              <a:buClr>
                <a:schemeClr val="lt2"/>
              </a:buClr>
              <a:buSzPts val="1800"/>
              <a:buNone/>
            </a:pPr>
            <a:r>
              <a:rPr lang="en-US" dirty="0">
                <a:solidFill>
                  <a:schemeClr val="tx1">
                    <a:lumMod val="75000"/>
                    <a:lumOff val="25000"/>
                  </a:schemeClr>
                </a:solidFill>
                <a:latin typeface="Franklin Gothic"/>
                <a:ea typeface="Franklin Gothic"/>
                <a:cs typeface="Franklin Gothic"/>
                <a:sym typeface="Franklin Gothic"/>
              </a:rPr>
              <a:t>             </a:t>
            </a:r>
          </a:p>
          <a:p>
            <a:pPr marL="285750" lvl="0" indent="-285750" algn="just" rtl="0">
              <a:lnSpc>
                <a:spcPct val="100000"/>
              </a:lnSpc>
              <a:spcBef>
                <a:spcPts val="0"/>
              </a:spcBef>
              <a:spcAft>
                <a:spcPts val="0"/>
              </a:spcAft>
              <a:buClr>
                <a:schemeClr val="lt2"/>
              </a:buClr>
              <a:buSzPts val="1800"/>
              <a:buFont typeface="Wingdings" panose="05000000000000000000" pitchFamily="2" charset="2"/>
              <a:buChar char="è"/>
            </a:pPr>
            <a:r>
              <a:rPr lang="en-US" dirty="0"/>
              <a:t>Users can share their Idea and can generate revenue in the form of Cashback points and with that Cashback points they can buy  recycled products which are manufactured from reusable plastics from our website at cheaper prices.</a:t>
            </a:r>
          </a:p>
          <a:p>
            <a:pPr marL="285750" indent="-285750" algn="just">
              <a:spcBef>
                <a:spcPts val="0"/>
              </a:spcBef>
              <a:buClr>
                <a:schemeClr val="lt2"/>
              </a:buClr>
              <a:buSzPts val="1800"/>
              <a:buFont typeface="Wingdings" panose="05000000000000000000" pitchFamily="2" charset="2"/>
              <a:buChar char="è"/>
            </a:pPr>
            <a:r>
              <a:rPr lang="en-US" dirty="0"/>
              <a:t> Workers can also generate Cashback points based on their rating     given by  users and they can also buy products and get bonus  based on their cashback points.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gn="just">
              <a:spcBef>
                <a:spcPts val="0"/>
              </a:spcBef>
              <a:buClr>
                <a:schemeClr val="lt2"/>
              </a:buClr>
              <a:buSzPts val="1800"/>
              <a:buFont typeface="Wingdings" panose="05000000000000000000" pitchFamily="2" charset="2"/>
              <a:buChar char="è"/>
            </a:pPr>
            <a:r>
              <a:rPr lang="en-US" b="0" i="0" dirty="0">
                <a:solidFill>
                  <a:schemeClr val="tx1">
                    <a:lumMod val="95000"/>
                    <a:lumOff val="5000"/>
                  </a:schemeClr>
                </a:solidFill>
                <a:effectLst/>
                <a:latin typeface="Libre Franklin" pitchFamily="2" charset="0"/>
              </a:rPr>
              <a:t>Users can conveniently schedule pickups for their recyclable waste materials from the comfort of their homes. This eliminates the need for users to transport their waste to recycling centers .</a:t>
            </a:r>
          </a:p>
          <a:p>
            <a:pPr marL="285750" indent="-285750" algn="just">
              <a:spcBef>
                <a:spcPts val="0"/>
              </a:spcBef>
              <a:buClr>
                <a:schemeClr val="lt2"/>
              </a:buClr>
              <a:buSzPts val="1800"/>
              <a:buFont typeface="Wingdings" panose="05000000000000000000" pitchFamily="2" charset="2"/>
              <a:buChar char="è"/>
            </a:pPr>
            <a:r>
              <a:rPr lang="en-US" b="0" i="0" dirty="0">
                <a:solidFill>
                  <a:schemeClr val="tx1">
                    <a:lumMod val="95000"/>
                    <a:lumOff val="5000"/>
                  </a:schemeClr>
                </a:solidFill>
                <a:effectLst/>
                <a:latin typeface="Libre Franklin" pitchFamily="2" charset="0"/>
              </a:rPr>
              <a:t>Users can track the progress of their waste pickups and receive notifications and updates on the status of their requests</a:t>
            </a:r>
            <a:r>
              <a:rPr lang="en-US" b="0" i="0" dirty="0">
                <a:solidFill>
                  <a:schemeClr val="tx1">
                    <a:lumMod val="95000"/>
                    <a:lumOff val="5000"/>
                  </a:schemeClr>
                </a:solidFill>
                <a:effectLst/>
                <a:latin typeface="Söhne"/>
              </a:rPr>
              <a:t>.</a:t>
            </a:r>
          </a:p>
          <a:p>
            <a:pPr marL="285750" indent="-285750" algn="just">
              <a:spcBef>
                <a:spcPts val="0"/>
              </a:spcBef>
              <a:buClr>
                <a:schemeClr val="lt2"/>
              </a:buClr>
              <a:buSzPts val="1800"/>
              <a:buFont typeface="Wingdings" panose="05000000000000000000" pitchFamily="2" charset="2"/>
              <a:buChar char="è"/>
            </a:pPr>
            <a:r>
              <a:rPr lang="en-IN" sz="1600" kern="100" dirty="0">
                <a:effectLst/>
                <a:latin typeface="Libre Franklin" pitchFamily="2" charset="0"/>
                <a:ea typeface="Calibri" panose="020F0502020204030204" pitchFamily="34" charset="0"/>
                <a:cs typeface="Times New Roman" panose="02020603050405020304" pitchFamily="18" charset="0"/>
              </a:rPr>
              <a:t>We will provide this website to government of Andhra Pradesh so that the users in the villages can know about it and can use/access through Panchayat Office and the users in the cities can easily access through the Website. </a:t>
            </a:r>
            <a:endParaRPr lang="en-US" dirty="0">
              <a:latin typeface="Libre Franklin" pitchFamily="2" charset="0"/>
            </a:endParaRPr>
          </a:p>
          <a:p>
            <a:pPr marL="0" indent="0">
              <a:spcBef>
                <a:spcPts val="0"/>
              </a:spcBef>
              <a:buClr>
                <a:schemeClr val="lt2"/>
              </a:buClr>
              <a:buSzPts val="1800"/>
            </a:pPr>
            <a:endParaRPr lang="en-US" dirty="0">
              <a:solidFill>
                <a:schemeClr val="tx1">
                  <a:lumMod val="95000"/>
                  <a:lumOff val="5000"/>
                </a:schemeClr>
              </a:solidFill>
              <a:latin typeface="Libre Franklin" pitchFamily="2" charset="0"/>
            </a:endParaRPr>
          </a:p>
          <a:p>
            <a:pPr marL="0" lvl="0" indent="0" algn="l" rtl="0">
              <a:lnSpc>
                <a:spcPct val="100000"/>
              </a:lnSpc>
              <a:spcBef>
                <a:spcPts val="0"/>
              </a:spcBef>
              <a:spcAft>
                <a:spcPts val="0"/>
              </a:spcAft>
              <a:buClr>
                <a:schemeClr val="lt2"/>
              </a:buClr>
              <a:buSzPts val="1800"/>
              <a:buNone/>
            </a:pPr>
            <a:endParaRPr lang="en-US" dirty="0"/>
          </a:p>
          <a:p>
            <a:pPr marL="0" lvl="0" indent="0" algn="l" rtl="0">
              <a:lnSpc>
                <a:spcPct val="100000"/>
              </a:lnSpc>
              <a:spcBef>
                <a:spcPts val="0"/>
              </a:spcBef>
              <a:spcAft>
                <a:spcPts val="0"/>
              </a:spcAft>
              <a:buClr>
                <a:schemeClr val="lt2"/>
              </a:buClr>
              <a:buSzPts val="1800"/>
              <a:buNone/>
            </a:pPr>
            <a:endParaRPr lang="en-IN" dirty="0"/>
          </a:p>
          <a:p>
            <a:pPr marL="0" lvl="0" indent="0" algn="l" rtl="0">
              <a:lnSpc>
                <a:spcPct val="100000"/>
              </a:lnSpc>
              <a:spcBef>
                <a:spcPts val="0"/>
              </a:spcBef>
              <a:spcAft>
                <a:spcPts val="0"/>
              </a:spcAft>
              <a:buClr>
                <a:schemeClr val="lt2"/>
              </a:buClr>
              <a:buSzPts val="1800"/>
              <a:buNone/>
            </a:pPr>
            <a:endParaRPr dirty="0"/>
          </a:p>
          <a:p>
            <a:pPr marL="285750" lvl="0" indent="-285750" algn="l" rtl="0">
              <a:lnSpc>
                <a:spcPct val="100000"/>
              </a:lnSpc>
              <a:spcBef>
                <a:spcPts val="1000"/>
              </a:spcBef>
              <a:spcAft>
                <a:spcPts val="0"/>
              </a:spcAft>
              <a:buClr>
                <a:schemeClr val="dk1"/>
              </a:buClr>
              <a:buSzPts val="1600"/>
              <a:buFont typeface="Noto Sans Symbols"/>
              <a:buChar char="⮚"/>
            </a:pPr>
            <a:r>
              <a:rPr lang="en-US" dirty="0"/>
              <a:t> </a:t>
            </a: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619433"/>
            <a:ext cx="4572001" cy="247833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just"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 Frontend: HTML, CSS , Java Script ,       Bootstrap</a:t>
            </a:r>
          </a:p>
          <a:p>
            <a:pPr marL="285750" marR="0" lvl="0" indent="-285750" algn="just"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Backend: Java Full stack (Spring Boot</a:t>
            </a:r>
            <a:r>
              <a:rPr lang="en-US" sz="1600" dirty="0">
                <a:solidFill>
                  <a:schemeClr val="dk1"/>
                </a:solidFill>
                <a:latin typeface="Libre Franklin"/>
                <a:ea typeface="Libre Franklin"/>
                <a:cs typeface="Libre Franklin"/>
                <a:sym typeface="Libre Franklin"/>
              </a:rPr>
              <a:t>)</a:t>
            </a:r>
            <a:r>
              <a:rPr lang="en-US" sz="1600" b="0" i="0" dirty="0">
                <a:solidFill>
                  <a:schemeClr val="dk1"/>
                </a:solidFill>
                <a:latin typeface="Libre Franklin"/>
                <a:ea typeface="Libre Franklin"/>
                <a:cs typeface="Libre Franklin"/>
                <a:sym typeface="Libre Franklin"/>
              </a:rPr>
              <a:t> </a:t>
            </a:r>
            <a:endParaRPr lang="en-US" sz="1600" dirty="0">
              <a:solidFill>
                <a:schemeClr val="dk1"/>
              </a:solidFill>
              <a:latin typeface="Libre Franklin"/>
              <a:ea typeface="Libre Franklin"/>
              <a:cs typeface="Libre Franklin"/>
              <a:sym typeface="Libre Franklin"/>
            </a:endParaRPr>
          </a:p>
          <a:p>
            <a:pPr marL="285750" marR="0" lvl="0" indent="-285750" algn="just"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 API: Google Map API , Payment Gateway API</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
        <p:nvSpPr>
          <p:cNvPr id="9" name="Google Shape;222;p2">
            <a:extLst>
              <a:ext uri="{FF2B5EF4-FFF2-40B4-BE49-F238E27FC236}">
                <a16:creationId xmlns:a16="http://schemas.microsoft.com/office/drawing/2014/main" id="{C2544598-DFB9-C5D0-B833-48785601AFCF}"/>
              </a:ext>
            </a:extLst>
          </p:cNvPr>
          <p:cNvSpPr txBox="1"/>
          <p:nvPr/>
        </p:nvSpPr>
        <p:spPr>
          <a:xfrm>
            <a:off x="7378574" y="3154679"/>
            <a:ext cx="4572001" cy="342519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a:t>
            </a:r>
            <a:r>
              <a:rPr lang="en-US" sz="1800" dirty="0">
                <a:solidFill>
                  <a:schemeClr val="lt2"/>
                </a:solidFill>
                <a:latin typeface="Franklin Gothic"/>
                <a:ea typeface="Franklin Gothic"/>
                <a:cs typeface="Franklin Gothic"/>
                <a:sym typeface="Franklin Gothic"/>
              </a:rPr>
              <a:t>Flow-Chart here:</a:t>
            </a:r>
          </a:p>
          <a:p>
            <a:pPr marL="0" marR="0" lvl="0" indent="0" algn="just" rtl="0">
              <a:lnSpc>
                <a:spcPct val="100000"/>
              </a:lnSpc>
              <a:spcBef>
                <a:spcPts val="0"/>
              </a:spcBef>
              <a:spcAft>
                <a:spcPts val="0"/>
              </a:spcAft>
              <a:buClr>
                <a:schemeClr val="lt2"/>
              </a:buClr>
              <a:buSzPts val="1800"/>
              <a:buFont typeface="Arial"/>
              <a:buNone/>
            </a:pPr>
            <a:r>
              <a:rPr lang="en-US" sz="1800" dirty="0">
                <a:solidFill>
                  <a:schemeClr val="lt2"/>
                </a:solidFill>
                <a:latin typeface="Franklin Gothic"/>
                <a:sym typeface="Franklin Gothic"/>
              </a:rPr>
              <a:t> </a:t>
            </a:r>
            <a:r>
              <a:rPr lang="en-US" sz="1600" dirty="0">
                <a:solidFill>
                  <a:schemeClr val="tx1"/>
                </a:solidFill>
                <a:latin typeface="Libre Franklin" pitchFamily="2" charset="0"/>
                <a:sym typeface="Franklin Gothic"/>
              </a:rPr>
              <a:t>Click on image to go through the link</a:t>
            </a:r>
            <a:endParaRPr sz="1600" dirty="0">
              <a:solidFill>
                <a:schemeClr val="tx1"/>
              </a:solidFill>
              <a:latin typeface="Libre Franklin" pitchFamily="2" charset="0"/>
            </a:endParaRPr>
          </a:p>
          <a:p>
            <a:pPr marR="0" lvl="0" algn="just" rtl="0">
              <a:lnSpc>
                <a:spcPct val="100000"/>
              </a:lnSpc>
              <a:spcBef>
                <a:spcPts val="1000"/>
              </a:spcBef>
              <a:spcAft>
                <a:spcPts val="0"/>
              </a:spcAft>
              <a:buClr>
                <a:schemeClr val="dk1"/>
              </a:buClr>
              <a:buSzPts val="1600"/>
            </a:pPr>
            <a:endParaRPr lang="en-US" sz="1600" b="0" i="0" dirty="0">
              <a:solidFill>
                <a:schemeClr val="dk1"/>
              </a:solidFill>
              <a:latin typeface="Libre Franklin"/>
              <a:ea typeface="Libre Franklin"/>
              <a:cs typeface="Libre Franklin"/>
              <a:sym typeface="Libre Franklin"/>
            </a:endParaRPr>
          </a:p>
        </p:txBody>
      </p:sp>
      <p:pic>
        <p:nvPicPr>
          <p:cNvPr id="13" name="Picture 12">
            <a:hlinkClick r:id="rId3"/>
            <a:extLst>
              <a:ext uri="{FF2B5EF4-FFF2-40B4-BE49-F238E27FC236}">
                <a16:creationId xmlns:a16="http://schemas.microsoft.com/office/drawing/2014/main" id="{C2F8ED1E-0236-F3BB-702E-FAFAB8801AC1}"/>
              </a:ext>
            </a:extLst>
          </p:cNvPr>
          <p:cNvPicPr>
            <a:picLocks noChangeAspect="1"/>
          </p:cNvPicPr>
          <p:nvPr/>
        </p:nvPicPr>
        <p:blipFill>
          <a:blip r:embed="rId4"/>
          <a:stretch>
            <a:fillRect/>
          </a:stretch>
        </p:blipFill>
        <p:spPr>
          <a:xfrm>
            <a:off x="8159165" y="3737249"/>
            <a:ext cx="3061285" cy="28426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pic>
        <p:nvPicPr>
          <p:cNvPr id="3" name="Picture Placeholder 2">
            <a:extLst>
              <a:ext uri="{FF2B5EF4-FFF2-40B4-BE49-F238E27FC236}">
                <a16:creationId xmlns:a16="http://schemas.microsoft.com/office/drawing/2014/main" id="{02784E83-EAC6-3A65-12A7-0929BD183E83}"/>
              </a:ext>
            </a:extLst>
          </p:cNvPr>
          <p:cNvPicPr>
            <a:picLocks noGrp="1" noChangeAspect="1"/>
          </p:cNvPicPr>
          <p:nvPr>
            <p:ph type="pic" idx="2"/>
          </p:nvPr>
        </p:nvPicPr>
        <p:blipFill>
          <a:blip r:embed="rId3"/>
          <a:srcRect t="11486" b="11486"/>
          <a:stretch/>
        </p:blipFill>
        <p:spPr>
          <a:xfrm>
            <a:off x="608449" y="793102"/>
            <a:ext cx="5864395" cy="5271795"/>
          </a:xfrm>
          <a:prstGeom prst="rect">
            <a:avLst/>
          </a:prstGeom>
          <a:noFill/>
          <a:ln>
            <a:noFill/>
          </a:ln>
        </p:spPr>
      </p:pic>
      <p:sp>
        <p:nvSpPr>
          <p:cNvPr id="12" name="Google Shape;227;p3">
            <a:extLst>
              <a:ext uri="{FF2B5EF4-FFF2-40B4-BE49-F238E27FC236}">
                <a16:creationId xmlns:a16="http://schemas.microsoft.com/office/drawing/2014/main" id="{29477CD7-5124-4EF0-CA00-DB2DF381AB13}"/>
              </a:ext>
            </a:extLst>
          </p:cNvPr>
          <p:cNvSpPr txBox="1">
            <a:spLocks noGrp="1"/>
          </p:cNvSpPr>
          <p:nvPr>
            <p:ph type="title"/>
          </p:nvPr>
        </p:nvSpPr>
        <p:spPr>
          <a:xfrm>
            <a:off x="692035" y="-85860"/>
            <a:ext cx="5780809" cy="412335"/>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IN" sz="2000" dirty="0"/>
              <a:t>Use Case Diagram:</a:t>
            </a:r>
            <a:endParaRPr sz="2000" dirty="0"/>
          </a:p>
        </p:txBody>
      </p:sp>
      <p:sp>
        <p:nvSpPr>
          <p:cNvPr id="2" name="TextBox 1">
            <a:extLst>
              <a:ext uri="{FF2B5EF4-FFF2-40B4-BE49-F238E27FC236}">
                <a16:creationId xmlns:a16="http://schemas.microsoft.com/office/drawing/2014/main" id="{F6EE8159-9ABA-FA35-D368-5D410E610B4A}"/>
              </a:ext>
            </a:extLst>
          </p:cNvPr>
          <p:cNvSpPr txBox="1"/>
          <p:nvPr/>
        </p:nvSpPr>
        <p:spPr>
          <a:xfrm>
            <a:off x="1418253" y="6064897"/>
            <a:ext cx="5663682" cy="307777"/>
          </a:xfrm>
          <a:prstGeom prst="rect">
            <a:avLst/>
          </a:prstGeom>
          <a:noFill/>
        </p:spPr>
        <p:txBody>
          <a:bodyPr wrap="square" rtlCol="0">
            <a:spAutoFit/>
          </a:bodyPr>
          <a:lstStyle/>
          <a:p>
            <a:r>
              <a:rPr lang="en-IN" dirty="0"/>
              <a:t>Fig 1:Use case Diagram for the web application</a:t>
            </a:r>
          </a:p>
        </p:txBody>
      </p:sp>
      <p:sp>
        <p:nvSpPr>
          <p:cNvPr id="4" name="Google Shape;218;p2">
            <a:extLst>
              <a:ext uri="{FF2B5EF4-FFF2-40B4-BE49-F238E27FC236}">
                <a16:creationId xmlns:a16="http://schemas.microsoft.com/office/drawing/2014/main" id="{C9EF35A4-88B0-2B93-B27A-12C582175C5B}"/>
              </a:ext>
            </a:extLst>
          </p:cNvPr>
          <p:cNvSpPr txBox="1">
            <a:spLocks noGrp="1"/>
          </p:cNvSpPr>
          <p:nvPr>
            <p:ph type="body" idx="1"/>
          </p:nvPr>
        </p:nvSpPr>
        <p:spPr>
          <a:xfrm rot="10800000" flipV="1">
            <a:off x="6733308" y="1940767"/>
            <a:ext cx="5430700" cy="322372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lvl="0" indent="-184150" algn="just" rtl="0">
              <a:lnSpc>
                <a:spcPct val="100000"/>
              </a:lnSpc>
              <a:spcBef>
                <a:spcPts val="1000"/>
              </a:spcBef>
              <a:spcAft>
                <a:spcPts val="0"/>
              </a:spcAft>
              <a:buClr>
                <a:schemeClr val="dk1"/>
              </a:buClr>
              <a:buSzPts val="1600"/>
              <a:buFont typeface="Noto Sans Symbols"/>
              <a:buNone/>
            </a:pPr>
            <a:endParaRPr lang="en-US" dirty="0"/>
          </a:p>
          <a:p>
            <a:pPr marL="285750" lvl="0" indent="-184150" algn="just" rtl="0">
              <a:lnSpc>
                <a:spcPct val="100000"/>
              </a:lnSpc>
              <a:spcBef>
                <a:spcPts val="1000"/>
              </a:spcBef>
              <a:spcAft>
                <a:spcPts val="0"/>
              </a:spcAft>
              <a:buClr>
                <a:schemeClr val="dk1"/>
              </a:buClr>
              <a:buSzPts val="1600"/>
              <a:buFont typeface="Noto Sans Symbols"/>
              <a:buNone/>
            </a:pPr>
            <a:r>
              <a:rPr lang="en-US" dirty="0"/>
              <a:t>Mysql</a:t>
            </a:r>
          </a:p>
          <a:p>
            <a:pPr marL="285750" lvl="0" indent="-184150" algn="just" rtl="0">
              <a:lnSpc>
                <a:spcPct val="100000"/>
              </a:lnSpc>
              <a:spcBef>
                <a:spcPts val="1000"/>
              </a:spcBef>
              <a:spcAft>
                <a:spcPts val="0"/>
              </a:spcAft>
              <a:buClr>
                <a:schemeClr val="dk1"/>
              </a:buClr>
              <a:buSzPts val="1600"/>
              <a:buFont typeface="Noto Sans Symbols"/>
              <a:buNone/>
            </a:pPr>
            <a:r>
              <a:rPr lang="en-US" dirty="0"/>
              <a:t>Java MVC</a:t>
            </a:r>
          </a:p>
          <a:p>
            <a:pPr marL="285750" lvl="0" indent="-184150" algn="just" rtl="0">
              <a:lnSpc>
                <a:spcPct val="100000"/>
              </a:lnSpc>
              <a:spcBef>
                <a:spcPts val="1000"/>
              </a:spcBef>
              <a:spcAft>
                <a:spcPts val="0"/>
              </a:spcAft>
              <a:buClr>
                <a:schemeClr val="dk1"/>
              </a:buClr>
              <a:buSzPts val="1600"/>
              <a:buFont typeface="Noto Sans Symbols"/>
              <a:buNone/>
            </a:pPr>
            <a:r>
              <a:rPr lang="en-US" dirty="0"/>
              <a:t>Java Spring</a:t>
            </a:r>
          </a:p>
          <a:p>
            <a:pPr marL="285750" lvl="0" indent="-184150" algn="just" rtl="0">
              <a:lnSpc>
                <a:spcPct val="100000"/>
              </a:lnSpc>
              <a:spcBef>
                <a:spcPts val="1000"/>
              </a:spcBef>
              <a:spcAft>
                <a:spcPts val="0"/>
              </a:spcAft>
              <a:buClr>
                <a:schemeClr val="dk1"/>
              </a:buClr>
              <a:buSzPts val="1600"/>
              <a:buFont typeface="Noto Sans Symbols"/>
              <a:buNone/>
            </a:pPr>
            <a:r>
              <a:rPr lang="en-US" dirty="0"/>
              <a:t>Themlyef</a:t>
            </a:r>
          </a:p>
          <a:p>
            <a:pPr marL="285750" lvl="0" indent="-184150" algn="just" rtl="0">
              <a:lnSpc>
                <a:spcPct val="100000"/>
              </a:lnSpc>
              <a:spcBef>
                <a:spcPts val="1000"/>
              </a:spcBef>
              <a:spcAft>
                <a:spcPts val="0"/>
              </a:spcAft>
              <a:buClr>
                <a:schemeClr val="dk1"/>
              </a:buClr>
              <a:buSzPts val="1600"/>
              <a:buFont typeface="Noto Sans Symbols"/>
              <a:buNone/>
            </a:pPr>
            <a:r>
              <a:rPr lang="en-US" dirty="0"/>
              <a:t>Java Web </a:t>
            </a:r>
          </a:p>
          <a:p>
            <a:pPr marL="285750" lvl="0" indent="-184150" algn="just" rtl="0">
              <a:lnSpc>
                <a:spcPct val="100000"/>
              </a:lnSpc>
              <a:spcBef>
                <a:spcPts val="1000"/>
              </a:spcBef>
              <a:spcAft>
                <a:spcPts val="0"/>
              </a:spcAft>
              <a:buClr>
                <a:schemeClr val="dk1"/>
              </a:buClr>
              <a:buSzPts val="1600"/>
              <a:buFont typeface="Noto Sans Symbols"/>
              <a:buNone/>
            </a:pPr>
            <a:r>
              <a:rPr lang="en-US" dirty="0"/>
              <a:t>GoogleMap Api</a:t>
            </a:r>
          </a:p>
          <a:p>
            <a:pPr marL="285750" lvl="0" indent="-184150" algn="just" rtl="0">
              <a:lnSpc>
                <a:spcPct val="100000"/>
              </a:lnSpc>
              <a:spcBef>
                <a:spcPts val="1000"/>
              </a:spcBef>
              <a:spcAft>
                <a:spcPts val="0"/>
              </a:spcAft>
              <a:buClr>
                <a:schemeClr val="dk1"/>
              </a:buClr>
              <a:buSzPts val="1600"/>
              <a:buFont typeface="Noto Sans Symbols"/>
              <a:buNone/>
            </a:pPr>
            <a:r>
              <a:rPr lang="en-US" dirty="0"/>
              <a:t>Payment Gateway Api</a:t>
            </a:r>
          </a:p>
          <a:p>
            <a:pPr marL="285750" lvl="0" indent="-184150" algn="l" rtl="0">
              <a:lnSpc>
                <a:spcPct val="100000"/>
              </a:lnSpc>
              <a:spcBef>
                <a:spcPts val="1000"/>
              </a:spcBef>
              <a:spcAft>
                <a:spcPts val="0"/>
              </a:spcAft>
              <a:buClr>
                <a:schemeClr val="dk1"/>
              </a:buClr>
              <a:buSzPts val="1600"/>
              <a:buFont typeface="Noto Sans Symbols"/>
              <a:buNone/>
            </a:pPr>
            <a:endParaRPr lang="en-US" dirty="0"/>
          </a:p>
          <a:p>
            <a:pPr marL="285750" lvl="0" indent="-184150" algn="l" rtl="0">
              <a:lnSpc>
                <a:spcPct val="100000"/>
              </a:lnSpc>
              <a:spcBef>
                <a:spcPts val="1000"/>
              </a:spcBef>
              <a:spcAft>
                <a:spcPts val="0"/>
              </a:spcAft>
              <a:buClr>
                <a:schemeClr val="dk1"/>
              </a:buClr>
              <a:buSzPts val="1600"/>
              <a:buFont typeface="Noto Sans Symbols"/>
              <a:buNone/>
            </a:pPr>
            <a:endParaRPr lang="en-US" dirty="0"/>
          </a:p>
        </p:txBody>
      </p:sp>
      <p:sp>
        <p:nvSpPr>
          <p:cNvPr id="7" name="Google Shape;227;p3">
            <a:extLst>
              <a:ext uri="{FF2B5EF4-FFF2-40B4-BE49-F238E27FC236}">
                <a16:creationId xmlns:a16="http://schemas.microsoft.com/office/drawing/2014/main" id="{8DCE629E-2262-1862-7DF3-E0ACB7E96931}"/>
              </a:ext>
            </a:extLst>
          </p:cNvPr>
          <p:cNvSpPr txBox="1">
            <a:spLocks/>
          </p:cNvSpPr>
          <p:nvPr/>
        </p:nvSpPr>
        <p:spPr>
          <a:xfrm>
            <a:off x="6864147" y="1889449"/>
            <a:ext cx="5169021" cy="709127"/>
          </a:xfrm>
          <a:prstGeom prst="rect">
            <a:avLst/>
          </a:prstGeom>
          <a:noFill/>
          <a:ln>
            <a:noFill/>
          </a:ln>
        </p:spPr>
        <p:txBody>
          <a:bodyPr spcFirstLastPara="1" wrap="square" lIns="0" tIns="0" rIns="0" bIns="0" anchor="b" anchorCtr="0">
            <a:normAutofit fontScale="92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gn="just">
              <a:buSzPct val="100000"/>
            </a:pPr>
            <a:r>
              <a:rPr lang="en-US" sz="2000" b="0" dirty="0">
                <a:solidFill>
                  <a:schemeClr val="lt2"/>
                </a:solidFill>
              </a:rPr>
              <a:t>Describe your Dependencies /Showstopper here</a:t>
            </a:r>
            <a:br>
              <a:rPr lang="en-US" sz="800" dirty="0"/>
            </a:br>
            <a:endParaRPr lang="en-US" sz="2000" dirty="0"/>
          </a:p>
        </p:txBody>
      </p:sp>
      <p:sp>
        <p:nvSpPr>
          <p:cNvPr id="8" name="Rectangle 7">
            <a:extLst>
              <a:ext uri="{FF2B5EF4-FFF2-40B4-BE49-F238E27FC236}">
                <a16:creationId xmlns:a16="http://schemas.microsoft.com/office/drawing/2014/main" id="{E49B4657-8ED9-69D3-7011-DFA8E28B3E44}"/>
              </a:ext>
            </a:extLst>
          </p:cNvPr>
          <p:cNvSpPr/>
          <p:nvPr/>
        </p:nvSpPr>
        <p:spPr>
          <a:xfrm>
            <a:off x="635648" y="365760"/>
            <a:ext cx="5864183" cy="600691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Google Shape;227;p3">
            <a:extLst>
              <a:ext uri="{FF2B5EF4-FFF2-40B4-BE49-F238E27FC236}">
                <a16:creationId xmlns:a16="http://schemas.microsoft.com/office/drawing/2014/main" id="{4417FBC3-0466-4054-C27E-7228E2F68329}"/>
              </a:ext>
            </a:extLst>
          </p:cNvPr>
          <p:cNvSpPr txBox="1">
            <a:spLocks/>
          </p:cNvSpPr>
          <p:nvPr/>
        </p:nvSpPr>
        <p:spPr>
          <a:xfrm>
            <a:off x="779947" y="287191"/>
            <a:ext cx="5169021" cy="709127"/>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gn="just">
              <a:buSzPct val="100000"/>
            </a:pPr>
            <a:r>
              <a:rPr lang="en-US" sz="2000" b="0" dirty="0">
                <a:solidFill>
                  <a:schemeClr val="lt2"/>
                </a:solidFill>
              </a:rPr>
              <a:t>Describe your Use Case Diagram here       </a:t>
            </a:r>
            <a:br>
              <a:rPr lang="en-US" sz="800" dirty="0"/>
            </a:br>
            <a:endParaRPr lang="en-US" sz="2000" dirty="0"/>
          </a:p>
        </p:txBody>
      </p:sp>
    </p:spTree>
    <p:extLst>
      <p:ext uri="{BB962C8B-B14F-4D97-AF65-F5344CB8AC3E}">
        <p14:creationId xmlns:p14="http://schemas.microsoft.com/office/powerpoint/2010/main" val="373431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dirty="0">
                <a:solidFill>
                  <a:schemeClr val="tx1">
                    <a:lumMod val="95000"/>
                    <a:lumOff val="5000"/>
                  </a:schemeClr>
                </a:solidFill>
              </a:rPr>
              <a:t>Godavari Srikanth</a:t>
            </a:r>
            <a:endParaRPr dirty="0">
              <a:solidFill>
                <a:schemeClr val="tx1">
                  <a:lumMod val="95000"/>
                  <a:lumOff val="5000"/>
                </a:schemeClr>
              </a:solidFill>
            </a:endParaRPr>
          </a:p>
          <a:p>
            <a:pPr marL="0" indent="0">
              <a:buSzPts val="1200"/>
            </a:pPr>
            <a:r>
              <a:rPr lang="en-US" sz="1200" dirty="0"/>
              <a:t>Branch  : </a:t>
            </a:r>
            <a:r>
              <a:rPr lang="en-US" sz="1200" dirty="0" err="1"/>
              <a:t>Btech</a:t>
            </a:r>
            <a:r>
              <a:rPr lang="en-US" sz="1200" dirty="0"/>
              <a:t>			Stream :CSE 			Year ::3</a:t>
            </a:r>
            <a:r>
              <a:rPr lang="en-US" sz="1200" baseline="30000" dirty="0"/>
              <a:t>rd</a:t>
            </a:r>
            <a:endParaRPr lang="en-US" sz="1200" dirty="0"/>
          </a:p>
          <a:p>
            <a:pPr marL="0" lvl="0" indent="0" algn="l" rtl="0">
              <a:lnSpc>
                <a:spcPct val="90000"/>
              </a:lnSpc>
              <a:spcBef>
                <a:spcPts val="1000"/>
              </a:spcBef>
              <a:spcAft>
                <a:spcPts val="0"/>
              </a:spcAft>
              <a:buClr>
                <a:schemeClr val="dk1"/>
              </a:buClr>
              <a:buSzPts val="1200"/>
              <a:buNone/>
            </a:pPr>
            <a:r>
              <a:rPr lang="en-US" sz="1200" b="1" dirty="0">
                <a:solidFill>
                  <a:srgbClr val="5D7C3F"/>
                </a:solidFill>
              </a:rPr>
              <a:t>Team Member 1 Name: </a:t>
            </a:r>
            <a:r>
              <a:rPr lang="en-US" sz="1200" dirty="0" err="1">
                <a:solidFill>
                  <a:schemeClr val="tx1">
                    <a:lumMod val="95000"/>
                    <a:lumOff val="5000"/>
                  </a:schemeClr>
                </a:solidFill>
              </a:rPr>
              <a:t>Atla</a:t>
            </a:r>
            <a:r>
              <a:rPr lang="en-US" sz="1200" dirty="0">
                <a:solidFill>
                  <a:schemeClr val="tx1">
                    <a:lumMod val="95000"/>
                    <a:lumOff val="5000"/>
                  </a:schemeClr>
                </a:solidFill>
              </a:rPr>
              <a:t> Rajendra</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 CSE 			Year :3</a:t>
            </a:r>
            <a:r>
              <a:rPr lang="en-US" sz="1200" baseline="30000" dirty="0"/>
              <a:t>rd</a:t>
            </a:r>
            <a:endParaRPr lang="en-US" sz="1200" dirty="0"/>
          </a:p>
          <a:p>
            <a:pPr marL="0" lvl="0" indent="0" algn="l" rtl="0">
              <a:lnSpc>
                <a:spcPct val="90000"/>
              </a:lnSpc>
              <a:spcBef>
                <a:spcPts val="1000"/>
              </a:spcBef>
              <a:spcAft>
                <a:spcPts val="0"/>
              </a:spcAft>
              <a:buClr>
                <a:schemeClr val="dk1"/>
              </a:buClr>
              <a:buSzPts val="1200"/>
              <a:buNone/>
            </a:pPr>
            <a:r>
              <a:rPr lang="en-US" sz="1200" b="1" dirty="0">
                <a:solidFill>
                  <a:srgbClr val="5D7C3F"/>
                </a:solidFill>
              </a:rPr>
              <a:t>Team Member 2 Name: </a:t>
            </a:r>
            <a:r>
              <a:rPr lang="en-US" sz="1200" dirty="0" err="1">
                <a:solidFill>
                  <a:schemeClr val="tx1">
                    <a:lumMod val="95000"/>
                    <a:lumOff val="5000"/>
                  </a:schemeClr>
                </a:solidFill>
              </a:rPr>
              <a:t>Pendem</a:t>
            </a:r>
            <a:r>
              <a:rPr lang="en-US" sz="1200" dirty="0">
                <a:solidFill>
                  <a:schemeClr val="tx1">
                    <a:lumMod val="95000"/>
                    <a:lumOff val="5000"/>
                  </a:schemeClr>
                </a:solidFill>
              </a:rPr>
              <a:t> </a:t>
            </a:r>
            <a:r>
              <a:rPr lang="en-US" sz="1200" dirty="0" err="1">
                <a:solidFill>
                  <a:schemeClr val="tx1">
                    <a:lumMod val="95000"/>
                    <a:lumOff val="5000"/>
                  </a:schemeClr>
                </a:solidFill>
              </a:rPr>
              <a:t>Nethri</a:t>
            </a:r>
            <a:r>
              <a:rPr lang="en-US" sz="1200" dirty="0">
                <a:solidFill>
                  <a:schemeClr val="tx1">
                    <a:lumMod val="95000"/>
                    <a:lumOff val="5000"/>
                  </a:schemeClr>
                </a:solidFill>
              </a:rPr>
              <a:t> </a:t>
            </a:r>
            <a:r>
              <a:rPr lang="en-US" sz="1200" dirty="0" err="1">
                <a:solidFill>
                  <a:schemeClr val="tx1">
                    <a:lumMod val="95000"/>
                    <a:lumOff val="5000"/>
                  </a:schemeClr>
                </a:solidFill>
              </a:rPr>
              <a:t>Tirupathi</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:CSE 			Year :3</a:t>
            </a:r>
            <a:r>
              <a:rPr lang="en-US" sz="1200" baseline="30000" dirty="0"/>
              <a:t>rd</a:t>
            </a:r>
            <a:endParaRPr lang="en-US" sz="1200" dirty="0"/>
          </a:p>
          <a:p>
            <a:pPr marL="0" lvl="0" indent="0" algn="l" rtl="0">
              <a:lnSpc>
                <a:spcPct val="90000"/>
              </a:lnSpc>
              <a:spcBef>
                <a:spcPts val="1000"/>
              </a:spcBef>
              <a:spcAft>
                <a:spcPts val="0"/>
              </a:spcAft>
              <a:buClr>
                <a:schemeClr val="dk1"/>
              </a:buClr>
              <a:buSzPts val="1200"/>
              <a:buNone/>
            </a:pPr>
            <a:r>
              <a:rPr lang="en-US" sz="1200" b="1" dirty="0">
                <a:solidFill>
                  <a:srgbClr val="5D7C3F"/>
                </a:solidFill>
              </a:rPr>
              <a:t>Team Member 3 </a:t>
            </a:r>
            <a:r>
              <a:rPr lang="en-US" sz="1200" b="1" dirty="0" err="1">
                <a:solidFill>
                  <a:srgbClr val="5D7C3F"/>
                </a:solidFill>
              </a:rPr>
              <a:t>Name:</a:t>
            </a:r>
            <a:r>
              <a:rPr lang="en-US" sz="1200" dirty="0" err="1">
                <a:solidFill>
                  <a:schemeClr val="tx1">
                    <a:lumMod val="95000"/>
                    <a:lumOff val="5000"/>
                  </a:schemeClr>
                </a:solidFill>
              </a:rPr>
              <a:t>Tammina</a:t>
            </a:r>
            <a:r>
              <a:rPr lang="en-US" sz="1200" dirty="0">
                <a:solidFill>
                  <a:schemeClr val="tx1">
                    <a:lumMod val="95000"/>
                    <a:lumOff val="5000"/>
                  </a:schemeClr>
                </a:solidFill>
              </a:rPr>
              <a:t> Chandini </a:t>
            </a:r>
            <a:endParaRPr dirty="0">
              <a:solidFill>
                <a:schemeClr val="tx1">
                  <a:lumMod val="95000"/>
                  <a:lumOff val="5000"/>
                </a:schemeClr>
              </a:solidFill>
            </a:endParaRPr>
          </a:p>
          <a:p>
            <a:pPr marL="0" indent="0">
              <a:buSzPts val="1200"/>
            </a:pPr>
            <a:r>
              <a:rPr lang="en-US" sz="1200" dirty="0"/>
              <a:t>Branch : </a:t>
            </a:r>
            <a:r>
              <a:rPr lang="en-US" sz="1200" dirty="0" err="1"/>
              <a:t>Btech</a:t>
            </a:r>
            <a:r>
              <a:rPr lang="en-US" sz="1200" dirty="0"/>
              <a:t>			Stream : CSE 			Year : 3</a:t>
            </a:r>
            <a:r>
              <a:rPr lang="en-US" sz="1200" baseline="30000" dirty="0"/>
              <a:t>rd</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a:t>
            </a:r>
            <a:r>
              <a:rPr lang="en-US" sz="1200" b="1" dirty="0" err="1">
                <a:solidFill>
                  <a:srgbClr val="5D7C3F"/>
                </a:solidFill>
              </a:rPr>
              <a:t>Name:</a:t>
            </a:r>
            <a:r>
              <a:rPr lang="en-US" sz="1200" dirty="0" err="1">
                <a:solidFill>
                  <a:schemeClr val="tx1">
                    <a:lumMod val="95000"/>
                    <a:lumOff val="5000"/>
                  </a:schemeClr>
                </a:solidFill>
              </a:rPr>
              <a:t>Yalamati</a:t>
            </a:r>
            <a:r>
              <a:rPr lang="en-US" sz="1200" dirty="0">
                <a:solidFill>
                  <a:schemeClr val="tx1">
                    <a:lumMod val="95000"/>
                    <a:lumOff val="5000"/>
                  </a:schemeClr>
                </a:solidFill>
              </a:rPr>
              <a:t> Mahima Mani</a:t>
            </a:r>
            <a:endParaRPr dirty="0">
              <a:solidFill>
                <a:schemeClr val="tx1">
                  <a:lumMod val="95000"/>
                  <a:lumOff val="5000"/>
                </a:schemeClr>
              </a:solidFill>
            </a:endParaRPr>
          </a:p>
          <a:p>
            <a:pPr marL="0" indent="0">
              <a:buSzPts val="1200"/>
            </a:pPr>
            <a:r>
              <a:rPr lang="en-US" sz="1200" dirty="0"/>
              <a:t>Branch : </a:t>
            </a:r>
            <a:r>
              <a:rPr lang="en-US" sz="1200" dirty="0" err="1"/>
              <a:t>Btech</a:t>
            </a:r>
            <a:r>
              <a:rPr lang="en-US" sz="1200" dirty="0"/>
              <a:t>			Stream :CSE 			Year : 3</a:t>
            </a:r>
            <a:r>
              <a:rPr lang="en-US" sz="1200" baseline="30000" dirty="0"/>
              <a:t>rd</a:t>
            </a:r>
            <a:endParaRPr sz="1200"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t>
            </a:r>
            <a:r>
              <a:rPr lang="en-US" sz="1200" dirty="0" err="1">
                <a:solidFill>
                  <a:schemeClr val="tx1">
                    <a:lumMod val="95000"/>
                    <a:lumOff val="5000"/>
                  </a:schemeClr>
                </a:solidFill>
              </a:rPr>
              <a:t>Guttikonda</a:t>
            </a:r>
            <a:r>
              <a:rPr lang="en-US" sz="1200" dirty="0">
                <a:solidFill>
                  <a:schemeClr val="tx1">
                    <a:lumMod val="95000"/>
                    <a:lumOff val="5000"/>
                  </a:schemeClr>
                </a:solidFill>
              </a:rPr>
              <a:t> Kavya Sri</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			Stream :CSE			                           Year :</a:t>
            </a:r>
            <a:r>
              <a:rPr lang="en-US" sz="1600" dirty="0"/>
              <a:t> </a:t>
            </a:r>
            <a:r>
              <a:rPr lang="en-US" sz="1200" dirty="0"/>
              <a:t>3</a:t>
            </a:r>
            <a:r>
              <a:rPr lang="en-US" sz="1200" baseline="30000" dirty="0"/>
              <a:t>rd</a:t>
            </a:r>
            <a:endParaRPr sz="1200"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 </a:t>
            </a:r>
            <a:r>
              <a:rPr lang="en-US" sz="1200" b="1" dirty="0">
                <a:solidFill>
                  <a:schemeClr val="tx1"/>
                </a:solidFill>
              </a:rPr>
              <a:t>Dr. Kondaveeti Siva Krishna</a:t>
            </a:r>
            <a:endParaRPr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Category (Academic/Industry): ECE Faculty	Expertise (AI/ML/Blockchain/): 		Domain Experience (in years):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551</Words>
  <Application>Microsoft Office PowerPoint</Application>
  <PresentationFormat>Widescreen</PresentationFormat>
  <Paragraphs>60</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Söhne</vt:lpstr>
      <vt:lpstr>Arial</vt:lpstr>
      <vt:lpstr>Calibri</vt:lpstr>
      <vt:lpstr>Libre Franklin</vt:lpstr>
      <vt:lpstr>Franklin Gothic</vt:lpstr>
      <vt:lpstr>Noto Sans Symbols</vt:lpstr>
      <vt:lpstr>Wingdings</vt:lpstr>
      <vt:lpstr>Theme1</vt:lpstr>
      <vt:lpstr>Basic Details of the Team and Problem Statement</vt:lpstr>
      <vt:lpstr>Idea or Approach Details</vt:lpstr>
      <vt:lpstr>Use Case Diagram:</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2100030510@kluniversity. in</cp:lastModifiedBy>
  <cp:revision>5</cp:revision>
  <dcterms:created xsi:type="dcterms:W3CDTF">2022-02-11T07:14:46Z</dcterms:created>
  <dcterms:modified xsi:type="dcterms:W3CDTF">2023-09-26T11:34:34Z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