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282" r:id="rId15"/>
    <p:sldId id="297" r:id="rId16"/>
    <p:sldId id="432" r:id="rId17"/>
    <p:sldId id="407" r:id="rId18"/>
    <p:sldId id="387" r:id="rId19"/>
    <p:sldId id="383" r:id="rId20"/>
    <p:sldId id="428"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605" autoAdjust="0"/>
  </p:normalViewPr>
  <p:slideViewPr>
    <p:cSldViewPr>
      <p:cViewPr varScale="1">
        <p:scale>
          <a:sx n="66" d="100"/>
          <a:sy n="66" d="100"/>
        </p:scale>
        <p:origin x="130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Simplified Server Management:</a:t>
            </a:r>
          </a:p>
          <a:p>
            <a:pPr marL="742950" lvl="1" indent="-285750" algn="l">
              <a:buFont typeface="+mj-lt"/>
              <a:buAutoNum type="arabicPeriod"/>
            </a:pPr>
            <a:r>
              <a:rPr lang="en-US" b="0" i="0" dirty="0">
                <a:solidFill>
                  <a:srgbClr val="374151"/>
                </a:solidFill>
                <a:effectLst/>
                <a:latin typeface="Söhne"/>
              </a:rPr>
              <a:t>Proposed System: The proposed system eliminates the need for server management as AWS takes care of infrastructure provisioning, scaling, and maintenance.</a:t>
            </a:r>
          </a:p>
          <a:p>
            <a:pPr marL="742950" lvl="1" indent="-285750" algn="l">
              <a:buFont typeface="+mj-lt"/>
              <a:buAutoNum type="arabicPeriod"/>
            </a:pPr>
            <a:r>
              <a:rPr lang="en-US" b="0" i="0" dirty="0">
                <a:solidFill>
                  <a:srgbClr val="374151"/>
                </a:solidFill>
                <a:effectLst/>
                <a:latin typeface="Söhne"/>
              </a:rPr>
              <a:t>Existing System: In traditional hosting models, server management requires manual configuration, updates, and monitoring, which adds complexity and overhead.</a:t>
            </a:r>
          </a:p>
          <a:p>
            <a:pPr algn="l">
              <a:buFont typeface="+mj-lt"/>
              <a:buAutoNum type="arabicPeriod"/>
            </a:pPr>
            <a:r>
              <a:rPr lang="en-US" b="0" i="0" dirty="0">
                <a:solidFill>
                  <a:srgbClr val="374151"/>
                </a:solidFill>
                <a:effectLst/>
                <a:latin typeface="Söhne"/>
              </a:rPr>
              <a:t>Scalability and Performance:</a:t>
            </a:r>
          </a:p>
          <a:p>
            <a:pPr marL="742950" lvl="1" indent="-285750" algn="l">
              <a:buFont typeface="+mj-lt"/>
              <a:buAutoNum type="arabicPeriod"/>
            </a:pPr>
            <a:r>
              <a:rPr lang="en-US" b="0" i="0" dirty="0">
                <a:solidFill>
                  <a:srgbClr val="374151"/>
                </a:solidFill>
                <a:effectLst/>
                <a:latin typeface="Söhne"/>
              </a:rPr>
              <a:t>Proposed System: The proposed system leverages AWS services like AWS Lambda and auto-scaling capabilities, enabling automatic scaling based on demand. This ensures optimal performance even during high traffic periods.</a:t>
            </a:r>
          </a:p>
          <a:p>
            <a:pPr marL="742950" lvl="1" indent="-285750" algn="l">
              <a:buFont typeface="+mj-lt"/>
              <a:buAutoNum type="arabicPeriod"/>
            </a:pPr>
            <a:r>
              <a:rPr lang="en-US" b="0" i="0" dirty="0">
                <a:solidFill>
                  <a:srgbClr val="374151"/>
                </a:solidFill>
                <a:effectLst/>
                <a:latin typeface="Söhne"/>
              </a:rPr>
              <a:t>Existing System: Scaling in existing systems often requires manual intervention and provisioning of additional servers, which can be time-consuming and may result in performance issues or downtime.</a:t>
            </a:r>
          </a:p>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17</a:t>
            </a:fld>
            <a:endParaRPr lang="en-IN"/>
          </a:p>
        </p:txBody>
      </p:sp>
    </p:spTree>
    <p:extLst>
      <p:ext uri="{BB962C8B-B14F-4D97-AF65-F5344CB8AC3E}">
        <p14:creationId xmlns:p14="http://schemas.microsoft.com/office/powerpoint/2010/main" val="230908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ws.amazon.com/serverless-application-model/latest/developerguide/what-is-sam.html" TargetMode="External"/><Relationship Id="rId2" Type="http://schemas.openxmlformats.org/officeDocument/2006/relationships/hyperlink" Target="https://amonkincloud.com/" TargetMode="External"/><Relationship Id="rId1" Type="http://schemas.openxmlformats.org/officeDocument/2006/relationships/slideLayout" Target="../slideLayouts/slideLayout1.xml"/><Relationship Id="rId4" Type="http://schemas.openxmlformats.org/officeDocument/2006/relationships/hyperlink" Target="https://docs.aws.amazon.com/lambda/latest/dg/welcom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SEREVERLESS WEBSITE ON AWS</a:t>
            </a:r>
          </a:p>
        </p:txBody>
      </p:sp>
      <p:sp>
        <p:nvSpPr>
          <p:cNvPr id="3" name="TextBox 2"/>
          <p:cNvSpPr txBox="1"/>
          <p:nvPr/>
        </p:nvSpPr>
        <p:spPr>
          <a:xfrm>
            <a:off x="3733800" y="3146286"/>
            <a:ext cx="5410200" cy="1323439"/>
          </a:xfrm>
          <a:prstGeom prst="rect">
            <a:avLst/>
          </a:prstGeom>
          <a:noFill/>
        </p:spPr>
        <p:txBody>
          <a:bodyPr wrap="square" rtlCol="0">
            <a:spAutoFit/>
          </a:bodyPr>
          <a:lstStyle/>
          <a:p>
            <a:r>
              <a:rPr lang="en-US" sz="2000" b="1" dirty="0">
                <a:solidFill>
                  <a:schemeClr val="tx2">
                    <a:lumMod val="75000"/>
                  </a:schemeClr>
                </a:solidFill>
              </a:rPr>
              <a:t>Name of the student:</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20H51A05G8-G.Harshavardhan Reddy</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20H51A05H0-G.Supriya</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20H51A05L1-M.Srikanth</a:t>
            </a:r>
          </a:p>
        </p:txBody>
      </p:sp>
      <p:sp>
        <p:nvSpPr>
          <p:cNvPr id="4" name="TextBox 3"/>
          <p:cNvSpPr txBox="1"/>
          <p:nvPr/>
        </p:nvSpPr>
        <p:spPr>
          <a:xfrm>
            <a:off x="155575" y="53340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 </a:t>
            </a:r>
            <a:r>
              <a:rPr lang="en-US" b="1" dirty="0" err="1"/>
              <a:t>Dr.G.Ravi</a:t>
            </a:r>
            <a:r>
              <a:rPr lang="en-US" b="1" dirty="0"/>
              <a:t> Kumar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46286"/>
            <a:ext cx="5029200" cy="400110"/>
          </a:xfrm>
          <a:prstGeom prst="rect">
            <a:avLst/>
          </a:prstGeom>
          <a:noFill/>
        </p:spPr>
        <p:txBody>
          <a:bodyPr wrap="square" rtlCol="0">
            <a:spAutoFit/>
          </a:bodyPr>
          <a:lstStyle/>
          <a:p>
            <a:r>
              <a:rPr lang="en-US" sz="2000" b="1" dirty="0">
                <a:solidFill>
                  <a:schemeClr val="tx2">
                    <a:lumMod val="75000"/>
                  </a:schemeClr>
                </a:solidFill>
              </a:rPr>
              <a:t>Batch No : 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709043"/>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304800" y="124268"/>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FB35988C-0DBA-9550-7AD2-D41FD85AEAC2}"/>
              </a:ext>
            </a:extLst>
          </p:cNvPr>
          <p:cNvSpPr txBox="1"/>
          <p:nvPr/>
        </p:nvSpPr>
        <p:spPr>
          <a:xfrm>
            <a:off x="152400" y="914400"/>
            <a:ext cx="8839200" cy="2910412"/>
          </a:xfrm>
          <a:prstGeom prst="rect">
            <a:avLst/>
          </a:prstGeom>
          <a:noFill/>
        </p:spPr>
        <p:txBody>
          <a:bodyPr wrap="square">
            <a:spAutoFit/>
          </a:bodyPr>
          <a:lstStyle/>
          <a:p>
            <a:pPr marL="285750" indent="-285750" algn="just">
              <a:lnSpc>
                <a:spcPct val="150000"/>
              </a:lnSpc>
              <a:buClr>
                <a:srgbClr val="000000"/>
              </a:buClr>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traditional model of website hosting and development involves managing servers, configuring web servers, and dealing with scalability challenges. This process can be time-consuming, resource-intensive, and complex, requiring expertise in server management and infrastructure provisioning. Additionally, scaling websites to handle fluctuating traffic can be a challenging task. </a:t>
            </a:r>
          </a:p>
          <a:p>
            <a:pPr algn="just">
              <a:lnSpc>
                <a:spcPct val="150000"/>
              </a:lnSpc>
              <a:buClr>
                <a:srgbClr val="000000"/>
              </a:buClr>
            </a:pPr>
            <a:r>
              <a:rPr lang="en-US" b="0" i="0" dirty="0">
                <a:solidFill>
                  <a:srgbClr val="374151"/>
                </a:solidFill>
                <a:effectLst/>
                <a:latin typeface="Times New Roman" panose="02020603050405020304" pitchFamily="18" charset="0"/>
                <a:cs typeface="Times New Roman" panose="02020603050405020304" pitchFamily="18" charset="0"/>
              </a:rPr>
              <a:t>    Server Management Complexity,</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Scalability and Performance. Cost Inefficiency.</a:t>
            </a:r>
            <a:endParaRPr lang="en-US" sz="1600" b="0" i="0" dirty="0">
              <a:solidFill>
                <a:srgbClr val="374151"/>
              </a:solidFill>
              <a:effectLst/>
              <a:latin typeface="Söhne"/>
            </a:endParaRPr>
          </a:p>
          <a:p>
            <a:pPr marL="216000" indent="-216000" algn="just">
              <a:lnSpc>
                <a:spcPct val="150000"/>
              </a:lnSpc>
              <a:buClr>
                <a:srgbClr val="000000"/>
              </a:buClr>
              <a:buFont typeface="Wingdings" charset="2"/>
              <a:buChar char=""/>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33713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304800" y="24087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Times New Roman" panose="02020603050405020304" pitchFamily="18" charset="0"/>
                <a:cs typeface="Times New Roman" panose="02020603050405020304" pitchFamily="18" charset="0"/>
              </a:rPr>
              <a:t>Scope of the Project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400CA3-54FE-F445-E658-2CA7FDB5D747}"/>
              </a:ext>
            </a:extLst>
          </p:cNvPr>
          <p:cNvSpPr txBox="1"/>
          <p:nvPr/>
        </p:nvSpPr>
        <p:spPr>
          <a:xfrm>
            <a:off x="266280" y="1371600"/>
            <a:ext cx="8763000" cy="7017306"/>
          </a:xfrm>
          <a:prstGeom prst="rect">
            <a:avLst/>
          </a:prstGeom>
          <a:noFill/>
        </p:spPr>
        <p:txBody>
          <a:bodyPr wrap="square">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scope of building a serverless website using AWS encompasses various aspects of development, deployment, and management. The project scope includes: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Architecture Design: Defining the architecture and components of the serverless website, including the selection of AWS services such as AWS Lambda, Amazon S3, CloudFront, API Gateway, and relevant database services. The architecture design should consider scalability, performance, security, and cost optimization.</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Front-end Development: Developing the front-end components of the website using HTML, CSS, and JavaScript frameworks. This includes creating responsive web pages, integrating with AWS S3 for hosting static assets and utilizing CDN services like CloudFront for content delivery.</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Backend Development: Writing serverless functions using AWS Lambda to handle dynamic functionality and business logic. This involves choosing the appropriate programming language, setting up Lambda functions, and integrating them with other AWS services like API Gateway and databases.</a:t>
            </a: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Söhne"/>
            </a:endParaRPr>
          </a:p>
          <a:p>
            <a:pPr algn="l"/>
            <a:endParaRPr lang="en-US" b="0" i="0" dirty="0">
              <a:solidFill>
                <a:srgbClr val="374151"/>
              </a:solidFill>
              <a:effectLst/>
              <a:latin typeface="Söhne"/>
            </a:endParaRPr>
          </a:p>
          <a:p>
            <a:br>
              <a:rPr lang="en-US" b="0" i="0" dirty="0">
                <a:solidFill>
                  <a:srgbClr val="374151"/>
                </a:solidFill>
                <a:effectLst/>
                <a:latin typeface="Söhne"/>
              </a:rPr>
            </a:br>
            <a:endParaRPr lang="en-US" b="0" i="0" dirty="0">
              <a:solidFill>
                <a:srgbClr val="374151"/>
              </a:solidFill>
              <a:effectLst/>
              <a:latin typeface="Söhne"/>
            </a:endParaRPr>
          </a:p>
          <a:p>
            <a:pPr algn="l"/>
            <a:endParaRPr lang="en-US" b="0" i="0" dirty="0">
              <a:solidFill>
                <a:srgbClr val="374151"/>
              </a:solidFill>
              <a:effectLst/>
              <a:latin typeface="Söhne"/>
            </a:endParaRPr>
          </a:p>
          <a:p>
            <a:br>
              <a:rPr lang="en-US" b="0" i="0" dirty="0">
                <a:solidFill>
                  <a:srgbClr val="374151"/>
                </a:solidFill>
                <a:effectLst/>
                <a:latin typeface="Söhne"/>
              </a:rPr>
            </a:br>
            <a:endParaRPr lang="en-US" dirty="0"/>
          </a:p>
        </p:txBody>
      </p:sp>
      <p:sp>
        <p:nvSpPr>
          <p:cNvPr id="6" name="Rectangle 1">
            <a:extLst>
              <a:ext uri="{FF2B5EF4-FFF2-40B4-BE49-F238E27FC236}">
                <a16:creationId xmlns:a16="http://schemas.microsoft.com/office/drawing/2014/main" id="{BA2C1799-7BFA-8E9D-F894-B0224064477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3169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990600" y="24087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304800" y="457200"/>
            <a:ext cx="5867400" cy="584775"/>
          </a:xfrm>
          <a:prstGeom prst="rect">
            <a:avLst/>
          </a:prstGeom>
          <a:noFill/>
        </p:spPr>
        <p:txBody>
          <a:bodyPr wrap="square" rtlCol="0">
            <a:spAutoFit/>
          </a:bodyPr>
          <a:lstStyle/>
          <a:p>
            <a:r>
              <a:rPr lang="en-IN" sz="3200" dirty="0">
                <a:solidFill>
                  <a:srgbClr val="FF0000"/>
                </a:solidFill>
                <a:latin typeface="Bookman Old Style" pitchFamily="18" charset="0"/>
              </a:rPr>
              <a:t>Proposed  Methodologies</a:t>
            </a:r>
            <a:endParaRPr lang="en-US" sz="3200" b="1" dirty="0">
              <a:solidFill>
                <a:srgbClr val="FF0000"/>
              </a:solidFill>
              <a:latin typeface="Calibri" pitchFamily="34" charset="0"/>
            </a:endParaRPr>
          </a:p>
        </p:txBody>
      </p:sp>
      <p:sp>
        <p:nvSpPr>
          <p:cNvPr id="3" name="TextBox 2">
            <a:extLst>
              <a:ext uri="{FF2B5EF4-FFF2-40B4-BE49-F238E27FC236}">
                <a16:creationId xmlns:a16="http://schemas.microsoft.com/office/drawing/2014/main" id="{DD157E21-17B2-63FC-017B-C1192A67493C}"/>
              </a:ext>
            </a:extLst>
          </p:cNvPr>
          <p:cNvSpPr txBox="1"/>
          <p:nvPr/>
        </p:nvSpPr>
        <p:spPr>
          <a:xfrm>
            <a:off x="228600" y="1371600"/>
            <a:ext cx="8686800" cy="4801314"/>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Requirements Gathering: Begin by gathering and documenting the functional and non-functional requirements for the serverless website. This includes understanding the target audience, desired features, performance expectations, scalability requirements, and security considerations.</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Architecture Design: Design the serverless website architecture using AWS services. Determine the components needed, such as AWS Lambda for serverless functions, Amazon S3 for hosting static assets, CloudFront for content delivery, API Gateway for API management, and relevant database services like DynamoDB or Aurora Serverless. Consider scalability, performance, security, and cost optimization aspects during the architecture design phase.</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Front-end Development: Develop the front-end components of the website using HTML, CSS, and JavaScript frameworks. Implement responsive web design principles and ensure compatibility across various devices and browsers. Host the static assets on AWS S3 and utilize CloudFront for content distribution and caching.</a:t>
            </a: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11" name="TextBox 10"/>
          <p:cNvSpPr txBox="1"/>
          <p:nvPr/>
        </p:nvSpPr>
        <p:spPr>
          <a:xfrm>
            <a:off x="381000" y="457200"/>
            <a:ext cx="5410200" cy="584775"/>
          </a:xfrm>
          <a:prstGeom prst="rect">
            <a:avLst/>
          </a:prstGeom>
          <a:noFill/>
        </p:spPr>
        <p:txBody>
          <a:bodyPr wrap="square" rtlCol="0">
            <a:spAutoFit/>
          </a:bodyPr>
          <a:lstStyle/>
          <a:p>
            <a:r>
              <a:rPr lang="en-IN" sz="3200" dirty="0">
                <a:solidFill>
                  <a:srgbClr val="FF0000"/>
                </a:solidFill>
                <a:latin typeface="Bookman Old Style" pitchFamily="18" charset="0"/>
              </a:rPr>
              <a:t>System Architecture</a:t>
            </a:r>
            <a:endParaRPr lang="en-US" sz="3200" b="1" dirty="0">
              <a:solidFill>
                <a:srgbClr val="FF0000"/>
              </a:solidFill>
              <a:latin typeface="Calibri" pitchFamily="34" charset="0"/>
            </a:endParaRPr>
          </a:p>
        </p:txBody>
      </p:sp>
      <p:pic>
        <p:nvPicPr>
          <p:cNvPr id="2" name="Picture 1">
            <a:extLst>
              <a:ext uri="{FF2B5EF4-FFF2-40B4-BE49-F238E27FC236}">
                <a16:creationId xmlns:a16="http://schemas.microsoft.com/office/drawing/2014/main" id="{002F78A1-B10B-C934-7A8C-9376A40F6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474" y="1819374"/>
            <a:ext cx="5713919" cy="2318348"/>
          </a:xfrm>
          <a:prstGeom prst="rect">
            <a:avLst/>
          </a:prstGeom>
        </p:spPr>
      </p:pic>
      <p:pic>
        <p:nvPicPr>
          <p:cNvPr id="1026" name="Picture 2" descr="Serverless Architectures with AWS | Packt">
            <a:extLst>
              <a:ext uri="{FF2B5EF4-FFF2-40B4-BE49-F238E27FC236}">
                <a16:creationId xmlns:a16="http://schemas.microsoft.com/office/drawing/2014/main" id="{908AAAFE-2B21-BF74-7EDC-3E3F8140E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646094"/>
            <a:ext cx="6443318" cy="3565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 Services Delivery Models">
            <a:extLst>
              <a:ext uri="{FF2B5EF4-FFF2-40B4-BE49-F238E27FC236}">
                <a16:creationId xmlns:a16="http://schemas.microsoft.com/office/drawing/2014/main" id="{DB9B5048-A6C3-A089-6ED5-AB15DD86C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82000" cy="571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29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27704"/>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Comparison of Proposed  system with an existed system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a:extLst>
              <a:ext uri="{FF2B5EF4-FFF2-40B4-BE49-F238E27FC236}">
                <a16:creationId xmlns:a16="http://schemas.microsoft.com/office/drawing/2014/main" id="{B1788E1F-B979-016F-B68D-399A8E2A6EB8}"/>
              </a:ext>
            </a:extLst>
          </p:cNvPr>
          <p:cNvSpPr txBox="1"/>
          <p:nvPr/>
        </p:nvSpPr>
        <p:spPr>
          <a:xfrm>
            <a:off x="381000" y="1295400"/>
            <a:ext cx="8610600" cy="4955203"/>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The proposed system of building a serverless website using AWS offers several advantages and improvements compared to traditional hosting models or existing systems. Here is a comparison highlighting the benefits of the proposed system:</a:t>
            </a:r>
          </a:p>
          <a:p>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Simplified Server Management:</a:t>
            </a:r>
          </a:p>
          <a:p>
            <a:pPr marL="742950" lvl="1" indent="-285750" algn="l">
              <a:buFont typeface="Wingdings" panose="05000000000000000000" pitchFamily="2" charset="2"/>
              <a:buChar char="ü"/>
            </a:pPr>
            <a:r>
              <a:rPr lang="en-US" b="0" i="0" dirty="0">
                <a:solidFill>
                  <a:srgbClr val="374151"/>
                </a:solidFill>
                <a:effectLst/>
                <a:latin typeface="Times New Roman" panose="02020603050405020304" pitchFamily="18" charset="0"/>
                <a:cs typeface="Times New Roman" panose="02020603050405020304" pitchFamily="18" charset="0"/>
              </a:rPr>
              <a:t>Proposed System: The proposed system eliminates the need for server management as AWS takes care of infrastructure provisioning, scaling, and maintenance.</a:t>
            </a:r>
          </a:p>
          <a:p>
            <a:pPr marL="742950" lvl="1" indent="-285750" algn="l">
              <a:spcAft>
                <a:spcPts val="1200"/>
              </a:spcAft>
              <a:buFont typeface="Wingdings" panose="05000000000000000000" pitchFamily="2" charset="2"/>
              <a:buChar char="ü"/>
            </a:pPr>
            <a:r>
              <a:rPr lang="en-US" b="0" i="0" dirty="0">
                <a:solidFill>
                  <a:srgbClr val="374151"/>
                </a:solidFill>
                <a:effectLst/>
                <a:latin typeface="Times New Roman" panose="02020603050405020304" pitchFamily="18" charset="0"/>
                <a:cs typeface="Times New Roman" panose="02020603050405020304" pitchFamily="18" charset="0"/>
              </a:rPr>
              <a:t>Existing System: In traditional hosting models, server management requires manual configuration, updates, and monitoring, which adds complexity and overhead.</a:t>
            </a:r>
          </a:p>
          <a:p>
            <a:pPr marL="285750" indent="-285750"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Scalability and Performance:</a:t>
            </a:r>
          </a:p>
          <a:p>
            <a:pPr marL="742950" lvl="1" indent="-285750" algn="l">
              <a:buFont typeface="Wingdings" panose="05000000000000000000" pitchFamily="2" charset="2"/>
              <a:buChar char="ü"/>
            </a:pPr>
            <a:r>
              <a:rPr lang="en-US" b="0" i="0" dirty="0">
                <a:solidFill>
                  <a:srgbClr val="374151"/>
                </a:solidFill>
                <a:effectLst/>
                <a:latin typeface="Times New Roman" panose="02020603050405020304" pitchFamily="18" charset="0"/>
                <a:cs typeface="Times New Roman" panose="02020603050405020304" pitchFamily="18" charset="0"/>
              </a:rPr>
              <a:t>Proposed System: The proposed system leverages AWS services like AWS Lambda and auto-scaling capabilities, enabling automatic scaling based on demand. This ensures optimal performance even during high-traffic periods.</a:t>
            </a:r>
          </a:p>
          <a:p>
            <a:pPr marL="742950" lvl="1" indent="-285750" algn="l">
              <a:buFont typeface="Wingdings" panose="05000000000000000000" pitchFamily="2" charset="2"/>
              <a:buChar char="ü"/>
            </a:pPr>
            <a:r>
              <a:rPr lang="en-US" b="0" i="0" dirty="0">
                <a:solidFill>
                  <a:srgbClr val="374151"/>
                </a:solidFill>
                <a:effectLst/>
                <a:latin typeface="Times New Roman" panose="02020603050405020304" pitchFamily="18" charset="0"/>
                <a:cs typeface="Times New Roman" panose="02020603050405020304" pitchFamily="18" charset="0"/>
              </a:rPr>
              <a:t>Existing System: Scaling in existing systems often requires manual intervention and provisioning of additional servers, which can be time-consuming and may result in performance issues or downtime.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811315"/>
            <a:ext cx="8381160" cy="75600"/>
          </a:xfrm>
          <a:prstGeom prst="rect">
            <a:avLst/>
          </a:prstGeom>
          <a:solidFill>
            <a:srgbClr val="7030A0"/>
          </a:solidFill>
          <a:ln w="25560">
            <a:solidFill>
              <a:srgbClr val="3A5F8B"/>
            </a:solidFill>
            <a:round/>
          </a:ln>
        </p:spPr>
        <p:txBody>
          <a:bodyPr/>
          <a:lstStyle/>
          <a:p>
            <a:endParaRPr lang="en-US"/>
          </a:p>
        </p:txBody>
      </p:sp>
      <p:sp>
        <p:nvSpPr>
          <p:cNvPr id="8" name="TextBox 7"/>
          <p:cNvSpPr txBox="1"/>
          <p:nvPr/>
        </p:nvSpPr>
        <p:spPr>
          <a:xfrm>
            <a:off x="457200" y="288095"/>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EF3E91DF-97E9-F89F-1F9E-D50F83C4FAF1}"/>
              </a:ext>
            </a:extLst>
          </p:cNvPr>
          <p:cNvSpPr txBox="1"/>
          <p:nvPr/>
        </p:nvSpPr>
        <p:spPr>
          <a:xfrm>
            <a:off x="266700" y="1066800"/>
            <a:ext cx="8610600" cy="6247864"/>
          </a:xfrm>
          <a:prstGeom prst="rect">
            <a:avLst/>
          </a:prstGeom>
          <a:noFill/>
        </p:spPr>
        <p:txBody>
          <a:bodyPr wrap="square">
            <a:spAutoFit/>
          </a:bodyPr>
          <a:lstStyle/>
          <a:p>
            <a:pPr marL="285750" indent="-285750" algn="just">
              <a:spcAft>
                <a:spcPts val="1200"/>
              </a:spcAf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Analyzing the results of building a serverless website using AWS involves assessing the  success of the project based on predefined metrics and goals</a:t>
            </a:r>
          </a:p>
          <a:p>
            <a:pPr marL="285750" indent="-285750" algn="just">
              <a:spcAft>
                <a:spcPts val="1200"/>
              </a:spcAf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Performance: Evaluate the performance of the serverless website by measuring factors like response time, throughput, and latency. Compare the performance against defined performance targets and assess whether the website meets or exceeds expectations. Use tools like AWS CloudWatch or third-party monitoring services to gather performance data.</a:t>
            </a:r>
          </a:p>
          <a:p>
            <a:pPr marL="285750" indent="-285750" algn="just">
              <a:spcAft>
                <a:spcPts val="1200"/>
              </a:spcAf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Scalability: Measure the scalability of the serverless website by examining its ability to handle increasing traffic and concurrent user requests. Monitor the auto-scaling behavior of AWS Lambda functions and other AWS services to ensure they scale up and down based on demand. Verify that the website performs well under peak load conditions and can accommodate growth without performance degradation.</a:t>
            </a:r>
          </a:p>
          <a:p>
            <a:pPr marL="285750" indent="-285750" algn="just">
              <a:spcAft>
                <a:spcPts val="1200"/>
              </a:spcAf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Cost Optimization: Assess the cost optimization achieved through the serverless architecture. Compare the actual costs incurred with the estimated costs and traditional hosting models. Analyze the cost savings achieved by paying only for the resources consumed and the elimination of upfront infrastructure investments. Consider factors like AWS Lambda pricing, data transfer costs, and usage patterns to determine the cost-effectiveness of the serverless website.</a:t>
            </a: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6" name="TextBox 5">
            <a:extLst>
              <a:ext uri="{FF2B5EF4-FFF2-40B4-BE49-F238E27FC236}">
                <a16:creationId xmlns:a16="http://schemas.microsoft.com/office/drawing/2014/main" id="{FB01003F-D7BF-1A72-6925-5AB8AA5270F1}"/>
              </a:ext>
            </a:extLst>
          </p:cNvPr>
          <p:cNvSpPr txBox="1"/>
          <p:nvPr/>
        </p:nvSpPr>
        <p:spPr>
          <a:xfrm>
            <a:off x="436652" y="1371600"/>
            <a:ext cx="8534400" cy="2862322"/>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In conclusion, building a serverless website using AWS offers numerous advantages over traditional hosting models. By leveraging AWS services like AWS Lambda, Amazon S3, API Gateway, and others, developers can create highly scalable, cost-efficient, and easily manageable websites. The serverless architecture eliminates the need for server management, allowing developers to focus on coding and accelerating development cycles. Throughout the project, the proposed methodologies guide the development process, covering requirements gathering, architecture design, front-end and back-end development, database integration, API development, deployment, security, testing, and documentation. These methodologies ensure a systematic and efficient approach to building a serverless website.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Methodologies</a:t>
            </a:r>
          </a:p>
          <a:p>
            <a:r>
              <a:rPr lang="en-IN" sz="2000" dirty="0">
                <a:solidFill>
                  <a:srgbClr val="000000"/>
                </a:solidFill>
                <a:latin typeface="Bookman Old Style" pitchFamily="18" charset="0"/>
              </a:rPr>
              <a:t>	- System Architecture</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228600" y="954727"/>
            <a:ext cx="8381160" cy="75600"/>
          </a:xfrm>
          <a:prstGeom prst="rect">
            <a:avLst/>
          </a:prstGeom>
          <a:solidFill>
            <a:srgbClr val="7030A0"/>
          </a:solidFill>
          <a:ln w="25560">
            <a:solidFill>
              <a:srgbClr val="3A5F8B"/>
            </a:solidFill>
            <a:round/>
          </a:ln>
        </p:spPr>
        <p:txBody>
          <a:bodyPr/>
          <a:lstStyle/>
          <a:p>
            <a:endParaRPr lang="en-US"/>
          </a:p>
        </p:txBody>
      </p:sp>
      <p:sp>
        <p:nvSpPr>
          <p:cNvPr id="3" name="Rectangle 2"/>
          <p:cNvSpPr/>
          <p:nvPr/>
        </p:nvSpPr>
        <p:spPr>
          <a:xfrm>
            <a:off x="452063" y="22834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A99E5B73-D806-953E-1209-E0DEF34D594D}"/>
              </a:ext>
            </a:extLst>
          </p:cNvPr>
          <p:cNvSpPr txBox="1"/>
          <p:nvPr/>
        </p:nvSpPr>
        <p:spPr>
          <a:xfrm>
            <a:off x="151544" y="1215430"/>
            <a:ext cx="8991600" cy="5642570"/>
          </a:xfrm>
          <a:prstGeom prst="rect">
            <a:avLst/>
          </a:prstGeom>
          <a:noFill/>
        </p:spPr>
        <p:txBody>
          <a:bodyPr wrap="square">
            <a:spAutoFit/>
          </a:bodyPr>
          <a:lstStyle/>
          <a:p>
            <a:pPr marL="360" algn="just">
              <a:lnSpc>
                <a:spcPct val="150000"/>
              </a:lnSpc>
              <a:spcAft>
                <a:spcPts val="1200"/>
              </a:spcAft>
              <a:buClr>
                <a:srgbClr val="000000"/>
              </a:buClr>
            </a:pPr>
            <a:r>
              <a:rPr lang="en-US" b="0" i="0" dirty="0">
                <a:solidFill>
                  <a:srgbClr val="374151"/>
                </a:solidFill>
                <a:effectLst/>
                <a:latin typeface="Times New Roman" panose="02020603050405020304" pitchFamily="18" charset="0"/>
                <a:cs typeface="Times New Roman" panose="02020603050405020304" pitchFamily="18" charset="0"/>
              </a:rPr>
              <a:t>Future Work for a Serverless Website Using AWS:</a:t>
            </a:r>
          </a:p>
          <a:p>
            <a:pPr algn="l">
              <a:spcAft>
                <a:spcPts val="1200"/>
              </a:spcAft>
            </a:pPr>
            <a:r>
              <a:rPr lang="en-US" b="0" i="0" dirty="0">
                <a:solidFill>
                  <a:srgbClr val="374151"/>
                </a:solidFill>
                <a:effectLst/>
                <a:latin typeface="Times New Roman" panose="02020603050405020304" pitchFamily="18" charset="0"/>
                <a:cs typeface="Times New Roman" panose="02020603050405020304" pitchFamily="18" charset="0"/>
              </a:rPr>
              <a:t>Enhancing Functionality: Continuously work on adding new features and functionalities to the serverless website based on user feedback and evolving requirements. Explore additional AWS services that can be integrated, such as Amazon Cognito for user authentication or AWS Step Functions for building serverless workflows.</a:t>
            </a:r>
          </a:p>
          <a:p>
            <a:pPr algn="l">
              <a:spcAft>
                <a:spcPts val="1200"/>
              </a:spcAft>
            </a:pPr>
            <a:r>
              <a:rPr lang="en-US" b="0" i="0" dirty="0">
                <a:solidFill>
                  <a:srgbClr val="374151"/>
                </a:solidFill>
                <a:effectLst/>
                <a:latin typeface="Times New Roman" panose="02020603050405020304" pitchFamily="18" charset="0"/>
                <a:cs typeface="Times New Roman" panose="02020603050405020304" pitchFamily="18" charset="0"/>
              </a:rPr>
              <a:t>Optimizing Performance: Monitor and analyze the performance of the serverless website to identify areas for optimization. Implement performance tuning techniques, leverage caching mechanisms, and explore AWS services like AWS </a:t>
            </a:r>
            <a:r>
              <a:rPr lang="en-US" b="0" i="0" dirty="0" err="1">
                <a:solidFill>
                  <a:srgbClr val="374151"/>
                </a:solidFill>
                <a:effectLst/>
                <a:latin typeface="Times New Roman" panose="02020603050405020304" pitchFamily="18" charset="0"/>
                <a:cs typeface="Times New Roman" panose="02020603050405020304" pitchFamily="18" charset="0"/>
              </a:rPr>
              <a:t>Elasticache</a:t>
            </a:r>
            <a:r>
              <a:rPr lang="en-US" b="0" i="0" dirty="0">
                <a:solidFill>
                  <a:srgbClr val="374151"/>
                </a:solidFill>
                <a:effectLst/>
                <a:latin typeface="Times New Roman" panose="02020603050405020304" pitchFamily="18" charset="0"/>
                <a:cs typeface="Times New Roman" panose="02020603050405020304" pitchFamily="18" charset="0"/>
              </a:rPr>
              <a:t> for further performance improvements. Conduct load testing to validate the website's performance under heavy traffic conditions.</a:t>
            </a:r>
          </a:p>
          <a:p>
            <a:pPr>
              <a:spcAft>
                <a:spcPts val="1200"/>
              </a:spcAft>
            </a:pPr>
            <a:r>
              <a:rPr lang="en-US" b="0" i="0" dirty="0">
                <a:solidFill>
                  <a:srgbClr val="374151"/>
                </a:solidFill>
                <a:effectLst/>
                <a:latin typeface="Times New Roman" panose="02020603050405020304" pitchFamily="18" charset="0"/>
                <a:cs typeface="Times New Roman" panose="02020603050405020304" pitchFamily="18" charset="0"/>
              </a:rPr>
              <a:t>Advanced Security Measures: Strengthen the security of the serverless website by implementing advanced security measures. Consider using AWS Web Application Firewall (WAF) for protection against common web exploits and DDoS attacks. Implement additional encryption methods, such as AWS Key Management Service (KMS) for managing encryption keys.</a:t>
            </a:r>
          </a:p>
          <a:p>
            <a:pPr algn="l">
              <a:buFont typeface="+mj-lt"/>
              <a:buAutoNum type="arabicPeriod"/>
            </a:pPr>
            <a:endParaRPr lang="en-US" b="0" i="0" dirty="0">
              <a:solidFill>
                <a:srgbClr val="374151"/>
              </a:solidFill>
              <a:effectLst/>
              <a:latin typeface="Söhne"/>
            </a:endParaRPr>
          </a:p>
          <a:p>
            <a:pPr marL="286110" indent="-285750" algn="just">
              <a:lnSpc>
                <a:spcPct val="150000"/>
              </a:lnSpc>
              <a:buClr>
                <a:srgbClr val="000000"/>
              </a:buClr>
              <a:buFont typeface="Arial" panose="020B0604020202020204" pitchFamily="34" charset="0"/>
              <a:buChar char="•"/>
            </a:pPr>
            <a:endParaRPr lang="en-IN"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152400" y="275304"/>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483A0910-F85F-D995-FBEA-D730AC72B55B}"/>
              </a:ext>
            </a:extLst>
          </p:cNvPr>
          <p:cNvSpPr txBox="1"/>
          <p:nvPr/>
        </p:nvSpPr>
        <p:spPr>
          <a:xfrm>
            <a:off x="152400" y="1066800"/>
            <a:ext cx="7924800" cy="2862322"/>
          </a:xfrm>
          <a:prstGeom prst="rect">
            <a:avLst/>
          </a:prstGeom>
          <a:noFill/>
        </p:spPr>
        <p:txBody>
          <a:bodyPr wrap="square">
            <a:spAutoFit/>
          </a:bodyPr>
          <a:lstStyle/>
          <a:p>
            <a:pPr algn="l"/>
            <a:br>
              <a:rPr lang="en-US" b="1" i="0" dirty="0">
                <a:solidFill>
                  <a:srgbClr val="333333"/>
                </a:solidFill>
                <a:effectLst/>
                <a:latin typeface="HelveticaNeue Regular"/>
              </a:rPr>
            </a:br>
            <a:r>
              <a:rPr lang="en-US" b="1" i="0" dirty="0">
                <a:solidFill>
                  <a:srgbClr val="333333"/>
                </a:solidFill>
                <a:effectLst/>
                <a:latin typeface="HelveticaNeue Regular"/>
              </a:rPr>
              <a:t>1. </a:t>
            </a:r>
            <a:r>
              <a:rPr lang="en-US" b="1" i="0" dirty="0">
                <a:solidFill>
                  <a:srgbClr val="333333"/>
                </a:solidFill>
                <a:effectLst/>
                <a:latin typeface="HelveticaNeue Regular"/>
                <a:hlinkClick r:id="rId2"/>
              </a:rPr>
              <a:t>https://amonkincloud.com/</a:t>
            </a:r>
            <a:endParaRPr lang="en-US" b="1" i="0" dirty="0">
              <a:solidFill>
                <a:srgbClr val="333333"/>
              </a:solidFill>
              <a:effectLst/>
              <a:latin typeface="HelveticaNeue Regular"/>
            </a:endParaRPr>
          </a:p>
          <a:p>
            <a:pPr algn="l"/>
            <a:r>
              <a:rPr lang="en-US" b="1" dirty="0">
                <a:solidFill>
                  <a:srgbClr val="333333"/>
                </a:solidFill>
                <a:latin typeface="HelveticaNeue Regular"/>
              </a:rPr>
              <a:t>2. </a:t>
            </a:r>
            <a:r>
              <a:rPr lang="en-US" b="1" dirty="0">
                <a:solidFill>
                  <a:srgbClr val="333333"/>
                </a:solidFill>
                <a:latin typeface="HelveticaNeue Regular"/>
                <a:hlinkClick r:id="rId3"/>
              </a:rPr>
              <a:t>https://docs.aws.amazon.com/serverless-application-model/latest/developerguide/what-is-sam.html</a:t>
            </a:r>
            <a:endParaRPr lang="en-US" b="1" dirty="0">
              <a:solidFill>
                <a:srgbClr val="333333"/>
              </a:solidFill>
              <a:latin typeface="HelveticaNeue Regular"/>
            </a:endParaRPr>
          </a:p>
          <a:p>
            <a:pPr algn="l"/>
            <a:r>
              <a:rPr lang="en-US" b="1" i="0" dirty="0">
                <a:solidFill>
                  <a:srgbClr val="333333"/>
                </a:solidFill>
                <a:effectLst/>
                <a:latin typeface="HelveticaNeue Regular"/>
              </a:rPr>
              <a:t>3. </a:t>
            </a:r>
            <a:r>
              <a:rPr lang="en-US" b="1" i="0" dirty="0">
                <a:solidFill>
                  <a:srgbClr val="333333"/>
                </a:solidFill>
                <a:effectLst/>
                <a:latin typeface="HelveticaNeue Regular"/>
                <a:hlinkClick r:id="rId2"/>
              </a:rPr>
              <a:t>https://amonkincloud.com/</a:t>
            </a:r>
            <a:endParaRPr lang="en-US" b="1" i="0" dirty="0">
              <a:solidFill>
                <a:srgbClr val="333333"/>
              </a:solidFill>
              <a:effectLst/>
              <a:latin typeface="HelveticaNeue Regular"/>
            </a:endParaRPr>
          </a:p>
          <a:p>
            <a:pPr algn="l"/>
            <a:r>
              <a:rPr lang="en-US" b="1" dirty="0">
                <a:solidFill>
                  <a:srgbClr val="333333"/>
                </a:solidFill>
                <a:latin typeface="HelveticaNeue Regular"/>
              </a:rPr>
              <a:t>4. </a:t>
            </a:r>
            <a:r>
              <a:rPr lang="en-US" b="1" dirty="0">
                <a:solidFill>
                  <a:srgbClr val="333333"/>
                </a:solidFill>
                <a:latin typeface="HelveticaNeue Regular"/>
                <a:hlinkClick r:id="rId3"/>
              </a:rPr>
              <a:t>https://docs.aws.amazon.com/serverless-application-model/latest/developerguide/what-is-sam.html</a:t>
            </a:r>
            <a:endParaRPr lang="en-US" b="1" dirty="0">
              <a:solidFill>
                <a:srgbClr val="333333"/>
              </a:solidFill>
              <a:latin typeface="HelveticaNeue Regular"/>
            </a:endParaRPr>
          </a:p>
          <a:p>
            <a:pPr algn="l"/>
            <a:r>
              <a:rPr lang="en-US" b="1" i="0" dirty="0">
                <a:solidFill>
                  <a:srgbClr val="333333"/>
                </a:solidFill>
                <a:effectLst/>
                <a:latin typeface="HelveticaNeue Regular"/>
              </a:rPr>
              <a:t>5. </a:t>
            </a:r>
            <a:r>
              <a:rPr lang="en-US" b="1" i="0" dirty="0">
                <a:solidFill>
                  <a:srgbClr val="333333"/>
                </a:solidFill>
                <a:effectLst/>
                <a:latin typeface="HelveticaNeue Regular"/>
                <a:hlinkClick r:id="rId4"/>
              </a:rPr>
              <a:t>https://docs.aws.amazon.com/lambda/latest/dg/welcome.html</a:t>
            </a:r>
            <a:endParaRPr lang="en-US" b="1" i="0" dirty="0">
              <a:solidFill>
                <a:srgbClr val="333333"/>
              </a:solidFill>
              <a:effectLst/>
              <a:latin typeface="HelveticaNeue Regular"/>
            </a:endParaRPr>
          </a:p>
          <a:p>
            <a:pPr algn="l"/>
            <a:endParaRPr lang="en-US" b="1" i="0" dirty="0">
              <a:solidFill>
                <a:srgbClr val="333333"/>
              </a:solidFill>
              <a:effectLst/>
              <a:latin typeface="HelveticaNeue Regular"/>
            </a:endParaRPr>
          </a:p>
          <a:p>
            <a:pPr algn="l"/>
            <a:endParaRPr lang="en-US" b="0" i="0" dirty="0">
              <a:solidFill>
                <a:srgbClr val="333333"/>
              </a:solidFill>
              <a:effectLst/>
              <a:latin typeface="HelveticaNeue Regul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23622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070293"/>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228600" y="22860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CC8379DE-B1AE-FAF4-1E40-68393B6A1F5C}"/>
              </a:ext>
            </a:extLst>
          </p:cNvPr>
          <p:cNvSpPr txBox="1"/>
          <p:nvPr/>
        </p:nvSpPr>
        <p:spPr>
          <a:xfrm>
            <a:off x="228600" y="1219200"/>
            <a:ext cx="8609760" cy="5355312"/>
          </a:xfrm>
          <a:prstGeom prst="rect">
            <a:avLst/>
          </a:prstGeom>
          <a:noFill/>
        </p:spPr>
        <p:txBody>
          <a:bodyPr wrap="square">
            <a:spAutoFit/>
          </a:bodyPr>
          <a:lstStyle/>
          <a:p>
            <a:endParaRPr lang="en-US" dirty="0"/>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Serverless computing has gained significant popularity recently due to its ability to simplify application development and deployment processes. In this context, AWS (Amazon Web Services) offers a comprehensive set of services that enable the creation and hosting of serverless websites.</a:t>
            </a:r>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AWS offers several services that facilitate the creation of serverless websites. AWS Lambda, a serverless computing service, allows developers to run their code in response to events without the need to provision or manage servers. It supports multiple programming languages and automatically scales based on the incoming traffic.</a:t>
            </a:r>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This abstract focuses on the concept of a serverless website using AWS. The traditional model of hosting websites typically involves managing and provisioning servers, configuring web servers, and handling scalability challenges. However, with serverless architecture, developers can focus on writing code without worrying about server management.</a:t>
            </a:r>
          </a:p>
          <a:p>
            <a:pPr marL="285750" indent="-285750">
              <a:buFont typeface="Wingdings" panose="05000000000000000000" pitchFamily="2" charset="2"/>
              <a:buChar char="Ø"/>
            </a:pPr>
            <a:r>
              <a:rPr lang="en-IN" b="0" i="0" dirty="0">
                <a:solidFill>
                  <a:srgbClr val="374151"/>
                </a:solidFill>
                <a:effectLst/>
                <a:latin typeface="Times New Roman" panose="02020603050405020304" pitchFamily="18" charset="0"/>
                <a:cs typeface="Times New Roman" panose="02020603050405020304" pitchFamily="18" charset="0"/>
              </a:rPr>
              <a:t>For front-end development, AWS provides Amazon S3 (Simple Storage Service), a scalable storage solution that allows the hosting of static website content. Amazon CloudFront, a content delivery network (CDN), can be utilized to improve website performance by caching content globally.</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57200" y="327612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914400" y="2438400"/>
            <a:ext cx="10896600" cy="17509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354022" y="7015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381420" y="12414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DEAAB38B-5DE6-B461-3398-6154A6B5107E}"/>
              </a:ext>
            </a:extLst>
          </p:cNvPr>
          <p:cNvSpPr txBox="1"/>
          <p:nvPr/>
        </p:nvSpPr>
        <p:spPr>
          <a:xfrm>
            <a:off x="326623" y="777180"/>
            <a:ext cx="8381160" cy="5859553"/>
          </a:xfrm>
          <a:prstGeom prst="rect">
            <a:avLst/>
          </a:prstGeom>
          <a:noFill/>
        </p:spPr>
        <p:txBody>
          <a:bodyPr wrap="square">
            <a:spAutoFit/>
          </a:bodyPr>
          <a:lstStyle/>
          <a:p>
            <a:pPr marL="286110" indent="-285750" algn="just">
              <a:lnSpc>
                <a:spcPct val="150000"/>
              </a:lnSpc>
              <a:buClr>
                <a:srgbClr val="000000"/>
              </a:buClr>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In recent years, serverless computing has revolutionized the way applications are developed and deployed. Traditional website hosting models require managing servers, configuring web servers, and dealing with scalability challenges. However, with the advent of serverless architecture, developers can now focus on writing code without worrying about server management and infrastructure complexities.</a:t>
            </a:r>
          </a:p>
          <a:p>
            <a:pPr marL="286110" indent="-285750" algn="just">
              <a:lnSpc>
                <a:spcPct val="150000"/>
              </a:lnSpc>
              <a:buClr>
                <a:srgbClr val="000000"/>
              </a:buClr>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 serverless website built on AWS leverages the power of cloud computing to handle the underlying infrastructure. Instead of provisioning and managing servers, developers can concentrate on writing application logic and deploying code. This paradigm shift allows for faster development cycles, improved scalability, and reduced operational overhead.</a:t>
            </a:r>
          </a:p>
          <a:p>
            <a:pPr marL="286110" indent="-285750" algn="just">
              <a:lnSpc>
                <a:spcPct val="150000"/>
              </a:lnSpc>
              <a:buClr>
                <a:srgbClr val="000000"/>
              </a:buClr>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At the heart of a serverless website on AWS is AWS Lambda, a serverless computing service. Lambda enables developers to run code in response to events or triggers, without the need for managing servers or infrastructure. It supports multiple programming languages, making it accessible to a wide range of developers.</a:t>
            </a:r>
            <a:endParaRPr lang="en-US" b="0" strike="noStrike" spc="-1" dirty="0">
              <a:solidFill>
                <a:srgbClr val="000000"/>
              </a:solidFill>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28956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381000" y="20286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5" name="TextBox 4">
            <a:extLst>
              <a:ext uri="{FF2B5EF4-FFF2-40B4-BE49-F238E27FC236}">
                <a16:creationId xmlns:a16="http://schemas.microsoft.com/office/drawing/2014/main" id="{4ACD9978-7801-E1AC-1EFC-F7D6632EDC23}"/>
              </a:ext>
            </a:extLst>
          </p:cNvPr>
          <p:cNvSpPr txBox="1"/>
          <p:nvPr/>
        </p:nvSpPr>
        <p:spPr>
          <a:xfrm>
            <a:off x="304800" y="1371600"/>
            <a:ext cx="8506162" cy="5355312"/>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Understanding the concepts of serverless architecture: The research should delve into the fundamentals of serverless computing, including its benefits, limitations, and key principles. It should explain how serverless architecture differs from traditional hosting models and highlight the advantages it brings to website development.</a:t>
            </a: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Exploring AWS serverless services: The research should provide a comprehensive overview of the AWS services specifically designed for serverless web development. This includes understanding the capabilities and use cases of AWS Lambda, Amazon S3, CloudFront, API Gateway, and database services like DynamoDB and Aurora Serverless. It should cover topics such as how to create, deploy, and integrate these services within a serverless website architecture.</a:t>
            </a: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Scalability and performance considerations: The research should address scalability challenges and performance optimization techniques in serverless web applications. It should explore strategies for handling high-traffic loads, managing concurrent executions, and optimizing response times. This can include examining features like auto-scaling, caching, and load balancing provided by AWS services.</a:t>
            </a:r>
          </a:p>
          <a:p>
            <a:pPr marL="285750" indent="-285750" algn="just">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flipV="1">
            <a:off x="685800" y="3048000"/>
            <a:ext cx="8076600" cy="74399"/>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95720" y="2297131"/>
            <a:ext cx="8152560" cy="815172"/>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762300" y="2260315"/>
            <a:ext cx="7619400" cy="720186"/>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10138</TotalTime>
  <Words>1946</Words>
  <Application>Microsoft Office PowerPoint</Application>
  <PresentationFormat>On-screen Show (4:3)</PresentationFormat>
  <Paragraphs>115</Paragraphs>
  <Slides>22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Bookman Old Style</vt:lpstr>
      <vt:lpstr>Calibri</vt:lpstr>
      <vt:lpstr>HelveticaNeue Regular</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Srikanth mandla</cp:lastModifiedBy>
  <cp:revision>711</cp:revision>
  <dcterms:modified xsi:type="dcterms:W3CDTF">2023-09-08T09:51:30Z</dcterms:modified>
</cp:coreProperties>
</file>