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434" r:id="rId19"/>
    <p:sldId id="435" r:id="rId20"/>
    <p:sldId id="436" r:id="rId21"/>
    <p:sldId id="437" r:id="rId22"/>
    <p:sldId id="387" r:id="rId23"/>
    <p:sldId id="383" r:id="rId24"/>
    <p:sldId id="290"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p:cViewPr varScale="1">
        <p:scale>
          <a:sx n="61" d="100"/>
          <a:sy n="61" d="100"/>
        </p:scale>
        <p:origin x="2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mandla" userId="c7e95979be13cd7f" providerId="LiveId" clId="{C2959054-ED92-4E8F-8143-C0892BD3F634}"/>
    <pc:docChg chg="modSld">
      <pc:chgData name="Srikanth mandla" userId="c7e95979be13cd7f" providerId="LiveId" clId="{C2959054-ED92-4E8F-8143-C0892BD3F634}" dt="2024-04-12T09:15:26.796" v="4" actId="207"/>
      <pc:docMkLst>
        <pc:docMk/>
      </pc:docMkLst>
      <pc:sldChg chg="modSp mod">
        <pc:chgData name="Srikanth mandla" userId="c7e95979be13cd7f" providerId="LiveId" clId="{C2959054-ED92-4E8F-8143-C0892BD3F634}" dt="2024-04-12T09:13:28.169" v="2" actId="20577"/>
        <pc:sldMkLst>
          <pc:docMk/>
          <pc:sldMk cId="0" sldId="256"/>
        </pc:sldMkLst>
        <pc:spChg chg="mod">
          <ac:chgData name="Srikanth mandla" userId="c7e95979be13cd7f" providerId="LiveId" clId="{C2959054-ED92-4E8F-8143-C0892BD3F634}" dt="2024-04-12T09:13:15.513" v="0" actId="20577"/>
          <ac:spMkLst>
            <pc:docMk/>
            <pc:sldMk cId="0" sldId="256"/>
            <ac:spMk id="3" creationId="{00000000-0000-0000-0000-000000000000}"/>
          </ac:spMkLst>
        </pc:spChg>
        <pc:spChg chg="mod">
          <ac:chgData name="Srikanth mandla" userId="c7e95979be13cd7f" providerId="LiveId" clId="{C2959054-ED92-4E8F-8143-C0892BD3F634}" dt="2024-04-12T09:13:28.169" v="2" actId="20577"/>
          <ac:spMkLst>
            <pc:docMk/>
            <pc:sldMk cId="0" sldId="256"/>
            <ac:spMk id="7" creationId="{94997AF8-6B6E-040B-FF07-B099985FAFAE}"/>
          </ac:spMkLst>
        </pc:spChg>
      </pc:sldChg>
      <pc:sldChg chg="modSp mod">
        <pc:chgData name="Srikanth mandla" userId="c7e95979be13cd7f" providerId="LiveId" clId="{C2959054-ED92-4E8F-8143-C0892BD3F634}" dt="2024-04-12T09:15:26.796" v="4" actId="207"/>
        <pc:sldMkLst>
          <pc:docMk/>
          <pc:sldMk cId="0" sldId="290"/>
        </pc:sldMkLst>
        <pc:spChg chg="mod">
          <ac:chgData name="Srikanth mandla" userId="c7e95979be13cd7f" providerId="LiveId" clId="{C2959054-ED92-4E8F-8143-C0892BD3F634}" dt="2024-04-12T09:15:26.796" v="4" actId="207"/>
          <ac:spMkLst>
            <pc:docMk/>
            <pc:sldMk cId="0" sldId="290"/>
            <ac:spMk id="2" creationId="{DB2317B7-6193-AFB1-D7E2-AEC5F47A5782}"/>
          </ac:spMkLst>
        </pc:spChg>
      </pc:sldChg>
    </pc:docChg>
  </pc:docChgLst>
  <pc:docChgLst>
    <pc:chgData name="Srikanth mandla" userId="c7e95979be13cd7f" providerId="LiveId" clId="{363C6058-E7D0-4321-AC63-FDE49ACCA707}"/>
    <pc:docChg chg="modSld">
      <pc:chgData name="Srikanth mandla" userId="c7e95979be13cd7f" providerId="LiveId" clId="{363C6058-E7D0-4321-AC63-FDE49ACCA707}" dt="2024-01-24T06:19:46.202" v="3" actId="1076"/>
      <pc:docMkLst>
        <pc:docMk/>
      </pc:docMkLst>
      <pc:sldChg chg="modSp mod">
        <pc:chgData name="Srikanth mandla" userId="c7e95979be13cd7f" providerId="LiveId" clId="{363C6058-E7D0-4321-AC63-FDE49ACCA707}" dt="2024-01-24T06:19:46.202" v="3" actId="1076"/>
        <pc:sldMkLst>
          <pc:docMk/>
          <pc:sldMk cId="0" sldId="383"/>
        </pc:sldMkLst>
        <pc:spChg chg="mod">
          <ac:chgData name="Srikanth mandla" userId="c7e95979be13cd7f" providerId="LiveId" clId="{363C6058-E7D0-4321-AC63-FDE49ACCA707}" dt="2024-01-24T06:19:27.829" v="1" actId="1076"/>
          <ac:spMkLst>
            <pc:docMk/>
            <pc:sldMk cId="0" sldId="383"/>
            <ac:spMk id="2" creationId="{34C0FAED-8CAD-3C29-8C0A-F8268A0D9AC5}"/>
          </ac:spMkLst>
        </pc:spChg>
        <pc:spChg chg="mod">
          <ac:chgData name="Srikanth mandla" userId="c7e95979be13cd7f" providerId="LiveId" clId="{363C6058-E7D0-4321-AC63-FDE49ACCA707}" dt="2024-01-24T06:19:40.533" v="2" actId="1076"/>
          <ac:spMkLst>
            <pc:docMk/>
            <pc:sldMk cId="0" sldId="383"/>
            <ac:spMk id="4" creationId="{00000000-0000-0000-0000-000000000000}"/>
          </ac:spMkLst>
        </pc:spChg>
        <pc:spChg chg="mod">
          <ac:chgData name="Srikanth mandla" userId="c7e95979be13cd7f" providerId="LiveId" clId="{363C6058-E7D0-4321-AC63-FDE49ACCA707}" dt="2024-01-24T06:19:46.202" v="3" actId="1076"/>
          <ac:spMkLst>
            <pc:docMk/>
            <pc:sldMk cId="0" sldId="383"/>
            <ac:spMk id="5" creationId="{00000000-0000-0000-0000-000000000000}"/>
          </ac:spMkLst>
        </pc:spChg>
      </pc:sldChg>
    </pc:docChg>
  </pc:docChgLst>
  <pc:docChgLst>
    <pc:chgData name="Srikanth mandla" userId="c7e95979be13cd7f" providerId="LiveId" clId="{2E7058C8-F955-4BBC-9E96-F2853F1E8EC5}"/>
    <pc:docChg chg="undo custSel modSld">
      <pc:chgData name="Srikanth mandla" userId="c7e95979be13cd7f" providerId="LiveId" clId="{2E7058C8-F955-4BBC-9E96-F2853F1E8EC5}" dt="2024-02-25T19:41:50.597" v="4" actId="1076"/>
      <pc:docMkLst>
        <pc:docMk/>
      </pc:docMkLst>
      <pc:sldChg chg="modSp mod">
        <pc:chgData name="Srikanth mandla" userId="c7e95979be13cd7f" providerId="LiveId" clId="{2E7058C8-F955-4BBC-9E96-F2853F1E8EC5}" dt="2024-02-25T19:41:50.597" v="4" actId="1076"/>
        <pc:sldMkLst>
          <pc:docMk/>
          <pc:sldMk cId="0" sldId="290"/>
        </pc:sldMkLst>
        <pc:spChg chg="mod">
          <ac:chgData name="Srikanth mandla" userId="c7e95979be13cd7f" providerId="LiveId" clId="{2E7058C8-F955-4BBC-9E96-F2853F1E8EC5}" dt="2024-02-25T14:45:41.096" v="3" actId="58"/>
          <ac:spMkLst>
            <pc:docMk/>
            <pc:sldMk cId="0" sldId="290"/>
            <ac:spMk id="2" creationId="{DB2317B7-6193-AFB1-D7E2-AEC5F47A5782}"/>
          </ac:spMkLst>
        </pc:spChg>
        <pc:spChg chg="mod">
          <ac:chgData name="Srikanth mandla" userId="c7e95979be13cd7f" providerId="LiveId" clId="{2E7058C8-F955-4BBC-9E96-F2853F1E8EC5}" dt="2024-02-25T19:41:50.597" v="4" actId="1076"/>
          <ac:spMkLst>
            <pc:docMk/>
            <pc:sldMk cId="0" sldId="29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mdpi.com/2410-387X/1/2/13" TargetMode="External"/><Relationship Id="rId2" Type="http://schemas.openxmlformats.org/officeDocument/2006/relationships/hyperlink" Target="https://core.ac.uk/download/pdf/155779036.pdf"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5" y="1402191"/>
            <a:ext cx="9144000" cy="1480790"/>
          </a:xfrm>
          <a:prstGeom prst="rect">
            <a:avLst/>
          </a:prstGeom>
          <a:noFill/>
        </p:spPr>
        <p:txBody>
          <a:bodyPr wrap="square" rtlCol="0">
            <a:spAutoFit/>
          </a:bodyPr>
          <a:lstStyle/>
          <a:p>
            <a:pPr algn="ctr">
              <a:lnSpc>
                <a:spcPct val="150000"/>
              </a:lnSpc>
            </a:pPr>
            <a:r>
              <a:rPr lang="en-IN" altLang="en-US" sz="3200" b="1" dirty="0">
                <a:latin typeface="Times New Roman" panose="02020603050405020304" charset="0"/>
                <a:cs typeface="Times New Roman" panose="02020603050405020304" charset="0"/>
              </a:rPr>
              <a:t>A VOTING SYSTEM BASED ON BLOCKCHAIN TECHNOLOGY</a:t>
            </a:r>
            <a:endParaRPr lang="en-IN" sz="3000" b="1" dirty="0">
              <a:solidFill>
                <a:srgbClr val="000000"/>
              </a:solidFill>
              <a:effectLst/>
              <a:latin typeface="Microsoft JhengHei" panose="020B0604030504040204" pitchFamily="34" charset="-120"/>
              <a:ea typeface="Microsoft JhengHei" panose="020B0604030504040204" pitchFamily="34" charset="-120"/>
            </a:endParaRPr>
          </a:p>
        </p:txBody>
      </p:sp>
      <p:sp>
        <p:nvSpPr>
          <p:cNvPr id="3" name="TextBox 2"/>
          <p:cNvSpPr txBox="1"/>
          <p:nvPr/>
        </p:nvSpPr>
        <p:spPr>
          <a:xfrm>
            <a:off x="5337175" y="3092053"/>
            <a:ext cx="5029200" cy="1195584"/>
          </a:xfrm>
          <a:prstGeom prst="rect">
            <a:avLst/>
          </a:prstGeom>
          <a:noFill/>
        </p:spPr>
        <p:txBody>
          <a:bodyPr wrap="square" rtlCol="0">
            <a:spAutoFit/>
          </a:bodyPr>
          <a:lstStyle/>
          <a:p>
            <a:pPr>
              <a:lnSpc>
                <a:spcPct val="150000"/>
              </a:lnSpc>
            </a:pPr>
            <a:r>
              <a:rPr lang="en-US" sz="2000" b="1" dirty="0">
                <a:solidFill>
                  <a:srgbClr val="0070C0"/>
                </a:solidFill>
                <a:latin typeface="Times New Roman" panose="02020603050405020304" pitchFamily="18" charset="0"/>
                <a:ea typeface="Microsoft JhengHei" panose="020B0604030504040204" pitchFamily="34" charset="-120"/>
                <a:cs typeface="Times New Roman" panose="02020603050405020304" pitchFamily="18" charset="0"/>
              </a:rPr>
              <a:t>Name of the students</a:t>
            </a:r>
          </a:p>
          <a:p>
            <a:r>
              <a:rPr lang="en-IN" altLang="en-US" sz="1800" dirty="0" err="1">
                <a:solidFill>
                  <a:schemeClr val="tx1"/>
                </a:solidFill>
                <a:latin typeface="Times New Roman" panose="02020603050405020304" pitchFamily="18" charset="0"/>
                <a:cs typeface="Times New Roman" panose="02020603050405020304" pitchFamily="18" charset="0"/>
              </a:rPr>
              <a:t>M.Srikanth</a:t>
            </a:r>
            <a:r>
              <a:rPr lang="en-IN" altLang="en-US" sz="1800" dirty="0">
                <a:solidFill>
                  <a:schemeClr val="tx1"/>
                </a:solidFill>
                <a:latin typeface="Times New Roman" panose="02020603050405020304" pitchFamily="18" charset="0"/>
                <a:cs typeface="Times New Roman" panose="02020603050405020304" pitchFamily="18" charset="0"/>
              </a:rPr>
              <a:t>            -20H51A05L1</a:t>
            </a:r>
          </a:p>
          <a:p>
            <a:pPr>
              <a:lnSpc>
                <a:spcPct val="150000"/>
              </a:lnSpc>
            </a:pPr>
            <a:endParaRPr lang="en-US" sz="1800" dirty="0">
              <a:solidFill>
                <a:schemeClr val="tx1"/>
              </a:solidFill>
              <a:latin typeface="Microsoft JhengHei" panose="020B0604030504040204" pitchFamily="34" charset="-120"/>
              <a:ea typeface="Microsoft JhengHei" panose="020B0604030504040204" pitchFamily="34" charset="-120"/>
            </a:endParaRPr>
          </a:p>
        </p:txBody>
      </p:sp>
      <p:sp>
        <p:nvSpPr>
          <p:cNvPr id="4" name="TextBox 3"/>
          <p:cNvSpPr txBox="1"/>
          <p:nvPr/>
        </p:nvSpPr>
        <p:spPr>
          <a:xfrm>
            <a:off x="120857" y="4724400"/>
            <a:ext cx="3765343" cy="104644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latin typeface="Times New Roman" panose="02020603050405020304" pitchFamily="18" charset="0"/>
                <a:ea typeface="Microsoft JhengHei" panose="020B0604030504040204" pitchFamily="34" charset="-120"/>
                <a:cs typeface="Times New Roman" panose="02020603050405020304" pitchFamily="18" charset="0"/>
              </a:rPr>
              <a:t>Under esteemed guidance of</a:t>
            </a:r>
          </a:p>
          <a:p>
            <a:r>
              <a:rPr lang="en-IN" altLang="en-US" sz="32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Ms.N.Surekha</a:t>
            </a:r>
            <a:endParaRPr lang="en-US"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197057" y="3192156"/>
            <a:ext cx="5029200" cy="400110"/>
          </a:xfrm>
          <a:prstGeom prst="rect">
            <a:avLst/>
          </a:prstGeom>
          <a:noFill/>
        </p:spPr>
        <p:txBody>
          <a:bodyPr wrap="square" rtlCol="0">
            <a:spAutoFit/>
          </a:bodyPr>
          <a:lstStyle/>
          <a:p>
            <a:r>
              <a:rPr lang="en-US" sz="2000" b="1" dirty="0">
                <a:solidFill>
                  <a:schemeClr val="tx2">
                    <a:lumMod val="75000"/>
                  </a:schemeClr>
                </a:solidFill>
              </a:rPr>
              <a:t>Batch No :- 39</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882F233B-8E1A-5ADD-01DB-3172564113C7}"/>
              </a:ext>
            </a:extLst>
          </p:cNvPr>
          <p:cNvSpPr txBox="1"/>
          <p:nvPr/>
        </p:nvSpPr>
        <p:spPr>
          <a:xfrm>
            <a:off x="304800" y="1447800"/>
            <a:ext cx="8686800" cy="4243726"/>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Broken Promises: </a:t>
            </a:r>
            <a:r>
              <a:rPr lang="en-US" b="0" i="0" dirty="0">
                <a:effectLst/>
                <a:latin typeface="Times New Roman" panose="02020603050405020304" pitchFamily="18" charset="0"/>
                <a:cs typeface="Times New Roman" panose="02020603050405020304" pitchFamily="18" charset="0"/>
              </a:rPr>
              <a:t>Elections feel unfair because sometimes people cheat or votes get messed up. We need a better system so everyone can trust the results.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Left Out Voters: </a:t>
            </a:r>
            <a:r>
              <a:rPr lang="en-US" b="0" i="0" dirty="0">
                <a:effectLst/>
                <a:latin typeface="Times New Roman" panose="02020603050405020304" pitchFamily="18" charset="0"/>
                <a:cs typeface="Times New Roman" panose="02020603050405020304" pitchFamily="18" charset="0"/>
              </a:rPr>
              <a:t>Not everyone can easily vote due to technology or physical limitations. We need a system that's open to everyone, no matter who they are.</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Secrets vs. Proof: </a:t>
            </a:r>
            <a:r>
              <a:rPr lang="en-US" b="0" i="0" dirty="0">
                <a:effectLst/>
                <a:latin typeface="Times New Roman" panose="02020603050405020304" pitchFamily="18" charset="0"/>
                <a:cs typeface="Times New Roman" panose="02020603050405020304" pitchFamily="18" charset="0"/>
              </a:rPr>
              <a:t>Keeping your vote private is important, but everyone should also be sure the counting is fair. We need a system that both protects privacy and shows the results are right.</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Big Crowd Blues: </a:t>
            </a:r>
            <a:r>
              <a:rPr lang="en-US" b="0" i="0" dirty="0">
                <a:effectLst/>
                <a:latin typeface="Times New Roman" panose="02020603050405020304" pitchFamily="18" charset="0"/>
                <a:cs typeface="Times New Roman" panose="02020603050405020304" pitchFamily="18" charset="0"/>
              </a:rPr>
              <a:t>As more people vote, the old system might struggle. We need a system that can handle tons of voters and still run smoothly.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048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514677"/>
            <a:ext cx="3657600" cy="523220"/>
          </a:xfrm>
          <a:prstGeom prst="rect">
            <a:avLst/>
          </a:prstGeom>
          <a:noFill/>
        </p:spPr>
        <p:txBody>
          <a:bodyPr wrap="square" rtlCol="0">
            <a:spAutoFit/>
          </a:bodyPr>
          <a:lstStyle/>
          <a:p>
            <a:pPr algn="r">
              <a:lnSpc>
                <a:spcPct val="100000"/>
              </a:lnSpc>
            </a:pPr>
            <a:r>
              <a:rPr lang="en-IN" sz="2800" b="1" dirty="0">
                <a:solidFill>
                  <a:schemeClr val="accent2"/>
                </a:solidFill>
                <a:latin typeface="+mj-lt"/>
              </a:rPr>
              <a:t>Scope of the Project</a:t>
            </a:r>
            <a:endParaRPr lang="en-IN" sz="2800" dirty="0">
              <a:solidFill>
                <a:schemeClr val="accent2"/>
              </a:solidFill>
              <a:latin typeface="+mj-lt"/>
            </a:endParaRPr>
          </a:p>
        </p:txBody>
      </p:sp>
      <p:sp>
        <p:nvSpPr>
          <p:cNvPr id="2" name="TextBox 1">
            <a:extLst>
              <a:ext uri="{FF2B5EF4-FFF2-40B4-BE49-F238E27FC236}">
                <a16:creationId xmlns:a16="http://schemas.microsoft.com/office/drawing/2014/main" id="{A981C540-6B06-7DCE-8CBC-7C1E094C9114}"/>
              </a:ext>
            </a:extLst>
          </p:cNvPr>
          <p:cNvSpPr txBox="1"/>
          <p:nvPr/>
        </p:nvSpPr>
        <p:spPr>
          <a:xfrm>
            <a:off x="312683" y="1514886"/>
            <a:ext cx="8763000" cy="3828227"/>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Super-Secure Votes: </a:t>
            </a:r>
            <a:r>
              <a:rPr lang="en-US" b="0" i="0" dirty="0">
                <a:effectLst/>
                <a:latin typeface="Times New Roman" panose="02020603050405020304" pitchFamily="18" charset="0"/>
                <a:cs typeface="Times New Roman" panose="02020603050405020304" pitchFamily="18" charset="0"/>
              </a:rPr>
              <a:t>Use blockchain's super strength to build a voting system where no one can cheat and every vote counts fair and square.</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Open to Everyone: </a:t>
            </a:r>
            <a:r>
              <a:rPr lang="en-US" b="0" i="0" dirty="0">
                <a:effectLst/>
                <a:latin typeface="Times New Roman" panose="02020603050405020304" pitchFamily="18" charset="0"/>
                <a:cs typeface="Times New Roman" panose="02020603050405020304" pitchFamily="18" charset="0"/>
              </a:rPr>
              <a:t>Design a voting platform anyone can use, from grandma to your techie friend, making elections accessible to all.</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Play by the Rules: </a:t>
            </a:r>
            <a:r>
              <a:rPr lang="en-US" b="0" i="0" dirty="0">
                <a:effectLst/>
                <a:latin typeface="Times New Roman" panose="02020603050405020304" pitchFamily="18" charset="0"/>
                <a:cs typeface="Times New Roman" panose="02020603050405020304" pitchFamily="18" charset="0"/>
              </a:rPr>
              <a:t>Make sure the blockchain system follows all the existing voting laws and regulations, keeping everything legal and above board.</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Ready for the Future: </a:t>
            </a:r>
            <a:r>
              <a:rPr lang="en-US" b="0" i="0" dirty="0">
                <a:effectLst/>
                <a:latin typeface="Times New Roman" panose="02020603050405020304" pitchFamily="18" charset="0"/>
                <a:cs typeface="Times New Roman" panose="02020603050405020304" pitchFamily="18" charset="0"/>
              </a:rPr>
              <a:t>Build a system that can handle more and more voters as time goes on, even if elections get bigger and bigger.</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t>Literature Review</a:t>
            </a:r>
            <a:endParaRPr sz="44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497" y="30810"/>
            <a:ext cx="8991600" cy="830997"/>
          </a:xfrm>
          <a:prstGeom prst="rect">
            <a:avLst/>
          </a:prstGeom>
          <a:noFill/>
        </p:spPr>
        <p:txBody>
          <a:bodyPr wrap="square" rtlCol="0">
            <a:spAutoFit/>
          </a:bodyPr>
          <a:lstStyle/>
          <a:p>
            <a:r>
              <a:rPr lang="en-IN" sz="2400" dirty="0">
                <a:solidFill>
                  <a:srgbClr val="FF0000"/>
                </a:solidFill>
                <a:latin typeface="Times New Roman" panose="02020603050405020304" pitchFamily="18" charset="0"/>
                <a:cs typeface="Times New Roman" panose="02020603050405020304" pitchFamily="18" charset="0"/>
              </a:rPr>
              <a:t>Comparison table for the existing system</a:t>
            </a:r>
          </a:p>
          <a:p>
            <a:endParaRPr lang="en-US" sz="2400"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724144422"/>
              </p:ext>
            </p:extLst>
          </p:nvPr>
        </p:nvGraphicFramePr>
        <p:xfrm>
          <a:off x="228600" y="685801"/>
          <a:ext cx="8839199" cy="6156435"/>
        </p:xfrm>
        <a:graphic>
          <a:graphicData uri="http://schemas.openxmlformats.org/drawingml/2006/table">
            <a:tbl>
              <a:tblPr firstRow="1" bandRow="1">
                <a:tableStyleId>{5C22544A-7EE6-4342-B048-85BDC9FD1C3A}</a:tableStyleId>
              </a:tblPr>
              <a:tblGrid>
                <a:gridCol w="548249">
                  <a:extLst>
                    <a:ext uri="{9D8B030D-6E8A-4147-A177-3AD203B41FA5}">
                      <a16:colId xmlns:a16="http://schemas.microsoft.com/office/drawing/2014/main" val="432745929"/>
                    </a:ext>
                  </a:extLst>
                </a:gridCol>
                <a:gridCol w="1576215">
                  <a:extLst>
                    <a:ext uri="{9D8B030D-6E8A-4147-A177-3AD203B41FA5}">
                      <a16:colId xmlns:a16="http://schemas.microsoft.com/office/drawing/2014/main" val="1998233565"/>
                    </a:ext>
                  </a:extLst>
                </a:gridCol>
                <a:gridCol w="2055932">
                  <a:extLst>
                    <a:ext uri="{9D8B030D-6E8A-4147-A177-3AD203B41FA5}">
                      <a16:colId xmlns:a16="http://schemas.microsoft.com/office/drawing/2014/main" val="3760181125"/>
                    </a:ext>
                  </a:extLst>
                </a:gridCol>
                <a:gridCol w="1233559">
                  <a:extLst>
                    <a:ext uri="{9D8B030D-6E8A-4147-A177-3AD203B41FA5}">
                      <a16:colId xmlns:a16="http://schemas.microsoft.com/office/drawing/2014/main" val="1470764825"/>
                    </a:ext>
                  </a:extLst>
                </a:gridCol>
                <a:gridCol w="1565807">
                  <a:extLst>
                    <a:ext uri="{9D8B030D-6E8A-4147-A177-3AD203B41FA5}">
                      <a16:colId xmlns:a16="http://schemas.microsoft.com/office/drawing/2014/main" val="3423994347"/>
                    </a:ext>
                  </a:extLst>
                </a:gridCol>
                <a:gridCol w="1859437">
                  <a:extLst>
                    <a:ext uri="{9D8B030D-6E8A-4147-A177-3AD203B41FA5}">
                      <a16:colId xmlns:a16="http://schemas.microsoft.com/office/drawing/2014/main" val="635663868"/>
                    </a:ext>
                  </a:extLst>
                </a:gridCol>
              </a:tblGrid>
              <a:tr h="970982">
                <a:tc>
                  <a:txBody>
                    <a:bodyPr/>
                    <a:lstStyle/>
                    <a:p>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Authors and Journal Name and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505760">
                <a:tc>
                  <a:txBody>
                    <a:bodyPr/>
                    <a:lstStyle/>
                    <a:p>
                      <a:r>
                        <a:rPr lang="en-US" sz="1400" dirty="0"/>
                        <a:t>1</a:t>
                      </a:r>
                      <a:endParaRPr lang="en-IN" sz="1400" dirty="0"/>
                    </a:p>
                  </a:txBody>
                  <a:tcPr/>
                </a:tc>
                <a:tc>
                  <a:txBody>
                    <a:bodyPr/>
                    <a:lstStyle/>
                    <a:p>
                      <a:r>
                        <a:rPr lang="en-US" sz="1400" dirty="0" err="1">
                          <a:latin typeface="Times New Roman" panose="02020603050405020304" pitchFamily="18" charset="0"/>
                          <a:cs typeface="Times New Roman" panose="02020603050405020304" pitchFamily="18" charset="0"/>
                        </a:rPr>
                        <a:t>Adida</a:t>
                      </a:r>
                      <a:r>
                        <a:rPr lang="en-US" sz="1400" dirty="0">
                          <a:latin typeface="Times New Roman" panose="02020603050405020304" pitchFamily="18" charset="0"/>
                          <a:cs typeface="Times New Roman" panose="02020603050405020304" pitchFamily="18" charset="0"/>
                        </a:rPr>
                        <a:t>, B.; ‘Helios (2008). Web-based open-audit voting, in Proceedings of the 17th Conference on Security Symposium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Cryptographically audited voting, despite its theoretical potential for trust and transparency, lacks practical implementations. Helios aims to bridge this gap with a user-friendly, web-based system for verifiable small-scale elections.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 cryptographic auditing capabilities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Secure and transparent online voting system with cryptographic auditing capabilities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mn-lt"/>
                          <a:ea typeface="+mn-ea"/>
                          <a:cs typeface="+mn-cs"/>
                        </a:rPr>
                        <a:t> </a:t>
                      </a:r>
                      <a:r>
                        <a:rPr lang="en-US" sz="1400" b="0" i="0" dirty="0">
                          <a:solidFill>
                            <a:schemeClr val="dk1"/>
                          </a:solidFill>
                          <a:effectLst/>
                          <a:latin typeface="Times New Roman" panose="02020603050405020304" pitchFamily="18" charset="0"/>
                          <a:ea typeface="+mn-ea"/>
                          <a:cs typeface="Times New Roman" panose="02020603050405020304" pitchFamily="18" charset="0"/>
                        </a:rPr>
                        <a:t>Its open-audit system lets anyone verify the integrity of the process, fostering confidence in fair and accurate results, especially for small-scale voting in communities.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2679693">
                <a:tc>
                  <a:txBody>
                    <a:bodyPr/>
                    <a:lstStyle/>
                    <a:p>
                      <a:r>
                        <a:rPr lang="en-US" sz="1400" dirty="0"/>
                        <a:t>2</a:t>
                      </a:r>
                      <a:endParaRPr lang="en-IN" sz="1400" dirty="0"/>
                    </a:p>
                  </a:txBody>
                  <a:tcPr/>
                </a:tc>
                <a:tc>
                  <a:txBody>
                    <a:bodyPr/>
                    <a:lstStyle/>
                    <a:p>
                      <a:r>
                        <a:rPr lang="en-US" sz="1400" dirty="0">
                          <a:latin typeface="Times New Roman" panose="02020603050405020304" pitchFamily="18" charset="0"/>
                          <a:cs typeface="Times New Roman" panose="02020603050405020304" pitchFamily="18" charset="0"/>
                        </a:rPr>
                        <a:t>Bell, S., </a:t>
                      </a:r>
                      <a:r>
                        <a:rPr lang="en-US" sz="1400" dirty="0" err="1">
                          <a:latin typeface="Times New Roman" panose="02020603050405020304" pitchFamily="18" charset="0"/>
                          <a:cs typeface="Times New Roman" panose="02020603050405020304" pitchFamily="18" charset="0"/>
                        </a:rPr>
                        <a:t>Benaloh</a:t>
                      </a:r>
                      <a:r>
                        <a:rPr lang="en-US" sz="1400" dirty="0">
                          <a:latin typeface="Times New Roman" panose="02020603050405020304" pitchFamily="18" charset="0"/>
                          <a:cs typeface="Times New Roman" panose="02020603050405020304" pitchFamily="18" charset="0"/>
                        </a:rPr>
                        <a:t>, J., Byrne, M. D., </a:t>
                      </a:r>
                      <a:r>
                        <a:rPr lang="en-US" sz="1400" dirty="0" err="1">
                          <a:latin typeface="Times New Roman" panose="02020603050405020304" pitchFamily="18" charset="0"/>
                          <a:cs typeface="Times New Roman" panose="02020603050405020304" pitchFamily="18" charset="0"/>
                        </a:rPr>
                        <a:t>Debeauvoir</a:t>
                      </a:r>
                      <a:r>
                        <a:rPr lang="en-US" sz="1400" dirty="0">
                          <a:latin typeface="Times New Roman" panose="02020603050405020304" pitchFamily="18" charset="0"/>
                          <a:cs typeface="Times New Roman" panose="02020603050405020304" pitchFamily="18" charset="0"/>
                        </a:rPr>
                        <a:t>, D., Eakin, B., </a:t>
                      </a:r>
                      <a:r>
                        <a:rPr lang="en-US" sz="1400" dirty="0" err="1">
                          <a:latin typeface="Times New Roman" panose="02020603050405020304" pitchFamily="18" charset="0"/>
                          <a:cs typeface="Times New Roman" panose="02020603050405020304" pitchFamily="18" charset="0"/>
                        </a:rPr>
                        <a:t>Kortum</a:t>
                      </a:r>
                      <a:r>
                        <a:rPr lang="en-US" sz="1400" dirty="0">
                          <a:latin typeface="Times New Roman" panose="02020603050405020304" pitchFamily="18" charset="0"/>
                          <a:cs typeface="Times New Roman" panose="02020603050405020304" pitchFamily="18" charset="0"/>
                        </a:rPr>
                        <a:t>, P., McBurnett, N., Pereira, O., Stark, P. B., Wallach, D. S., Fisher, G., Montoya, J., Parker, M. and Winn, M. (2013)</a:t>
                      </a:r>
                      <a:endParaRPr lang="en-IN" sz="1400" i="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Traditional voting systems lack transparency and auditability, making them vulnerable to errors and fraud. Existing secure e-voting options are often complex and inaccessible, hindering trust and participation.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homomorphic encryption and cryptographic proofs to enable verifiable, anonymous voting with paper receipts for offline auditing.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STAR-Vote: A Secure, Transparent, Auditable, and Reliable Voting System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dirty="0">
                          <a:solidFill>
                            <a:schemeClr val="dk1"/>
                          </a:solidFill>
                          <a:effectLst/>
                          <a:latin typeface="Times New Roman" panose="02020603050405020304" pitchFamily="18" charset="0"/>
                          <a:ea typeface="+mn-ea"/>
                          <a:cs typeface="Times New Roman" panose="02020603050405020304" pitchFamily="18" charset="0"/>
                        </a:rPr>
                        <a:t>STAR-Vote lets you check your online vote is counted right, like a transparent ballot box on the web with paper receipts for extra proof</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
        <p:nvSpPr>
          <p:cNvPr id="3" name="CustomShape 1">
            <a:extLst>
              <a:ext uri="{FF2B5EF4-FFF2-40B4-BE49-F238E27FC236}">
                <a16:creationId xmlns:a16="http://schemas.microsoft.com/office/drawing/2014/main" id="{D0981E37-6AF2-1D03-EEB3-0FA892E54460}"/>
              </a:ext>
            </a:extLst>
          </p:cNvPr>
          <p:cNvSpPr/>
          <p:nvPr/>
        </p:nvSpPr>
        <p:spPr>
          <a:xfrm>
            <a:off x="228600" y="533400"/>
            <a:ext cx="807660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614967178"/>
              </p:ext>
            </p:extLst>
          </p:nvPr>
        </p:nvGraphicFramePr>
        <p:xfrm>
          <a:off x="76200" y="76200"/>
          <a:ext cx="8996568" cy="6705600"/>
        </p:xfrm>
        <a:graphic>
          <a:graphicData uri="http://schemas.openxmlformats.org/drawingml/2006/table">
            <a:tbl>
              <a:tblPr firstRow="1" bandRow="1">
                <a:tableStyleId>{5C22544A-7EE6-4342-B048-85BDC9FD1C3A}</a:tableStyleId>
              </a:tblPr>
              <a:tblGrid>
                <a:gridCol w="397783">
                  <a:extLst>
                    <a:ext uri="{9D8B030D-6E8A-4147-A177-3AD203B41FA5}">
                      <a16:colId xmlns:a16="http://schemas.microsoft.com/office/drawing/2014/main" val="432745929"/>
                    </a:ext>
                  </a:extLst>
                </a:gridCol>
                <a:gridCol w="1372359">
                  <a:extLst>
                    <a:ext uri="{9D8B030D-6E8A-4147-A177-3AD203B41FA5}">
                      <a16:colId xmlns:a16="http://schemas.microsoft.com/office/drawing/2014/main" val="1998233565"/>
                    </a:ext>
                  </a:extLst>
                </a:gridCol>
                <a:gridCol w="1448599">
                  <a:extLst>
                    <a:ext uri="{9D8B030D-6E8A-4147-A177-3AD203B41FA5}">
                      <a16:colId xmlns:a16="http://schemas.microsoft.com/office/drawing/2014/main" val="3760181125"/>
                    </a:ext>
                  </a:extLst>
                </a:gridCol>
                <a:gridCol w="1067390">
                  <a:extLst>
                    <a:ext uri="{9D8B030D-6E8A-4147-A177-3AD203B41FA5}">
                      <a16:colId xmlns:a16="http://schemas.microsoft.com/office/drawing/2014/main" val="1470764825"/>
                    </a:ext>
                  </a:extLst>
                </a:gridCol>
                <a:gridCol w="2134778">
                  <a:extLst>
                    <a:ext uri="{9D8B030D-6E8A-4147-A177-3AD203B41FA5}">
                      <a16:colId xmlns:a16="http://schemas.microsoft.com/office/drawing/2014/main" val="3423994347"/>
                    </a:ext>
                  </a:extLst>
                </a:gridCol>
                <a:gridCol w="2575659">
                  <a:extLst>
                    <a:ext uri="{9D8B030D-6E8A-4147-A177-3AD203B41FA5}">
                      <a16:colId xmlns:a16="http://schemas.microsoft.com/office/drawing/2014/main" val="635663868"/>
                    </a:ext>
                  </a:extLst>
                </a:gridCol>
              </a:tblGrid>
              <a:tr h="204012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937373">
                <a:tc>
                  <a:txBody>
                    <a:bodyPr/>
                    <a:lstStyle/>
                    <a:p>
                      <a:r>
                        <a:rPr lang="en-US" dirty="0"/>
                        <a:t>3</a:t>
                      </a:r>
                      <a:endParaRPr lang="en-IN" dirty="0"/>
                    </a:p>
                  </a:txBody>
                  <a:tcPr/>
                </a:tc>
                <a:tc>
                  <a:txBody>
                    <a:bodyPr/>
                    <a:lstStyle/>
                    <a:p>
                      <a:r>
                        <a:rPr lang="en-US" sz="1100" dirty="0"/>
                        <a:t> </a:t>
                      </a:r>
                      <a:r>
                        <a:rPr lang="en-US" sz="1100" dirty="0" err="1"/>
                        <a:t>Chaum</a:t>
                      </a:r>
                      <a:r>
                        <a:rPr lang="en-US" sz="1100" dirty="0"/>
                        <a:t>, D. (2004) </a:t>
                      </a:r>
                      <a:endParaRPr lang="en-IN" sz="1100" dirty="0"/>
                    </a:p>
                  </a:txBody>
                  <a:tcPr/>
                </a:tc>
                <a:tc>
                  <a:txBody>
                    <a:bodyPr/>
                    <a:lstStyle/>
                    <a:p>
                      <a:r>
                        <a:rPr lang="en-US" sz="1100" b="0" i="0" dirty="0" err="1">
                          <a:solidFill>
                            <a:schemeClr val="dk1"/>
                          </a:solidFill>
                          <a:effectLst/>
                          <a:latin typeface="+mn-lt"/>
                          <a:ea typeface="+mn-ea"/>
                          <a:cs typeface="+mn-cs"/>
                        </a:rPr>
                        <a:t>Chaum</a:t>
                      </a:r>
                      <a:r>
                        <a:rPr lang="en-US" sz="1100" b="0" i="0" dirty="0">
                          <a:solidFill>
                            <a:schemeClr val="dk1"/>
                          </a:solidFill>
                          <a:effectLst/>
                          <a:latin typeface="+mn-lt"/>
                          <a:ea typeface="+mn-ea"/>
                          <a:cs typeface="+mn-cs"/>
                        </a:rPr>
                        <a:t> came up with a clever idea, like a secret receipt for your vote. You can check this receipt to make sure your vote is in the pile, but no one can see who you voted for. This way, you know your vote counts without revealing your choice, keeping everything fair and private.</a:t>
                      </a:r>
                      <a:endParaRPr lang="en-IN" sz="1100" dirty="0"/>
                    </a:p>
                  </a:txBody>
                  <a:tcPr/>
                </a:tc>
                <a:tc>
                  <a:txBody>
                    <a:bodyPr/>
                    <a:lstStyle/>
                    <a:p>
                      <a:r>
                        <a:rPr lang="en-US" sz="1100" b="0" i="0" dirty="0">
                          <a:solidFill>
                            <a:schemeClr val="dk1"/>
                          </a:solidFill>
                          <a:effectLst/>
                          <a:latin typeface="+mn-lt"/>
                          <a:ea typeface="+mn-ea"/>
                          <a:cs typeface="+mn-cs"/>
                        </a:rPr>
                        <a:t>homomorphic encryption,</a:t>
                      </a:r>
                      <a:endParaRPr lang="en-IN" sz="1100" dirty="0"/>
                    </a:p>
                  </a:txBody>
                  <a:tcPr/>
                </a:tc>
                <a:tc>
                  <a:txBody>
                    <a:bodyPr/>
                    <a:lstStyle/>
                    <a:p>
                      <a:r>
                        <a:rPr lang="en-US" sz="1100" b="0" i="0" dirty="0">
                          <a:solidFill>
                            <a:schemeClr val="dk1"/>
                          </a:solidFill>
                          <a:effectLst/>
                          <a:latin typeface="+mn-lt"/>
                          <a:ea typeface="+mn-ea"/>
                          <a:cs typeface="+mn-cs"/>
                        </a:rPr>
                        <a:t>it relies on homomorphic encryption, a fancy math trick that lets you perform calculations on encrypted data without decrypting it. This means your vote gets scrambled into a code, then shuffled with other encrypted votes, and finally counted while still scrambled.</a:t>
                      </a:r>
                      <a:endParaRPr lang="en-IN" sz="1100" dirty="0"/>
                    </a:p>
                  </a:txBody>
                  <a:tcPr/>
                </a:tc>
                <a:tc>
                  <a:txBody>
                    <a:bodyPr/>
                    <a:lstStyle/>
                    <a:p>
                      <a:r>
                        <a:rPr lang="en-US" sz="1100" b="0" i="0" dirty="0" err="1">
                          <a:solidFill>
                            <a:schemeClr val="dk1"/>
                          </a:solidFill>
                          <a:effectLst/>
                          <a:latin typeface="+mn-lt"/>
                          <a:ea typeface="+mn-ea"/>
                          <a:cs typeface="+mn-cs"/>
                        </a:rPr>
                        <a:t>Chaum's</a:t>
                      </a:r>
                      <a:r>
                        <a:rPr lang="en-US" sz="1100" b="0" i="0" dirty="0">
                          <a:solidFill>
                            <a:schemeClr val="dk1"/>
                          </a:solidFill>
                          <a:effectLst/>
                          <a:latin typeface="+mn-lt"/>
                          <a:ea typeface="+mn-ea"/>
                          <a:cs typeface="+mn-cs"/>
                        </a:rPr>
                        <a:t> magic trick lets you see if your vote got counted without revealing your choice, boosting trust in every click.</a:t>
                      </a:r>
                      <a:endParaRPr lang="en-IN" sz="1100" dirty="0"/>
                    </a:p>
                  </a:txBody>
                  <a:tcPr/>
                </a:tc>
                <a:extLst>
                  <a:ext uri="{0D108BD9-81ED-4DB2-BD59-A6C34878D82A}">
                    <a16:rowId xmlns:a16="http://schemas.microsoft.com/office/drawing/2014/main" val="3097843794"/>
                  </a:ext>
                </a:extLst>
              </a:tr>
              <a:tr h="1728103">
                <a:tc>
                  <a:txBody>
                    <a:bodyPr/>
                    <a:lstStyle/>
                    <a:p>
                      <a:r>
                        <a:rPr lang="en-US" dirty="0"/>
                        <a:t>4</a:t>
                      </a:r>
                      <a:endParaRPr lang="en-IN" dirty="0"/>
                    </a:p>
                  </a:txBody>
                  <a:tcPr/>
                </a:tc>
                <a:tc>
                  <a:txBody>
                    <a:bodyPr/>
                    <a:lstStyle/>
                    <a:p>
                      <a:r>
                        <a:rPr lang="de-DE" sz="1100" dirty="0"/>
                        <a:t>Chaum, D., Ryan, P. Y. A. and Schneider, P. Y. A. (2005)</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A practical voter-verifiable election scheme.</a:t>
                      </a:r>
                      <a:endParaRPr lang="en-IN" sz="1100" dirty="0"/>
                    </a:p>
                  </a:txBody>
                  <a:tcPr/>
                </a:tc>
                <a:tc>
                  <a:txBody>
                    <a:bodyPr/>
                    <a:lstStyle/>
                    <a:p>
                      <a:r>
                        <a:rPr lang="en-US" sz="1100" dirty="0"/>
                        <a:t>Blockchain</a:t>
                      </a:r>
                      <a:endParaRPr lang="en-IN" sz="1100" dirty="0"/>
                    </a:p>
                  </a:txBody>
                  <a:tcPr/>
                </a:tc>
                <a:tc>
                  <a:txBody>
                    <a:bodyPr/>
                    <a:lstStyle/>
                    <a:p>
                      <a:r>
                        <a:rPr lang="en-US" sz="1100" b="0" i="0" dirty="0">
                          <a:solidFill>
                            <a:schemeClr val="dk1"/>
                          </a:solidFill>
                          <a:effectLst/>
                          <a:latin typeface="+mn-lt"/>
                          <a:ea typeface="+mn-ea"/>
                          <a:cs typeface="+mn-cs"/>
                        </a:rPr>
                        <a:t>Votes recorded on a tamper-proof ledger, visible to all, ensuring legitimacy and publicly verifiable results.</a:t>
                      </a:r>
                      <a:endParaRPr lang="en-IN" sz="1100" dirty="0"/>
                    </a:p>
                  </a:txBody>
                  <a:tcPr/>
                </a:tc>
                <a:tc>
                  <a:txBody>
                    <a:bodyPr/>
                    <a:lstStyle/>
                    <a:p>
                      <a:r>
                        <a:rPr lang="en-US" sz="1100" b="0" i="0" dirty="0">
                          <a:solidFill>
                            <a:schemeClr val="dk1"/>
                          </a:solidFill>
                          <a:effectLst/>
                          <a:latin typeface="+mn-lt"/>
                          <a:ea typeface="+mn-ea"/>
                          <a:cs typeface="+mn-cs"/>
                        </a:rPr>
                        <a:t>But it's like a fancy new gadget, not everyone gets it, needs practice, and might break.</a:t>
                      </a:r>
                      <a:endParaRPr lang="en-IN" sz="1100" dirty="0"/>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457200"/>
            <a:ext cx="87630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1108032"/>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304800" y="1514886"/>
            <a:ext cx="8686800" cy="3828227"/>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Paper-Based Systems:</a:t>
            </a:r>
            <a:r>
              <a:rPr lang="en-US" b="0" i="0" dirty="0">
                <a:effectLst/>
                <a:latin typeface="Times New Roman" panose="02020603050405020304" pitchFamily="18" charset="0"/>
                <a:cs typeface="Times New Roman" panose="02020603050405020304" pitchFamily="18" charset="0"/>
              </a:rPr>
              <a:t> Traditional voting involves citizens casting their votes on paper ballots at designated polling stations.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Electronic Voting Machines (EVMs):</a:t>
            </a:r>
            <a:r>
              <a:rPr lang="en-US" b="0" i="0" dirty="0">
                <a:effectLst/>
                <a:latin typeface="Times New Roman" panose="02020603050405020304" pitchFamily="18" charset="0"/>
                <a:cs typeface="Times New Roman" panose="02020603050405020304" pitchFamily="18" charset="0"/>
              </a:rPr>
              <a:t> EVMs are widely used, allowing voters to input their choices electronically, and the machine tallies and records the votes.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Internet Voting:</a:t>
            </a:r>
            <a:r>
              <a:rPr lang="en-US" b="0" i="0" dirty="0">
                <a:effectLst/>
                <a:latin typeface="Times New Roman" panose="02020603050405020304" pitchFamily="18" charset="0"/>
                <a:cs typeface="Times New Roman" panose="02020603050405020304" pitchFamily="18" charset="0"/>
              </a:rPr>
              <a:t> Some regions explore online platforms, enabling voters to cast their ballots remotely through secure online systems.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Mail-In Voting:</a:t>
            </a:r>
            <a:r>
              <a:rPr lang="en-US" b="0" i="0" dirty="0">
                <a:effectLst/>
                <a:latin typeface="Times New Roman" panose="02020603050405020304" pitchFamily="18" charset="0"/>
                <a:cs typeface="Times New Roman" panose="02020603050405020304" pitchFamily="18" charset="0"/>
              </a:rPr>
              <a:t> In certain areas, voters can submit their choices via postal mail, providing an alternative to in-person or electronic voting.</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5220" y="457200"/>
            <a:ext cx="876258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Proposed Method Description</a:t>
            </a:r>
          </a:p>
        </p:txBody>
      </p:sp>
      <p:sp>
        <p:nvSpPr>
          <p:cNvPr id="7" name="CustomShape 1"/>
          <p:cNvSpPr/>
          <p:nvPr/>
        </p:nvSpPr>
        <p:spPr>
          <a:xfrm>
            <a:off x="305220" y="1045677"/>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305220" y="1561800"/>
            <a:ext cx="8686800" cy="4250523"/>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Blockchain Architecture:</a:t>
            </a:r>
            <a:r>
              <a:rPr lang="en-US" b="0" i="0" dirty="0">
                <a:effectLst/>
                <a:latin typeface="Times New Roman" panose="02020603050405020304" pitchFamily="18" charset="0"/>
                <a:cs typeface="Times New Roman" panose="02020603050405020304" pitchFamily="18" charset="0"/>
              </a:rPr>
              <a:t> Utilize a decentralized blockchain network to record and secure each vote in an immutable ledger.</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Cryptographic Security:</a:t>
            </a:r>
            <a:r>
              <a:rPr lang="en-US" b="0" i="0" dirty="0">
                <a:effectLst/>
                <a:latin typeface="Times New Roman" panose="02020603050405020304" pitchFamily="18" charset="0"/>
                <a:cs typeface="Times New Roman" panose="02020603050405020304" pitchFamily="18" charset="0"/>
              </a:rPr>
              <a:t> Implement robust cryptographic mechanisms to ensure the integrity and confidentiality of voting transactions.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User-Friendly Interfaces:</a:t>
            </a:r>
            <a:r>
              <a:rPr lang="en-US" b="0" i="0" dirty="0">
                <a:effectLst/>
                <a:latin typeface="Times New Roman" panose="02020603050405020304" pitchFamily="18" charset="0"/>
                <a:cs typeface="Times New Roman" panose="02020603050405020304" pitchFamily="18" charset="0"/>
              </a:rPr>
              <a:t> Develop user-friendly interfaces with secure digital identities, enabling citizens to cast votes conveniently from home.</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End-to-End Verifiability:</a:t>
            </a:r>
            <a:r>
              <a:rPr lang="en-US" b="0" i="0" dirty="0">
                <a:effectLst/>
                <a:latin typeface="Times New Roman" panose="02020603050405020304" pitchFamily="18" charset="0"/>
                <a:cs typeface="Times New Roman" panose="02020603050405020304" pitchFamily="18" charset="0"/>
              </a:rPr>
              <a:t> Establish a transparent and verifiable system, allowing stakeholders to validate the entire voting process and ensuring the integrity of election results.</a:t>
            </a:r>
          </a:p>
        </p:txBody>
      </p:sp>
    </p:spTree>
    <p:extLst>
      <p:ext uri="{BB962C8B-B14F-4D97-AF65-F5344CB8AC3E}">
        <p14:creationId xmlns:p14="http://schemas.microsoft.com/office/powerpoint/2010/main" val="414681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6096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Architecture / Block Diagram</a:t>
            </a:r>
          </a:p>
        </p:txBody>
      </p:sp>
      <p:sp>
        <p:nvSpPr>
          <p:cNvPr id="7" name="CustomShape 1"/>
          <p:cNvSpPr/>
          <p:nvPr/>
        </p:nvSpPr>
        <p:spPr>
          <a:xfrm>
            <a:off x="533400" y="1093994"/>
            <a:ext cx="8381160" cy="75600"/>
          </a:xfrm>
          <a:prstGeom prst="rect">
            <a:avLst/>
          </a:prstGeom>
          <a:solidFill>
            <a:srgbClr val="7030A0"/>
          </a:solidFill>
          <a:ln w="25560">
            <a:solidFill>
              <a:srgbClr val="3A5F8B"/>
            </a:solidFill>
            <a:round/>
          </a:ln>
        </p:spPr>
        <p:txBody>
          <a:bodyPr/>
          <a:lstStyle/>
          <a:p>
            <a:endParaRPr lang="en-IN"/>
          </a:p>
        </p:txBody>
      </p:sp>
      <p:pic>
        <p:nvPicPr>
          <p:cNvPr id="5" name="Picture 2" descr="A Secured Electronic Voting System Using Blockchain | SpringerLink">
            <a:extLst>
              <a:ext uri="{FF2B5EF4-FFF2-40B4-BE49-F238E27FC236}">
                <a16:creationId xmlns:a16="http://schemas.microsoft.com/office/drawing/2014/main" id="{4E6A1F6B-90C5-0A66-83D8-3BBB36AC8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02379"/>
            <a:ext cx="7315200" cy="472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428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420" y="457200"/>
            <a:ext cx="868638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Example</a:t>
            </a:r>
          </a:p>
        </p:txBody>
      </p:sp>
      <p:sp>
        <p:nvSpPr>
          <p:cNvPr id="7" name="CustomShape 1"/>
          <p:cNvSpPr/>
          <p:nvPr/>
        </p:nvSpPr>
        <p:spPr>
          <a:xfrm>
            <a:off x="381420" y="964848"/>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381420" y="1316202"/>
            <a:ext cx="8610180" cy="4038670"/>
          </a:xfrm>
          <a:prstGeom prst="rect">
            <a:avLst/>
          </a:prstGeom>
          <a:noFill/>
        </p:spPr>
        <p:txBody>
          <a:bodyPr wrap="square" rtlCol="0">
            <a:spAutoFit/>
          </a:bodyPr>
          <a:lstStyle/>
          <a:p>
            <a:pPr algn="l">
              <a:spcBef>
                <a:spcPts val="600"/>
              </a:spcBef>
              <a:spcAft>
                <a:spcPts val="600"/>
              </a:spcAft>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process of voting in a blockchain-based voting system with an example:</a:t>
            </a:r>
          </a:p>
          <a:p>
            <a:pPr algn="l">
              <a:lnSpc>
                <a:spcPct val="150000"/>
              </a:lnSpc>
              <a:spcBef>
                <a:spcPts val="600"/>
              </a:spcBef>
              <a:spcAft>
                <a:spcPts val="600"/>
              </a:spcAft>
              <a:buFont typeface="+mj-lt"/>
              <a:buAutoNum type="arabicPeriod"/>
            </a:pPr>
            <a:r>
              <a:rPr lang="en-US" b="1" i="0" dirty="0">
                <a:effectLst/>
                <a:latin typeface="Times New Roman" panose="02020603050405020304" pitchFamily="18" charset="0"/>
                <a:cs typeface="Times New Roman" panose="02020603050405020304" pitchFamily="18" charset="0"/>
              </a:rPr>
              <a:t>Voter Registration:</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Citizens register on the blockchain network, creating a secure digital identity tied to their public key.</a:t>
            </a: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a:t>
            </a:r>
            <a:r>
              <a:rPr lang="en-US" sz="1700" i="0" dirty="0" err="1">
                <a:effectLst/>
                <a:latin typeface="Times New Roman" panose="02020603050405020304" pitchFamily="18" charset="0"/>
                <a:cs typeface="Times New Roman" panose="02020603050405020304" pitchFamily="18" charset="0"/>
              </a:rPr>
              <a:t>Ramu</a:t>
            </a:r>
            <a:r>
              <a:rPr lang="en-US" sz="1700" i="0" dirty="0">
                <a:effectLst/>
                <a:latin typeface="Times New Roman" panose="02020603050405020304" pitchFamily="18" charset="0"/>
                <a:cs typeface="Times New Roman" panose="02020603050405020304" pitchFamily="18" charset="0"/>
              </a:rPr>
              <a:t> registers online, providing necessary information and receives a unique digital ID tied to her public key.</a:t>
            </a:r>
          </a:p>
          <a:p>
            <a:pPr algn="l">
              <a:lnSpc>
                <a:spcPct val="150000"/>
              </a:lnSpc>
              <a:spcBef>
                <a:spcPts val="600"/>
              </a:spcBef>
              <a:spcAft>
                <a:spcPts val="600"/>
              </a:spcAft>
              <a:buFont typeface="+mj-lt"/>
              <a:buAutoNum type="arabicPeriod"/>
            </a:pPr>
            <a:r>
              <a:rPr lang="en-US" b="1" i="0" dirty="0">
                <a:effectLst/>
                <a:latin typeface="Times New Roman" panose="02020603050405020304" pitchFamily="18" charset="0"/>
                <a:cs typeface="Times New Roman" panose="02020603050405020304" pitchFamily="18" charset="0"/>
              </a:rPr>
              <a:t>Accessing the Voting Interface:</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On the election day, voters log in to the secure online voting platform using their digital identity.</a:t>
            </a:r>
          </a:p>
          <a:p>
            <a:pPr marL="742950" lvl="1" indent="-285750" algn="l">
              <a:lnSpc>
                <a:spcPct val="150000"/>
              </a:lnSpc>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a:t>
            </a:r>
            <a:r>
              <a:rPr lang="en-US" sz="1700" i="0" dirty="0" err="1">
                <a:effectLst/>
                <a:latin typeface="Times New Roman" panose="02020603050405020304" pitchFamily="18" charset="0"/>
                <a:cs typeface="Times New Roman" panose="02020603050405020304" pitchFamily="18" charset="0"/>
              </a:rPr>
              <a:t>Ramu</a:t>
            </a:r>
            <a:r>
              <a:rPr lang="en-US" sz="1700" i="0" dirty="0">
                <a:effectLst/>
                <a:latin typeface="Times New Roman" panose="02020603050405020304" pitchFamily="18" charset="0"/>
                <a:cs typeface="Times New Roman" panose="02020603050405020304" pitchFamily="18" charset="0"/>
              </a:rPr>
              <a:t> logs in to the voting platform using her digital ID</a:t>
            </a:r>
            <a:r>
              <a:rPr lang="en-US" sz="17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51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523400"/>
            <a:ext cx="6477000" cy="48774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Result</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420" y="680735"/>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Example</a:t>
            </a:r>
          </a:p>
        </p:txBody>
      </p:sp>
      <p:sp>
        <p:nvSpPr>
          <p:cNvPr id="7" name="CustomShape 1"/>
          <p:cNvSpPr/>
          <p:nvPr/>
        </p:nvSpPr>
        <p:spPr>
          <a:xfrm>
            <a:off x="381420" y="11046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339379" y="1295400"/>
            <a:ext cx="8839200" cy="5724644"/>
          </a:xfrm>
          <a:prstGeom prst="rect">
            <a:avLst/>
          </a:prstGeom>
          <a:noFill/>
        </p:spPr>
        <p:txBody>
          <a:bodyPr wrap="square" rtlCol="0">
            <a:spAutoFit/>
          </a:bodyPr>
          <a:lstStyle/>
          <a:p>
            <a:pPr algn="l">
              <a:spcBef>
                <a:spcPts val="600"/>
              </a:spcBef>
              <a:spcAft>
                <a:spcPts val="600"/>
              </a:spcAft>
            </a:pPr>
            <a:r>
              <a:rPr lang="en-US" b="1" i="0" dirty="0">
                <a:effectLst/>
                <a:latin typeface="Times New Roman" panose="02020603050405020304" pitchFamily="18" charset="0"/>
                <a:cs typeface="Times New Roman" panose="02020603050405020304" pitchFamily="18" charset="0"/>
              </a:rPr>
              <a:t>3.Vote Casting:</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Voters select their preferred candidate, and the system generates a unique cryptographic hash of their vote.</a:t>
            </a: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a:t>
            </a:r>
            <a:r>
              <a:rPr lang="en-US" sz="1700" i="0" dirty="0" err="1">
                <a:effectLst/>
                <a:latin typeface="Times New Roman" panose="02020603050405020304" pitchFamily="18" charset="0"/>
                <a:cs typeface="Times New Roman" panose="02020603050405020304" pitchFamily="18" charset="0"/>
              </a:rPr>
              <a:t>Ramu</a:t>
            </a:r>
            <a:r>
              <a:rPr lang="en-US" sz="1700" i="0" dirty="0">
                <a:effectLst/>
                <a:latin typeface="Times New Roman" panose="02020603050405020304" pitchFamily="18" charset="0"/>
                <a:cs typeface="Times New Roman" panose="02020603050405020304" pitchFamily="18" charset="0"/>
              </a:rPr>
              <a:t> selects Candidate A, and the system generates a cryptographic hash representing her choice</a:t>
            </a:r>
            <a:r>
              <a:rPr lang="en-US" sz="1700" b="0" i="0" dirty="0">
                <a:effectLst/>
                <a:latin typeface="Times New Roman" panose="02020603050405020304" pitchFamily="18" charset="0"/>
                <a:cs typeface="Times New Roman" panose="02020603050405020304" pitchFamily="18" charset="0"/>
              </a:rPr>
              <a:t>.</a:t>
            </a:r>
            <a:endParaRPr lang="en-US" sz="1700" b="1" dirty="0">
              <a:latin typeface="Times New Roman" panose="02020603050405020304" pitchFamily="18" charset="0"/>
              <a:cs typeface="Times New Roman" panose="02020603050405020304" pitchFamily="18" charset="0"/>
            </a:endParaRPr>
          </a:p>
          <a:p>
            <a:pPr algn="l">
              <a:spcBef>
                <a:spcPts val="600"/>
              </a:spcBef>
              <a:spcAft>
                <a:spcPts val="600"/>
              </a:spcAft>
            </a:pPr>
            <a:r>
              <a:rPr lang="en-US" b="1" i="0" dirty="0">
                <a:effectLst/>
                <a:latin typeface="Times New Roman" panose="02020603050405020304" pitchFamily="18" charset="0"/>
                <a:cs typeface="Times New Roman" panose="02020603050405020304" pitchFamily="18" charset="0"/>
              </a:rPr>
              <a:t>4.Encryption and Submission:</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The vote is encrypted using Sarah's private key and submitted to the blockchain network.</a:t>
            </a: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a:t>
            </a:r>
            <a:r>
              <a:rPr lang="en-US" sz="1700" i="0" dirty="0" err="1">
                <a:effectLst/>
                <a:latin typeface="Times New Roman" panose="02020603050405020304" pitchFamily="18" charset="0"/>
                <a:cs typeface="Times New Roman" panose="02020603050405020304" pitchFamily="18" charset="0"/>
              </a:rPr>
              <a:t>Ramu's</a:t>
            </a:r>
            <a:r>
              <a:rPr lang="en-US" sz="1700" i="0" dirty="0">
                <a:effectLst/>
                <a:latin typeface="Times New Roman" panose="02020603050405020304" pitchFamily="18" charset="0"/>
                <a:cs typeface="Times New Roman" panose="02020603050405020304" pitchFamily="18" charset="0"/>
              </a:rPr>
              <a:t> vote for Candidate A is encrypted using her private key, ensuring only those with her public key can decrypt and verify the vote.</a:t>
            </a:r>
          </a:p>
          <a:p>
            <a:pPr algn="l">
              <a:spcBef>
                <a:spcPts val="600"/>
              </a:spcBef>
              <a:spcAft>
                <a:spcPts val="600"/>
              </a:spcAft>
            </a:pPr>
            <a:r>
              <a:rPr lang="en-US" b="1" i="0" dirty="0">
                <a:effectLst/>
                <a:latin typeface="Times New Roman" panose="02020603050405020304" pitchFamily="18" charset="0"/>
                <a:cs typeface="Times New Roman" panose="02020603050405020304" pitchFamily="18" charset="0"/>
              </a:rPr>
              <a:t>5.Blockchain Verification:</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The network verifies the validity of Sarah's vote through consensus mechanisms and adds it to a new block in the blockchain.</a:t>
            </a: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The network reaches consensus that </a:t>
            </a:r>
            <a:r>
              <a:rPr lang="en-US" sz="1700" i="0" dirty="0" err="1">
                <a:effectLst/>
                <a:latin typeface="Times New Roman" panose="02020603050405020304" pitchFamily="18" charset="0"/>
                <a:cs typeface="Times New Roman" panose="02020603050405020304" pitchFamily="18" charset="0"/>
              </a:rPr>
              <a:t>Ramu's</a:t>
            </a:r>
            <a:r>
              <a:rPr lang="en-US" sz="1700" i="0" dirty="0">
                <a:effectLst/>
                <a:latin typeface="Times New Roman" panose="02020603050405020304" pitchFamily="18" charset="0"/>
                <a:cs typeface="Times New Roman" panose="02020603050405020304" pitchFamily="18" charset="0"/>
              </a:rPr>
              <a:t> encrypted vote is valid, and it becomes part of the blockchain, creating a tamper-proof and transparent record.</a:t>
            </a:r>
          </a:p>
          <a:p>
            <a:pPr algn="l">
              <a:spcBef>
                <a:spcPts val="600"/>
              </a:spcBef>
              <a:spcAft>
                <a:spcPts val="600"/>
              </a:spcAft>
            </a:pP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11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6179" y="648181"/>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Example</a:t>
            </a:r>
          </a:p>
        </p:txBody>
      </p:sp>
      <p:sp>
        <p:nvSpPr>
          <p:cNvPr id="7" name="CustomShape 1"/>
          <p:cNvSpPr/>
          <p:nvPr/>
        </p:nvSpPr>
        <p:spPr>
          <a:xfrm>
            <a:off x="457200" y="1081756"/>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438807" y="1543421"/>
            <a:ext cx="8552793" cy="4138697"/>
          </a:xfrm>
          <a:prstGeom prst="rect">
            <a:avLst/>
          </a:prstGeom>
          <a:noFill/>
        </p:spPr>
        <p:txBody>
          <a:bodyPr wrap="square" rtlCol="0">
            <a:spAutoFit/>
          </a:bodyPr>
          <a:lstStyle/>
          <a:p>
            <a:pPr algn="l">
              <a:spcBef>
                <a:spcPts val="600"/>
              </a:spcBef>
              <a:spcAft>
                <a:spcPts val="600"/>
              </a:spcAft>
            </a:pPr>
            <a:r>
              <a:rPr lang="en-US" b="1" i="0" dirty="0">
                <a:effectLst/>
                <a:latin typeface="Times New Roman" panose="02020603050405020304" pitchFamily="18" charset="0"/>
                <a:cs typeface="Times New Roman" panose="02020603050405020304" pitchFamily="18" charset="0"/>
              </a:rPr>
              <a:t>6.End-to-End Verifiability:</a:t>
            </a:r>
            <a:endParaRPr lang="en-US" b="0" i="0" dirty="0">
              <a:effectLst/>
              <a:latin typeface="Times New Roman" panose="02020603050405020304" pitchFamily="18" charset="0"/>
              <a:cs typeface="Times New Roman" panose="02020603050405020304" pitchFamily="18" charset="0"/>
            </a:endParaRP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Process: </a:t>
            </a:r>
            <a:r>
              <a:rPr lang="en-US" sz="1700" i="0" dirty="0" err="1">
                <a:effectLst/>
                <a:latin typeface="Times New Roman" panose="02020603050405020304" pitchFamily="18" charset="0"/>
                <a:cs typeface="Times New Roman" panose="02020603050405020304" pitchFamily="18" charset="0"/>
              </a:rPr>
              <a:t>Ramu</a:t>
            </a:r>
            <a:r>
              <a:rPr lang="en-US" sz="1700" i="0" dirty="0">
                <a:effectLst/>
                <a:latin typeface="Times New Roman" panose="02020603050405020304" pitchFamily="18" charset="0"/>
                <a:cs typeface="Times New Roman" panose="02020603050405020304" pitchFamily="18" charset="0"/>
              </a:rPr>
              <a:t> and other participants, including election authorities, can access the public blockchain ledger to verify votes and the overall election integrity.</a:t>
            </a:r>
          </a:p>
          <a:p>
            <a:pPr marL="742950" lvl="1" indent="-285750" algn="l">
              <a:spcBef>
                <a:spcPts val="600"/>
              </a:spcBef>
              <a:spcAft>
                <a:spcPts val="600"/>
              </a:spcAft>
              <a:buFont typeface="+mj-lt"/>
              <a:buAutoNum type="arabicPeriod"/>
            </a:pPr>
            <a:r>
              <a:rPr lang="en-US" sz="1700" i="0" dirty="0">
                <a:effectLst/>
                <a:latin typeface="Times New Roman" panose="02020603050405020304" pitchFamily="18" charset="0"/>
                <a:cs typeface="Times New Roman" panose="02020603050405020304" pitchFamily="18" charset="0"/>
              </a:rPr>
              <a:t>Example: </a:t>
            </a:r>
            <a:r>
              <a:rPr lang="en-US" sz="1700" i="0" dirty="0" err="1">
                <a:effectLst/>
                <a:latin typeface="Times New Roman" panose="02020603050405020304" pitchFamily="18" charset="0"/>
                <a:cs typeface="Times New Roman" panose="02020603050405020304" pitchFamily="18" charset="0"/>
              </a:rPr>
              <a:t>Ramu</a:t>
            </a:r>
            <a:r>
              <a:rPr lang="en-US" sz="1700" i="0" dirty="0">
                <a:effectLst/>
                <a:latin typeface="Times New Roman" panose="02020603050405020304" pitchFamily="18" charset="0"/>
                <a:cs typeface="Times New Roman" panose="02020603050405020304" pitchFamily="18" charset="0"/>
              </a:rPr>
              <a:t> and election officials independently verify that her vote for Candidate A is correctly recorded on the blockchain, ensuring the transparency and legitimacy of the election results.</a:t>
            </a:r>
          </a:p>
          <a:p>
            <a:pPr algn="l"/>
            <a:endParaRPr lang="en-US" b="1"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7.Counting and Results:</a:t>
            </a:r>
            <a:endParaRPr lang="en-US" b="0" i="0"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US" sz="1700" i="0" dirty="0">
                <a:effectLst/>
                <a:latin typeface="Times New Roman" panose="02020603050405020304" pitchFamily="18" charset="0"/>
                <a:cs typeface="Times New Roman" panose="02020603050405020304" pitchFamily="18" charset="0"/>
              </a:rPr>
              <a:t>Process: Once the voting period ends, the blockchain's decentralized nature allows for an automated and transparent counting of votes.</a:t>
            </a:r>
          </a:p>
          <a:p>
            <a:pPr marL="742950" lvl="1" indent="-285750" algn="l">
              <a:lnSpc>
                <a:spcPct val="150000"/>
              </a:lnSpc>
              <a:buFont typeface="+mj-lt"/>
              <a:buAutoNum type="arabicPeriod"/>
            </a:pPr>
            <a:r>
              <a:rPr lang="en-US" sz="1700" i="0" dirty="0">
                <a:effectLst/>
                <a:latin typeface="Times New Roman" panose="02020603050405020304" pitchFamily="18" charset="0"/>
                <a:cs typeface="Times New Roman" panose="02020603050405020304" pitchFamily="18" charset="0"/>
              </a:rPr>
              <a:t>Example: The blockchain system automatically counts the votes for each candidate, and the results are publicly accessible on the blockchain ledger.</a:t>
            </a:r>
          </a:p>
        </p:txBody>
      </p:sp>
    </p:spTree>
    <p:extLst>
      <p:ext uri="{BB962C8B-B14F-4D97-AF65-F5344CB8AC3E}">
        <p14:creationId xmlns:p14="http://schemas.microsoft.com/office/powerpoint/2010/main" val="101663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520946"/>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4B329F0B-31C4-891F-7153-CE07113C47A8}"/>
              </a:ext>
            </a:extLst>
          </p:cNvPr>
          <p:cNvSpPr txBox="1"/>
          <p:nvPr/>
        </p:nvSpPr>
        <p:spPr>
          <a:xfrm>
            <a:off x="457200" y="1219200"/>
            <a:ext cx="8458200" cy="3828227"/>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Every Vote is Recorded:</a:t>
            </a:r>
            <a:r>
              <a:rPr lang="en-US" b="0" i="0" dirty="0">
                <a:effectLst/>
                <a:latin typeface="Times New Roman" panose="02020603050405020304" pitchFamily="18" charset="0"/>
                <a:cs typeface="Times New Roman" panose="02020603050405020304" pitchFamily="18" charset="0"/>
              </a:rPr>
              <a:t> Each vote is like a special digital sticker that gets stuck onto an unchangeable digital list called the blockchain.</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Everyone Agrees on Votes:</a:t>
            </a:r>
            <a:r>
              <a:rPr lang="en-US" b="0" i="0" dirty="0">
                <a:effectLst/>
                <a:latin typeface="Times New Roman" panose="02020603050405020304" pitchFamily="18" charset="0"/>
                <a:cs typeface="Times New Roman" panose="02020603050405020304" pitchFamily="18" charset="0"/>
              </a:rPr>
              <a:t> A big group of computers checks that all the stickers are legit and agrees on which ones should count.</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List That Everyone Can Check:</a:t>
            </a:r>
            <a:r>
              <a:rPr lang="en-US" b="0" i="0" dirty="0">
                <a:effectLst/>
                <a:latin typeface="Times New Roman" panose="02020603050405020304" pitchFamily="18" charset="0"/>
                <a:cs typeface="Times New Roman" panose="02020603050405020304" pitchFamily="18" charset="0"/>
              </a:rPr>
              <a:t> The list of votes is open for anyone to look at, making sure it's correct and no one is playing tricks.</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Automatic Counting:</a:t>
            </a:r>
            <a:r>
              <a:rPr lang="en-US" b="0" i="0" dirty="0">
                <a:effectLst/>
                <a:latin typeface="Times New Roman" panose="02020603050405020304" pitchFamily="18" charset="0"/>
                <a:cs typeface="Times New Roman" panose="02020603050405020304" pitchFamily="18" charset="0"/>
              </a:rPr>
              <a:t> The computers automatically add up all the stickers, giving us the final count that everyone can trust.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1473002"/>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381420" y="812524"/>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34C0FAED-8CAD-3C29-8C0A-F8268A0D9AC5}"/>
              </a:ext>
            </a:extLst>
          </p:cNvPr>
          <p:cNvSpPr txBox="1"/>
          <p:nvPr/>
        </p:nvSpPr>
        <p:spPr>
          <a:xfrm>
            <a:off x="228600" y="1981200"/>
            <a:ext cx="8686800" cy="2535566"/>
          </a:xfrm>
          <a:prstGeom prst="rect">
            <a:avLst/>
          </a:prstGeom>
          <a:noFill/>
        </p:spPr>
        <p:txBody>
          <a:bodyPr wrap="square" rtlCol="0">
            <a:spAutoFit/>
          </a:bodyPr>
          <a:lstStyle/>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In conclusion, the blockchain-based voting system project represents a promising step towards enhancing the security and transparency of the electoral process. While it offers the potential for secure and tamper-resistant voting, it also comes with challenges in terms of scalability, legal compliance, and the need for voter education and trust-building. Further development and real-world testing are essential to refine the system and address these limitations for successful implementation in elections.</a:t>
            </a:r>
            <a:endParaRPr lang="en-US" sz="1800" b="0" i="0" dirty="0">
              <a:solidFill>
                <a:schemeClr val="tx1"/>
              </a:solidFill>
              <a:effectLst/>
              <a:latin typeface="Times New Roman" panose="02020603050405020304" pitchFamily="18" charset="0"/>
              <a:ea typeface="Microsoft JhengHei" panose="020B0604030504040204" pitchFamily="34" charset="-12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5638800" y="1306418"/>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DB2317B7-6193-AFB1-D7E2-AEC5F47A5782}"/>
              </a:ext>
            </a:extLst>
          </p:cNvPr>
          <p:cNvSpPr txBox="1"/>
          <p:nvPr/>
        </p:nvSpPr>
        <p:spPr>
          <a:xfrm>
            <a:off x="457200" y="1600200"/>
            <a:ext cx="8381160" cy="3693319"/>
          </a:xfrm>
          <a:prstGeom prst="rect">
            <a:avLst/>
          </a:prstGeom>
          <a:noFill/>
        </p:spPr>
        <p:txBody>
          <a:bodyPr wrap="square" rtlCol="0">
            <a:spAutoFit/>
          </a:bodyPr>
          <a:lstStyle/>
          <a:p>
            <a:pPr marL="342900" lvl="0" indent="-342900">
              <a:lnSpc>
                <a:spcPct val="150000"/>
              </a:lnSpc>
              <a:spcBef>
                <a:spcPts val="45"/>
              </a:spcBef>
              <a:spcAft>
                <a:spcPts val="0"/>
              </a:spcAft>
              <a:buFont typeface="Wingdings" panose="05000000000000000000" pitchFamily="2" charset="2"/>
              <a:buChar char=""/>
            </a:pPr>
            <a:r>
              <a:rPr lang="en-IN" sz="1800" u="sng" dirty="0">
                <a:effectLst/>
                <a:latin typeface="Carlito"/>
                <a:ea typeface="Carlito"/>
                <a:cs typeface="Carlito"/>
              </a:rPr>
              <a:t>https://www.usenix.org/legacy/events/sec08/tech/full_papers/adida/adida.pdf</a:t>
            </a:r>
          </a:p>
          <a:p>
            <a:pPr marL="342900" lvl="0" indent="-342900">
              <a:lnSpc>
                <a:spcPct val="150000"/>
              </a:lnSpc>
              <a:spcBef>
                <a:spcPts val="45"/>
              </a:spcBef>
              <a:spcAft>
                <a:spcPts val="0"/>
              </a:spcAft>
              <a:buFont typeface="Wingdings" panose="05000000000000000000" pitchFamily="2" charset="2"/>
              <a:buChar char=""/>
            </a:pPr>
            <a:r>
              <a:rPr lang="en-US" u="sng" dirty="0">
                <a:latin typeface="Arial" panose="020B0604020202020204" pitchFamily="34" charset="0"/>
                <a:ea typeface="Carlito"/>
                <a:cs typeface="Carlito"/>
              </a:rPr>
              <a:t>https://www.usenix.org/system/files/conference/evtwote13/jets-0101-bell.pdf</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https://core.ac.uk/download/pdf/155779036.pdf</a:t>
            </a:r>
            <a:endParaRPr lang="en-US" sz="1800" u="sng" dirty="0">
              <a:effectLst/>
              <a:latin typeface="Arial" panose="020B0604020202020204" pitchFamily="34" charset="0"/>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3">
                  <a:extLst>
                    <a:ext uri="{A12FA001-AC4F-418D-AE19-62706E023703}">
                      <ahyp:hlinkClr xmlns:ahyp="http://schemas.microsoft.com/office/drawing/2018/hyperlinkcolor" val="tx"/>
                    </a:ext>
                  </a:extLst>
                </a:hlinkClick>
              </a:rPr>
              <a:t>https://www.mdpi.com/2410-387X/1/2/13</a:t>
            </a:r>
            <a:endParaRPr lang="en-US" sz="1800" u="sng" dirty="0">
              <a:effectLst/>
              <a:latin typeface="Arial" panose="020B0604020202020204" pitchFamily="34" charset="0"/>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rPr>
              <a:t>https://www.ijeast.com/papers/21-30,%20Tesma0712,IJEAST.pdf</a:t>
            </a: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rPr>
              <a:t>https://www.regeringen.ax/sites/default/files/attachments/page/international-conference-e-voting-2016-proceedings.pdf</a:t>
            </a:r>
          </a:p>
          <a:p>
            <a:pPr marL="342900" lvl="0" indent="-342900">
              <a:lnSpc>
                <a:spcPct val="150000"/>
              </a:lnSpc>
              <a:spcBef>
                <a:spcPts val="45"/>
              </a:spcBef>
              <a:spcAft>
                <a:spcPts val="0"/>
              </a:spcAft>
              <a:buFont typeface="Wingdings" panose="05000000000000000000" pitchFamily="2" charset="2"/>
              <a:buChar char=""/>
            </a:pPr>
            <a:endParaRPr lang="en-US" sz="1800" u="sng" dirty="0">
              <a:effectLst/>
              <a:latin typeface="Arial" panose="020B0604020202020204" pitchFamily="34" charset="0"/>
              <a:ea typeface="Carlito"/>
              <a:cs typeface="Carlito"/>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700" y="3822298"/>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1922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83476" y="11436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EB904CA-3D3E-9778-BE9D-882B29C120D6}"/>
              </a:ext>
            </a:extLst>
          </p:cNvPr>
          <p:cNvSpPr txBox="1"/>
          <p:nvPr/>
        </p:nvSpPr>
        <p:spPr>
          <a:xfrm>
            <a:off x="483476" y="1752600"/>
            <a:ext cx="8304960" cy="3730317"/>
          </a:xfrm>
          <a:prstGeom prst="rect">
            <a:avLst/>
          </a:prstGeom>
          <a:noFill/>
        </p:spPr>
        <p:txBody>
          <a:bodyPr wrap="square" rtlCol="0" anchor="t">
            <a:spAutoFit/>
          </a:bodyPr>
          <a:lstStyle/>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Electronic voting (e-voting) has been used since the 1970s, offering efficiency and error reduction over paper-based systems.</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Blockchain technology is leveraged to enhance e-voting resilience, utilizing cryptographic foundations and transparency.</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proposed e-voting scheme adheres to fundamental requirements and achieves end-to-end verifiability.</a:t>
            </a:r>
          </a:p>
          <a:p>
            <a:pPr marL="342900" indent="-34290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Implementation on the Multichain platform is detailed, and the scheme demonstrates effectiveness in achieving verifiability.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33400" y="411384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838200" y="3429000"/>
            <a:ext cx="10134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                        INTRODUCTION</a:t>
            </a:r>
            <a:endParaRPr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32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E36E3D58-25D5-6B61-DE2C-9CF781FA70A7}"/>
              </a:ext>
            </a:extLst>
          </p:cNvPr>
          <p:cNvSpPr txBox="1"/>
          <p:nvPr/>
        </p:nvSpPr>
        <p:spPr>
          <a:xfrm>
            <a:off x="457200" y="1447800"/>
            <a:ext cx="8498454" cy="4751557"/>
          </a:xfrm>
          <a:prstGeom prst="rect">
            <a:avLst/>
          </a:prstGeom>
          <a:noFill/>
        </p:spPr>
        <p:txBody>
          <a:bodyPr wrap="square" rtlCol="0" anchor="b">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of a blockchain-based voting system to enhance trust and security in electoral processes.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Ensuring transparency and accountability by recording every vote in an immutable and publicly accessible ledger, thereby boosting confidence in election outcomes and acting as a deterrent against fraud.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Improving accessibility and convenience for citizens through secure digital identities and user-friendly interfaces, enabling voting from home and promoting inclusivity.</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Using decentralized tech for voting makes it safer by spreading data, preventing hacking, and ensuring trustworthy elections.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457200" y="457200"/>
            <a:ext cx="44958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A844DCE6-40D2-6723-F365-230A009D1D75}"/>
              </a:ext>
            </a:extLst>
          </p:cNvPr>
          <p:cNvSpPr txBox="1"/>
          <p:nvPr/>
        </p:nvSpPr>
        <p:spPr>
          <a:xfrm>
            <a:off x="380580" y="1587688"/>
            <a:ext cx="8534400" cy="4813112"/>
          </a:xfrm>
          <a:prstGeom prst="rect">
            <a:avLst/>
          </a:prstGeom>
          <a:noFill/>
        </p:spPr>
        <p:txBody>
          <a:bodyPr wrap="square" rtlCol="0">
            <a:spAutoFit/>
          </a:bodyPr>
          <a:lstStyle/>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No Cheating Allowed: </a:t>
            </a:r>
            <a:r>
              <a:rPr lang="en-US" b="0" i="0" dirty="0">
                <a:effectLst/>
                <a:latin typeface="Times New Roman" panose="02020603050405020304" pitchFamily="18" charset="0"/>
                <a:cs typeface="Times New Roman" panose="02020603050405020304" pitchFamily="18" charset="0"/>
              </a:rPr>
              <a:t>Use blockchain's super-strong security to stop double voting and vote tampering, making sure every vote counts accurately.</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Easy for Everyone: </a:t>
            </a:r>
            <a:r>
              <a:rPr lang="en-US" b="0" i="0" dirty="0">
                <a:effectLst/>
                <a:latin typeface="Times New Roman" panose="02020603050405020304" pitchFamily="18" charset="0"/>
                <a:cs typeface="Times New Roman" panose="02020603050405020304" pitchFamily="18" charset="0"/>
              </a:rPr>
              <a:t>Design a voting system that's like using your phone, friendly for all voters, whether tech-savvy or not.</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Follows the Rules: </a:t>
            </a:r>
            <a:r>
              <a:rPr lang="en-US" b="0" i="0" dirty="0">
                <a:effectLst/>
                <a:latin typeface="Times New Roman" panose="02020603050405020304" pitchFamily="18" charset="0"/>
                <a:cs typeface="Times New Roman" panose="02020603050405020304" pitchFamily="18" charset="0"/>
              </a:rPr>
              <a:t>Make sure the system plays by the existing voting laws, working smoothly with the way elections are already done.</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Secret Votes, Open Count: </a:t>
            </a:r>
            <a:r>
              <a:rPr lang="en-US" b="0" i="0" dirty="0">
                <a:effectLst/>
                <a:latin typeface="Times New Roman" panose="02020603050405020304" pitchFamily="18" charset="0"/>
                <a:cs typeface="Times New Roman" panose="02020603050405020304" pitchFamily="18" charset="0"/>
              </a:rPr>
              <a:t>Keep your vote private, but also let everyone see the final results are fair and accurate, no secrets allowed.</a:t>
            </a:r>
          </a:p>
          <a:p>
            <a:pPr marL="285750" indent="-285750" algn="l">
              <a:lnSpc>
                <a:spcPct val="150000"/>
              </a:lnSpc>
              <a:spcBef>
                <a:spcPts val="600"/>
              </a:spcBef>
              <a:spcAft>
                <a:spcPts val="600"/>
              </a:spcAf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Ready for the Future: </a:t>
            </a:r>
            <a:r>
              <a:rPr lang="en-US" b="0" i="0" dirty="0">
                <a:effectLst/>
                <a:latin typeface="Times New Roman" panose="02020603050405020304" pitchFamily="18" charset="0"/>
                <a:cs typeface="Times New Roman" panose="02020603050405020304" pitchFamily="18" charset="0"/>
              </a:rPr>
              <a:t>Build a system that can handle more and more voters in the future, keeping elections fast and reliable even as they grow.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2590800" y="3581400"/>
            <a:ext cx="6247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12032</TotalTime>
  <Words>1994</Words>
  <Application>Microsoft Office PowerPoint</Application>
  <PresentationFormat>On-screen Show (4:3)</PresentationFormat>
  <Paragraphs>154</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Microsoft JhengHei</vt:lpstr>
      <vt:lpstr>Arial</vt:lpstr>
      <vt:lpstr>Arial Black</vt:lpstr>
      <vt:lpstr>Bookman Old Style</vt:lpstr>
      <vt:lpstr>Calibri</vt:lpstr>
      <vt:lpstr>Carlito</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Srikanth mandla</cp:lastModifiedBy>
  <cp:revision>739</cp:revision>
  <dcterms:modified xsi:type="dcterms:W3CDTF">2024-04-12T09:15:28Z</dcterms:modified>
</cp:coreProperties>
</file>