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5"/>
  </p:notesMasterIdLst>
  <p:sldIdLst>
    <p:sldId id="256" r:id="rId2"/>
    <p:sldId id="257" r:id="rId3"/>
    <p:sldId id="258" r:id="rId4"/>
    <p:sldId id="311" r:id="rId5"/>
    <p:sldId id="326" r:id="rId6"/>
    <p:sldId id="319" r:id="rId7"/>
    <p:sldId id="321" r:id="rId8"/>
    <p:sldId id="320" r:id="rId9"/>
    <p:sldId id="322" r:id="rId10"/>
    <p:sldId id="323" r:id="rId11"/>
    <p:sldId id="324" r:id="rId12"/>
    <p:sldId id="325" r:id="rId13"/>
    <p:sldId id="276" r:id="rId14"/>
  </p:sldIdLst>
  <p:sldSz cx="9144000" cy="5143500" type="screen16x9"/>
  <p:notesSz cx="6858000" cy="9144000"/>
  <p:embeddedFontLst>
    <p:embeddedFont>
      <p:font typeface="Microsoft JhengHei" panose="020B0604030504040204" pitchFamily="34" charset="-120"/>
      <p:regular r:id="rId16"/>
      <p:bold r:id="rId17"/>
    </p:embeddedFont>
    <p:embeddedFont>
      <p:font typeface="Barlow" panose="00000500000000000000" pitchFamily="2" charset="0"/>
      <p:regular r:id="rId18"/>
      <p:bold r:id="rId19"/>
      <p:italic r:id="rId20"/>
      <p:boldItalic r:id="rId21"/>
    </p:embeddedFont>
    <p:embeddedFont>
      <p:font typeface="Fira Sans Extra Condensed Medium" panose="020B0604020202020204" charset="0"/>
      <p:regular r:id="rId22"/>
      <p:bold r:id="rId23"/>
      <p:italic r:id="rId24"/>
      <p:boldItalic r:id="rId25"/>
    </p:embeddedFont>
    <p:embeddedFont>
      <p:font typeface="Inter" panose="020B0604020202020204" charset="0"/>
      <p:regular r:id="rId26"/>
      <p:bold r:id="rId27"/>
    </p:embeddedFont>
    <p:embeddedFont>
      <p:font typeface="Montserrat" panose="000005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14B7BC-3B68-410A-B00A-0AD084A8FDAD}">
  <a:tblStyle styleId="{0114B7BC-3B68-410A-B00A-0AD084A8FDA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47" autoAdjust="0"/>
  </p:normalViewPr>
  <p:slideViewPr>
    <p:cSldViewPr snapToGrid="0">
      <p:cViewPr varScale="1">
        <p:scale>
          <a:sx n="82" d="100"/>
          <a:sy n="82" d="100"/>
        </p:scale>
        <p:origin x="8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0156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1852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9fa940987_1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9fa940987_1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4700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2074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1622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1950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3792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0927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Barlow"/>
              <a:buChar char="●"/>
              <a:defRPr sz="1200"/>
            </a:lvl1pPr>
            <a:lvl2pPr marL="914400" lvl="1" indent="-317500">
              <a:spcBef>
                <a:spcPts val="1600"/>
              </a:spcBef>
              <a:spcAft>
                <a:spcPts val="0"/>
              </a:spcAft>
              <a:buSzPts val="1400"/>
              <a:buFont typeface="Barlow"/>
              <a:buChar char="○"/>
              <a:defRPr sz="1200"/>
            </a:lvl2pPr>
            <a:lvl3pPr marL="1371600" lvl="2" indent="-317500">
              <a:spcBef>
                <a:spcPts val="1600"/>
              </a:spcBef>
              <a:spcAft>
                <a:spcPts val="0"/>
              </a:spcAft>
              <a:buClr>
                <a:schemeClr val="lt1"/>
              </a:buClr>
              <a:buSzPts val="1400"/>
              <a:buFont typeface="Barlow"/>
              <a:buChar char="■"/>
              <a:defRPr/>
            </a:lvl3pPr>
            <a:lvl4pPr marL="1828800" lvl="3" indent="-317500">
              <a:spcBef>
                <a:spcPts val="1600"/>
              </a:spcBef>
              <a:spcAft>
                <a:spcPts val="0"/>
              </a:spcAft>
              <a:buClr>
                <a:schemeClr val="lt1"/>
              </a:buClr>
              <a:buSzPts val="1400"/>
              <a:buFont typeface="Barlow"/>
              <a:buChar char="●"/>
              <a:defRPr/>
            </a:lvl4pPr>
            <a:lvl5pPr marL="2286000" lvl="4" indent="-317500">
              <a:spcBef>
                <a:spcPts val="1600"/>
              </a:spcBef>
              <a:spcAft>
                <a:spcPts val="0"/>
              </a:spcAft>
              <a:buClr>
                <a:schemeClr val="lt1"/>
              </a:buClr>
              <a:buSzPts val="1400"/>
              <a:buFont typeface="Barlow"/>
              <a:buChar char="○"/>
              <a:defRPr/>
            </a:lvl5pPr>
            <a:lvl6pPr marL="2743200" lvl="5" indent="-317500">
              <a:spcBef>
                <a:spcPts val="1600"/>
              </a:spcBef>
              <a:spcAft>
                <a:spcPts val="0"/>
              </a:spcAft>
              <a:buClr>
                <a:schemeClr val="lt1"/>
              </a:buClr>
              <a:buSzPts val="1400"/>
              <a:buFont typeface="Barlow"/>
              <a:buChar char="■"/>
              <a:defRPr/>
            </a:lvl6pPr>
            <a:lvl7pPr marL="3200400" lvl="6" indent="-317500">
              <a:spcBef>
                <a:spcPts val="1600"/>
              </a:spcBef>
              <a:spcAft>
                <a:spcPts val="0"/>
              </a:spcAft>
              <a:buClr>
                <a:schemeClr val="lt1"/>
              </a:buClr>
              <a:buSzPts val="1400"/>
              <a:buFont typeface="Barlow"/>
              <a:buChar char="●"/>
              <a:defRPr/>
            </a:lvl7pPr>
            <a:lvl8pPr marL="3657600" lvl="7" indent="-317500">
              <a:spcBef>
                <a:spcPts val="1600"/>
              </a:spcBef>
              <a:spcAft>
                <a:spcPts val="0"/>
              </a:spcAft>
              <a:buClr>
                <a:schemeClr val="lt1"/>
              </a:buClr>
              <a:buSzPts val="1400"/>
              <a:buFont typeface="Barlow"/>
              <a:buChar char="○"/>
              <a:defRPr/>
            </a:lvl8pPr>
            <a:lvl9pPr marL="4114800" lvl="8" indent="-317500">
              <a:spcBef>
                <a:spcPts val="1600"/>
              </a:spcBef>
              <a:spcAft>
                <a:spcPts val="1600"/>
              </a:spcAft>
              <a:buClr>
                <a:schemeClr val="lt1"/>
              </a:buClr>
              <a:buSzPts val="1400"/>
              <a:buFont typeface="Barlow"/>
              <a:buChar char="■"/>
              <a:defRPr/>
            </a:lvl9pPr>
          </a:lstStyle>
          <a:p>
            <a:endParaRPr/>
          </a:p>
        </p:txBody>
      </p:sp>
      <p:sp>
        <p:nvSpPr>
          <p:cNvPr id="20" name="Google Shape;20;p4"/>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713225" y="544075"/>
            <a:ext cx="4264800" cy="1541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sz="3800" b="1">
                <a:solidFill>
                  <a:schemeClr val="accent1"/>
                </a:solidFill>
                <a:latin typeface="Inter"/>
                <a:ea typeface="Inter"/>
                <a:cs typeface="Inter"/>
                <a:sym typeface="Inter"/>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6" r:id="rId3"/>
    <p:sldLayoutId id="2147483658" r:id="rId4"/>
    <p:sldLayoutId id="214748366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pic>
        <p:nvPicPr>
          <p:cNvPr id="2" name="Picture 4" descr="CMR College of Pharmacy updated... - CMR College of Pharmacy">
            <a:extLst>
              <a:ext uri="{FF2B5EF4-FFF2-40B4-BE49-F238E27FC236}">
                <a16:creationId xmlns:a16="http://schemas.microsoft.com/office/drawing/2014/main" id="{74B1E222-8AAF-782F-C49E-AEC896C2EF51}"/>
              </a:ext>
            </a:extLst>
          </p:cNvPr>
          <p:cNvPicPr>
            <a:picLocks noChangeAspect="1" noChangeArrowheads="1"/>
          </p:cNvPicPr>
          <p:nvPr/>
        </p:nvPicPr>
        <p:blipFill>
          <a:blip r:embed="rId3"/>
          <a:srcRect/>
          <a:stretch>
            <a:fillRect/>
          </a:stretch>
        </p:blipFill>
        <p:spPr bwMode="auto">
          <a:xfrm>
            <a:off x="0" y="112896"/>
            <a:ext cx="1295400" cy="1143000"/>
          </a:xfrm>
          <a:prstGeom prst="rect">
            <a:avLst/>
          </a:prstGeom>
          <a:noFill/>
        </p:spPr>
      </p:pic>
      <p:graphicFrame>
        <p:nvGraphicFramePr>
          <p:cNvPr id="3" name="Table 2">
            <a:extLst>
              <a:ext uri="{FF2B5EF4-FFF2-40B4-BE49-F238E27FC236}">
                <a16:creationId xmlns:a16="http://schemas.microsoft.com/office/drawing/2014/main" id="{061F83A0-B880-94F7-D121-5C3BC8B86626}"/>
              </a:ext>
            </a:extLst>
          </p:cNvPr>
          <p:cNvGraphicFramePr>
            <a:graphicFrameLocks noGrp="1"/>
          </p:cNvGraphicFramePr>
          <p:nvPr>
            <p:extLst>
              <p:ext uri="{D42A27DB-BD31-4B8C-83A1-F6EECF244321}">
                <p14:modId xmlns:p14="http://schemas.microsoft.com/office/powerpoint/2010/main" val="1978552542"/>
              </p:ext>
            </p:extLst>
          </p:nvPr>
        </p:nvGraphicFramePr>
        <p:xfrm>
          <a:off x="1754940" y="152951"/>
          <a:ext cx="6096000" cy="90547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3039289499"/>
                    </a:ext>
                  </a:extLst>
                </a:gridCol>
              </a:tblGrid>
              <a:tr h="80953">
                <a:tc>
                  <a:txBody>
                    <a:bodyPr/>
                    <a:lstStyle/>
                    <a:p>
                      <a:pPr algn="ctr" rtl="0" fontAlgn="b"/>
                      <a:r>
                        <a:rPr lang="en-US" sz="2000" dirty="0">
                          <a:solidFill>
                            <a:srgbClr val="002060"/>
                          </a:solidFill>
                          <a:latin typeface="Times New Roman" panose="02020603050405020304" pitchFamily="18" charset="0"/>
                          <a:ea typeface="Microsoft JhengHei" panose="020B0604030504040204" pitchFamily="34" charset="-120"/>
                          <a:cs typeface="Times New Roman" panose="02020603050405020304" pitchFamily="18" charset="0"/>
                        </a:rPr>
                        <a:t>CMR COLLEGE OF ENGINEERING &amp; TECHNOLOGY</a:t>
                      </a:r>
                      <a:endParaRPr lang="en-US" sz="2000" b="1" dirty="0">
                        <a:solidFill>
                          <a:srgbClr val="002060"/>
                        </a:solidFill>
                        <a:latin typeface="Times New Roman" panose="02020603050405020304" pitchFamily="18" charset="0"/>
                        <a:ea typeface="Microsoft JhengHei" panose="020B0604030504040204" pitchFamily="34" charset="-120"/>
                        <a:cs typeface="Times New Roman" panose="02020603050405020304" pitchFamily="18" charset="0"/>
                      </a:endParaRPr>
                    </a:p>
                  </a:txBody>
                  <a:tcPr marL="9199" marR="9199" marT="6133" marB="6133" anchor="b"/>
                </a:tc>
                <a:extLst>
                  <a:ext uri="{0D108BD9-81ED-4DB2-BD59-A6C34878D82A}">
                    <a16:rowId xmlns:a16="http://schemas.microsoft.com/office/drawing/2014/main" val="3064843588"/>
                  </a:ext>
                </a:extLst>
              </a:tr>
              <a:tr h="80953">
                <a:tc>
                  <a:txBody>
                    <a:bodyPr/>
                    <a:lstStyle/>
                    <a:p>
                      <a:pPr algn="ctr" rtl="0" fontAlgn="b"/>
                      <a:r>
                        <a:rPr lang="en-US" sz="1800" dirty="0">
                          <a:solidFill>
                            <a:srgbClr val="002060"/>
                          </a:solidFill>
                          <a:latin typeface="Times New Roman" panose="02020603050405020304" pitchFamily="18" charset="0"/>
                          <a:ea typeface="Microsoft JhengHei" panose="020B0604030504040204" pitchFamily="34" charset="-120"/>
                          <a:cs typeface="Times New Roman" panose="02020603050405020304" pitchFamily="18" charset="0"/>
                        </a:rPr>
                        <a:t>Kandlakoya, Medchal, Hyderabad - 501401</a:t>
                      </a:r>
                      <a:endParaRPr lang="en-US" sz="1800" b="1" dirty="0">
                        <a:solidFill>
                          <a:srgbClr val="002060"/>
                        </a:solidFill>
                        <a:latin typeface="Times New Roman" panose="02020603050405020304" pitchFamily="18" charset="0"/>
                        <a:ea typeface="Microsoft JhengHei" panose="020B0604030504040204" pitchFamily="34" charset="-120"/>
                        <a:cs typeface="Times New Roman" panose="02020603050405020304" pitchFamily="18" charset="0"/>
                      </a:endParaRPr>
                    </a:p>
                  </a:txBody>
                  <a:tcPr marL="9199" marR="9199" marT="6133" marB="6133" anchor="b"/>
                </a:tc>
                <a:extLst>
                  <a:ext uri="{0D108BD9-81ED-4DB2-BD59-A6C34878D82A}">
                    <a16:rowId xmlns:a16="http://schemas.microsoft.com/office/drawing/2014/main" val="3299654225"/>
                  </a:ext>
                </a:extLst>
              </a:tr>
              <a:tr h="80953">
                <a:tc>
                  <a:txBody>
                    <a:bodyPr/>
                    <a:lstStyle/>
                    <a:p>
                      <a:pPr algn="ctr" rtl="0" fontAlgn="b"/>
                      <a:r>
                        <a:rPr lang="en-US" sz="1900" dirty="0">
                          <a:solidFill>
                            <a:srgbClr val="002060"/>
                          </a:solidFill>
                          <a:latin typeface="Times New Roman" panose="02020603050405020304" pitchFamily="18" charset="0"/>
                          <a:ea typeface="Microsoft JhengHei" panose="020B0604030504040204" pitchFamily="34" charset="-120"/>
                          <a:cs typeface="Times New Roman" panose="02020603050405020304" pitchFamily="18" charset="0"/>
                        </a:rPr>
                        <a:t>Department of Computer Science and Engineering</a:t>
                      </a:r>
                      <a:endParaRPr lang="en-US" sz="1900" b="1" dirty="0">
                        <a:solidFill>
                          <a:srgbClr val="002060"/>
                        </a:solidFill>
                        <a:latin typeface="Times New Roman" panose="02020603050405020304" pitchFamily="18" charset="0"/>
                        <a:ea typeface="Microsoft JhengHei" panose="020B0604030504040204" pitchFamily="34" charset="-120"/>
                        <a:cs typeface="Times New Roman" panose="02020603050405020304" pitchFamily="18" charset="0"/>
                      </a:endParaRPr>
                    </a:p>
                  </a:txBody>
                  <a:tcPr marL="9199" marR="9199" marT="6133" marB="6133" anchor="b"/>
                </a:tc>
                <a:extLst>
                  <a:ext uri="{0D108BD9-81ED-4DB2-BD59-A6C34878D82A}">
                    <a16:rowId xmlns:a16="http://schemas.microsoft.com/office/drawing/2014/main" val="2262937586"/>
                  </a:ext>
                </a:extLst>
              </a:tr>
            </a:tbl>
          </a:graphicData>
        </a:graphic>
      </p:graphicFrame>
      <p:sp>
        <p:nvSpPr>
          <p:cNvPr id="9" name="TextBox 8">
            <a:extLst>
              <a:ext uri="{FF2B5EF4-FFF2-40B4-BE49-F238E27FC236}">
                <a16:creationId xmlns:a16="http://schemas.microsoft.com/office/drawing/2014/main" id="{342227B3-4577-41B3-25A3-0FBAF6A66439}"/>
              </a:ext>
            </a:extLst>
          </p:cNvPr>
          <p:cNvSpPr txBox="1"/>
          <p:nvPr/>
        </p:nvSpPr>
        <p:spPr>
          <a:xfrm>
            <a:off x="1399723" y="1504689"/>
            <a:ext cx="7009492" cy="1480790"/>
          </a:xfrm>
          <a:prstGeom prst="rect">
            <a:avLst/>
          </a:prstGeom>
          <a:noFill/>
        </p:spPr>
        <p:txBody>
          <a:bodyPr wrap="square">
            <a:spAutoFit/>
          </a:bodyPr>
          <a:lstStyle/>
          <a:p>
            <a:pPr algn="ctr">
              <a:lnSpc>
                <a:spcPct val="150000"/>
              </a:lnSpc>
            </a:pPr>
            <a:r>
              <a:rPr lang="en-IN" altLang="en-US" sz="3200" b="1" dirty="0">
                <a:latin typeface="Times New Roman" panose="02020603050405020304" charset="0"/>
                <a:cs typeface="Times New Roman" panose="02020603050405020304" charset="0"/>
              </a:rPr>
              <a:t>A VOTING SYSTEM BASED ON BLOCKCHAIN TECHNOLOGY</a:t>
            </a:r>
            <a:endParaRPr lang="en-IN" sz="3000" b="1" dirty="0">
              <a:solidFill>
                <a:srgbClr val="000000"/>
              </a:solidFill>
              <a:effectLst/>
              <a:latin typeface="Microsoft JhengHei" panose="020B0604030504040204" pitchFamily="34" charset="-120"/>
              <a:ea typeface="Microsoft JhengHei" panose="020B0604030504040204" pitchFamily="34" charset="-120"/>
            </a:endParaRPr>
          </a:p>
        </p:txBody>
      </p:sp>
      <p:sp>
        <p:nvSpPr>
          <p:cNvPr id="12" name="TextBox 11">
            <a:extLst>
              <a:ext uri="{FF2B5EF4-FFF2-40B4-BE49-F238E27FC236}">
                <a16:creationId xmlns:a16="http://schemas.microsoft.com/office/drawing/2014/main" id="{96FCB6AB-AF27-B259-8EFA-EE02895D7D2D}"/>
              </a:ext>
            </a:extLst>
          </p:cNvPr>
          <p:cNvSpPr txBox="1"/>
          <p:nvPr/>
        </p:nvSpPr>
        <p:spPr>
          <a:xfrm>
            <a:off x="5585553" y="3555719"/>
            <a:ext cx="3669632" cy="1481046"/>
          </a:xfrm>
          <a:prstGeom prst="rect">
            <a:avLst/>
          </a:prstGeom>
          <a:noFill/>
        </p:spPr>
        <p:txBody>
          <a:bodyPr wrap="square" rtlCol="0">
            <a:spAutoFit/>
          </a:bodyPr>
          <a:lstStyle/>
          <a:p>
            <a:pPr>
              <a:lnSpc>
                <a:spcPct val="150000"/>
              </a:lnSpc>
            </a:pPr>
            <a:r>
              <a:rPr lang="en-US" sz="1500" b="1" dirty="0">
                <a:solidFill>
                  <a:srgbClr val="0070C0"/>
                </a:solidFill>
                <a:latin typeface="Times New Roman" panose="02020603050405020304" pitchFamily="18" charset="0"/>
                <a:ea typeface="Microsoft JhengHei" panose="020B0604030504040204" pitchFamily="34" charset="-120"/>
                <a:cs typeface="Times New Roman" panose="02020603050405020304" pitchFamily="18" charset="0"/>
              </a:rPr>
              <a:t>Name of the students</a:t>
            </a:r>
          </a:p>
          <a:p>
            <a:r>
              <a:rPr lang="en-IN" altLang="en-US" sz="1600" dirty="0" err="1">
                <a:solidFill>
                  <a:schemeClr val="tx1"/>
                </a:solidFill>
                <a:latin typeface="Times New Roman" panose="02020603050405020304" pitchFamily="18" charset="0"/>
                <a:cs typeface="Times New Roman" panose="02020603050405020304" pitchFamily="18" charset="0"/>
              </a:rPr>
              <a:t>G.Harshavardhan</a:t>
            </a:r>
            <a:r>
              <a:rPr lang="en-IN" altLang="en-US" sz="1600" dirty="0">
                <a:solidFill>
                  <a:schemeClr val="tx1"/>
                </a:solidFill>
                <a:latin typeface="Times New Roman" panose="02020603050405020304" pitchFamily="18" charset="0"/>
                <a:cs typeface="Times New Roman" panose="02020603050405020304" pitchFamily="18" charset="0"/>
              </a:rPr>
              <a:t> -20H51A05G8</a:t>
            </a:r>
          </a:p>
          <a:p>
            <a:r>
              <a:rPr lang="en-IN" altLang="en-US" sz="1600" dirty="0" err="1">
                <a:solidFill>
                  <a:schemeClr val="tx1"/>
                </a:solidFill>
                <a:latin typeface="Times New Roman" panose="02020603050405020304" pitchFamily="18" charset="0"/>
                <a:cs typeface="Times New Roman" panose="02020603050405020304" pitchFamily="18" charset="0"/>
              </a:rPr>
              <a:t>G.Supriya</a:t>
            </a:r>
            <a:r>
              <a:rPr lang="en-IN" altLang="en-US" sz="1600" dirty="0">
                <a:solidFill>
                  <a:schemeClr val="tx1"/>
                </a:solidFill>
                <a:latin typeface="Times New Roman" panose="02020603050405020304" pitchFamily="18" charset="0"/>
                <a:cs typeface="Times New Roman" panose="02020603050405020304" pitchFamily="18" charset="0"/>
              </a:rPr>
              <a:t>             -20H51A05H0</a:t>
            </a:r>
          </a:p>
          <a:p>
            <a:r>
              <a:rPr lang="en-IN" altLang="en-US" sz="1600" dirty="0" err="1">
                <a:solidFill>
                  <a:schemeClr val="tx1"/>
                </a:solidFill>
                <a:latin typeface="Times New Roman" panose="02020603050405020304" pitchFamily="18" charset="0"/>
                <a:cs typeface="Times New Roman" panose="02020603050405020304" pitchFamily="18" charset="0"/>
              </a:rPr>
              <a:t>M.Srikanth</a:t>
            </a:r>
            <a:r>
              <a:rPr lang="en-IN" altLang="en-US" sz="1600" dirty="0">
                <a:solidFill>
                  <a:schemeClr val="tx1"/>
                </a:solidFill>
                <a:latin typeface="Times New Roman" panose="02020603050405020304" pitchFamily="18" charset="0"/>
                <a:cs typeface="Times New Roman" panose="02020603050405020304" pitchFamily="18" charset="0"/>
              </a:rPr>
              <a:t>            -20H51A05L1</a:t>
            </a:r>
          </a:p>
          <a:p>
            <a:pPr>
              <a:lnSpc>
                <a:spcPct val="150000"/>
              </a:lnSpc>
            </a:pPr>
            <a:endParaRPr lang="en-US" sz="1500" dirty="0">
              <a:solidFill>
                <a:schemeClr val="tx1"/>
              </a:solidFill>
              <a:latin typeface="Microsoft JhengHei" panose="020B0604030504040204" pitchFamily="34" charset="-120"/>
              <a:ea typeface="Microsoft JhengHei" panose="020B0604030504040204" pitchFamily="34" charset="-120"/>
            </a:endParaRPr>
          </a:p>
        </p:txBody>
      </p:sp>
      <p:sp>
        <p:nvSpPr>
          <p:cNvPr id="13" name="TextBox 12">
            <a:extLst>
              <a:ext uri="{FF2B5EF4-FFF2-40B4-BE49-F238E27FC236}">
                <a16:creationId xmlns:a16="http://schemas.microsoft.com/office/drawing/2014/main" id="{454AA302-9A9F-1EA9-481B-26B95D41E81B}"/>
              </a:ext>
            </a:extLst>
          </p:cNvPr>
          <p:cNvSpPr txBox="1"/>
          <p:nvPr/>
        </p:nvSpPr>
        <p:spPr>
          <a:xfrm>
            <a:off x="0" y="3555719"/>
            <a:ext cx="5143500" cy="807913"/>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1500" b="1" dirty="0">
                <a:solidFill>
                  <a:srgbClr val="C00000"/>
                </a:solidFill>
                <a:latin typeface="Times New Roman" panose="02020603050405020304" pitchFamily="18" charset="0"/>
                <a:ea typeface="Microsoft JhengHei" panose="020B0604030504040204" pitchFamily="34" charset="-120"/>
                <a:cs typeface="Times New Roman" panose="02020603050405020304" pitchFamily="18" charset="0"/>
              </a:rPr>
              <a:t>Under esteemed guidance of</a:t>
            </a:r>
          </a:p>
          <a:p>
            <a:r>
              <a:rPr lang="en-IN" altLang="en-US" sz="2400" dirty="0">
                <a:latin typeface="Times New Roman" panose="02020603050405020304" pitchFamily="18" charset="0"/>
                <a:cs typeface="Times New Roman" panose="02020603050405020304" pitchFamily="18" charset="0"/>
              </a:rPr>
              <a:t>    </a:t>
            </a:r>
            <a:r>
              <a:rPr lang="en-IN" altLang="en-US" sz="2400" dirty="0" err="1">
                <a:latin typeface="Times New Roman" panose="02020603050405020304" pitchFamily="18" charset="0"/>
                <a:cs typeface="Times New Roman" panose="02020603050405020304" pitchFamily="18" charset="0"/>
              </a:rPr>
              <a:t>Ms.N.Surekha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6" name="Google Shape;191;p31">
            <a:extLst>
              <a:ext uri="{FF2B5EF4-FFF2-40B4-BE49-F238E27FC236}">
                <a16:creationId xmlns:a16="http://schemas.microsoft.com/office/drawing/2014/main" id="{BEEF47FA-41B4-0672-EEA9-34673C7E0F64}"/>
              </a:ext>
            </a:extLst>
          </p:cNvPr>
          <p:cNvSpPr txBox="1">
            <a:spLocks/>
          </p:cNvSpPr>
          <p:nvPr/>
        </p:nvSpPr>
        <p:spPr>
          <a:xfrm>
            <a:off x="713250" y="290850"/>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en-IN" dirty="0"/>
              <a:t>Implementation of Existing System</a:t>
            </a:r>
          </a:p>
        </p:txBody>
      </p:sp>
      <p:cxnSp>
        <p:nvCxnSpPr>
          <p:cNvPr id="29" name="Straight Connector 28">
            <a:extLst>
              <a:ext uri="{FF2B5EF4-FFF2-40B4-BE49-F238E27FC236}">
                <a16:creationId xmlns:a16="http://schemas.microsoft.com/office/drawing/2014/main" id="{AA5E6FBB-7DE1-8E7C-2ED8-4AC18BCD69B2}"/>
              </a:ext>
            </a:extLst>
          </p:cNvPr>
          <p:cNvCxnSpPr>
            <a:cxnSpLocks/>
          </p:cNvCxnSpPr>
          <p:nvPr/>
        </p:nvCxnSpPr>
        <p:spPr>
          <a:xfrm>
            <a:off x="798163" y="782664"/>
            <a:ext cx="7632587" cy="0"/>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5A0D2432-83E5-7F9A-39AC-6A82FECF8F55}"/>
              </a:ext>
            </a:extLst>
          </p:cNvPr>
          <p:cNvSpPr txBox="1"/>
          <p:nvPr/>
        </p:nvSpPr>
        <p:spPr>
          <a:xfrm>
            <a:off x="472698" y="863551"/>
            <a:ext cx="7958051" cy="4212563"/>
          </a:xfrm>
          <a:prstGeom prst="rect">
            <a:avLst/>
          </a:prstGeom>
          <a:noFill/>
        </p:spPr>
        <p:txBody>
          <a:bodyPr wrap="square">
            <a:spAutoFit/>
          </a:bodyPr>
          <a:lstStyle/>
          <a:p>
            <a:pPr marL="285750" indent="-285750" algn="l">
              <a:buFont typeface="Wingdings" panose="05000000000000000000" pitchFamily="2" charset="2"/>
              <a:buChar char="Ø"/>
            </a:pPr>
            <a:r>
              <a:rPr lang="en-US" sz="1600" b="1" i="0" dirty="0">
                <a:solidFill>
                  <a:schemeClr val="tx1"/>
                </a:solidFill>
                <a:effectLst/>
                <a:latin typeface="Times New Roman" panose="02020603050405020304" pitchFamily="18" charset="0"/>
                <a:cs typeface="Times New Roman" panose="02020603050405020304" pitchFamily="18" charset="0"/>
              </a:rPr>
              <a:t>System Analysis and Assessment:</a:t>
            </a:r>
            <a:r>
              <a:rPr lang="en-US" sz="1600" b="0" i="0" dirty="0">
                <a:solidFill>
                  <a:schemeClr val="tx1"/>
                </a:solidFill>
                <a:effectLst/>
                <a:latin typeface="Times New Roman" panose="02020603050405020304" pitchFamily="18" charset="0"/>
                <a:cs typeface="Times New Roman" panose="02020603050405020304" pitchFamily="18" charset="0"/>
              </a:rPr>
              <a:t> Begin by thoroughly analyzing the existing blockchain-based voting system, evaluating its features, functionality, and security. Understand the system's design, components, and how it handles the voting process.</a:t>
            </a:r>
          </a:p>
          <a:p>
            <a:pPr marL="285750" indent="-285750" algn="l">
              <a:buFont typeface="Wingdings" panose="05000000000000000000" pitchFamily="2" charset="2"/>
              <a:buChar char="Ø"/>
            </a:pPr>
            <a:r>
              <a:rPr lang="en-US" sz="1600" b="1" i="0" dirty="0">
                <a:solidFill>
                  <a:schemeClr val="tx1"/>
                </a:solidFill>
                <a:effectLst/>
                <a:latin typeface="Times New Roman" panose="02020603050405020304" pitchFamily="18" charset="0"/>
                <a:cs typeface="Times New Roman" panose="02020603050405020304" pitchFamily="18" charset="0"/>
              </a:rPr>
              <a:t>Integration and Compatibility:</a:t>
            </a:r>
            <a:r>
              <a:rPr lang="en-US" sz="1600" b="0" i="0" dirty="0">
                <a:solidFill>
                  <a:schemeClr val="tx1"/>
                </a:solidFill>
                <a:effectLst/>
                <a:latin typeface="Times New Roman" panose="02020603050405020304" pitchFamily="18" charset="0"/>
                <a:cs typeface="Times New Roman" panose="02020603050405020304" pitchFamily="18" charset="0"/>
              </a:rPr>
              <a:t> Assess the compatibility of the existing system with your specific requirements. Determine whether any customization or integration with external systems is needed to adapt the system to your organization's needs.</a:t>
            </a:r>
          </a:p>
          <a:p>
            <a:pPr marL="285750" indent="-285750" algn="l">
              <a:buFont typeface="Wingdings" panose="05000000000000000000" pitchFamily="2" charset="2"/>
              <a:buChar char="Ø"/>
            </a:pPr>
            <a:r>
              <a:rPr lang="en-US" sz="1600" b="1" i="0" dirty="0">
                <a:solidFill>
                  <a:schemeClr val="tx1"/>
                </a:solidFill>
                <a:effectLst/>
                <a:latin typeface="Times New Roman" panose="02020603050405020304" pitchFamily="18" charset="0"/>
                <a:cs typeface="Times New Roman" panose="02020603050405020304" pitchFamily="18" charset="0"/>
              </a:rPr>
              <a:t>Security Enhancements:</a:t>
            </a:r>
            <a:r>
              <a:rPr lang="en-US" sz="1600" b="0" i="0" dirty="0">
                <a:solidFill>
                  <a:schemeClr val="tx1"/>
                </a:solidFill>
                <a:effectLst/>
                <a:latin typeface="Times New Roman" panose="02020603050405020304" pitchFamily="18" charset="0"/>
                <a:cs typeface="Times New Roman" panose="02020603050405020304" pitchFamily="18" charset="0"/>
              </a:rPr>
              <a:t> Evaluate and, if necessary, enhance the security measures of the existing system to safeguard against potential threats and vulnerabilities. Implement additional encryption, authentication, and access controls as needed.</a:t>
            </a:r>
          </a:p>
          <a:p>
            <a:pPr marL="285750" indent="-285750" algn="l">
              <a:buFont typeface="Wingdings" panose="05000000000000000000" pitchFamily="2" charset="2"/>
              <a:buChar char="Ø"/>
            </a:pPr>
            <a:r>
              <a:rPr lang="en-US" sz="1600" b="1" i="0" dirty="0">
                <a:solidFill>
                  <a:schemeClr val="tx1"/>
                </a:solidFill>
                <a:effectLst/>
                <a:latin typeface="Times New Roman" panose="02020603050405020304" pitchFamily="18" charset="0"/>
                <a:cs typeface="Times New Roman" panose="02020603050405020304" pitchFamily="18" charset="0"/>
              </a:rPr>
              <a:t>User Training and Support:</a:t>
            </a:r>
            <a:r>
              <a:rPr lang="en-US" sz="1600" b="0" i="0" dirty="0">
                <a:solidFill>
                  <a:schemeClr val="tx1"/>
                </a:solidFill>
                <a:effectLst/>
                <a:latin typeface="Times New Roman" panose="02020603050405020304" pitchFamily="18" charset="0"/>
                <a:cs typeface="Times New Roman" panose="02020603050405020304" pitchFamily="18" charset="0"/>
              </a:rPr>
              <a:t> Develop a comprehensive user training program to ensure that administrators and voters understand how to use the system effectively and securely. Provide ongoing support to address any issues or questions.</a:t>
            </a:r>
          </a:p>
          <a:p>
            <a:pPr marL="285750" indent="-285750" algn="l">
              <a:buFont typeface="Wingdings" panose="05000000000000000000" pitchFamily="2" charset="2"/>
              <a:buChar char="Ø"/>
            </a:pPr>
            <a:r>
              <a:rPr lang="en-US" sz="1600" b="1" i="0" dirty="0">
                <a:solidFill>
                  <a:schemeClr val="tx1"/>
                </a:solidFill>
                <a:effectLst/>
                <a:latin typeface="Times New Roman" panose="02020603050405020304" pitchFamily="18" charset="0"/>
                <a:cs typeface="Times New Roman" panose="02020603050405020304" pitchFamily="18" charset="0"/>
              </a:rPr>
              <a:t>Testing and Validation:</a:t>
            </a:r>
            <a:r>
              <a:rPr lang="en-US" sz="1600" b="0" i="0" dirty="0">
                <a:solidFill>
                  <a:schemeClr val="tx1"/>
                </a:solidFill>
                <a:effectLst/>
                <a:latin typeface="Times New Roman" panose="02020603050405020304" pitchFamily="18" charset="0"/>
                <a:cs typeface="Times New Roman" panose="02020603050405020304" pitchFamily="18" charset="0"/>
              </a:rPr>
              <a:t> Conduct thorough testing, including functional, security, and usability testing, to validate the system's performance and reliability. Ensure that the system operates as expected and complies with legal and regulatory requirements</a:t>
            </a:r>
            <a:r>
              <a:rPr lang="en-US" sz="2400" b="0" i="0" dirty="0">
                <a:solidFill>
                  <a:srgbClr val="D0CCC5"/>
                </a:solidFill>
                <a:effectLst/>
                <a:latin typeface="Söhne"/>
              </a:rPr>
              <a:t>.</a:t>
            </a:r>
          </a:p>
          <a:p>
            <a:pPr marL="285750" indent="-285750" algn="just">
              <a:lnSpc>
                <a:spcPct val="150000"/>
              </a:lnSpc>
              <a:buFont typeface="Wingdings" panose="05000000000000000000" pitchFamily="2" charset="2"/>
              <a:buChar char="Ø"/>
            </a:pPr>
            <a:endParaRPr lang="en-US" sz="1500" b="0" i="0" dirty="0">
              <a:solidFill>
                <a:srgbClr val="1F1F1F"/>
              </a:solidFill>
              <a:effectLst/>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443160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6" name="Google Shape;191;p31">
            <a:extLst>
              <a:ext uri="{FF2B5EF4-FFF2-40B4-BE49-F238E27FC236}">
                <a16:creationId xmlns:a16="http://schemas.microsoft.com/office/drawing/2014/main" id="{BEEF47FA-41B4-0672-EEA9-34673C7E0F64}"/>
              </a:ext>
            </a:extLst>
          </p:cNvPr>
          <p:cNvSpPr txBox="1">
            <a:spLocks/>
          </p:cNvSpPr>
          <p:nvPr/>
        </p:nvSpPr>
        <p:spPr>
          <a:xfrm>
            <a:off x="713250" y="290850"/>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en-US" dirty="0"/>
              <a:t>Result</a:t>
            </a:r>
            <a:endParaRPr lang="en-IN" dirty="0"/>
          </a:p>
        </p:txBody>
      </p:sp>
      <p:cxnSp>
        <p:nvCxnSpPr>
          <p:cNvPr id="29" name="Straight Connector 28">
            <a:extLst>
              <a:ext uri="{FF2B5EF4-FFF2-40B4-BE49-F238E27FC236}">
                <a16:creationId xmlns:a16="http://schemas.microsoft.com/office/drawing/2014/main" id="{AA5E6FBB-7DE1-8E7C-2ED8-4AC18BCD69B2}"/>
              </a:ext>
            </a:extLst>
          </p:cNvPr>
          <p:cNvCxnSpPr>
            <a:cxnSpLocks/>
          </p:cNvCxnSpPr>
          <p:nvPr/>
        </p:nvCxnSpPr>
        <p:spPr>
          <a:xfrm>
            <a:off x="798163" y="782664"/>
            <a:ext cx="7632587" cy="0"/>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5A0D2432-83E5-7F9A-39AC-6A82FECF8F55}"/>
              </a:ext>
            </a:extLst>
          </p:cNvPr>
          <p:cNvSpPr txBox="1"/>
          <p:nvPr/>
        </p:nvSpPr>
        <p:spPr>
          <a:xfrm>
            <a:off x="713251" y="1160179"/>
            <a:ext cx="7717500" cy="2612125"/>
          </a:xfrm>
          <a:prstGeom prst="rect">
            <a:avLst/>
          </a:prstGeom>
          <a:noFill/>
        </p:spPr>
        <p:txBody>
          <a:bodyPr wrap="square">
            <a:spAutoFit/>
          </a:bodyPr>
          <a:lstStyle/>
          <a:p>
            <a:pPr algn="just">
              <a:lnSpc>
                <a:spcPct val="150000"/>
              </a:lnSpc>
            </a:pPr>
            <a:r>
              <a:rPr lang="en-US" sz="1600" b="0" i="0" dirty="0">
                <a:solidFill>
                  <a:schemeClr val="tx1"/>
                </a:solidFill>
                <a:effectLst/>
                <a:latin typeface="Times New Roman" panose="02020603050405020304" pitchFamily="18" charset="0"/>
                <a:cs typeface="Times New Roman" panose="02020603050405020304" pitchFamily="18" charset="0"/>
              </a:rPr>
              <a:t>The result of a voting system based on blockchain technology includes increased transparency, reduced fraud, and improved trust in the electoral process due to the immutable and decentralized nature of the blockchain. It provides a secure and tamper-resistant ledger of votes, enhancing the integrity of elections. However, challenges related to scalability, accessibility, and user adoption need to be addressed for widespread implementation.</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US" sz="1500" b="0" i="0" dirty="0">
              <a:solidFill>
                <a:srgbClr val="1F1F1F"/>
              </a:solidFill>
              <a:effectLst/>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500245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6" name="Google Shape;191;p31">
            <a:extLst>
              <a:ext uri="{FF2B5EF4-FFF2-40B4-BE49-F238E27FC236}">
                <a16:creationId xmlns:a16="http://schemas.microsoft.com/office/drawing/2014/main" id="{BEEF47FA-41B4-0672-EEA9-34673C7E0F64}"/>
              </a:ext>
            </a:extLst>
          </p:cNvPr>
          <p:cNvSpPr txBox="1">
            <a:spLocks/>
          </p:cNvSpPr>
          <p:nvPr/>
        </p:nvSpPr>
        <p:spPr>
          <a:xfrm>
            <a:off x="713250" y="290850"/>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en-US" dirty="0"/>
              <a:t>Conclusion</a:t>
            </a:r>
            <a:endParaRPr lang="en-IN" dirty="0"/>
          </a:p>
        </p:txBody>
      </p:sp>
      <p:cxnSp>
        <p:nvCxnSpPr>
          <p:cNvPr id="29" name="Straight Connector 28">
            <a:extLst>
              <a:ext uri="{FF2B5EF4-FFF2-40B4-BE49-F238E27FC236}">
                <a16:creationId xmlns:a16="http://schemas.microsoft.com/office/drawing/2014/main" id="{AA5E6FBB-7DE1-8E7C-2ED8-4AC18BCD69B2}"/>
              </a:ext>
            </a:extLst>
          </p:cNvPr>
          <p:cNvCxnSpPr>
            <a:cxnSpLocks/>
          </p:cNvCxnSpPr>
          <p:nvPr/>
        </p:nvCxnSpPr>
        <p:spPr>
          <a:xfrm>
            <a:off x="798163" y="782664"/>
            <a:ext cx="7632587" cy="0"/>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5A0D2432-83E5-7F9A-39AC-6A82FECF8F55}"/>
              </a:ext>
            </a:extLst>
          </p:cNvPr>
          <p:cNvSpPr txBox="1"/>
          <p:nvPr/>
        </p:nvSpPr>
        <p:spPr>
          <a:xfrm>
            <a:off x="798163" y="1127188"/>
            <a:ext cx="7447765" cy="2268570"/>
          </a:xfrm>
          <a:prstGeom prst="rect">
            <a:avLst/>
          </a:prstGeom>
          <a:noFill/>
        </p:spPr>
        <p:txBody>
          <a:bodyPr wrap="square">
            <a:spAutoFit/>
          </a:bodyPr>
          <a:lstStyle/>
          <a:p>
            <a:pPr algn="just">
              <a:lnSpc>
                <a:spcPct val="150000"/>
              </a:lnSpc>
            </a:pPr>
            <a:r>
              <a:rPr lang="en-US" sz="1600" b="0" i="0" dirty="0">
                <a:solidFill>
                  <a:schemeClr val="tx1"/>
                </a:solidFill>
                <a:effectLst/>
                <a:latin typeface="Times New Roman" panose="02020603050405020304" pitchFamily="18" charset="0"/>
                <a:cs typeface="Times New Roman" panose="02020603050405020304" pitchFamily="18" charset="0"/>
              </a:rPr>
              <a:t>In conclusion, the blockchain-based voting system project represents a promising step towards enhancing the security and transparency of the electoral process. While it offers the potential for secure and tamper-resistant voting, it also comes with challenges in terms of scalability, legal compliance, and the need for voter education and trust-building. Further development and real-world testing are essential to refine the system and address these limitations for successful implementation in elections.</a:t>
            </a:r>
            <a:endParaRPr lang="en-US" sz="1600" b="0" i="0" dirty="0">
              <a:solidFill>
                <a:schemeClr val="tx1"/>
              </a:solidFill>
              <a:effectLst/>
              <a:latin typeface="Times New Roman" panose="02020603050405020304" pitchFamily="18" charset="0"/>
              <a:ea typeface="Microsoft JhengHei"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1460262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476"/>
        <p:cNvGrpSpPr/>
        <p:nvPr/>
      </p:nvGrpSpPr>
      <p:grpSpPr>
        <a:xfrm>
          <a:off x="0" y="0"/>
          <a:ext cx="0" cy="0"/>
          <a:chOff x="0" y="0"/>
          <a:chExt cx="0" cy="0"/>
        </a:xfrm>
      </p:grpSpPr>
      <p:sp>
        <p:nvSpPr>
          <p:cNvPr id="3" name="Text Placeholder 2">
            <a:extLst>
              <a:ext uri="{FF2B5EF4-FFF2-40B4-BE49-F238E27FC236}">
                <a16:creationId xmlns:a16="http://schemas.microsoft.com/office/drawing/2014/main" id="{3E4945DB-EE47-DA71-10F7-74A939C3D67D}"/>
              </a:ext>
            </a:extLst>
          </p:cNvPr>
          <p:cNvSpPr>
            <a:spLocks noGrp="1"/>
          </p:cNvSpPr>
          <p:nvPr>
            <p:ph type="body" idx="1"/>
          </p:nvPr>
        </p:nvSpPr>
        <p:spPr>
          <a:xfrm>
            <a:off x="1643311" y="1800900"/>
            <a:ext cx="5857377" cy="1541700"/>
          </a:xfrm>
        </p:spPr>
        <p:txBody>
          <a:bodyPr/>
          <a:lstStyle/>
          <a:p>
            <a:pPr algn="ctr"/>
            <a:r>
              <a:rPr lang="en-IN" sz="5000" dirty="0">
                <a:latin typeface="Microsoft JhengHei" panose="020B0604030504040204" pitchFamily="34" charset="-120"/>
                <a:ea typeface="Microsoft JhengHei" panose="020B0604030504040204" pitchFamily="34" charset="-12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50" y="29085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Outline</a:t>
            </a:r>
            <a:endParaRPr dirty="0"/>
          </a:p>
        </p:txBody>
      </p:sp>
      <p:sp>
        <p:nvSpPr>
          <p:cNvPr id="192" name="Google Shape;192;p31"/>
          <p:cNvSpPr txBox="1">
            <a:spLocks noGrp="1"/>
          </p:cNvSpPr>
          <p:nvPr>
            <p:ph type="body" idx="1"/>
          </p:nvPr>
        </p:nvSpPr>
        <p:spPr>
          <a:xfrm>
            <a:off x="604125" y="782664"/>
            <a:ext cx="7717500" cy="4117524"/>
          </a:xfrm>
          <a:prstGeom prst="rect">
            <a:avLst/>
          </a:prstGeom>
        </p:spPr>
        <p:txBody>
          <a:bodyPr spcFirstLastPara="1" wrap="square" lIns="91425" tIns="91425" rIns="91425" bIns="91425" anchor="t" anchorCtr="0">
            <a:noAutofit/>
          </a:bodyPr>
          <a:lstStyle/>
          <a:p>
            <a:pPr marL="457200" lvl="0" indent="-304800" algn="l" rtl="0">
              <a:spcBef>
                <a:spcPts val="1000"/>
              </a:spcBef>
              <a:spcAft>
                <a:spcPts val="0"/>
              </a:spcAft>
              <a:buSzPts val="1200"/>
              <a:buFont typeface="Montserrat"/>
              <a:buChar char="●"/>
            </a:pPr>
            <a:r>
              <a:rPr lang="en-US" sz="1800" dirty="0">
                <a:solidFill>
                  <a:schemeClr val="dk1"/>
                </a:solidFill>
                <a:latin typeface="Times New Roman" panose="02020603050405020304" pitchFamily="18" charset="0"/>
                <a:ea typeface="Microsoft JhengHei UI" panose="020B0604030504040204" pitchFamily="34" charset="-120"/>
                <a:cs typeface="Times New Roman" panose="02020603050405020304" pitchFamily="18" charset="0"/>
              </a:rPr>
              <a:t>Abstract.</a:t>
            </a:r>
          </a:p>
          <a:p>
            <a:pPr marL="457200" lvl="0" indent="-304800" algn="l" rtl="0">
              <a:spcBef>
                <a:spcPts val="0"/>
              </a:spcBef>
              <a:spcAft>
                <a:spcPts val="0"/>
              </a:spcAft>
              <a:buSzPts val="1200"/>
              <a:buFont typeface="Montserrat"/>
              <a:buChar char="●"/>
            </a:pPr>
            <a:r>
              <a:rPr lang="en-US" sz="1800" dirty="0">
                <a:solidFill>
                  <a:schemeClr val="dk1"/>
                </a:solidFill>
                <a:latin typeface="Times New Roman" panose="02020603050405020304" pitchFamily="18" charset="0"/>
                <a:ea typeface="Microsoft JhengHei UI" panose="020B0604030504040204" pitchFamily="34" charset="-120"/>
                <a:cs typeface="Times New Roman" panose="02020603050405020304" pitchFamily="18" charset="0"/>
              </a:rPr>
              <a:t>Introduction.</a:t>
            </a:r>
          </a:p>
          <a:p>
            <a:pPr algn="l"/>
            <a:r>
              <a:rPr lang="en-IN" sz="1800" dirty="0">
                <a:solidFill>
                  <a:schemeClr val="tx1"/>
                </a:solidFill>
                <a:latin typeface="Times New Roman" panose="02020603050405020304" pitchFamily="18" charset="0"/>
                <a:cs typeface="Times New Roman" panose="02020603050405020304" pitchFamily="18" charset="0"/>
              </a:rPr>
              <a:t>Research Objective</a:t>
            </a:r>
            <a:endParaRPr lang="en-IN" sz="1800" dirty="0">
              <a:latin typeface="Times New Roman" panose="02020603050405020304" pitchFamily="18" charset="0"/>
              <a:cs typeface="Times New Roman" panose="02020603050405020304" pitchFamily="18" charset="0"/>
            </a:endParaRPr>
          </a:p>
          <a:p>
            <a:pPr marL="457200" lvl="0" indent="-304800" algn="l" rtl="0">
              <a:spcBef>
                <a:spcPts val="0"/>
              </a:spcBef>
              <a:spcAft>
                <a:spcPts val="0"/>
              </a:spcAft>
              <a:buSzPts val="1200"/>
              <a:buFont typeface="Montserrat"/>
              <a:buChar char="●"/>
            </a:pPr>
            <a:r>
              <a:rPr lang="en-US" sz="1800" dirty="0">
                <a:solidFill>
                  <a:schemeClr val="dk1"/>
                </a:solidFill>
                <a:latin typeface="Times New Roman" panose="02020603050405020304" pitchFamily="18" charset="0"/>
                <a:ea typeface="Microsoft JhengHei UI" panose="020B0604030504040204" pitchFamily="34" charset="-120"/>
                <a:cs typeface="Times New Roman" panose="02020603050405020304" pitchFamily="18" charset="0"/>
              </a:rPr>
              <a:t>Problem Definition.</a:t>
            </a:r>
          </a:p>
          <a:p>
            <a:pPr indent="-304800">
              <a:buSzPts val="1200"/>
              <a:buFont typeface="Montserrat"/>
              <a:buChar char="●"/>
            </a:pPr>
            <a:r>
              <a:rPr lang="en-IN" sz="1800" dirty="0">
                <a:solidFill>
                  <a:schemeClr val="tx1"/>
                </a:solidFill>
                <a:latin typeface="Times New Roman" panose="02020603050405020304" pitchFamily="18" charset="0"/>
                <a:cs typeface="Times New Roman" panose="02020603050405020304" pitchFamily="18" charset="0"/>
              </a:rPr>
              <a:t>Project Scope and Limitations</a:t>
            </a:r>
          </a:p>
          <a:p>
            <a:pPr indent="-304800">
              <a:buSzPts val="1200"/>
              <a:buFont typeface="Montserrat"/>
              <a:buChar char="●"/>
            </a:pPr>
            <a:r>
              <a:rPr lang="en-IN" sz="1800" dirty="0">
                <a:solidFill>
                  <a:schemeClr val="tx1"/>
                </a:solidFill>
                <a:latin typeface="Times New Roman" panose="02020603050405020304" pitchFamily="18" charset="0"/>
                <a:cs typeface="Times New Roman" panose="02020603050405020304" pitchFamily="18" charset="0"/>
              </a:rPr>
              <a:t>Literature Review</a:t>
            </a:r>
          </a:p>
          <a:p>
            <a:pPr indent="-304800">
              <a:buSzPts val="1200"/>
              <a:buFont typeface="Montserrat"/>
              <a:buChar char="●"/>
            </a:pPr>
            <a:r>
              <a:rPr lang="en-IN" sz="1800" dirty="0">
                <a:solidFill>
                  <a:schemeClr val="tx1"/>
                </a:solidFill>
                <a:latin typeface="Times New Roman" panose="02020603050405020304" pitchFamily="18" charset="0"/>
                <a:cs typeface="Times New Roman" panose="02020603050405020304" pitchFamily="18" charset="0"/>
              </a:rPr>
              <a:t>Implementation of Existing System</a:t>
            </a:r>
            <a:endParaRPr lang="en-US" sz="1800" dirty="0">
              <a:solidFill>
                <a:schemeClr val="dk1"/>
              </a:solidFill>
              <a:latin typeface="Times New Roman" panose="02020603050405020304" pitchFamily="18" charset="0"/>
              <a:ea typeface="Microsoft JhengHei UI" panose="020B0604030504040204" pitchFamily="34" charset="-120"/>
              <a:cs typeface="Times New Roman" panose="02020603050405020304" pitchFamily="18" charset="0"/>
            </a:endParaRPr>
          </a:p>
          <a:p>
            <a:pPr marL="457200" lvl="0" indent="-304800" algn="l" rtl="0">
              <a:spcBef>
                <a:spcPts val="0"/>
              </a:spcBef>
              <a:spcAft>
                <a:spcPts val="0"/>
              </a:spcAft>
              <a:buSzPts val="1200"/>
              <a:buFont typeface="Montserrat"/>
              <a:buChar char="●"/>
            </a:pPr>
            <a:r>
              <a:rPr lang="en-US" sz="1800" dirty="0">
                <a:solidFill>
                  <a:schemeClr val="dk1"/>
                </a:solidFill>
                <a:latin typeface="Times New Roman" panose="02020603050405020304" pitchFamily="18" charset="0"/>
                <a:ea typeface="Microsoft JhengHei UI" panose="020B0604030504040204" pitchFamily="34" charset="-120"/>
                <a:cs typeface="Times New Roman" panose="02020603050405020304" pitchFamily="18" charset="0"/>
              </a:rPr>
              <a:t>Results</a:t>
            </a:r>
          </a:p>
          <a:p>
            <a:pPr marL="457200" lvl="0" indent="-304800" algn="l" rtl="0">
              <a:spcBef>
                <a:spcPts val="0"/>
              </a:spcBef>
              <a:spcAft>
                <a:spcPts val="0"/>
              </a:spcAft>
              <a:buSzPts val="1200"/>
              <a:buFont typeface="Montserrat"/>
              <a:buChar char="●"/>
            </a:pPr>
            <a:r>
              <a:rPr lang="en-US" sz="1800" dirty="0">
                <a:solidFill>
                  <a:schemeClr val="dk1"/>
                </a:solidFill>
                <a:uFill>
                  <a:noFill/>
                </a:uFill>
                <a:latin typeface="Times New Roman" panose="02020603050405020304" pitchFamily="18" charset="0"/>
                <a:ea typeface="Microsoft JhengHei UI" panose="020B0604030504040204" pitchFamily="34" charset="-12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a:t>Conclusion</a:t>
            </a:r>
          </a:p>
        </p:txBody>
      </p:sp>
      <p:cxnSp>
        <p:nvCxnSpPr>
          <p:cNvPr id="3" name="Straight Connector 2">
            <a:extLst>
              <a:ext uri="{FF2B5EF4-FFF2-40B4-BE49-F238E27FC236}">
                <a16:creationId xmlns:a16="http://schemas.microsoft.com/office/drawing/2014/main" id="{B143FE15-7A39-7AA2-7548-DCF4FEB73C68}"/>
              </a:ext>
            </a:extLst>
          </p:cNvPr>
          <p:cNvCxnSpPr>
            <a:cxnSpLocks/>
          </p:cNvCxnSpPr>
          <p:nvPr/>
        </p:nvCxnSpPr>
        <p:spPr>
          <a:xfrm>
            <a:off x="798163" y="782664"/>
            <a:ext cx="7632587" cy="0"/>
          </a:xfrm>
          <a:prstGeom prst="line">
            <a:avLst/>
          </a:prstGeom>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6" name="Google Shape;191;p31">
            <a:extLst>
              <a:ext uri="{FF2B5EF4-FFF2-40B4-BE49-F238E27FC236}">
                <a16:creationId xmlns:a16="http://schemas.microsoft.com/office/drawing/2014/main" id="{BEEF47FA-41B4-0672-EEA9-34673C7E0F64}"/>
              </a:ext>
            </a:extLst>
          </p:cNvPr>
          <p:cNvSpPr txBox="1">
            <a:spLocks/>
          </p:cNvSpPr>
          <p:nvPr/>
        </p:nvSpPr>
        <p:spPr>
          <a:xfrm>
            <a:off x="713250" y="290850"/>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en-IN" dirty="0"/>
              <a:t>Abstract</a:t>
            </a:r>
          </a:p>
        </p:txBody>
      </p:sp>
      <p:cxnSp>
        <p:nvCxnSpPr>
          <p:cNvPr id="29" name="Straight Connector 28">
            <a:extLst>
              <a:ext uri="{FF2B5EF4-FFF2-40B4-BE49-F238E27FC236}">
                <a16:creationId xmlns:a16="http://schemas.microsoft.com/office/drawing/2014/main" id="{AA5E6FBB-7DE1-8E7C-2ED8-4AC18BCD69B2}"/>
              </a:ext>
            </a:extLst>
          </p:cNvPr>
          <p:cNvCxnSpPr>
            <a:cxnSpLocks/>
          </p:cNvCxnSpPr>
          <p:nvPr/>
        </p:nvCxnSpPr>
        <p:spPr>
          <a:xfrm>
            <a:off x="798163" y="782664"/>
            <a:ext cx="7632587" cy="0"/>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5A0D2432-83E5-7F9A-39AC-6A82FECF8F55}"/>
              </a:ext>
            </a:extLst>
          </p:cNvPr>
          <p:cNvSpPr txBox="1"/>
          <p:nvPr/>
        </p:nvSpPr>
        <p:spPr>
          <a:xfrm>
            <a:off x="798162" y="1093556"/>
            <a:ext cx="7632587" cy="2639441"/>
          </a:xfrm>
          <a:prstGeom prst="rect">
            <a:avLst/>
          </a:prstGeom>
          <a:noFill/>
        </p:spPr>
        <p:txBody>
          <a:bodyPr wrap="square">
            <a:spAutoFit/>
          </a:bodyPr>
          <a:lstStyle/>
          <a:p>
            <a:pPr algn="just">
              <a:lnSpc>
                <a:spcPct val="150000"/>
              </a:lnSpc>
              <a:spcBef>
                <a:spcPts val="1800"/>
              </a:spcBef>
              <a:spcAft>
                <a:spcPts val="1000"/>
              </a:spcAft>
            </a:pPr>
            <a:r>
              <a:rPr lang="en-US" sz="1600" b="0" i="0" dirty="0">
                <a:solidFill>
                  <a:schemeClr val="tx1"/>
                </a:solidFill>
                <a:effectLst/>
                <a:latin typeface="Times New Roman" panose="02020603050405020304" pitchFamily="18" charset="0"/>
                <a:cs typeface="Times New Roman" panose="02020603050405020304" pitchFamily="18" charset="0"/>
              </a:rPr>
              <a:t>Our project proposes the development of a secure and transparent voting system based on blockchain technology. This system leverages the immutability and decentralization of blockchain to ensure the integrity of the voting process, eliminate fraud, and enhance trust in elections. Through the use of smart contracts and cryptographic techniques, the system provides a tamper-proof and auditable record of votes while preserving voter anonymity. This innovation has the potential to revolutionize democratic processes, making them more resilient and inclusive in the digital age.</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6" name="Google Shape;191;p31">
            <a:extLst>
              <a:ext uri="{FF2B5EF4-FFF2-40B4-BE49-F238E27FC236}">
                <a16:creationId xmlns:a16="http://schemas.microsoft.com/office/drawing/2014/main" id="{BEEF47FA-41B4-0672-EEA9-34673C7E0F64}"/>
              </a:ext>
            </a:extLst>
          </p:cNvPr>
          <p:cNvSpPr txBox="1">
            <a:spLocks/>
          </p:cNvSpPr>
          <p:nvPr/>
        </p:nvSpPr>
        <p:spPr>
          <a:xfrm>
            <a:off x="713250" y="290850"/>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en-IN" dirty="0"/>
              <a:t>Introduction</a:t>
            </a:r>
          </a:p>
        </p:txBody>
      </p:sp>
      <p:cxnSp>
        <p:nvCxnSpPr>
          <p:cNvPr id="29" name="Straight Connector 28">
            <a:extLst>
              <a:ext uri="{FF2B5EF4-FFF2-40B4-BE49-F238E27FC236}">
                <a16:creationId xmlns:a16="http://schemas.microsoft.com/office/drawing/2014/main" id="{AA5E6FBB-7DE1-8E7C-2ED8-4AC18BCD69B2}"/>
              </a:ext>
            </a:extLst>
          </p:cNvPr>
          <p:cNvCxnSpPr>
            <a:cxnSpLocks/>
          </p:cNvCxnSpPr>
          <p:nvPr/>
        </p:nvCxnSpPr>
        <p:spPr>
          <a:xfrm>
            <a:off x="798163" y="782664"/>
            <a:ext cx="7632587" cy="0"/>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5A0D2432-83E5-7F9A-39AC-6A82FECF8F55}"/>
              </a:ext>
            </a:extLst>
          </p:cNvPr>
          <p:cNvSpPr txBox="1"/>
          <p:nvPr/>
        </p:nvSpPr>
        <p:spPr>
          <a:xfrm>
            <a:off x="713248" y="1070891"/>
            <a:ext cx="7586094" cy="3046988"/>
          </a:xfrm>
          <a:prstGeom prst="rect">
            <a:avLst/>
          </a:prstGeom>
          <a:noFill/>
        </p:spPr>
        <p:txBody>
          <a:bodyPr wrap="square">
            <a:spAutoFit/>
          </a:bodyPr>
          <a:lstStyle/>
          <a:p>
            <a:pPr marL="285750" indent="-285750" algn="l">
              <a:buFont typeface="Wingdings" panose="05000000000000000000" pitchFamily="2" charset="2"/>
              <a:buChar char="Ø"/>
            </a:pPr>
            <a:r>
              <a:rPr lang="en-US" sz="1600" b="1" i="0" dirty="0">
                <a:solidFill>
                  <a:schemeClr val="tx1"/>
                </a:solidFill>
                <a:effectLst/>
                <a:latin typeface="Times New Roman" panose="02020603050405020304" pitchFamily="18" charset="0"/>
                <a:cs typeface="Times New Roman" panose="02020603050405020304" pitchFamily="18" charset="0"/>
              </a:rPr>
              <a:t>Addressing Trust and Security</a:t>
            </a:r>
            <a:r>
              <a:rPr lang="en-US" sz="1600" b="0" i="0" dirty="0">
                <a:solidFill>
                  <a:schemeClr val="tx1"/>
                </a:solidFill>
                <a:effectLst/>
                <a:latin typeface="Times New Roman" panose="02020603050405020304" pitchFamily="18" charset="0"/>
                <a:cs typeface="Times New Roman" panose="02020603050405020304" pitchFamily="18" charset="0"/>
              </a:rPr>
              <a:t>: In an era where trust in electoral systems is paramount, our project introduces a groundbreaking voting system based on blockchain technology. Blockchain, known for its tamper-proof and decentralized nature, provides a robust solution to enhance trust and security in the voting process. By utilizing this innovative technology, we aim to restore faith in the democratic process.</a:t>
            </a:r>
          </a:p>
          <a:p>
            <a:pPr marL="285750" indent="-285750" algn="l">
              <a:buFont typeface="Wingdings" panose="05000000000000000000" pitchFamily="2" charset="2"/>
              <a:buChar char="Ø"/>
            </a:pPr>
            <a:r>
              <a:rPr lang="en-US" sz="1600" b="1" i="0" dirty="0">
                <a:solidFill>
                  <a:schemeClr val="tx1"/>
                </a:solidFill>
                <a:effectLst/>
                <a:latin typeface="Times New Roman" panose="02020603050405020304" pitchFamily="18" charset="0"/>
                <a:cs typeface="Times New Roman" panose="02020603050405020304" pitchFamily="18" charset="0"/>
              </a:rPr>
              <a:t>Transparency and Accountability</a:t>
            </a:r>
            <a:r>
              <a:rPr lang="en-US" sz="1600" b="0" i="0" dirty="0">
                <a:solidFill>
                  <a:schemeClr val="tx1"/>
                </a:solidFill>
                <a:effectLst/>
                <a:latin typeface="Times New Roman" panose="02020603050405020304" pitchFamily="18" charset="0"/>
                <a:cs typeface="Times New Roman" panose="02020603050405020304" pitchFamily="18" charset="0"/>
              </a:rPr>
              <a:t>: One of the key advantages of a blockchain-based voting system is the unprecedented level of transparency and accountability it offers. Every vote cast is recorded in an immutable and publicly accessible ledger, ensuring that the entire voting process is open to scrutiny. This transparency not only boosts confidence in election outcomes but also acts as a deterrent against fraud and manipulation.</a:t>
            </a:r>
          </a:p>
        </p:txBody>
      </p:sp>
    </p:spTree>
    <p:extLst>
      <p:ext uri="{BB962C8B-B14F-4D97-AF65-F5344CB8AC3E}">
        <p14:creationId xmlns:p14="http://schemas.microsoft.com/office/powerpoint/2010/main" val="4012906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B3170C94-7544-8406-963A-3CF36A4594B6}"/>
              </a:ext>
            </a:extLst>
          </p:cNvPr>
          <p:cNvSpPr txBox="1"/>
          <p:nvPr/>
        </p:nvSpPr>
        <p:spPr>
          <a:xfrm>
            <a:off x="542441" y="587559"/>
            <a:ext cx="7857640" cy="2800767"/>
          </a:xfrm>
          <a:prstGeom prst="rect">
            <a:avLst/>
          </a:prstGeom>
          <a:noFill/>
        </p:spPr>
        <p:txBody>
          <a:bodyPr wrap="square">
            <a:spAutoFit/>
          </a:bodyPr>
          <a:lstStyle/>
          <a:p>
            <a:pPr marL="285750" indent="-285750" algn="l">
              <a:buFont typeface="Wingdings" panose="05000000000000000000" pitchFamily="2" charset="2"/>
              <a:buChar char="Ø"/>
            </a:pPr>
            <a:r>
              <a:rPr lang="en-US" sz="1600" b="1" i="0" dirty="0">
                <a:solidFill>
                  <a:schemeClr val="tx1"/>
                </a:solidFill>
                <a:effectLst/>
                <a:latin typeface="Times New Roman" panose="02020603050405020304" pitchFamily="18" charset="0"/>
                <a:cs typeface="Times New Roman" panose="02020603050405020304" pitchFamily="18" charset="0"/>
              </a:rPr>
              <a:t>Accessibility and Convenience</a:t>
            </a:r>
            <a:r>
              <a:rPr lang="en-US" sz="1600" b="0" i="0" dirty="0">
                <a:solidFill>
                  <a:schemeClr val="tx1"/>
                </a:solidFill>
                <a:effectLst/>
                <a:latin typeface="Times New Roman" panose="02020603050405020304" pitchFamily="18" charset="0"/>
                <a:cs typeface="Times New Roman" panose="02020603050405020304" pitchFamily="18" charset="0"/>
              </a:rPr>
              <a:t>: Our blockchain-based voting system seeks to make the voting process more accessible and convenient for citizens. Through secure digital identities and user-friendly interfaces, voters can cast their ballots from the comfort of their own homes, eliminating the need for physical polling locations and long waiting times. This innovation promotes greater inclusivity and encourages higher voter turnout.</a:t>
            </a:r>
          </a:p>
          <a:p>
            <a:pPr marL="285750" indent="-285750" algn="l">
              <a:buFont typeface="Wingdings" panose="05000000000000000000" pitchFamily="2" charset="2"/>
              <a:buChar char="Ø"/>
            </a:pPr>
            <a:r>
              <a:rPr lang="en-US" sz="1600" b="1" i="0" dirty="0">
                <a:solidFill>
                  <a:schemeClr val="tx1"/>
                </a:solidFill>
                <a:effectLst/>
                <a:latin typeface="Times New Roman" panose="02020603050405020304" pitchFamily="18" charset="0"/>
                <a:cs typeface="Times New Roman" panose="02020603050405020304" pitchFamily="18" charset="0"/>
              </a:rPr>
              <a:t>Resilience and Decentralization</a:t>
            </a:r>
            <a:r>
              <a:rPr lang="en-US" sz="1600" b="0" i="0" dirty="0">
                <a:solidFill>
                  <a:schemeClr val="tx1"/>
                </a:solidFill>
                <a:effectLst/>
                <a:latin typeface="Times New Roman" panose="02020603050405020304" pitchFamily="18" charset="0"/>
                <a:cs typeface="Times New Roman" panose="02020603050405020304" pitchFamily="18" charset="0"/>
              </a:rPr>
              <a:t>: Traditional voting systems are vulnerable to various threats, including hacking and data manipulation. Our project addresses these concerns by adopting a decentralized approach. The use of distributed ledger technology ensures that no single point of failure exists, making it incredibly resilient against cyberattacks and technical failures. By reducing reliance on centralized authorities, this system puts the power of democracy back into the hands of the people.</a:t>
            </a:r>
          </a:p>
        </p:txBody>
      </p:sp>
    </p:spTree>
    <p:extLst>
      <p:ext uri="{BB962C8B-B14F-4D97-AF65-F5344CB8AC3E}">
        <p14:creationId xmlns:p14="http://schemas.microsoft.com/office/powerpoint/2010/main" val="2479250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6" name="Google Shape;191;p31">
            <a:extLst>
              <a:ext uri="{FF2B5EF4-FFF2-40B4-BE49-F238E27FC236}">
                <a16:creationId xmlns:a16="http://schemas.microsoft.com/office/drawing/2014/main" id="{BEEF47FA-41B4-0672-EEA9-34673C7E0F64}"/>
              </a:ext>
            </a:extLst>
          </p:cNvPr>
          <p:cNvSpPr txBox="1">
            <a:spLocks/>
          </p:cNvSpPr>
          <p:nvPr/>
        </p:nvSpPr>
        <p:spPr>
          <a:xfrm>
            <a:off x="713248" y="193488"/>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en-IN" dirty="0"/>
              <a:t>Research Objective</a:t>
            </a:r>
          </a:p>
        </p:txBody>
      </p:sp>
      <p:cxnSp>
        <p:nvCxnSpPr>
          <p:cNvPr id="29" name="Straight Connector 28">
            <a:extLst>
              <a:ext uri="{FF2B5EF4-FFF2-40B4-BE49-F238E27FC236}">
                <a16:creationId xmlns:a16="http://schemas.microsoft.com/office/drawing/2014/main" id="{AA5E6FBB-7DE1-8E7C-2ED8-4AC18BCD69B2}"/>
              </a:ext>
            </a:extLst>
          </p:cNvPr>
          <p:cNvCxnSpPr>
            <a:cxnSpLocks/>
          </p:cNvCxnSpPr>
          <p:nvPr/>
        </p:nvCxnSpPr>
        <p:spPr>
          <a:xfrm>
            <a:off x="798163" y="782664"/>
            <a:ext cx="7632587" cy="0"/>
          </a:xfrm>
          <a:prstGeom prst="line">
            <a:avLst/>
          </a:prstGeom>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F1EDB8C6-500D-8410-468F-76D9FFDC0333}"/>
              </a:ext>
            </a:extLst>
          </p:cNvPr>
          <p:cNvSpPr txBox="1"/>
          <p:nvPr/>
        </p:nvSpPr>
        <p:spPr>
          <a:xfrm>
            <a:off x="891153" y="976402"/>
            <a:ext cx="7539595" cy="3539430"/>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rgbClr val="0F1112"/>
                </a:solidFill>
                <a:effectLst/>
                <a:latin typeface="Times New Roman" panose="02020603050405020304" pitchFamily="18" charset="0"/>
                <a:cs typeface="Times New Roman" panose="02020603050405020304" pitchFamily="18" charset="0"/>
              </a:rPr>
              <a:t>Develop a Secure and Transparent Voting System: Create a blockchain-based voting system to enhance the security and transparency of the voting process, ensuring the integrity of electoral data.</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rgbClr val="0F1112"/>
                </a:solidFill>
                <a:effectLst/>
                <a:latin typeface="Times New Roman" panose="02020603050405020304" pitchFamily="18" charset="0"/>
                <a:cs typeface="Times New Roman" panose="02020603050405020304" pitchFamily="18" charset="0"/>
              </a:rPr>
              <a:t>Mitigate Voter Fraud: Investigate methods to prevent voter fraud through cryptographic techniques and decentralized ledger technology, ultimately increasing trust in the electoral process.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rgbClr val="0F1112"/>
                </a:solidFill>
                <a:effectLst/>
                <a:latin typeface="Times New Roman" panose="02020603050405020304" pitchFamily="18" charset="0"/>
                <a:cs typeface="Times New Roman" panose="02020603050405020304" pitchFamily="18" charset="0"/>
              </a:rPr>
              <a:t>User-Friendly Interface: Design an intuitive and accessible user interface for the blockchain voting system, ensuring that voters of all technical backgrounds can easily participate.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rgbClr val="0F1112"/>
                </a:solidFill>
                <a:effectLst/>
                <a:latin typeface="Times New Roman" panose="02020603050405020304" pitchFamily="18" charset="0"/>
                <a:cs typeface="Times New Roman" panose="02020603050405020304" pitchFamily="18" charset="0"/>
              </a:rPr>
              <a:t>Scalability and Efficiency: Explore strategies to make the system scalable and efficient, allowing for large-scale elections with minimal resource consumption.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rgbClr val="0F1112"/>
                </a:solidFill>
                <a:effectLst/>
                <a:latin typeface="Times New Roman" panose="02020603050405020304" pitchFamily="18" charset="0"/>
                <a:cs typeface="Times New Roman" panose="02020603050405020304" pitchFamily="18" charset="0"/>
              </a:rPr>
              <a:t>Legal and Regulatory Compliance: Analyze the legal and regulatory implications of implementing a blockchain voting system, addressing potential challenges and ensuring alignment with existing electoral laws.</a:t>
            </a:r>
          </a:p>
        </p:txBody>
      </p:sp>
    </p:spTree>
    <p:extLst>
      <p:ext uri="{BB962C8B-B14F-4D97-AF65-F5344CB8AC3E}">
        <p14:creationId xmlns:p14="http://schemas.microsoft.com/office/powerpoint/2010/main" val="3057306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6" name="Google Shape;191;p31">
            <a:extLst>
              <a:ext uri="{FF2B5EF4-FFF2-40B4-BE49-F238E27FC236}">
                <a16:creationId xmlns:a16="http://schemas.microsoft.com/office/drawing/2014/main" id="{BEEF47FA-41B4-0672-EEA9-34673C7E0F64}"/>
              </a:ext>
            </a:extLst>
          </p:cNvPr>
          <p:cNvSpPr txBox="1">
            <a:spLocks/>
          </p:cNvSpPr>
          <p:nvPr/>
        </p:nvSpPr>
        <p:spPr>
          <a:xfrm>
            <a:off x="713250" y="290850"/>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en-IN" dirty="0"/>
              <a:t>Problem Definition</a:t>
            </a:r>
          </a:p>
        </p:txBody>
      </p:sp>
      <p:cxnSp>
        <p:nvCxnSpPr>
          <p:cNvPr id="29" name="Straight Connector 28">
            <a:extLst>
              <a:ext uri="{FF2B5EF4-FFF2-40B4-BE49-F238E27FC236}">
                <a16:creationId xmlns:a16="http://schemas.microsoft.com/office/drawing/2014/main" id="{AA5E6FBB-7DE1-8E7C-2ED8-4AC18BCD69B2}"/>
              </a:ext>
            </a:extLst>
          </p:cNvPr>
          <p:cNvCxnSpPr>
            <a:cxnSpLocks/>
          </p:cNvCxnSpPr>
          <p:nvPr/>
        </p:nvCxnSpPr>
        <p:spPr>
          <a:xfrm>
            <a:off x="798163" y="782664"/>
            <a:ext cx="7632587" cy="0"/>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5A0D2432-83E5-7F9A-39AC-6A82FECF8F55}"/>
              </a:ext>
            </a:extLst>
          </p:cNvPr>
          <p:cNvSpPr txBox="1"/>
          <p:nvPr/>
        </p:nvSpPr>
        <p:spPr>
          <a:xfrm>
            <a:off x="464949" y="924291"/>
            <a:ext cx="7965801" cy="3785652"/>
          </a:xfrm>
          <a:prstGeom prst="rect">
            <a:avLst/>
          </a:prstGeom>
          <a:noFill/>
        </p:spPr>
        <p:txBody>
          <a:bodyPr wrap="square">
            <a:spAutoFit/>
          </a:bodyPr>
          <a:lstStyle/>
          <a:p>
            <a:pPr marL="285750" indent="-285750" algn="l">
              <a:buFont typeface="Wingdings" panose="05000000000000000000" pitchFamily="2" charset="2"/>
              <a:buChar char="Ø"/>
            </a:pPr>
            <a:r>
              <a:rPr lang="en-US" sz="1600" b="0" i="0" dirty="0">
                <a:solidFill>
                  <a:schemeClr val="tx1"/>
                </a:solidFill>
                <a:effectLst/>
                <a:latin typeface="Times New Roman" panose="02020603050405020304" pitchFamily="18" charset="0"/>
                <a:cs typeface="Times New Roman" panose="02020603050405020304" pitchFamily="18" charset="0"/>
              </a:rPr>
              <a:t>The current traditional voting systems are often plagued by issues such as fraud, lack of transparency, and the potential for human error. To address these challenges, we propose the development of a blockchain-based voting system. The problem we aim to solve can be summarized as follows:</a:t>
            </a:r>
          </a:p>
          <a:p>
            <a:pPr marL="285750" indent="-285750" algn="l">
              <a:buFont typeface="Wingdings" panose="05000000000000000000" pitchFamily="2" charset="2"/>
              <a:buChar char="Ø"/>
            </a:pPr>
            <a:r>
              <a:rPr lang="en-US" sz="1600" b="0" i="0" dirty="0">
                <a:solidFill>
                  <a:schemeClr val="tx1"/>
                </a:solidFill>
                <a:effectLst/>
                <a:latin typeface="Times New Roman" panose="02020603050405020304" pitchFamily="18" charset="0"/>
                <a:cs typeface="Times New Roman" panose="02020603050405020304" pitchFamily="18" charset="0"/>
              </a:rPr>
              <a:t> Existing voting systems are susceptible to manipulation, fraud, and lack of transparency, which can undermine the integrity of elections. These issues can lead to public distrust and compromise the democratic process. The blockchain-based voting system seeks to address the following key problems:</a:t>
            </a:r>
          </a:p>
          <a:p>
            <a:pPr marL="285750" lvl="5" indent="-285750" algn="just">
              <a:buFont typeface="Wingdings" panose="05000000000000000000" pitchFamily="2" charset="2"/>
              <a:buChar char="ü"/>
            </a:pPr>
            <a:r>
              <a:rPr lang="en-US" sz="1600" i="0" dirty="0">
                <a:solidFill>
                  <a:schemeClr val="tx1"/>
                </a:solidFill>
                <a:effectLst/>
                <a:latin typeface="Times New Roman" panose="02020603050405020304" pitchFamily="18" charset="0"/>
                <a:cs typeface="Times New Roman" panose="02020603050405020304" pitchFamily="18" charset="0"/>
              </a:rPr>
              <a:t>Security and Transparency </a:t>
            </a:r>
          </a:p>
          <a:p>
            <a:pPr marL="285750" lvl="5" indent="-285750" algn="just">
              <a:buFont typeface="Wingdings" panose="05000000000000000000" pitchFamily="2" charset="2"/>
              <a:buChar char="ü"/>
            </a:pPr>
            <a:r>
              <a:rPr lang="en-US" sz="1600" i="0" dirty="0">
                <a:solidFill>
                  <a:schemeClr val="tx1"/>
                </a:solidFill>
                <a:effectLst/>
                <a:latin typeface="Times New Roman" panose="02020603050405020304" pitchFamily="18" charset="0"/>
                <a:cs typeface="Times New Roman" panose="02020603050405020304" pitchFamily="18" charset="0"/>
              </a:rPr>
              <a:t>Identity Verification:</a:t>
            </a:r>
          </a:p>
          <a:p>
            <a:pPr marL="285750" lvl="5" indent="-285750" algn="just">
              <a:buFont typeface="Wingdings" panose="05000000000000000000" pitchFamily="2" charset="2"/>
              <a:buChar char="ü"/>
            </a:pPr>
            <a:r>
              <a:rPr lang="en-US" sz="1600" i="0" dirty="0">
                <a:solidFill>
                  <a:schemeClr val="tx1"/>
                </a:solidFill>
                <a:effectLst/>
                <a:latin typeface="Times New Roman" panose="02020603050405020304" pitchFamily="18" charset="0"/>
                <a:cs typeface="Times New Roman" panose="02020603050405020304" pitchFamily="18" charset="0"/>
              </a:rPr>
              <a:t> Accessibility and Inclusivity</a:t>
            </a:r>
          </a:p>
          <a:p>
            <a:pPr marL="285750" lvl="5" indent="-285750" algn="just">
              <a:buFont typeface="Wingdings" panose="05000000000000000000" pitchFamily="2" charset="2"/>
              <a:buChar char="ü"/>
            </a:pPr>
            <a:r>
              <a:rPr lang="en-US" sz="1600" i="0" dirty="0">
                <a:solidFill>
                  <a:schemeClr val="tx1"/>
                </a:solidFill>
                <a:effectLst/>
                <a:latin typeface="Times New Roman" panose="02020603050405020304" pitchFamily="18" charset="0"/>
                <a:cs typeface="Times New Roman" panose="02020603050405020304" pitchFamily="18" charset="0"/>
              </a:rPr>
              <a:t> Fraud Prevention</a:t>
            </a:r>
          </a:p>
          <a:p>
            <a:pPr marL="285750" lvl="5" indent="-285750" algn="just">
              <a:buFont typeface="Wingdings" panose="05000000000000000000" pitchFamily="2" charset="2"/>
              <a:buChar char="ü"/>
            </a:pPr>
            <a:r>
              <a:rPr lang="en-US" sz="1600" i="0" dirty="0">
                <a:solidFill>
                  <a:schemeClr val="tx1"/>
                </a:solidFill>
                <a:effectLst/>
                <a:latin typeface="Times New Roman" panose="02020603050405020304" pitchFamily="18" charset="0"/>
                <a:cs typeface="Times New Roman" panose="02020603050405020304" pitchFamily="18" charset="0"/>
              </a:rPr>
              <a:t>Tamper-Resistant Records</a:t>
            </a:r>
          </a:p>
          <a:p>
            <a:pPr marL="285750" lvl="5" indent="-285750" algn="just">
              <a:buFont typeface="Wingdings" panose="05000000000000000000" pitchFamily="2" charset="2"/>
              <a:buChar char="ü"/>
            </a:pPr>
            <a:r>
              <a:rPr lang="en-US" sz="1600" i="0" dirty="0">
                <a:solidFill>
                  <a:schemeClr val="tx1"/>
                </a:solidFill>
                <a:effectLst/>
                <a:latin typeface="Times New Roman" panose="02020603050405020304" pitchFamily="18" charset="0"/>
                <a:cs typeface="Times New Roman" panose="02020603050405020304" pitchFamily="18" charset="0"/>
              </a:rPr>
              <a:t>Efficiency and Cost Reduction </a:t>
            </a:r>
          </a:p>
          <a:p>
            <a:pPr marL="285750" lvl="5" indent="-285750" algn="just">
              <a:buFont typeface="Wingdings" panose="05000000000000000000" pitchFamily="2" charset="2"/>
              <a:buChar char="ü"/>
            </a:pPr>
            <a:r>
              <a:rPr lang="en-US" sz="1600" i="0" dirty="0">
                <a:solidFill>
                  <a:schemeClr val="tx1"/>
                </a:solidFill>
                <a:effectLst/>
                <a:latin typeface="Times New Roman" panose="02020603050405020304" pitchFamily="18" charset="0"/>
                <a:cs typeface="Times New Roman" panose="02020603050405020304" pitchFamily="18" charset="0"/>
              </a:rPr>
              <a:t>Voter Engagement</a:t>
            </a:r>
            <a:endParaRPr lang="en-US" sz="1500" i="0" dirty="0">
              <a:solidFill>
                <a:srgbClr val="1F1F1F"/>
              </a:solidFill>
              <a:effectLst/>
              <a:latin typeface="Times New Roman" panose="02020603050405020304" pitchFamily="18" charset="0"/>
              <a:ea typeface="Microsoft JhengHei"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041715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6" name="Google Shape;191;p31">
            <a:extLst>
              <a:ext uri="{FF2B5EF4-FFF2-40B4-BE49-F238E27FC236}">
                <a16:creationId xmlns:a16="http://schemas.microsoft.com/office/drawing/2014/main" id="{BEEF47FA-41B4-0672-EEA9-34673C7E0F64}"/>
              </a:ext>
            </a:extLst>
          </p:cNvPr>
          <p:cNvSpPr txBox="1">
            <a:spLocks/>
          </p:cNvSpPr>
          <p:nvPr/>
        </p:nvSpPr>
        <p:spPr>
          <a:xfrm>
            <a:off x="713250" y="290850"/>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en-IN" dirty="0"/>
              <a:t>Project Scope and Limitations</a:t>
            </a:r>
          </a:p>
        </p:txBody>
      </p:sp>
      <p:cxnSp>
        <p:nvCxnSpPr>
          <p:cNvPr id="29" name="Straight Connector 28">
            <a:extLst>
              <a:ext uri="{FF2B5EF4-FFF2-40B4-BE49-F238E27FC236}">
                <a16:creationId xmlns:a16="http://schemas.microsoft.com/office/drawing/2014/main" id="{AA5E6FBB-7DE1-8E7C-2ED8-4AC18BCD69B2}"/>
              </a:ext>
            </a:extLst>
          </p:cNvPr>
          <p:cNvCxnSpPr>
            <a:cxnSpLocks/>
          </p:cNvCxnSpPr>
          <p:nvPr/>
        </p:nvCxnSpPr>
        <p:spPr>
          <a:xfrm>
            <a:off x="798163" y="782664"/>
            <a:ext cx="7632587" cy="0"/>
          </a:xfrm>
          <a:prstGeom prst="line">
            <a:avLst/>
          </a:prstGeom>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5A0D2432-83E5-7F9A-39AC-6A82FECF8F55}"/>
              </a:ext>
            </a:extLst>
          </p:cNvPr>
          <p:cNvSpPr txBox="1"/>
          <p:nvPr/>
        </p:nvSpPr>
        <p:spPr>
          <a:xfrm>
            <a:off x="463215" y="894343"/>
            <a:ext cx="8231749" cy="4031873"/>
          </a:xfrm>
          <a:prstGeom prst="rect">
            <a:avLst/>
          </a:prstGeom>
          <a:noFill/>
        </p:spPr>
        <p:txBody>
          <a:bodyPr wrap="square">
            <a:spAutoFit/>
          </a:bodyPr>
          <a:lstStyle/>
          <a:p>
            <a:pPr algn="l"/>
            <a:r>
              <a:rPr lang="en-US" sz="1600" b="1" i="0" dirty="0">
                <a:solidFill>
                  <a:schemeClr val="tx1"/>
                </a:solidFill>
                <a:effectLst/>
                <a:latin typeface="Times New Roman" panose="02020603050405020304" pitchFamily="18" charset="0"/>
                <a:cs typeface="Times New Roman" panose="02020603050405020304" pitchFamily="18" charset="0"/>
              </a:rPr>
              <a:t>Project Scope:</a:t>
            </a:r>
          </a:p>
          <a:p>
            <a:pPr marL="285750"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Development of a Secure Voting Platform: The project will focus on creating a blockchain-based voting system with robust security measures to prevent tampering and ensure the integrity of the voting process.</a:t>
            </a:r>
          </a:p>
          <a:p>
            <a:pPr marL="285750"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User-Friendly Interface: The project will include the design and implementation of a user-friendly interface for voters, election administrators, and other stakeholders, ensuring ease of use and accessibility.</a:t>
            </a:r>
          </a:p>
          <a:p>
            <a:pPr marL="285750"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Integration with Identity Verification: The system may integrate with identity verification mechanisms to ensure that only eligible voters participate in the elections, depending on the project's scale and requirements.</a:t>
            </a:r>
          </a:p>
          <a:p>
            <a:pPr algn="l"/>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1" i="0" dirty="0">
                <a:solidFill>
                  <a:schemeClr val="tx1"/>
                </a:solidFill>
                <a:effectLst/>
                <a:latin typeface="Times New Roman" panose="02020603050405020304" pitchFamily="18" charset="0"/>
                <a:cs typeface="Times New Roman" panose="02020603050405020304" pitchFamily="18" charset="0"/>
              </a:rPr>
              <a:t>Project Limitations:</a:t>
            </a:r>
          </a:p>
          <a:p>
            <a:pPr marL="285750"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Scalability Challenges: Blockchain-based voting systems can face scalability issues, especially during high-traffic elections. This project may not fully address scalability concerns but will aim to provide a scalable foundation.</a:t>
            </a:r>
          </a:p>
          <a:p>
            <a:pPr marL="285750"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Legal and Regulatory Compliance: The project will adhere to relevant legal and regulatory frameworks, but it may not account for all jurisdiction-specific requirements. Compliance will depend on the specific location and legal context in which it is deployed.</a:t>
            </a:r>
          </a:p>
          <a:p>
            <a:pPr marL="285750" indent="-28575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Voter Education and Trust: Building voter trust and ensuring user education are crucial but fall outside the technical scope of the project. Voter education and outreach efforts should be considered alongside the technical implementation</a:t>
            </a:r>
            <a:r>
              <a:rPr lang="en-US" b="0" i="0" dirty="0">
                <a:solidFill>
                  <a:schemeClr val="tx1"/>
                </a:solidFill>
                <a:effectLst/>
                <a:latin typeface="Söhne"/>
              </a:rPr>
              <a:t>.</a:t>
            </a:r>
          </a:p>
        </p:txBody>
      </p:sp>
    </p:spTree>
    <p:extLst>
      <p:ext uri="{BB962C8B-B14F-4D97-AF65-F5344CB8AC3E}">
        <p14:creationId xmlns:p14="http://schemas.microsoft.com/office/powerpoint/2010/main" val="541411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6" name="Google Shape;191;p31">
            <a:extLst>
              <a:ext uri="{FF2B5EF4-FFF2-40B4-BE49-F238E27FC236}">
                <a16:creationId xmlns:a16="http://schemas.microsoft.com/office/drawing/2014/main" id="{BEEF47FA-41B4-0672-EEA9-34673C7E0F64}"/>
              </a:ext>
            </a:extLst>
          </p:cNvPr>
          <p:cNvSpPr txBox="1">
            <a:spLocks/>
          </p:cNvSpPr>
          <p:nvPr/>
        </p:nvSpPr>
        <p:spPr>
          <a:xfrm>
            <a:off x="578307" y="209964"/>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en-IN" dirty="0"/>
              <a:t>Literature Review</a:t>
            </a:r>
          </a:p>
        </p:txBody>
      </p:sp>
      <p:cxnSp>
        <p:nvCxnSpPr>
          <p:cNvPr id="29" name="Straight Connector 28">
            <a:extLst>
              <a:ext uri="{FF2B5EF4-FFF2-40B4-BE49-F238E27FC236}">
                <a16:creationId xmlns:a16="http://schemas.microsoft.com/office/drawing/2014/main" id="{AA5E6FBB-7DE1-8E7C-2ED8-4AC18BCD69B2}"/>
              </a:ext>
            </a:extLst>
          </p:cNvPr>
          <p:cNvCxnSpPr>
            <a:cxnSpLocks/>
          </p:cNvCxnSpPr>
          <p:nvPr/>
        </p:nvCxnSpPr>
        <p:spPr>
          <a:xfrm>
            <a:off x="798163" y="782664"/>
            <a:ext cx="7632587" cy="0"/>
          </a:xfrm>
          <a:prstGeom prst="line">
            <a:avLst/>
          </a:prstGeom>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37514F0-8439-76D9-33CB-C4BCEDF531E4}"/>
              </a:ext>
            </a:extLst>
          </p:cNvPr>
          <p:cNvSpPr txBox="1"/>
          <p:nvPr/>
        </p:nvSpPr>
        <p:spPr>
          <a:xfrm>
            <a:off x="4081390" y="336776"/>
            <a:ext cx="4698543" cy="400110"/>
          </a:xfrm>
          <a:prstGeom prst="rect">
            <a:avLst/>
          </a:prstGeom>
          <a:noFill/>
        </p:spPr>
        <p:txBody>
          <a:bodyPr wrap="square" rtlCol="0">
            <a:spAutoFit/>
          </a:bodyPr>
          <a:lstStyle/>
          <a:p>
            <a:r>
              <a:rPr lang="en-IN" sz="20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0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FD7D766D-689F-60F2-E3C4-33065CFB98C6}"/>
              </a:ext>
            </a:extLst>
          </p:cNvPr>
          <p:cNvGraphicFramePr>
            <a:graphicFrameLocks noGrp="1"/>
          </p:cNvGraphicFramePr>
          <p:nvPr>
            <p:extLst>
              <p:ext uri="{D42A27DB-BD31-4B8C-83A1-F6EECF244321}">
                <p14:modId xmlns:p14="http://schemas.microsoft.com/office/powerpoint/2010/main" val="2076644742"/>
              </p:ext>
            </p:extLst>
          </p:nvPr>
        </p:nvGraphicFramePr>
        <p:xfrm>
          <a:off x="578307" y="864795"/>
          <a:ext cx="8004847" cy="3901440"/>
        </p:xfrm>
        <a:graphic>
          <a:graphicData uri="http://schemas.openxmlformats.org/drawingml/2006/table">
            <a:tbl>
              <a:tblPr firstRow="1" bandRow="1">
                <a:tableStyleId>{5C22544A-7EE6-4342-B048-85BDC9FD1C3A}</a:tableStyleId>
              </a:tblPr>
              <a:tblGrid>
                <a:gridCol w="516441">
                  <a:extLst>
                    <a:ext uri="{9D8B030D-6E8A-4147-A177-3AD203B41FA5}">
                      <a16:colId xmlns:a16="http://schemas.microsoft.com/office/drawing/2014/main" val="432745929"/>
                    </a:ext>
                  </a:extLst>
                </a:gridCol>
                <a:gridCol w="1004940">
                  <a:extLst>
                    <a:ext uri="{9D8B030D-6E8A-4147-A177-3AD203B41FA5}">
                      <a16:colId xmlns:a16="http://schemas.microsoft.com/office/drawing/2014/main" val="1998233565"/>
                    </a:ext>
                  </a:extLst>
                </a:gridCol>
                <a:gridCol w="1131709">
                  <a:extLst>
                    <a:ext uri="{9D8B030D-6E8A-4147-A177-3AD203B41FA5}">
                      <a16:colId xmlns:a16="http://schemas.microsoft.com/office/drawing/2014/main" val="3760181125"/>
                    </a:ext>
                  </a:extLst>
                </a:gridCol>
                <a:gridCol w="1552220">
                  <a:extLst>
                    <a:ext uri="{9D8B030D-6E8A-4147-A177-3AD203B41FA5}">
                      <a16:colId xmlns:a16="http://schemas.microsoft.com/office/drawing/2014/main" val="1470764825"/>
                    </a:ext>
                  </a:extLst>
                </a:gridCol>
                <a:gridCol w="1761499">
                  <a:extLst>
                    <a:ext uri="{9D8B030D-6E8A-4147-A177-3AD203B41FA5}">
                      <a16:colId xmlns:a16="http://schemas.microsoft.com/office/drawing/2014/main" val="3423994347"/>
                    </a:ext>
                  </a:extLst>
                </a:gridCol>
                <a:gridCol w="2038038">
                  <a:extLst>
                    <a:ext uri="{9D8B030D-6E8A-4147-A177-3AD203B41FA5}">
                      <a16:colId xmlns:a16="http://schemas.microsoft.com/office/drawing/2014/main" val="635663868"/>
                    </a:ext>
                  </a:extLst>
                </a:gridCol>
              </a:tblGrid>
              <a:tr h="599940">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738683">
                <a:tc>
                  <a:txBody>
                    <a:bodyPr/>
                    <a:lstStyle/>
                    <a:p>
                      <a:r>
                        <a:rPr lang="en-US" dirty="0"/>
                        <a:t>1</a:t>
                      </a:r>
                      <a:endParaRPr lang="en-IN" dirty="0"/>
                    </a:p>
                  </a:txBody>
                  <a:tcPr/>
                </a:tc>
                <a:tc>
                  <a:txBody>
                    <a:bodyPr/>
                    <a:lstStyle/>
                    <a:p>
                      <a:r>
                        <a:rPr lang="en-US" dirty="0"/>
                        <a:t>Kashif Mehboob Khan</a:t>
                      </a:r>
                      <a:endParaRPr lang="en-IN" dirty="0"/>
                    </a:p>
                  </a:txBody>
                  <a:tcPr/>
                </a:tc>
                <a:tc>
                  <a:txBody>
                    <a:bodyPr/>
                    <a:lstStyle/>
                    <a:p>
                      <a:r>
                        <a:rPr lang="en-IN" dirty="0"/>
                        <a:t>Secure Voting System</a:t>
                      </a:r>
                    </a:p>
                  </a:txBody>
                  <a:tcPr/>
                </a:tc>
                <a:tc>
                  <a:txBody>
                    <a:bodyPr/>
                    <a:lstStyle/>
                    <a:p>
                      <a:r>
                        <a:rPr lang="en-US" dirty="0"/>
                        <a:t>Digital Voting System based on Blockchain Technology</a:t>
                      </a:r>
                      <a:endParaRPr lang="en-IN" dirty="0"/>
                    </a:p>
                  </a:txBody>
                  <a:tcPr/>
                </a:tc>
                <a:tc>
                  <a:txBody>
                    <a:bodyPr/>
                    <a:lstStyle/>
                    <a:p>
                      <a:r>
                        <a:rPr lang="en-IN" dirty="0"/>
                        <a:t>Building the project based on blockchain technology</a:t>
                      </a:r>
                    </a:p>
                  </a:txBody>
                  <a:tcPr/>
                </a:tc>
                <a:tc>
                  <a:txBody>
                    <a:bodyPr/>
                    <a:lstStyle/>
                    <a:p>
                      <a:r>
                        <a:rPr lang="en-US" dirty="0"/>
                        <a:t>To achieve an effective solution to e-voting</a:t>
                      </a:r>
                      <a:endParaRPr lang="en-IN" dirty="0"/>
                    </a:p>
                  </a:txBody>
                  <a:tcPr/>
                </a:tc>
                <a:extLst>
                  <a:ext uri="{0D108BD9-81ED-4DB2-BD59-A6C34878D82A}">
                    <a16:rowId xmlns:a16="http://schemas.microsoft.com/office/drawing/2014/main" val="3097843794"/>
                  </a:ext>
                </a:extLst>
              </a:tr>
              <a:tr h="701117">
                <a:tc>
                  <a:txBody>
                    <a:bodyPr/>
                    <a:lstStyle/>
                    <a:p>
                      <a:r>
                        <a:rPr lang="en-US" dirty="0"/>
                        <a:t>2</a:t>
                      </a:r>
                      <a:endParaRPr lang="en-IN" dirty="0"/>
                    </a:p>
                  </a:txBody>
                  <a:tcPr/>
                </a:tc>
                <a:tc>
                  <a:txBody>
                    <a:bodyPr/>
                    <a:lstStyle/>
                    <a:p>
                      <a:r>
                        <a:rPr lang="en-US" dirty="0"/>
                        <a:t>Shivam Singh</a:t>
                      </a:r>
                      <a:endParaRPr lang="en-IN" i="0" dirty="0"/>
                    </a:p>
                  </a:txBody>
                  <a:tcPr/>
                </a:tc>
                <a:tc>
                  <a:txBody>
                    <a:bodyPr/>
                    <a:lstStyle/>
                    <a:p>
                      <a:r>
                        <a:rPr lang="en-IN" dirty="0"/>
                        <a:t>Secured digital Voting System</a:t>
                      </a:r>
                    </a:p>
                  </a:txBody>
                  <a:tcPr/>
                </a:tc>
                <a:tc>
                  <a:txBody>
                    <a:bodyPr/>
                    <a:lstStyle/>
                    <a:p>
                      <a:r>
                        <a:rPr lang="en-US" dirty="0"/>
                        <a:t>E-Voting System</a:t>
                      </a:r>
                    </a:p>
                    <a:p>
                      <a:r>
                        <a:rPr lang="en-US" dirty="0"/>
                        <a:t>Based on BT</a:t>
                      </a:r>
                      <a:endParaRPr lang="en-IN" dirty="0"/>
                    </a:p>
                  </a:txBody>
                  <a:tcPr/>
                </a:tc>
                <a:tc>
                  <a:txBody>
                    <a:bodyPr/>
                    <a:lstStyle/>
                    <a:p>
                      <a:r>
                        <a:rPr lang="en-US" sz="1400" b="0" i="0" u="none" strike="noStrike" cap="none" dirty="0">
                          <a:solidFill>
                            <a:schemeClr val="dk1"/>
                          </a:solidFill>
                          <a:effectLst/>
                          <a:latin typeface="+mn-lt"/>
                          <a:ea typeface="+mn-ea"/>
                          <a:cs typeface="+mn-cs"/>
                          <a:sym typeface="Arial"/>
                        </a:rPr>
                        <a:t>focuses on identifying  illegal activity and maintaining secure voting</a:t>
                      </a:r>
                      <a:endParaRPr lang="en-IN" dirty="0"/>
                    </a:p>
                  </a:txBody>
                  <a:tcPr/>
                </a:tc>
                <a:tc>
                  <a:txBody>
                    <a:bodyPr/>
                    <a:lstStyle/>
                    <a:p>
                      <a:r>
                        <a:rPr lang="en-IN" dirty="0"/>
                        <a:t>Secured voting system </a:t>
                      </a:r>
                    </a:p>
                  </a:txBody>
                  <a:tcPr/>
                </a:tc>
                <a:extLst>
                  <a:ext uri="{0D108BD9-81ED-4DB2-BD59-A6C34878D82A}">
                    <a16:rowId xmlns:a16="http://schemas.microsoft.com/office/drawing/2014/main" val="3396774005"/>
                  </a:ext>
                </a:extLst>
              </a:tr>
              <a:tr h="912179">
                <a:tc>
                  <a:txBody>
                    <a:bodyPr/>
                    <a:lstStyle/>
                    <a:p>
                      <a:r>
                        <a:rPr lang="en-US" dirty="0"/>
                        <a:t>3</a:t>
                      </a:r>
                      <a:endParaRPr lang="en-IN" dirty="0"/>
                    </a:p>
                  </a:txBody>
                  <a:tcPr/>
                </a:tc>
                <a:tc>
                  <a:txBody>
                    <a:bodyPr/>
                    <a:lstStyle/>
                    <a:p>
                      <a:r>
                        <a:rPr lang="en-US" dirty="0"/>
                        <a:t>Jorge Lopes </a:t>
                      </a:r>
                      <a:endParaRPr lang="en-IN" dirty="0"/>
                    </a:p>
                  </a:txBody>
                  <a:tcPr/>
                </a:tc>
                <a:tc>
                  <a:txBody>
                    <a:bodyPr/>
                    <a:lstStyle/>
                    <a:p>
                      <a:r>
                        <a:rPr lang="en-US" dirty="0"/>
                        <a:t> E-voting System </a:t>
                      </a:r>
                      <a:endParaRPr lang="en-IN" dirty="0"/>
                    </a:p>
                  </a:txBody>
                  <a:tcPr/>
                </a:tc>
                <a:tc>
                  <a:txBody>
                    <a:bodyPr/>
                    <a:lstStyle/>
                    <a:p>
                      <a:r>
                        <a:rPr lang="en-US" dirty="0"/>
                        <a:t>Blockchain Based E-voting System</a:t>
                      </a:r>
                      <a:endParaRPr lang="en-IN" dirty="0"/>
                    </a:p>
                  </a:txBody>
                  <a:tcPr/>
                </a:tc>
                <a:tc>
                  <a:txBody>
                    <a:bodyPr/>
                    <a:lstStyle/>
                    <a:p>
                      <a:r>
                        <a:rPr lang="en-US" dirty="0"/>
                        <a:t>detect errors, faults and attacks and recover voting information to the point of failure</a:t>
                      </a:r>
                      <a:endParaRPr lang="en-IN" b="0" dirty="0"/>
                    </a:p>
                  </a:txBody>
                  <a:tcPr/>
                </a:tc>
                <a:tc>
                  <a:txBody>
                    <a:bodyPr/>
                    <a:lstStyle/>
                    <a:p>
                      <a:r>
                        <a:rPr lang="en-IN" sz="1400" b="0" i="0" u="none" strike="noStrike" cap="none" baseline="0" dirty="0">
                          <a:solidFill>
                            <a:schemeClr val="dk1"/>
                          </a:solidFill>
                          <a:latin typeface="+mn-lt"/>
                          <a:ea typeface="+mn-ea"/>
                          <a:cs typeface="+mn-cs"/>
                          <a:sym typeface="Arial"/>
                        </a:rPr>
                        <a:t>effective performance </a:t>
                      </a:r>
                      <a:endParaRPr lang="en-IN" b="0" dirty="0"/>
                    </a:p>
                  </a:txBody>
                  <a:tcPr/>
                </a:tc>
                <a:extLst>
                  <a:ext uri="{0D108BD9-81ED-4DB2-BD59-A6C34878D82A}">
                    <a16:rowId xmlns:a16="http://schemas.microsoft.com/office/drawing/2014/main" val="715288033"/>
                  </a:ext>
                </a:extLst>
              </a:tr>
            </a:tbl>
          </a:graphicData>
        </a:graphic>
      </p:graphicFrame>
    </p:spTree>
    <p:extLst>
      <p:ext uri="{BB962C8B-B14F-4D97-AF65-F5344CB8AC3E}">
        <p14:creationId xmlns:p14="http://schemas.microsoft.com/office/powerpoint/2010/main" val="3770189018"/>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17577</TotalTime>
  <Words>1381</Words>
  <Application>Microsoft Office PowerPoint</Application>
  <PresentationFormat>On-screen Show (16:9)</PresentationFormat>
  <Paragraphs>90</Paragraphs>
  <Slides>13</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Inter</vt:lpstr>
      <vt:lpstr>Fira Sans Extra Condensed Medium</vt:lpstr>
      <vt:lpstr>Times New Roman</vt:lpstr>
      <vt:lpstr>Söhne</vt:lpstr>
      <vt:lpstr>Microsoft JhengHei</vt:lpstr>
      <vt:lpstr>Montserrat</vt:lpstr>
      <vt:lpstr>Barlow</vt:lpstr>
      <vt:lpstr>Arial</vt:lpstr>
      <vt:lpstr>Wingdings</vt:lpstr>
      <vt:lpstr>Management Consulting Toolkit by Slidesgo</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sreekar</dc:creator>
  <cp:lastModifiedBy>Srikanth mandla</cp:lastModifiedBy>
  <cp:revision>37</cp:revision>
  <dcterms:modified xsi:type="dcterms:W3CDTF">2023-10-26T09:41:58Z</dcterms:modified>
</cp:coreProperties>
</file>