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F0C"/>
    <a:srgbClr val="F4BE17"/>
    <a:srgbClr val="9CBEAB"/>
    <a:srgbClr val="61697F"/>
    <a:srgbClr val="2A3351"/>
    <a:srgbClr val="008CA6"/>
    <a:srgbClr val="3C53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4367-E77A-7F42-924C-4AB6E1615C78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5A9D6-4911-5448-BCED-6EB161BE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close&#10;&#10;Description automatically generated">
            <a:extLst>
              <a:ext uri="{FF2B5EF4-FFF2-40B4-BE49-F238E27FC236}">
                <a16:creationId xmlns:a16="http://schemas.microsoft.com/office/drawing/2014/main" id="{1B563F85-0A59-1FB3-C90E-FC3A34813D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F279EAB6-7F93-8970-E8FB-CBF029593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580" y="595652"/>
            <a:ext cx="4175813" cy="960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5602A-74F8-A42E-14DB-73FA1EA97CDB}"/>
              </a:ext>
            </a:extLst>
          </p:cNvPr>
          <p:cNvSpPr txBox="1"/>
          <p:nvPr userDrawn="1"/>
        </p:nvSpPr>
        <p:spPr>
          <a:xfrm>
            <a:off x="487580" y="1653445"/>
            <a:ext cx="4253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u="none" strike="noStrike">
                <a:solidFill>
                  <a:schemeClr val="bg1"/>
                </a:solidFill>
                <a:effectLst/>
                <a:latin typeface="Barlow" pitchFamily="2" charset="77"/>
              </a:rPr>
              <a:t>Simplifying AI at the Edge.</a:t>
            </a:r>
          </a:p>
          <a:p>
            <a:r>
              <a:rPr lang="en-US" sz="2000" b="0" i="1" u="none" strike="noStrike">
                <a:solidFill>
                  <a:srgbClr val="F4BE17"/>
                </a:solidFill>
                <a:effectLst/>
                <a:latin typeface="Barlow" pitchFamily="2" charset="77"/>
              </a:rPr>
              <a:t>Accelerating Computer Vision</a:t>
            </a:r>
            <a:r>
              <a:rPr lang="en-US" sz="2000" b="0" i="1">
                <a:solidFill>
                  <a:srgbClr val="F4BE17"/>
                </a:solidFill>
                <a:effectLst/>
                <a:latin typeface="Barlow" pitchFamily="2" charset="77"/>
              </a:rPr>
              <a:t>.</a:t>
            </a:r>
            <a:endParaRPr lang="en-NL" sz="2000" i="1">
              <a:solidFill>
                <a:srgbClr val="F4BE17"/>
              </a:solidFill>
              <a:latin typeface="Barlow" pitchFamily="2" charset="77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97F9715-74BE-1DE7-D187-10D9365A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z="800">
                <a:solidFill>
                  <a:schemeClr val="bg1"/>
                </a:solidFill>
                <a:latin typeface="Barlow" pitchFamily="2" charset="77"/>
              </a:rPr>
              <a:t>Axelera AI Confidential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C09D724-DE3B-FB45-C94C-B86A9E7A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12077AA-F15F-FEF8-B09E-2649EBD7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14397C0-B2A6-B7C5-8D4F-F8E6AC5014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580" y="4896557"/>
            <a:ext cx="4897984" cy="5048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Presentation Name Here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3DB91F5-EFB5-E4C9-BBD5-229D8934DE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580" y="5401382"/>
            <a:ext cx="4176712" cy="39846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Subtitle Here (If needed)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D9AF30-4713-CC11-F776-3CFBD8AA24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7580" y="5811838"/>
            <a:ext cx="3216275" cy="3048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6919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lur&#10;&#10;Description automatically generated">
            <a:extLst>
              <a:ext uri="{FF2B5EF4-FFF2-40B4-BE49-F238E27FC236}">
                <a16:creationId xmlns:a16="http://schemas.microsoft.com/office/drawing/2014/main" id="{99D6C71C-BA15-0B48-21E3-D41EB0F01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46AA0368-6453-5421-C8CD-72EA30399F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D1A0827-2D1F-8AFF-E30F-176EFF3CD8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ACF2FED6-F3D3-75F4-E724-25D2D9F738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D4627A23-9B73-881F-199B-DBFD430165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275" y="1471449"/>
            <a:ext cx="3589656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78F1D291-5232-1132-2B39-E5AD47B928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3103" y="1471449"/>
            <a:ext cx="3589656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AE6ABE57-EAE8-3052-4746-D4AF1E4B3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1931" y="1471449"/>
            <a:ext cx="3589656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442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Info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176F11-941A-888B-E061-900D39072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6220A4A-C95F-7122-DA01-67801F324A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D1A0827-2D1F-8AFF-E30F-176EFF3CD8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ACF2FED6-F3D3-75F4-E724-25D2D9F738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4199E-4127-61BD-3E6B-C61F43589C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4813" y="1492250"/>
            <a:ext cx="11368087" cy="451961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64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F5D597-FEC9-E5AF-E91B-C0EDBE89D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6220A4A-C95F-7122-DA01-67801F324A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D1A0827-2D1F-8AFF-E30F-176EFF3CD8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ACF2FED6-F3D3-75F4-E724-25D2D9F738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D6FA0-1737-4110-72DB-5E173314D6A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4813" y="1335088"/>
            <a:ext cx="5451457" cy="45624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7FB4BE-A5C7-BD4B-0F7E-EDF96A7A6D0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43276" y="1335088"/>
            <a:ext cx="5451457" cy="45624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074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565A2A-AA5E-1948-61C4-1FCF4921B8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6220A4A-C95F-7122-DA01-67801F324A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D1A0827-2D1F-8AFF-E30F-176EFF3CD8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ACF2FED6-F3D3-75F4-E724-25D2D9F738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D4627A23-9B73-881F-199B-DBFD430165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52112" y="2126751"/>
            <a:ext cx="2320010" cy="3030876"/>
          </a:xfrm>
        </p:spPr>
        <p:txBody>
          <a:bodyPr/>
          <a:lstStyle>
            <a:lvl1pPr marL="0" indent="0">
              <a:lnSpc>
                <a:spcPct val="2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FCB0A-2923-1A7D-6B1C-085377B3B0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04813" y="1335088"/>
            <a:ext cx="8225479" cy="45624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004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-up of a shoe&#10;&#10;Description automatically generated with low confidence">
            <a:extLst>
              <a:ext uri="{FF2B5EF4-FFF2-40B4-BE49-F238E27FC236}">
                <a16:creationId xmlns:a16="http://schemas.microsoft.com/office/drawing/2014/main" id="{871B3CF4-95E1-E647-F2E7-972A74B32D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6220A4A-C95F-7122-DA01-67801F324A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D1A0827-2D1F-8AFF-E30F-176EFF3CD8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ACF2FED6-F3D3-75F4-E724-25D2D9F738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1208201"/>
            <a:ext cx="3474043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971B2-D3AE-E51F-C537-ACADDD4CC29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4813" y="1744717"/>
            <a:ext cx="3696328" cy="415284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12A0987-41DA-56F5-78A0-6714EA03D14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7836" y="1744717"/>
            <a:ext cx="3696328" cy="415284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F7D0EEC-17BF-544C-3AFB-61BF387A089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076826" y="1744717"/>
            <a:ext cx="3696328" cy="415284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6296C862-3846-AD09-20FB-8D29170E4A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7836" y="1208201"/>
            <a:ext cx="3474043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2515DC0-1F69-158B-6435-FA57CEE3BB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6826" y="1208201"/>
            <a:ext cx="3474043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822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C5020-C567-2AEF-1D5C-D9DFD5BEEB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2FB0B616-D110-674D-9A8B-048BDAC543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34432" y="4517858"/>
            <a:ext cx="1476184" cy="11431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C883CED5-A944-3ED5-E47A-BBD3DB724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49124" y="2080062"/>
            <a:ext cx="1476184" cy="2616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Surname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321E395-7D38-7453-7982-41C28A48AE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49124" y="1831533"/>
            <a:ext cx="1476184" cy="2616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A6364-FE83-F196-5069-BB3D9BB97692}"/>
              </a:ext>
            </a:extLst>
          </p:cNvPr>
          <p:cNvSpPr txBox="1"/>
          <p:nvPr userDrawn="1"/>
        </p:nvSpPr>
        <p:spPr>
          <a:xfrm>
            <a:off x="4482664" y="4592249"/>
            <a:ext cx="153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err="1">
                <a:solidFill>
                  <a:schemeClr val="bg1"/>
                </a:solidFill>
                <a:latin typeface="Barlow" pitchFamily="2" charset="77"/>
              </a:rPr>
              <a:t>Text</a:t>
            </a:r>
            <a:endParaRPr lang="id-ID" sz="1100">
              <a:solidFill>
                <a:schemeClr val="bg1"/>
              </a:solidFill>
              <a:latin typeface="Barlow" pitchFamily="2" charset="77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C015F1E-2252-E041-90D4-87F85BBED6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49124" y="2493849"/>
            <a:ext cx="1476184" cy="11431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05DC98F-BC75-027B-9D60-5D6F5D7E95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1650" y="1766888"/>
            <a:ext cx="1882775" cy="2005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CB557041-7D7B-2D22-6F54-89E30A61D8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9740" y="2080062"/>
            <a:ext cx="1476184" cy="2616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Surname</a:t>
            </a:r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F589ACA8-A4F4-0936-C301-169086B7C1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9740" y="1831533"/>
            <a:ext cx="1476184" cy="2616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2B3D268-7403-93DC-92BB-C6866B2AB1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19740" y="2493849"/>
            <a:ext cx="1476184" cy="11431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1" name="Picture Placeholder 36">
            <a:extLst>
              <a:ext uri="{FF2B5EF4-FFF2-40B4-BE49-F238E27FC236}">
                <a16:creationId xmlns:a16="http://schemas.microsoft.com/office/drawing/2014/main" id="{451095F6-16B8-2864-CD89-A9EBDD0C0B3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72266" y="1766888"/>
            <a:ext cx="1882775" cy="2005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C01ACD31-C849-732D-4328-5D1EEED5B0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36590" y="2080062"/>
            <a:ext cx="1476184" cy="2616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Surname</a:t>
            </a:r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08DD41C3-05A3-1D9C-D1F2-D786C286A7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136590" y="1831533"/>
            <a:ext cx="1476184" cy="2616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44" name="Text Placeholder 23">
            <a:extLst>
              <a:ext uri="{FF2B5EF4-FFF2-40B4-BE49-F238E27FC236}">
                <a16:creationId xmlns:a16="http://schemas.microsoft.com/office/drawing/2014/main" id="{85266F70-6859-29D6-48A7-C55DBF8BD0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36590" y="2493849"/>
            <a:ext cx="1476184" cy="11431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5" name="Picture Placeholder 36">
            <a:extLst>
              <a:ext uri="{FF2B5EF4-FFF2-40B4-BE49-F238E27FC236}">
                <a16:creationId xmlns:a16="http://schemas.microsoft.com/office/drawing/2014/main" id="{9A9944B2-5140-4F3E-DD05-5038A0FD0B5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089116" y="1766888"/>
            <a:ext cx="1882775" cy="2005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5BC70B3B-43C4-D49F-A934-2AB9B6991C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4432" y="4104071"/>
            <a:ext cx="1476184" cy="2616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Surname</a:t>
            </a:r>
          </a:p>
        </p:txBody>
      </p:sp>
      <p:sp>
        <p:nvSpPr>
          <p:cNvPr id="47" name="Text Placeholder 23">
            <a:extLst>
              <a:ext uri="{FF2B5EF4-FFF2-40B4-BE49-F238E27FC236}">
                <a16:creationId xmlns:a16="http://schemas.microsoft.com/office/drawing/2014/main" id="{522E506C-8291-DBD4-C56A-A2979C56F07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34432" y="3855542"/>
            <a:ext cx="1476184" cy="2616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49" name="Picture Placeholder 36">
            <a:extLst>
              <a:ext uri="{FF2B5EF4-FFF2-40B4-BE49-F238E27FC236}">
                <a16:creationId xmlns:a16="http://schemas.microsoft.com/office/drawing/2014/main" id="{2132AE1D-003B-7C8E-ED27-79C61A26053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386958" y="3790897"/>
            <a:ext cx="1882775" cy="2005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DCCA328-C978-CE3B-2A67-CE3BE68256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5596" y="4104071"/>
            <a:ext cx="1476184" cy="2616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Surname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F3DD5CFD-4BE2-ED14-5184-14722CC5F1E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5596" y="3855542"/>
            <a:ext cx="1476184" cy="2616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82A82594-00CE-6C0F-9710-53F4157FD9C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25596" y="4517858"/>
            <a:ext cx="1476184" cy="11431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53" name="Picture Placeholder 36">
            <a:extLst>
              <a:ext uri="{FF2B5EF4-FFF2-40B4-BE49-F238E27FC236}">
                <a16:creationId xmlns:a16="http://schemas.microsoft.com/office/drawing/2014/main" id="{81DE8DF4-2782-DB68-14DD-225D9CDB2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78122" y="3790897"/>
            <a:ext cx="1882775" cy="2005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B83A5BD-63C5-3DF0-3964-C238C3CA5B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4FF9298-A49F-0BE3-AE11-B55C18B88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Meet The Team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55606D35-CBF6-B42A-0424-3A5DD236E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56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5B518-B705-AA76-0B63-3DA22C5D97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5C7D26D-5B8B-252F-F30F-C4461745EE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350963" y="1827213"/>
            <a:ext cx="2973387" cy="3170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E97DA85E-B3CC-E8C7-B6DD-365F3D9312E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97102" y="1827213"/>
            <a:ext cx="2973387" cy="3170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2EC42C14-8445-4693-DBC0-ADDF3B2FC33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43307" y="1827213"/>
            <a:ext cx="2973387" cy="3170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53519B64-E2BE-1E1E-98B0-CCA0500274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441" y="5552611"/>
            <a:ext cx="1476184" cy="2616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Position</a:t>
            </a:r>
          </a:p>
        </p:txBody>
      </p:sp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E853C6DF-7187-E6DB-7277-DD82D4C5B3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97694" y="5189613"/>
            <a:ext cx="1476184" cy="26161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695C0FBB-2BC1-54DB-98B0-72C202261E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E3D19C84-8C1F-4810-A956-3B6340E401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Meet The Team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29CBA40F-36A4-D2F7-5309-A0702755F8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5A2D224A-752A-536F-A49D-C451C3F359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57908" y="5552611"/>
            <a:ext cx="1476184" cy="2616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Position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FE0C4A1-BE3D-EB82-7E25-F3B25685DA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70161" y="5189613"/>
            <a:ext cx="1476184" cy="26161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981ABE82-72A4-45C0-6C38-660843A97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0377" y="5552611"/>
            <a:ext cx="1476184" cy="2616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Position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18462C9-D54F-CEB2-A8C6-EF67111510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2630" y="5189613"/>
            <a:ext cx="1476184" cy="26161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03006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in Tou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9013F37C-460F-B17C-3ACA-2551A82BA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2472C166-8206-FBD0-047E-9E02258CE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C54CE4-6366-799A-E4BF-CB9132638EE9}"/>
              </a:ext>
            </a:extLst>
          </p:cNvPr>
          <p:cNvSpPr txBox="1">
            <a:spLocks/>
          </p:cNvSpPr>
          <p:nvPr userDrawn="1"/>
        </p:nvSpPr>
        <p:spPr>
          <a:xfrm>
            <a:off x="674142" y="1022960"/>
            <a:ext cx="3523541" cy="18422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err="1">
                <a:solidFill>
                  <a:schemeClr val="bg1"/>
                </a:solidFill>
                <a:latin typeface="Barlow" pitchFamily="2" charset="77"/>
              </a:rPr>
              <a:t>Keep</a:t>
            </a:r>
            <a:r>
              <a:rPr lang="id-ID" sz="5400">
                <a:solidFill>
                  <a:schemeClr val="bg1"/>
                </a:solidFill>
                <a:latin typeface="Barlow" pitchFamily="2" charset="77"/>
              </a:rPr>
              <a:t> in</a:t>
            </a:r>
          </a:p>
          <a:p>
            <a:r>
              <a:rPr lang="id-ID" sz="5400" err="1">
                <a:solidFill>
                  <a:srgbClr val="F4BE17"/>
                </a:solidFill>
                <a:latin typeface="Barlow" pitchFamily="2" charset="77"/>
              </a:rPr>
              <a:t>Touch</a:t>
            </a:r>
            <a:r>
              <a:rPr lang="id-ID" sz="5400">
                <a:solidFill>
                  <a:srgbClr val="F4BE17"/>
                </a:solidFill>
                <a:latin typeface="Barlow" pitchFamily="2" charset="7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781BA-7879-D15D-DBF7-860D4D7CE7EB}"/>
              </a:ext>
            </a:extLst>
          </p:cNvPr>
          <p:cNvSpPr txBox="1"/>
          <p:nvPr userDrawn="1"/>
        </p:nvSpPr>
        <p:spPr>
          <a:xfrm>
            <a:off x="1372095" y="3173226"/>
            <a:ext cx="339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Barlow" pitchFamily="2" charset="77"/>
              </a:rPr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440D-D6AA-0E5A-D4AC-D8F008C82D98}"/>
              </a:ext>
            </a:extLst>
          </p:cNvPr>
          <p:cNvSpPr txBox="1"/>
          <p:nvPr userDrawn="1"/>
        </p:nvSpPr>
        <p:spPr>
          <a:xfrm>
            <a:off x="1372095" y="4529630"/>
            <a:ext cx="339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Barlow" pitchFamily="2" charset="77"/>
              </a:rPr>
              <a:t>E-mail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DDF4-E122-4AA5-A158-530C62B4673B}"/>
              </a:ext>
            </a:extLst>
          </p:cNvPr>
          <p:cNvCxnSpPr>
            <a:cxnSpLocks/>
          </p:cNvCxnSpPr>
          <p:nvPr userDrawn="1"/>
        </p:nvCxnSpPr>
        <p:spPr>
          <a:xfrm>
            <a:off x="910187" y="2702611"/>
            <a:ext cx="1148080" cy="0"/>
          </a:xfrm>
          <a:prstGeom prst="line">
            <a:avLst/>
          </a:prstGeom>
          <a:ln w="25400">
            <a:solidFill>
              <a:srgbClr val="F4B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C9174A-E065-1DAD-7E67-080C50C3A6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53689" y="4713869"/>
            <a:ext cx="343328" cy="216000"/>
            <a:chOff x="5978526" y="1625601"/>
            <a:chExt cx="239713" cy="150812"/>
          </a:xfrm>
          <a:solidFill>
            <a:srgbClr val="F4BE17"/>
          </a:solidFill>
        </p:grpSpPr>
        <p:sp>
          <p:nvSpPr>
            <p:cNvPr id="16" name="Freeform 108">
              <a:extLst>
                <a:ext uri="{FF2B5EF4-FFF2-40B4-BE49-F238E27FC236}">
                  <a16:creationId xmlns:a16="http://schemas.microsoft.com/office/drawing/2014/main" id="{B7EB453A-F584-5591-70DC-6EC26E288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Barlow" pitchFamily="2" charset="77"/>
              </a:endParaRPr>
            </a:p>
          </p:txBody>
        </p:sp>
        <p:sp>
          <p:nvSpPr>
            <p:cNvPr id="17" name="Freeform 109">
              <a:extLst>
                <a:ext uri="{FF2B5EF4-FFF2-40B4-BE49-F238E27FC236}">
                  <a16:creationId xmlns:a16="http://schemas.microsoft.com/office/drawing/2014/main" id="{C32A8087-E192-69AB-8D04-CAE49F29D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Barlow" pitchFamily="2" charset="77"/>
              </a:endParaRPr>
            </a:p>
          </p:txBody>
        </p:sp>
        <p:sp>
          <p:nvSpPr>
            <p:cNvPr id="18" name="Freeform 110">
              <a:extLst>
                <a:ext uri="{FF2B5EF4-FFF2-40B4-BE49-F238E27FC236}">
                  <a16:creationId xmlns:a16="http://schemas.microsoft.com/office/drawing/2014/main" id="{140C1684-B67D-3875-DB29-71BA0FB45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Barlow" pitchFamily="2" charset="77"/>
              </a:endParaRPr>
            </a:p>
          </p:txBody>
        </p:sp>
        <p:sp>
          <p:nvSpPr>
            <p:cNvPr id="19" name="Freeform 111">
              <a:extLst>
                <a:ext uri="{FF2B5EF4-FFF2-40B4-BE49-F238E27FC236}">
                  <a16:creationId xmlns:a16="http://schemas.microsoft.com/office/drawing/2014/main" id="{3B5CC248-6097-58C1-63EC-E8794339A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  <a:latin typeface="Barlow" pitchFamily="2" charset="77"/>
              </a:endParaRPr>
            </a:p>
          </p:txBody>
        </p:sp>
      </p:grpSp>
      <p:sp>
        <p:nvSpPr>
          <p:cNvPr id="20" name="Freeform 165">
            <a:extLst>
              <a:ext uri="{FF2B5EF4-FFF2-40B4-BE49-F238E27FC236}">
                <a16:creationId xmlns:a16="http://schemas.microsoft.com/office/drawing/2014/main" id="{1FAA2140-B9E0-4CF0-04CA-C0BF214888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53690" y="3332882"/>
            <a:ext cx="357632" cy="360000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rgbClr val="F4BE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  <a:latin typeface="Barlow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58B059-7B07-9564-73BC-748391EA5FB5}"/>
              </a:ext>
            </a:extLst>
          </p:cNvPr>
          <p:cNvSpPr txBox="1"/>
          <p:nvPr userDrawn="1"/>
        </p:nvSpPr>
        <p:spPr>
          <a:xfrm>
            <a:off x="1372095" y="5496709"/>
            <a:ext cx="339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Barlow" pitchFamily="2" charset="77"/>
              </a:rPr>
              <a:t>www.axelera.ai</a:t>
            </a:r>
            <a:endParaRPr lang="en-US" sz="2000">
              <a:solidFill>
                <a:schemeClr val="bg1"/>
              </a:solidFill>
              <a:latin typeface="Barlow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1EF0D10-D37F-F06B-4C71-73A26A864D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7637" y="5541783"/>
            <a:ext cx="333154" cy="333154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rgbClr val="F4BE1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8832379-7A57-DC03-E532-1FDC065F08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095" y="3610329"/>
            <a:ext cx="3066091" cy="64728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id-ID" sz="1200" err="1">
                <a:solidFill>
                  <a:schemeClr val="bg1"/>
                </a:solidFill>
                <a:latin typeface="Barlow" pitchFamily="2" charset="77"/>
                <a:ea typeface="Tahoma" pitchFamily="34" charset="0"/>
                <a:cs typeface="Arial" pitchFamily="34" charset="0"/>
              </a:rPr>
              <a:t>Address</a:t>
            </a:r>
            <a:r>
              <a:rPr lang="id-ID" sz="1200">
                <a:solidFill>
                  <a:schemeClr val="bg1"/>
                </a:solidFill>
                <a:latin typeface="Barlow" pitchFamily="2" charset="77"/>
                <a:ea typeface="Tahoma" pitchFamily="34" charset="0"/>
                <a:cs typeface="Arial" pitchFamily="34" charset="0"/>
              </a:rPr>
              <a:t> </a:t>
            </a:r>
            <a:r>
              <a:rPr lang="id-ID" sz="1200" err="1">
                <a:solidFill>
                  <a:schemeClr val="bg1"/>
                </a:solidFill>
                <a:latin typeface="Barlow" pitchFamily="2" charset="77"/>
                <a:ea typeface="Tahoma" pitchFamily="34" charset="0"/>
                <a:cs typeface="Arial" pitchFamily="34" charset="0"/>
              </a:rPr>
              <a:t>here</a:t>
            </a:r>
            <a:endParaRPr lang="en-JM" sz="1200">
              <a:solidFill>
                <a:schemeClr val="bg1"/>
              </a:solidFill>
              <a:latin typeface="Barlow" pitchFamily="2" charset="77"/>
              <a:cs typeface="Arial" pitchFamily="34" charset="0"/>
            </a:endParaRP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065A62AB-D081-CFA6-2838-93B12A5D88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2095" y="4935695"/>
            <a:ext cx="3066091" cy="4001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id-ID" sz="1200" err="1">
                <a:solidFill>
                  <a:schemeClr val="bg1"/>
                </a:solidFill>
                <a:latin typeface="Barlow" pitchFamily="2" charset="77"/>
                <a:ea typeface="Tahoma" pitchFamily="34" charset="0"/>
                <a:cs typeface="Arial" pitchFamily="34" charset="0"/>
              </a:rPr>
              <a:t>email@axelera.ai</a:t>
            </a:r>
            <a:endParaRPr lang="en-JM" sz="1200">
              <a:solidFill>
                <a:schemeClr val="bg1"/>
              </a:solidFill>
              <a:latin typeface="Barlow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1" grpId="0"/>
          <p:bldP spid="13" grpId="0"/>
          <p:bldP spid="20" grpId="0" animBg="1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1" grpId="0"/>
          <p:bldP spid="13" grpId="0"/>
          <p:bldP spid="20" grpId="0" animBg="1"/>
          <p:bldP spid="21" grpId="0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orm&#10;&#10;Description automatically generated">
            <a:extLst>
              <a:ext uri="{FF2B5EF4-FFF2-40B4-BE49-F238E27FC236}">
                <a16:creationId xmlns:a16="http://schemas.microsoft.com/office/drawing/2014/main" id="{4EBF4945-BC6D-24DC-7503-00A7DEBE25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9157E58F-36F4-39C1-9B9B-EC215B5C53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7834" y="1752165"/>
            <a:ext cx="4405810" cy="1013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66C3A-7C6A-6B87-8563-F7817B396359}"/>
              </a:ext>
            </a:extLst>
          </p:cNvPr>
          <p:cNvSpPr txBox="1"/>
          <p:nvPr userDrawn="1"/>
        </p:nvSpPr>
        <p:spPr>
          <a:xfrm>
            <a:off x="1191649" y="3275596"/>
            <a:ext cx="46850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Barlow" pitchFamily="2" charset="77"/>
                <a:ea typeface="Bebas Neue Book" charset="0"/>
                <a:cs typeface="Bebas Neue Book" charset="0"/>
              </a:rPr>
              <a:t>Thank You!</a:t>
            </a:r>
            <a:endParaRPr lang="en-NL" sz="6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2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14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9412C0-EF57-22E9-DC41-3AAF47656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BA08-EB66-C4E5-D2A9-0366CBB0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ECE-F3B9-DD41-8F77-98E46B31F770}" type="datetimeFigureOut">
              <a:rPr lang="en-NL" smtClean="0"/>
              <a:t>5/20/24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549A-1E46-11CF-E6C8-6B6EF8A8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159D-CE4A-898A-999B-FCF386BB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034BD0C7-FEED-B078-6557-FA3940330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985621F-7A13-AFB2-3C75-88C4926CDB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6775" y="1116029"/>
            <a:ext cx="5417025" cy="4192950"/>
          </a:xfrm>
        </p:spPr>
        <p:txBody>
          <a:bodyPr numCol="2">
            <a:normAutofit/>
          </a:bodyPr>
          <a:lstStyle>
            <a:lvl1pPr marL="0" indent="0">
              <a:lnSpc>
                <a:spcPct val="2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Section Title</a:t>
            </a:r>
            <a:endParaRPr lang="en-GB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NL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NL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NL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AB71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NL"/>
          </a:p>
          <a:p>
            <a:pPr lvl="0"/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EFB3E-3FCB-9E7C-0491-7EC4425B29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1205233"/>
            <a:ext cx="2532063" cy="914400"/>
          </a:xfrm>
        </p:spPr>
        <p:txBody>
          <a:bodyPr/>
          <a:lstStyle>
            <a:lvl1pPr>
              <a:defRPr lang="en-GB" sz="4800" kern="1200" dirty="0" smtClean="0">
                <a:solidFill>
                  <a:srgbClr val="F4BE17"/>
                </a:solidFill>
                <a:latin typeface="Barlow" pitchFamily="2" charset="77"/>
                <a:ea typeface="Bebas Neue Book" charset="0"/>
                <a:cs typeface="Bebas Neue Book" charset="0"/>
              </a:defRPr>
            </a:lvl1pPr>
            <a:lvl2pPr>
              <a:defRPr lang="en-GB" sz="4800" kern="1200" dirty="0" smtClean="0">
                <a:solidFill>
                  <a:srgbClr val="F4BE17"/>
                </a:solidFill>
                <a:latin typeface="Barlow" pitchFamily="2" charset="77"/>
                <a:ea typeface="Bebas Neue Book" charset="0"/>
                <a:cs typeface="Bebas Neue Book" charset="0"/>
              </a:defRPr>
            </a:lvl2pPr>
          </a:lstStyle>
          <a:p>
            <a:pPr lvl="0"/>
            <a:r>
              <a:rPr lang="en-NL"/>
              <a:t>Content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AA009-DDE4-44DA-F228-7D15BD9FF0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577850"/>
            <a:ext cx="2532063" cy="757130"/>
          </a:xfrm>
          <a:noFill/>
        </p:spPr>
        <p:txBody>
          <a:bodyPr wrap="square" rtlCol="0">
            <a:spAutoFit/>
          </a:bodyPr>
          <a:lstStyle>
            <a:lvl1pPr>
              <a:defRPr lang="en-NL" sz="4800" dirty="0">
                <a:solidFill>
                  <a:schemeClr val="bg1"/>
                </a:solidFill>
                <a:ea typeface="Bebas Neue Book" charset="0"/>
                <a:cs typeface="Bebas Neue Book" charset="0"/>
              </a:defRPr>
            </a:lvl1pPr>
          </a:lstStyle>
          <a:p>
            <a:pPr lvl="0"/>
            <a:r>
              <a:rPr lang="en-NL"/>
              <a:t>Table of</a:t>
            </a:r>
          </a:p>
        </p:txBody>
      </p:sp>
    </p:spTree>
    <p:extLst>
      <p:ext uri="{BB962C8B-B14F-4D97-AF65-F5344CB8AC3E}">
        <p14:creationId xmlns:p14="http://schemas.microsoft.com/office/powerpoint/2010/main" val="170074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6C29-7055-480E-8C06-447296DC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AD7A-97C0-41C3-9050-3CE8044D27F2}" type="slidenum">
              <a:rPr lang="LID4096" smtClean="0"/>
              <a:t>‹#›</a:t>
            </a:fld>
            <a:endParaRPr lang="LID4096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6026CF8-8329-453C-B723-9353DC2A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89" y="372842"/>
            <a:ext cx="10644411" cy="722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8F53787F-A369-4CA3-B449-F5380E094B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F417-3DC3-4972-B916-B9FB28B5E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389" y="1172553"/>
            <a:ext cx="10644411" cy="365651"/>
          </a:xfrm>
        </p:spPr>
        <p:txBody>
          <a:bodyPr>
            <a:noAutofit/>
          </a:bodyPr>
          <a:lstStyle>
            <a:lvl1pPr marL="0" indent="0">
              <a:buNone/>
              <a:defRPr sz="1600" i="1">
                <a:solidFill>
                  <a:srgbClr val="F6BE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16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A1AB7-DEF5-61F3-3213-AAD59A595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CD0C9898-78A6-5D00-6730-F1F410F18C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82F2-A7C9-BF59-C040-2FC5444D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ECE-F3B9-DD41-8F77-98E46B31F770}" type="datetimeFigureOut">
              <a:rPr lang="en-NL" smtClean="0"/>
              <a:t>5/20/24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6E1AD-80B1-59C5-885F-88335518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D1FB-0181-6451-3D8A-96A330B9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5F368F-DA41-48D3-7D48-DB6DA31D2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671153"/>
            <a:ext cx="4394200" cy="8937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NL"/>
              <a:t>Divider Slider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E73DC53-0228-F372-4C98-D80FF79CD7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4" y="1312284"/>
            <a:ext cx="4394200" cy="893763"/>
          </a:xfrm>
        </p:spPr>
        <p:txBody>
          <a:bodyPr>
            <a:normAutofit/>
          </a:bodyPr>
          <a:lstStyle>
            <a:lvl1pPr>
              <a:defRPr sz="48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115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05C16-66FA-A10E-950A-38435C5FE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7222-17D6-C73D-1660-A292285F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ECE-F3B9-DD41-8F77-98E46B31F770}" type="datetimeFigureOut">
              <a:rPr lang="en-NL" smtClean="0"/>
              <a:t>5/20/24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C1D87-CFEF-49A3-3B54-B9A84CCF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D11A-D0D7-DCC3-35EF-0240E875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6E4D9D9-6290-4620-DC94-5AEBFECD48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333" y="430753"/>
            <a:ext cx="5181150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7D499A2-3972-7E54-DC99-38B1833E25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938" y="812800"/>
            <a:ext cx="5181600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A86C428-344D-6F31-C163-22D3D458EB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8938" y="1471449"/>
            <a:ext cx="5181600" cy="4669548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75342A52-4569-2338-31FC-16FE794765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197A-484C-A3F7-4F2B-7D451D56010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96000" y="0"/>
            <a:ext cx="6210300" cy="6942138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Insert Content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805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r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4BDCB0-766B-1B5E-0F26-B09CB244BC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CBC3A0-6238-DA7A-2F0A-F14EA8A450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3774" y="273266"/>
            <a:ext cx="3074994" cy="316361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5A7F1-DAF2-F422-3024-1B3CF97F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ECE-F3B9-DD41-8F77-98E46B31F770}" type="datetimeFigureOut">
              <a:rPr lang="en-NL" smtClean="0"/>
              <a:t>5/20/24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9DFA-9A68-F9DF-B10A-6E3D0A1D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3EF5D-EEC4-6E39-2FFB-C6179F63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  <p:pic>
        <p:nvPicPr>
          <p:cNvPr id="17" name="Picture 16" descr="Text, logo&#10;&#10;Description automatically generated">
            <a:extLst>
              <a:ext uri="{FF2B5EF4-FFF2-40B4-BE49-F238E27FC236}">
                <a16:creationId xmlns:a16="http://schemas.microsoft.com/office/drawing/2014/main" id="{70521992-056E-BFD6-B810-951AE9185D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8C91101C-D83C-D95A-C2E2-707EBFF550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3769" y="430753"/>
            <a:ext cx="4598347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4A0793-019D-A888-6303-DE572CC7E6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73374" y="812800"/>
            <a:ext cx="4598747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FF1C7A95-D247-7967-5B93-3A1C5F7085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73374" y="1471449"/>
            <a:ext cx="4598747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  <p:sp>
        <p:nvSpPr>
          <p:cNvPr id="2" name="Picture Placeholder 24">
            <a:extLst>
              <a:ext uri="{FF2B5EF4-FFF2-40B4-BE49-F238E27FC236}">
                <a16:creationId xmlns:a16="http://schemas.microsoft.com/office/drawing/2014/main" id="{7D0348C4-AD64-F465-BF3D-267B797FC9C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9278" y="273266"/>
            <a:ext cx="3074994" cy="316361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7" name="Picture Placeholder 24">
            <a:extLst>
              <a:ext uri="{FF2B5EF4-FFF2-40B4-BE49-F238E27FC236}">
                <a16:creationId xmlns:a16="http://schemas.microsoft.com/office/drawing/2014/main" id="{945D3886-1BA8-1156-7E22-0A8F2275BB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83774" y="3457900"/>
            <a:ext cx="3074994" cy="316361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8" name="Picture Placeholder 24">
            <a:extLst>
              <a:ext uri="{FF2B5EF4-FFF2-40B4-BE49-F238E27FC236}">
                <a16:creationId xmlns:a16="http://schemas.microsoft.com/office/drawing/2014/main" id="{76D32AA5-C8BC-175F-06E9-46E6E8EDA8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69278" y="3457900"/>
            <a:ext cx="3074994" cy="316361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4811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Content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shoe&#10;&#10;Description automatically generated with low confidence">
            <a:extLst>
              <a:ext uri="{FF2B5EF4-FFF2-40B4-BE49-F238E27FC236}">
                <a16:creationId xmlns:a16="http://schemas.microsoft.com/office/drawing/2014/main" id="{2F2EAB99-289E-4A6B-EB69-9C13330E74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2655279-D147-AF7C-5951-C129522C77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175" y="6980"/>
            <a:ext cx="2238703" cy="22590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4033FB1-BCE4-DD9B-F81F-F89AFD6DFE9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276475" y="6980"/>
            <a:ext cx="2238703" cy="112221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BF59A76-9A21-CBE1-C1E2-B84DA0AADE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276475" y="1166576"/>
            <a:ext cx="2238703" cy="22590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9C47A386-5BB5-38EF-872D-6F8F2249AF0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2175" y="2303371"/>
            <a:ext cx="2238703" cy="112221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1ED5CC61-2C69-BF12-1434-63A12C7013A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175" y="3455176"/>
            <a:ext cx="2238703" cy="22590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2AB1D715-F056-7B45-B6C6-73FBA7CEDC3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276475" y="3455176"/>
            <a:ext cx="2238703" cy="112221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B3449F48-2D18-FF21-87F2-6334C62841D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276475" y="4614772"/>
            <a:ext cx="2238703" cy="22590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D52F3BCB-4993-99FB-CE2E-0FBA3B52A09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175" y="5751567"/>
            <a:ext cx="2238703" cy="112221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4D07B-E5BF-C71D-662E-F471C13F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ECE-F3B9-DD41-8F77-98E46B31F770}" type="datetimeFigureOut">
              <a:rPr lang="en-NL" smtClean="0"/>
              <a:t>5/20/24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1023-A928-9077-8C0B-7DDD7BEB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4700-9960-B1B2-D9AE-12FA6B9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A1155827-9480-4D57-69D4-B05AECEC50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C5935105-3D58-55DF-A273-E02AB0F4E2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3178" y="430753"/>
            <a:ext cx="6484855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79F6B6FA-1635-09BF-38CE-CE0A93F627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2619" y="812800"/>
            <a:ext cx="6485419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2986461A-725F-72CB-632F-F2346AC2FC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2619" y="1471449"/>
            <a:ext cx="6485419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16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75BA6-6BFE-917E-706D-3AA31F408C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9F45E4E-341F-26D8-AC15-C5B5EF0A3E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3098" y="0"/>
            <a:ext cx="7490345" cy="6858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NL"/>
              <a:t>Insert Image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7AB54-09FE-B2BE-84EF-54FD924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ECE-F3B9-DD41-8F77-98E46B31F770}" type="datetimeFigureOut">
              <a:rPr lang="en-NL" smtClean="0"/>
              <a:t>5/20/24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0BEA7-5BB1-D0D0-5BE0-CC45FCA1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A8E3D-0FFD-32C1-9BF1-EB0C33FA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DEFFE495-C8BA-8564-46EF-07B64F9D7B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3D1CE3-E6A6-6974-3320-8A9B7A930FCB}"/>
              </a:ext>
            </a:extLst>
          </p:cNvPr>
          <p:cNvSpPr/>
          <p:nvPr userDrawn="1"/>
        </p:nvSpPr>
        <p:spPr>
          <a:xfrm>
            <a:off x="7185195" y="1629000"/>
            <a:ext cx="3600000" cy="3600000"/>
          </a:xfrm>
          <a:prstGeom prst="rect">
            <a:avLst/>
          </a:prstGeom>
          <a:solidFill>
            <a:srgbClr val="F4BE17"/>
          </a:solidFill>
          <a:ln>
            <a:noFill/>
          </a:ln>
          <a:effectLst>
            <a:outerShdw blurRad="50800" dist="134382" dir="7260000" sx="99032" sy="99032" algn="tr" rotWithShape="0">
              <a:prstClr val="black">
                <a:alpha val="75085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CE57290-F67E-D27B-01F0-7E4F386E91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3444" y="1924314"/>
            <a:ext cx="2989263" cy="29845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03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FA836-8D08-EE52-B012-467ECE4B1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6220A4A-C95F-7122-DA01-67801F324A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D1A0827-2D1F-8AFF-E30F-176EFF3CD8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ACF2FED6-F3D3-75F4-E724-25D2D9F738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D4627A23-9B73-881F-199B-DBFD430165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274" y="1471449"/>
            <a:ext cx="11367848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59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F0074-5C5B-9E4A-0D7D-100BBCC3A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0" y="-52962"/>
            <a:ext cx="12193200" cy="6963925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A26904B7-CE4F-1512-8E91-51EB0B1B09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890F936-CF3A-6287-F065-E2F46E74E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69" y="430753"/>
            <a:ext cx="11367453" cy="38159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4BE17"/>
                </a:solidFill>
              </a:defRPr>
            </a:lvl1pPr>
          </a:lstStyle>
          <a:p>
            <a:pPr lvl="0"/>
            <a:r>
              <a:rPr lang="en-NL"/>
              <a:t>Title Here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5DE4EF56-0697-E66E-87CF-E911A28DD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74" y="812800"/>
            <a:ext cx="11368442" cy="35401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 Here (If needed)</a:t>
            </a:r>
          </a:p>
          <a:p>
            <a:pPr lvl="0"/>
            <a:endParaRPr lang="en-NL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D3B4F6F6-139D-91FE-9234-E6C63124C2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274" y="1471449"/>
            <a:ext cx="5281823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3090FEA1-EEF2-AE44-A9CE-289334271F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00274" y="1471449"/>
            <a:ext cx="5281823" cy="4403956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Text Here</a:t>
            </a:r>
          </a:p>
          <a:p>
            <a:pPr lvl="0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51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C2B708-7640-E1ED-9B7F-B4AEDC016513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-600" y="-337"/>
            <a:ext cx="12193200" cy="6858675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158A17DE-19E9-55FF-D01D-3081F746B96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452113" y="6011930"/>
            <a:ext cx="2320009" cy="53360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F7B8D-C2E2-F36A-E481-046C202C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6F4C2-20CF-10F2-103E-B9AEE76E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2C3-31BB-EA5E-8CB0-22A3767D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z="800" err="1">
                <a:solidFill>
                  <a:schemeClr val="bg1"/>
                </a:solidFill>
                <a:latin typeface="Barlow" pitchFamily="2" charset="77"/>
              </a:rPr>
              <a:t>Axelera</a:t>
            </a:r>
            <a:r>
              <a:rPr lang="nl-NL" sz="800">
                <a:solidFill>
                  <a:schemeClr val="bg1"/>
                </a:solidFill>
                <a:latin typeface="Barlow" pitchFamily="2" charset="77"/>
              </a:rPr>
              <a:t> AI </a:t>
            </a:r>
            <a:r>
              <a:rPr lang="nl-NL" sz="800" err="1">
                <a:solidFill>
                  <a:schemeClr val="bg1"/>
                </a:solidFill>
                <a:latin typeface="Barlow" pitchFamily="2" charset="77"/>
              </a:rPr>
              <a:t>Confidential</a:t>
            </a:r>
            <a:endParaRPr lang="nl-NL" sz="800">
              <a:solidFill>
                <a:schemeClr val="bg1"/>
              </a:solidFill>
              <a:latin typeface="Barlow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95F9-01A9-F331-6581-834C8731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F8A7-7F66-0EE8-53CD-D7079792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96C8-D089-9648-8DBB-20097DEA2D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7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3" r:id="rId7"/>
    <p:sldLayoutId id="2147483663" r:id="rId8"/>
    <p:sldLayoutId id="2147483656" r:id="rId9"/>
    <p:sldLayoutId id="2147483657" r:id="rId10"/>
    <p:sldLayoutId id="2147483666" r:id="rId11"/>
    <p:sldLayoutId id="2147483661" r:id="rId12"/>
    <p:sldLayoutId id="2147483664" r:id="rId13"/>
    <p:sldLayoutId id="2147483662" r:id="rId14"/>
    <p:sldLayoutId id="2147483658" r:id="rId15"/>
    <p:sldLayoutId id="2147483659" r:id="rId16"/>
    <p:sldLayoutId id="2147483660" r:id="rId17"/>
    <p:sldLayoutId id="2147483665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Barlow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rgbClr val="EAB719"/>
        </a:buClr>
        <a:buFont typeface="Arial" panose="020B0604020202020204" pitchFamily="34" charset="0"/>
        <a:buNone/>
        <a:defRPr sz="1400" kern="1200" baseline="0">
          <a:solidFill>
            <a:schemeClr val="bg1"/>
          </a:solidFill>
          <a:latin typeface="Barlow" pitchFamily="2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EAB719"/>
        </a:buClr>
        <a:buFont typeface="Arial" panose="020B0604020202020204" pitchFamily="34" charset="0"/>
        <a:buNone/>
        <a:defRPr sz="1400" kern="1200" baseline="0">
          <a:solidFill>
            <a:schemeClr val="bg1"/>
          </a:solidFill>
          <a:latin typeface="Barlow" pitchFamily="2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EAB719"/>
        </a:buClr>
        <a:buFont typeface="Arial" panose="020B0604020202020204" pitchFamily="34" charset="0"/>
        <a:buNone/>
        <a:defRPr sz="1200" kern="1200" baseline="0">
          <a:solidFill>
            <a:schemeClr val="bg1"/>
          </a:solidFill>
          <a:latin typeface="Barlow" pitchFamily="2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EAB719"/>
        </a:buClr>
        <a:buFont typeface="Arial" panose="020B0604020202020204" pitchFamily="34" charset="0"/>
        <a:buNone/>
        <a:defRPr sz="1000" kern="1200" baseline="0">
          <a:solidFill>
            <a:schemeClr val="bg1"/>
          </a:solidFill>
          <a:latin typeface="Barlow" pitchFamily="2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EAB719"/>
        </a:buClr>
        <a:buFont typeface="Arial" panose="020B0604020202020204" pitchFamily="34" charset="0"/>
        <a:buNone/>
        <a:defRPr sz="800" kern="1200" baseline="0">
          <a:solidFill>
            <a:srgbClr val="FF0000"/>
          </a:solidFill>
          <a:latin typeface="Barlow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axelera.ai/prod/europa/-/blob/docs/planning-20052025/docs/europa_planning/index.md?ref_type=head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axelera.ai/prod/europa/-/blob/docs/planning-20052025/docs/europa_planning/index.md?ref_type=head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xeleraai.sharepoint.com/:x:/r/sites/AXELERAAI-ResearchandDevelopment/_layouts/15/Doc.aspx?sourcedoc=%7B42C7DECD-ABA6-4A80-97D2-AD14D2E84189%7D&amp;file=Europa%20Verif%20Plan.xlsx&amp;wdOrigin=TEAMS-MAGLEV.p2p_ns.rwc&amp;action=default&amp;mobileredirect=true" TargetMode="External"/><Relationship Id="rId2" Type="http://schemas.openxmlformats.org/officeDocument/2006/relationships/hyperlink" Target="https://axeleraai-my.sharepoint.com/:x:/g/personal/mrudula_gore_axelera_ai/EcEVyMcBXahLrLwv7b7jUbkBOr8XyN0-yd4ojsYpeXv2yA?e=cjUtFs&amp;wdOrigin=TEAMS-MAGLEV.p2p_ns.rwc&amp;wdExp=TEAMS-TREATMENT&amp;wdhostclicktime=1716194027897&amp;web=1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xeleraai-my.sharepoint.com/:x:/g/personal/simon_clemow_axelera_ai/EQABcMt5T5xJn5ZOAONtGxMBbeJ6gunPOOJlxV07Tke7CA?e=2JejAD&amp;wdOrigin=TEAMS-MAGLEV.p2p_ns.rwc&amp;wdExp=TEAMS-TREATMENT&amp;wdhostclicktime=1716193991226&amp;web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ecff5025167949628e5d65ed5c36ce7d%40thread.tacv2/Working%20Group%20Coordination?groupId=aaf687d0-44fc-4c25-b000-4fc1365fa4b9&amp;tenantId=&amp;ngc=true" TargetMode="External"/><Relationship Id="rId2" Type="http://schemas.openxmlformats.org/officeDocument/2006/relationships/hyperlink" Target="https://doc.axelera.ai/prod/europa/latest/flow_docs/flows/audit/certificate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project/time_tracking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D7A14-4690-76EC-DC8D-3ECE42CE6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Europa Planning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0BB5-0843-6B53-824A-32B58AD07B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7580" y="5401382"/>
            <a:ext cx="4176712" cy="398462"/>
          </a:xfrm>
        </p:spPr>
        <p:txBody>
          <a:bodyPr/>
          <a:lstStyle/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CF3B8-14B9-F19C-804E-C89DAA5705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76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7735B-3498-8DE1-8D1C-314960C6F6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Purpose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3E3B3E-C075-73EF-9638-7C0E6171C4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FAA6C6-5E95-87B5-4FC7-ECEB45189B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Following the company Kick-off meetings in May’2024 it is clear there have been issues regarding communication and guidance</a:t>
            </a:r>
          </a:p>
          <a:p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Email sent and 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/>
              </a:rPr>
              <a:t>documentation</a:t>
            </a:r>
            <a:r>
              <a:rPr lang="en-GB" sz="18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to help address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5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3460C-BB41-01EF-308E-E1383915D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Top-Down Plans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A6394-A595-9A5B-BC2F-FDD612DFA0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400" b="0" i="1" u="none" strike="noStrike" dirty="0">
                <a:effectLst/>
                <a:latin typeface="Aptos" panose="020B0004020202020204" pitchFamily="34" charset="0"/>
              </a:rPr>
              <a:t>“Provide early, long-term visibility of milestones and resourcing for a team for clear, easy co-ordination across the company”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92C6DA-D84B-ED83-46FA-19FAFCA39B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1800" i="1" dirty="0">
                <a:latin typeface="Aptos" panose="020B0004020202020204" pitchFamily="34" charset="0"/>
              </a:rPr>
              <a:t>Owned / Maintained by leadership team</a:t>
            </a:r>
          </a:p>
          <a:p>
            <a:r>
              <a:rPr lang="en-GB" sz="1800" i="1" dirty="0">
                <a:latin typeface="Aptos" panose="020B0004020202020204" pitchFamily="34" charset="0"/>
              </a:rPr>
              <a:t>Used to determine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ptos" panose="020B0004020202020204" pitchFamily="34" charset="0"/>
              </a:rPr>
              <a:t>The amount of resource required for a project. Driving decisions such as hiring, contractors and 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ptos" panose="020B0004020202020204" pitchFamily="34" charset="0"/>
              </a:rPr>
              <a:t>Balancing resource and effort across multiple, parallel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ptos" panose="020B0004020202020204" pitchFamily="34" charset="0"/>
              </a:rPr>
              <a:t>Ensuring co-ordination between disciplines at a high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ptos" panose="020B0004020202020204" pitchFamily="34" charset="0"/>
              </a:rPr>
              <a:t>Scheduling development and maintenance projects, such as infrastructure and personal development plans within the team</a:t>
            </a:r>
          </a:p>
          <a:p>
            <a:r>
              <a:rPr lang="en-GB" sz="1800" dirty="0">
                <a:latin typeface="Aptos" panose="020B0004020202020204" pitchFamily="34" charset="0"/>
                <a:hlinkClick r:id="rId2"/>
              </a:rPr>
              <a:t>Logical Design</a:t>
            </a:r>
            <a:endParaRPr lang="en-GB" sz="1800" dirty="0">
              <a:latin typeface="Aptos" panose="020B0004020202020204" pitchFamily="34" charset="0"/>
            </a:endParaRPr>
          </a:p>
          <a:p>
            <a:r>
              <a:rPr lang="en-GB" sz="1800" b="0" i="0" u="none" strike="noStrike" dirty="0">
                <a:effectLst/>
                <a:latin typeface="Aptos" panose="020B0004020202020204" pitchFamily="34" charset="0"/>
                <a:hlinkClick r:id="rId3"/>
              </a:rPr>
              <a:t>Design Verification</a:t>
            </a:r>
            <a:endParaRPr lang="en-GB" sz="1800" b="0" i="0" u="none" strike="noStrike" dirty="0">
              <a:effectLst/>
              <a:latin typeface="Aptos" panose="020B0004020202020204" pitchFamily="34" charset="0"/>
            </a:endParaRPr>
          </a:p>
          <a:p>
            <a:r>
              <a:rPr lang="en-GB" sz="1800" dirty="0">
                <a:latin typeface="Aptos" panose="020B0004020202020204" pitchFamily="34" charset="0"/>
                <a:hlinkClick r:id="rId4"/>
              </a:rPr>
              <a:t>Physical Design</a:t>
            </a:r>
            <a:endParaRPr lang="en-GB" sz="1800" b="0" i="0" u="none" strike="noStrike" dirty="0">
              <a:effectLst/>
              <a:latin typeface="Aptos" panose="020B0004020202020204" pitchFamily="34" charset="0"/>
            </a:endParaRPr>
          </a:p>
          <a:p>
            <a:endParaRPr lang="en-GB" sz="1600" b="0" i="1" u="none" strike="noStrike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E1BCC-6DC4-B20D-A5AA-63D4FB5AD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Bottom-Up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3FA2-0A05-CB35-58D5-0D56B056CF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“</a:t>
            </a:r>
            <a:r>
              <a:rPr lang="en-GB" b="0" i="1" u="none" strike="noStrike" dirty="0">
                <a:effectLst/>
                <a:latin typeface="Aptos" panose="020B0004020202020204" pitchFamily="34" charset="0"/>
              </a:rPr>
              <a:t>Provide data-driven, execution focused task and assignment plans based on the current, best effort project specification”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E9322-5BD4-6BBF-0BBA-6250DBCAB0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1800" dirty="0">
                <a:latin typeface="Aptos" panose="020B0004020202020204" pitchFamily="34" charset="0"/>
              </a:rPr>
              <a:t>Owned / Maintained by workgroups, chip leads and leadership team</a:t>
            </a:r>
          </a:p>
          <a:p>
            <a:r>
              <a:rPr lang="en-GB" sz="1800" dirty="0">
                <a:latin typeface="Aptos" panose="020B0004020202020204" pitchFamily="34" charset="0"/>
              </a:rPr>
              <a:t>Defined in terms of </a:t>
            </a:r>
            <a:r>
              <a:rPr lang="en-GB" sz="1800" i="1" dirty="0">
                <a:latin typeface="Aptos" panose="020B0004020202020204" pitchFamily="34" charset="0"/>
              </a:rPr>
              <a:t>“waves”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Waves define a given deliverable and close a set of architectural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Workgroup and leadership teams work together 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Resourcing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Ensuring individuals estimate and track effort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Chip leads ensure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Communication and consistency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Architecture and design 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Design and leadership 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 descr="A black and white computer screen&#10;&#10;Description automatically generated">
            <a:extLst>
              <a:ext uri="{FF2B5EF4-FFF2-40B4-BE49-F238E27FC236}">
                <a16:creationId xmlns:a16="http://schemas.microsoft.com/office/drawing/2014/main" id="{A1E92B47-8756-F020-B72B-CBD71280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33" y="3988635"/>
            <a:ext cx="7248498" cy="21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E1BCC-6DC4-B20D-A5AA-63D4FB5AD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3FA2-0A05-CB35-58D5-0D56B056CF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b="0" i="1" u="none" strike="noStrike" dirty="0">
              <a:effectLst/>
              <a:latin typeface="Aptos" panose="020B00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E9322-5BD4-6BBF-0BBA-6250DBCAB0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Aptos" panose="020B0004020202020204" pitchFamily="34" charset="0"/>
              </a:rPr>
              <a:t>Chip Leads responsible for consistency and messaging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ptos" panose="020B0004020202020204" pitchFamily="34" charset="0"/>
                <a:hlinkClick r:id="rId2"/>
              </a:rPr>
              <a:t>Certification Flow</a:t>
            </a:r>
            <a:r>
              <a:rPr lang="en-GB" sz="2000" dirty="0">
                <a:latin typeface="Aptos" panose="020B0004020202020204" pitchFamily="34" charset="0"/>
              </a:rPr>
              <a:t> to help consistency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ptos" panose="020B0004020202020204" pitchFamily="34" charset="0"/>
                <a:hlinkClick r:id="rId3"/>
              </a:rPr>
              <a:t>Teams Channel</a:t>
            </a:r>
            <a:r>
              <a:rPr lang="en-GB" sz="2000" dirty="0">
                <a:latin typeface="Aptos" panose="020B0004020202020204" pitchFamily="34" charset="0"/>
              </a:rPr>
              <a:t> to make announcements</a:t>
            </a:r>
          </a:p>
          <a:p>
            <a:r>
              <a:rPr lang="en-GB" sz="1800" dirty="0">
                <a:latin typeface="Aptos" panose="020B0004020202020204" pitchFamily="34" charset="0"/>
              </a:rPr>
              <a:t>Workgroups maintain existing internal communication channels (confluence etc.)</a:t>
            </a:r>
          </a:p>
          <a:p>
            <a:r>
              <a:rPr lang="en-GB" sz="1800" dirty="0">
                <a:latin typeface="Aptos" panose="020B0004020202020204" pitchFamily="34" charset="0"/>
              </a:rPr>
              <a:t>Reports will reflect status, acting as stand-alone reference</a:t>
            </a:r>
          </a:p>
          <a:p>
            <a:r>
              <a:rPr lang="en-GB" sz="1800" dirty="0">
                <a:latin typeface="Aptos" panose="020B0004020202020204" pitchFamily="34" charset="0"/>
              </a:rPr>
              <a:t>Regular team meetings will allocate time for workgroup updates</a:t>
            </a:r>
          </a:p>
          <a:p>
            <a:r>
              <a:rPr lang="en-GB" sz="1800" dirty="0">
                <a:latin typeface="Aptos" panose="020B0004020202020204" pitchFamily="34" charset="0"/>
              </a:rPr>
              <a:t>Leadership team will provide parallel, discipline specific updates</a:t>
            </a:r>
          </a:p>
          <a:p>
            <a:endParaRPr lang="en-GB" sz="1800" dirty="0">
              <a:latin typeface="Aptos" panose="020B0004020202020204" pitchFamily="34" charset="0"/>
            </a:endParaRPr>
          </a:p>
          <a:p>
            <a:pPr lvl="2"/>
            <a:endParaRPr lang="en-GB" sz="1800" dirty="0">
              <a:latin typeface="Aptos" panose="020B00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E1BCC-6DC4-B20D-A5AA-63D4FB5AD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3FA2-0A05-CB35-58D5-0D56B056CF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b="0" i="1" u="none" strike="noStrike" dirty="0">
              <a:effectLst/>
              <a:latin typeface="Aptos" panose="020B00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E9322-5BD4-6BBF-0BBA-6250DBCAB0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Aptos" panose="020B0004020202020204" pitchFamily="34" charset="0"/>
              </a:rPr>
              <a:t>Tracking is the responsibility of the workgroups and leadership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ptos" panose="020B0004020202020204" pitchFamily="34" charset="0"/>
              </a:rPr>
              <a:t>Provide clarity to all team members on their specific responsibilities and deliverables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effectLst/>
                <a:latin typeface="Aptos" panose="020B0004020202020204" pitchFamily="34" charset="0"/>
              </a:rPr>
              <a:t>Provide clarity to and from the leadership and wider team on progress and risk associated with deliverables / milestones</a:t>
            </a:r>
            <a:endParaRPr lang="en-GB" sz="2200" dirty="0">
              <a:latin typeface="Aptos" panose="020B0004020202020204" pitchFamily="34" charset="0"/>
            </a:endParaRPr>
          </a:p>
          <a:p>
            <a:r>
              <a:rPr lang="en-GB" sz="1800" dirty="0">
                <a:latin typeface="Aptos" panose="020B0004020202020204" pitchFamily="34" charset="0"/>
              </a:rPr>
              <a:t>Tracking will use </a:t>
            </a:r>
            <a:r>
              <a:rPr lang="en-GB" sz="1800" dirty="0">
                <a:latin typeface="Aptos" panose="020B0004020202020204" pitchFamily="34" charset="0"/>
                <a:hlinkClick r:id="rId2"/>
              </a:rPr>
              <a:t>GitLab time </a:t>
            </a:r>
            <a:r>
              <a:rPr lang="en-GB" sz="1800" dirty="0">
                <a:latin typeface="Aptos" panose="020B0004020202020204" pitchFamily="34" charset="0"/>
                <a:hlinkClick r:id="rId2"/>
              </a:rPr>
              <a:t>tracking</a:t>
            </a:r>
            <a:endParaRPr lang="en-GB" sz="1800" dirty="0">
              <a:latin typeface="Aptos" panose="020B0004020202020204" pitchFamily="34" charset="0"/>
            </a:endParaRPr>
          </a:p>
          <a:p>
            <a:r>
              <a:rPr lang="en-GB" sz="1800" dirty="0">
                <a:latin typeface="Aptos" panose="020B0004020202020204" pitchFamily="34" charset="0"/>
              </a:rPr>
              <a:t>Workgroups should expect to explain progress (good or bad) to leadership and program management teams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87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E1BCC-6DC4-B20D-A5AA-63D4FB5AD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Requirements and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3FA2-0A05-CB35-58D5-0D56B056CF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b="0" i="1" u="none" strike="noStrike" dirty="0">
              <a:effectLst/>
              <a:latin typeface="Aptos" panose="020B00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E9322-5BD4-6BBF-0BBA-6250DBCAB0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Aptos" panose="020B0004020202020204" pitchFamily="34" charset="0"/>
              </a:rPr>
              <a:t>Not making a decision is as bad as making the wrong decision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ptos" panose="020B0004020202020204" pitchFamily="34" charset="0"/>
              </a:rPr>
              <a:t>Issues should now present Plan of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ptos" panose="020B0004020202020204" pitchFamily="34" charset="0"/>
              </a:rPr>
              <a:t>Objections (with data-based reasons) can change POR – but open conversation is over</a:t>
            </a:r>
          </a:p>
          <a:p>
            <a:r>
              <a:rPr lang="en-GB" sz="1800" dirty="0">
                <a:latin typeface="Aptos" panose="020B0004020202020204" pitchFamily="34" charset="0"/>
              </a:rPr>
              <a:t>Specifications need to be clear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Aptos" panose="020B0004020202020204" pitchFamily="34" charset="0"/>
              </a:rPr>
              <a:t>Issues should be sanitised to contain only conclusions / POR. Full history should be saved for completeness, but not first POC</a:t>
            </a:r>
          </a:p>
          <a:p>
            <a:r>
              <a:rPr lang="en-GB" sz="1800" dirty="0">
                <a:latin typeface="Aptos" panose="020B0004020202020204" pitchFamily="34" charset="0"/>
              </a:rPr>
              <a:t>Architectural specification for WHAT</a:t>
            </a:r>
          </a:p>
          <a:p>
            <a:r>
              <a:rPr lang="en-GB" sz="1800" dirty="0">
                <a:latin typeface="Aptos" panose="020B0004020202020204" pitchFamily="34" charset="0"/>
              </a:rPr>
              <a:t>Micro-architectural specification for HOW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17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xelera Presentation Template 2023.potx" id="{0F164F2C-22B4-4AA4-A4A3-C08097C2354B}" vid="{C2A1E32C-40F2-418E-8B8F-A7985487D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5E45021D0BBE4EB529043727665B61" ma:contentTypeVersion="21" ma:contentTypeDescription="Create a new document." ma:contentTypeScope="" ma:versionID="3fdd74e7984f12f5ffeb3655e74338b6">
  <xsd:schema xmlns:xsd="http://www.w3.org/2001/XMLSchema" xmlns:xs="http://www.w3.org/2001/XMLSchema" xmlns:p="http://schemas.microsoft.com/office/2006/metadata/properties" xmlns:ns2="385554a8-30c3-4d29-9285-9f316a83ff5c" xmlns:ns3="a92b4621-2244-4464-8cf2-c36e0d70a76f" xmlns:ns4="http://schemas.microsoft.com/sharepoint/v4" targetNamespace="http://schemas.microsoft.com/office/2006/metadata/properties" ma:root="true" ma:fieldsID="52cb772ad08d208dcd90ea61cecbc307" ns2:_="" ns3:_="" ns4:_="">
    <xsd:import namespace="385554a8-30c3-4d29-9285-9f316a83ff5c"/>
    <xsd:import namespace="a92b4621-2244-4464-8cf2-c36e0d70a76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4:IconOverlay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554a8-30c3-4d29-9285-9f316a83f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91a9d352-5f46-4516-a79f-6e0356149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b4621-2244-4464-8cf2-c36e0d70a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56fd556-e7f4-4161-833e-c83078638af4}" ma:internalName="TaxCatchAll" ma:showField="CatchAllData" ma:web="a92b4621-2244-4464-8cf2-c36e0d70a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5554a8-30c3-4d29-9285-9f316a83ff5c">
      <Terms xmlns="http://schemas.microsoft.com/office/infopath/2007/PartnerControls"/>
    </lcf76f155ced4ddcb4097134ff3c332f>
    <TaxCatchAll xmlns="a92b4621-2244-4464-8cf2-c36e0d70a76f" xsi:nil="true"/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1241C200-2825-4827-9389-08AEAD2357EE}">
  <ds:schemaRefs>
    <ds:schemaRef ds:uri="385554a8-30c3-4d29-9285-9f316a83ff5c"/>
    <ds:schemaRef ds:uri="a92b4621-2244-4464-8cf2-c36e0d70a7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9B79B2-9E52-4901-B0D2-589E063B72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8D500-CB32-417A-BE9E-BF8A17360274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sharepoint/v4"/>
    <ds:schemaRef ds:uri="a92b4621-2244-4464-8cf2-c36e0d70a76f"/>
    <ds:schemaRef ds:uri="http://schemas.microsoft.com/office/2006/documentManagement/types"/>
    <ds:schemaRef ds:uri="385554a8-30c3-4d29-9285-9f316a83ff5c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9c838ba7-c38c-416d-a793-1de07a190ebd}" enabled="0" method="" siteId="{9c838ba7-c38c-416d-a793-1de07a190eb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Axelera Presentation Template 2023</Template>
  <TotalTime>29</TotalTime>
  <Words>391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Barlow</vt:lpstr>
      <vt:lpstr>Bebas Neue Book</vt:lpstr>
      <vt:lpstr>Corbel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Ferguson</dc:creator>
  <cp:lastModifiedBy>Andrew Bond</cp:lastModifiedBy>
  <cp:revision>3</cp:revision>
  <dcterms:created xsi:type="dcterms:W3CDTF">2024-05-07T13:27:38Z</dcterms:created>
  <dcterms:modified xsi:type="dcterms:W3CDTF">2024-05-20T15:25:42Z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0x010100D25E45021D0BBE4EB529043727665B61</vt:lpwstr>
  </property>
</Properties>
</file>