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2"/>
    <p:restoredTop sz="63782"/>
  </p:normalViewPr>
  <p:slideViewPr>
    <p:cSldViewPr snapToGrid="0" snapToObjects="1">
      <p:cViewPr varScale="1">
        <p:scale>
          <a:sx n="76" d="100"/>
          <a:sy n="76" d="100"/>
        </p:scale>
        <p:origin x="2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>
                <a:solidFill>
                  <a:schemeClr val="tx1"/>
                </a:solidFill>
              </a:rPr>
              <a:t>Manage Access Request and Manage Privileged Access Approvals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Maximum 5 Approval Level for Regular cubes  and 6 Approval Level for Service Cubes. However maximum level can be extended using extension </a:t>
            </a:r>
            <a:r>
              <a:rPr lang="en-US" sz="1200" dirty="0" err="1">
                <a:solidFill>
                  <a:schemeClr val="tx1"/>
                </a:solidFill>
              </a:rPr>
              <a:t>rulesIn</a:t>
            </a:r>
            <a:r>
              <a:rPr lang="en-US" sz="1200" dirty="0">
                <a:solidFill>
                  <a:schemeClr val="tx1"/>
                </a:solidFill>
              </a:rPr>
              <a:t> case manager is not defined request is redirected to No Manager Found Work Group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Service Account Owner/Administrator Approvals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Owner/Administrator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In case owners are not defined request is redirected to No Service Account Owner Work Group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en-US" sz="1200" baseline="30000" dirty="0">
                <a:solidFill>
                  <a:schemeClr val="tx1"/>
                </a:solidFill>
              </a:rPr>
              <a:t>st</a:t>
            </a:r>
            <a:r>
              <a:rPr lang="en-US" sz="1200" dirty="0">
                <a:solidFill>
                  <a:schemeClr val="tx1"/>
                </a:solidFill>
              </a:rPr>
              <a:t>  and 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  Application Level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en-US" sz="1200" baseline="30000" dirty="0">
                <a:solidFill>
                  <a:schemeClr val="tx1"/>
                </a:solidFill>
              </a:rPr>
              <a:t>st</a:t>
            </a:r>
            <a:r>
              <a:rPr lang="en-US" sz="1200" dirty="0">
                <a:solidFill>
                  <a:schemeClr val="tx1"/>
                </a:solidFill>
              </a:rPr>
              <a:t> and 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  Entitlement  Level or 1</a:t>
            </a:r>
            <a:r>
              <a:rPr lang="en-US" sz="1200" baseline="30000" dirty="0">
                <a:solidFill>
                  <a:schemeClr val="tx1"/>
                </a:solidFill>
              </a:rPr>
              <a:t>st</a:t>
            </a:r>
            <a:r>
              <a:rPr lang="en-US" sz="1200" dirty="0">
                <a:solidFill>
                  <a:schemeClr val="tx1"/>
                </a:solidFill>
              </a:rPr>
              <a:t> and 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 Role  Level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>
                <a:solidFill>
                  <a:schemeClr val="tx1"/>
                </a:solidFill>
              </a:rPr>
              <a:t>Manage Account Approvals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Minimum 1 Level  Approval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Regular or Privileged Accounts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Minimum 1 Level for Service Accounts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Service Account Owner/Administrator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9035"/>
              </p:ext>
            </p:extLst>
          </p:nvPr>
        </p:nvGraphicFramePr>
        <p:xfrm>
          <a:off x="4869" y="0"/>
          <a:ext cx="12187131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57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Access Request, Privileged </a:t>
                      </a:r>
                      <a:r>
                        <a:rPr lang="en-US" baseline="0"/>
                        <a:t>Access Request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Approvals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Oval 90">
            <a:extLst>
              <a:ext uri="{FF2B5EF4-FFF2-40B4-BE49-F238E27FC236}">
                <a16:creationId xmlns:a16="http://schemas.microsoft.com/office/drawing/2014/main" id="{5544F10F-F0A0-4345-8F90-25EAC66C970B}"/>
              </a:ext>
            </a:extLst>
          </p:cNvPr>
          <p:cNvSpPr/>
          <p:nvPr/>
        </p:nvSpPr>
        <p:spPr>
          <a:xfrm>
            <a:off x="606618" y="559258"/>
            <a:ext cx="1098484" cy="866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Start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0682498-8F24-7249-A93A-C67D37BAD46D}"/>
              </a:ext>
            </a:extLst>
          </p:cNvPr>
          <p:cNvSpPr/>
          <p:nvPr/>
        </p:nvSpPr>
        <p:spPr>
          <a:xfrm>
            <a:off x="709181" y="1856650"/>
            <a:ext cx="1250884" cy="60989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Requestor requests roles and /or entitlements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0DC8F76D-E874-224D-9682-25CBCC2BC5EB}"/>
              </a:ext>
            </a:extLst>
          </p:cNvPr>
          <p:cNvSpPr/>
          <p:nvPr/>
        </p:nvSpPr>
        <p:spPr>
          <a:xfrm>
            <a:off x="2297860" y="547611"/>
            <a:ext cx="1834251" cy="109884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Requested Role Requires Requestor Form?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22608D9-DEAF-9741-901F-5E3B399CCF99}"/>
              </a:ext>
            </a:extLst>
          </p:cNvPr>
          <p:cNvSpPr/>
          <p:nvPr/>
        </p:nvSpPr>
        <p:spPr>
          <a:xfrm>
            <a:off x="725711" y="2889097"/>
            <a:ext cx="2807219" cy="84269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Privileged Service Account Checks (if enabled) - Cannot assign regular access to privileged account )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9EEEF76A-5DB3-EB4E-89B6-E1C4FA9567ED}"/>
              </a:ext>
            </a:extLst>
          </p:cNvPr>
          <p:cNvSpPr/>
          <p:nvPr/>
        </p:nvSpPr>
        <p:spPr>
          <a:xfrm>
            <a:off x="5996307" y="2406188"/>
            <a:ext cx="1232908" cy="109884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Allow or Deny Access?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B0E58A4-BB34-C842-93F7-14CB3E8448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5011" y="1455620"/>
            <a:ext cx="370793" cy="331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E32597F-CE8D-C843-9525-A32734B65870}"/>
              </a:ext>
            </a:extLst>
          </p:cNvPr>
          <p:cNvCxnSpPr>
            <a:cxnSpLocks/>
            <a:stCxn id="95" idx="3"/>
            <a:endCxn id="102" idx="1"/>
          </p:cNvCxnSpPr>
          <p:nvPr/>
        </p:nvCxnSpPr>
        <p:spPr>
          <a:xfrm flipV="1">
            <a:off x="1960065" y="1097033"/>
            <a:ext cx="337795" cy="1064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9EBA119-B643-D142-93BF-C3B39DE885B0}"/>
              </a:ext>
            </a:extLst>
          </p:cNvPr>
          <p:cNvCxnSpPr>
            <a:cxnSpLocks/>
            <a:stCxn id="109" idx="2"/>
          </p:cNvCxnSpPr>
          <p:nvPr/>
        </p:nvCxnSpPr>
        <p:spPr>
          <a:xfrm rot="5400000" flipH="1">
            <a:off x="5762890" y="2655160"/>
            <a:ext cx="125718" cy="1574025"/>
          </a:xfrm>
          <a:prstGeom prst="bentConnector5">
            <a:avLst>
              <a:gd name="adj1" fmla="val -181836"/>
              <a:gd name="adj2" fmla="val 46064"/>
              <a:gd name="adj3" fmla="val 281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AAF09FE-CB84-E14B-9342-CCC249EC45C1}"/>
              </a:ext>
            </a:extLst>
          </p:cNvPr>
          <p:cNvCxnSpPr>
            <a:cxnSpLocks/>
            <a:stCxn id="178" idx="3"/>
            <a:endCxn id="109" idx="0"/>
          </p:cNvCxnSpPr>
          <p:nvPr/>
        </p:nvCxnSpPr>
        <p:spPr>
          <a:xfrm flipH="1">
            <a:off x="6612761" y="1057543"/>
            <a:ext cx="1574024" cy="1348645"/>
          </a:xfrm>
          <a:prstGeom prst="bentConnector4">
            <a:avLst>
              <a:gd name="adj1" fmla="val -14523"/>
              <a:gd name="adj2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A7A0D911-6E71-454B-BBAB-2058CBD5A4F5}"/>
              </a:ext>
            </a:extLst>
          </p:cNvPr>
          <p:cNvSpPr/>
          <p:nvPr/>
        </p:nvSpPr>
        <p:spPr>
          <a:xfrm>
            <a:off x="4469906" y="734927"/>
            <a:ext cx="1480706" cy="84800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Requestor Fills Form </a:t>
            </a: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8BB5A5F3-020E-CD44-AB36-8D1DEFBDD13F}"/>
              </a:ext>
            </a:extLst>
          </p:cNvPr>
          <p:cNvCxnSpPr>
            <a:cxnSpLocks/>
          </p:cNvCxnSpPr>
          <p:nvPr/>
        </p:nvCxnSpPr>
        <p:spPr>
          <a:xfrm>
            <a:off x="4132111" y="1097033"/>
            <a:ext cx="337794" cy="328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56404C0C-7AF2-6240-B276-DDC6D7AB1ABC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7229215" y="1351106"/>
            <a:ext cx="2002409" cy="1604504"/>
          </a:xfrm>
          <a:prstGeom prst="bentConnector3">
            <a:avLst>
              <a:gd name="adj1" fmla="val 72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8A6CBF20-3D96-A247-BBC2-050D1AD3FE26}"/>
              </a:ext>
            </a:extLst>
          </p:cNvPr>
          <p:cNvSpPr/>
          <p:nvPr/>
        </p:nvSpPr>
        <p:spPr>
          <a:xfrm>
            <a:off x="10878602" y="2746094"/>
            <a:ext cx="1098484" cy="866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465E460-3416-434E-B71E-99889AE88F42}"/>
              </a:ext>
            </a:extLst>
          </p:cNvPr>
          <p:cNvCxnSpPr>
            <a:cxnSpLocks/>
            <a:stCxn id="255" idx="3"/>
            <a:endCxn id="170" idx="0"/>
          </p:cNvCxnSpPr>
          <p:nvPr/>
        </p:nvCxnSpPr>
        <p:spPr>
          <a:xfrm>
            <a:off x="10665684" y="1307229"/>
            <a:ext cx="762160" cy="1438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Diamond 177">
            <a:extLst>
              <a:ext uri="{FF2B5EF4-FFF2-40B4-BE49-F238E27FC236}">
                <a16:creationId xmlns:a16="http://schemas.microsoft.com/office/drawing/2014/main" id="{B976BB85-8BFC-2246-9C36-49F45745A4F1}"/>
              </a:ext>
            </a:extLst>
          </p:cNvPr>
          <p:cNvSpPr/>
          <p:nvPr/>
        </p:nvSpPr>
        <p:spPr>
          <a:xfrm>
            <a:off x="6322590" y="508121"/>
            <a:ext cx="1864195" cy="109884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Preventive Violations?</a:t>
            </a:r>
          </a:p>
        </p:txBody>
      </p: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46D2C062-9831-0547-834E-C5F28C6119B6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960624" y="1016699"/>
            <a:ext cx="361966" cy="40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8C9A86F5-FF09-634B-9085-96ED881EF14E}"/>
              </a:ext>
            </a:extLst>
          </p:cNvPr>
          <p:cNvSpPr/>
          <p:nvPr/>
        </p:nvSpPr>
        <p:spPr>
          <a:xfrm>
            <a:off x="778784" y="4150387"/>
            <a:ext cx="2754676" cy="84269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Multiple Requestor Form Role Check</a:t>
            </a:r>
          </a:p>
        </p:txBody>
      </p:sp>
      <p:sp>
        <p:nvSpPr>
          <p:cNvPr id="196" name="Diamond 195">
            <a:extLst>
              <a:ext uri="{FF2B5EF4-FFF2-40B4-BE49-F238E27FC236}">
                <a16:creationId xmlns:a16="http://schemas.microsoft.com/office/drawing/2014/main" id="{B4E0A56C-D5A1-094B-8155-BE9DDB5620B6}"/>
              </a:ext>
            </a:extLst>
          </p:cNvPr>
          <p:cNvSpPr/>
          <p:nvPr/>
        </p:nvSpPr>
        <p:spPr>
          <a:xfrm>
            <a:off x="4422282" y="4887317"/>
            <a:ext cx="1232908" cy="109884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Check Failed?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6855403" y="4738854"/>
            <a:ext cx="1649304" cy="91301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Submission email to requestor (copied to requestee)</a:t>
            </a: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CA0265F9-7A18-8E4E-9974-BDE465906856}"/>
              </a:ext>
            </a:extLst>
          </p:cNvPr>
          <p:cNvCxnSpPr>
            <a:cxnSpLocks/>
          </p:cNvCxnSpPr>
          <p:nvPr/>
        </p:nvCxnSpPr>
        <p:spPr>
          <a:xfrm rot="5400000">
            <a:off x="4368554" y="1447773"/>
            <a:ext cx="2261463" cy="1646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E8D537E6-044E-2446-BBC5-0F7FBF615EB8}"/>
              </a:ext>
            </a:extLst>
          </p:cNvPr>
          <p:cNvCxnSpPr>
            <a:endCxn id="188" idx="0"/>
          </p:cNvCxnSpPr>
          <p:nvPr/>
        </p:nvCxnSpPr>
        <p:spPr>
          <a:xfrm rot="16200000" flipH="1">
            <a:off x="1831813" y="3826077"/>
            <a:ext cx="418593" cy="230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</p:cNvCxnSpPr>
          <p:nvPr/>
        </p:nvCxnSpPr>
        <p:spPr>
          <a:xfrm>
            <a:off x="3532930" y="4645907"/>
            <a:ext cx="889352" cy="790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E4048A50-C0A9-8743-A355-A38501F9AD8C}"/>
              </a:ext>
            </a:extLst>
          </p:cNvPr>
          <p:cNvCxnSpPr>
            <a:stCxn id="196" idx="3"/>
            <a:endCxn id="198" idx="1"/>
          </p:cNvCxnSpPr>
          <p:nvPr/>
        </p:nvCxnSpPr>
        <p:spPr>
          <a:xfrm flipV="1">
            <a:off x="5655190" y="5195363"/>
            <a:ext cx="1200213" cy="241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BB42A11B-325E-FE4C-A5D6-2FB45D16C8D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04707" y="5343825"/>
            <a:ext cx="1771433" cy="329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onnector 232">
            <a:extLst>
              <a:ext uri="{FF2B5EF4-FFF2-40B4-BE49-F238E27FC236}">
                <a16:creationId xmlns:a16="http://schemas.microsoft.com/office/drawing/2014/main" id="{56058CA9-5057-904A-A3A1-185EED47CB36}"/>
              </a:ext>
            </a:extLst>
          </p:cNvPr>
          <p:cNvSpPr/>
          <p:nvPr/>
        </p:nvSpPr>
        <p:spPr>
          <a:xfrm>
            <a:off x="10502726" y="4188671"/>
            <a:ext cx="1579773" cy="8661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Approvals</a:t>
            </a:r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F56C9ACD-00E5-CC48-9FED-250D23310FD8}"/>
              </a:ext>
            </a:extLst>
          </p:cNvPr>
          <p:cNvSpPr/>
          <p:nvPr/>
        </p:nvSpPr>
        <p:spPr>
          <a:xfrm>
            <a:off x="5281852" y="5974895"/>
            <a:ext cx="1480706" cy="84800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 on Dashboard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7445CDE5-11CE-EA49-A06D-6C95144D6C40}"/>
              </a:ext>
            </a:extLst>
          </p:cNvPr>
          <p:cNvSpPr/>
          <p:nvPr/>
        </p:nvSpPr>
        <p:spPr>
          <a:xfrm>
            <a:off x="7992569" y="6010557"/>
            <a:ext cx="1098484" cy="6950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B61D89A9-4CE6-1946-9940-DEA954519294}"/>
              </a:ext>
            </a:extLst>
          </p:cNvPr>
          <p:cNvCxnSpPr>
            <a:cxnSpLocks/>
            <a:stCxn id="234" idx="3"/>
            <a:endCxn id="235" idx="0"/>
          </p:cNvCxnSpPr>
          <p:nvPr/>
        </p:nvCxnSpPr>
        <p:spPr>
          <a:xfrm flipV="1">
            <a:off x="6762558" y="6010557"/>
            <a:ext cx="1779253" cy="388339"/>
          </a:xfrm>
          <a:prstGeom prst="bentConnector4">
            <a:avLst>
              <a:gd name="adj1" fmla="val 34565"/>
              <a:gd name="adj2" fmla="val 168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5868FEC-8ADC-EF41-8AE5-8D7DEA806326}"/>
              </a:ext>
            </a:extLst>
          </p:cNvPr>
          <p:cNvCxnSpPr>
            <a:endCxn id="234" idx="1"/>
          </p:cNvCxnSpPr>
          <p:nvPr/>
        </p:nvCxnSpPr>
        <p:spPr>
          <a:xfrm rot="16200000" flipH="1">
            <a:off x="4953926" y="6070970"/>
            <a:ext cx="412736" cy="243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5529B5F2-AE5B-6E41-97F8-253726C4A0EB}"/>
              </a:ext>
            </a:extLst>
          </p:cNvPr>
          <p:cNvCxnSpPr>
            <a:stCxn id="102" idx="2"/>
            <a:endCxn id="178" idx="2"/>
          </p:cNvCxnSpPr>
          <p:nvPr/>
        </p:nvCxnSpPr>
        <p:spPr>
          <a:xfrm rot="5400000" flipH="1" flipV="1">
            <a:off x="5215092" y="-393142"/>
            <a:ext cx="39490" cy="4039702"/>
          </a:xfrm>
          <a:prstGeom prst="bentConnector3">
            <a:avLst>
              <a:gd name="adj1" fmla="val -578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EA2CDC0F-6642-4E4E-B468-5EFF3BC319BC}"/>
              </a:ext>
            </a:extLst>
          </p:cNvPr>
          <p:cNvSpPr/>
          <p:nvPr/>
        </p:nvSpPr>
        <p:spPr>
          <a:xfrm>
            <a:off x="3982951" y="815455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F56AFE4-9FEE-3341-87B9-5BA89C61CC48}"/>
              </a:ext>
            </a:extLst>
          </p:cNvPr>
          <p:cNvSpPr/>
          <p:nvPr/>
        </p:nvSpPr>
        <p:spPr>
          <a:xfrm>
            <a:off x="4625819" y="6059632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DA8BACE-E282-0F41-A35C-2242D2613F02}"/>
              </a:ext>
            </a:extLst>
          </p:cNvPr>
          <p:cNvSpPr/>
          <p:nvPr/>
        </p:nvSpPr>
        <p:spPr>
          <a:xfrm>
            <a:off x="7350192" y="2707413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Deny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D95BA48-9191-B845-859D-6373F086AE28}"/>
              </a:ext>
            </a:extLst>
          </p:cNvPr>
          <p:cNvSpPr/>
          <p:nvPr/>
        </p:nvSpPr>
        <p:spPr>
          <a:xfrm>
            <a:off x="5809552" y="3699659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Allow</a:t>
            </a:r>
          </a:p>
        </p:txBody>
      </p: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EC666C08-A193-2E40-8E4B-E251CF67249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99012" y="-3268882"/>
            <a:ext cx="267392" cy="8255211"/>
          </a:xfrm>
          <a:prstGeom prst="bentConnector4">
            <a:avLst>
              <a:gd name="adj1" fmla="val -85492"/>
              <a:gd name="adj2" fmla="val 93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Diamond 254">
            <a:extLst>
              <a:ext uri="{FF2B5EF4-FFF2-40B4-BE49-F238E27FC236}">
                <a16:creationId xmlns:a16="http://schemas.microsoft.com/office/drawing/2014/main" id="{B5572C8B-B103-9C4D-8EDB-EB6EDE03DA1F}"/>
              </a:ext>
            </a:extLst>
          </p:cNvPr>
          <p:cNvSpPr/>
          <p:nvPr/>
        </p:nvSpPr>
        <p:spPr>
          <a:xfrm>
            <a:off x="9254941" y="757807"/>
            <a:ext cx="1410743" cy="109884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Modify Request?</a:t>
            </a:r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00AB92ED-52D9-9E44-9B51-E34681A0A3EC}"/>
              </a:ext>
            </a:extLst>
          </p:cNvPr>
          <p:cNvSpPr/>
          <p:nvPr/>
        </p:nvSpPr>
        <p:spPr>
          <a:xfrm>
            <a:off x="3982951" y="3287015"/>
            <a:ext cx="1822559" cy="1187566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Submit Request?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67C59F7-617E-EB41-958A-B1FE32D86716}"/>
              </a:ext>
            </a:extLst>
          </p:cNvPr>
          <p:cNvSpPr/>
          <p:nvPr/>
        </p:nvSpPr>
        <p:spPr>
          <a:xfrm>
            <a:off x="10810277" y="2207544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0C61C1-050C-0B42-BFFF-51ED7B0F3AFF}"/>
              </a:ext>
            </a:extLst>
          </p:cNvPr>
          <p:cNvSpPr/>
          <p:nvPr/>
        </p:nvSpPr>
        <p:spPr>
          <a:xfrm>
            <a:off x="8279113" y="569934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AC09267-CA90-564F-9C88-9A56D7EF34EB}"/>
              </a:ext>
            </a:extLst>
          </p:cNvPr>
          <p:cNvCxnSpPr>
            <a:stCxn id="259" idx="1"/>
            <a:endCxn id="107" idx="3"/>
          </p:cNvCxnSpPr>
          <p:nvPr/>
        </p:nvCxnSpPr>
        <p:spPr>
          <a:xfrm rot="10800000">
            <a:off x="3532931" y="3310446"/>
            <a:ext cx="450021" cy="570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1CAE7C3-A7AC-A84D-B20A-1BAA6F6BCC3D}"/>
              </a:ext>
            </a:extLst>
          </p:cNvPr>
          <p:cNvSpPr/>
          <p:nvPr/>
        </p:nvSpPr>
        <p:spPr>
          <a:xfrm>
            <a:off x="3544348" y="3469808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D8CE133A-320C-9342-AC15-033B0DFB801B}"/>
              </a:ext>
            </a:extLst>
          </p:cNvPr>
          <p:cNvCxnSpPr>
            <a:cxnSpLocks/>
            <a:stCxn id="259" idx="2"/>
            <a:endCxn id="255" idx="2"/>
          </p:cNvCxnSpPr>
          <p:nvPr/>
        </p:nvCxnSpPr>
        <p:spPr>
          <a:xfrm rot="5400000" flipH="1" flipV="1">
            <a:off x="6118306" y="632575"/>
            <a:ext cx="2617931" cy="5066082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6D8D60F-6F1A-1041-95F0-9F4E507882DA}"/>
              </a:ext>
            </a:extLst>
          </p:cNvPr>
          <p:cNvSpPr/>
          <p:nvPr/>
        </p:nvSpPr>
        <p:spPr>
          <a:xfrm>
            <a:off x="6933808" y="4150387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B91FC92-B3E1-D849-B4F5-60D0A655A41F}"/>
              </a:ext>
            </a:extLst>
          </p:cNvPr>
          <p:cNvSpPr/>
          <p:nvPr/>
        </p:nvSpPr>
        <p:spPr>
          <a:xfrm>
            <a:off x="5826032" y="5048070"/>
            <a:ext cx="412917" cy="367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79ECD02-8763-9243-85D0-D2B9C57ACE57}"/>
              </a:ext>
            </a:extLst>
          </p:cNvPr>
          <p:cNvSpPr/>
          <p:nvPr/>
        </p:nvSpPr>
        <p:spPr>
          <a:xfrm>
            <a:off x="7798555" y="1391212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00196AA2-F12F-464E-ABE5-2A2B57C7A161}"/>
              </a:ext>
            </a:extLst>
          </p:cNvPr>
          <p:cNvSpPr/>
          <p:nvPr/>
        </p:nvSpPr>
        <p:spPr>
          <a:xfrm>
            <a:off x="5719915" y="1945845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CF26110-8023-BC44-AB30-FFF59313214F}"/>
              </a:ext>
            </a:extLst>
          </p:cNvPr>
          <p:cNvSpPr/>
          <p:nvPr/>
        </p:nvSpPr>
        <p:spPr>
          <a:xfrm>
            <a:off x="9451488" y="5673275"/>
            <a:ext cx="1649304" cy="91301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IIQ Request Number Generation, This can be tracked from Track My Request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0758914-9700-3341-9250-E1479D8B033F}"/>
              </a:ext>
            </a:extLst>
          </p:cNvPr>
          <p:cNvCxnSpPr>
            <a:cxnSpLocks/>
            <a:stCxn id="50" idx="3"/>
            <a:endCxn id="233" idx="4"/>
          </p:cNvCxnSpPr>
          <p:nvPr/>
        </p:nvCxnSpPr>
        <p:spPr>
          <a:xfrm flipV="1">
            <a:off x="11100792" y="5054813"/>
            <a:ext cx="191821" cy="1074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08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98692"/>
              </p:ext>
            </p:extLst>
          </p:nvPr>
        </p:nvGraphicFramePr>
        <p:xfrm>
          <a:off x="4869" y="0"/>
          <a:ext cx="12187131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57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Access Request, Privileged Access Request, Manage Accounts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Approvals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3" name="Connector 232">
            <a:extLst>
              <a:ext uri="{FF2B5EF4-FFF2-40B4-BE49-F238E27FC236}">
                <a16:creationId xmlns:a16="http://schemas.microsoft.com/office/drawing/2014/main" id="{56058CA9-5057-904A-A3A1-185EED47CB36}"/>
              </a:ext>
            </a:extLst>
          </p:cNvPr>
          <p:cNvSpPr/>
          <p:nvPr/>
        </p:nvSpPr>
        <p:spPr>
          <a:xfrm>
            <a:off x="649810" y="638378"/>
            <a:ext cx="1594267" cy="76999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Approvals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0F3C0E0F-83C5-B042-ACF8-28EF3AB4C101}"/>
              </a:ext>
            </a:extLst>
          </p:cNvPr>
          <p:cNvSpPr/>
          <p:nvPr/>
        </p:nvSpPr>
        <p:spPr>
          <a:xfrm>
            <a:off x="532144" y="1847022"/>
            <a:ext cx="2015676" cy="151967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Omit Approval?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3602881-97C6-2C49-BE6E-71EA01DA7CE9}"/>
              </a:ext>
            </a:extLst>
          </p:cNvPr>
          <p:cNvCxnSpPr>
            <a:cxnSpLocks/>
            <a:stCxn id="50" idx="3"/>
            <a:endCxn id="96" idx="0"/>
          </p:cNvCxnSpPr>
          <p:nvPr/>
        </p:nvCxnSpPr>
        <p:spPr>
          <a:xfrm>
            <a:off x="2547820" y="2606858"/>
            <a:ext cx="5034511" cy="2585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6A858C7-4227-D549-A633-3B2A7E4615DE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1439004" y="3467671"/>
            <a:ext cx="1098658" cy="896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E22202B0-F5E0-F747-8EDE-E29C652B626C}"/>
              </a:ext>
            </a:extLst>
          </p:cNvPr>
          <p:cNvSpPr/>
          <p:nvPr/>
        </p:nvSpPr>
        <p:spPr>
          <a:xfrm>
            <a:off x="1315156" y="4259196"/>
            <a:ext cx="2083953" cy="144615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Approver Approves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or Rejects with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Email Signature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(if configured)?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810CE76-5FEC-9B4F-999A-E4266697665F}"/>
              </a:ext>
            </a:extLst>
          </p:cNvPr>
          <p:cNvSpPr/>
          <p:nvPr/>
        </p:nvSpPr>
        <p:spPr>
          <a:xfrm>
            <a:off x="4260534" y="4259195"/>
            <a:ext cx="914462" cy="6015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Wait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15558D8-7D9A-924B-BCF1-4F53F3F23EAC}"/>
              </a:ext>
            </a:extLst>
          </p:cNvPr>
          <p:cNvCxnSpPr>
            <a:cxnSpLocks/>
            <a:stCxn id="59" idx="2"/>
          </p:cNvCxnSpPr>
          <p:nvPr/>
        </p:nvCxnSpPr>
        <p:spPr>
          <a:xfrm rot="16200000" flipH="1">
            <a:off x="3028608" y="5033870"/>
            <a:ext cx="214190" cy="1557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>
            <a:extLst>
              <a:ext uri="{FF2B5EF4-FFF2-40B4-BE49-F238E27FC236}">
                <a16:creationId xmlns:a16="http://schemas.microsoft.com/office/drawing/2014/main" id="{0A56538F-A009-6646-B092-0C8834EAF595}"/>
              </a:ext>
            </a:extLst>
          </p:cNvPr>
          <p:cNvSpPr/>
          <p:nvPr/>
        </p:nvSpPr>
        <p:spPr>
          <a:xfrm>
            <a:off x="3914274" y="5334895"/>
            <a:ext cx="1924849" cy="123999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Approves?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6DA188E-EE1E-F643-BF29-1AFA715A8AF3}"/>
              </a:ext>
            </a:extLst>
          </p:cNvPr>
          <p:cNvCxnSpPr>
            <a:stCxn id="65" idx="3"/>
          </p:cNvCxnSpPr>
          <p:nvPr/>
        </p:nvCxnSpPr>
        <p:spPr>
          <a:xfrm flipV="1">
            <a:off x="5839123" y="5812440"/>
            <a:ext cx="802309" cy="142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88B169C6-2B4E-3345-ACD8-C6B1F2E98616}"/>
              </a:ext>
            </a:extLst>
          </p:cNvPr>
          <p:cNvSpPr/>
          <p:nvPr/>
        </p:nvSpPr>
        <p:spPr>
          <a:xfrm>
            <a:off x="7973079" y="2342147"/>
            <a:ext cx="1924849" cy="158611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Next Approval Split Eligible?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92C33D3-23DA-944A-83C0-F6CC35B886C3}"/>
              </a:ext>
            </a:extLst>
          </p:cNvPr>
          <p:cNvSpPr/>
          <p:nvPr/>
        </p:nvSpPr>
        <p:spPr>
          <a:xfrm>
            <a:off x="6725195" y="1087491"/>
            <a:ext cx="1098484" cy="866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863950B9-0287-D049-884C-BC04494B1EF2}"/>
              </a:ext>
            </a:extLst>
          </p:cNvPr>
          <p:cNvSpPr/>
          <p:nvPr/>
        </p:nvSpPr>
        <p:spPr>
          <a:xfrm>
            <a:off x="3891582" y="2761231"/>
            <a:ext cx="1924849" cy="123999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Rejects?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5567538-91D4-694B-BEEF-40F62BB2049D}"/>
              </a:ext>
            </a:extLst>
          </p:cNvPr>
          <p:cNvCxnSpPr>
            <a:cxnSpLocks/>
          </p:cNvCxnSpPr>
          <p:nvPr/>
        </p:nvCxnSpPr>
        <p:spPr>
          <a:xfrm flipV="1">
            <a:off x="3399109" y="4594688"/>
            <a:ext cx="861424" cy="3824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E9B7A71-CCFF-4F4B-8912-B5201C4B08F3}"/>
              </a:ext>
            </a:extLst>
          </p:cNvPr>
          <p:cNvSpPr/>
          <p:nvPr/>
        </p:nvSpPr>
        <p:spPr>
          <a:xfrm>
            <a:off x="4130535" y="1338636"/>
            <a:ext cx="1223367" cy="65760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Rejection email to Requestor and copied  to requestee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3A67536-33FA-304D-9ECA-0E9510F9ACBB}"/>
              </a:ext>
            </a:extLst>
          </p:cNvPr>
          <p:cNvCxnSpPr>
            <a:cxnSpLocks/>
            <a:endCxn id="85" idx="2"/>
          </p:cNvCxnSpPr>
          <p:nvPr/>
        </p:nvCxnSpPr>
        <p:spPr>
          <a:xfrm rot="16200000" flipV="1">
            <a:off x="4431359" y="2307101"/>
            <a:ext cx="750696" cy="128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D597CF-FB91-D04D-89D3-C985D76D37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5353902" y="1430403"/>
            <a:ext cx="1371293" cy="90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3B6DCA2B-347C-F145-A413-7D3591D00DEF}"/>
              </a:ext>
            </a:extLst>
          </p:cNvPr>
          <p:cNvSpPr/>
          <p:nvPr/>
        </p:nvSpPr>
        <p:spPr>
          <a:xfrm>
            <a:off x="6619906" y="5192443"/>
            <a:ext cx="1924850" cy="143303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 Business or Permitted Role requested?</a:t>
            </a:r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9DF94008-CBD5-6644-9476-F5E474390BFD}"/>
              </a:ext>
            </a:extLst>
          </p:cNvPr>
          <p:cNvSpPr/>
          <p:nvPr/>
        </p:nvSpPr>
        <p:spPr>
          <a:xfrm>
            <a:off x="8913978" y="5385483"/>
            <a:ext cx="1924849" cy="123999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Role Business Approvers Defined?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6C178E1-DE12-0749-845A-590F70E8548B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 flipV="1">
            <a:off x="7740172" y="4307110"/>
            <a:ext cx="1574182" cy="816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DF8DC19-C958-D54B-A3CA-5619535BC257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8309811" y="5705344"/>
            <a:ext cx="60416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B63A583-1940-224E-95F4-E7004FBB7034}"/>
              </a:ext>
            </a:extLst>
          </p:cNvPr>
          <p:cNvSpPr/>
          <p:nvPr/>
        </p:nvSpPr>
        <p:spPr>
          <a:xfrm>
            <a:off x="10533484" y="4047015"/>
            <a:ext cx="1223367" cy="121569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Business Application from Role, If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not there use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Infrastructure / Technology Application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1A20453-3D05-434B-AFCE-5FB1DEDE3F92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295522" y="5262708"/>
            <a:ext cx="849646" cy="341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099065B-1666-3041-ACF1-C592C52F3C04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V="1">
            <a:off x="8745926" y="4255006"/>
            <a:ext cx="1556873" cy="704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5A26D08-F8D9-B84E-AD6E-18355212F61B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H="1">
            <a:off x="7973079" y="1284076"/>
            <a:ext cx="286936" cy="1851128"/>
          </a:xfrm>
          <a:prstGeom prst="bentConnector4">
            <a:avLst>
              <a:gd name="adj1" fmla="val -79669"/>
              <a:gd name="adj2" fmla="val 71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onnector 120">
            <a:extLst>
              <a:ext uri="{FF2B5EF4-FFF2-40B4-BE49-F238E27FC236}">
                <a16:creationId xmlns:a16="http://schemas.microsoft.com/office/drawing/2014/main" id="{BD4818A0-9622-B94E-A530-AA16C2FAB38C}"/>
              </a:ext>
            </a:extLst>
          </p:cNvPr>
          <p:cNvSpPr/>
          <p:nvPr/>
        </p:nvSpPr>
        <p:spPr>
          <a:xfrm>
            <a:off x="9538129" y="501917"/>
            <a:ext cx="1627597" cy="6903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Approvals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1E0D5D0E-39A3-DB4D-BC07-B88D49FA00F8}"/>
              </a:ext>
            </a:extLst>
          </p:cNvPr>
          <p:cNvCxnSpPr>
            <a:cxnSpLocks/>
          </p:cNvCxnSpPr>
          <p:nvPr/>
        </p:nvCxnSpPr>
        <p:spPr>
          <a:xfrm rot="10800000">
            <a:off x="9484850" y="3467201"/>
            <a:ext cx="1070159" cy="944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67D25D56-B9CF-F445-BCB5-13653F56D608}"/>
              </a:ext>
            </a:extLst>
          </p:cNvPr>
          <p:cNvSpPr/>
          <p:nvPr/>
        </p:nvSpPr>
        <p:spPr>
          <a:xfrm>
            <a:off x="10407324" y="2586900"/>
            <a:ext cx="1436040" cy="12417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next approval?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5DC485AC-9F06-594E-BEA2-56B41DDECFA5}"/>
              </a:ext>
            </a:extLst>
          </p:cNvPr>
          <p:cNvCxnSpPr>
            <a:cxnSpLocks/>
          </p:cNvCxnSpPr>
          <p:nvPr/>
        </p:nvCxnSpPr>
        <p:spPr>
          <a:xfrm>
            <a:off x="9288380" y="2647441"/>
            <a:ext cx="1390331" cy="25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7AB4444D-5E84-4C4C-BED2-8B48F9C658BE}"/>
              </a:ext>
            </a:extLst>
          </p:cNvPr>
          <p:cNvSpPr/>
          <p:nvPr/>
        </p:nvSpPr>
        <p:spPr>
          <a:xfrm>
            <a:off x="8935504" y="1400127"/>
            <a:ext cx="1582323" cy="96102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Completion email to Requestor and copied  to requestee and Remove Requested Form Role (If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any)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BE38673-5539-0F4F-94BE-DAEC769A899A}"/>
              </a:ext>
            </a:extLst>
          </p:cNvPr>
          <p:cNvCxnSpPr>
            <a:cxnSpLocks/>
            <a:stCxn id="142" idx="1"/>
            <a:endCxn id="75" idx="6"/>
          </p:cNvCxnSpPr>
          <p:nvPr/>
        </p:nvCxnSpPr>
        <p:spPr>
          <a:xfrm rot="10800000">
            <a:off x="7823680" y="1520653"/>
            <a:ext cx="1111825" cy="359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F668E88-E6A8-5749-97A1-CC50BF3F3F40}"/>
              </a:ext>
            </a:extLst>
          </p:cNvPr>
          <p:cNvSpPr/>
          <p:nvPr/>
        </p:nvSpPr>
        <p:spPr>
          <a:xfrm>
            <a:off x="1315156" y="3568917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A26A25-80F4-9E48-A460-A02452CA3F13}"/>
              </a:ext>
            </a:extLst>
          </p:cNvPr>
          <p:cNvSpPr/>
          <p:nvPr/>
        </p:nvSpPr>
        <p:spPr>
          <a:xfrm>
            <a:off x="2384405" y="2616673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40097650-B6ED-9B44-AF68-835D646AE54C}"/>
              </a:ext>
            </a:extLst>
          </p:cNvPr>
          <p:cNvSpPr/>
          <p:nvPr/>
        </p:nvSpPr>
        <p:spPr>
          <a:xfrm>
            <a:off x="5726208" y="3787796"/>
            <a:ext cx="1223367" cy="1263987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Configured Reminders, Escalations email to manager or escalation reassignment to manager</a:t>
            </a:r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2F1F45AF-18DB-204A-873B-23FC1E600886}"/>
              </a:ext>
            </a:extLst>
          </p:cNvPr>
          <p:cNvCxnSpPr>
            <a:cxnSpLocks/>
          </p:cNvCxnSpPr>
          <p:nvPr/>
        </p:nvCxnSpPr>
        <p:spPr>
          <a:xfrm flipV="1">
            <a:off x="5178877" y="4127733"/>
            <a:ext cx="573110" cy="3669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277943A0-279B-D844-9065-F39EF27BA12B}"/>
              </a:ext>
            </a:extLst>
          </p:cNvPr>
          <p:cNvSpPr/>
          <p:nvPr/>
        </p:nvSpPr>
        <p:spPr>
          <a:xfrm>
            <a:off x="5878046" y="2813672"/>
            <a:ext cx="1223367" cy="643061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Auto Reject after X Configured Days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7614E1C7-6BDC-A14F-81A5-44979730A28D}"/>
              </a:ext>
            </a:extLst>
          </p:cNvPr>
          <p:cNvCxnSpPr>
            <a:cxnSpLocks/>
            <a:stCxn id="172" idx="3"/>
            <a:endCxn id="166" idx="0"/>
          </p:cNvCxnSpPr>
          <p:nvPr/>
        </p:nvCxnSpPr>
        <p:spPr>
          <a:xfrm flipH="1">
            <a:off x="6337892" y="3135203"/>
            <a:ext cx="763521" cy="652593"/>
          </a:xfrm>
          <a:prstGeom prst="bentConnector4">
            <a:avLst>
              <a:gd name="adj1" fmla="val -29940"/>
              <a:gd name="adj2" fmla="val 746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75739981-D7EF-0F4F-9E07-EDA9C6E5CD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58738" y="1782545"/>
            <a:ext cx="1069697" cy="104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15A6FA28-F6C8-5342-95CB-DFA6125B82FC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759244" y="3381228"/>
            <a:ext cx="1132338" cy="1113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0E6FC88-9E6F-684F-B1D1-5B5626431EE1}"/>
              </a:ext>
            </a:extLst>
          </p:cNvPr>
          <p:cNvSpPr/>
          <p:nvPr/>
        </p:nvSpPr>
        <p:spPr>
          <a:xfrm>
            <a:off x="2973376" y="3758017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Yes, Rejects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7605C8E-73CA-7D4F-838D-000FEDDAC3A7}"/>
              </a:ext>
            </a:extLst>
          </p:cNvPr>
          <p:cNvSpPr/>
          <p:nvPr/>
        </p:nvSpPr>
        <p:spPr>
          <a:xfrm>
            <a:off x="2759242" y="5635834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Yes, Approves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DAC56E-9259-2A4B-AA12-7BCE8CAD913E}"/>
              </a:ext>
            </a:extLst>
          </p:cNvPr>
          <p:cNvSpPr/>
          <p:nvPr/>
        </p:nvSpPr>
        <p:spPr>
          <a:xfrm>
            <a:off x="3535569" y="4357153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065DD5-F8AD-874F-8E45-BBCF7DF05933}"/>
              </a:ext>
            </a:extLst>
          </p:cNvPr>
          <p:cNvSpPr/>
          <p:nvPr/>
        </p:nvSpPr>
        <p:spPr>
          <a:xfrm>
            <a:off x="7948864" y="5462582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A94DF42-8827-304E-B070-EC34C17D8DB1}"/>
              </a:ext>
            </a:extLst>
          </p:cNvPr>
          <p:cNvSpPr/>
          <p:nvPr/>
        </p:nvSpPr>
        <p:spPr>
          <a:xfrm>
            <a:off x="9112000" y="2461086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A57BCF0-2462-C443-93FE-58FA06D4E259}"/>
              </a:ext>
            </a:extLst>
          </p:cNvPr>
          <p:cNvSpPr/>
          <p:nvPr/>
        </p:nvSpPr>
        <p:spPr>
          <a:xfrm>
            <a:off x="10227738" y="1847022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16B62E44-C47A-6749-B449-E0B256B5A352}"/>
              </a:ext>
            </a:extLst>
          </p:cNvPr>
          <p:cNvCxnSpPr>
            <a:cxnSpLocks/>
            <a:stCxn id="131" idx="0"/>
            <a:endCxn id="142" idx="3"/>
          </p:cNvCxnSpPr>
          <p:nvPr/>
        </p:nvCxnSpPr>
        <p:spPr>
          <a:xfrm rot="16200000" flipV="1">
            <a:off x="10468455" y="1930010"/>
            <a:ext cx="706263" cy="607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63452876-F7B1-9641-8EA9-AE4BCF1D9676}"/>
              </a:ext>
            </a:extLst>
          </p:cNvPr>
          <p:cNvCxnSpPr>
            <a:cxnSpLocks/>
            <a:endCxn id="121" idx="6"/>
          </p:cNvCxnSpPr>
          <p:nvPr/>
        </p:nvCxnSpPr>
        <p:spPr>
          <a:xfrm rot="16200000" flipV="1">
            <a:off x="10324207" y="1688598"/>
            <a:ext cx="2360676" cy="677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5DE0CD8-6B89-FC49-814B-20C2F9D81661}"/>
              </a:ext>
            </a:extLst>
          </p:cNvPr>
          <p:cNvSpPr/>
          <p:nvPr/>
        </p:nvSpPr>
        <p:spPr>
          <a:xfrm>
            <a:off x="11165726" y="1625298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C6CB3A5-C69F-E143-9F23-996A047BB02F}"/>
              </a:ext>
            </a:extLst>
          </p:cNvPr>
          <p:cNvSpPr/>
          <p:nvPr/>
        </p:nvSpPr>
        <p:spPr>
          <a:xfrm>
            <a:off x="8029255" y="4479891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2AD6F60-3390-0F42-9FB5-A424BC594AA5}"/>
              </a:ext>
            </a:extLst>
          </p:cNvPr>
          <p:cNvSpPr/>
          <p:nvPr/>
        </p:nvSpPr>
        <p:spPr>
          <a:xfrm>
            <a:off x="9213828" y="4925969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DBAF3F4-BD70-794B-92EF-3B5BEF64ABDC}"/>
              </a:ext>
            </a:extLst>
          </p:cNvPr>
          <p:cNvSpPr/>
          <p:nvPr/>
        </p:nvSpPr>
        <p:spPr>
          <a:xfrm>
            <a:off x="10517827" y="5651339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F4317B7-CD1F-4841-957F-E1EB8B7BF2AD}"/>
              </a:ext>
            </a:extLst>
          </p:cNvPr>
          <p:cNvSpPr/>
          <p:nvPr/>
        </p:nvSpPr>
        <p:spPr>
          <a:xfrm>
            <a:off x="7427820" y="2387931"/>
            <a:ext cx="928921" cy="25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12" name="Connector 211">
            <a:extLst>
              <a:ext uri="{FF2B5EF4-FFF2-40B4-BE49-F238E27FC236}">
                <a16:creationId xmlns:a16="http://schemas.microsoft.com/office/drawing/2014/main" id="{1A9522AB-D65A-6D4E-80D9-CE939D1CCC4B}"/>
              </a:ext>
            </a:extLst>
          </p:cNvPr>
          <p:cNvSpPr/>
          <p:nvPr/>
        </p:nvSpPr>
        <p:spPr>
          <a:xfrm>
            <a:off x="7796771" y="481375"/>
            <a:ext cx="1490075" cy="8027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Approval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211137D9-DC3C-E54F-B65A-A71D95C1758C}"/>
              </a:ext>
            </a:extLst>
          </p:cNvPr>
          <p:cNvCxnSpPr>
            <a:cxnSpLocks/>
            <a:stCxn id="233" idx="4"/>
            <a:endCxn id="50" idx="0"/>
          </p:cNvCxnSpPr>
          <p:nvPr/>
        </p:nvCxnSpPr>
        <p:spPr>
          <a:xfrm rot="16200000" flipH="1">
            <a:off x="1274137" y="1581177"/>
            <a:ext cx="438652" cy="9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B620BB-3DB8-5A42-AE53-B64FFB6D98B5}"/>
              </a:ext>
            </a:extLst>
          </p:cNvPr>
          <p:cNvSpPr/>
          <p:nvPr/>
        </p:nvSpPr>
        <p:spPr>
          <a:xfrm>
            <a:off x="2037438" y="952236"/>
            <a:ext cx="2152655" cy="1499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0" name="Multidocument 249">
            <a:extLst>
              <a:ext uri="{FF2B5EF4-FFF2-40B4-BE49-F238E27FC236}">
                <a16:creationId xmlns:a16="http://schemas.microsoft.com/office/drawing/2014/main" id="{5E6FB41B-622E-7A49-8479-072D8269AD44}"/>
              </a:ext>
            </a:extLst>
          </p:cNvPr>
          <p:cNvSpPr/>
          <p:nvPr/>
        </p:nvSpPr>
        <p:spPr>
          <a:xfrm>
            <a:off x="4249147" y="487211"/>
            <a:ext cx="1397898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Approvals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E49C0D7F-E012-034F-83F7-FDA03BA64D3E}"/>
              </a:ext>
            </a:extLst>
          </p:cNvPr>
          <p:cNvCxnSpPr>
            <a:cxnSpLocks/>
            <a:stCxn id="212" idx="2"/>
          </p:cNvCxnSpPr>
          <p:nvPr/>
        </p:nvCxnSpPr>
        <p:spPr>
          <a:xfrm rot="10800000">
            <a:off x="5647045" y="638380"/>
            <a:ext cx="2149726" cy="244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C4D117D1-91CE-3047-A32B-EF6397E6D902}"/>
              </a:ext>
            </a:extLst>
          </p:cNvPr>
          <p:cNvCxnSpPr>
            <a:cxnSpLocks/>
            <a:stCxn id="250" idx="1"/>
          </p:cNvCxnSpPr>
          <p:nvPr/>
        </p:nvCxnSpPr>
        <p:spPr>
          <a:xfrm rot="10800000" flipV="1">
            <a:off x="2037439" y="866686"/>
            <a:ext cx="2211709" cy="16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Props1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351</Words>
  <Application>Microsoft Macintosh PowerPoint</Application>
  <PresentationFormat>Widescreen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166</cp:revision>
  <dcterms:created xsi:type="dcterms:W3CDTF">2017-09-05T18:04:55Z</dcterms:created>
  <dcterms:modified xsi:type="dcterms:W3CDTF">2018-09-25T09:00:44Z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