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4"/>
    <p:restoredTop sz="93750"/>
  </p:normalViewPr>
  <p:slideViewPr>
    <p:cSldViewPr snapToGrid="0" snapToObjects="1">
      <p:cViewPr varScale="1">
        <p:scale>
          <a:sx n="67" d="100"/>
          <a:sy n="67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49271"/>
              </p:ext>
            </p:extLst>
          </p:nvPr>
        </p:nvGraphicFramePr>
        <p:xfrm>
          <a:off x="-3916" y="6590"/>
          <a:ext cx="12195915" cy="685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baseline="0"/>
                        <a:t>Leaver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Leaver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487248" y="555367"/>
            <a:ext cx="1425035" cy="9114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Termination LifeCycle Event or Manual Event Quick Link </a:t>
            </a:r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478D842D-55C6-274A-9DC8-C2AA617BD9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8791" y="1775615"/>
            <a:ext cx="600854" cy="979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9892207F-7288-244E-B80D-93E3509386FD}"/>
              </a:ext>
            </a:extLst>
          </p:cNvPr>
          <p:cNvSpPr/>
          <p:nvPr/>
        </p:nvSpPr>
        <p:spPr>
          <a:xfrm>
            <a:off x="654116" y="2125028"/>
            <a:ext cx="1258167" cy="20470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Follow Termination Option / Application (including SailPoint On boarded Application) for terminated Identity </a:t>
            </a:r>
          </a:p>
        </p:txBody>
      </p:sp>
      <p:sp>
        <p:nvSpPr>
          <p:cNvPr id="140" name="Diamond 139">
            <a:extLst>
              <a:ext uri="{FF2B5EF4-FFF2-40B4-BE49-F238E27FC236}">
                <a16:creationId xmlns:a16="http://schemas.microsoft.com/office/drawing/2014/main" id="{51B39FA0-3A60-7D4B-9125-AE1EE6938D60}"/>
              </a:ext>
            </a:extLst>
          </p:cNvPr>
          <p:cNvSpPr/>
          <p:nvPr/>
        </p:nvSpPr>
        <p:spPr>
          <a:xfrm>
            <a:off x="2110094" y="629791"/>
            <a:ext cx="1854681" cy="102441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Do Nothing Option for Application?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056591B-B7C2-B047-8D37-8476CB37E350}"/>
              </a:ext>
            </a:extLst>
          </p:cNvPr>
          <p:cNvSpPr/>
          <p:nvPr/>
        </p:nvSpPr>
        <p:spPr>
          <a:xfrm>
            <a:off x="2188502" y="2517980"/>
            <a:ext cx="1349115" cy="10068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Go to Next Application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CAC867E6-9FA8-2846-8F09-359821708627}"/>
              </a:ext>
            </a:extLst>
          </p:cNvPr>
          <p:cNvCxnSpPr/>
          <p:nvPr/>
        </p:nvCxnSpPr>
        <p:spPr>
          <a:xfrm>
            <a:off x="3792468" y="1055646"/>
            <a:ext cx="734500" cy="192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4154FB9A-9893-A642-816E-4CEC7E5528F6}"/>
              </a:ext>
            </a:extLst>
          </p:cNvPr>
          <p:cNvSpPr/>
          <p:nvPr/>
        </p:nvSpPr>
        <p:spPr>
          <a:xfrm>
            <a:off x="4534511" y="555365"/>
            <a:ext cx="1569029" cy="131145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Selected Option Plan for Accounts(including Privileged Accounts) and Access. This could be an extended rule/application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F9425402-F92A-2141-A85B-CBB73C287F78}"/>
              </a:ext>
            </a:extLst>
          </p:cNvPr>
          <p:cNvCxnSpPr>
            <a:cxnSpLocks/>
          </p:cNvCxnSpPr>
          <p:nvPr/>
        </p:nvCxnSpPr>
        <p:spPr>
          <a:xfrm rot="5400000">
            <a:off x="2411008" y="1941994"/>
            <a:ext cx="848156" cy="3038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Diamond 154">
            <a:extLst>
              <a:ext uri="{FF2B5EF4-FFF2-40B4-BE49-F238E27FC236}">
                <a16:creationId xmlns:a16="http://schemas.microsoft.com/office/drawing/2014/main" id="{E9B58750-FA33-4147-A5BE-317AE998C0DE}"/>
              </a:ext>
            </a:extLst>
          </p:cNvPr>
          <p:cNvSpPr/>
          <p:nvPr/>
        </p:nvSpPr>
        <p:spPr>
          <a:xfrm>
            <a:off x="4283007" y="2510517"/>
            <a:ext cx="1682044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Staged?</a:t>
            </a:r>
          </a:p>
        </p:txBody>
      </p:sp>
      <p:sp>
        <p:nvSpPr>
          <p:cNvPr id="156" name="Diamond 155">
            <a:extLst>
              <a:ext uri="{FF2B5EF4-FFF2-40B4-BE49-F238E27FC236}">
                <a16:creationId xmlns:a16="http://schemas.microsoft.com/office/drawing/2014/main" id="{7D590E55-8CCB-AA4E-BE4F-999AF711F9C5}"/>
              </a:ext>
            </a:extLst>
          </p:cNvPr>
          <p:cNvSpPr/>
          <p:nvPr/>
        </p:nvSpPr>
        <p:spPr>
          <a:xfrm>
            <a:off x="2600963" y="3977161"/>
            <a:ext cx="1682044" cy="91612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Approved?</a:t>
            </a:r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178ED67C-9267-9E4F-B9E0-A618FE2BE457}"/>
              </a:ext>
            </a:extLst>
          </p:cNvPr>
          <p:cNvCxnSpPr>
            <a:stCxn id="155" idx="2"/>
            <a:endCxn id="156" idx="0"/>
          </p:cNvCxnSpPr>
          <p:nvPr/>
        </p:nvCxnSpPr>
        <p:spPr>
          <a:xfrm rot="5400000">
            <a:off x="4145090" y="2998222"/>
            <a:ext cx="275834" cy="1682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Diamond 160">
            <a:extLst>
              <a:ext uri="{FF2B5EF4-FFF2-40B4-BE49-F238E27FC236}">
                <a16:creationId xmlns:a16="http://schemas.microsoft.com/office/drawing/2014/main" id="{24E533DE-B8B5-CD4B-A230-EFF0DF6111D8}"/>
              </a:ext>
            </a:extLst>
          </p:cNvPr>
          <p:cNvSpPr/>
          <p:nvPr/>
        </p:nvSpPr>
        <p:spPr>
          <a:xfrm>
            <a:off x="2600963" y="5205875"/>
            <a:ext cx="1682044" cy="916129"/>
          </a:xfrm>
          <a:prstGeom prst="diamond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Scheduled X Day is Today?</a:t>
            </a: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DB0D2A27-88FD-FC43-A445-A0FC367844B2}"/>
              </a:ext>
            </a:extLst>
          </p:cNvPr>
          <p:cNvSpPr/>
          <p:nvPr/>
        </p:nvSpPr>
        <p:spPr>
          <a:xfrm>
            <a:off x="5453661" y="3386849"/>
            <a:ext cx="1931337" cy="115517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X Days Termination Option / Application?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BDC65DD-DBE7-D042-8EBD-C22B96F7FC70}"/>
              </a:ext>
            </a:extLst>
          </p:cNvPr>
          <p:cNvCxnSpPr>
            <a:cxnSpLocks/>
            <a:endCxn id="185" idx="0"/>
          </p:cNvCxnSpPr>
          <p:nvPr/>
        </p:nvCxnSpPr>
        <p:spPr>
          <a:xfrm>
            <a:off x="5965051" y="3105922"/>
            <a:ext cx="2066538" cy="984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8FF425A-79A2-674D-995C-1B28CBA8F4BE}"/>
              </a:ext>
            </a:extLst>
          </p:cNvPr>
          <p:cNvSpPr/>
          <p:nvPr/>
        </p:nvSpPr>
        <p:spPr>
          <a:xfrm>
            <a:off x="4455416" y="392766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3F6920C-DC30-1B47-8477-215F4E55931D}"/>
              </a:ext>
            </a:extLst>
          </p:cNvPr>
          <p:cNvSpPr/>
          <p:nvPr/>
        </p:nvSpPr>
        <p:spPr>
          <a:xfrm>
            <a:off x="5935181" y="281076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3112D99-DBA3-B444-B17D-5E09AA2AABA0}"/>
              </a:ext>
            </a:extLst>
          </p:cNvPr>
          <p:cNvCxnSpPr>
            <a:cxnSpLocks/>
            <a:stCxn id="162" idx="2"/>
            <a:endCxn id="62" idx="0"/>
          </p:cNvCxnSpPr>
          <p:nvPr/>
        </p:nvCxnSpPr>
        <p:spPr>
          <a:xfrm rot="16200000" flipH="1">
            <a:off x="6313258" y="4648091"/>
            <a:ext cx="430444" cy="218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80DF1D8-4BE4-8F46-8E1A-1D677538C5CB}"/>
              </a:ext>
            </a:extLst>
          </p:cNvPr>
          <p:cNvSpPr/>
          <p:nvPr/>
        </p:nvSpPr>
        <p:spPr>
          <a:xfrm>
            <a:off x="6170141" y="470461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871E385B-9A4D-8048-930C-A67047FE1E31}"/>
              </a:ext>
            </a:extLst>
          </p:cNvPr>
          <p:cNvSpPr/>
          <p:nvPr/>
        </p:nvSpPr>
        <p:spPr>
          <a:xfrm>
            <a:off x="1166045" y="4695292"/>
            <a:ext cx="635858" cy="33695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Wait</a:t>
            </a:r>
          </a:p>
        </p:txBody>
      </p: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A9B42010-25DD-CB43-9567-0C39A197B616}"/>
              </a:ext>
            </a:extLst>
          </p:cNvPr>
          <p:cNvCxnSpPr>
            <a:cxnSpLocks/>
            <a:stCxn id="156" idx="1"/>
            <a:endCxn id="177" idx="3"/>
          </p:cNvCxnSpPr>
          <p:nvPr/>
        </p:nvCxnSpPr>
        <p:spPr>
          <a:xfrm rot="10800000" flipV="1">
            <a:off x="1801903" y="4435225"/>
            <a:ext cx="799060" cy="428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6AB4835E-97A9-5048-BCFD-4BEBB147909F}"/>
              </a:ext>
            </a:extLst>
          </p:cNvPr>
          <p:cNvCxnSpPr>
            <a:endCxn id="177" idx="2"/>
          </p:cNvCxnSpPr>
          <p:nvPr/>
        </p:nvCxnSpPr>
        <p:spPr>
          <a:xfrm rot="10800000">
            <a:off x="1483975" y="5032243"/>
            <a:ext cx="1116989" cy="631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807292A-9A17-3042-8B84-83520A74D55D}"/>
              </a:ext>
            </a:extLst>
          </p:cNvPr>
          <p:cNvSpPr/>
          <p:nvPr/>
        </p:nvSpPr>
        <p:spPr>
          <a:xfrm>
            <a:off x="2042469" y="560880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D385CD7-C8F3-C144-910F-0009849D0807}"/>
              </a:ext>
            </a:extLst>
          </p:cNvPr>
          <p:cNvSpPr/>
          <p:nvPr/>
        </p:nvSpPr>
        <p:spPr>
          <a:xfrm>
            <a:off x="2188502" y="460992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D388AD89-F331-024D-B418-D8F6AED78D5D}"/>
              </a:ext>
            </a:extLst>
          </p:cNvPr>
          <p:cNvSpPr/>
          <p:nvPr/>
        </p:nvSpPr>
        <p:spPr>
          <a:xfrm>
            <a:off x="7461022" y="4090055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 Plan</a:t>
            </a: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463B3663-E7A8-5D4B-B889-D90365A906DD}"/>
              </a:ext>
            </a:extLst>
          </p:cNvPr>
          <p:cNvCxnSpPr>
            <a:cxnSpLocks/>
            <a:stCxn id="161" idx="2"/>
            <a:endCxn id="70" idx="1"/>
          </p:cNvCxnSpPr>
          <p:nvPr/>
        </p:nvCxnSpPr>
        <p:spPr>
          <a:xfrm rot="16200000" flipH="1">
            <a:off x="3632888" y="5931101"/>
            <a:ext cx="238228" cy="6200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33676614-329D-8941-8550-D71B0B1A29E5}"/>
              </a:ext>
            </a:extLst>
          </p:cNvPr>
          <p:cNvCxnSpPr>
            <a:cxnSpLocks/>
          </p:cNvCxnSpPr>
          <p:nvPr/>
        </p:nvCxnSpPr>
        <p:spPr>
          <a:xfrm>
            <a:off x="4283007" y="4435222"/>
            <a:ext cx="3189480" cy="169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134B30B-FB02-964F-9942-3A1F31D22097}"/>
              </a:ext>
            </a:extLst>
          </p:cNvPr>
          <p:cNvSpPr/>
          <p:nvPr/>
        </p:nvSpPr>
        <p:spPr>
          <a:xfrm>
            <a:off x="4282551" y="4440850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615B05E-2C57-1946-BE67-5DBF7EE35625}"/>
              </a:ext>
            </a:extLst>
          </p:cNvPr>
          <p:cNvSpPr/>
          <p:nvPr/>
        </p:nvSpPr>
        <p:spPr>
          <a:xfrm>
            <a:off x="3610428" y="608806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CE1B947A-81F8-4E4B-9C71-494F4AA60E6C}"/>
              </a:ext>
            </a:extLst>
          </p:cNvPr>
          <p:cNvSpPr/>
          <p:nvPr/>
        </p:nvSpPr>
        <p:spPr>
          <a:xfrm>
            <a:off x="6473445" y="896202"/>
            <a:ext cx="1265882" cy="68281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Take Termination Snapshot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B1875F2F-3528-1942-8C60-E93573A89370}"/>
              </a:ext>
            </a:extLst>
          </p:cNvPr>
          <p:cNvSpPr/>
          <p:nvPr/>
        </p:nvSpPr>
        <p:spPr>
          <a:xfrm>
            <a:off x="8050017" y="715011"/>
            <a:ext cx="1512112" cy="1011904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Excluded Access Exception( If any Java Regular Expression or String Comparison) per Application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DB4D7DCE-24E3-A345-AB11-592C9B5B583B}"/>
              </a:ext>
            </a:extLst>
          </p:cNvPr>
          <p:cNvSpPr/>
          <p:nvPr/>
        </p:nvSpPr>
        <p:spPr>
          <a:xfrm>
            <a:off x="9897746" y="4885241"/>
            <a:ext cx="2034425" cy="1087178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Reassign and Email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IdentityIQ</a:t>
            </a:r>
            <a:r>
              <a:rPr lang="en-US" sz="1000" b="1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Artifacts Ownership and Service Account Ownership to Manager ( If any), Auto Reject Pending Requests, Remove Authentication Q&amp;A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24EA689E-AB04-BA4B-870A-E4ED939F90FC}"/>
              </a:ext>
            </a:extLst>
          </p:cNvPr>
          <p:cNvSpPr/>
          <p:nvPr/>
        </p:nvSpPr>
        <p:spPr>
          <a:xfrm>
            <a:off x="8470330" y="5108671"/>
            <a:ext cx="1214029" cy="91660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Target Aggregation for Move Termination Option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FDBE534C-6F20-1440-BD51-FBD341EEB6A5}"/>
              </a:ext>
            </a:extLst>
          </p:cNvPr>
          <p:cNvSpPr/>
          <p:nvPr/>
        </p:nvSpPr>
        <p:spPr>
          <a:xfrm>
            <a:off x="10338302" y="6122003"/>
            <a:ext cx="957703" cy="63915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F9FF961C-E49B-0145-9263-A8BF3BB6646A}"/>
              </a:ext>
            </a:extLst>
          </p:cNvPr>
          <p:cNvSpPr/>
          <p:nvPr/>
        </p:nvSpPr>
        <p:spPr>
          <a:xfrm>
            <a:off x="10659837" y="2448305"/>
            <a:ext cx="1104968" cy="116374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Termination Email To Manager</a:t>
            </a:r>
          </a:p>
        </p:txBody>
      </p: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626906FD-75E5-8043-ABE4-E78D0DC8585A}"/>
              </a:ext>
            </a:extLst>
          </p:cNvPr>
          <p:cNvSpPr/>
          <p:nvPr/>
        </p:nvSpPr>
        <p:spPr>
          <a:xfrm>
            <a:off x="9058860" y="3861911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Termination and Reassignment Email To Operations</a:t>
            </a:r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FF296B0A-12A6-0547-B3B3-8AA8ADAD97CB}"/>
              </a:ext>
            </a:extLst>
          </p:cNvPr>
          <p:cNvCxnSpPr>
            <a:cxnSpLocks/>
            <a:stCxn id="150" idx="3"/>
          </p:cNvCxnSpPr>
          <p:nvPr/>
        </p:nvCxnSpPr>
        <p:spPr>
          <a:xfrm flipV="1">
            <a:off x="6103540" y="1151956"/>
            <a:ext cx="369905" cy="59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6966F105-CC50-C745-A016-789703C520B8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7739327" y="1237609"/>
            <a:ext cx="310690" cy="1829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04D06F5B-BC4D-524A-B7DA-C93083BD708B}"/>
              </a:ext>
            </a:extLst>
          </p:cNvPr>
          <p:cNvCxnSpPr>
            <a:cxnSpLocks/>
            <a:stCxn id="202" idx="2"/>
            <a:endCxn id="162" idx="0"/>
          </p:cNvCxnSpPr>
          <p:nvPr/>
        </p:nvCxnSpPr>
        <p:spPr>
          <a:xfrm rot="5400000">
            <a:off x="6782735" y="1363511"/>
            <a:ext cx="1659934" cy="23867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Diamond 257">
            <a:extLst>
              <a:ext uri="{FF2B5EF4-FFF2-40B4-BE49-F238E27FC236}">
                <a16:creationId xmlns:a16="http://schemas.microsoft.com/office/drawing/2014/main" id="{892FAB55-EC74-8C4C-A73D-8A9C7331FA95}"/>
              </a:ext>
            </a:extLst>
          </p:cNvPr>
          <p:cNvSpPr/>
          <p:nvPr/>
        </p:nvSpPr>
        <p:spPr>
          <a:xfrm>
            <a:off x="8656258" y="2496573"/>
            <a:ext cx="1418006" cy="91612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Error?</a:t>
            </a:r>
          </a:p>
        </p:txBody>
      </p: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D9DD25E6-2EC3-B74A-B2C5-CD259E58C9F0}"/>
              </a:ext>
            </a:extLst>
          </p:cNvPr>
          <p:cNvCxnSpPr>
            <a:cxnSpLocks/>
            <a:stCxn id="214" idx="3"/>
            <a:endCxn id="215" idx="2"/>
          </p:cNvCxnSpPr>
          <p:nvPr/>
        </p:nvCxnSpPr>
        <p:spPr>
          <a:xfrm>
            <a:off x="9684359" y="5566976"/>
            <a:ext cx="653943" cy="874603"/>
          </a:xfrm>
          <a:prstGeom prst="bentConnector3">
            <a:avLst>
              <a:gd name="adj1" fmla="val 17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209CEE7A-9F80-4A49-978A-159C996D9F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37961" y="1440141"/>
            <a:ext cx="913400" cy="430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>
            <a:extLst>
              <a:ext uri="{FF2B5EF4-FFF2-40B4-BE49-F238E27FC236}">
                <a16:creationId xmlns:a16="http://schemas.microsoft.com/office/drawing/2014/main" id="{780396B0-DE8E-8E4A-B890-21D4FEC256C5}"/>
              </a:ext>
            </a:extLst>
          </p:cNvPr>
          <p:cNvCxnSpPr>
            <a:cxnSpLocks/>
            <a:stCxn id="162" idx="1"/>
          </p:cNvCxnSpPr>
          <p:nvPr/>
        </p:nvCxnSpPr>
        <p:spPr>
          <a:xfrm rot="10800000">
            <a:off x="5137699" y="3708611"/>
            <a:ext cx="315963" cy="2558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>
            <a:extLst>
              <a:ext uri="{FF2B5EF4-FFF2-40B4-BE49-F238E27FC236}">
                <a16:creationId xmlns:a16="http://schemas.microsoft.com/office/drawing/2014/main" id="{71E7A372-210E-064B-A91F-7B73445006E2}"/>
              </a:ext>
            </a:extLst>
          </p:cNvPr>
          <p:cNvCxnSpPr>
            <a:cxnSpLocks/>
            <a:endCxn id="258" idx="1"/>
          </p:cNvCxnSpPr>
          <p:nvPr/>
        </p:nvCxnSpPr>
        <p:spPr>
          <a:xfrm rot="5400000" flipH="1" flipV="1">
            <a:off x="7950324" y="3388173"/>
            <a:ext cx="1139469" cy="27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>
            <a:extLst>
              <a:ext uri="{FF2B5EF4-FFF2-40B4-BE49-F238E27FC236}">
                <a16:creationId xmlns:a16="http://schemas.microsoft.com/office/drawing/2014/main" id="{C0BD184B-70C8-6F4E-8853-C1F3758127FC}"/>
              </a:ext>
            </a:extLst>
          </p:cNvPr>
          <p:cNvCxnSpPr>
            <a:cxnSpLocks/>
            <a:stCxn id="258" idx="0"/>
            <a:endCxn id="218" idx="1"/>
          </p:cNvCxnSpPr>
          <p:nvPr/>
        </p:nvCxnSpPr>
        <p:spPr>
          <a:xfrm rot="16200000" flipH="1">
            <a:off x="9745745" y="2116088"/>
            <a:ext cx="533607" cy="1294576"/>
          </a:xfrm>
          <a:prstGeom prst="bentConnector4">
            <a:avLst>
              <a:gd name="adj1" fmla="val -42841"/>
              <a:gd name="adj2" fmla="val 77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210533A5-F8A1-024B-A164-4ED5652BFBBF}"/>
              </a:ext>
            </a:extLst>
          </p:cNvPr>
          <p:cNvCxnSpPr>
            <a:cxnSpLocks/>
            <a:stCxn id="258" idx="2"/>
            <a:endCxn id="224" idx="1"/>
          </p:cNvCxnSpPr>
          <p:nvPr/>
        </p:nvCxnSpPr>
        <p:spPr>
          <a:xfrm rot="5400000">
            <a:off x="8820986" y="3650577"/>
            <a:ext cx="782150" cy="306401"/>
          </a:xfrm>
          <a:prstGeom prst="bentConnector4">
            <a:avLst>
              <a:gd name="adj1" fmla="val 28716"/>
              <a:gd name="adj2" fmla="val 174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AF584BD-BFA5-6C4E-8357-1BC534CD06A0}"/>
              </a:ext>
            </a:extLst>
          </p:cNvPr>
          <p:cNvSpPr/>
          <p:nvPr/>
        </p:nvSpPr>
        <p:spPr>
          <a:xfrm>
            <a:off x="9702713" y="202089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5AA52AA6-5677-294A-A7F3-62D752D73DCF}"/>
              </a:ext>
            </a:extLst>
          </p:cNvPr>
          <p:cNvSpPr/>
          <p:nvPr/>
        </p:nvSpPr>
        <p:spPr>
          <a:xfrm>
            <a:off x="8994228" y="339030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350" name="Elbow Connector 349">
            <a:extLst>
              <a:ext uri="{FF2B5EF4-FFF2-40B4-BE49-F238E27FC236}">
                <a16:creationId xmlns:a16="http://schemas.microsoft.com/office/drawing/2014/main" id="{98E46E00-82DD-324D-917E-21D98BD55B5A}"/>
              </a:ext>
            </a:extLst>
          </p:cNvPr>
          <p:cNvCxnSpPr>
            <a:cxnSpLocks/>
            <a:stCxn id="218" idx="2"/>
          </p:cNvCxnSpPr>
          <p:nvPr/>
        </p:nvCxnSpPr>
        <p:spPr>
          <a:xfrm rot="5400000">
            <a:off x="10656077" y="3615814"/>
            <a:ext cx="560004" cy="552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>
            <a:extLst>
              <a:ext uri="{FF2B5EF4-FFF2-40B4-BE49-F238E27FC236}">
                <a16:creationId xmlns:a16="http://schemas.microsoft.com/office/drawing/2014/main" id="{1701EBCF-8172-1548-9D60-D4864BE3F053}"/>
              </a:ext>
            </a:extLst>
          </p:cNvPr>
          <p:cNvCxnSpPr>
            <a:cxnSpLocks/>
            <a:stCxn id="224" idx="3"/>
            <a:endCxn id="213" idx="0"/>
          </p:cNvCxnSpPr>
          <p:nvPr/>
        </p:nvCxnSpPr>
        <p:spPr>
          <a:xfrm>
            <a:off x="10448557" y="4194852"/>
            <a:ext cx="466402" cy="690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357">
            <a:extLst>
              <a:ext uri="{FF2B5EF4-FFF2-40B4-BE49-F238E27FC236}">
                <a16:creationId xmlns:a16="http://schemas.microsoft.com/office/drawing/2014/main" id="{AB319DC2-7DB1-0D45-A75A-51C20F01A28E}"/>
              </a:ext>
            </a:extLst>
          </p:cNvPr>
          <p:cNvCxnSpPr>
            <a:cxnSpLocks/>
            <a:stCxn id="213" idx="1"/>
            <a:endCxn id="214" idx="0"/>
          </p:cNvCxnSpPr>
          <p:nvPr/>
        </p:nvCxnSpPr>
        <p:spPr>
          <a:xfrm rot="10800000">
            <a:off x="9077346" y="5108672"/>
            <a:ext cx="820401" cy="320159"/>
          </a:xfrm>
          <a:prstGeom prst="bentConnector4">
            <a:avLst>
              <a:gd name="adj1" fmla="val 13005"/>
              <a:gd name="adj2" fmla="val 171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C2922A1-45B4-A744-82D7-D117ACA3E794}"/>
              </a:ext>
            </a:extLst>
          </p:cNvPr>
          <p:cNvSpPr/>
          <p:nvPr/>
        </p:nvSpPr>
        <p:spPr>
          <a:xfrm>
            <a:off x="5285215" y="361205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D34BF60-7389-684C-A8D6-4341E5B787A4}"/>
              </a:ext>
            </a:extLst>
          </p:cNvPr>
          <p:cNvSpPr/>
          <p:nvPr/>
        </p:nvSpPr>
        <p:spPr>
          <a:xfrm>
            <a:off x="5942782" y="4972464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Launch X Days Scheduled Processes/ Application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FD99244-7468-AB45-9112-22722EB3CD63}"/>
              </a:ext>
            </a:extLst>
          </p:cNvPr>
          <p:cNvCxnSpPr>
            <a:cxnSpLocks/>
            <a:stCxn id="62" idx="1"/>
            <a:endCxn id="161" idx="3"/>
          </p:cNvCxnSpPr>
          <p:nvPr/>
        </p:nvCxnSpPr>
        <p:spPr>
          <a:xfrm rot="10800000" flipV="1">
            <a:off x="4283008" y="5305404"/>
            <a:ext cx="1659775" cy="358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9C907D7-963C-5047-9045-4881AFACEA64}"/>
              </a:ext>
            </a:extLst>
          </p:cNvPr>
          <p:cNvSpPr/>
          <p:nvPr/>
        </p:nvSpPr>
        <p:spPr>
          <a:xfrm>
            <a:off x="4062019" y="5972419"/>
            <a:ext cx="1169735" cy="775625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 Scheduled Date Plan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F344C6A7-14E2-C544-94A8-2A11E356966F}"/>
              </a:ext>
            </a:extLst>
          </p:cNvPr>
          <p:cNvSpPr/>
          <p:nvPr/>
        </p:nvSpPr>
        <p:spPr>
          <a:xfrm>
            <a:off x="5511818" y="5815637"/>
            <a:ext cx="975041" cy="91612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Error?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85BAFEA-D60B-894B-930E-A946E7981C6E}"/>
              </a:ext>
            </a:extLst>
          </p:cNvPr>
          <p:cNvCxnSpPr>
            <a:cxnSpLocks/>
          </p:cNvCxnSpPr>
          <p:nvPr/>
        </p:nvCxnSpPr>
        <p:spPr>
          <a:xfrm flipV="1">
            <a:off x="5270428" y="6247608"/>
            <a:ext cx="213973" cy="101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7212695-48FC-0949-AAA8-3064FB330BEB}"/>
              </a:ext>
            </a:extLst>
          </p:cNvPr>
          <p:cNvSpPr/>
          <p:nvPr/>
        </p:nvSpPr>
        <p:spPr>
          <a:xfrm>
            <a:off x="6975845" y="6273776"/>
            <a:ext cx="1036103" cy="55373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 Email To Operations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1498F64-49E3-5A4B-A28D-C4DC8FF6C91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486859" y="6273702"/>
            <a:ext cx="488986" cy="264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F60D7A1-80DB-AC47-B791-3D8FC99644DB}"/>
              </a:ext>
            </a:extLst>
          </p:cNvPr>
          <p:cNvCxnSpPr>
            <a:cxnSpLocks/>
            <a:stCxn id="89" idx="3"/>
            <a:endCxn id="75" idx="1"/>
          </p:cNvCxnSpPr>
          <p:nvPr/>
        </p:nvCxnSpPr>
        <p:spPr>
          <a:xfrm>
            <a:off x="8011948" y="6550644"/>
            <a:ext cx="542196" cy="23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5357A97-8FD4-E34E-AA46-4721E2246192}"/>
              </a:ext>
            </a:extLst>
          </p:cNvPr>
          <p:cNvCxnSpPr>
            <a:cxnSpLocks/>
          </p:cNvCxnSpPr>
          <p:nvPr/>
        </p:nvCxnSpPr>
        <p:spPr>
          <a:xfrm flipV="1">
            <a:off x="6076669" y="5776620"/>
            <a:ext cx="2393661" cy="55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377360-EA78-C546-A211-5178A402F081}"/>
              </a:ext>
            </a:extLst>
          </p:cNvPr>
          <p:cNvSpPr/>
          <p:nvPr/>
        </p:nvSpPr>
        <p:spPr>
          <a:xfrm>
            <a:off x="6369091" y="601644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1647BE2-DB0C-3645-BA4D-41BBC310EE9C}"/>
              </a:ext>
            </a:extLst>
          </p:cNvPr>
          <p:cNvSpPr/>
          <p:nvPr/>
        </p:nvSpPr>
        <p:spPr>
          <a:xfrm>
            <a:off x="7209847" y="5734411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E89BFE-F014-DA4B-A1AA-4656D15A4185}"/>
              </a:ext>
            </a:extLst>
          </p:cNvPr>
          <p:cNvSpPr txBox="1"/>
          <p:nvPr/>
        </p:nvSpPr>
        <p:spPr>
          <a:xfrm>
            <a:off x="4378639" y="1825366"/>
            <a:ext cx="3082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ea typeface="Lucida Grande" charset="0"/>
                <a:cs typeface="Calibri" panose="020F0502020204030204" pitchFamily="34" charset="0"/>
              </a:rPr>
              <a:t>For Business/Enterprise Roles,</a:t>
            </a:r>
          </a:p>
          <a:p>
            <a:pPr algn="ctr"/>
            <a:r>
              <a:rPr lang="en-US" sz="1200" i="1" dirty="0">
                <a:latin typeface="Calibri" panose="020F0502020204030204" pitchFamily="34" charset="0"/>
                <a:ea typeface="Lucida Grande" charset="0"/>
                <a:cs typeface="Calibri" panose="020F0502020204030204" pitchFamily="34" charset="0"/>
              </a:rPr>
              <a:t>Business applications termination option gets preference over Infrastructure/Technology applications </a:t>
            </a:r>
          </a:p>
          <a:p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380584-1D04-AF49-ABCC-174EB4B465BF}"/>
              </a:ext>
            </a:extLst>
          </p:cNvPr>
          <p:cNvSpPr txBox="1"/>
          <p:nvPr/>
        </p:nvSpPr>
        <p:spPr>
          <a:xfrm>
            <a:off x="399453" y="4177629"/>
            <a:ext cx="240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ea typeface="Lucida Grande" charset="0"/>
                <a:cs typeface="Calibri" panose="020F0502020204030204" pitchFamily="34" charset="0"/>
              </a:rPr>
              <a:t>Workgroups, capabilities access will be removed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DC031E1-6720-4441-877C-7AFC1F389FAD}"/>
              </a:ext>
            </a:extLst>
          </p:cNvPr>
          <p:cNvSpPr txBox="1"/>
          <p:nvPr/>
        </p:nvSpPr>
        <p:spPr>
          <a:xfrm>
            <a:off x="1096904" y="6096279"/>
            <a:ext cx="240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SailPoint Scheduled Job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A1FC0E-0DAE-4848-802F-C5A4D095BB11}"/>
              </a:ext>
            </a:extLst>
          </p:cNvPr>
          <p:cNvSpPr txBox="1"/>
          <p:nvPr/>
        </p:nvSpPr>
        <p:spPr>
          <a:xfrm>
            <a:off x="3317592" y="3374859"/>
            <a:ext cx="147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ea typeface="Lucida Grande" charset="0"/>
                <a:cs typeface="Calibri" panose="020F0502020204030204" pitchFamily="34" charset="0"/>
              </a:rPr>
              <a:t>Auto Expire Staging in  X configured Days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1BFA28-F73E-EF4E-ADB1-7F4B7D0F1ECC}"/>
              </a:ext>
            </a:extLst>
          </p:cNvPr>
          <p:cNvSpPr txBox="1"/>
          <p:nvPr/>
        </p:nvSpPr>
        <p:spPr>
          <a:xfrm>
            <a:off x="10766238" y="4019723"/>
            <a:ext cx="1479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ea typeface="Lucida Grande" charset="0"/>
                <a:cs typeface="Calibri" panose="020F0502020204030204" pitchFamily="34" charset="0"/>
              </a:rPr>
              <a:t>Reassignment To Manager can be overridden via reassignment rule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14CC06-6F66-624E-BE9C-F00766D1B41E}"/>
              </a:ext>
            </a:extLst>
          </p:cNvPr>
          <p:cNvSpPr/>
          <p:nvPr/>
        </p:nvSpPr>
        <p:spPr>
          <a:xfrm>
            <a:off x="2422626" y="1711227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BBDD905-CE6B-8E4F-AC1D-D3648503A9FB}"/>
              </a:ext>
            </a:extLst>
          </p:cNvPr>
          <p:cNvSpPr/>
          <p:nvPr/>
        </p:nvSpPr>
        <p:spPr>
          <a:xfrm>
            <a:off x="3733594" y="737049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DAF99C1-C5D1-C14A-8427-7F7694AFC865}"/>
              </a:ext>
            </a:extLst>
          </p:cNvPr>
          <p:cNvSpPr/>
          <p:nvPr/>
        </p:nvSpPr>
        <p:spPr>
          <a:xfrm>
            <a:off x="8554144" y="6385698"/>
            <a:ext cx="1018691" cy="376207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Manual Remediation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30F34F7D-08A8-5B4B-B111-82DABDAC36BF}"/>
              </a:ext>
            </a:extLst>
          </p:cNvPr>
          <p:cNvCxnSpPr>
            <a:cxnSpLocks/>
            <a:stCxn id="75" idx="3"/>
            <a:endCxn id="215" idx="3"/>
          </p:cNvCxnSpPr>
          <p:nvPr/>
        </p:nvCxnSpPr>
        <p:spPr>
          <a:xfrm>
            <a:off x="9572835" y="6573802"/>
            <a:ext cx="905719" cy="93751"/>
          </a:xfrm>
          <a:prstGeom prst="bentConnector4">
            <a:avLst>
              <a:gd name="adj1" fmla="val 42257"/>
              <a:gd name="adj2" fmla="val 204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1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31950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238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Leave of Absence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7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Leaver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847316" y="649146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LOA LifeCycle Event or Operations Manual Event Quick Link 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38C5FA7-D1C2-164F-8D7E-6957F4076D7E}"/>
              </a:ext>
            </a:extLst>
          </p:cNvPr>
          <p:cNvSpPr/>
          <p:nvPr/>
        </p:nvSpPr>
        <p:spPr>
          <a:xfrm>
            <a:off x="815116" y="2158178"/>
            <a:ext cx="2042384" cy="633195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All Identity Applications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917689D-248E-AC45-B3B9-0DE59C05FD18}"/>
              </a:ext>
            </a:extLst>
          </p:cNvPr>
          <p:cNvSpPr/>
          <p:nvPr/>
        </p:nvSpPr>
        <p:spPr>
          <a:xfrm>
            <a:off x="847316" y="3348521"/>
            <a:ext cx="1991134" cy="7853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Provisioning Plan based on selected LOA options per application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F70B232-72D0-814A-A154-C79A1F47A70C}"/>
              </a:ext>
            </a:extLst>
          </p:cNvPr>
          <p:cNvSpPr/>
          <p:nvPr/>
        </p:nvSpPr>
        <p:spPr>
          <a:xfrm>
            <a:off x="866366" y="4710595"/>
            <a:ext cx="1991134" cy="7853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Execute Provisioning Plan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8AD88575-3547-0840-B49A-94C96A1467B6}"/>
              </a:ext>
            </a:extLst>
          </p:cNvPr>
          <p:cNvSpPr/>
          <p:nvPr/>
        </p:nvSpPr>
        <p:spPr>
          <a:xfrm>
            <a:off x="4420938" y="3871784"/>
            <a:ext cx="1418006" cy="91612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Error?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917C2A7-0248-3540-9D75-53EE13A06DAC}"/>
              </a:ext>
            </a:extLst>
          </p:cNvPr>
          <p:cNvSpPr/>
          <p:nvPr/>
        </p:nvSpPr>
        <p:spPr>
          <a:xfrm>
            <a:off x="4637429" y="5490016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Email To Operations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BB9307A-3EF5-EF49-AFB6-433038B6AD93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V="1">
            <a:off x="2857500" y="3871784"/>
            <a:ext cx="2272441" cy="1231476"/>
          </a:xfrm>
          <a:prstGeom prst="bentConnector4">
            <a:avLst>
              <a:gd name="adj1" fmla="val 34400"/>
              <a:gd name="adj2" fmla="val 118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36BA80D-F92F-9440-81CC-6E1F2593B720}"/>
              </a:ext>
            </a:extLst>
          </p:cNvPr>
          <p:cNvCxnSpPr>
            <a:cxnSpLocks/>
            <a:stCxn id="79" idx="1"/>
            <a:endCxn id="80" idx="0"/>
          </p:cNvCxnSpPr>
          <p:nvPr/>
        </p:nvCxnSpPr>
        <p:spPr>
          <a:xfrm rot="10800000" flipH="1" flipV="1">
            <a:off x="4420938" y="4329848"/>
            <a:ext cx="911340" cy="1160167"/>
          </a:xfrm>
          <a:prstGeom prst="bentConnector4">
            <a:avLst>
              <a:gd name="adj1" fmla="val -25084"/>
              <a:gd name="adj2" fmla="val 69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5D68E2EF-32DC-2A48-A033-DCDE248DA0F0}"/>
              </a:ext>
            </a:extLst>
          </p:cNvPr>
          <p:cNvSpPr/>
          <p:nvPr/>
        </p:nvSpPr>
        <p:spPr>
          <a:xfrm>
            <a:off x="8143600" y="3380842"/>
            <a:ext cx="1349115" cy="10068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B439FA4-0C61-5043-9CC9-C72FD4E87299}"/>
              </a:ext>
            </a:extLst>
          </p:cNvPr>
          <p:cNvCxnSpPr>
            <a:cxnSpLocks/>
            <a:stCxn id="80" idx="3"/>
            <a:endCxn id="89" idx="6"/>
          </p:cNvCxnSpPr>
          <p:nvPr/>
        </p:nvCxnSpPr>
        <p:spPr>
          <a:xfrm flipV="1">
            <a:off x="6027126" y="3884275"/>
            <a:ext cx="3465589" cy="1938682"/>
          </a:xfrm>
          <a:prstGeom prst="bentConnector3">
            <a:avLst>
              <a:gd name="adj1" fmla="val 106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36AA375-8302-DF40-AAF6-7F3285801780}"/>
              </a:ext>
            </a:extLst>
          </p:cNvPr>
          <p:cNvCxnSpPr>
            <a:cxnSpLocks/>
          </p:cNvCxnSpPr>
          <p:nvPr/>
        </p:nvCxnSpPr>
        <p:spPr>
          <a:xfrm flipV="1">
            <a:off x="5878980" y="3959713"/>
            <a:ext cx="2264620" cy="369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2F6578E-3019-0047-9F41-9EE4B3A37F8B}"/>
              </a:ext>
            </a:extLst>
          </p:cNvPr>
          <p:cNvCxnSpPr>
            <a:cxnSpLocks/>
            <a:endCxn id="76" idx="0"/>
          </p:cNvCxnSpPr>
          <p:nvPr/>
        </p:nvCxnSpPr>
        <p:spPr>
          <a:xfrm rot="16200000" flipH="1">
            <a:off x="1496062" y="1817932"/>
            <a:ext cx="404016" cy="276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A399B43-9698-C242-A34F-8E4191522235}"/>
              </a:ext>
            </a:extLst>
          </p:cNvPr>
          <p:cNvCxnSpPr>
            <a:stCxn id="76" idx="2"/>
          </p:cNvCxnSpPr>
          <p:nvPr/>
        </p:nvCxnSpPr>
        <p:spPr>
          <a:xfrm rot="5400000">
            <a:off x="1419496" y="2931709"/>
            <a:ext cx="557148" cy="276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2173377-88AA-F54C-9FC7-F34FAAE2867A}"/>
              </a:ext>
            </a:extLst>
          </p:cNvPr>
          <p:cNvCxnSpPr/>
          <p:nvPr/>
        </p:nvCxnSpPr>
        <p:spPr>
          <a:xfrm rot="16200000" flipH="1">
            <a:off x="1770856" y="4209100"/>
            <a:ext cx="566946" cy="43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26B6C5C-8074-7446-9050-1A2229E2C787}"/>
              </a:ext>
            </a:extLst>
          </p:cNvPr>
          <p:cNvSpPr/>
          <p:nvPr/>
        </p:nvSpPr>
        <p:spPr>
          <a:xfrm>
            <a:off x="4171711" y="466298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4C97C-0568-624C-9F22-5FD88024F021}"/>
              </a:ext>
            </a:extLst>
          </p:cNvPr>
          <p:cNvSpPr/>
          <p:nvPr/>
        </p:nvSpPr>
        <p:spPr>
          <a:xfrm>
            <a:off x="5878980" y="395971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6163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494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238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Long Term Disability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7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Leaver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847316" y="649146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LTD LifeCycle Event or Operations Manual Event Quick Link 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38C5FA7-D1C2-164F-8D7E-6957F4076D7E}"/>
              </a:ext>
            </a:extLst>
          </p:cNvPr>
          <p:cNvSpPr/>
          <p:nvPr/>
        </p:nvSpPr>
        <p:spPr>
          <a:xfrm>
            <a:off x="815116" y="2158178"/>
            <a:ext cx="2042384" cy="633195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All Identity Applications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917689D-248E-AC45-B3B9-0DE59C05FD18}"/>
              </a:ext>
            </a:extLst>
          </p:cNvPr>
          <p:cNvSpPr/>
          <p:nvPr/>
        </p:nvSpPr>
        <p:spPr>
          <a:xfrm>
            <a:off x="847316" y="3348521"/>
            <a:ext cx="1991134" cy="7853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Provisioning Plan based on selected LTD options per application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F70B232-72D0-814A-A154-C79A1F47A70C}"/>
              </a:ext>
            </a:extLst>
          </p:cNvPr>
          <p:cNvSpPr/>
          <p:nvPr/>
        </p:nvSpPr>
        <p:spPr>
          <a:xfrm>
            <a:off x="866366" y="4710595"/>
            <a:ext cx="1991134" cy="7853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Execute Provisioning Plan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8AD88575-3547-0840-B49A-94C96A1467B6}"/>
              </a:ext>
            </a:extLst>
          </p:cNvPr>
          <p:cNvSpPr/>
          <p:nvPr/>
        </p:nvSpPr>
        <p:spPr>
          <a:xfrm>
            <a:off x="4420938" y="3871784"/>
            <a:ext cx="1418006" cy="91612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Error?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917C2A7-0248-3540-9D75-53EE13A06DAC}"/>
              </a:ext>
            </a:extLst>
          </p:cNvPr>
          <p:cNvSpPr/>
          <p:nvPr/>
        </p:nvSpPr>
        <p:spPr>
          <a:xfrm>
            <a:off x="4637429" y="5490016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Email To Operations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BB9307A-3EF5-EF49-AFB6-433038B6AD93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V="1">
            <a:off x="2857500" y="3871784"/>
            <a:ext cx="2272441" cy="1231476"/>
          </a:xfrm>
          <a:prstGeom prst="bentConnector4">
            <a:avLst>
              <a:gd name="adj1" fmla="val 34400"/>
              <a:gd name="adj2" fmla="val 118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36BA80D-F92F-9440-81CC-6E1F2593B720}"/>
              </a:ext>
            </a:extLst>
          </p:cNvPr>
          <p:cNvCxnSpPr>
            <a:cxnSpLocks/>
            <a:stCxn id="79" idx="1"/>
            <a:endCxn id="80" idx="0"/>
          </p:cNvCxnSpPr>
          <p:nvPr/>
        </p:nvCxnSpPr>
        <p:spPr>
          <a:xfrm rot="10800000" flipH="1" flipV="1">
            <a:off x="4420938" y="4329848"/>
            <a:ext cx="911340" cy="1160167"/>
          </a:xfrm>
          <a:prstGeom prst="bentConnector4">
            <a:avLst>
              <a:gd name="adj1" fmla="val -25084"/>
              <a:gd name="adj2" fmla="val 69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5D68E2EF-32DC-2A48-A033-DCDE248DA0F0}"/>
              </a:ext>
            </a:extLst>
          </p:cNvPr>
          <p:cNvSpPr/>
          <p:nvPr/>
        </p:nvSpPr>
        <p:spPr>
          <a:xfrm>
            <a:off x="8143600" y="3380842"/>
            <a:ext cx="1349115" cy="10068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B439FA4-0C61-5043-9CC9-C72FD4E87299}"/>
              </a:ext>
            </a:extLst>
          </p:cNvPr>
          <p:cNvCxnSpPr>
            <a:cxnSpLocks/>
            <a:stCxn id="80" idx="3"/>
            <a:endCxn id="89" idx="6"/>
          </p:cNvCxnSpPr>
          <p:nvPr/>
        </p:nvCxnSpPr>
        <p:spPr>
          <a:xfrm flipV="1">
            <a:off x="6027126" y="3884275"/>
            <a:ext cx="3465589" cy="1938682"/>
          </a:xfrm>
          <a:prstGeom prst="bentConnector3">
            <a:avLst>
              <a:gd name="adj1" fmla="val 106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36AA375-8302-DF40-AAF6-7F3285801780}"/>
              </a:ext>
            </a:extLst>
          </p:cNvPr>
          <p:cNvCxnSpPr>
            <a:cxnSpLocks/>
          </p:cNvCxnSpPr>
          <p:nvPr/>
        </p:nvCxnSpPr>
        <p:spPr>
          <a:xfrm flipV="1">
            <a:off x="5878980" y="3959713"/>
            <a:ext cx="2264620" cy="369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2F6578E-3019-0047-9F41-9EE4B3A37F8B}"/>
              </a:ext>
            </a:extLst>
          </p:cNvPr>
          <p:cNvCxnSpPr>
            <a:cxnSpLocks/>
            <a:endCxn id="76" idx="0"/>
          </p:cNvCxnSpPr>
          <p:nvPr/>
        </p:nvCxnSpPr>
        <p:spPr>
          <a:xfrm rot="16200000" flipH="1">
            <a:off x="1496062" y="1817932"/>
            <a:ext cx="404016" cy="276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A399B43-9698-C242-A34F-8E4191522235}"/>
              </a:ext>
            </a:extLst>
          </p:cNvPr>
          <p:cNvCxnSpPr>
            <a:stCxn id="76" idx="2"/>
          </p:cNvCxnSpPr>
          <p:nvPr/>
        </p:nvCxnSpPr>
        <p:spPr>
          <a:xfrm rot="5400000">
            <a:off x="1419496" y="2931709"/>
            <a:ext cx="557148" cy="276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2173377-88AA-F54C-9FC7-F34FAAE2867A}"/>
              </a:ext>
            </a:extLst>
          </p:cNvPr>
          <p:cNvCxnSpPr/>
          <p:nvPr/>
        </p:nvCxnSpPr>
        <p:spPr>
          <a:xfrm rot="16200000" flipH="1">
            <a:off x="1770856" y="4209100"/>
            <a:ext cx="566946" cy="43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26B6C5C-8074-7446-9050-1A2229E2C787}"/>
              </a:ext>
            </a:extLst>
          </p:cNvPr>
          <p:cNvSpPr/>
          <p:nvPr/>
        </p:nvSpPr>
        <p:spPr>
          <a:xfrm>
            <a:off x="4171711" y="466298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4C97C-0568-624C-9F22-5FD88024F021}"/>
              </a:ext>
            </a:extLst>
          </p:cNvPr>
          <p:cNvSpPr/>
          <p:nvPr/>
        </p:nvSpPr>
        <p:spPr>
          <a:xfrm>
            <a:off x="5878980" y="395971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6685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2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305</Words>
  <Application>Microsoft Macintosh PowerPoint</Application>
  <PresentationFormat>Widescreen</PresentationFormat>
  <Paragraphs>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97</cp:revision>
  <dcterms:created xsi:type="dcterms:W3CDTF">2017-09-05T18:04:55Z</dcterms:created>
  <dcterms:modified xsi:type="dcterms:W3CDTF">2018-04-02T10:40:48Z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