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sldIdLst>
    <p:sldId id="262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54"/>
    <p:restoredTop sz="86019"/>
  </p:normalViewPr>
  <p:slideViewPr>
    <p:cSldViewPr snapToGrid="0" snapToObjects="1">
      <p:cViewPr varScale="1">
        <p:scale>
          <a:sx n="112" d="100"/>
          <a:sy n="112" d="100"/>
        </p:scale>
        <p:origin x="1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CE612-9DC5-9C43-8A44-70324E9108AD}" type="datetimeFigureOut">
              <a:rPr lang="en-US" smtClean="0"/>
              <a:t>6/13/18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26D31-CA1E-CC41-A3A6-A314E2601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79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26D31-CA1E-CC41-A3A6-A314E26013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39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26D31-CA1E-CC41-A3A6-A314E26013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69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26D31-CA1E-CC41-A3A6-A314E26013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74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5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9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0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8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5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6/13/18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6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6/13/18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6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6/13/18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8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C9837-5406-ED4C-A78E-6E0B5F9546EE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0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615873"/>
              </p:ext>
            </p:extLst>
          </p:nvPr>
        </p:nvGraphicFramePr>
        <p:xfrm>
          <a:off x="4869" y="0"/>
          <a:ext cx="12187131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257">
                <a:tc gridSpan="2">
                  <a:txBody>
                    <a:bodyPr/>
                    <a:lstStyle/>
                    <a:p>
                      <a:r>
                        <a:rPr lang="en-US" dirty="0"/>
                        <a:t>Change</a:t>
                      </a:r>
                      <a:r>
                        <a:rPr lang="en-US" baseline="0" dirty="0"/>
                        <a:t> Password Quick Link and Form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9743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Password Synchronization </a:t>
                      </a:r>
                      <a:r>
                        <a:rPr lang="en-US" dirty="0"/>
                        <a:t>Feature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1" name="Oval 90">
            <a:extLst>
              <a:ext uri="{FF2B5EF4-FFF2-40B4-BE49-F238E27FC236}">
                <a16:creationId xmlns:a16="http://schemas.microsoft.com/office/drawing/2014/main" id="{5544F10F-F0A0-4345-8F90-25EAC66C970B}"/>
              </a:ext>
            </a:extLst>
          </p:cNvPr>
          <p:cNvSpPr/>
          <p:nvPr/>
        </p:nvSpPr>
        <p:spPr>
          <a:xfrm>
            <a:off x="606618" y="559258"/>
            <a:ext cx="1098484" cy="86632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 Start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8A6CBF20-3D96-A247-BBC2-050D1AD3FE26}"/>
              </a:ext>
            </a:extLst>
          </p:cNvPr>
          <p:cNvSpPr/>
          <p:nvPr/>
        </p:nvSpPr>
        <p:spPr>
          <a:xfrm>
            <a:off x="10935781" y="559258"/>
            <a:ext cx="1098484" cy="86632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End</a:t>
            </a:r>
          </a:p>
        </p:txBody>
      </p:sp>
      <p:sp>
        <p:nvSpPr>
          <p:cNvPr id="188" name="Rounded Rectangle 187">
            <a:extLst>
              <a:ext uri="{FF2B5EF4-FFF2-40B4-BE49-F238E27FC236}">
                <a16:creationId xmlns:a16="http://schemas.microsoft.com/office/drawing/2014/main" id="{8C9A86F5-FF09-634B-9085-96ED881EF14E}"/>
              </a:ext>
            </a:extLst>
          </p:cNvPr>
          <p:cNvSpPr/>
          <p:nvPr/>
        </p:nvSpPr>
        <p:spPr>
          <a:xfrm>
            <a:off x="2486551" y="1101667"/>
            <a:ext cx="2682635" cy="827980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Build Unified Password Constraints based on Identity’s applications that are configured as target Password Synchronization applications</a:t>
            </a:r>
          </a:p>
        </p:txBody>
      </p:sp>
      <p:cxnSp>
        <p:nvCxnSpPr>
          <p:cNvPr id="224" name="Elbow Connector 223">
            <a:extLst>
              <a:ext uri="{FF2B5EF4-FFF2-40B4-BE49-F238E27FC236}">
                <a16:creationId xmlns:a16="http://schemas.microsoft.com/office/drawing/2014/main" id="{A95C63B1-B584-4C45-AF4B-6BF87B5A240F}"/>
              </a:ext>
            </a:extLst>
          </p:cNvPr>
          <p:cNvCxnSpPr>
            <a:cxnSpLocks/>
            <a:endCxn id="55" idx="0"/>
          </p:cNvCxnSpPr>
          <p:nvPr/>
        </p:nvCxnSpPr>
        <p:spPr>
          <a:xfrm rot="16200000" flipH="1">
            <a:off x="1278569" y="3681328"/>
            <a:ext cx="981633" cy="98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1E9EC677-B129-2D42-B3C8-49F6980CBDFB}"/>
              </a:ext>
            </a:extLst>
          </p:cNvPr>
          <p:cNvSpPr/>
          <p:nvPr/>
        </p:nvSpPr>
        <p:spPr>
          <a:xfrm>
            <a:off x="585141" y="4221157"/>
            <a:ext cx="2466511" cy="913017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Show Verification Form to </a:t>
            </a:r>
            <a:r>
              <a:rPr lang="en-US" sz="1000" dirty="0" err="1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HelpDesk</a:t>
            </a:r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</a:endParaRPr>
          </a:p>
        </p:txBody>
      </p:sp>
      <p:sp>
        <p:nvSpPr>
          <p:cNvPr id="58" name="Diamond 57">
            <a:extLst>
              <a:ext uri="{FF2B5EF4-FFF2-40B4-BE49-F238E27FC236}">
                <a16:creationId xmlns:a16="http://schemas.microsoft.com/office/drawing/2014/main" id="{0DC8F76D-E874-224D-9682-25CBCC2BC5EB}"/>
              </a:ext>
            </a:extLst>
          </p:cNvPr>
          <p:cNvSpPr/>
          <p:nvPr/>
        </p:nvSpPr>
        <p:spPr>
          <a:xfrm>
            <a:off x="617268" y="1742577"/>
            <a:ext cx="2287087" cy="1469499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Is this a self request?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C9A86F5-FF09-634B-9085-96ED881EF14E}"/>
              </a:ext>
            </a:extLst>
          </p:cNvPr>
          <p:cNvSpPr/>
          <p:nvPr/>
        </p:nvSpPr>
        <p:spPr>
          <a:xfrm>
            <a:off x="5432068" y="1891120"/>
            <a:ext cx="2754676" cy="842697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Change Password Form</a:t>
            </a:r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E9EC677-B129-2D42-B3C8-49F6980CBDFB}"/>
              </a:ext>
            </a:extLst>
          </p:cNvPr>
          <p:cNvSpPr/>
          <p:nvPr/>
        </p:nvSpPr>
        <p:spPr>
          <a:xfrm>
            <a:off x="6098434" y="3308140"/>
            <a:ext cx="2610594" cy="913017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Validate Input Password Against Identity History and Constraints  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E9EC677-B129-2D42-B3C8-49F6980CBDFB}"/>
              </a:ext>
            </a:extLst>
          </p:cNvPr>
          <p:cNvSpPr/>
          <p:nvPr/>
        </p:nvSpPr>
        <p:spPr>
          <a:xfrm>
            <a:off x="606618" y="5502198"/>
            <a:ext cx="2610594" cy="913017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Identity Validated by </a:t>
            </a:r>
            <a:r>
              <a:rPr lang="en-US" sz="1000" dirty="0" err="1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HelpDesk</a:t>
            </a:r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</a:endParaRP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A95C63B1-B584-4C45-AF4B-6BF87B5A240F}"/>
              </a:ext>
            </a:extLst>
          </p:cNvPr>
          <p:cNvCxnSpPr>
            <a:cxnSpLocks/>
            <a:stCxn id="55" idx="2"/>
          </p:cNvCxnSpPr>
          <p:nvPr/>
        </p:nvCxnSpPr>
        <p:spPr>
          <a:xfrm rot="16200000" flipH="1">
            <a:off x="1773595" y="5178976"/>
            <a:ext cx="368024" cy="278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E9EC677-B129-2D42-B3C8-49F6980CBDFB}"/>
              </a:ext>
            </a:extLst>
          </p:cNvPr>
          <p:cNvSpPr/>
          <p:nvPr/>
        </p:nvSpPr>
        <p:spPr>
          <a:xfrm>
            <a:off x="3890213" y="4863474"/>
            <a:ext cx="2395680" cy="877958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Generate Temporary Password Based on Constraints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A95C63B1-B584-4C45-AF4B-6BF87B5A240F}"/>
              </a:ext>
            </a:extLst>
          </p:cNvPr>
          <p:cNvCxnSpPr>
            <a:cxnSpLocks/>
            <a:stCxn id="18" idx="3"/>
            <a:endCxn id="31" idx="1"/>
          </p:cNvCxnSpPr>
          <p:nvPr/>
        </p:nvCxnSpPr>
        <p:spPr>
          <a:xfrm flipV="1">
            <a:off x="3217212" y="5302453"/>
            <a:ext cx="673001" cy="6562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E9EC677-B129-2D42-B3C8-49F6980CBDFB}"/>
              </a:ext>
            </a:extLst>
          </p:cNvPr>
          <p:cNvSpPr/>
          <p:nvPr/>
        </p:nvSpPr>
        <p:spPr>
          <a:xfrm>
            <a:off x="7070593" y="5302453"/>
            <a:ext cx="2395680" cy="877958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Generate Temporary Password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95C63B1-B584-4C45-AF4B-6BF87B5A240F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>
            <a:off x="6285893" y="5302453"/>
            <a:ext cx="784700" cy="4389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A95C63B1-B584-4C45-AF4B-6BF87B5A240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16200000" flipH="1">
            <a:off x="6819407" y="2723815"/>
            <a:ext cx="574323" cy="5943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A95C63B1-B584-4C45-AF4B-6BF87B5A240F}"/>
              </a:ext>
            </a:extLst>
          </p:cNvPr>
          <p:cNvCxnSpPr>
            <a:cxnSpLocks/>
            <a:stCxn id="91" idx="6"/>
            <a:endCxn id="188" idx="0"/>
          </p:cNvCxnSpPr>
          <p:nvPr/>
        </p:nvCxnSpPr>
        <p:spPr>
          <a:xfrm>
            <a:off x="1705102" y="992420"/>
            <a:ext cx="2122767" cy="1092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95C63B1-B584-4C45-AF4B-6BF87B5A240F}"/>
              </a:ext>
            </a:extLst>
          </p:cNvPr>
          <p:cNvCxnSpPr>
            <a:cxnSpLocks/>
            <a:stCxn id="188" idx="2"/>
          </p:cNvCxnSpPr>
          <p:nvPr/>
        </p:nvCxnSpPr>
        <p:spPr>
          <a:xfrm rot="5400000">
            <a:off x="3092272" y="1741730"/>
            <a:ext cx="547681" cy="9235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A95C63B1-B584-4C45-AF4B-6BF87B5A240F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096817" y="2312469"/>
            <a:ext cx="3335251" cy="674787"/>
          </a:xfrm>
          <a:prstGeom prst="bentConnector3">
            <a:avLst>
              <a:gd name="adj1" fmla="val 684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1E9EC677-B129-2D42-B3C8-49F6980CBDFB}"/>
              </a:ext>
            </a:extLst>
          </p:cNvPr>
          <p:cNvSpPr/>
          <p:nvPr/>
        </p:nvSpPr>
        <p:spPr>
          <a:xfrm>
            <a:off x="9814150" y="5191601"/>
            <a:ext cx="1920237" cy="877958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Build Plan with </a:t>
            </a:r>
            <a:r>
              <a:rPr lang="en-US" sz="1000" dirty="0" err="1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preExpire</a:t>
            </a:r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 Flag for </a:t>
            </a:r>
            <a:r>
              <a:rPr lang="en-US" sz="1000" dirty="0" err="1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HelpDesk</a:t>
            </a:r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 ONLY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And Update Password History</a:t>
            </a:r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95C63B1-B584-4C45-AF4B-6BF87B5A240F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8709028" y="3693398"/>
            <a:ext cx="2065241" cy="1498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A95C63B1-B584-4C45-AF4B-6BF87B5A240F}"/>
              </a:ext>
            </a:extLst>
          </p:cNvPr>
          <p:cNvCxnSpPr>
            <a:cxnSpLocks/>
          </p:cNvCxnSpPr>
          <p:nvPr/>
        </p:nvCxnSpPr>
        <p:spPr>
          <a:xfrm flipV="1">
            <a:off x="9466273" y="5521942"/>
            <a:ext cx="347877" cy="1798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1E9EC677-B129-2D42-B3C8-49F6980CBDFB}"/>
              </a:ext>
            </a:extLst>
          </p:cNvPr>
          <p:cNvSpPr/>
          <p:nvPr/>
        </p:nvSpPr>
        <p:spPr>
          <a:xfrm>
            <a:off x="7893913" y="574183"/>
            <a:ext cx="1920237" cy="877958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Show Confirmation Form for Password Change</a:t>
            </a:r>
          </a:p>
        </p:txBody>
      </p: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A95C63B1-B584-4C45-AF4B-6BF87B5A240F}"/>
              </a:ext>
            </a:extLst>
          </p:cNvPr>
          <p:cNvCxnSpPr>
            <a:cxnSpLocks/>
            <a:stCxn id="74" idx="3"/>
            <a:endCxn id="84" idx="2"/>
          </p:cNvCxnSpPr>
          <p:nvPr/>
        </p:nvCxnSpPr>
        <p:spPr>
          <a:xfrm flipH="1" flipV="1">
            <a:off x="8854032" y="1452141"/>
            <a:ext cx="2880355" cy="4178439"/>
          </a:xfrm>
          <a:prstGeom prst="bentConnector4">
            <a:avLst>
              <a:gd name="adj1" fmla="val -7937"/>
              <a:gd name="adj2" fmla="val 552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1E9EC677-B129-2D42-B3C8-49F6980CBDFB}"/>
              </a:ext>
            </a:extLst>
          </p:cNvPr>
          <p:cNvSpPr/>
          <p:nvPr/>
        </p:nvSpPr>
        <p:spPr>
          <a:xfrm>
            <a:off x="9267876" y="1884894"/>
            <a:ext cx="2466511" cy="91301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/>
                </a:solidFill>
              </a:rPr>
              <a:t>Change Password Flow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A95C63B1-B584-4C45-AF4B-6BF87B5A240F}"/>
              </a:ext>
            </a:extLst>
          </p:cNvPr>
          <p:cNvCxnSpPr>
            <a:cxnSpLocks/>
            <a:stCxn id="84" idx="3"/>
            <a:endCxn id="90" idx="0"/>
          </p:cNvCxnSpPr>
          <p:nvPr/>
        </p:nvCxnSpPr>
        <p:spPr>
          <a:xfrm>
            <a:off x="9814150" y="1013162"/>
            <a:ext cx="686982" cy="8717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A95C63B1-B584-4C45-AF4B-6BF87B5A240F}"/>
              </a:ext>
            </a:extLst>
          </p:cNvPr>
          <p:cNvCxnSpPr>
            <a:cxnSpLocks/>
            <a:stCxn id="90" idx="3"/>
            <a:endCxn id="170" idx="4"/>
          </p:cNvCxnSpPr>
          <p:nvPr/>
        </p:nvCxnSpPr>
        <p:spPr>
          <a:xfrm flipH="1" flipV="1">
            <a:off x="11485023" y="1425582"/>
            <a:ext cx="249364" cy="915821"/>
          </a:xfrm>
          <a:prstGeom prst="bentConnector4">
            <a:avLst>
              <a:gd name="adj1" fmla="val -91673"/>
              <a:gd name="adj2" fmla="val 749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67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220928"/>
              </p:ext>
            </p:extLst>
          </p:nvPr>
        </p:nvGraphicFramePr>
        <p:xfrm>
          <a:off x="4869" y="0"/>
          <a:ext cx="12187131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257">
                <a:tc gridSpan="2">
                  <a:txBody>
                    <a:bodyPr/>
                    <a:lstStyle/>
                    <a:p>
                      <a:r>
                        <a:rPr lang="en-US" dirty="0"/>
                        <a:t>Change Password, Forgot Password, Intercepted Password, Expire Password, Joiner/Rehire Password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9743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Password Synchronization </a:t>
                      </a:r>
                      <a:r>
                        <a:rPr lang="en-US" dirty="0"/>
                        <a:t>Feature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1" name="Oval 90">
            <a:extLst>
              <a:ext uri="{FF2B5EF4-FFF2-40B4-BE49-F238E27FC236}">
                <a16:creationId xmlns:a16="http://schemas.microsoft.com/office/drawing/2014/main" id="{5544F10F-F0A0-4345-8F90-25EAC66C970B}"/>
              </a:ext>
            </a:extLst>
          </p:cNvPr>
          <p:cNvSpPr/>
          <p:nvPr/>
        </p:nvSpPr>
        <p:spPr>
          <a:xfrm>
            <a:off x="1499267" y="460652"/>
            <a:ext cx="1098484" cy="86632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 Start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8A6CBF20-3D96-A247-BBC2-050D1AD3FE26}"/>
              </a:ext>
            </a:extLst>
          </p:cNvPr>
          <p:cNvSpPr/>
          <p:nvPr/>
        </p:nvSpPr>
        <p:spPr>
          <a:xfrm>
            <a:off x="10878602" y="1106481"/>
            <a:ext cx="1098484" cy="86632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End</a:t>
            </a: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5465E460-3416-434E-B71E-99889AE88F42}"/>
              </a:ext>
            </a:extLst>
          </p:cNvPr>
          <p:cNvCxnSpPr>
            <a:cxnSpLocks/>
            <a:stCxn id="59" idx="3"/>
            <a:endCxn id="45" idx="2"/>
          </p:cNvCxnSpPr>
          <p:nvPr/>
        </p:nvCxnSpPr>
        <p:spPr>
          <a:xfrm flipV="1">
            <a:off x="6845791" y="2383034"/>
            <a:ext cx="637685" cy="2094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ounded Rectangle 187">
            <a:extLst>
              <a:ext uri="{FF2B5EF4-FFF2-40B4-BE49-F238E27FC236}">
                <a16:creationId xmlns:a16="http://schemas.microsoft.com/office/drawing/2014/main" id="{8C9A86F5-FF09-634B-9085-96ED881EF14E}"/>
              </a:ext>
            </a:extLst>
          </p:cNvPr>
          <p:cNvSpPr/>
          <p:nvPr/>
        </p:nvSpPr>
        <p:spPr>
          <a:xfrm>
            <a:off x="778784" y="4150387"/>
            <a:ext cx="2383258" cy="842697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Get Target Applications from Source Application</a:t>
            </a:r>
          </a:p>
        </p:txBody>
      </p:sp>
      <p:sp>
        <p:nvSpPr>
          <p:cNvPr id="51" name="Diamond 50">
            <a:extLst>
              <a:ext uri="{FF2B5EF4-FFF2-40B4-BE49-F238E27FC236}">
                <a16:creationId xmlns:a16="http://schemas.microsoft.com/office/drawing/2014/main" id="{0DC8F76D-E874-224D-9682-25CBCC2BC5EB}"/>
              </a:ext>
            </a:extLst>
          </p:cNvPr>
          <p:cNvSpPr/>
          <p:nvPr/>
        </p:nvSpPr>
        <p:spPr>
          <a:xfrm>
            <a:off x="835909" y="1787628"/>
            <a:ext cx="2425201" cy="1702779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Is there any application that is configured for Password Sync?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1E9EC677-B129-2D42-B3C8-49F6980CBDFB}"/>
              </a:ext>
            </a:extLst>
          </p:cNvPr>
          <p:cNvSpPr/>
          <p:nvPr/>
        </p:nvSpPr>
        <p:spPr>
          <a:xfrm>
            <a:off x="9498762" y="5404879"/>
            <a:ext cx="1929082" cy="1148478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Modify Project to inject target application with source application password Only if target account on Identity exists</a:t>
            </a:r>
          </a:p>
        </p:txBody>
      </p:sp>
      <p:sp>
        <p:nvSpPr>
          <p:cNvPr id="58" name="Diamond 57">
            <a:extLst>
              <a:ext uri="{FF2B5EF4-FFF2-40B4-BE49-F238E27FC236}">
                <a16:creationId xmlns:a16="http://schemas.microsoft.com/office/drawing/2014/main" id="{0DC8F76D-E874-224D-9682-25CBCC2BC5EB}"/>
              </a:ext>
            </a:extLst>
          </p:cNvPr>
          <p:cNvSpPr/>
          <p:nvPr/>
        </p:nvSpPr>
        <p:spPr>
          <a:xfrm>
            <a:off x="4821478" y="3429000"/>
            <a:ext cx="2036929" cy="1469499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Is Password Sync ON for Primary Accounts ONLY?</a:t>
            </a:r>
          </a:p>
        </p:txBody>
      </p:sp>
      <p:sp>
        <p:nvSpPr>
          <p:cNvPr id="59" name="Diamond 58">
            <a:extLst>
              <a:ext uri="{FF2B5EF4-FFF2-40B4-BE49-F238E27FC236}">
                <a16:creationId xmlns:a16="http://schemas.microsoft.com/office/drawing/2014/main" id="{0DC8F76D-E874-224D-9682-25CBCC2BC5EB}"/>
              </a:ext>
            </a:extLst>
          </p:cNvPr>
          <p:cNvSpPr/>
          <p:nvPr/>
        </p:nvSpPr>
        <p:spPr>
          <a:xfrm>
            <a:off x="4558704" y="1857747"/>
            <a:ext cx="2287087" cy="1469499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Is Target password request already there?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A95C63B1-B584-4C45-AF4B-6BF87B5A240F}"/>
              </a:ext>
            </a:extLst>
          </p:cNvPr>
          <p:cNvCxnSpPr>
            <a:cxnSpLocks/>
            <a:stCxn id="51" idx="2"/>
          </p:cNvCxnSpPr>
          <p:nvPr/>
        </p:nvCxnSpPr>
        <p:spPr>
          <a:xfrm rot="16200000" flipH="1">
            <a:off x="1899225" y="3639691"/>
            <a:ext cx="659980" cy="3614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A95C63B1-B584-4C45-AF4B-6BF87B5A240F}"/>
              </a:ext>
            </a:extLst>
          </p:cNvPr>
          <p:cNvCxnSpPr>
            <a:cxnSpLocks/>
            <a:endCxn id="170" idx="0"/>
          </p:cNvCxnSpPr>
          <p:nvPr/>
        </p:nvCxnSpPr>
        <p:spPr>
          <a:xfrm flipV="1">
            <a:off x="2785048" y="1106481"/>
            <a:ext cx="8642796" cy="1152366"/>
          </a:xfrm>
          <a:prstGeom prst="bentConnector4">
            <a:avLst>
              <a:gd name="adj1" fmla="val 24386"/>
              <a:gd name="adj2" fmla="val 119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A95C63B1-B584-4C45-AF4B-6BF87B5A240F}"/>
              </a:ext>
            </a:extLst>
          </p:cNvPr>
          <p:cNvCxnSpPr>
            <a:cxnSpLocks/>
            <a:stCxn id="59" idx="2"/>
            <a:endCxn id="58" idx="1"/>
          </p:cNvCxnSpPr>
          <p:nvPr/>
        </p:nvCxnSpPr>
        <p:spPr>
          <a:xfrm rot="5400000">
            <a:off x="4843611" y="3305113"/>
            <a:ext cx="836504" cy="880770"/>
          </a:xfrm>
          <a:prstGeom prst="bentConnector4">
            <a:avLst>
              <a:gd name="adj1" fmla="val 6082"/>
              <a:gd name="adj2" fmla="val 1259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5465E460-3416-434E-B71E-99889AE88F42}"/>
              </a:ext>
            </a:extLst>
          </p:cNvPr>
          <p:cNvCxnSpPr>
            <a:cxnSpLocks/>
            <a:stCxn id="55" idx="0"/>
            <a:endCxn id="80" idx="2"/>
          </p:cNvCxnSpPr>
          <p:nvPr/>
        </p:nvCxnSpPr>
        <p:spPr>
          <a:xfrm rot="16200000" flipV="1">
            <a:off x="9567652" y="4509227"/>
            <a:ext cx="1226217" cy="5650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E9EC677-B129-2D42-B3C8-49F6980CBDFB}"/>
              </a:ext>
            </a:extLst>
          </p:cNvPr>
          <p:cNvSpPr/>
          <p:nvPr/>
        </p:nvSpPr>
        <p:spPr>
          <a:xfrm>
            <a:off x="8917829" y="3348280"/>
            <a:ext cx="1960774" cy="830382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Provision</a:t>
            </a:r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</a:endParaRPr>
          </a:p>
        </p:txBody>
      </p: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5465E460-3416-434E-B71E-99889AE88F42}"/>
              </a:ext>
            </a:extLst>
          </p:cNvPr>
          <p:cNvCxnSpPr>
            <a:cxnSpLocks/>
            <a:stCxn id="80" idx="0"/>
            <a:endCxn id="170" idx="4"/>
          </p:cNvCxnSpPr>
          <p:nvPr/>
        </p:nvCxnSpPr>
        <p:spPr>
          <a:xfrm rot="5400000" flipH="1" flipV="1">
            <a:off x="9975293" y="1895729"/>
            <a:ext cx="1375475" cy="15296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1E9EC677-B129-2D42-B3C8-49F6980CBDFB}"/>
              </a:ext>
            </a:extLst>
          </p:cNvPr>
          <p:cNvSpPr/>
          <p:nvPr/>
        </p:nvSpPr>
        <p:spPr>
          <a:xfrm>
            <a:off x="4258534" y="5795750"/>
            <a:ext cx="1370570" cy="757607"/>
          </a:xfrm>
          <a:prstGeom prst="roundRect">
            <a:avLst>
              <a:gd name="adj" fmla="val 0"/>
            </a:avLst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Detect Only Primary Account</a:t>
            </a: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A95C63B1-B584-4C45-AF4B-6BF87B5A240F}"/>
              </a:ext>
            </a:extLst>
          </p:cNvPr>
          <p:cNvCxnSpPr>
            <a:cxnSpLocks/>
            <a:stCxn id="58" idx="2"/>
            <a:endCxn id="88" idx="0"/>
          </p:cNvCxnSpPr>
          <p:nvPr/>
        </p:nvCxnSpPr>
        <p:spPr>
          <a:xfrm rot="5400000">
            <a:off x="4943256" y="4899062"/>
            <a:ext cx="897251" cy="8961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A95C63B1-B584-4C45-AF4B-6BF87B5A240F}"/>
              </a:ext>
            </a:extLst>
          </p:cNvPr>
          <p:cNvCxnSpPr>
            <a:cxnSpLocks/>
            <a:stCxn id="88" idx="3"/>
            <a:endCxn id="97" idx="1"/>
          </p:cNvCxnSpPr>
          <p:nvPr/>
        </p:nvCxnSpPr>
        <p:spPr>
          <a:xfrm flipV="1">
            <a:off x="5629104" y="5861389"/>
            <a:ext cx="539464" cy="3131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Diamond 96">
            <a:extLst>
              <a:ext uri="{FF2B5EF4-FFF2-40B4-BE49-F238E27FC236}">
                <a16:creationId xmlns:a16="http://schemas.microsoft.com/office/drawing/2014/main" id="{0DC8F76D-E874-224D-9682-25CBCC2BC5EB}"/>
              </a:ext>
            </a:extLst>
          </p:cNvPr>
          <p:cNvSpPr/>
          <p:nvPr/>
        </p:nvSpPr>
        <p:spPr>
          <a:xfrm>
            <a:off x="6168568" y="5126639"/>
            <a:ext cx="1677694" cy="1469499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Is password request on </a:t>
            </a:r>
            <a:r>
              <a:rPr lang="en-US" sz="100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primary account?</a:t>
            </a:r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</a:endParaRPr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5465E460-3416-434E-B71E-99889AE88F42}"/>
              </a:ext>
            </a:extLst>
          </p:cNvPr>
          <p:cNvCxnSpPr>
            <a:cxnSpLocks/>
          </p:cNvCxnSpPr>
          <p:nvPr/>
        </p:nvCxnSpPr>
        <p:spPr>
          <a:xfrm>
            <a:off x="7846264" y="5861387"/>
            <a:ext cx="1706259" cy="1695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5465E460-3416-434E-B71E-99889AE88F42}"/>
              </a:ext>
            </a:extLst>
          </p:cNvPr>
          <p:cNvCxnSpPr>
            <a:cxnSpLocks/>
            <a:stCxn id="97" idx="0"/>
            <a:endCxn id="170" idx="6"/>
          </p:cNvCxnSpPr>
          <p:nvPr/>
        </p:nvCxnSpPr>
        <p:spPr>
          <a:xfrm rot="5400000" flipH="1" flipV="1">
            <a:off x="7698752" y="848306"/>
            <a:ext cx="3586996" cy="4969671"/>
          </a:xfrm>
          <a:prstGeom prst="bentConnector4">
            <a:avLst>
              <a:gd name="adj1" fmla="val 56708"/>
              <a:gd name="adj2" fmla="val 1023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A95C63B1-B584-4C45-AF4B-6BF87B5A240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69898" y="1505585"/>
            <a:ext cx="515885" cy="1586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785048" y="563447"/>
            <a:ext cx="1586177" cy="75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</a:t>
            </a:r>
            <a:r>
              <a:rPr lang="en-US"/>
              <a:t>each application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24108" y="1970698"/>
            <a:ext cx="591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182065" y="3496257"/>
            <a:ext cx="591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943819" y="4988139"/>
            <a:ext cx="591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8038566" y="5562647"/>
            <a:ext cx="591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871532" y="3429722"/>
            <a:ext cx="591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407649" y="4213204"/>
            <a:ext cx="591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6792500" y="2258847"/>
            <a:ext cx="591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A95C63B1-B584-4C45-AF4B-6BF87B5A240F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6858407" y="4163750"/>
            <a:ext cx="2640353" cy="13929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7370818" y="3120735"/>
            <a:ext cx="591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141" name="Diamond 140">
            <a:extLst>
              <a:ext uri="{FF2B5EF4-FFF2-40B4-BE49-F238E27FC236}">
                <a16:creationId xmlns:a16="http://schemas.microsoft.com/office/drawing/2014/main" id="{0DC8F76D-E874-224D-9682-25CBCC2BC5EB}"/>
              </a:ext>
            </a:extLst>
          </p:cNvPr>
          <p:cNvSpPr/>
          <p:nvPr/>
        </p:nvSpPr>
        <p:spPr>
          <a:xfrm>
            <a:off x="496318" y="5398166"/>
            <a:ext cx="1611892" cy="1311513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Does target application exist on an Identity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1731500" y="5079352"/>
            <a:ext cx="1253022" cy="581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</a:t>
            </a:r>
            <a:r>
              <a:rPr lang="en-US"/>
              <a:t>each application</a:t>
            </a:r>
          </a:p>
        </p:txBody>
      </p: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A95C63B1-B584-4C45-AF4B-6BF87B5A240F}"/>
              </a:ext>
            </a:extLst>
          </p:cNvPr>
          <p:cNvCxnSpPr>
            <a:cxnSpLocks/>
            <a:stCxn id="188" idx="1"/>
            <a:endCxn id="141" idx="0"/>
          </p:cNvCxnSpPr>
          <p:nvPr/>
        </p:nvCxnSpPr>
        <p:spPr>
          <a:xfrm rot="10800000" flipH="1" flipV="1">
            <a:off x="778784" y="4571736"/>
            <a:ext cx="523480" cy="826430"/>
          </a:xfrm>
          <a:prstGeom prst="bentConnector4">
            <a:avLst>
              <a:gd name="adj1" fmla="val -43669"/>
              <a:gd name="adj2" fmla="val 754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A95C63B1-B584-4C45-AF4B-6BF87B5A240F}"/>
              </a:ext>
            </a:extLst>
          </p:cNvPr>
          <p:cNvCxnSpPr>
            <a:cxnSpLocks/>
            <a:stCxn id="141" idx="3"/>
            <a:endCxn id="59" idx="1"/>
          </p:cNvCxnSpPr>
          <p:nvPr/>
        </p:nvCxnSpPr>
        <p:spPr>
          <a:xfrm flipV="1">
            <a:off x="2108210" y="2592497"/>
            <a:ext cx="2450494" cy="34614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2294156" y="6431054"/>
            <a:ext cx="591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175" name="Elbow Connector 174">
            <a:extLst>
              <a:ext uri="{FF2B5EF4-FFF2-40B4-BE49-F238E27FC236}">
                <a16:creationId xmlns:a16="http://schemas.microsoft.com/office/drawing/2014/main" id="{A95C63B1-B584-4C45-AF4B-6BF87B5A240F}"/>
              </a:ext>
            </a:extLst>
          </p:cNvPr>
          <p:cNvCxnSpPr>
            <a:cxnSpLocks/>
            <a:stCxn id="141" idx="2"/>
          </p:cNvCxnSpPr>
          <p:nvPr/>
        </p:nvCxnSpPr>
        <p:spPr>
          <a:xfrm rot="5400000" flipH="1" flipV="1">
            <a:off x="502523" y="3018433"/>
            <a:ext cx="4490987" cy="2891506"/>
          </a:xfrm>
          <a:prstGeom prst="bentConnector3">
            <a:avLst>
              <a:gd name="adj1" fmla="val -5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2368853" y="5761209"/>
            <a:ext cx="591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B8887B18-3FC8-6542-BA79-B71F4B1FC8A6}"/>
              </a:ext>
            </a:extLst>
          </p:cNvPr>
          <p:cNvSpPr/>
          <p:nvPr/>
        </p:nvSpPr>
        <p:spPr>
          <a:xfrm>
            <a:off x="6551043" y="913535"/>
            <a:ext cx="1864866" cy="1469499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Is Target Account Request Present for Joiner and Rehire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6BE8D3F9-0587-A44C-BA19-D6E4960621C6}"/>
              </a:ext>
            </a:extLst>
          </p:cNvPr>
          <p:cNvCxnSpPr>
            <a:cxnSpLocks/>
          </p:cNvCxnSpPr>
          <p:nvPr/>
        </p:nvCxnSpPr>
        <p:spPr>
          <a:xfrm flipV="1">
            <a:off x="8415908" y="1323062"/>
            <a:ext cx="2443898" cy="3705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7D140E28-A476-DF4D-8D2C-9309DA2C9059}"/>
              </a:ext>
            </a:extLst>
          </p:cNvPr>
          <p:cNvSpPr/>
          <p:nvPr/>
        </p:nvSpPr>
        <p:spPr>
          <a:xfrm>
            <a:off x="8330527" y="1948368"/>
            <a:ext cx="1440036" cy="739309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Copy Password from source to target</a:t>
            </a: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F6838D5F-1DAE-584A-811D-982057AED390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7814742" y="2150114"/>
            <a:ext cx="515785" cy="1679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B54E8AD6-56BB-FB48-9BDE-ADBA58F18147}"/>
              </a:ext>
            </a:extLst>
          </p:cNvPr>
          <p:cNvCxnSpPr>
            <a:cxnSpLocks/>
            <a:stCxn id="60" idx="2"/>
            <a:endCxn id="80" idx="1"/>
          </p:cNvCxnSpPr>
          <p:nvPr/>
        </p:nvCxnSpPr>
        <p:spPr>
          <a:xfrm rot="5400000">
            <a:off x="8446290" y="3159216"/>
            <a:ext cx="1075794" cy="132716"/>
          </a:xfrm>
          <a:prstGeom prst="bentConnector4">
            <a:avLst>
              <a:gd name="adj1" fmla="val 30703"/>
              <a:gd name="adj2" fmla="val 2722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897E65E-B5D6-2A40-9336-85BD7E73311B}"/>
              </a:ext>
            </a:extLst>
          </p:cNvPr>
          <p:cNvSpPr txBox="1"/>
          <p:nvPr/>
        </p:nvSpPr>
        <p:spPr>
          <a:xfrm>
            <a:off x="8501432" y="1403052"/>
            <a:ext cx="591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7053AF8-E91E-3446-90F6-31317979A331}"/>
              </a:ext>
            </a:extLst>
          </p:cNvPr>
          <p:cNvSpPr txBox="1"/>
          <p:nvPr/>
        </p:nvSpPr>
        <p:spPr>
          <a:xfrm>
            <a:off x="7686530" y="2155132"/>
            <a:ext cx="591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923485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727946"/>
              </p:ext>
            </p:extLst>
          </p:nvPr>
        </p:nvGraphicFramePr>
        <p:xfrm>
          <a:off x="4869" y="0"/>
          <a:ext cx="12187131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257">
                <a:tc gridSpan="2"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  <a:r>
                        <a:rPr lang="en-US" baseline="0" dirty="0"/>
                        <a:t> Interceptor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9743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Password Synchronization </a:t>
                      </a:r>
                      <a:r>
                        <a:rPr lang="en-US" dirty="0"/>
                        <a:t>Feature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1" name="Oval 90">
            <a:extLst>
              <a:ext uri="{FF2B5EF4-FFF2-40B4-BE49-F238E27FC236}">
                <a16:creationId xmlns:a16="http://schemas.microsoft.com/office/drawing/2014/main" id="{5544F10F-F0A0-4345-8F90-25EAC66C970B}"/>
              </a:ext>
            </a:extLst>
          </p:cNvPr>
          <p:cNvSpPr/>
          <p:nvPr/>
        </p:nvSpPr>
        <p:spPr>
          <a:xfrm>
            <a:off x="1390157" y="559258"/>
            <a:ext cx="1098484" cy="86632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 Start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8A6CBF20-3D96-A247-BBC2-050D1AD3FE26}"/>
              </a:ext>
            </a:extLst>
          </p:cNvPr>
          <p:cNvSpPr/>
          <p:nvPr/>
        </p:nvSpPr>
        <p:spPr>
          <a:xfrm>
            <a:off x="6502869" y="2092564"/>
            <a:ext cx="1098484" cy="86632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End</a:t>
            </a: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5465E460-3416-434E-B71E-99889AE88F42}"/>
              </a:ext>
            </a:extLst>
          </p:cNvPr>
          <p:cNvCxnSpPr>
            <a:cxnSpLocks/>
            <a:endCxn id="170" idx="4"/>
          </p:cNvCxnSpPr>
          <p:nvPr/>
        </p:nvCxnSpPr>
        <p:spPr>
          <a:xfrm flipV="1">
            <a:off x="3389431" y="2958888"/>
            <a:ext cx="3662680" cy="29058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ounded Rectangle 187">
            <a:extLst>
              <a:ext uri="{FF2B5EF4-FFF2-40B4-BE49-F238E27FC236}">
                <a16:creationId xmlns:a16="http://schemas.microsoft.com/office/drawing/2014/main" id="{8C9A86F5-FF09-634B-9085-96ED881EF14E}"/>
              </a:ext>
            </a:extLst>
          </p:cNvPr>
          <p:cNvSpPr/>
          <p:nvPr/>
        </p:nvSpPr>
        <p:spPr>
          <a:xfrm>
            <a:off x="778784" y="4150387"/>
            <a:ext cx="2754676" cy="842697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Update Password History</a:t>
            </a:r>
          </a:p>
        </p:txBody>
      </p:sp>
      <p:cxnSp>
        <p:nvCxnSpPr>
          <p:cNvPr id="224" name="Elbow Connector 223">
            <a:extLst>
              <a:ext uri="{FF2B5EF4-FFF2-40B4-BE49-F238E27FC236}">
                <a16:creationId xmlns:a16="http://schemas.microsoft.com/office/drawing/2014/main" id="{A95C63B1-B584-4C45-AF4B-6BF87B5A240F}"/>
              </a:ext>
            </a:extLst>
          </p:cNvPr>
          <p:cNvCxnSpPr>
            <a:cxnSpLocks/>
            <a:endCxn id="55" idx="0"/>
          </p:cNvCxnSpPr>
          <p:nvPr/>
        </p:nvCxnSpPr>
        <p:spPr>
          <a:xfrm rot="5400000">
            <a:off x="2070303" y="5078958"/>
            <a:ext cx="439835" cy="2680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iamond 50">
            <a:extLst>
              <a:ext uri="{FF2B5EF4-FFF2-40B4-BE49-F238E27FC236}">
                <a16:creationId xmlns:a16="http://schemas.microsoft.com/office/drawing/2014/main" id="{0DC8F76D-E874-224D-9682-25CBCC2BC5EB}"/>
              </a:ext>
            </a:extLst>
          </p:cNvPr>
          <p:cNvSpPr/>
          <p:nvPr/>
        </p:nvSpPr>
        <p:spPr>
          <a:xfrm>
            <a:off x="567705" y="1984840"/>
            <a:ext cx="2743388" cy="1666663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Password Intercepted Matches User Password History?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1E9EC677-B129-2D42-B3C8-49F6980CBDFB}"/>
              </a:ext>
            </a:extLst>
          </p:cNvPr>
          <p:cNvSpPr/>
          <p:nvPr/>
        </p:nvSpPr>
        <p:spPr>
          <a:xfrm>
            <a:off x="922920" y="5432919"/>
            <a:ext cx="2466511" cy="91301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</a:rPr>
              <a:t>Intercepted Password Flow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A95C63B1-B584-4C45-AF4B-6BF87B5A240F}"/>
              </a:ext>
            </a:extLst>
          </p:cNvPr>
          <p:cNvCxnSpPr>
            <a:cxnSpLocks/>
            <a:endCxn id="188" idx="0"/>
          </p:cNvCxnSpPr>
          <p:nvPr/>
        </p:nvCxnSpPr>
        <p:spPr>
          <a:xfrm rot="16200000" flipH="1">
            <a:off x="1827842" y="3822107"/>
            <a:ext cx="439836" cy="2167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A95C63B1-B584-4C45-AF4B-6BF87B5A240F}"/>
              </a:ext>
            </a:extLst>
          </p:cNvPr>
          <p:cNvCxnSpPr>
            <a:cxnSpLocks/>
            <a:endCxn id="51" idx="0"/>
          </p:cNvCxnSpPr>
          <p:nvPr/>
        </p:nvCxnSpPr>
        <p:spPr>
          <a:xfrm rot="5400000">
            <a:off x="1732007" y="1669087"/>
            <a:ext cx="523145" cy="1083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A95C63B1-B584-4C45-AF4B-6BF87B5A240F}"/>
              </a:ext>
            </a:extLst>
          </p:cNvPr>
          <p:cNvCxnSpPr>
            <a:cxnSpLocks/>
            <a:stCxn id="51" idx="3"/>
            <a:endCxn id="170" idx="2"/>
          </p:cNvCxnSpPr>
          <p:nvPr/>
        </p:nvCxnSpPr>
        <p:spPr>
          <a:xfrm flipV="1">
            <a:off x="3311093" y="2525726"/>
            <a:ext cx="3191776" cy="2924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78027" y="2525726"/>
            <a:ext cx="591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34841" y="3873388"/>
            <a:ext cx="591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95056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35b235699204a489217bbd987766bcc xmlns="893ae2ee-cb38-46e8-a2a8-91ff814c60f6">
      <Terms xmlns="http://schemas.microsoft.com/office/infopath/2007/PartnerControls"/>
    </i35b235699204a489217bbd987766bcc>
    <IconOverlay xmlns="http://schemas.microsoft.com/sharepoint/v4" xsi:nil="true"/>
    <TaxCatchAll xmlns="c54639ba-90e7-4a9a-9391-b486170165d5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F51A599235694384FB79719A9FAE0A" ma:contentTypeVersion="4" ma:contentTypeDescription="Create a new document." ma:contentTypeScope="" ma:versionID="c1f529c01d9e8e240f1e0820498893e3">
  <xsd:schema xmlns:xsd="http://www.w3.org/2001/XMLSchema" xmlns:xs="http://www.w3.org/2001/XMLSchema" xmlns:p="http://schemas.microsoft.com/office/2006/metadata/properties" xmlns:ns2="893ae2ee-cb38-46e8-a2a8-91ff814c60f6" xmlns:ns3="c54639ba-90e7-4a9a-9391-b486170165d5" xmlns:ns4="http://schemas.microsoft.com/sharepoint/v4" targetNamespace="http://schemas.microsoft.com/office/2006/metadata/properties" ma:root="true" ma:fieldsID="cfef1904ebf0095b95f04576c393b4e0" ns2:_="" ns3:_="" ns4:_="">
    <xsd:import namespace="893ae2ee-cb38-46e8-a2a8-91ff814c60f6"/>
    <xsd:import namespace="c54639ba-90e7-4a9a-9391-b486170165d5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35b235699204a489217bbd987766bcc" minOccurs="0"/>
                <xsd:element ref="ns3:TaxCatchAll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3ae2ee-cb38-46e8-a2a8-91ff814c60f6" elementFormDefault="qualified">
    <xsd:import namespace="http://schemas.microsoft.com/office/2006/documentManagement/types"/>
    <xsd:import namespace="http://schemas.microsoft.com/office/infopath/2007/PartnerControls"/>
    <xsd:element name="i35b235699204a489217bbd987766bcc" ma:index="9" nillable="true" ma:taxonomy="true" ma:internalName="i35b235699204a489217bbd987766bcc" ma:taxonomyFieldName="Document_x0020_type" ma:displayName="Document type" ma:default="" ma:fieldId="{235b2356-9920-4a48-9217-bbd987766bcc}" ma:taxonomyMulti="true" ma:sspId="a2422bf6-4460-4dcf-8a89-b51b58388b6d" ma:termSetId="0662e58e-5d76-454d-95ad-a202c5fd0d06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4639ba-90e7-4a9a-9391-b486170165d5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9e9844f-9cd2-44ef-85ea-07f6b2250f6d}" ma:internalName="TaxCatchAll" ma:showField="CatchAllData" ma:web="a015294f-c90b-44e3-accb-053d1f46c8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5BDF1E-78D9-4817-BD36-78CCFE250FD4}">
  <ds:schemaRefs>
    <ds:schemaRef ds:uri="http://schemas.microsoft.com/office/2006/metadata/properties"/>
    <ds:schemaRef ds:uri="http://schemas.microsoft.com/office/infopath/2007/PartnerControls"/>
    <ds:schemaRef ds:uri="893ae2ee-cb38-46e8-a2a8-91ff814c60f6"/>
    <ds:schemaRef ds:uri="http://schemas.microsoft.com/sharepoint/v4"/>
    <ds:schemaRef ds:uri="c54639ba-90e7-4a9a-9391-b486170165d5"/>
  </ds:schemaRefs>
</ds:datastoreItem>
</file>

<file path=customXml/itemProps2.xml><?xml version="1.0" encoding="utf-8"?>
<ds:datastoreItem xmlns:ds="http://schemas.openxmlformats.org/officeDocument/2006/customXml" ds:itemID="{F2CD3046-C57A-43BE-968F-ADA6F53964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3ae2ee-cb38-46e8-a2a8-91ff814c60f6"/>
    <ds:schemaRef ds:uri="c54639ba-90e7-4a9a-9391-b486170165d5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CF648F-3170-478B-AE00-FE14FA4931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2319</TotalTime>
  <Words>234</Words>
  <Application>Microsoft Macintosh PowerPoint</Application>
  <PresentationFormat>Widescreen</PresentationFormat>
  <Paragraphs>57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Lucida Grande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Sheetal Khera</dc:creator>
  <cp:lastModifiedBy>Rohit Gupta</cp:lastModifiedBy>
  <cp:revision>199</cp:revision>
  <cp:lastPrinted>2018-06-13T16:09:10Z</cp:lastPrinted>
  <dcterms:created xsi:type="dcterms:W3CDTF">2017-09-05T18:04:55Z</dcterms:created>
  <dcterms:modified xsi:type="dcterms:W3CDTF">2018-06-13T16:25:05Z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0x01010096F51A599235694384FB79719A9FAE0A</vt:lpwstr>
  </property>
</Properties>
</file>