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2" r:id="rId1"/>
  </p:sldMasterIdLst>
  <p:notesMasterIdLst>
    <p:notesMasterId r:id="rId14"/>
  </p:notesMasterIdLst>
  <p:sldIdLst>
    <p:sldId id="268" r:id="rId2"/>
    <p:sldId id="266" r:id="rId3"/>
    <p:sldId id="258" r:id="rId4"/>
    <p:sldId id="259" r:id="rId5"/>
    <p:sldId id="260" r:id="rId6"/>
    <p:sldId id="261" r:id="rId7"/>
    <p:sldId id="269" r:id="rId8"/>
    <p:sldId id="270" r:id="rId9"/>
    <p:sldId id="264"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3ED25E1-BD11-4601-9AAC-9D03E1233110}">
          <p14:sldIdLst>
            <p14:sldId id="268"/>
            <p14:sldId id="266"/>
            <p14:sldId id="258"/>
            <p14:sldId id="259"/>
            <p14:sldId id="260"/>
            <p14:sldId id="261"/>
            <p14:sldId id="269"/>
            <p14:sldId id="270"/>
            <p14:sldId id="264"/>
            <p14:sldId id="267"/>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85D37-295E-42BD-B20E-0B9FACCB0B36}" v="1" dt="2024-05-01T02:05:54.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deep Bhavanarushi" userId="954bee29ddf3381c" providerId="LiveId" clId="{CB585D37-295E-42BD-B20E-0B9FACCB0B36}"/>
    <pc:docChg chg="custSel modSld">
      <pc:chgData name="Rajdeep Bhavanarushi" userId="954bee29ddf3381c" providerId="LiveId" clId="{CB585D37-295E-42BD-B20E-0B9FACCB0B36}" dt="2024-05-01T02:07:33.115" v="879" actId="20577"/>
      <pc:docMkLst>
        <pc:docMk/>
      </pc:docMkLst>
      <pc:sldChg chg="addSp delSp modSp mod">
        <pc:chgData name="Rajdeep Bhavanarushi" userId="954bee29ddf3381c" providerId="LiveId" clId="{CB585D37-295E-42BD-B20E-0B9FACCB0B36}" dt="2024-05-01T02:07:33.115" v="879" actId="20577"/>
        <pc:sldMkLst>
          <pc:docMk/>
          <pc:sldMk cId="713850585" sldId="261"/>
        </pc:sldMkLst>
        <pc:spChg chg="mod">
          <ac:chgData name="Rajdeep Bhavanarushi" userId="954bee29ddf3381c" providerId="LiveId" clId="{CB585D37-295E-42BD-B20E-0B9FACCB0B36}" dt="2024-05-01T02:07:33.115" v="879" actId="20577"/>
          <ac:spMkLst>
            <pc:docMk/>
            <pc:sldMk cId="713850585" sldId="261"/>
            <ac:spMk id="3" creationId="{5656FB2D-C4C8-304D-3AE8-D733C01150EF}"/>
          </ac:spMkLst>
        </pc:spChg>
        <pc:picChg chg="add del mod">
          <ac:chgData name="Rajdeep Bhavanarushi" userId="954bee29ddf3381c" providerId="LiveId" clId="{CB585D37-295E-42BD-B20E-0B9FACCB0B36}" dt="2024-05-01T02:07:19.299" v="865" actId="21"/>
          <ac:picMkLst>
            <pc:docMk/>
            <pc:sldMk cId="713850585" sldId="261"/>
            <ac:picMk id="5" creationId="{2FEA4401-BE0D-DF04-EC84-869C9C42A9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73903-3800-419E-B2A4-4817A37416AE}"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0CC4A-F2B8-4710-B995-BA52E7FC45FF}" type="slidenum">
              <a:rPr lang="en-IN" smtClean="0"/>
              <a:t>‹#›</a:t>
            </a:fld>
            <a:endParaRPr lang="en-IN"/>
          </a:p>
        </p:txBody>
      </p:sp>
    </p:spTree>
    <p:extLst>
      <p:ext uri="{BB962C8B-B14F-4D97-AF65-F5344CB8AC3E}">
        <p14:creationId xmlns:p14="http://schemas.microsoft.com/office/powerpoint/2010/main" val="66892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0CC4A-F2B8-4710-B995-BA52E7FC45FF}" type="slidenum">
              <a:rPr lang="en-IN" smtClean="0"/>
              <a:t>5</a:t>
            </a:fld>
            <a:endParaRPr lang="en-IN"/>
          </a:p>
        </p:txBody>
      </p:sp>
    </p:spTree>
    <p:extLst>
      <p:ext uri="{BB962C8B-B14F-4D97-AF65-F5344CB8AC3E}">
        <p14:creationId xmlns:p14="http://schemas.microsoft.com/office/powerpoint/2010/main" val="146510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0CC4A-F2B8-4710-B995-BA52E7FC45FF}" type="slidenum">
              <a:rPr lang="en-IN" smtClean="0"/>
              <a:t>6</a:t>
            </a:fld>
            <a:endParaRPr lang="en-IN"/>
          </a:p>
        </p:txBody>
      </p:sp>
    </p:spTree>
    <p:extLst>
      <p:ext uri="{BB962C8B-B14F-4D97-AF65-F5344CB8AC3E}">
        <p14:creationId xmlns:p14="http://schemas.microsoft.com/office/powerpoint/2010/main" val="1949742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90F710-513E-4414-B7C2-9E85FAC1353F}"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329972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0F710-513E-4414-B7C2-9E85FAC1353F}"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409793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0F710-513E-4414-B7C2-9E85FAC1353F}"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947E9A-198F-4AE6-9DA3-8CFD5F1F5FA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1518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90F710-513E-4414-B7C2-9E85FAC1353F}"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660795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90F710-513E-4414-B7C2-9E85FAC1353F}"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947E9A-198F-4AE6-9DA3-8CFD5F1F5FA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68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90F710-513E-4414-B7C2-9E85FAC1353F}"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2903338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0F710-513E-4414-B7C2-9E85FAC1353F}"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2703202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0F710-513E-4414-B7C2-9E85FAC1353F}"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332394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0F710-513E-4414-B7C2-9E85FAC1353F}"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261820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0F710-513E-4414-B7C2-9E85FAC1353F}"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34055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0F710-513E-4414-B7C2-9E85FAC1353F}"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9918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0F710-513E-4414-B7C2-9E85FAC1353F}"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260425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0F710-513E-4414-B7C2-9E85FAC1353F}"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267547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F710-513E-4414-B7C2-9E85FAC1353F}"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338981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0F710-513E-4414-B7C2-9E85FAC1353F}"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428153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0F710-513E-4414-B7C2-9E85FAC1353F}"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947E9A-198F-4AE6-9DA3-8CFD5F1F5FAD}" type="slidenum">
              <a:rPr lang="en-IN" smtClean="0"/>
              <a:t>‹#›</a:t>
            </a:fld>
            <a:endParaRPr lang="en-IN"/>
          </a:p>
        </p:txBody>
      </p:sp>
    </p:spTree>
    <p:extLst>
      <p:ext uri="{BB962C8B-B14F-4D97-AF65-F5344CB8AC3E}">
        <p14:creationId xmlns:p14="http://schemas.microsoft.com/office/powerpoint/2010/main" val="320517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alpha val="0"/>
                <a:lumMod val="99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90F710-513E-4414-B7C2-9E85FAC1353F}" type="datetimeFigureOut">
              <a:rPr lang="en-IN" smtClean="0"/>
              <a:t>01-05-2024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947E9A-198F-4AE6-9DA3-8CFD5F1F5FAD}" type="slidenum">
              <a:rPr lang="en-IN" smtClean="0"/>
              <a:t>‹#›</a:t>
            </a:fld>
            <a:endParaRPr lang="en-IN"/>
          </a:p>
        </p:txBody>
      </p:sp>
    </p:spTree>
    <p:extLst>
      <p:ext uri="{BB962C8B-B14F-4D97-AF65-F5344CB8AC3E}">
        <p14:creationId xmlns:p14="http://schemas.microsoft.com/office/powerpoint/2010/main" val="18684329"/>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BE5B-00D1-AD1A-4775-A6E526172D22}"/>
              </a:ext>
            </a:extLst>
          </p:cNvPr>
          <p:cNvSpPr>
            <a:spLocks noGrp="1"/>
          </p:cNvSpPr>
          <p:nvPr>
            <p:ph type="title"/>
          </p:nvPr>
        </p:nvSpPr>
        <p:spPr>
          <a:xfrm>
            <a:off x="1662545" y="461818"/>
            <a:ext cx="8146473" cy="803564"/>
          </a:xfrm>
        </p:spPr>
        <p:txBody>
          <a:bodyPr>
            <a:normAutofit/>
          </a:bodyPr>
          <a:lstStyle/>
          <a:p>
            <a:r>
              <a:rPr lang="en-IN" sz="3200" dirty="0">
                <a:solidFill>
                  <a:schemeClr val="tx1"/>
                </a:solidFill>
              </a:rPr>
              <a:t>Sign Language Detection using NLP</a:t>
            </a:r>
          </a:p>
        </p:txBody>
      </p:sp>
      <p:sp>
        <p:nvSpPr>
          <p:cNvPr id="3" name="Content Placeholder 2">
            <a:extLst>
              <a:ext uri="{FF2B5EF4-FFF2-40B4-BE49-F238E27FC236}">
                <a16:creationId xmlns:a16="http://schemas.microsoft.com/office/drawing/2014/main" id="{441D0D5B-B95F-CA8A-EFB4-0F46FD18F41F}"/>
              </a:ext>
            </a:extLst>
          </p:cNvPr>
          <p:cNvSpPr>
            <a:spLocks noGrp="1"/>
          </p:cNvSpPr>
          <p:nvPr>
            <p:ph idx="1"/>
          </p:nvPr>
        </p:nvSpPr>
        <p:spPr>
          <a:xfrm>
            <a:off x="858982" y="3620655"/>
            <a:ext cx="5098474" cy="2032000"/>
          </a:xfrm>
        </p:spPr>
        <p:txBody>
          <a:bodyPr/>
          <a:lstStyle/>
          <a:p>
            <a:pPr marL="0" indent="0">
              <a:buNone/>
            </a:pPr>
            <a:r>
              <a:rPr lang="en-IN" dirty="0"/>
              <a:t>NAME                                          ROLLNO</a:t>
            </a:r>
          </a:p>
          <a:p>
            <a:pPr marL="0" indent="0">
              <a:buNone/>
            </a:pPr>
            <a:r>
              <a:rPr lang="en-IN" dirty="0"/>
              <a:t>Rajdeep                                        22261A1210</a:t>
            </a:r>
          </a:p>
          <a:p>
            <a:pPr marL="0" indent="0">
              <a:buNone/>
            </a:pPr>
            <a:r>
              <a:rPr lang="en-IN" dirty="0"/>
              <a:t> SRIKANTH KATEPALLY                 22261A12134</a:t>
            </a:r>
          </a:p>
          <a:p>
            <a:pPr marL="0" indent="0">
              <a:buNone/>
            </a:pPr>
            <a:r>
              <a:rPr lang="en-IN" dirty="0"/>
              <a:t>  HARSHITHA                                  22261A1221</a:t>
            </a:r>
          </a:p>
          <a:p>
            <a:pPr marL="0" indent="0">
              <a:buNone/>
            </a:pPr>
            <a:r>
              <a:rPr lang="en-IN" dirty="0"/>
              <a:t>  UDAY                                           22261A1206</a:t>
            </a:r>
          </a:p>
        </p:txBody>
      </p:sp>
      <p:sp>
        <p:nvSpPr>
          <p:cNvPr id="5" name="TextBox 4">
            <a:extLst>
              <a:ext uri="{FF2B5EF4-FFF2-40B4-BE49-F238E27FC236}">
                <a16:creationId xmlns:a16="http://schemas.microsoft.com/office/drawing/2014/main" id="{169316C0-854F-597E-9497-075E4B2F75C7}"/>
              </a:ext>
            </a:extLst>
          </p:cNvPr>
          <p:cNvSpPr txBox="1"/>
          <p:nvPr/>
        </p:nvSpPr>
        <p:spPr>
          <a:xfrm>
            <a:off x="1062182" y="2013849"/>
            <a:ext cx="4461164" cy="646331"/>
          </a:xfrm>
          <a:prstGeom prst="rect">
            <a:avLst/>
          </a:prstGeom>
          <a:solidFill>
            <a:schemeClr val="accent1">
              <a:lumMod val="50000"/>
            </a:schemeClr>
          </a:solidFill>
        </p:spPr>
        <p:txBody>
          <a:bodyPr wrap="square" rtlCol="0">
            <a:spAutoFit/>
          </a:bodyPr>
          <a:lstStyle/>
          <a:p>
            <a:pPr algn="ctr"/>
            <a:r>
              <a:rPr lang="en-IN" dirty="0">
                <a:solidFill>
                  <a:schemeClr val="bg1"/>
                </a:solidFill>
              </a:rPr>
              <a:t>Guide:</a:t>
            </a:r>
            <a:endParaRPr lang="en-IN" dirty="0">
              <a:solidFill>
                <a:schemeClr val="bg1"/>
              </a:solidFill>
              <a:highlight>
                <a:srgbClr val="000080"/>
              </a:highlight>
            </a:endParaRPr>
          </a:p>
          <a:p>
            <a:pPr algn="ctr"/>
            <a:r>
              <a:rPr lang="en-IN" dirty="0">
                <a:solidFill>
                  <a:schemeClr val="bg1"/>
                </a:solidFill>
              </a:rPr>
              <a:t>A.V.L. </a:t>
            </a:r>
            <a:r>
              <a:rPr lang="en-IN" dirty="0" err="1">
                <a:solidFill>
                  <a:schemeClr val="bg1"/>
                </a:solidFill>
              </a:rPr>
              <a:t>Prasunna</a:t>
            </a:r>
            <a:endParaRPr lang="en-IN" dirty="0">
              <a:solidFill>
                <a:schemeClr val="bg1"/>
              </a:solidFill>
            </a:endParaRPr>
          </a:p>
        </p:txBody>
      </p:sp>
    </p:spTree>
    <p:extLst>
      <p:ext uri="{BB962C8B-B14F-4D97-AF65-F5344CB8AC3E}">
        <p14:creationId xmlns:p14="http://schemas.microsoft.com/office/powerpoint/2010/main" val="26379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E79-9D2D-79C7-F94F-58F3C20760E0}"/>
              </a:ext>
            </a:extLst>
          </p:cNvPr>
          <p:cNvSpPr>
            <a:spLocks noGrp="1"/>
          </p:cNvSpPr>
          <p:nvPr>
            <p:ph type="title"/>
          </p:nvPr>
        </p:nvSpPr>
        <p:spPr>
          <a:xfrm>
            <a:off x="1681019" y="443346"/>
            <a:ext cx="2983345" cy="600364"/>
          </a:xfrm>
        </p:spPr>
        <p:txBody>
          <a:bodyPr>
            <a:normAutofit fontScale="90000"/>
          </a:bodyPr>
          <a:lstStyle/>
          <a:p>
            <a:r>
              <a:rPr lang="en-IN" b="1" dirty="0">
                <a:solidFill>
                  <a:schemeClr val="tx1"/>
                </a:solidFill>
              </a:rPr>
              <a:t>OBJECTIVES</a:t>
            </a:r>
          </a:p>
        </p:txBody>
      </p:sp>
      <p:sp>
        <p:nvSpPr>
          <p:cNvPr id="3" name="Content Placeholder 2">
            <a:extLst>
              <a:ext uri="{FF2B5EF4-FFF2-40B4-BE49-F238E27FC236}">
                <a16:creationId xmlns:a16="http://schemas.microsoft.com/office/drawing/2014/main" id="{9A3F0B00-DA3E-8BD5-26CF-E76BEC6CD3F7}"/>
              </a:ext>
            </a:extLst>
          </p:cNvPr>
          <p:cNvSpPr>
            <a:spLocks noGrp="1"/>
          </p:cNvSpPr>
          <p:nvPr>
            <p:ph idx="1"/>
          </p:nvPr>
        </p:nvSpPr>
        <p:spPr>
          <a:xfrm>
            <a:off x="397165" y="1191492"/>
            <a:ext cx="6151418" cy="4775200"/>
          </a:xfrm>
        </p:spPr>
        <p:txBody>
          <a:bodyPr>
            <a:normAutofit lnSpcReduction="10000"/>
          </a:bodyPr>
          <a:lstStyle/>
          <a:p>
            <a:pPr>
              <a:lnSpc>
                <a:spcPct val="150000"/>
              </a:lnSpc>
              <a:buFont typeface="+mj-lt"/>
              <a:buAutoNum type="arabicPeriod"/>
            </a:pPr>
            <a:r>
              <a:rPr lang="en-IN" dirty="0"/>
              <a:t>Develop a sign language detection system using NLP that can accurately interpret sign language gestures.</a:t>
            </a:r>
          </a:p>
          <a:p>
            <a:pPr>
              <a:lnSpc>
                <a:spcPct val="150000"/>
              </a:lnSpc>
              <a:buFont typeface="+mj-lt"/>
              <a:buAutoNum type="arabicPeriod"/>
            </a:pPr>
            <a:r>
              <a:rPr lang="en-IN" dirty="0"/>
              <a:t>Create a system that can translate sign language gestures into text in real-time.</a:t>
            </a:r>
          </a:p>
          <a:p>
            <a:pPr>
              <a:lnSpc>
                <a:spcPct val="150000"/>
              </a:lnSpc>
              <a:buFont typeface="+mj-lt"/>
              <a:buAutoNum type="arabicPeriod"/>
            </a:pPr>
            <a:r>
              <a:rPr lang="en-IN" dirty="0"/>
              <a:t>Explore the use of advanced machine learning techniques to enhance the accuracy and speed of sign language detection</a:t>
            </a:r>
          </a:p>
          <a:p>
            <a:pPr>
              <a:lnSpc>
                <a:spcPct val="150000"/>
              </a:lnSpc>
              <a:buFont typeface="+mj-lt"/>
              <a:buAutoNum type="arabicPeriod"/>
            </a:pPr>
            <a:r>
              <a:rPr lang="en-IN" dirty="0"/>
              <a:t>Evaluate the performance of the system and gather feedback from users for further improvements.</a:t>
            </a:r>
          </a:p>
        </p:txBody>
      </p:sp>
      <p:pic>
        <p:nvPicPr>
          <p:cNvPr id="5" name="Picture 4">
            <a:extLst>
              <a:ext uri="{FF2B5EF4-FFF2-40B4-BE49-F238E27FC236}">
                <a16:creationId xmlns:a16="http://schemas.microsoft.com/office/drawing/2014/main" id="{50237C69-BE12-031D-4FD8-DFAC9D639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563" y="1533237"/>
            <a:ext cx="5865092" cy="3181927"/>
          </a:xfrm>
          <a:prstGeom prst="rect">
            <a:avLst/>
          </a:prstGeom>
        </p:spPr>
      </p:pic>
    </p:spTree>
    <p:extLst>
      <p:ext uri="{BB962C8B-B14F-4D97-AF65-F5344CB8AC3E}">
        <p14:creationId xmlns:p14="http://schemas.microsoft.com/office/powerpoint/2010/main" val="189919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40FA-3D35-F238-51E8-28648380D663}"/>
              </a:ext>
            </a:extLst>
          </p:cNvPr>
          <p:cNvSpPr>
            <a:spLocks noGrp="1"/>
          </p:cNvSpPr>
          <p:nvPr>
            <p:ph type="title"/>
          </p:nvPr>
        </p:nvSpPr>
        <p:spPr>
          <a:xfrm>
            <a:off x="1773382" y="498764"/>
            <a:ext cx="7666182" cy="591127"/>
          </a:xfrm>
        </p:spPr>
        <p:txBody>
          <a:bodyPr>
            <a:noAutofit/>
          </a:bodyPr>
          <a:lstStyle/>
          <a:p>
            <a:r>
              <a:rPr lang="en-IN" sz="2400" b="1" dirty="0">
                <a:solidFill>
                  <a:schemeClr val="tx1"/>
                </a:solidFill>
              </a:rPr>
              <a:t>SOFTWARE And Hardware Requirements</a:t>
            </a:r>
          </a:p>
        </p:txBody>
      </p:sp>
      <p:sp>
        <p:nvSpPr>
          <p:cNvPr id="3" name="Content Placeholder 2">
            <a:extLst>
              <a:ext uri="{FF2B5EF4-FFF2-40B4-BE49-F238E27FC236}">
                <a16:creationId xmlns:a16="http://schemas.microsoft.com/office/drawing/2014/main" id="{226BF533-824E-A0AB-BC10-020AF77CC034}"/>
              </a:ext>
            </a:extLst>
          </p:cNvPr>
          <p:cNvSpPr>
            <a:spLocks noGrp="1"/>
          </p:cNvSpPr>
          <p:nvPr>
            <p:ph idx="1"/>
          </p:nvPr>
        </p:nvSpPr>
        <p:spPr>
          <a:xfrm>
            <a:off x="849744" y="1311564"/>
            <a:ext cx="4581237" cy="5546436"/>
          </a:xfrm>
        </p:spPr>
        <p:txBody>
          <a:bodyPr>
            <a:normAutofit/>
          </a:bodyPr>
          <a:lstStyle/>
          <a:p>
            <a:r>
              <a:rPr lang="en-IN" sz="2400" b="1" dirty="0">
                <a:solidFill>
                  <a:schemeClr val="tx1"/>
                </a:solidFill>
              </a:rPr>
              <a:t>Hardware:</a:t>
            </a:r>
          </a:p>
          <a:p>
            <a:pPr marL="457200" indent="-457200">
              <a:buFont typeface="+mj-lt"/>
              <a:buAutoNum type="arabicPeriod"/>
            </a:pPr>
            <a:r>
              <a:rPr lang="en-IN" b="1" dirty="0">
                <a:solidFill>
                  <a:schemeClr val="tx1"/>
                </a:solidFill>
              </a:rPr>
              <a:t>A laptop with a dedicated Graphical Processing Unit(GPU)</a:t>
            </a:r>
          </a:p>
          <a:p>
            <a:pPr marL="457200" indent="-457200">
              <a:buFont typeface="+mj-lt"/>
              <a:buAutoNum type="arabicPeriod"/>
            </a:pPr>
            <a:r>
              <a:rPr lang="en-IN" b="1" dirty="0">
                <a:solidFill>
                  <a:schemeClr val="tx1"/>
                </a:solidFill>
              </a:rPr>
              <a:t>A webcam for capturing the video in real-time.</a:t>
            </a:r>
          </a:p>
          <a:p>
            <a:pPr marL="457200" indent="-457200">
              <a:buFont typeface="+mj-lt"/>
              <a:buAutoNum type="arabicPeriod"/>
            </a:pPr>
            <a:r>
              <a:rPr lang="en-IN" b="1" dirty="0">
                <a:solidFill>
                  <a:schemeClr val="tx1"/>
                </a:solidFill>
              </a:rPr>
              <a:t>A microphone for taking input voice.</a:t>
            </a:r>
          </a:p>
          <a:p>
            <a:pPr marL="0" indent="0">
              <a:buNone/>
            </a:pPr>
            <a:endParaRPr lang="en-IN" b="1" dirty="0">
              <a:solidFill>
                <a:schemeClr val="tx1"/>
              </a:solidFill>
            </a:endParaRPr>
          </a:p>
          <a:p>
            <a:r>
              <a:rPr lang="en-IN" sz="2400" b="1" dirty="0">
                <a:solidFill>
                  <a:schemeClr val="tx1"/>
                </a:solidFill>
              </a:rPr>
              <a:t>Software:</a:t>
            </a:r>
          </a:p>
          <a:p>
            <a:pPr marL="457200" indent="-457200">
              <a:buFont typeface="+mj-lt"/>
              <a:buAutoNum type="arabicPeriod"/>
            </a:pPr>
            <a:r>
              <a:rPr lang="en-IN" b="1" dirty="0">
                <a:solidFill>
                  <a:schemeClr val="tx1"/>
                </a:solidFill>
              </a:rPr>
              <a:t>Language: Python</a:t>
            </a:r>
          </a:p>
          <a:p>
            <a:pPr marL="457200" indent="-457200">
              <a:buFont typeface="+mj-lt"/>
              <a:buAutoNum type="arabicPeriod"/>
            </a:pPr>
            <a:r>
              <a:rPr lang="en-IN" b="1" dirty="0">
                <a:solidFill>
                  <a:schemeClr val="tx1"/>
                </a:solidFill>
              </a:rPr>
              <a:t>TensorFlow, </a:t>
            </a:r>
            <a:r>
              <a:rPr lang="en-IN" b="1" dirty="0" err="1">
                <a:solidFill>
                  <a:schemeClr val="tx1"/>
                </a:solidFill>
              </a:rPr>
              <a:t>Keras</a:t>
            </a:r>
            <a:r>
              <a:rPr lang="en-IN" b="1" dirty="0">
                <a:solidFill>
                  <a:schemeClr val="tx1"/>
                </a:solidFill>
              </a:rPr>
              <a:t>, and frameworks like </a:t>
            </a:r>
            <a:r>
              <a:rPr lang="en-IN" b="1" dirty="0" err="1">
                <a:solidFill>
                  <a:schemeClr val="tx1"/>
                </a:solidFill>
              </a:rPr>
              <a:t>PyTorch</a:t>
            </a:r>
            <a:endParaRPr lang="en-IN" b="1" dirty="0">
              <a:solidFill>
                <a:schemeClr val="tx1"/>
              </a:solidFill>
            </a:endParaRPr>
          </a:p>
          <a:p>
            <a:pPr marL="457200" indent="-457200">
              <a:buFont typeface="+mj-lt"/>
              <a:buAutoNum type="arabicPeriod"/>
            </a:pPr>
            <a:r>
              <a:rPr lang="en-IN" b="1" dirty="0">
                <a:solidFill>
                  <a:schemeClr val="tx1"/>
                </a:solidFill>
              </a:rPr>
              <a:t>IDE: </a:t>
            </a:r>
            <a:r>
              <a:rPr lang="en-IN" b="1" dirty="0" err="1">
                <a:solidFill>
                  <a:schemeClr val="tx1"/>
                </a:solidFill>
              </a:rPr>
              <a:t>Jupyter</a:t>
            </a:r>
            <a:r>
              <a:rPr lang="en-IN" b="1" dirty="0">
                <a:solidFill>
                  <a:schemeClr val="tx1"/>
                </a:solidFill>
              </a:rPr>
              <a:t> Notebook  or </a:t>
            </a:r>
            <a:r>
              <a:rPr lang="en-IN" b="1" dirty="0" err="1">
                <a:solidFill>
                  <a:schemeClr val="tx1"/>
                </a:solidFill>
              </a:rPr>
              <a:t>Pycharm</a:t>
            </a:r>
            <a:endParaRPr lang="en-IN" b="1" dirty="0">
              <a:solidFill>
                <a:schemeClr val="tx1"/>
              </a:solidFill>
            </a:endParaRPr>
          </a:p>
          <a:p>
            <a:pPr marL="457200" indent="-457200">
              <a:buFont typeface="+mj-lt"/>
              <a:buAutoNum type="arabicPeriod"/>
            </a:pPr>
            <a:r>
              <a:rPr lang="en-IN" b="1" dirty="0">
                <a:solidFill>
                  <a:schemeClr val="tx1"/>
                </a:solidFill>
              </a:rPr>
              <a:t>SVM, SL-GCN,SSTCN</a:t>
            </a:r>
          </a:p>
          <a:p>
            <a:pPr marL="457200" indent="-457200">
              <a:buFont typeface="+mj-lt"/>
              <a:buAutoNum type="arabicPeriod"/>
            </a:pPr>
            <a:endParaRPr lang="en-IN" sz="2400" b="1" dirty="0">
              <a:solidFill>
                <a:schemeClr val="tx1"/>
              </a:solidFill>
            </a:endParaRPr>
          </a:p>
        </p:txBody>
      </p:sp>
      <p:pic>
        <p:nvPicPr>
          <p:cNvPr id="5" name="Picture 4">
            <a:extLst>
              <a:ext uri="{FF2B5EF4-FFF2-40B4-BE49-F238E27FC236}">
                <a16:creationId xmlns:a16="http://schemas.microsoft.com/office/drawing/2014/main" id="{31AD8E0D-D3EB-A381-B5D3-0324CAEEF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759" y="961834"/>
            <a:ext cx="3873115" cy="2178627"/>
          </a:xfrm>
          <a:prstGeom prst="rect">
            <a:avLst/>
          </a:prstGeom>
        </p:spPr>
      </p:pic>
      <p:pic>
        <p:nvPicPr>
          <p:cNvPr id="7" name="Picture 6">
            <a:extLst>
              <a:ext uri="{FF2B5EF4-FFF2-40B4-BE49-F238E27FC236}">
                <a16:creationId xmlns:a16="http://schemas.microsoft.com/office/drawing/2014/main" id="{5589C33A-7C6B-6D2C-E0AB-380B2885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17540"/>
            <a:ext cx="6096001" cy="3009824"/>
          </a:xfrm>
          <a:prstGeom prst="rect">
            <a:avLst/>
          </a:prstGeom>
        </p:spPr>
      </p:pic>
    </p:spTree>
    <p:extLst>
      <p:ext uri="{BB962C8B-B14F-4D97-AF65-F5344CB8AC3E}">
        <p14:creationId xmlns:p14="http://schemas.microsoft.com/office/powerpoint/2010/main" val="32096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FF01-0C89-5A5B-8CFE-1FFBF7EBA1C0}"/>
              </a:ext>
            </a:extLst>
          </p:cNvPr>
          <p:cNvSpPr>
            <a:spLocks noGrp="1"/>
          </p:cNvSpPr>
          <p:nvPr>
            <p:ph type="title"/>
          </p:nvPr>
        </p:nvSpPr>
        <p:spPr>
          <a:xfrm>
            <a:off x="1874983" y="628073"/>
            <a:ext cx="3251200" cy="508000"/>
          </a:xfrm>
        </p:spPr>
        <p:txBody>
          <a:bodyPr>
            <a:noAutofit/>
          </a:bodyPr>
          <a:lstStyle/>
          <a:p>
            <a:r>
              <a:rPr lang="en-IN" sz="3000" b="1" dirty="0">
                <a:solidFill>
                  <a:schemeClr val="tx1"/>
                </a:solidFill>
              </a:rPr>
              <a:t>References</a:t>
            </a:r>
          </a:p>
        </p:txBody>
      </p:sp>
      <p:sp>
        <p:nvSpPr>
          <p:cNvPr id="3" name="Content Placeholder 2">
            <a:extLst>
              <a:ext uri="{FF2B5EF4-FFF2-40B4-BE49-F238E27FC236}">
                <a16:creationId xmlns:a16="http://schemas.microsoft.com/office/drawing/2014/main" id="{7C7321F1-595F-A19D-2912-26125D0CD9A1}"/>
              </a:ext>
            </a:extLst>
          </p:cNvPr>
          <p:cNvSpPr>
            <a:spLocks noGrp="1"/>
          </p:cNvSpPr>
          <p:nvPr>
            <p:ph idx="1"/>
          </p:nvPr>
        </p:nvSpPr>
        <p:spPr>
          <a:xfrm>
            <a:off x="332509" y="1431636"/>
            <a:ext cx="5079999" cy="5426364"/>
          </a:xfrm>
        </p:spPr>
        <p:txBody>
          <a:bodyPr/>
          <a:lstStyle/>
          <a:p>
            <a:r>
              <a:rPr lang="en-US" dirty="0"/>
              <a:t>1.Johnson.A.(2019).Sign Language Detection Using Action Recognition in Python.</a:t>
            </a:r>
          </a:p>
          <a:p>
            <a:r>
              <a:rPr lang="en-US" dirty="0"/>
              <a:t>2. </a:t>
            </a:r>
            <a:r>
              <a:rPr lang="en-US" dirty="0" err="1"/>
              <a:t>Patel.R.Sign</a:t>
            </a:r>
            <a:r>
              <a:rPr lang="en-US" dirty="0"/>
              <a:t> Language Recognition using Python. Journal of Artificial Intelligence Research,52(4),567-584.</a:t>
            </a:r>
          </a:p>
          <a:p>
            <a:r>
              <a:rPr lang="en-US" dirty="0"/>
              <a:t>3. Chen, </a:t>
            </a:r>
            <a:r>
              <a:rPr lang="en-US" dirty="0" err="1"/>
              <a:t>X.Sign</a:t>
            </a:r>
            <a:r>
              <a:rPr lang="en-US" dirty="0"/>
              <a:t> Language </a:t>
            </a:r>
            <a:r>
              <a:rPr lang="en-US" dirty="0" err="1"/>
              <a:t>Detection.International</a:t>
            </a:r>
            <a:r>
              <a:rPr lang="en-US" dirty="0"/>
              <a:t> Journal of Computer Vision,110(1),78-93.</a:t>
            </a:r>
          </a:p>
          <a:p>
            <a:r>
              <a:rPr lang="en-US" dirty="0"/>
              <a:t>4.Adams, </a:t>
            </a:r>
            <a:r>
              <a:rPr lang="en-US" dirty="0" err="1"/>
              <a:t>B.Interational</a:t>
            </a:r>
            <a:r>
              <a:rPr lang="en-US" dirty="0"/>
              <a:t> Journal Pattern of Recognition and Artificial Intelligence,33(5),789-804.</a:t>
            </a:r>
          </a:p>
          <a:p>
            <a:endParaRPr lang="en-US" dirty="0"/>
          </a:p>
          <a:p>
            <a:endParaRPr lang="en-IN" dirty="0"/>
          </a:p>
        </p:txBody>
      </p:sp>
      <p:pic>
        <p:nvPicPr>
          <p:cNvPr id="5" name="Picture 4">
            <a:extLst>
              <a:ext uri="{FF2B5EF4-FFF2-40B4-BE49-F238E27FC236}">
                <a16:creationId xmlns:a16="http://schemas.microsoft.com/office/drawing/2014/main" id="{473D3003-2FC8-3A0E-104B-39824AD0F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993" y="882073"/>
            <a:ext cx="6382007" cy="4632035"/>
          </a:xfrm>
          <a:prstGeom prst="rect">
            <a:avLst/>
          </a:prstGeom>
        </p:spPr>
      </p:pic>
    </p:spTree>
    <p:extLst>
      <p:ext uri="{BB962C8B-B14F-4D97-AF65-F5344CB8AC3E}">
        <p14:creationId xmlns:p14="http://schemas.microsoft.com/office/powerpoint/2010/main" val="313930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CCB2-E4A9-E58F-53CF-31780E8724E2}"/>
              </a:ext>
            </a:extLst>
          </p:cNvPr>
          <p:cNvSpPr>
            <a:spLocks noGrp="1"/>
          </p:cNvSpPr>
          <p:nvPr>
            <p:ph type="title"/>
          </p:nvPr>
        </p:nvSpPr>
        <p:spPr>
          <a:xfrm>
            <a:off x="1717964" y="526473"/>
            <a:ext cx="2299854" cy="581891"/>
          </a:xfrm>
        </p:spPr>
        <p:txBody>
          <a:bodyPr>
            <a:normAutofit fontScale="90000"/>
          </a:bodyPr>
          <a:lstStyle/>
          <a:p>
            <a:r>
              <a:rPr lang="en-IN" b="1" dirty="0">
                <a:solidFill>
                  <a:schemeClr val="tx1"/>
                </a:solidFill>
              </a:rPr>
              <a:t>CONTENTS</a:t>
            </a:r>
          </a:p>
        </p:txBody>
      </p:sp>
      <p:sp>
        <p:nvSpPr>
          <p:cNvPr id="3" name="Content Placeholder 2">
            <a:extLst>
              <a:ext uri="{FF2B5EF4-FFF2-40B4-BE49-F238E27FC236}">
                <a16:creationId xmlns:a16="http://schemas.microsoft.com/office/drawing/2014/main" id="{58F5794E-0BAD-CA54-B2BE-635316C03D60}"/>
              </a:ext>
            </a:extLst>
          </p:cNvPr>
          <p:cNvSpPr>
            <a:spLocks noGrp="1"/>
          </p:cNvSpPr>
          <p:nvPr>
            <p:ph idx="1"/>
          </p:nvPr>
        </p:nvSpPr>
        <p:spPr>
          <a:xfrm>
            <a:off x="1523999" y="1440873"/>
            <a:ext cx="8257309" cy="5144653"/>
          </a:xfrm>
        </p:spPr>
        <p:txBody>
          <a:bodyPr>
            <a:normAutofit/>
          </a:bodyPr>
          <a:lstStyle/>
          <a:p>
            <a:pPr>
              <a:buFont typeface="+mj-lt"/>
              <a:buAutoNum type="arabicPeriod"/>
            </a:pPr>
            <a:r>
              <a:rPr lang="en-IN" sz="2300" b="1" dirty="0"/>
              <a:t>INTRODUCTION</a:t>
            </a:r>
          </a:p>
          <a:p>
            <a:pPr>
              <a:buFont typeface="+mj-lt"/>
              <a:buAutoNum type="arabicPeriod"/>
            </a:pPr>
            <a:r>
              <a:rPr lang="en-IN" sz="2300" b="1" dirty="0"/>
              <a:t>ABSTRACT</a:t>
            </a:r>
          </a:p>
          <a:p>
            <a:pPr>
              <a:buFont typeface="+mj-lt"/>
              <a:buAutoNum type="arabicPeriod"/>
            </a:pPr>
            <a:r>
              <a:rPr lang="en-IN" sz="2300" b="1" dirty="0"/>
              <a:t>EXISTING SYSTEM</a:t>
            </a:r>
          </a:p>
          <a:p>
            <a:pPr>
              <a:buFont typeface="+mj-lt"/>
              <a:buAutoNum type="arabicPeriod"/>
            </a:pPr>
            <a:r>
              <a:rPr lang="en-IN" sz="2300" b="1" dirty="0"/>
              <a:t>PROPOSED SYSTEM</a:t>
            </a:r>
          </a:p>
          <a:p>
            <a:pPr>
              <a:buFont typeface="+mj-lt"/>
              <a:buAutoNum type="arabicPeriod"/>
            </a:pPr>
            <a:r>
              <a:rPr lang="en-IN" sz="2300" b="1" dirty="0"/>
              <a:t>BLOCK DIAGRAM</a:t>
            </a:r>
          </a:p>
          <a:p>
            <a:pPr>
              <a:buFont typeface="+mj-lt"/>
              <a:buAutoNum type="arabicPeriod"/>
            </a:pPr>
            <a:r>
              <a:rPr lang="en-IN" sz="2300" b="1" dirty="0"/>
              <a:t>SYSTEM REQUIREMENTS</a:t>
            </a:r>
          </a:p>
          <a:p>
            <a:pPr>
              <a:buFont typeface="+mj-lt"/>
              <a:buAutoNum type="arabicPeriod"/>
            </a:pPr>
            <a:r>
              <a:rPr lang="en-IN" sz="2300" b="1" dirty="0"/>
              <a:t>OBJECTIVES </a:t>
            </a:r>
          </a:p>
          <a:p>
            <a:pPr>
              <a:buFont typeface="+mj-lt"/>
              <a:buAutoNum type="arabicPeriod"/>
            </a:pPr>
            <a:r>
              <a:rPr lang="en-IN" sz="2300" b="1" dirty="0"/>
              <a:t>APPLICATIONS</a:t>
            </a:r>
          </a:p>
          <a:p>
            <a:pPr>
              <a:buFont typeface="+mj-lt"/>
              <a:buAutoNum type="arabicPeriod"/>
            </a:pPr>
            <a:r>
              <a:rPr lang="en-IN" sz="2300" b="1" dirty="0"/>
              <a:t>REFERENCES</a:t>
            </a:r>
          </a:p>
        </p:txBody>
      </p:sp>
    </p:spTree>
    <p:extLst>
      <p:ext uri="{BB962C8B-B14F-4D97-AF65-F5344CB8AC3E}">
        <p14:creationId xmlns:p14="http://schemas.microsoft.com/office/powerpoint/2010/main" val="126766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F10-5C2E-8D1A-7C35-B42A234840B0}"/>
              </a:ext>
            </a:extLst>
          </p:cNvPr>
          <p:cNvSpPr>
            <a:spLocks noGrp="1"/>
          </p:cNvSpPr>
          <p:nvPr>
            <p:ph type="title"/>
          </p:nvPr>
        </p:nvSpPr>
        <p:spPr>
          <a:xfrm>
            <a:off x="1543665" y="452284"/>
            <a:ext cx="9957234" cy="648929"/>
          </a:xfrm>
        </p:spPr>
        <p:txBody>
          <a:bodyPr/>
          <a:lstStyle/>
          <a:p>
            <a:r>
              <a:rPr lang="en-IN" dirty="0">
                <a:solidFill>
                  <a:schemeClr val="tx1"/>
                </a:solidFill>
              </a:rPr>
              <a:t>INTRODUCTION</a:t>
            </a:r>
            <a:r>
              <a:rPr lang="en-IN" dirty="0"/>
              <a:t> </a:t>
            </a:r>
          </a:p>
        </p:txBody>
      </p:sp>
      <p:sp>
        <p:nvSpPr>
          <p:cNvPr id="3" name="Content Placeholder 2">
            <a:extLst>
              <a:ext uri="{FF2B5EF4-FFF2-40B4-BE49-F238E27FC236}">
                <a16:creationId xmlns:a16="http://schemas.microsoft.com/office/drawing/2014/main" id="{5D84FDB5-9151-2F98-84CA-1289C087735A}"/>
              </a:ext>
            </a:extLst>
          </p:cNvPr>
          <p:cNvSpPr>
            <a:spLocks noGrp="1"/>
          </p:cNvSpPr>
          <p:nvPr>
            <p:ph idx="1"/>
          </p:nvPr>
        </p:nvSpPr>
        <p:spPr>
          <a:xfrm>
            <a:off x="674255" y="1229031"/>
            <a:ext cx="7121236" cy="5550459"/>
          </a:xfrm>
          <a:effectLst>
            <a:outerShdw blurRad="50800" dist="50800" dir="5400000" sx="76000" sy="76000" algn="ctr" rotWithShape="0">
              <a:srgbClr val="000000">
                <a:alpha val="43137"/>
              </a:srgbClr>
            </a:outerShdw>
            <a:softEdge rad="228600"/>
          </a:effectLst>
        </p:spPr>
        <p:txBody>
          <a:bodyPr>
            <a:normAutofit fontScale="92500"/>
          </a:bodyPr>
          <a:lstStyle/>
          <a:p>
            <a:pPr>
              <a:lnSpc>
                <a:spcPct val="150000"/>
              </a:lnSpc>
            </a:pPr>
            <a:r>
              <a:rPr lang="en-IN" dirty="0"/>
              <a:t>There is no proper treatment and cure for deaf and mute individuals, yet there is a lack of knowledge about sign language among the general population worldwide. Our project aims to develop a system that can detect and interpret sign language gestures, making communication more inclusive.</a:t>
            </a:r>
          </a:p>
          <a:p>
            <a:pPr>
              <a:lnSpc>
                <a:spcPct val="150000"/>
              </a:lnSpc>
            </a:pPr>
            <a:r>
              <a:rPr lang="en-IN" dirty="0"/>
              <a:t>Compared to the traditional methods, our project using NLP offers a cost-effective alternative that can significantly reduce the financial burden on individuals and healthcare systems.</a:t>
            </a:r>
          </a:p>
          <a:p>
            <a:pPr>
              <a:lnSpc>
                <a:spcPct val="150000"/>
              </a:lnSpc>
            </a:pPr>
            <a:r>
              <a:rPr lang="en-IN" dirty="0"/>
              <a:t>Our project leverages the latest advancements in machine learning, computer vision, and natural language processing to interpret hand gestures used in communication.</a:t>
            </a:r>
          </a:p>
          <a:p>
            <a:endParaRPr lang="en-IN" dirty="0"/>
          </a:p>
        </p:txBody>
      </p:sp>
      <p:pic>
        <p:nvPicPr>
          <p:cNvPr id="5" name="Picture 4">
            <a:extLst>
              <a:ext uri="{FF2B5EF4-FFF2-40B4-BE49-F238E27FC236}">
                <a16:creationId xmlns:a16="http://schemas.microsoft.com/office/drawing/2014/main" id="{159BDAA3-FCB1-6070-5EB5-8E48E842B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655" y="1702472"/>
            <a:ext cx="4424218" cy="4305187"/>
          </a:xfrm>
          <a:prstGeom prst="rect">
            <a:avLst/>
          </a:prstGeom>
        </p:spPr>
      </p:pic>
    </p:spTree>
    <p:extLst>
      <p:ext uri="{BB962C8B-B14F-4D97-AF65-F5344CB8AC3E}">
        <p14:creationId xmlns:p14="http://schemas.microsoft.com/office/powerpoint/2010/main" val="76592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31B7-A286-2D65-8016-DD3A8A527795}"/>
              </a:ext>
            </a:extLst>
          </p:cNvPr>
          <p:cNvSpPr>
            <a:spLocks noGrp="1"/>
          </p:cNvSpPr>
          <p:nvPr>
            <p:ph type="title"/>
          </p:nvPr>
        </p:nvSpPr>
        <p:spPr>
          <a:xfrm>
            <a:off x="1588655" y="420257"/>
            <a:ext cx="2152072" cy="595744"/>
          </a:xfrm>
        </p:spPr>
        <p:txBody>
          <a:bodyPr>
            <a:normAutofit fontScale="90000"/>
          </a:bodyPr>
          <a:lstStyle/>
          <a:p>
            <a:r>
              <a:rPr lang="en-IN" dirty="0">
                <a:solidFill>
                  <a:schemeClr val="tx1"/>
                </a:solidFill>
              </a:rPr>
              <a:t>ABSTRACT</a:t>
            </a:r>
          </a:p>
        </p:txBody>
      </p:sp>
      <p:sp>
        <p:nvSpPr>
          <p:cNvPr id="3" name="Content Placeholder 2">
            <a:extLst>
              <a:ext uri="{FF2B5EF4-FFF2-40B4-BE49-F238E27FC236}">
                <a16:creationId xmlns:a16="http://schemas.microsoft.com/office/drawing/2014/main" id="{D833824D-7B8B-4123-C8CA-F68316F7A129}"/>
              </a:ext>
            </a:extLst>
          </p:cNvPr>
          <p:cNvSpPr>
            <a:spLocks noGrp="1"/>
          </p:cNvSpPr>
          <p:nvPr>
            <p:ph idx="1"/>
          </p:nvPr>
        </p:nvSpPr>
        <p:spPr>
          <a:xfrm>
            <a:off x="424873" y="1136073"/>
            <a:ext cx="11702471" cy="5301671"/>
          </a:xfrm>
        </p:spPr>
        <p:txBody>
          <a:bodyPr/>
          <a:lstStyle/>
          <a:p>
            <a:pPr>
              <a:lnSpc>
                <a:spcPct val="150000"/>
              </a:lnSpc>
            </a:pPr>
            <a:r>
              <a:rPr lang="en-IN" dirty="0"/>
              <a:t>Sign language is an essential form of communication that is used by the deaf and mute, but since not many people understand what the person is trying to convey and as a result of this there are many challenges for him to communicate.</a:t>
            </a:r>
          </a:p>
          <a:p>
            <a:pPr>
              <a:lnSpc>
                <a:spcPct val="150000"/>
              </a:lnSpc>
            </a:pPr>
            <a:r>
              <a:rPr lang="en-IN" dirty="0"/>
              <a:t>However, an evident solution to this issue is present in the world of Machine learning, Computer Vision, and Natural Language Processing to interpret hand movements and translate them into written language. There are several ways to build a model. In our project, we will be building a two-way communication system in which the sign language will be converted into text using a sign language translation method, and the spoken language will be converted into sign language avatars using a sign language production technique.</a:t>
            </a:r>
          </a:p>
          <a:p>
            <a:pPr>
              <a:lnSpc>
                <a:spcPct val="150000"/>
              </a:lnSpc>
            </a:pPr>
            <a:r>
              <a:rPr lang="en-IN" dirty="0"/>
              <a:t> With the above solution there can be effective and efficient two-way mutual communication.</a:t>
            </a:r>
          </a:p>
        </p:txBody>
      </p:sp>
    </p:spTree>
    <p:extLst>
      <p:ext uri="{BB962C8B-B14F-4D97-AF65-F5344CB8AC3E}">
        <p14:creationId xmlns:p14="http://schemas.microsoft.com/office/powerpoint/2010/main" val="250883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6AA6-C80D-C203-B601-BC4F8B4873D2}"/>
              </a:ext>
            </a:extLst>
          </p:cNvPr>
          <p:cNvSpPr>
            <a:spLocks noGrp="1"/>
          </p:cNvSpPr>
          <p:nvPr>
            <p:ph type="title"/>
          </p:nvPr>
        </p:nvSpPr>
        <p:spPr>
          <a:xfrm>
            <a:off x="1625601" y="508001"/>
            <a:ext cx="3389744" cy="438778"/>
          </a:xfrm>
        </p:spPr>
        <p:txBody>
          <a:bodyPr>
            <a:normAutofit fontScale="90000"/>
          </a:bodyPr>
          <a:lstStyle/>
          <a:p>
            <a:r>
              <a:rPr lang="en-IN" dirty="0">
                <a:solidFill>
                  <a:schemeClr val="tx1"/>
                </a:solidFill>
              </a:rPr>
              <a:t>EXISTING SYSTEM</a:t>
            </a:r>
          </a:p>
        </p:txBody>
      </p:sp>
      <p:sp>
        <p:nvSpPr>
          <p:cNvPr id="3" name="Content Placeholder 2">
            <a:extLst>
              <a:ext uri="{FF2B5EF4-FFF2-40B4-BE49-F238E27FC236}">
                <a16:creationId xmlns:a16="http://schemas.microsoft.com/office/drawing/2014/main" id="{23F7F4F6-5A6C-3F22-3EC3-66BA8C333A3B}"/>
              </a:ext>
            </a:extLst>
          </p:cNvPr>
          <p:cNvSpPr>
            <a:spLocks noGrp="1"/>
          </p:cNvSpPr>
          <p:nvPr>
            <p:ph idx="1"/>
          </p:nvPr>
        </p:nvSpPr>
        <p:spPr>
          <a:xfrm>
            <a:off x="193965" y="1302328"/>
            <a:ext cx="7426036" cy="5555672"/>
          </a:xfrm>
        </p:spPr>
        <p:txBody>
          <a:bodyPr>
            <a:normAutofit lnSpcReduction="10000"/>
          </a:bodyPr>
          <a:lstStyle/>
          <a:p>
            <a:pPr>
              <a:lnSpc>
                <a:spcPct val="150000"/>
              </a:lnSpc>
            </a:pPr>
            <a:r>
              <a:rPr lang="en-IN" sz="1700" dirty="0"/>
              <a:t>Data Acquisition: Here the system camera will be used to take the real-time input image and will be fitted into a frame of 128*256 Pixels.</a:t>
            </a:r>
          </a:p>
          <a:p>
            <a:pPr>
              <a:lnSpc>
                <a:spcPct val="150000"/>
              </a:lnSpc>
            </a:pPr>
            <a:r>
              <a:rPr lang="en-IN" sz="1700" dirty="0"/>
              <a:t>Pre-Processing: The image Pre-Processing step uses the median and Gaussian filters which are some of the most frequently used methods to reduce noise in input images or videos.</a:t>
            </a:r>
          </a:p>
          <a:p>
            <a:pPr>
              <a:lnSpc>
                <a:spcPct val="150000"/>
              </a:lnSpc>
            </a:pPr>
            <a:r>
              <a:rPr lang="en-IN" sz="1700" dirty="0"/>
              <a:t>RGB AND HSV MODEL:- The RGB model is used to indicate the specific coordinate points and skin colour segmentation.</a:t>
            </a:r>
          </a:p>
          <a:p>
            <a:pPr>
              <a:lnSpc>
                <a:spcPct val="150000"/>
              </a:lnSpc>
            </a:pPr>
            <a:r>
              <a:rPr lang="en-IN" sz="1700" dirty="0"/>
              <a:t> CNN: The convolution neural network model is perceived as the most important deep learning neural network model to perform about recognizing and classifying images. It uses multilayer superposition to extract low-level features into relevant features. CNN is made up of many layers which include convolution, pooling, classification, etc.</a:t>
            </a:r>
          </a:p>
        </p:txBody>
      </p:sp>
      <p:pic>
        <p:nvPicPr>
          <p:cNvPr id="5" name="Picture 4">
            <a:extLst>
              <a:ext uri="{FF2B5EF4-FFF2-40B4-BE49-F238E27FC236}">
                <a16:creationId xmlns:a16="http://schemas.microsoft.com/office/drawing/2014/main" id="{96F968FF-8705-6E95-1F37-10E17C23B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873" y="1533236"/>
            <a:ext cx="4590471" cy="5068370"/>
          </a:xfrm>
          <a:prstGeom prst="rect">
            <a:avLst/>
          </a:prstGeom>
        </p:spPr>
      </p:pic>
    </p:spTree>
    <p:extLst>
      <p:ext uri="{BB962C8B-B14F-4D97-AF65-F5344CB8AC3E}">
        <p14:creationId xmlns:p14="http://schemas.microsoft.com/office/powerpoint/2010/main" val="282125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D216-E418-5943-A192-3E3F7D3ACBFB}"/>
              </a:ext>
            </a:extLst>
          </p:cNvPr>
          <p:cNvSpPr>
            <a:spLocks noGrp="1"/>
          </p:cNvSpPr>
          <p:nvPr>
            <p:ph type="title"/>
          </p:nvPr>
        </p:nvSpPr>
        <p:spPr>
          <a:xfrm>
            <a:off x="1653309" y="526473"/>
            <a:ext cx="4331856" cy="489527"/>
          </a:xfrm>
        </p:spPr>
        <p:txBody>
          <a:bodyPr>
            <a:normAutofit fontScale="90000"/>
          </a:bodyPr>
          <a:lstStyle/>
          <a:p>
            <a:r>
              <a:rPr lang="en-IN" dirty="0">
                <a:solidFill>
                  <a:schemeClr val="tx1"/>
                </a:solidFill>
              </a:rPr>
              <a:t>PROPOSED SYSTEM</a:t>
            </a:r>
          </a:p>
        </p:txBody>
      </p:sp>
      <p:sp>
        <p:nvSpPr>
          <p:cNvPr id="3" name="Content Placeholder 2">
            <a:extLst>
              <a:ext uri="{FF2B5EF4-FFF2-40B4-BE49-F238E27FC236}">
                <a16:creationId xmlns:a16="http://schemas.microsoft.com/office/drawing/2014/main" id="{5656FB2D-C4C8-304D-3AE8-D733C01150EF}"/>
              </a:ext>
            </a:extLst>
          </p:cNvPr>
          <p:cNvSpPr>
            <a:spLocks noGrp="1"/>
          </p:cNvSpPr>
          <p:nvPr>
            <p:ph idx="1"/>
          </p:nvPr>
        </p:nvSpPr>
        <p:spPr>
          <a:xfrm>
            <a:off x="904568" y="1320800"/>
            <a:ext cx="10510684" cy="5394036"/>
          </a:xfrm>
        </p:spPr>
        <p:txBody>
          <a:bodyPr>
            <a:normAutofit/>
          </a:bodyPr>
          <a:lstStyle/>
          <a:p>
            <a:pPr>
              <a:lnSpc>
                <a:spcPct val="150000"/>
              </a:lnSpc>
            </a:pPr>
            <a:r>
              <a:rPr lang="en-IN" sz="2000" b="1" dirty="0"/>
              <a:t>Image Frame Acquisition</a:t>
            </a:r>
            <a:r>
              <a:rPr lang="en-IN" dirty="0"/>
              <a:t>: Training the Model with our samples having 26 classes and each class having 100 samples</a:t>
            </a:r>
          </a:p>
          <a:p>
            <a:pPr>
              <a:lnSpc>
                <a:spcPct val="150000"/>
              </a:lnSpc>
            </a:pPr>
            <a:r>
              <a:rPr lang="en-IN" sz="2000" b="1" dirty="0"/>
              <a:t>Hand Tracking: </a:t>
            </a:r>
            <a:r>
              <a:rPr lang="en-IN" dirty="0"/>
              <a:t>Using the media pipeline module, to perform accurate hand tracking which offers robust and efficient hand pose estimation</a:t>
            </a:r>
          </a:p>
          <a:p>
            <a:pPr>
              <a:lnSpc>
                <a:spcPct val="150000"/>
              </a:lnSpc>
            </a:pPr>
            <a:r>
              <a:rPr lang="en-IN" b="1" dirty="0"/>
              <a:t>Landmarks: </a:t>
            </a:r>
            <a:r>
              <a:rPr lang="en-IN" dirty="0"/>
              <a:t>We point out approximately 20 landmarks or more for each hand. These landmarks serve as an essential feature for subsequent stages of the sign language recognition model.</a:t>
            </a:r>
          </a:p>
          <a:p>
            <a:pPr>
              <a:lnSpc>
                <a:spcPct val="150000"/>
              </a:lnSpc>
            </a:pPr>
            <a:r>
              <a:rPr lang="en-IN" b="1" dirty="0"/>
              <a:t>Multiple Layers: </a:t>
            </a:r>
            <a:r>
              <a:rPr lang="en-IN" dirty="0"/>
              <a:t>Data Modification, Normalization, flattening and Format, and classification</a:t>
            </a:r>
          </a:p>
          <a:p>
            <a:pPr>
              <a:lnSpc>
                <a:spcPct val="150000"/>
              </a:lnSpc>
            </a:pPr>
            <a:r>
              <a:rPr lang="en-IN" b="1" dirty="0"/>
              <a:t>NMT:</a:t>
            </a:r>
            <a:r>
              <a:rPr lang="en-IN" dirty="0"/>
              <a:t> Neural Machine Transmission </a:t>
            </a:r>
          </a:p>
          <a:p>
            <a:pPr>
              <a:lnSpc>
                <a:spcPct val="150000"/>
              </a:lnSpc>
            </a:pPr>
            <a:r>
              <a:rPr lang="en-IN" b="1" dirty="0"/>
              <a:t>GAN: </a:t>
            </a:r>
            <a:r>
              <a:rPr lang="en-IN" dirty="0"/>
              <a:t>Generative Adversarial Networks</a:t>
            </a:r>
          </a:p>
        </p:txBody>
      </p:sp>
    </p:spTree>
    <p:extLst>
      <p:ext uri="{BB962C8B-B14F-4D97-AF65-F5344CB8AC3E}">
        <p14:creationId xmlns:p14="http://schemas.microsoft.com/office/powerpoint/2010/main" val="71385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A98B-A7E7-1474-1B5A-23CE48A55CDD}"/>
              </a:ext>
            </a:extLst>
          </p:cNvPr>
          <p:cNvSpPr>
            <a:spLocks noGrp="1"/>
          </p:cNvSpPr>
          <p:nvPr>
            <p:ph type="title"/>
          </p:nvPr>
        </p:nvSpPr>
        <p:spPr>
          <a:xfrm>
            <a:off x="1791856" y="609600"/>
            <a:ext cx="5846618" cy="988291"/>
          </a:xfrm>
        </p:spPr>
        <p:txBody>
          <a:bodyPr>
            <a:normAutofit fontScale="90000"/>
          </a:bodyPr>
          <a:lstStyle/>
          <a:p>
            <a:r>
              <a:rPr lang="en-IN" b="1" dirty="0">
                <a:solidFill>
                  <a:schemeClr val="tx1"/>
                </a:solidFill>
              </a:rPr>
              <a:t>Sign language translator (Block Diagram)</a:t>
            </a:r>
          </a:p>
        </p:txBody>
      </p:sp>
      <p:pic>
        <p:nvPicPr>
          <p:cNvPr id="5" name="Content Placeholder 4">
            <a:extLst>
              <a:ext uri="{FF2B5EF4-FFF2-40B4-BE49-F238E27FC236}">
                <a16:creationId xmlns:a16="http://schemas.microsoft.com/office/drawing/2014/main" id="{35C4361D-B642-7179-A2D6-D11F3E846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55" y="2503054"/>
            <a:ext cx="10834255" cy="3833091"/>
          </a:xfrm>
        </p:spPr>
      </p:pic>
    </p:spTree>
    <p:extLst>
      <p:ext uri="{BB962C8B-B14F-4D97-AF65-F5344CB8AC3E}">
        <p14:creationId xmlns:p14="http://schemas.microsoft.com/office/powerpoint/2010/main" val="187878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76D1-CD7D-C33C-753C-205618425C9F}"/>
              </a:ext>
            </a:extLst>
          </p:cNvPr>
          <p:cNvSpPr>
            <a:spLocks noGrp="1"/>
          </p:cNvSpPr>
          <p:nvPr>
            <p:ph type="title"/>
          </p:nvPr>
        </p:nvSpPr>
        <p:spPr>
          <a:xfrm>
            <a:off x="1828801" y="489528"/>
            <a:ext cx="6234544" cy="914400"/>
          </a:xfrm>
        </p:spPr>
        <p:txBody>
          <a:bodyPr>
            <a:normAutofit fontScale="90000"/>
          </a:bodyPr>
          <a:lstStyle/>
          <a:p>
            <a:r>
              <a:rPr lang="en-IN" b="1" dirty="0">
                <a:solidFill>
                  <a:schemeClr val="tx1"/>
                </a:solidFill>
              </a:rPr>
              <a:t>Sign language Generator (Block Diagram)</a:t>
            </a:r>
          </a:p>
        </p:txBody>
      </p:sp>
      <p:pic>
        <p:nvPicPr>
          <p:cNvPr id="5" name="Content Placeholder 4">
            <a:extLst>
              <a:ext uri="{FF2B5EF4-FFF2-40B4-BE49-F238E27FC236}">
                <a16:creationId xmlns:a16="http://schemas.microsoft.com/office/drawing/2014/main" id="{60418A56-722F-6E3A-9D4A-09D1EA751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300" y="2569359"/>
            <a:ext cx="9373908" cy="3360386"/>
          </a:xfrm>
        </p:spPr>
      </p:pic>
    </p:spTree>
    <p:extLst>
      <p:ext uri="{BB962C8B-B14F-4D97-AF65-F5344CB8AC3E}">
        <p14:creationId xmlns:p14="http://schemas.microsoft.com/office/powerpoint/2010/main" val="222739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ECD2-C03B-04A4-03AB-24D5B967AA80}"/>
              </a:ext>
            </a:extLst>
          </p:cNvPr>
          <p:cNvSpPr>
            <a:spLocks noGrp="1"/>
          </p:cNvSpPr>
          <p:nvPr>
            <p:ph type="title"/>
          </p:nvPr>
        </p:nvSpPr>
        <p:spPr>
          <a:xfrm>
            <a:off x="1764145" y="434110"/>
            <a:ext cx="3731491" cy="628072"/>
          </a:xfrm>
        </p:spPr>
        <p:txBody>
          <a:bodyPr>
            <a:normAutofit fontScale="90000"/>
          </a:bodyPr>
          <a:lstStyle/>
          <a:p>
            <a:r>
              <a:rPr lang="en-IN" b="1" dirty="0">
                <a:solidFill>
                  <a:schemeClr val="tx1"/>
                </a:solidFill>
              </a:rPr>
              <a:t>APPLICATIONS</a:t>
            </a:r>
          </a:p>
        </p:txBody>
      </p:sp>
      <p:sp>
        <p:nvSpPr>
          <p:cNvPr id="3" name="Content Placeholder 2">
            <a:extLst>
              <a:ext uri="{FF2B5EF4-FFF2-40B4-BE49-F238E27FC236}">
                <a16:creationId xmlns:a16="http://schemas.microsoft.com/office/drawing/2014/main" id="{CFF32689-A2B9-C98D-6E66-8617C3C58723}"/>
              </a:ext>
            </a:extLst>
          </p:cNvPr>
          <p:cNvSpPr>
            <a:spLocks noGrp="1"/>
          </p:cNvSpPr>
          <p:nvPr>
            <p:ph idx="1"/>
          </p:nvPr>
        </p:nvSpPr>
        <p:spPr>
          <a:xfrm>
            <a:off x="1154545" y="1394691"/>
            <a:ext cx="10350067" cy="4516531"/>
          </a:xfrm>
        </p:spPr>
        <p:txBody>
          <a:bodyPr/>
          <a:lstStyle/>
          <a:p>
            <a:pPr>
              <a:lnSpc>
                <a:spcPct val="150000"/>
              </a:lnSpc>
              <a:buFont typeface="+mj-lt"/>
              <a:buAutoNum type="arabicPeriod"/>
            </a:pPr>
            <a:r>
              <a:rPr lang="en-IN" b="1" dirty="0"/>
              <a:t>Education:</a:t>
            </a:r>
            <a:r>
              <a:rPr lang="en-IN" dirty="0"/>
              <a:t> The system can be used in educational purposes</a:t>
            </a:r>
          </a:p>
          <a:p>
            <a:pPr>
              <a:lnSpc>
                <a:spcPct val="150000"/>
              </a:lnSpc>
              <a:buFont typeface="+mj-lt"/>
              <a:buAutoNum type="arabicPeriod"/>
            </a:pPr>
            <a:r>
              <a:rPr lang="en-IN" b="1" dirty="0"/>
              <a:t>Healthcare: </a:t>
            </a:r>
            <a:r>
              <a:rPr lang="en-IN" dirty="0"/>
              <a:t>To improve communication between patients and healthcare providers</a:t>
            </a:r>
          </a:p>
          <a:p>
            <a:pPr>
              <a:lnSpc>
                <a:spcPct val="150000"/>
              </a:lnSpc>
              <a:buFont typeface="+mj-lt"/>
              <a:buAutoNum type="arabicPeriod"/>
            </a:pPr>
            <a:r>
              <a:rPr lang="en-IN" b="1" dirty="0"/>
              <a:t>Travel and Tourism: </a:t>
            </a:r>
            <a:r>
              <a:rPr lang="en-IN" dirty="0"/>
              <a:t>To provide information and assistance to travels with hearing impartments</a:t>
            </a:r>
          </a:p>
          <a:p>
            <a:pPr>
              <a:lnSpc>
                <a:spcPct val="150000"/>
              </a:lnSpc>
              <a:buFont typeface="+mj-lt"/>
              <a:buAutoNum type="arabicPeriod"/>
            </a:pPr>
            <a:r>
              <a:rPr lang="en-IN" b="1" dirty="0"/>
              <a:t>Research and Development: </a:t>
            </a:r>
            <a:r>
              <a:rPr lang="en-IN" dirty="0"/>
              <a:t>Used in development to advance the field of sign language recognition.</a:t>
            </a:r>
          </a:p>
          <a:p>
            <a:pPr>
              <a:lnSpc>
                <a:spcPct val="150000"/>
              </a:lnSpc>
              <a:buFont typeface="+mj-lt"/>
              <a:buAutoNum type="arabicPeriod"/>
            </a:pPr>
            <a:r>
              <a:rPr lang="en-IN" b="1" dirty="0"/>
              <a:t>International Communications: </a:t>
            </a:r>
            <a:r>
              <a:rPr lang="en-IN" dirty="0"/>
              <a:t>Used to facilitate international communication between individuals who use different sign languages.</a:t>
            </a:r>
          </a:p>
        </p:txBody>
      </p:sp>
    </p:spTree>
    <p:extLst>
      <p:ext uri="{BB962C8B-B14F-4D97-AF65-F5344CB8AC3E}">
        <p14:creationId xmlns:p14="http://schemas.microsoft.com/office/powerpoint/2010/main" val="33247677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342</TotalTime>
  <Words>814</Words>
  <Application>Microsoft Office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Sign Language Detection using NLP</vt:lpstr>
      <vt:lpstr>CONTENTS</vt:lpstr>
      <vt:lpstr>INTRODUCTION </vt:lpstr>
      <vt:lpstr>ABSTRACT</vt:lpstr>
      <vt:lpstr>EXISTING SYSTEM</vt:lpstr>
      <vt:lpstr>PROPOSED SYSTEM</vt:lpstr>
      <vt:lpstr>Sign language translator (Block Diagram)</vt:lpstr>
      <vt:lpstr>Sign language Generator (Block Diagram)</vt:lpstr>
      <vt:lpstr>APPLICATIONS</vt:lpstr>
      <vt:lpstr>OBJECTIVES</vt:lpstr>
      <vt:lpstr>SOFTWARE And Hardware Requirements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 using NLP</dc:title>
  <dc:creator>Rajdeep Bhavanarushi</dc:creator>
  <cp:lastModifiedBy>Rajdeep Bhavanarushi</cp:lastModifiedBy>
  <cp:revision>1</cp:revision>
  <dcterms:created xsi:type="dcterms:W3CDTF">2024-04-30T14:18:12Z</dcterms:created>
  <dcterms:modified xsi:type="dcterms:W3CDTF">2024-05-01T02:07:40Z</dcterms:modified>
</cp:coreProperties>
</file>