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7"/>
  </p:notesMasterIdLst>
  <p:sldIdLst>
    <p:sldId id="256" r:id="rId2"/>
    <p:sldId id="257" r:id="rId3"/>
    <p:sldId id="399" r:id="rId4"/>
    <p:sldId id="400" r:id="rId5"/>
    <p:sldId id="258" r:id="rId6"/>
    <p:sldId id="259" r:id="rId7"/>
    <p:sldId id="375" r:id="rId8"/>
    <p:sldId id="376" r:id="rId9"/>
    <p:sldId id="396" r:id="rId10"/>
    <p:sldId id="392" r:id="rId11"/>
    <p:sldId id="430" r:id="rId12"/>
    <p:sldId id="432" r:id="rId13"/>
    <p:sldId id="383" r:id="rId14"/>
    <p:sldId id="428"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4660"/>
  </p:normalViewPr>
  <p:slideViewPr>
    <p:cSldViewPr>
      <p:cViewPr>
        <p:scale>
          <a:sx n="75" d="100"/>
          <a:sy n="75" d="100"/>
        </p:scale>
        <p:origin x="-1308"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guakshaya1706@gmail.com" userId="b79d0ff6eceba6e2" providerId="LiveId" clId="{271690D3-3F8A-4954-B1E6-9A1728E8B261}"/>
    <pc:docChg chg="undo custSel addSld modSld sldOrd">
      <pc:chgData name="ranguakshaya1706@gmail.com" userId="b79d0ff6eceba6e2" providerId="LiveId" clId="{271690D3-3F8A-4954-B1E6-9A1728E8B261}" dt="2022-09-24T06:04:49.044" v="320" actId="20577"/>
      <pc:docMkLst>
        <pc:docMk/>
      </pc:docMkLst>
      <pc:sldChg chg="ord">
        <pc:chgData name="ranguakshaya1706@gmail.com" userId="b79d0ff6eceba6e2" providerId="LiveId" clId="{271690D3-3F8A-4954-B1E6-9A1728E8B261}" dt="2022-09-24T05:24:37.937" v="1"/>
        <pc:sldMkLst>
          <pc:docMk/>
          <pc:sldMk cId="0" sldId="257"/>
        </pc:sldMkLst>
      </pc:sldChg>
      <pc:sldChg chg="modSp mod">
        <pc:chgData name="ranguakshaya1706@gmail.com" userId="b79d0ff6eceba6e2" providerId="LiveId" clId="{271690D3-3F8A-4954-B1E6-9A1728E8B261}" dt="2022-09-24T06:04:27.584" v="319" actId="1076"/>
        <pc:sldMkLst>
          <pc:docMk/>
          <pc:sldMk cId="0" sldId="259"/>
        </pc:sldMkLst>
        <pc:spChg chg="mod">
          <ac:chgData name="ranguakshaya1706@gmail.com" userId="b79d0ff6eceba6e2" providerId="LiveId" clId="{271690D3-3F8A-4954-B1E6-9A1728E8B261}" dt="2022-09-24T06:04:27.584" v="319" actId="1076"/>
          <ac:spMkLst>
            <pc:docMk/>
            <pc:sldMk cId="0" sldId="259"/>
            <ac:spMk id="5" creationId="{00000000-0000-0000-0000-000000000000}"/>
          </ac:spMkLst>
        </pc:spChg>
      </pc:sldChg>
      <pc:sldChg chg="addSp modSp mod">
        <pc:chgData name="ranguakshaya1706@gmail.com" userId="b79d0ff6eceba6e2" providerId="LiveId" clId="{271690D3-3F8A-4954-B1E6-9A1728E8B261}" dt="2022-09-24T05:45:02.731" v="126" actId="1076"/>
        <pc:sldMkLst>
          <pc:docMk/>
          <pc:sldMk cId="0" sldId="376"/>
        </pc:sldMkLst>
        <pc:spChg chg="add mod">
          <ac:chgData name="ranguakshaya1706@gmail.com" userId="b79d0ff6eceba6e2" providerId="LiveId" clId="{271690D3-3F8A-4954-B1E6-9A1728E8B261}" dt="2022-09-24T05:45:02.731" v="126" actId="1076"/>
          <ac:spMkLst>
            <pc:docMk/>
            <pc:sldMk cId="0" sldId="376"/>
            <ac:spMk id="2" creationId="{4362AE4E-D498-FA0F-1024-9A6D4EA1E6E6}"/>
          </ac:spMkLst>
        </pc:spChg>
      </pc:sldChg>
      <pc:sldChg chg="addSp modSp mod">
        <pc:chgData name="ranguakshaya1706@gmail.com" userId="b79d0ff6eceba6e2" providerId="LiveId" clId="{271690D3-3F8A-4954-B1E6-9A1728E8B261}" dt="2022-09-24T05:44:52.706" v="125" actId="1076"/>
        <pc:sldMkLst>
          <pc:docMk/>
          <pc:sldMk cId="0" sldId="383"/>
        </pc:sldMkLst>
        <pc:spChg chg="add mod">
          <ac:chgData name="ranguakshaya1706@gmail.com" userId="b79d0ff6eceba6e2" providerId="LiveId" clId="{271690D3-3F8A-4954-B1E6-9A1728E8B261}" dt="2022-09-24T05:44:52.706" v="125" actId="1076"/>
          <ac:spMkLst>
            <pc:docMk/>
            <pc:sldMk cId="0" sldId="383"/>
            <ac:spMk id="3" creationId="{4B2403C8-8E77-7C12-F4A2-6708408FB808}"/>
          </ac:spMkLst>
        </pc:spChg>
      </pc:sldChg>
      <pc:sldChg chg="modSp mod">
        <pc:chgData name="ranguakshaya1706@gmail.com" userId="b79d0ff6eceba6e2" providerId="LiveId" clId="{271690D3-3F8A-4954-B1E6-9A1728E8B261}" dt="2022-09-24T05:46:22.695" v="132" actId="14100"/>
        <pc:sldMkLst>
          <pc:docMk/>
          <pc:sldMk cId="0" sldId="400"/>
        </pc:sldMkLst>
        <pc:spChg chg="mod">
          <ac:chgData name="ranguakshaya1706@gmail.com" userId="b79d0ff6eceba6e2" providerId="LiveId" clId="{271690D3-3F8A-4954-B1E6-9A1728E8B261}" dt="2022-09-24T05:46:22.695" v="132" actId="14100"/>
          <ac:spMkLst>
            <pc:docMk/>
            <pc:sldMk cId="0" sldId="400"/>
            <ac:spMk id="3" creationId="{D07A84FE-76FA-E8A0-F8CE-A009C4D4154C}"/>
          </ac:spMkLst>
        </pc:spChg>
      </pc:sldChg>
      <pc:sldChg chg="addSp modSp new mod">
        <pc:chgData name="ranguakshaya1706@gmail.com" userId="b79d0ff6eceba6e2" providerId="LiveId" clId="{271690D3-3F8A-4954-B1E6-9A1728E8B261}" dt="2022-09-24T06:04:49.044" v="320" actId="20577"/>
        <pc:sldMkLst>
          <pc:docMk/>
          <pc:sldMk cId="4290154925" sldId="433"/>
        </pc:sldMkLst>
        <pc:spChg chg="add mod">
          <ac:chgData name="ranguakshaya1706@gmail.com" userId="b79d0ff6eceba6e2" providerId="LiveId" clId="{271690D3-3F8A-4954-B1E6-9A1728E8B261}" dt="2022-09-24T06:04:49.044" v="320" actId="20577"/>
          <ac:spMkLst>
            <pc:docMk/>
            <pc:sldMk cId="4290154925" sldId="433"/>
            <ac:spMk id="3" creationId="{EB5C507F-9FAB-AE77-DDD5-F27D73FF17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395277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2075882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9/26/2022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9/26/2022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9/26/2022</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timesofindia.indiatimes.com/india/16%20-deaths%20-every%20-hourIndian%20-%20roads%20-claim%20-the%20-maximum%20-number%20-of-lives%20-in%202014/articleshow/48128946.c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00" y="3352800"/>
            <a:ext cx="2514600" cy="1754326"/>
          </a:xfrm>
          <a:prstGeom prst="rect">
            <a:avLst/>
          </a:prstGeom>
          <a:noFill/>
        </p:spPr>
        <p:txBody>
          <a:bodyPr wrap="square" rtlCol="0">
            <a:spAutoFit/>
          </a:bodyPr>
          <a:lstStyle/>
          <a:p>
            <a:r>
              <a:rPr lang="en-US" sz="2000" b="1" dirty="0">
                <a:solidFill>
                  <a:schemeClr val="tx2">
                    <a:lumMod val="75000"/>
                  </a:schemeClr>
                </a:solidFill>
              </a:rPr>
              <a:t>Team Members</a:t>
            </a:r>
            <a:r>
              <a:rPr lang="en-US" sz="2000" b="1" dirty="0" smtClean="0">
                <a:solidFill>
                  <a:schemeClr val="tx2">
                    <a:lumMod val="75000"/>
                  </a:schemeClr>
                </a:solidFill>
              </a:rPr>
              <a:t>:</a:t>
            </a:r>
          </a:p>
          <a:p>
            <a:endParaRPr lang="en-US" sz="2000" dirty="0" smtClean="0">
              <a:solidFill>
                <a:schemeClr val="tx2">
                  <a:lumMod val="75000"/>
                </a:schemeClr>
              </a:solidFill>
            </a:endParaRPr>
          </a:p>
          <a:p>
            <a:r>
              <a:rPr lang="en-IN" sz="1600" dirty="0" smtClean="0"/>
              <a:t> </a:t>
            </a:r>
            <a:r>
              <a:rPr lang="en-IN" sz="1600" b="1" dirty="0" smtClean="0"/>
              <a:t>20H55A0505   D.SATHISH </a:t>
            </a:r>
          </a:p>
          <a:p>
            <a:r>
              <a:rPr lang="en-IN" sz="1600" b="1" dirty="0" smtClean="0"/>
              <a:t> 20H55A0501   C.SRIKANTH</a:t>
            </a:r>
          </a:p>
          <a:p>
            <a:r>
              <a:rPr lang="en-IN" sz="1600" b="1" dirty="0" smtClean="0">
                <a:solidFill>
                  <a:schemeClr val="tx2">
                    <a:lumMod val="75000"/>
                  </a:schemeClr>
                </a:solidFill>
              </a:rPr>
              <a:t> </a:t>
            </a:r>
            <a:r>
              <a:rPr lang="en-IN" sz="1600" b="1" dirty="0" smtClean="0"/>
              <a:t>20H55A0512   J.POOJA</a:t>
            </a:r>
            <a:endParaRPr lang="en-US" sz="1600" b="1" dirty="0" smtClean="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351934" y="4723150"/>
            <a:ext cx="5410200" cy="102034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effectLst>
                  <a:outerShdw blurRad="38100" dist="38100" dir="2700000" algn="tl">
                    <a:srgbClr val="000000">
                      <a:alpha val="43137"/>
                    </a:srgbClr>
                  </a:outerShdw>
                </a:effectLst>
              </a:rPr>
              <a:t>Under esteemed guidance of</a:t>
            </a:r>
            <a:r>
              <a:rPr lang="en-US" sz="2400" b="1" dirty="0">
                <a:solidFill>
                  <a:srgbClr val="C00000"/>
                </a:solidFill>
                <a:effectLst>
                  <a:outerShdw blurRad="38100" dist="38100" dir="2700000" algn="tl">
                    <a:srgbClr val="000000">
                      <a:alpha val="43137"/>
                    </a:srgbClr>
                  </a:outerShdw>
                </a:effectLst>
              </a:rPr>
              <a:t>:</a:t>
            </a:r>
          </a:p>
          <a:p>
            <a:pPr marR="64008" lvl="0">
              <a:lnSpc>
                <a:spcPct val="150000"/>
              </a:lnSpc>
              <a:spcBef>
                <a:spcPts val="400"/>
              </a:spcBef>
              <a:buClr>
                <a:schemeClr val="accent1"/>
              </a:buClr>
              <a:buSzPct val="68000"/>
              <a:defRPr/>
            </a:pPr>
            <a:r>
              <a:rPr lang="en-IN" sz="1600" b="1" dirty="0" smtClean="0">
                <a:effectLst>
                  <a:outerShdw blurRad="38100" dist="38100" dir="2700000" algn="tl">
                    <a:srgbClr val="000000">
                      <a:alpha val="43137"/>
                    </a:srgbClr>
                  </a:outerShdw>
                </a:effectLst>
              </a:rPr>
              <a:t>B.GAYATHRI </a:t>
            </a:r>
            <a:r>
              <a:rPr lang="en-IN" sz="1600" b="1" dirty="0">
                <a:effectLst>
                  <a:outerShdw blurRad="38100" dist="38100" dir="2700000" algn="tl">
                    <a:srgbClr val="000000">
                      <a:alpha val="43137"/>
                    </a:srgbClr>
                  </a:outerShdw>
                </a:effectLst>
              </a:rPr>
              <a:t>(Assistant Professor)</a:t>
            </a:r>
            <a:endParaRPr lang="en-US" sz="1600" b="1" dirty="0">
              <a:solidFill>
                <a:srgbClr val="C00000"/>
              </a:solidFill>
              <a:effectLst>
                <a:outerShdw blurRad="38100" dist="38100" dir="2700000" algn="tl">
                  <a:srgbClr val="000000">
                    <a:alpha val="43137"/>
                  </a:srgbClr>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854785768"/>
              </p:ext>
            </p:extLst>
          </p:nvPr>
        </p:nvGraphicFramePr>
        <p:xfrm>
          <a:off x="1752600" y="306102"/>
          <a:ext cx="6629400" cy="1255998"/>
        </p:xfrm>
        <a:graphic>
          <a:graphicData uri="http://schemas.openxmlformats.org/drawingml/2006/table">
            <a:tbl>
              <a:tblPr>
                <a:tableStyleId>{2D5ABB26-0587-4C30-8999-92F81FD0307C}</a:tableStyleId>
              </a:tblPr>
              <a:tblGrid>
                <a:gridCol w="6629400">
                  <a:extLst>
                    <a:ext uri="{9D8B030D-6E8A-4147-A177-3AD203B41FA5}">
                      <a16:colId xmlns="" xmlns:a16="http://schemas.microsoft.com/office/drawing/2014/main" val="20000"/>
                    </a:ext>
                  </a:extLst>
                </a:gridCol>
              </a:tblGrid>
              <a:tr h="418666">
                <a:tc>
                  <a:txBody>
                    <a:bodyPr/>
                    <a:lstStyle/>
                    <a:p>
                      <a:pPr algn="ctr" rtl="0" fontAlgn="b"/>
                      <a:r>
                        <a:rPr lang="en-US" sz="2000" b="1" dirty="0">
                          <a:solidFill>
                            <a:srgbClr val="FFFF00"/>
                          </a:solidFill>
                        </a:rPr>
                        <a:t>CMR COLLEGE OF ENGINEERING &amp; TECHNOLOGY</a:t>
                      </a:r>
                      <a:endParaRPr lang="en-US" sz="2000" b="1" dirty="0">
                        <a:solidFill>
                          <a:srgbClr val="FFFF00"/>
                        </a:solidFill>
                        <a:latin typeface="Calibri"/>
                      </a:endParaRPr>
                    </a:p>
                  </a:txBody>
                  <a:tcPr marL="9199" marR="9199" marT="6133" marB="6133" anchor="b"/>
                </a:tc>
                <a:extLst>
                  <a:ext uri="{0D108BD9-81ED-4DB2-BD59-A6C34878D82A}">
                    <a16:rowId xmlns="" xmlns:a16="http://schemas.microsoft.com/office/drawing/2014/main" val="10000"/>
                  </a:ext>
                </a:extLst>
              </a:tr>
              <a:tr h="418666">
                <a:tc>
                  <a:txBody>
                    <a:bodyPr/>
                    <a:lstStyle/>
                    <a:p>
                      <a:pPr algn="ctr" rtl="0" fontAlgn="b"/>
                      <a:r>
                        <a:rPr lang="en-US" sz="2000" b="1" dirty="0">
                          <a:solidFill>
                            <a:srgbClr val="FFFF00"/>
                          </a:solidFill>
                        </a:rPr>
                        <a:t>Kandlakoya, Medchal, Hyderabad - 501401</a:t>
                      </a:r>
                      <a:endParaRPr lang="en-US" sz="2000" b="1" dirty="0">
                        <a:solidFill>
                          <a:srgbClr val="FFFF00"/>
                        </a:solidFill>
                        <a:latin typeface="Times New Roman"/>
                      </a:endParaRPr>
                    </a:p>
                  </a:txBody>
                  <a:tcPr marL="9199" marR="9199" marT="6133" marB="6133" anchor="b"/>
                </a:tc>
                <a:extLst>
                  <a:ext uri="{0D108BD9-81ED-4DB2-BD59-A6C34878D82A}">
                    <a16:rowId xmlns="" xmlns:a16="http://schemas.microsoft.com/office/drawing/2014/main" val="10001"/>
                  </a:ext>
                </a:extLst>
              </a:tr>
              <a:tr h="418666">
                <a:tc>
                  <a:txBody>
                    <a:bodyPr/>
                    <a:lstStyle/>
                    <a:p>
                      <a:pPr algn="ctr" rtl="0" fontAlgn="b"/>
                      <a:r>
                        <a:rPr lang="en-US" sz="2000" b="1" dirty="0">
                          <a:solidFill>
                            <a:srgbClr val="FFFF00"/>
                          </a:solidFill>
                        </a:rPr>
                        <a:t>Department of Computer Science and Engineering</a:t>
                      </a:r>
                      <a:endParaRPr lang="en-US" sz="2000" b="1" dirty="0">
                        <a:solidFill>
                          <a:srgbClr val="FFFF00"/>
                        </a:solidFill>
                        <a:latin typeface="Times New Roman"/>
                      </a:endParaRPr>
                    </a:p>
                  </a:txBody>
                  <a:tcPr marL="9199" marR="9199" marT="6133" marB="6133" anchor="b"/>
                </a:tc>
                <a:extLst>
                  <a:ext uri="{0D108BD9-81ED-4DB2-BD59-A6C34878D82A}">
                    <a16:rowId xmlns=""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208280" y="228600"/>
            <a:ext cx="1468120" cy="12954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 xmlns:a16="http://schemas.microsoft.com/office/drawing/2014/main" id="{ED43F41A-09F5-4C8F-3EC8-BE4D95693B7B}"/>
              </a:ext>
            </a:extLst>
          </p:cNvPr>
          <p:cNvSpPr txBox="1"/>
          <p:nvPr/>
        </p:nvSpPr>
        <p:spPr>
          <a:xfrm>
            <a:off x="307975" y="2120900"/>
            <a:ext cx="8836025" cy="523220"/>
          </a:xfrm>
          <a:prstGeom prst="rect">
            <a:avLst/>
          </a:prstGeom>
          <a:noFill/>
        </p:spPr>
        <p:txBody>
          <a:bodyPr wrap="square">
            <a:spAutoFit/>
          </a:bodyPr>
          <a:lstStyle/>
          <a:p>
            <a:pPr algn="ctr"/>
            <a:r>
              <a:rPr lang="en-IN" sz="28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RIDER HELMET DETECTION FOR FUEL FILLING</a:t>
            </a:r>
            <a:endParaRPr lang="en-IN" sz="28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4800600" cy="584775"/>
          </a:xfrm>
          <a:prstGeom prst="rect">
            <a:avLst/>
          </a:prstGeom>
          <a:noFill/>
        </p:spPr>
        <p:txBody>
          <a:bodyPr wrap="square" rtlCol="0">
            <a:spAutoFit/>
          </a:bodyPr>
          <a:lstStyle/>
          <a:p>
            <a:r>
              <a:rPr lang="en-US" sz="3200" b="1" dirty="0" smtClean="0">
                <a:latin typeface="Calibri" pitchFamily="34" charset="0"/>
              </a:rPr>
              <a:t> PROBLEM DEFINITION</a:t>
            </a:r>
            <a:endParaRPr lang="en-US" sz="3200" b="1" dirty="0">
              <a:latin typeface="Calibri" pitchFamily="34" charset="0"/>
            </a:endParaRPr>
          </a:p>
        </p:txBody>
      </p:sp>
      <p:sp>
        <p:nvSpPr>
          <p:cNvPr id="2" name="TextBox 1"/>
          <p:cNvSpPr txBox="1"/>
          <p:nvPr/>
        </p:nvSpPr>
        <p:spPr>
          <a:xfrm>
            <a:off x="420189" y="2438400"/>
            <a:ext cx="8228760" cy="1754326"/>
          </a:xfrm>
          <a:prstGeom prst="rect">
            <a:avLst/>
          </a:prstGeom>
          <a:noFill/>
        </p:spPr>
        <p:txBody>
          <a:bodyPr wrap="square" rtlCol="0">
            <a:spAutoFit/>
          </a:bodyPr>
          <a:lstStyle/>
          <a:p>
            <a:pPr algn="just">
              <a:spcBef>
                <a:spcPts val="1800"/>
              </a:spcBef>
              <a:spcAft>
                <a:spcPts val="1800"/>
              </a:spcAft>
            </a:pPr>
            <a:r>
              <a:rPr lang="en-US" dirty="0" smtClean="0"/>
              <a:t>	Build </a:t>
            </a:r>
            <a:r>
              <a:rPr lang="en-US" dirty="0"/>
              <a:t>a </a:t>
            </a:r>
            <a:r>
              <a:rPr lang="en-US" dirty="0" smtClean="0"/>
              <a:t>IOT based </a:t>
            </a:r>
            <a:r>
              <a:rPr lang="en-US" dirty="0"/>
              <a:t>machine learning System to decrease some of the road accidents which are mostly happening for the </a:t>
            </a:r>
            <a:r>
              <a:rPr lang="en-US" dirty="0" smtClean="0"/>
              <a:t>Motor-Cyclers. </a:t>
            </a:r>
            <a:r>
              <a:rPr lang="en-US" dirty="0"/>
              <a:t>Here system has to be develop as </a:t>
            </a:r>
            <a:r>
              <a:rPr lang="en-US" dirty="0" smtClean="0"/>
              <a:t>IOT based </a:t>
            </a:r>
            <a:r>
              <a:rPr lang="en-US" dirty="0"/>
              <a:t>model which act as in and out of the motorcycles for Fuel Filling, it should detect the helmet of the rider, if the rider with helmet then it should allow the motorcycle for Fuel filling in the petroleum bunks. If the rider not detected with helmet system should give the response and it should not allow him for fuel filling in petroleum stations.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585219"/>
            <a:ext cx="8076600" cy="75600"/>
          </a:xfrm>
          <a:prstGeom prst="rect">
            <a:avLst/>
          </a:prstGeom>
          <a:solidFill>
            <a:srgbClr val="7030A0"/>
          </a:solidFill>
          <a:ln w="25560">
            <a:solidFill>
              <a:srgbClr val="3A5F8B"/>
            </a:solidFill>
            <a:round/>
          </a:ln>
        </p:spPr>
      </p:sp>
      <p:sp>
        <p:nvSpPr>
          <p:cNvPr id="83" name="CustomShape 2"/>
          <p:cNvSpPr/>
          <p:nvPr/>
        </p:nvSpPr>
        <p:spPr>
          <a:xfrm>
            <a:off x="368300" y="2743200"/>
            <a:ext cx="9829800" cy="760320"/>
          </a:xfrm>
          <a:prstGeom prst="rect">
            <a:avLst/>
          </a:prstGeom>
        </p:spPr>
        <p:txBody>
          <a:bodyPr lIns="90000" tIns="45000" rIns="90000" bIns="45000"/>
          <a:lstStyle/>
          <a:p>
            <a:pPr>
              <a:lnSpc>
                <a:spcPct val="100000"/>
              </a:lnSpc>
            </a:pPr>
            <a:r>
              <a:rPr lang="en-IN" sz="3600" b="1" dirty="0" smtClean="0">
                <a:latin typeface="Arial Black" pitchFamily="34" charset="0"/>
              </a:rPr>
              <a:t>PROJECT SCOPE &amp; LIMITATIONS</a:t>
            </a:r>
          </a:p>
          <a:p>
            <a:pPr algn="r">
              <a:lnSpc>
                <a:spcPct val="100000"/>
              </a:lnSpc>
            </a:pPr>
            <a:r>
              <a:rPr lang="en-IN" sz="4000" b="1" dirty="0" smtClean="0">
                <a:latin typeface="Arial Black" pitchFamily="34" charset="0"/>
              </a:rPr>
              <a:t> </a:t>
            </a:r>
            <a:endParaRPr lang="en-IN" sz="1600"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630104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97315"/>
            <a:ext cx="7010400" cy="584775"/>
          </a:xfrm>
          <a:prstGeom prst="rect">
            <a:avLst/>
          </a:prstGeom>
          <a:noFill/>
        </p:spPr>
        <p:txBody>
          <a:bodyPr wrap="square" rtlCol="0">
            <a:spAutoFit/>
          </a:bodyPr>
          <a:lstStyle/>
          <a:p>
            <a:r>
              <a:rPr lang="en-US" sz="3200" b="1" dirty="0" smtClean="0">
                <a:latin typeface="Calibri" pitchFamily="34" charset="0"/>
              </a:rPr>
              <a:t> PROJECT SCOPE &amp; LIMITATIONS</a:t>
            </a:r>
            <a:endParaRPr lang="en-US" sz="3200" b="1" dirty="0">
              <a:latin typeface="Calibri" pitchFamily="34" charset="0"/>
            </a:endParaRPr>
          </a:p>
        </p:txBody>
      </p:sp>
      <p:sp>
        <p:nvSpPr>
          <p:cNvPr id="2" name="TextBox 1"/>
          <p:cNvSpPr txBox="1"/>
          <p:nvPr/>
        </p:nvSpPr>
        <p:spPr>
          <a:xfrm>
            <a:off x="609180" y="1447800"/>
            <a:ext cx="8077200" cy="4893647"/>
          </a:xfrm>
          <a:prstGeom prst="rect">
            <a:avLst/>
          </a:prstGeom>
          <a:noFill/>
        </p:spPr>
        <p:txBody>
          <a:bodyPr wrap="square" rtlCol="0">
            <a:spAutoFit/>
          </a:bodyPr>
          <a:lstStyle/>
          <a:p>
            <a:pPr marL="342900" indent="-342900">
              <a:buFont typeface="Wingdings" pitchFamily="2" charset="2"/>
              <a:buChar char="v"/>
            </a:pPr>
            <a:r>
              <a:rPr lang="en-US" sz="2000" b="1" u="sng" dirty="0" smtClean="0"/>
              <a:t>SCOPE</a:t>
            </a:r>
          </a:p>
          <a:p>
            <a:pPr algn="ctr"/>
            <a:endParaRPr lang="en-US" sz="2000" b="1" dirty="0" smtClean="0"/>
          </a:p>
          <a:p>
            <a:pPr marL="742950" lvl="1" indent="-285750">
              <a:buFont typeface="Wingdings" pitchFamily="2" charset="2"/>
              <a:buChar char="ü"/>
            </a:pPr>
            <a:r>
              <a:rPr lang="en-US" dirty="0" smtClean="0"/>
              <a:t>The helmet detection </a:t>
            </a:r>
            <a:r>
              <a:rPr lang="en-US" dirty="0"/>
              <a:t>ensures motorcycle rider safety and also takes the necessary steps to reduce accident </a:t>
            </a:r>
            <a:r>
              <a:rPr lang="en-US" dirty="0" smtClean="0"/>
              <a:t>causality.</a:t>
            </a:r>
          </a:p>
          <a:p>
            <a:pPr marL="285750" indent="-285750">
              <a:buFont typeface="Wingdings" pitchFamily="2" charset="2"/>
              <a:buChar char="ü"/>
            </a:pPr>
            <a:endParaRPr lang="en-US" dirty="0"/>
          </a:p>
          <a:p>
            <a:pPr marL="742950" lvl="1" indent="-285750">
              <a:buFont typeface="Wingdings" pitchFamily="2" charset="2"/>
              <a:buChar char="ü"/>
            </a:pPr>
            <a:r>
              <a:rPr lang="en-US" dirty="0" smtClean="0"/>
              <a:t>We </a:t>
            </a:r>
            <a:r>
              <a:rPr lang="en-US" dirty="0"/>
              <a:t>keep helmet as a mandatory for rider while filling fuel at petroleum bunks every biker will maintain and wearied with helmet using this </a:t>
            </a:r>
            <a:r>
              <a:rPr lang="en-US" dirty="0" smtClean="0"/>
              <a:t>caution.</a:t>
            </a:r>
          </a:p>
          <a:p>
            <a:endParaRPr lang="en-US" dirty="0" smtClean="0"/>
          </a:p>
          <a:p>
            <a:pPr marL="342900" indent="-342900">
              <a:buFont typeface="Wingdings" pitchFamily="2" charset="2"/>
              <a:buChar char="v"/>
            </a:pPr>
            <a:r>
              <a:rPr lang="en-US" sz="2000" b="1" u="sng" dirty="0" smtClean="0"/>
              <a:t>LIMITATIONS</a:t>
            </a:r>
            <a:endParaRPr lang="en-US" sz="2000" b="1" u="sng" dirty="0"/>
          </a:p>
          <a:p>
            <a:pPr marL="285750" indent="-285750">
              <a:buFont typeface="Wingdings" pitchFamily="2" charset="2"/>
              <a:buChar char="q"/>
            </a:pPr>
            <a:endParaRPr lang="en-US" dirty="0" smtClean="0"/>
          </a:p>
          <a:p>
            <a:pPr marL="742950" lvl="1" indent="-285750">
              <a:buFont typeface="Wingdings" pitchFamily="2" charset="2"/>
              <a:buChar char="Ø"/>
            </a:pPr>
            <a:r>
              <a:rPr lang="en-US" dirty="0"/>
              <a:t>We can’t sure that bike rider can wear </a:t>
            </a:r>
            <a:r>
              <a:rPr lang="en-US" dirty="0" smtClean="0"/>
              <a:t>helmet </a:t>
            </a:r>
            <a:r>
              <a:rPr lang="en-US" dirty="0"/>
              <a:t>through-out the ride</a:t>
            </a:r>
            <a:r>
              <a:rPr lang="en-US" dirty="0" smtClean="0"/>
              <a:t>.</a:t>
            </a:r>
          </a:p>
          <a:p>
            <a:pPr marL="285750" indent="-285750">
              <a:buFont typeface="Wingdings" pitchFamily="2" charset="2"/>
              <a:buChar char="Ø"/>
            </a:pPr>
            <a:endParaRPr lang="en-US" dirty="0"/>
          </a:p>
          <a:p>
            <a:pPr marL="742950" lvl="1" indent="-285750">
              <a:buFont typeface="Wingdings" pitchFamily="2" charset="2"/>
              <a:buChar char="Ø"/>
            </a:pPr>
            <a:r>
              <a:rPr lang="en-US" dirty="0" smtClean="0"/>
              <a:t>Our project checks only riders helmet detection.</a:t>
            </a:r>
          </a:p>
          <a:p>
            <a:pPr marL="285750" indent="-285750">
              <a:buFont typeface="Wingdings" pitchFamily="2" charset="2"/>
              <a:buChar char="Ø"/>
            </a:pPr>
            <a:endParaRPr lang="en-US" dirty="0"/>
          </a:p>
          <a:p>
            <a:pPr marL="742950" lvl="1" indent="-285750">
              <a:buFont typeface="Wingdings" pitchFamily="2" charset="2"/>
              <a:buChar char="Ø"/>
            </a:pPr>
            <a:r>
              <a:rPr lang="en-US" dirty="0" smtClean="0"/>
              <a:t>We just implemented for only </a:t>
            </a:r>
            <a:r>
              <a:rPr lang="en-US" dirty="0"/>
              <a:t>two </a:t>
            </a:r>
            <a:r>
              <a:rPr lang="en-US" dirty="0" smtClean="0"/>
              <a:t>wheeler helmet detection. </a:t>
            </a:r>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IN" dirty="0"/>
          </a:p>
        </p:txBody>
      </p:sp>
    </p:spTree>
    <p:extLst>
      <p:ext uri="{BB962C8B-B14F-4D97-AF65-F5344CB8AC3E}">
        <p14:creationId xmlns:p14="http://schemas.microsoft.com/office/powerpoint/2010/main" val="1997791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smtClean="0">
                <a:latin typeface="Calibri"/>
              </a:rPr>
              <a:t>CONCLUSION</a:t>
            </a:r>
            <a:endParaRPr lang="en-IN" sz="3200" dirty="0"/>
          </a:p>
        </p:txBody>
      </p:sp>
      <p:sp>
        <p:nvSpPr>
          <p:cNvPr id="3" name="TextBox 2">
            <a:extLst>
              <a:ext uri="{FF2B5EF4-FFF2-40B4-BE49-F238E27FC236}">
                <a16:creationId xmlns="" xmlns:a16="http://schemas.microsoft.com/office/drawing/2014/main" id="{4B2403C8-8E77-7C12-F4A2-6708408FB808}"/>
              </a:ext>
            </a:extLst>
          </p:cNvPr>
          <p:cNvSpPr txBox="1"/>
          <p:nvPr/>
        </p:nvSpPr>
        <p:spPr>
          <a:xfrm>
            <a:off x="545680" y="1752600"/>
            <a:ext cx="7848600" cy="2862322"/>
          </a:xfrm>
          <a:prstGeom prst="rect">
            <a:avLst/>
          </a:prstGeom>
          <a:noFill/>
        </p:spPr>
        <p:txBody>
          <a:bodyPr wrap="square">
            <a:spAutoFit/>
          </a:bodyPr>
          <a:lstStyle/>
          <a:p>
            <a:endParaRPr lang="en-IN" dirty="0"/>
          </a:p>
          <a:p>
            <a:pPr marL="285750" indent="-285750" algn="just">
              <a:buFont typeface="Wingdings" pitchFamily="2" charset="2"/>
              <a:buChar char="ü"/>
            </a:pPr>
            <a:r>
              <a:rPr lang="en-IN" dirty="0"/>
              <a:t>The proposed system aims to prevent motorcycle accidents and also reduce the fatality of accidents. </a:t>
            </a:r>
            <a:endParaRPr lang="en-IN" dirty="0" smtClean="0"/>
          </a:p>
          <a:p>
            <a:pPr algn="just"/>
            <a:endParaRPr lang="en-IN" dirty="0"/>
          </a:p>
          <a:p>
            <a:pPr marL="285750" indent="-285750" algn="just">
              <a:buFont typeface="Wingdings" pitchFamily="2" charset="2"/>
              <a:buChar char="ü"/>
            </a:pPr>
            <a:r>
              <a:rPr lang="en-IN" dirty="0"/>
              <a:t>Machine learning algorithm and IOT based model has high accuracy and automatically detects the helmet and mediately it give response like lifting the gates for fuelling. </a:t>
            </a:r>
            <a:endParaRPr lang="en-IN" dirty="0" smtClean="0"/>
          </a:p>
          <a:p>
            <a:pPr algn="just"/>
            <a:endParaRPr lang="en-IN" dirty="0"/>
          </a:p>
          <a:p>
            <a:pPr marL="285750" indent="-285750" algn="just">
              <a:buFont typeface="Wingdings" pitchFamily="2" charset="2"/>
              <a:buChar char="ü"/>
            </a:pPr>
            <a:r>
              <a:rPr lang="en-IN" dirty="0"/>
              <a:t>This system makes a habit to wear a helmet among motorcycle riders. The helmet would make a motorcycle journey more protected and safer.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315827" cy="584775"/>
          </a:xfrm>
          <a:prstGeom prst="rect">
            <a:avLst/>
          </a:prstGeom>
        </p:spPr>
        <p:txBody>
          <a:bodyPr wrap="none">
            <a:spAutoFit/>
          </a:bodyPr>
          <a:lstStyle/>
          <a:p>
            <a:r>
              <a:rPr lang="en-IN" sz="3200" b="1" dirty="0" smtClean="0">
                <a:latin typeface="Calibri" pitchFamily="34" charset="0"/>
              </a:rPr>
              <a:t>REFERENCES</a:t>
            </a:r>
            <a:endParaRPr lang="en-US" sz="3200" dirty="0">
              <a:latin typeface="Calibri" pitchFamily="34" charset="0"/>
            </a:endParaRPr>
          </a:p>
        </p:txBody>
      </p:sp>
      <p:sp>
        <p:nvSpPr>
          <p:cNvPr id="4" name="TextBox 3"/>
          <p:cNvSpPr txBox="1"/>
          <p:nvPr/>
        </p:nvSpPr>
        <p:spPr>
          <a:xfrm>
            <a:off x="457200" y="1752600"/>
            <a:ext cx="8229600" cy="2862322"/>
          </a:xfrm>
          <a:prstGeom prst="rect">
            <a:avLst/>
          </a:prstGeom>
          <a:noFill/>
        </p:spPr>
        <p:txBody>
          <a:bodyPr wrap="square" rtlCol="0">
            <a:spAutoFit/>
          </a:bodyPr>
          <a:lstStyle/>
          <a:p>
            <a:pPr marL="400050" indent="-400050" algn="just">
              <a:buFont typeface="+mj-lt"/>
              <a:buAutoNum type="arabicPeriod"/>
            </a:pPr>
            <a:r>
              <a:rPr lang="en-US" dirty="0"/>
              <a:t>J. </a:t>
            </a:r>
            <a:r>
              <a:rPr lang="en-US" dirty="0" err="1"/>
              <a:t>Zarif</a:t>
            </a:r>
            <a:r>
              <a:rPr lang="en-US" dirty="0"/>
              <a:t>, “16 deaths every hour : Indian roads claim the maximum number of lives in 2014,” 2020. [Online]. </a:t>
            </a:r>
            <a:r>
              <a:rPr lang="en-US" dirty="0" smtClean="0"/>
              <a:t>Available </a:t>
            </a:r>
            <a:r>
              <a:rPr lang="en-US" dirty="0"/>
              <a:t>: </a:t>
            </a:r>
            <a:r>
              <a:rPr lang="en-US" dirty="0">
                <a:solidFill>
                  <a:srgbClr val="7030A0"/>
                </a:solidFill>
                <a:hlinkClick r:id="rId2"/>
              </a:rPr>
              <a:t>http://timesofindia.indiatimes.com/india/16 -deaths -every -</a:t>
            </a:r>
            <a:r>
              <a:rPr lang="en-US" dirty="0" err="1">
                <a:solidFill>
                  <a:srgbClr val="7030A0"/>
                </a:solidFill>
                <a:hlinkClick r:id="rId2"/>
              </a:rPr>
              <a:t>hourIndian</a:t>
            </a:r>
            <a:r>
              <a:rPr lang="en-US" dirty="0">
                <a:solidFill>
                  <a:srgbClr val="7030A0"/>
                </a:solidFill>
                <a:hlinkClick r:id="rId2"/>
              </a:rPr>
              <a:t> - roads -claim -the -maximum -number -of-lives -in 2014/</a:t>
            </a:r>
            <a:r>
              <a:rPr lang="en-US" dirty="0" err="1">
                <a:solidFill>
                  <a:srgbClr val="7030A0"/>
                </a:solidFill>
                <a:hlinkClick r:id="rId2"/>
              </a:rPr>
              <a:t>articleshow</a:t>
            </a:r>
            <a:r>
              <a:rPr lang="en-US" dirty="0">
                <a:solidFill>
                  <a:srgbClr val="7030A0"/>
                </a:solidFill>
                <a:hlinkClick r:id="rId2"/>
              </a:rPr>
              <a:t>/48128946.cms </a:t>
            </a:r>
            <a:r>
              <a:rPr lang="en-US" dirty="0"/>
              <a:t>. [Accessed: January, 2020 </a:t>
            </a:r>
            <a:r>
              <a:rPr lang="en-US" dirty="0" smtClean="0"/>
              <a:t>}</a:t>
            </a:r>
          </a:p>
          <a:p>
            <a:pPr marL="342900" indent="-342900" algn="just">
              <a:buFont typeface="+mj-lt"/>
              <a:buAutoNum type="arabicPeriod"/>
            </a:pPr>
            <a:endParaRPr lang="en-US" dirty="0" smtClean="0"/>
          </a:p>
          <a:p>
            <a:pPr marL="400050" indent="-400050" algn="just">
              <a:buFont typeface="+mj-lt"/>
              <a:buAutoNum type="arabicPeriod"/>
            </a:pPr>
            <a:r>
              <a:rPr lang="en-US" dirty="0"/>
              <a:t>N. </a:t>
            </a:r>
            <a:r>
              <a:rPr lang="en-US" dirty="0" err="1"/>
              <a:t>Divyasudha</a:t>
            </a:r>
            <a:r>
              <a:rPr lang="en-US" dirty="0"/>
              <a:t> and P. </a:t>
            </a:r>
            <a:r>
              <a:rPr lang="en-US" dirty="0" err="1"/>
              <a:t>Arulmozhivarman</a:t>
            </a:r>
            <a:r>
              <a:rPr lang="en-US" dirty="0"/>
              <a:t>, “Analysis of Smart helmets and Designing an </a:t>
            </a:r>
            <a:r>
              <a:rPr lang="en-US" dirty="0" err="1"/>
              <a:t>IoT</a:t>
            </a:r>
            <a:r>
              <a:rPr lang="en-US" dirty="0"/>
              <a:t> based smart helmet : A cost -effective solution for Riders,” in 1st International Conference on Innovations in Information and Communication Technology (ICIICT) , 2019.</a:t>
            </a:r>
            <a:endParaRPr lang="en-US" dirty="0" smtClean="0"/>
          </a:p>
          <a:p>
            <a:pPr marL="400050" indent="-400050">
              <a:buFont typeface="+mj-lt"/>
              <a:buAutoNum type="arabicPeriod"/>
            </a:pPr>
            <a:endParaRPr lang="en-US"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latin typeface="Calibri"/>
              </a:rPr>
              <a:t>Outline</a:t>
            </a:r>
            <a:endParaRPr dirty="0"/>
          </a:p>
        </p:txBody>
      </p:sp>
      <p:sp>
        <p:nvSpPr>
          <p:cNvPr id="45" name="CustomShape 3"/>
          <p:cNvSpPr/>
          <p:nvPr/>
        </p:nvSpPr>
        <p:spPr>
          <a:xfrm>
            <a:off x="482600" y="1600200"/>
            <a:ext cx="8001000" cy="3886200"/>
          </a:xfrm>
          <a:prstGeom prst="rect">
            <a:avLst/>
          </a:prstGeom>
        </p:spPr>
        <p:txBody>
          <a:bodyPr lIns="90000" tIns="45000" rIns="90000" bIns="45000"/>
          <a:lstStyle/>
          <a:p>
            <a:pPr>
              <a:buFont typeface="Arial" pitchFamily="34" charset="0"/>
              <a:buChar char="•"/>
            </a:pPr>
            <a:r>
              <a:rPr lang="en-IN" sz="2000" b="1" dirty="0">
                <a:latin typeface="Bookman Old Style" pitchFamily="18" charset="0"/>
              </a:rPr>
              <a:t> Abstract </a:t>
            </a:r>
          </a:p>
          <a:p>
            <a:pPr>
              <a:buFont typeface="Arial" pitchFamily="34" charset="0"/>
              <a:buChar char="•"/>
            </a:pPr>
            <a:r>
              <a:rPr lang="en-IN" sz="2000" b="1" dirty="0">
                <a:latin typeface="Bookman Old Style" pitchFamily="18" charset="0"/>
              </a:rPr>
              <a:t> Introduction </a:t>
            </a:r>
          </a:p>
          <a:p>
            <a:pPr>
              <a:buFont typeface="Arial"/>
              <a:buChar char="•"/>
            </a:pPr>
            <a:r>
              <a:rPr lang="en-IN" sz="2000" b="1" dirty="0">
                <a:latin typeface="Bookman Old Style" pitchFamily="18" charset="0"/>
              </a:rPr>
              <a:t> Research Objective</a:t>
            </a:r>
          </a:p>
          <a:p>
            <a:pPr>
              <a:buFont typeface="Arial" pitchFamily="34" charset="0"/>
              <a:buChar char="•"/>
            </a:pPr>
            <a:r>
              <a:rPr lang="en-IN" sz="2000" b="1" dirty="0">
                <a:latin typeface="Bookman Old Style" pitchFamily="18" charset="0"/>
              </a:rPr>
              <a:t> Problem Definition</a:t>
            </a:r>
          </a:p>
          <a:p>
            <a:pPr>
              <a:buFont typeface="Arial" pitchFamily="34" charset="0"/>
              <a:buChar char="•"/>
            </a:pPr>
            <a:r>
              <a:rPr lang="en-IN" sz="2000" b="1" dirty="0">
                <a:latin typeface="Bookman Old Style" pitchFamily="18" charset="0"/>
              </a:rPr>
              <a:t> Project Scope &amp; Limitations</a:t>
            </a:r>
          </a:p>
          <a:p>
            <a:pPr>
              <a:buFont typeface="Arial" pitchFamily="34" charset="0"/>
              <a:buChar char="•"/>
            </a:pPr>
            <a:r>
              <a:rPr lang="en-IN" sz="2000" b="1" dirty="0">
                <a:latin typeface="Bookman Old Style" pitchFamily="18" charset="0"/>
              </a:rPr>
              <a:t> Conclusion</a:t>
            </a:r>
          </a:p>
          <a:p>
            <a:pPr>
              <a:buFont typeface="Arial" pitchFamily="34" charset="0"/>
              <a:buChar char="•"/>
            </a:pPr>
            <a:r>
              <a:rPr lang="en-IN" sz="2000" b="1" dirty="0">
                <a:latin typeface="Bookman Old Style" pitchFamily="18" charset="0"/>
              </a:rPr>
              <a:t> References</a:t>
            </a:r>
          </a:p>
          <a:p>
            <a:pPr>
              <a:lnSpc>
                <a:spcPct val="100000"/>
              </a:lnSpc>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436856"/>
            <a:ext cx="8076600" cy="75600"/>
          </a:xfrm>
          <a:prstGeom prst="rect">
            <a:avLst/>
          </a:prstGeom>
          <a:solidFill>
            <a:srgbClr val="7030A0"/>
          </a:solidFill>
          <a:ln w="25560">
            <a:solidFill>
              <a:srgbClr val="3A5F8B"/>
            </a:solidFill>
            <a:round/>
          </a:ln>
        </p:spPr>
      </p:sp>
      <p:sp>
        <p:nvSpPr>
          <p:cNvPr id="83" name="CustomShape 2"/>
          <p:cNvSpPr/>
          <p:nvPr/>
        </p:nvSpPr>
        <p:spPr>
          <a:xfrm>
            <a:off x="419220" y="2676536"/>
            <a:ext cx="8152560" cy="760320"/>
          </a:xfrm>
          <a:prstGeom prst="rect">
            <a:avLst/>
          </a:prstGeom>
        </p:spPr>
        <p:txBody>
          <a:bodyPr lIns="90000" tIns="45000" rIns="90000" bIns="45000"/>
          <a:lstStyle/>
          <a:p>
            <a:pPr algn="ctr">
              <a:lnSpc>
                <a:spcPct val="100000"/>
              </a:lnSpc>
            </a:pPr>
            <a:r>
              <a:rPr lang="en-IN" sz="4400" b="1" dirty="0" smtClean="0">
                <a:latin typeface="Arial Black" pitchFamily="34" charset="0"/>
              </a:rPr>
              <a:t>ABSTRACT</a:t>
            </a:r>
            <a:endParaRPr lang="en-IN"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latin typeface="Calibri" pitchFamily="34" charset="0"/>
              </a:rPr>
              <a:t>ABSTRACT</a:t>
            </a:r>
          </a:p>
        </p:txBody>
      </p:sp>
      <p:sp>
        <p:nvSpPr>
          <p:cNvPr id="3" name="TextBox 2">
            <a:extLst>
              <a:ext uri="{FF2B5EF4-FFF2-40B4-BE49-F238E27FC236}">
                <a16:creationId xmlns="" xmlns:a16="http://schemas.microsoft.com/office/drawing/2014/main" id="{D07A84FE-76FA-E8A0-F8CE-A009C4D4154C}"/>
              </a:ext>
            </a:extLst>
          </p:cNvPr>
          <p:cNvSpPr txBox="1"/>
          <p:nvPr/>
        </p:nvSpPr>
        <p:spPr>
          <a:xfrm>
            <a:off x="508000" y="2209800"/>
            <a:ext cx="8076360" cy="2831544"/>
          </a:xfrm>
          <a:prstGeom prst="rect">
            <a:avLst/>
          </a:prstGeom>
          <a:noFill/>
        </p:spPr>
        <p:txBody>
          <a:bodyPr wrap="square">
            <a:spAutoFit/>
          </a:bodyPr>
          <a:lstStyle/>
          <a:p>
            <a:pPr algn="just"/>
            <a:r>
              <a:rPr lang="en-US" sz="1600" dirty="0" smtClean="0"/>
              <a:t>	Motorcycle </a:t>
            </a:r>
            <a:r>
              <a:rPr lang="en-US" sz="1600" dirty="0"/>
              <a:t>accidents have been rapidly growing through the years in many countries. In India more than 37 million people use two wheelers. Therefore, it is necessary to develop a system </a:t>
            </a:r>
            <a:r>
              <a:rPr lang="en-US" sz="1600" dirty="0" smtClean="0"/>
              <a:t>for </a:t>
            </a:r>
            <a:r>
              <a:rPr lang="en-US" sz="1600" dirty="0"/>
              <a:t>detection of helmet wearing for road safety. Therefore, a custom object detection model is created using a Machine learning based algorithm which can detect motorcycle riders with helmet and also without helmet. By this system it detects the rider and if the rider with helmet, then it opens the gate and allows the biker for fuel filling. </a:t>
            </a:r>
          </a:p>
          <a:p>
            <a:pPr algn="just"/>
            <a:endParaRPr lang="en-US" sz="1600" dirty="0" smtClean="0"/>
          </a:p>
          <a:p>
            <a:pPr algn="just"/>
            <a:r>
              <a:rPr lang="en-US" sz="1600" dirty="0"/>
              <a:t>	</a:t>
            </a:r>
            <a:r>
              <a:rPr lang="en-US" sz="1600" dirty="0" smtClean="0"/>
              <a:t>By </a:t>
            </a:r>
            <a:r>
              <a:rPr lang="en-US" sz="1600" dirty="0"/>
              <a:t>this system we can avoid the motorcycle accidents and if we keep helmet as a mandatory for rider while filling fuel at petroleum bunks every biker will maintain and wearied with helmet using this caution, we can save the lives and they start following the traffic rules and road safety rules. This Application can be implemented in real-time using a Webcam or a CCTV as input</a:t>
            </a:r>
            <a:r>
              <a:rPr lang="en-US" dirty="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43140" y="3604858"/>
            <a:ext cx="8381520" cy="75480"/>
          </a:xfrm>
          <a:prstGeom prst="rect">
            <a:avLst/>
          </a:prstGeom>
          <a:solidFill>
            <a:srgbClr val="7030A0"/>
          </a:solidFill>
          <a:ln w="25560">
            <a:solidFill>
              <a:srgbClr val="3A5F8B"/>
            </a:solidFill>
            <a:round/>
          </a:ln>
        </p:spPr>
      </p:sp>
      <p:sp>
        <p:nvSpPr>
          <p:cNvPr id="47" name="CustomShape 2"/>
          <p:cNvSpPr/>
          <p:nvPr/>
        </p:nvSpPr>
        <p:spPr>
          <a:xfrm>
            <a:off x="-914400" y="2819400"/>
            <a:ext cx="10896600" cy="760320"/>
          </a:xfrm>
          <a:prstGeom prst="rect">
            <a:avLst/>
          </a:prstGeom>
        </p:spPr>
        <p:txBody>
          <a:bodyPr lIns="90000" tIns="45000" rIns="90000" bIns="45000"/>
          <a:lstStyle/>
          <a:p>
            <a:pPr algn="ctr">
              <a:lnSpc>
                <a:spcPct val="100000"/>
              </a:lnSpc>
            </a:pPr>
            <a:r>
              <a:rPr lang="en-IN" sz="4400" b="1" dirty="0" smtClean="0">
                <a:latin typeface="Arial Black"/>
              </a:rPr>
              <a:t>I</a:t>
            </a:r>
            <a:r>
              <a:rPr lang="en-IN" sz="3200" b="1" dirty="0" smtClean="0">
                <a:latin typeface="Arial Black"/>
              </a:rPr>
              <a:t>NTRODUCTION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smtClean="0">
                <a:latin typeface="Calibri"/>
              </a:rPr>
              <a:t>INTRODUCTION</a:t>
            </a:r>
            <a:endParaRPr lang="en-IN" dirty="0"/>
          </a:p>
        </p:txBody>
      </p:sp>
      <p:sp>
        <p:nvSpPr>
          <p:cNvPr id="5" name="TextBox 4"/>
          <p:cNvSpPr txBox="1"/>
          <p:nvPr/>
        </p:nvSpPr>
        <p:spPr>
          <a:xfrm>
            <a:off x="457200" y="1524000"/>
            <a:ext cx="8184823" cy="4278094"/>
          </a:xfrm>
          <a:prstGeom prst="rect">
            <a:avLst/>
          </a:prstGeom>
          <a:noFill/>
        </p:spPr>
        <p:txBody>
          <a:bodyPr wrap="square" rtlCol="0">
            <a:spAutoFit/>
          </a:bodyPr>
          <a:lstStyle/>
          <a:p>
            <a:pPr algn="just"/>
            <a:r>
              <a:rPr lang="en-US" sz="1600" dirty="0"/>
              <a:t>	</a:t>
            </a:r>
            <a:r>
              <a:rPr lang="en-US" sz="1600" dirty="0" smtClean="0"/>
              <a:t>Now </a:t>
            </a:r>
            <a:r>
              <a:rPr lang="en-US" sz="1600" dirty="0"/>
              <a:t>accidents on roads have become a serious concern for all the thousands of people especially youngsters. Transport Ministry road accident report </a:t>
            </a:r>
            <a:r>
              <a:rPr lang="en-US" sz="1600" dirty="0" smtClean="0"/>
              <a:t>2021 </a:t>
            </a:r>
            <a:r>
              <a:rPr lang="en-US" sz="1600" dirty="0"/>
              <a:t>which stresses the need to tackle  this issue as soon as possible seventy-five thousand  youngsters died in road accidents last year</a:t>
            </a:r>
            <a:r>
              <a:rPr lang="en-US" sz="1600" dirty="0" smtClean="0"/>
              <a:t>.</a:t>
            </a:r>
          </a:p>
          <a:p>
            <a:pPr algn="just"/>
            <a:r>
              <a:rPr lang="en-US" sz="1600" dirty="0" smtClean="0"/>
              <a:t> </a:t>
            </a:r>
          </a:p>
          <a:p>
            <a:pPr marL="285750" indent="-285750" algn="just">
              <a:buFont typeface="Wingdings" pitchFamily="2" charset="2"/>
              <a:buChar char="v"/>
            </a:pPr>
            <a:r>
              <a:rPr lang="en-US" sz="1600" dirty="0" smtClean="0"/>
              <a:t>This </a:t>
            </a:r>
            <a:r>
              <a:rPr lang="en-US" sz="1600" dirty="0"/>
              <a:t>clearly  suggests that Indian roads present a depressing scenario most  of these people who lost their lives were aged between 15  and 34 years according to the road accidents report 2014. Besides, over 82% of these victims were males. The report reveals that the age group of 15 to 34 years accounted for  53.8% of the total road accident due to not wearing a </a:t>
            </a:r>
            <a:r>
              <a:rPr lang="en-US" sz="1600" dirty="0" smtClean="0"/>
              <a:t>helmets</a:t>
            </a:r>
            <a:r>
              <a:rPr lang="en-US" sz="1600" dirty="0"/>
              <a:t>.</a:t>
            </a:r>
          </a:p>
          <a:p>
            <a:pPr algn="just"/>
            <a:r>
              <a:rPr lang="en-US" sz="1600" dirty="0" smtClean="0"/>
              <a:t>	</a:t>
            </a:r>
            <a:r>
              <a:rPr lang="en-US" sz="1600" dirty="0"/>
              <a:t>	</a:t>
            </a:r>
            <a:r>
              <a:rPr lang="en-US" sz="1600" dirty="0" smtClean="0"/>
              <a:t>	</a:t>
            </a:r>
            <a:endParaRPr lang="en-US" sz="1600" dirty="0"/>
          </a:p>
          <a:p>
            <a:pPr marL="285750" indent="-285750" algn="just">
              <a:buFont typeface="Wingdings" pitchFamily="2" charset="2"/>
              <a:buChar char="v"/>
            </a:pPr>
            <a:r>
              <a:rPr lang="en-US" sz="1600" dirty="0" smtClean="0"/>
              <a:t>The </a:t>
            </a:r>
            <a:r>
              <a:rPr lang="en-US" sz="1600" dirty="0"/>
              <a:t>total number of road crashes has increased marginally  from 3.86 lakhs in 2013 to 4.50 lakhs in 2014. The number  of fatalities has also gone up by about 1.5 percent</a:t>
            </a:r>
            <a:r>
              <a:rPr lang="en-US" sz="1600" dirty="0" smtClean="0"/>
              <a:t>.</a:t>
            </a:r>
          </a:p>
          <a:p>
            <a:pPr marL="285750" indent="-285750" algn="just">
              <a:buFont typeface="Wingdings" pitchFamily="2" charset="2"/>
              <a:buChar char="v"/>
            </a:pPr>
            <a:endParaRPr lang="en-US" sz="1600" dirty="0"/>
          </a:p>
          <a:p>
            <a:pPr marL="285750" indent="-285750" algn="just">
              <a:buFont typeface="Wingdings" pitchFamily="2" charset="2"/>
              <a:buChar char="v"/>
            </a:pPr>
            <a:r>
              <a:rPr lang="en-IN" sz="1600" dirty="0"/>
              <a:t>Motorcycle helmets have two main protective components. First is outer shell typically made from plastic,  fiberglass, or Kevlar, and second is inner, usually made of  polystyrene foam. The purpose of the hard outer shell is to  prevent penetration of the helmet or head and to provide  structure to the soft inner liner to keep it stable upon impact.  </a:t>
            </a:r>
          </a:p>
          <a:p>
            <a:pPr algn="just"/>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585219"/>
            <a:ext cx="8076600" cy="75600"/>
          </a:xfrm>
          <a:prstGeom prst="rect">
            <a:avLst/>
          </a:prstGeom>
          <a:solidFill>
            <a:srgbClr val="7030A0"/>
          </a:solidFill>
          <a:ln w="25560">
            <a:solidFill>
              <a:srgbClr val="3A5F8B"/>
            </a:solidFill>
            <a:round/>
          </a:ln>
        </p:spPr>
      </p:sp>
      <p:sp>
        <p:nvSpPr>
          <p:cNvPr id="83" name="CustomShape 2"/>
          <p:cNvSpPr/>
          <p:nvPr/>
        </p:nvSpPr>
        <p:spPr>
          <a:xfrm>
            <a:off x="152640" y="2799499"/>
            <a:ext cx="8152560" cy="760320"/>
          </a:xfrm>
          <a:prstGeom prst="rect">
            <a:avLst/>
          </a:prstGeom>
        </p:spPr>
        <p:txBody>
          <a:bodyPr lIns="90000" tIns="45000" rIns="90000" bIns="45000"/>
          <a:lstStyle/>
          <a:p>
            <a:pPr algn="r">
              <a:lnSpc>
                <a:spcPct val="100000"/>
              </a:lnSpc>
            </a:pPr>
            <a:r>
              <a:rPr lang="en-IN" sz="4400" b="1" dirty="0" smtClean="0">
                <a:latin typeface="Arial Black" pitchFamily="34" charset="0"/>
              </a:rPr>
              <a:t>RESEARCH OBJECTIVE </a:t>
            </a:r>
          </a:p>
          <a:p>
            <a:pPr algn="r">
              <a:lnSpc>
                <a:spcPct val="100000"/>
              </a:lnSpc>
            </a:pPr>
            <a:r>
              <a:rPr lang="en-IN" sz="4400" b="1" dirty="0" smtClean="0">
                <a:latin typeface="Arial Black" pitchFamily="34" charset="0"/>
              </a:rPr>
              <a:t> </a:t>
            </a:r>
            <a:endParaRPr lang="en-IN"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82600" y="1270000"/>
            <a:ext cx="8381160" cy="75600"/>
          </a:xfrm>
          <a:prstGeom prst="rect">
            <a:avLst/>
          </a:prstGeom>
          <a:solidFill>
            <a:srgbClr val="7030A0"/>
          </a:solidFill>
          <a:ln w="25560">
            <a:solidFill>
              <a:srgbClr val="3A5F8B"/>
            </a:solidFill>
            <a:round/>
          </a:ln>
        </p:spPr>
      </p:sp>
      <p:sp>
        <p:nvSpPr>
          <p:cNvPr id="7" name="TextBox 6"/>
          <p:cNvSpPr txBox="1"/>
          <p:nvPr/>
        </p:nvSpPr>
        <p:spPr>
          <a:xfrm>
            <a:off x="609600" y="457200"/>
            <a:ext cx="4267200" cy="584775"/>
          </a:xfrm>
          <a:prstGeom prst="rect">
            <a:avLst/>
          </a:prstGeom>
          <a:noFill/>
        </p:spPr>
        <p:txBody>
          <a:bodyPr wrap="square" rtlCol="0">
            <a:spAutoFit/>
          </a:bodyPr>
          <a:lstStyle/>
          <a:p>
            <a:r>
              <a:rPr lang="en-US" sz="3200" b="1" dirty="0" smtClean="0">
                <a:latin typeface="Calibri" pitchFamily="34" charset="0"/>
              </a:rPr>
              <a:t>RESEARCH OBJECTIVE</a:t>
            </a:r>
            <a:endParaRPr lang="en-US" sz="3200" b="1" dirty="0">
              <a:latin typeface="Calibri" pitchFamily="34" charset="0"/>
            </a:endParaRPr>
          </a:p>
        </p:txBody>
      </p:sp>
      <p:sp>
        <p:nvSpPr>
          <p:cNvPr id="2" name="TextBox 1">
            <a:extLst>
              <a:ext uri="{FF2B5EF4-FFF2-40B4-BE49-F238E27FC236}">
                <a16:creationId xmlns="" xmlns:a16="http://schemas.microsoft.com/office/drawing/2014/main" id="{4362AE4E-D498-FA0F-1024-9A6D4EA1E6E6}"/>
              </a:ext>
            </a:extLst>
          </p:cNvPr>
          <p:cNvSpPr txBox="1"/>
          <p:nvPr/>
        </p:nvSpPr>
        <p:spPr>
          <a:xfrm flipH="1">
            <a:off x="495300" y="2438400"/>
            <a:ext cx="7793874" cy="1754326"/>
          </a:xfrm>
          <a:prstGeom prst="rect">
            <a:avLst/>
          </a:prstGeom>
          <a:noFill/>
        </p:spPr>
        <p:txBody>
          <a:bodyPr wrap="square" rtlCol="0">
            <a:spAutoFit/>
          </a:bodyPr>
          <a:lstStyle/>
          <a:p>
            <a:pPr marL="342900" indent="-342900" algn="just">
              <a:buFont typeface="Wingdings" pitchFamily="2" charset="2"/>
              <a:buChar char="q"/>
            </a:pPr>
            <a:r>
              <a:rPr lang="en-US" dirty="0" smtClean="0"/>
              <a:t>We </a:t>
            </a:r>
            <a:r>
              <a:rPr lang="en-US" dirty="0"/>
              <a:t>have gone through a news and some social media where we saw the people who are teenagers and youth </a:t>
            </a:r>
            <a:r>
              <a:rPr lang="en-US" dirty="0" smtClean="0"/>
              <a:t>were </a:t>
            </a:r>
            <a:r>
              <a:rPr lang="en-US" dirty="0"/>
              <a:t>mostly meet with an accidents by driving the motorcycles without wearing the Helmet</a:t>
            </a:r>
          </a:p>
          <a:p>
            <a:pPr marL="342900" indent="-342900" algn="just">
              <a:buFont typeface="Wingdings" pitchFamily="2" charset="2"/>
              <a:buChar char="q"/>
            </a:pPr>
            <a:endParaRPr lang="en-US" dirty="0"/>
          </a:p>
          <a:p>
            <a:pPr marL="342900" indent="-342900" algn="just">
              <a:buFont typeface="Wingdings" pitchFamily="2" charset="2"/>
              <a:buChar char="q"/>
            </a:pPr>
            <a:r>
              <a:rPr lang="en-US" sz="1800" dirty="0" smtClean="0"/>
              <a:t>In </a:t>
            </a:r>
            <a:r>
              <a:rPr lang="en-US" sz="1800" dirty="0"/>
              <a:t>India more than 37 million people use two wheelers. Therefore, it is necessary to develop a system for automatic detection of helmet wearing for road safety.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71500" y="3655920"/>
            <a:ext cx="8076600" cy="75600"/>
          </a:xfrm>
          <a:prstGeom prst="rect">
            <a:avLst/>
          </a:prstGeom>
          <a:solidFill>
            <a:srgbClr val="7030A0"/>
          </a:solidFill>
          <a:ln w="25560">
            <a:solidFill>
              <a:srgbClr val="3A5F8B"/>
            </a:solidFill>
            <a:round/>
          </a:ln>
        </p:spPr>
      </p:sp>
      <p:sp>
        <p:nvSpPr>
          <p:cNvPr id="83" name="CustomShape 2"/>
          <p:cNvSpPr/>
          <p:nvPr/>
        </p:nvSpPr>
        <p:spPr>
          <a:xfrm>
            <a:off x="495540" y="2895600"/>
            <a:ext cx="8152560" cy="760320"/>
          </a:xfrm>
          <a:prstGeom prst="rect">
            <a:avLst/>
          </a:prstGeom>
        </p:spPr>
        <p:txBody>
          <a:bodyPr lIns="90000" tIns="45000" rIns="90000" bIns="45000"/>
          <a:lstStyle/>
          <a:p>
            <a:pPr algn="ctr">
              <a:lnSpc>
                <a:spcPct val="100000"/>
              </a:lnSpc>
            </a:pPr>
            <a:r>
              <a:rPr lang="en-IN" sz="4400" b="1" dirty="0" smtClean="0">
                <a:latin typeface="Arial Black" pitchFamily="34" charset="0"/>
              </a:rPr>
              <a:t>PROBLEM DEFINITION </a:t>
            </a:r>
            <a:endParaRPr lang="en-IN"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10541</TotalTime>
  <Words>321</Words>
  <Application>Microsoft Office PowerPoint</Application>
  <PresentationFormat>On-screen Show (4:3)</PresentationFormat>
  <Paragraphs>77</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acer</cp:lastModifiedBy>
  <cp:revision>721</cp:revision>
  <dcterms:modified xsi:type="dcterms:W3CDTF">2022-09-26T09:36:15Z</dcterms:modified>
</cp:coreProperties>
</file>