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41"/>
  </p:notesMasterIdLst>
  <p:handoutMasterIdLst>
    <p:handoutMasterId r:id="rId42"/>
  </p:handoutMasterIdLst>
  <p:sldIdLst>
    <p:sldId id="270" r:id="rId5"/>
    <p:sldId id="295" r:id="rId6"/>
    <p:sldId id="256" r:id="rId7"/>
    <p:sldId id="277" r:id="rId8"/>
    <p:sldId id="297" r:id="rId9"/>
    <p:sldId id="289" r:id="rId10"/>
    <p:sldId id="298" r:id="rId11"/>
    <p:sldId id="264" r:id="rId12"/>
    <p:sldId id="300" r:id="rId13"/>
    <p:sldId id="261" r:id="rId14"/>
    <p:sldId id="304" r:id="rId15"/>
    <p:sldId id="303" r:id="rId16"/>
    <p:sldId id="299" r:id="rId17"/>
    <p:sldId id="302" r:id="rId18"/>
    <p:sldId id="306" r:id="rId19"/>
    <p:sldId id="305" r:id="rId20"/>
    <p:sldId id="307" r:id="rId21"/>
    <p:sldId id="308" r:id="rId22"/>
    <p:sldId id="262" r:id="rId23"/>
    <p:sldId id="301" r:id="rId24"/>
    <p:sldId id="296" r:id="rId25"/>
    <p:sldId id="258" r:id="rId26"/>
    <p:sldId id="278" r:id="rId27"/>
    <p:sldId id="266" r:id="rId28"/>
    <p:sldId id="292" r:id="rId29"/>
    <p:sldId id="293" r:id="rId30"/>
    <p:sldId id="280" r:id="rId31"/>
    <p:sldId id="294" r:id="rId32"/>
    <p:sldId id="271" r:id="rId33"/>
    <p:sldId id="287" r:id="rId34"/>
    <p:sldId id="260" r:id="rId35"/>
    <p:sldId id="282" r:id="rId36"/>
    <p:sldId id="283" r:id="rId37"/>
    <p:sldId id="290" r:id="rId38"/>
    <p:sldId id="275" r:id="rId39"/>
    <p:sldId id="27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Devuni Sathish" initials="DS" lastIdx="3" clrIdx="3">
    <p:extLst>
      <p:ext uri="{19B8F6BF-5375-455C-9EA6-DF929625EA0E}">
        <p15:presenceInfo xmlns:p15="http://schemas.microsoft.com/office/powerpoint/2012/main" userId="bc9fee314a416b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0280" autoAdjust="0"/>
  </p:normalViewPr>
  <p:slideViewPr>
    <p:cSldViewPr snapToGrid="0">
      <p:cViewPr varScale="1">
        <p:scale>
          <a:sx n="64" d="100"/>
          <a:sy n="64" d="100"/>
        </p:scale>
        <p:origin x="972" y="7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CE6-4310-A8B0-2035D854994C}"/>
              </c:ext>
            </c:extLst>
          </c:dPt>
          <c:dPt>
            <c:idx val="1"/>
            <c:bubble3D val="0"/>
            <c:spPr>
              <a:solidFill>
                <a:schemeClr val="accent1"/>
              </a:solidFill>
              <a:ln w="19050">
                <a:noFill/>
              </a:ln>
              <a:effectLst/>
            </c:spPr>
            <c:extLst>
              <c:ext xmlns:c16="http://schemas.microsoft.com/office/drawing/2014/chart" uri="{C3380CC4-5D6E-409C-BE32-E72D297353CC}">
                <c16:uniqueId val="{00000003-1CE6-4310-A8B0-2035D854994C}"/>
              </c:ext>
            </c:extLst>
          </c:dPt>
          <c:dPt>
            <c:idx val="2"/>
            <c:bubble3D val="0"/>
            <c:spPr>
              <a:solidFill>
                <a:schemeClr val="tx1"/>
              </a:solidFill>
              <a:ln w="19050">
                <a:noFill/>
              </a:ln>
              <a:effectLst/>
            </c:spPr>
            <c:extLst>
              <c:ext xmlns:c16="http://schemas.microsoft.com/office/drawing/2014/chart" uri="{C3380CC4-5D6E-409C-BE32-E72D297353CC}">
                <c16:uniqueId val="{00000005-1CE6-4310-A8B0-2035D854994C}"/>
              </c:ext>
            </c:extLst>
          </c:dPt>
          <c:dPt>
            <c:idx val="3"/>
            <c:bubble3D val="0"/>
            <c:spPr>
              <a:solidFill>
                <a:schemeClr val="accent1"/>
              </a:solidFill>
              <a:ln w="19050">
                <a:noFill/>
              </a:ln>
              <a:effectLst/>
            </c:spPr>
            <c:extLst>
              <c:ext xmlns:c16="http://schemas.microsoft.com/office/drawing/2014/chart" uri="{C3380CC4-5D6E-409C-BE32-E72D297353CC}">
                <c16:uniqueId val="{00000007-1CE6-4310-A8B0-2035D854994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1CE6-4310-A8B0-2035D854994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E8EE-4329-89F6-BD625CE6A08A}"/>
              </c:ext>
            </c:extLst>
          </c:dPt>
          <c:dPt>
            <c:idx val="1"/>
            <c:bubble3D val="0"/>
            <c:spPr>
              <a:solidFill>
                <a:schemeClr val="accent1"/>
              </a:solidFill>
              <a:ln w="19050">
                <a:noFill/>
              </a:ln>
              <a:effectLst/>
            </c:spPr>
            <c:extLst>
              <c:ext xmlns:c16="http://schemas.microsoft.com/office/drawing/2014/chart" uri="{C3380CC4-5D6E-409C-BE32-E72D297353CC}">
                <c16:uniqueId val="{00000003-E8EE-4329-89F6-BD625CE6A08A}"/>
              </c:ext>
            </c:extLst>
          </c:dPt>
          <c:dPt>
            <c:idx val="2"/>
            <c:bubble3D val="0"/>
            <c:spPr>
              <a:solidFill>
                <a:schemeClr val="accent1"/>
              </a:solidFill>
              <a:ln w="19050">
                <a:noFill/>
              </a:ln>
              <a:effectLst/>
            </c:spPr>
            <c:extLst>
              <c:ext xmlns:c16="http://schemas.microsoft.com/office/drawing/2014/chart" uri="{C3380CC4-5D6E-409C-BE32-E72D297353CC}">
                <c16:uniqueId val="{00000005-E8EE-4329-89F6-BD625CE6A08A}"/>
              </c:ext>
            </c:extLst>
          </c:dPt>
          <c:dPt>
            <c:idx val="3"/>
            <c:bubble3D val="0"/>
            <c:spPr>
              <a:solidFill>
                <a:schemeClr val="tx1"/>
              </a:solidFill>
              <a:ln w="19050">
                <a:noFill/>
              </a:ln>
              <a:effectLst/>
            </c:spPr>
            <c:extLst>
              <c:ext xmlns:c16="http://schemas.microsoft.com/office/drawing/2014/chart" uri="{C3380CC4-5D6E-409C-BE32-E72D297353CC}">
                <c16:uniqueId val="{00000007-E8EE-4329-89F6-BD625CE6A08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E8EE-4329-89F6-BD625CE6A08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B039-4882-B53F-7D54DC816E33}"/>
              </c:ext>
            </c:extLst>
          </c:dPt>
          <c:dPt>
            <c:idx val="1"/>
            <c:bubble3D val="0"/>
            <c:spPr>
              <a:solidFill>
                <a:schemeClr val="accent1"/>
              </a:solidFill>
              <a:ln w="19050">
                <a:noFill/>
              </a:ln>
              <a:effectLst/>
            </c:spPr>
            <c:extLst>
              <c:ext xmlns:c16="http://schemas.microsoft.com/office/drawing/2014/chart" uri="{C3380CC4-5D6E-409C-BE32-E72D297353CC}">
                <c16:uniqueId val="{00000003-B039-4882-B53F-7D54DC816E33}"/>
              </c:ext>
            </c:extLst>
          </c:dPt>
          <c:dPt>
            <c:idx val="2"/>
            <c:bubble3D val="0"/>
            <c:spPr>
              <a:solidFill>
                <a:schemeClr val="accent1"/>
              </a:solidFill>
              <a:ln w="19050">
                <a:noFill/>
              </a:ln>
              <a:effectLst/>
            </c:spPr>
            <c:extLst>
              <c:ext xmlns:c16="http://schemas.microsoft.com/office/drawing/2014/chart" uri="{C3380CC4-5D6E-409C-BE32-E72D297353CC}">
                <c16:uniqueId val="{00000005-B039-4882-B53F-7D54DC816E33}"/>
              </c:ext>
            </c:extLst>
          </c:dPt>
          <c:dPt>
            <c:idx val="3"/>
            <c:bubble3D val="0"/>
            <c:spPr>
              <a:solidFill>
                <a:schemeClr val="accent1"/>
              </a:solidFill>
              <a:ln w="19050">
                <a:noFill/>
              </a:ln>
              <a:effectLst/>
            </c:spPr>
            <c:extLst>
              <c:ext xmlns:c16="http://schemas.microsoft.com/office/drawing/2014/chart" uri="{C3380CC4-5D6E-409C-BE32-E72D297353CC}">
                <c16:uniqueId val="{00000007-B039-4882-B53F-7D54DC816E33}"/>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B039-4882-B53F-7D54DC816E33}"/>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BEE-4C20-AC0D-26BEDCBA2FE1}"/>
              </c:ext>
            </c:extLst>
          </c:dPt>
          <c:dPt>
            <c:idx val="1"/>
            <c:bubble3D val="0"/>
            <c:spPr>
              <a:solidFill>
                <a:schemeClr val="tx1"/>
              </a:solidFill>
              <a:ln w="19050">
                <a:noFill/>
              </a:ln>
              <a:effectLst/>
            </c:spPr>
            <c:extLst>
              <c:ext xmlns:c16="http://schemas.microsoft.com/office/drawing/2014/chart" uri="{C3380CC4-5D6E-409C-BE32-E72D297353CC}">
                <c16:uniqueId val="{00000003-DBEE-4C20-AC0D-26BEDCBA2FE1}"/>
              </c:ext>
            </c:extLst>
          </c:dPt>
          <c:dPt>
            <c:idx val="2"/>
            <c:bubble3D val="0"/>
            <c:spPr>
              <a:solidFill>
                <a:schemeClr val="accent1"/>
              </a:solidFill>
              <a:ln w="19050">
                <a:noFill/>
              </a:ln>
              <a:effectLst/>
            </c:spPr>
            <c:extLst>
              <c:ext xmlns:c16="http://schemas.microsoft.com/office/drawing/2014/chart" uri="{C3380CC4-5D6E-409C-BE32-E72D297353CC}">
                <c16:uniqueId val="{00000005-DBEE-4C20-AC0D-26BEDCBA2FE1}"/>
              </c:ext>
            </c:extLst>
          </c:dPt>
          <c:dPt>
            <c:idx val="3"/>
            <c:bubble3D val="0"/>
            <c:spPr>
              <a:solidFill>
                <a:schemeClr val="accent1"/>
              </a:solidFill>
              <a:ln w="19050">
                <a:noFill/>
              </a:ln>
              <a:effectLst/>
            </c:spPr>
            <c:extLst>
              <c:ext xmlns:c16="http://schemas.microsoft.com/office/drawing/2014/chart" uri="{C3380CC4-5D6E-409C-BE32-E72D297353CC}">
                <c16:uniqueId val="{00000007-DBEE-4C20-AC0D-26BEDCBA2FE1}"/>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BEE-4C20-AC0D-26BEDCBA2FE1}"/>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4" dt="2022-11-10T22:24:18.779"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11/12/2022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we have to explain of process which are taken by the traffic police –fining on the number plate so, here we need a system which detects there it self and punishing him for not </a:t>
            </a:r>
            <a:r>
              <a:rPr lang="en-IN" dirty="0" err="1"/>
              <a:t>wering</a:t>
            </a:r>
            <a:r>
              <a:rPr lang="en-IN" dirty="0"/>
              <a:t> helmet</a:t>
            </a:r>
          </a:p>
        </p:txBody>
      </p:sp>
      <p:sp>
        <p:nvSpPr>
          <p:cNvPr id="4" name="Slide Number Placeholder 3"/>
          <p:cNvSpPr>
            <a:spLocks noGrp="1"/>
          </p:cNvSpPr>
          <p:nvPr>
            <p:ph type="sldNum" sz="quarter" idx="5"/>
          </p:nvPr>
        </p:nvSpPr>
        <p:spPr/>
        <p:txBody>
          <a:bodyPr/>
          <a:lstStyle/>
          <a:p>
            <a:fld id="{D4B9A9E5-4F7F-4A7D-9DE1-899232329269}" type="slidenum">
              <a:rPr lang="en-US" smtClean="0"/>
              <a:t>18</a:t>
            </a:fld>
            <a:endParaRPr lang="en-US" dirty="0"/>
          </a:p>
        </p:txBody>
      </p:sp>
    </p:spTree>
    <p:extLst>
      <p:ext uri="{BB962C8B-B14F-4D97-AF65-F5344CB8AC3E}">
        <p14:creationId xmlns:p14="http://schemas.microsoft.com/office/powerpoint/2010/main" val="23251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 on spot punishment “means if we make fines they neglect and say that “are they will fine us in online and we can pay fine after” if we punish there it self next they don’t neglect </a:t>
            </a:r>
          </a:p>
          <a:p>
            <a:endParaRPr lang="en-IN" dirty="0"/>
          </a:p>
          <a:p>
            <a:endParaRPr lang="en-US" b="0" i="0" dirty="0">
              <a:solidFill>
                <a:srgbClr val="BDC1C6"/>
              </a:solidFill>
              <a:effectLst/>
              <a:latin typeface="arial" panose="020B0604020202020204" pitchFamily="34" charset="0"/>
            </a:endParaRPr>
          </a:p>
          <a:p>
            <a:r>
              <a:rPr lang="en-US" b="0" i="0" dirty="0">
                <a:solidFill>
                  <a:srgbClr val="BDC1C6"/>
                </a:solidFill>
                <a:effectLst/>
                <a:latin typeface="arial" panose="020B0604020202020204" pitchFamily="34" charset="0"/>
              </a:rPr>
              <a:t>TensorFlow is </a:t>
            </a:r>
            <a:r>
              <a:rPr lang="en-US" b="1" i="0" dirty="0">
                <a:solidFill>
                  <a:srgbClr val="BDC1C6"/>
                </a:solidFill>
                <a:effectLst/>
                <a:latin typeface="arial" panose="020B0604020202020204" pitchFamily="34" charset="0"/>
              </a:rPr>
              <a:t>an open source framework developed by Google researchers to run machine learning, deep learning and other statistical and predictive analytics workloads</a:t>
            </a:r>
            <a:r>
              <a:rPr lang="en-US" b="0" i="0" dirty="0">
                <a:solidFill>
                  <a:srgbClr val="BDC1C6"/>
                </a:solidFill>
                <a:effectLst/>
                <a:latin typeface="arial" panose="020B0604020202020204" pitchFamily="34" charset="0"/>
              </a:rPr>
              <a:t>.</a:t>
            </a:r>
          </a:p>
          <a:p>
            <a:endParaRPr lang="en-US" b="0" i="0" dirty="0">
              <a:solidFill>
                <a:srgbClr val="BDC1C6"/>
              </a:solidFill>
              <a:effectLst/>
              <a:latin typeface="arial" panose="020B0604020202020204" pitchFamily="34" charset="0"/>
            </a:endParaRPr>
          </a:p>
          <a:p>
            <a:r>
              <a:rPr lang="en-US" dirty="0"/>
              <a:t>CNN is used to detect the helmet of the rider or it mainly used to detect the specified object</a:t>
            </a:r>
            <a:endParaRPr lang="en-US" b="0" i="0" dirty="0">
              <a:solidFill>
                <a:srgbClr val="BDC1C6"/>
              </a:solidFill>
              <a:effectLst/>
              <a:latin typeface="arial" panose="020B0604020202020204" pitchFamily="34" charset="0"/>
            </a:endParaRPr>
          </a:p>
          <a:p>
            <a:endParaRPr lang="en-US" b="0" i="0" dirty="0">
              <a:solidFill>
                <a:srgbClr val="BDC1C6"/>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D4B9A9E5-4F7F-4A7D-9DE1-899232329269}" type="slidenum">
              <a:rPr lang="en-US" smtClean="0"/>
              <a:t>19</a:t>
            </a:fld>
            <a:endParaRPr lang="en-US" dirty="0"/>
          </a:p>
        </p:txBody>
      </p:sp>
    </p:spTree>
    <p:extLst>
      <p:ext uri="{BB962C8B-B14F-4D97-AF65-F5344CB8AC3E}">
        <p14:creationId xmlns:p14="http://schemas.microsoft.com/office/powerpoint/2010/main" val="142336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9.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7.xml"/><Relationship Id="rId5" Type="http://schemas.openxmlformats.org/officeDocument/2006/relationships/image" Target="../media/image33.jpeg"/><Relationship Id="rId4" Type="http://schemas.openxmlformats.org/officeDocument/2006/relationships/image" Target="../media/image32.jpeg"/></Relationships>
</file>

<file path=ppt/slides/_rels/slide33.xml.rels><?xml version="1.0" encoding="UTF-8" standalone="yes"?>
<Relationships xmlns="http://schemas.openxmlformats.org/package/2006/relationships"><Relationship Id="rId8" Type="http://schemas.openxmlformats.org/officeDocument/2006/relationships/image" Target="../media/image40.jpg"/><Relationship Id="rId3" Type="http://schemas.openxmlformats.org/officeDocument/2006/relationships/image" Target="../media/image35.jpg"/><Relationship Id="rId7" Type="http://schemas.openxmlformats.org/officeDocument/2006/relationships/image" Target="../media/image39.jpg"/><Relationship Id="rId2" Type="http://schemas.openxmlformats.org/officeDocument/2006/relationships/image" Target="../media/image34.jpg"/><Relationship Id="rId1" Type="http://schemas.openxmlformats.org/officeDocument/2006/relationships/slideLayout" Target="../slideLayouts/slideLayout18.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jpg"/><Relationship Id="rId9" Type="http://schemas.openxmlformats.org/officeDocument/2006/relationships/image" Target="../media/image41.jpg"/></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E3474817-8866-7C87-49D6-F21C9AD25436}"/>
              </a:ext>
            </a:extLst>
          </p:cNvPr>
          <p:cNvGrpSpPr/>
          <p:nvPr/>
        </p:nvGrpSpPr>
        <p:grpSpPr>
          <a:xfrm>
            <a:off x="9179389" y="5154190"/>
            <a:ext cx="2729752" cy="1200329"/>
            <a:chOff x="524435" y="4787153"/>
            <a:chExt cx="2729752" cy="1200329"/>
          </a:xfrm>
        </p:grpSpPr>
        <p:sp>
          <p:nvSpPr>
            <p:cNvPr id="29" name="TextBox 28">
              <a:extLst>
                <a:ext uri="{FF2B5EF4-FFF2-40B4-BE49-F238E27FC236}">
                  <a16:creationId xmlns:a16="http://schemas.microsoft.com/office/drawing/2014/main" id="{20DF7C16-2772-9A0C-E1A4-52C5AE1B7277}"/>
                </a:ext>
              </a:extLst>
            </p:cNvPr>
            <p:cNvSpPr txBox="1"/>
            <p:nvPr/>
          </p:nvSpPr>
          <p:spPr>
            <a:xfrm>
              <a:off x="524435" y="4787153"/>
              <a:ext cx="1371600" cy="1200329"/>
            </a:xfrm>
            <a:prstGeom prst="rect">
              <a:avLst/>
            </a:prstGeom>
            <a:noFill/>
          </p:spPr>
          <p:txBody>
            <a:bodyPr wrap="square" rtlCol="0">
              <a:spAutoFit/>
            </a:bodyPr>
            <a:lstStyle/>
            <a:p>
              <a:r>
                <a:rPr lang="en-US" b="1" u="sng" dirty="0"/>
                <a:t>Team 05:</a:t>
              </a:r>
            </a:p>
            <a:p>
              <a:r>
                <a:rPr lang="en-US" dirty="0"/>
                <a:t>D. Sathish</a:t>
              </a:r>
            </a:p>
            <a:p>
              <a:r>
                <a:rPr lang="en-US" dirty="0"/>
                <a:t>C. Srikanth</a:t>
              </a:r>
            </a:p>
            <a:p>
              <a:r>
                <a:rPr lang="en-US" dirty="0"/>
                <a:t>J. Pooja</a:t>
              </a:r>
              <a:endParaRPr lang="en-IN" dirty="0"/>
            </a:p>
          </p:txBody>
        </p:sp>
        <p:sp>
          <p:nvSpPr>
            <p:cNvPr id="30" name="TextBox 29">
              <a:extLst>
                <a:ext uri="{FF2B5EF4-FFF2-40B4-BE49-F238E27FC236}">
                  <a16:creationId xmlns:a16="http://schemas.microsoft.com/office/drawing/2014/main" id="{B02E11C4-CE5A-30B9-A54C-ACE8AD02741B}"/>
                </a:ext>
              </a:extLst>
            </p:cNvPr>
            <p:cNvSpPr txBox="1"/>
            <p:nvPr/>
          </p:nvSpPr>
          <p:spPr>
            <a:xfrm>
              <a:off x="1770058" y="4787153"/>
              <a:ext cx="1484129" cy="1200329"/>
            </a:xfrm>
            <a:prstGeom prst="rect">
              <a:avLst/>
            </a:prstGeom>
            <a:noFill/>
          </p:spPr>
          <p:txBody>
            <a:bodyPr wrap="square" rtlCol="0">
              <a:spAutoFit/>
            </a:bodyPr>
            <a:lstStyle/>
            <a:p>
              <a:endParaRPr lang="en-US" dirty="0"/>
            </a:p>
            <a:p>
              <a:r>
                <a:rPr lang="en-US" dirty="0"/>
                <a:t>20H55A0505</a:t>
              </a:r>
            </a:p>
            <a:p>
              <a:r>
                <a:rPr lang="en-US" dirty="0"/>
                <a:t>20H55A0501</a:t>
              </a:r>
            </a:p>
            <a:p>
              <a:r>
                <a:rPr lang="en-US" dirty="0"/>
                <a:t>20H55A0512</a:t>
              </a:r>
              <a:endParaRPr lang="en-IN" dirty="0"/>
            </a:p>
          </p:txBody>
        </p:sp>
      </p:grpSp>
      <p:graphicFrame>
        <p:nvGraphicFramePr>
          <p:cNvPr id="31" name="Table 30">
            <a:extLst>
              <a:ext uri="{FF2B5EF4-FFF2-40B4-BE49-F238E27FC236}">
                <a16:creationId xmlns:a16="http://schemas.microsoft.com/office/drawing/2014/main" id="{76EA5C05-1399-6D7B-B4D4-D933FA8EAED7}"/>
              </a:ext>
            </a:extLst>
          </p:cNvPr>
          <p:cNvGraphicFramePr>
            <a:graphicFrameLocks noGrp="1"/>
          </p:cNvGraphicFramePr>
          <p:nvPr>
            <p:extLst>
              <p:ext uri="{D42A27DB-BD31-4B8C-83A1-F6EECF244321}">
                <p14:modId xmlns:p14="http://schemas.microsoft.com/office/powerpoint/2010/main" val="2526626846"/>
              </p:ext>
            </p:extLst>
          </p:nvPr>
        </p:nvGraphicFramePr>
        <p:xfrm>
          <a:off x="5768788" y="775179"/>
          <a:ext cx="6140353" cy="1268775"/>
        </p:xfrm>
        <a:graphic>
          <a:graphicData uri="http://schemas.openxmlformats.org/drawingml/2006/table">
            <a:tbl>
              <a:tblPr>
                <a:tableStyleId>{2D5ABB26-0587-4C30-8999-92F81FD0307C}</a:tableStyleId>
              </a:tblPr>
              <a:tblGrid>
                <a:gridCol w="6140353">
                  <a:extLst>
                    <a:ext uri="{9D8B030D-6E8A-4147-A177-3AD203B41FA5}">
                      <a16:colId xmlns:a16="http://schemas.microsoft.com/office/drawing/2014/main" val="333672467"/>
                    </a:ext>
                  </a:extLst>
                </a:gridCol>
              </a:tblGrid>
              <a:tr h="422925">
                <a:tc>
                  <a:txBody>
                    <a:bodyPr/>
                    <a:lstStyle/>
                    <a:p>
                      <a:pPr algn="ctr" rtl="0" fontAlgn="b">
                        <a:spcBef>
                          <a:spcPts val="0"/>
                        </a:spcBef>
                        <a:spcAft>
                          <a:spcPts val="0"/>
                        </a:spcAft>
                      </a:pPr>
                      <a:r>
                        <a:rPr lang="en-US" sz="1700" b="1" u="none" strike="noStrike" dirty="0">
                          <a:solidFill>
                            <a:srgbClr val="000000"/>
                          </a:solidFill>
                          <a:effectLst>
                            <a:outerShdw blurRad="38100" dist="38100" dir="2700000" algn="tl">
                              <a:srgbClr val="000000">
                                <a:alpha val="43137"/>
                              </a:srgbClr>
                            </a:outerShdw>
                          </a:effectLst>
                        </a:rPr>
                        <a:t>CMR COLLEGE OF ENGINEERING &amp; TECHNOLOGY</a:t>
                      </a:r>
                      <a:endParaRPr lang="en-US" dirty="0">
                        <a:effectLst>
                          <a:outerShdw blurRad="38100" dist="38100" dir="2700000" algn="tl">
                            <a:srgbClr val="000000">
                              <a:alpha val="43137"/>
                            </a:srgbClr>
                          </a:outerShdw>
                        </a:effectLst>
                      </a:endParaRPr>
                    </a:p>
                  </a:txBody>
                  <a:tcPr marL="9525" marR="9525" anchor="b">
                    <a:solidFill>
                      <a:schemeClr val="bg1"/>
                    </a:solidFill>
                  </a:tcPr>
                </a:tc>
                <a:extLst>
                  <a:ext uri="{0D108BD9-81ED-4DB2-BD59-A6C34878D82A}">
                    <a16:rowId xmlns:a16="http://schemas.microsoft.com/office/drawing/2014/main" val="4093112225"/>
                  </a:ext>
                </a:extLst>
              </a:tr>
              <a:tr h="422925">
                <a:tc>
                  <a:txBody>
                    <a:bodyPr/>
                    <a:lstStyle/>
                    <a:p>
                      <a:pPr algn="ctr" rtl="0" fontAlgn="b">
                        <a:spcBef>
                          <a:spcPts val="0"/>
                        </a:spcBef>
                        <a:spcAft>
                          <a:spcPts val="0"/>
                        </a:spcAft>
                      </a:pPr>
                      <a:r>
                        <a:rPr lang="en-IN" sz="1700" b="0" u="none" strike="noStrike" dirty="0">
                          <a:solidFill>
                            <a:srgbClr val="000000"/>
                          </a:solidFill>
                          <a:effectLst/>
                        </a:rPr>
                        <a:t>Kandlakoya, Medchal, Hyderabad - 501401</a:t>
                      </a:r>
                      <a:endParaRPr lang="en-IN" dirty="0">
                        <a:effectLst/>
                      </a:endParaRPr>
                    </a:p>
                  </a:txBody>
                  <a:tcPr marL="9525" marR="9525" anchor="b">
                    <a:solidFill>
                      <a:schemeClr val="bg1"/>
                    </a:solidFill>
                  </a:tcPr>
                </a:tc>
                <a:extLst>
                  <a:ext uri="{0D108BD9-81ED-4DB2-BD59-A6C34878D82A}">
                    <a16:rowId xmlns:a16="http://schemas.microsoft.com/office/drawing/2014/main" val="1491292266"/>
                  </a:ext>
                </a:extLst>
              </a:tr>
              <a:tr h="422925">
                <a:tc>
                  <a:txBody>
                    <a:bodyPr/>
                    <a:lstStyle/>
                    <a:p>
                      <a:pPr algn="ctr" rtl="0" fontAlgn="b">
                        <a:spcBef>
                          <a:spcPts val="0"/>
                        </a:spcBef>
                        <a:spcAft>
                          <a:spcPts val="0"/>
                        </a:spcAft>
                      </a:pPr>
                      <a:r>
                        <a:rPr lang="en-US" sz="1700" b="0" u="none" strike="noStrike" dirty="0">
                          <a:solidFill>
                            <a:srgbClr val="000000"/>
                          </a:solidFill>
                          <a:effectLst/>
                        </a:rPr>
                        <a:t>Department of Computer Science and Engineering</a:t>
                      </a:r>
                      <a:endParaRPr lang="en-US" dirty="0">
                        <a:effectLst/>
                      </a:endParaRPr>
                    </a:p>
                  </a:txBody>
                  <a:tcPr marL="9525" marR="9525" anchor="b">
                    <a:solidFill>
                      <a:schemeClr val="bg1"/>
                    </a:solidFill>
                  </a:tcPr>
                </a:tc>
                <a:extLst>
                  <a:ext uri="{0D108BD9-81ED-4DB2-BD59-A6C34878D82A}">
                    <a16:rowId xmlns:a16="http://schemas.microsoft.com/office/drawing/2014/main" val="3788997474"/>
                  </a:ext>
                </a:extLst>
              </a:tr>
            </a:tbl>
          </a:graphicData>
        </a:graphic>
      </p:graphicFrame>
      <p:pic>
        <p:nvPicPr>
          <p:cNvPr id="32" name="Picture 2" descr="CMR College of Pharmacy updated... - CMR College of Pharmacy">
            <a:extLst>
              <a:ext uri="{FF2B5EF4-FFF2-40B4-BE49-F238E27FC236}">
                <a16:creationId xmlns:a16="http://schemas.microsoft.com/office/drawing/2014/main" id="{04DF9770-5350-8006-7ABC-F44155112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969" y="775177"/>
            <a:ext cx="2138084" cy="1268775"/>
          </a:xfrm>
          <a:prstGeom prst="rect">
            <a:avLst/>
          </a:prstGeom>
          <a:noFill/>
          <a:extLst>
            <a:ext uri="{909E8E84-426E-40DD-AFC4-6F175D3DCCD1}">
              <a14:hiddenFill xmlns:a14="http://schemas.microsoft.com/office/drawing/2010/main">
                <a:solidFill>
                  <a:srgbClr val="FFFFFF"/>
                </a:solidFill>
              </a14:hiddenFill>
            </a:ext>
          </a:extLst>
        </p:spPr>
      </p:pic>
      <p:sp>
        <p:nvSpPr>
          <p:cNvPr id="33" name="Title 1">
            <a:extLst>
              <a:ext uri="{FF2B5EF4-FFF2-40B4-BE49-F238E27FC236}">
                <a16:creationId xmlns:a16="http://schemas.microsoft.com/office/drawing/2014/main" id="{F8DEF136-1C30-541B-53E6-0F7DCA24FAE4}"/>
              </a:ext>
            </a:extLst>
          </p:cNvPr>
          <p:cNvSpPr txBox="1">
            <a:spLocks/>
          </p:cNvSpPr>
          <p:nvPr/>
        </p:nvSpPr>
        <p:spPr>
          <a:xfrm>
            <a:off x="5251077" y="3909061"/>
            <a:ext cx="6658064" cy="112220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sz="3600" b="1" dirty="0">
                <a:solidFill>
                  <a:srgbClr val="002060"/>
                </a:solidFill>
                <a:effectLst>
                  <a:outerShdw blurRad="38100" dist="38100" dir="2700000" algn="tl">
                    <a:srgbClr val="000000">
                      <a:alpha val="43137"/>
                    </a:srgbClr>
                  </a:outerShdw>
                </a:effectLst>
              </a:rPr>
              <a:t>RIDER HELMET DETECTION FOR FUEL FILLING</a:t>
            </a:r>
          </a:p>
        </p:txBody>
      </p:sp>
      <p:sp>
        <p:nvSpPr>
          <p:cNvPr id="34" name="Subtitle 2">
            <a:extLst>
              <a:ext uri="{FF2B5EF4-FFF2-40B4-BE49-F238E27FC236}">
                <a16:creationId xmlns:a16="http://schemas.microsoft.com/office/drawing/2014/main" id="{742EB643-A4F9-3AA8-5109-62B5EAD52521}"/>
              </a:ext>
            </a:extLst>
          </p:cNvPr>
          <p:cNvSpPr txBox="1">
            <a:spLocks/>
          </p:cNvSpPr>
          <p:nvPr/>
        </p:nvSpPr>
        <p:spPr>
          <a:xfrm>
            <a:off x="5251077" y="4576750"/>
            <a:ext cx="4975412" cy="15060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u="sng" dirty="0"/>
          </a:p>
          <a:p>
            <a:pPr marL="0" indent="0">
              <a:buNone/>
            </a:pPr>
            <a:r>
              <a:rPr lang="en-US" sz="1800" b="1" u="sng" dirty="0"/>
              <a:t>Under the Guidance of:</a:t>
            </a:r>
          </a:p>
          <a:p>
            <a:pPr marL="0" indent="0">
              <a:buNone/>
            </a:pPr>
            <a:r>
              <a:rPr lang="en-US" sz="1800" dirty="0"/>
              <a:t>B. Gayathri (Assistant Professor)</a:t>
            </a:r>
          </a:p>
        </p:txBody>
      </p:sp>
    </p:spTree>
    <p:extLst>
      <p:ext uri="{BB962C8B-B14F-4D97-AF65-F5344CB8AC3E}">
        <p14:creationId xmlns:p14="http://schemas.microsoft.com/office/powerpoint/2010/main" val="147210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normAutofit fontScale="90000"/>
          </a:bodyPr>
          <a:lstStyle/>
          <a:p>
            <a:r>
              <a:rPr lang="en-US" sz="4900" b="1" u="sng" dirty="0"/>
              <a:t>s</a:t>
            </a:r>
            <a:r>
              <a:rPr lang="en-US" b="1" u="sng" cap="none" dirty="0"/>
              <a:t>cope</a:t>
            </a:r>
            <a:r>
              <a:rPr lang="en-US" b="1" u="sng" dirty="0"/>
              <a:t> </a:t>
            </a:r>
            <a:r>
              <a:rPr lang="en-US" sz="3600" b="1" u="sng" dirty="0"/>
              <a:t>&amp;</a:t>
            </a:r>
            <a:r>
              <a:rPr lang="en-US" b="1" u="sng" dirty="0"/>
              <a:t> </a:t>
            </a:r>
            <a:r>
              <a:rPr lang="en-US" sz="4900" b="1" u="sng" dirty="0"/>
              <a:t>L</a:t>
            </a:r>
            <a:r>
              <a:rPr lang="en-US" b="1" u="sng" cap="none" dirty="0"/>
              <a:t>imitations</a:t>
            </a:r>
            <a:endParaRPr lang="en-US" b="1" u="sng" dirty="0"/>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scope</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1138918" y="3661569"/>
            <a:ext cx="2141764" cy="514350"/>
          </a:xfrm>
        </p:spPr>
        <p:txBody>
          <a:bodyPr/>
          <a:lstStyle/>
          <a:p>
            <a:r>
              <a:rPr lang="en-US" dirty="0"/>
              <a:t>limitations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6235089" cy="1010842"/>
          </a:xfrm>
        </p:spPr>
        <p:txBody>
          <a:bodyPr>
            <a:normAutofit/>
          </a:bodyPr>
          <a:lstStyle/>
          <a:p>
            <a:r>
              <a:rPr lang="en-US" sz="1400" b="0" i="0" u="none" strike="noStrike" dirty="0">
                <a:effectLst/>
              </a:rPr>
              <a:t>The helmet detection ensures motorcycle rider safety and also takes the necessary steps to reduce accident causality.</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5543241" y="3747260"/>
            <a:ext cx="5539095" cy="1010842"/>
          </a:xfrm>
        </p:spPr>
        <p:txBody>
          <a:bodyPr>
            <a:normAutofit/>
          </a:bodyPr>
          <a:lstStyle/>
          <a:p>
            <a:r>
              <a:rPr lang="en-US" sz="1400" b="0" i="0" u="none" strike="noStrike" dirty="0">
                <a:effectLst/>
              </a:rPr>
              <a:t>We can’t sure that bike rider </a:t>
            </a:r>
            <a:r>
              <a:rPr lang="en-US" dirty="0"/>
              <a:t>will</a:t>
            </a:r>
            <a:r>
              <a:rPr lang="en-US" sz="1400" b="0" i="0" u="none" strike="noStrike" dirty="0">
                <a:effectLst/>
              </a:rPr>
              <a:t> wear helmet through-out the ride</a:t>
            </a:r>
          </a:p>
        </p:txBody>
      </p:sp>
      <p:sp>
        <p:nvSpPr>
          <p:cNvPr id="24" name="TextBox 23">
            <a:extLst>
              <a:ext uri="{FF2B5EF4-FFF2-40B4-BE49-F238E27FC236}">
                <a16:creationId xmlns:a16="http://schemas.microsoft.com/office/drawing/2014/main" id="{EE5FF159-4F95-AABC-419E-20D8388DA6EE}"/>
              </a:ext>
            </a:extLst>
          </p:cNvPr>
          <p:cNvSpPr txBox="1"/>
          <p:nvPr/>
        </p:nvSpPr>
        <p:spPr>
          <a:xfrm>
            <a:off x="4984096" y="2686526"/>
            <a:ext cx="6098240" cy="523220"/>
          </a:xfrm>
          <a:prstGeom prst="rect">
            <a:avLst/>
          </a:prstGeom>
          <a:noFill/>
        </p:spPr>
        <p:txBody>
          <a:bodyPr wrap="square">
            <a:spAutoFit/>
          </a:bodyPr>
          <a:lstStyle/>
          <a:p>
            <a:r>
              <a:rPr lang="en-US" sz="1400" b="0" i="0" u="none" strike="noStrike" dirty="0">
                <a:effectLst/>
              </a:rPr>
              <a:t>We keep helmet as a mandatory for rider while filling fuel at petroleum bunks every biker will maintain and wearied with helmet using this caution.</a:t>
            </a:r>
          </a:p>
        </p:txBody>
      </p:sp>
      <p:cxnSp>
        <p:nvCxnSpPr>
          <p:cNvPr id="26" name="Straight Connector 25">
            <a:extLst>
              <a:ext uri="{FF2B5EF4-FFF2-40B4-BE49-F238E27FC236}">
                <a16:creationId xmlns:a16="http://schemas.microsoft.com/office/drawing/2014/main" id="{696ECA6E-8C7F-8287-D3F4-4B6B84A03DE6}"/>
              </a:ext>
            </a:extLst>
          </p:cNvPr>
          <p:cNvCxnSpPr>
            <a:cxnSpLocks/>
          </p:cNvCxnSpPr>
          <p:nvPr/>
        </p:nvCxnSpPr>
        <p:spPr>
          <a:xfrm>
            <a:off x="2569988" y="1796021"/>
            <a:ext cx="590071" cy="1068202"/>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3A60C13-4318-93FA-720D-A080C04150D9}"/>
              </a:ext>
            </a:extLst>
          </p:cNvPr>
          <p:cNvCxnSpPr>
            <a:cxnSpLocks/>
          </p:cNvCxnSpPr>
          <p:nvPr/>
        </p:nvCxnSpPr>
        <p:spPr>
          <a:xfrm>
            <a:off x="3771123" y="3952267"/>
            <a:ext cx="590071" cy="1068202"/>
          </a:xfrm>
          <a:prstGeom prst="line">
            <a:avLst/>
          </a:prstGeom>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790F41EC-DA9A-0C5B-FEE2-A9821A06AA27}"/>
              </a:ext>
            </a:extLst>
          </p:cNvPr>
          <p:cNvSpPr txBox="1"/>
          <p:nvPr/>
        </p:nvSpPr>
        <p:spPr>
          <a:xfrm>
            <a:off x="6093760" y="4835803"/>
            <a:ext cx="6098240" cy="307777"/>
          </a:xfrm>
          <a:prstGeom prst="rect">
            <a:avLst/>
          </a:prstGeom>
          <a:noFill/>
        </p:spPr>
        <p:txBody>
          <a:bodyPr wrap="square">
            <a:spAutoFit/>
          </a:bodyPr>
          <a:lstStyle/>
          <a:p>
            <a:r>
              <a:rPr lang="en-US" sz="1400" b="0" i="0" u="none" strike="noStrike" dirty="0">
                <a:effectLst/>
              </a:rPr>
              <a:t>Our project </a:t>
            </a:r>
            <a:r>
              <a:rPr lang="en-US" sz="1400" dirty="0"/>
              <a:t>detects</a:t>
            </a:r>
            <a:r>
              <a:rPr lang="en-US" sz="1400" b="0" i="0" u="none" strike="noStrike" dirty="0">
                <a:effectLst/>
              </a:rPr>
              <a:t> only riders helmet  at petroleum bunks.</a:t>
            </a:r>
          </a:p>
        </p:txBody>
      </p:sp>
    </p:spTree>
    <p:extLst>
      <p:ext uri="{BB962C8B-B14F-4D97-AF65-F5344CB8AC3E}">
        <p14:creationId xmlns:p14="http://schemas.microsoft.com/office/powerpoint/2010/main" val="1738561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23A557C-3CB5-6A50-54C4-43C7C967188D}"/>
              </a:ext>
            </a:extLst>
          </p:cNvPr>
          <p:cNvSpPr txBox="1">
            <a:spLocks/>
          </p:cNvSpPr>
          <p:nvPr/>
        </p:nvSpPr>
        <p:spPr>
          <a:xfrm>
            <a:off x="7319683" y="4595020"/>
            <a:ext cx="4082142" cy="585788"/>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5300" b="1" u="sng" dirty="0"/>
              <a:t>P</a:t>
            </a:r>
            <a:r>
              <a:rPr lang="en-US" b="1" u="sng" cap="none" dirty="0"/>
              <a:t>roblem definition</a:t>
            </a:r>
            <a:endParaRPr lang="en-US" b="1" u="sng" dirty="0"/>
          </a:p>
        </p:txBody>
      </p:sp>
    </p:spTree>
    <p:extLst>
      <p:ext uri="{BB962C8B-B14F-4D97-AF65-F5344CB8AC3E}">
        <p14:creationId xmlns:p14="http://schemas.microsoft.com/office/powerpoint/2010/main" val="357852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sz="4400" b="1" u="sng" cap="none" dirty="0"/>
              <a:t>P</a:t>
            </a:r>
            <a:r>
              <a:rPr lang="en-US" b="1" u="sng" cap="none" dirty="0"/>
              <a:t>roblem </a:t>
            </a:r>
            <a:r>
              <a:rPr lang="en-IN" b="1" u="sng" cap="none" dirty="0"/>
              <a:t>Definition </a:t>
            </a:r>
            <a:endParaRPr lang="en-US" b="1" u="sng"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4" y="3660773"/>
            <a:ext cx="6154831" cy="2121461"/>
          </a:xfrm>
        </p:spPr>
        <p:txBody>
          <a:bodyPr vert="horz" lIns="91440" tIns="45720" rIns="91440" bIns="45720" rtlCol="0" anchor="t">
            <a:noAutofit/>
          </a:bodyPr>
          <a:lstStyle/>
          <a:p>
            <a:r>
              <a:rPr lang="en-ZA" dirty="0"/>
              <a:t>Our main objective is to develop a system which detects the motorcycle rider with helmet and allows him to fuel filling at pumps of </a:t>
            </a:r>
            <a:r>
              <a:rPr lang="en-US" dirty="0"/>
              <a:t>petroleum bunk.</a:t>
            </a:r>
          </a:p>
          <a:p>
            <a:r>
              <a:rPr lang="en-US" noProof="1"/>
              <a:t>Here we allowing the rider for fuelling after detection of helmet, if helmet detected successfully then the system process the instructions to the Arduino then the gates raised and system allows the biker for fuelling.</a:t>
            </a:r>
            <a:endParaRPr lang="en-ZA" noProof="1"/>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76870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b="1" i="0" dirty="0">
                <a:effectLst/>
              </a:rPr>
              <a:t>The Arduino programming language is based on a very simple hardware programming language called processing, which is similar to the C language</a:t>
            </a:r>
            <a:r>
              <a:rPr lang="en-US" b="0" i="0" dirty="0">
                <a:effectLst/>
              </a:rPr>
              <a:t>.</a:t>
            </a: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normAutofit fontScale="92500" lnSpcReduction="10000"/>
          </a:bodyPr>
          <a:lstStyle/>
          <a:p>
            <a:r>
              <a:rPr lang="en-US" b="0" i="0" dirty="0">
                <a:effectLst/>
              </a:rPr>
              <a:t>Arduino is </a:t>
            </a:r>
            <a:r>
              <a:rPr lang="en-US" b="1" i="0" dirty="0">
                <a:effectLst/>
              </a:rPr>
              <a:t>an open-source electronics platform based on easy-to-use hardware and software</a:t>
            </a:r>
            <a:r>
              <a:rPr lang="en-US" b="0" i="0" dirty="0">
                <a:effectLst/>
              </a:rPr>
              <a:t>. Arduino boards are able to read inputs - light on a sensor, a finger on a button, or a Twitter message - and turn it into an output - activating a motor, turning on an LED, publishing something online.</a:t>
            </a:r>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908769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Only product specifically dedicated to this niche market</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Conducted testing with college students in the area</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Designed with the help and input of experts in the field </a:t>
            </a:r>
            <a:endParaRPr lang="en-US" dirty="0"/>
          </a:p>
        </p:txBody>
      </p:sp>
    </p:spTree>
    <p:extLst>
      <p:ext uri="{BB962C8B-B14F-4D97-AF65-F5344CB8AC3E}">
        <p14:creationId xmlns:p14="http://schemas.microsoft.com/office/powerpoint/2010/main" val="2296626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23A557C-3CB5-6A50-54C4-43C7C967188D}"/>
              </a:ext>
            </a:extLst>
          </p:cNvPr>
          <p:cNvSpPr txBox="1">
            <a:spLocks/>
          </p:cNvSpPr>
          <p:nvPr/>
        </p:nvSpPr>
        <p:spPr>
          <a:xfrm>
            <a:off x="7319683" y="4595020"/>
            <a:ext cx="4082142" cy="585788"/>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5300" b="1" u="sng" dirty="0"/>
              <a:t>E</a:t>
            </a:r>
            <a:r>
              <a:rPr lang="en-US" b="1" u="sng" cap="none" dirty="0"/>
              <a:t>xisting methods</a:t>
            </a:r>
            <a:endParaRPr lang="en-US" b="1" u="sng" dirty="0"/>
          </a:p>
        </p:txBody>
      </p:sp>
    </p:spTree>
    <p:extLst>
      <p:ext uri="{BB962C8B-B14F-4D97-AF65-F5344CB8AC3E}">
        <p14:creationId xmlns:p14="http://schemas.microsoft.com/office/powerpoint/2010/main" val="2661844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011218" y="4167242"/>
            <a:ext cx="3802828" cy="1325563"/>
          </a:xfrm>
        </p:spPr>
        <p:txBody>
          <a:bodyPr>
            <a:normAutofit/>
          </a:bodyPr>
          <a:lstStyle/>
          <a:p>
            <a:r>
              <a:rPr lang="en-IN" sz="4400" b="1" u="sng" dirty="0"/>
              <a:t>E</a:t>
            </a:r>
            <a:r>
              <a:rPr lang="en-IN" b="1" u="sng" dirty="0"/>
              <a:t>xisting Method</a:t>
            </a:r>
            <a:endParaRPr lang="en-US" b="1" u="sng"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2209681"/>
            <a:ext cx="5431971" cy="3357399"/>
          </a:xfrm>
        </p:spPr>
        <p:txBody>
          <a:bodyPr>
            <a:normAutofit lnSpcReduction="10000"/>
          </a:bodyPr>
          <a:lstStyle/>
          <a:p>
            <a:r>
              <a:rPr lang="en-US" sz="1800" b="0" i="0" u="none" strike="noStrike" baseline="0" dirty="0">
                <a:solidFill>
                  <a:srgbClr val="000000"/>
                </a:solidFill>
              </a:rPr>
              <a:t>The Existing system monitors the traffic violations primarily through CCTV recordings, where the traffic police have to look into the frame where the traffic violation is happening, zoom into the license plate in case rider is not wearing helmet. But this requires lot of manpower and time as the traffic violations frequently and the number of people using motorcycles is increasing day-by-day. </a:t>
            </a:r>
          </a:p>
          <a:p>
            <a:r>
              <a:rPr lang="en-US" sz="1800" b="0" i="0" u="none" strike="noStrike" baseline="0" dirty="0">
                <a:solidFill>
                  <a:srgbClr val="000000"/>
                </a:solidFill>
              </a:rPr>
              <a:t>Hence efficient and feasible techniques have to be created to overcome these problems. Manual surveillance of traffic using a person on roads is an existing methodology. </a:t>
            </a:r>
            <a:endParaRPr lang="en-US" dirty="0"/>
          </a:p>
        </p:txBody>
      </p:sp>
    </p:spTree>
    <p:extLst>
      <p:ext uri="{BB962C8B-B14F-4D97-AF65-F5344CB8AC3E}">
        <p14:creationId xmlns:p14="http://schemas.microsoft.com/office/powerpoint/2010/main" val="3153134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23A557C-3CB5-6A50-54C4-43C7C967188D}"/>
              </a:ext>
            </a:extLst>
          </p:cNvPr>
          <p:cNvSpPr txBox="1">
            <a:spLocks/>
          </p:cNvSpPr>
          <p:nvPr/>
        </p:nvSpPr>
        <p:spPr>
          <a:xfrm>
            <a:off x="5257800" y="4595019"/>
            <a:ext cx="6144025" cy="1308239"/>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5300" b="1" u="sng" dirty="0"/>
              <a:t>D</a:t>
            </a:r>
            <a:r>
              <a:rPr lang="en-US" b="1" u="sng" cap="none" dirty="0"/>
              <a:t>ata Collection &amp; </a:t>
            </a:r>
            <a:r>
              <a:rPr lang="en-US" sz="4500" b="1" u="sng" cap="none" dirty="0"/>
              <a:t>P</a:t>
            </a:r>
            <a:r>
              <a:rPr lang="en-US" b="1" u="sng" cap="none" dirty="0"/>
              <a:t>erformance Metric Study</a:t>
            </a:r>
            <a:endParaRPr lang="en-US" b="1" u="sng" dirty="0"/>
          </a:p>
        </p:txBody>
      </p:sp>
    </p:spTree>
    <p:extLst>
      <p:ext uri="{BB962C8B-B14F-4D97-AF65-F5344CB8AC3E}">
        <p14:creationId xmlns:p14="http://schemas.microsoft.com/office/powerpoint/2010/main" val="3495456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sz="4400" b="1" u="sng" dirty="0"/>
              <a:t>D</a:t>
            </a:r>
            <a:r>
              <a:rPr lang="en-US" u="sng" cap="none" dirty="0"/>
              <a:t>ata collection</a:t>
            </a:r>
            <a:endParaRPr lang="en-US" u="sng" dirty="0"/>
          </a:p>
        </p:txBody>
      </p:sp>
      <p:sp>
        <p:nvSpPr>
          <p:cNvPr id="30" name="Rectangle: Rounded Corners 29">
            <a:extLst>
              <a:ext uri="{FF2B5EF4-FFF2-40B4-BE49-F238E27FC236}">
                <a16:creationId xmlns:a16="http://schemas.microsoft.com/office/drawing/2014/main" id="{69BF8983-09CE-8B67-F568-0FFEE2117023}"/>
              </a:ext>
            </a:extLst>
          </p:cNvPr>
          <p:cNvSpPr/>
          <p:nvPr/>
        </p:nvSpPr>
        <p:spPr>
          <a:xfrm>
            <a:off x="3034553" y="717181"/>
            <a:ext cx="1613647" cy="1826626"/>
          </a:xfrm>
          <a:prstGeom prst="roundRect">
            <a:avLst/>
          </a:prstGeom>
          <a:ln w="1905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The image get clicked by the traffic police through a camera</a:t>
            </a:r>
          </a:p>
        </p:txBody>
      </p:sp>
      <p:sp>
        <p:nvSpPr>
          <p:cNvPr id="31" name="Rectangle: Rounded Corners 30">
            <a:extLst>
              <a:ext uri="{FF2B5EF4-FFF2-40B4-BE49-F238E27FC236}">
                <a16:creationId xmlns:a16="http://schemas.microsoft.com/office/drawing/2014/main" id="{9A155C95-37F7-BAA1-6CD0-1413C30FA1F9}"/>
              </a:ext>
            </a:extLst>
          </p:cNvPr>
          <p:cNvSpPr/>
          <p:nvPr/>
        </p:nvSpPr>
        <p:spPr>
          <a:xfrm>
            <a:off x="5289178" y="1926152"/>
            <a:ext cx="1613647" cy="2417941"/>
          </a:xfrm>
          <a:prstGeom prst="roundRect">
            <a:avLst/>
          </a:prstGeom>
          <a:ln w="1905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Image get verified through a system whether rider with helmet or not</a:t>
            </a:r>
          </a:p>
        </p:txBody>
      </p:sp>
      <p:sp>
        <p:nvSpPr>
          <p:cNvPr id="32" name="Rectangle: Rounded Corners 31">
            <a:extLst>
              <a:ext uri="{FF2B5EF4-FFF2-40B4-BE49-F238E27FC236}">
                <a16:creationId xmlns:a16="http://schemas.microsoft.com/office/drawing/2014/main" id="{A78BE08C-C39B-3370-D482-7DA0D83CF397}"/>
              </a:ext>
            </a:extLst>
          </p:cNvPr>
          <p:cNvSpPr/>
          <p:nvPr/>
        </p:nvSpPr>
        <p:spPr>
          <a:xfrm>
            <a:off x="7543802" y="3135123"/>
            <a:ext cx="1613647" cy="2421208"/>
          </a:xfrm>
          <a:prstGeom prst="roundRect">
            <a:avLst/>
          </a:prstGeom>
          <a:ln w="1905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If the rider get detected without helmet then police will make penalty for bike </a:t>
            </a:r>
          </a:p>
        </p:txBody>
      </p:sp>
      <p:sp>
        <p:nvSpPr>
          <p:cNvPr id="33" name="Rectangle: Rounded Corners 32">
            <a:extLst>
              <a:ext uri="{FF2B5EF4-FFF2-40B4-BE49-F238E27FC236}">
                <a16:creationId xmlns:a16="http://schemas.microsoft.com/office/drawing/2014/main" id="{6A63E832-D61A-AD01-77BF-3E139C557708}"/>
              </a:ext>
            </a:extLst>
          </p:cNvPr>
          <p:cNvSpPr/>
          <p:nvPr/>
        </p:nvSpPr>
        <p:spPr>
          <a:xfrm>
            <a:off x="9798428" y="4344094"/>
            <a:ext cx="1613647" cy="1886032"/>
          </a:xfrm>
          <a:prstGeom prst="roundRect">
            <a:avLst/>
          </a:prstGeom>
          <a:ln w="1905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Viewing of penalty which was done as punishment under law </a:t>
            </a:r>
          </a:p>
        </p:txBody>
      </p:sp>
      <p:sp>
        <p:nvSpPr>
          <p:cNvPr id="41" name="Arrow: Circular 40">
            <a:extLst>
              <a:ext uri="{FF2B5EF4-FFF2-40B4-BE49-F238E27FC236}">
                <a16:creationId xmlns:a16="http://schemas.microsoft.com/office/drawing/2014/main" id="{C83B7073-6D2E-382A-6A6A-1EDEE1418B3F}"/>
              </a:ext>
            </a:extLst>
          </p:cNvPr>
          <p:cNvSpPr/>
          <p:nvPr/>
        </p:nvSpPr>
        <p:spPr>
          <a:xfrm rot="1661014">
            <a:off x="4234989" y="624517"/>
            <a:ext cx="2023148" cy="2023148"/>
          </a:xfrm>
          <a:prstGeom prst="circularArrow">
            <a:avLst>
              <a:gd name="adj1" fmla="val 5593"/>
              <a:gd name="adj2" fmla="val 730695"/>
              <a:gd name="adj3" fmla="val 19562178"/>
              <a:gd name="adj4" fmla="val 13043894"/>
              <a:gd name="adj5" fmla="val 6525"/>
            </a:avLst>
          </a:prstGeom>
          <a:solidFill>
            <a:schemeClr val="accent4">
              <a:lumMod val="60000"/>
              <a:lumOff val="40000"/>
            </a:schemeClr>
          </a:solidFill>
          <a:ln>
            <a:solidFill>
              <a:srgbClr val="002060"/>
            </a:solidFill>
          </a:ln>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42" name="Arrow: Circular 41">
            <a:extLst>
              <a:ext uri="{FF2B5EF4-FFF2-40B4-BE49-F238E27FC236}">
                <a16:creationId xmlns:a16="http://schemas.microsoft.com/office/drawing/2014/main" id="{1BD3FA49-7268-39BB-6732-63FD18F6C3A0}"/>
              </a:ext>
            </a:extLst>
          </p:cNvPr>
          <p:cNvSpPr/>
          <p:nvPr/>
        </p:nvSpPr>
        <p:spPr>
          <a:xfrm rot="1661909">
            <a:off x="8696008" y="3157594"/>
            <a:ext cx="2100794" cy="2023148"/>
          </a:xfrm>
          <a:prstGeom prst="circularArrow">
            <a:avLst>
              <a:gd name="adj1" fmla="val 5593"/>
              <a:gd name="adj2" fmla="val 730695"/>
              <a:gd name="adj3" fmla="val 19562178"/>
              <a:gd name="adj4" fmla="val 13043894"/>
              <a:gd name="adj5" fmla="val 6525"/>
            </a:avLst>
          </a:prstGeom>
          <a:solidFill>
            <a:schemeClr val="accent4">
              <a:lumMod val="60000"/>
              <a:lumOff val="40000"/>
            </a:schemeClr>
          </a:solidFill>
          <a:ln>
            <a:solidFill>
              <a:srgbClr val="002060"/>
            </a:solidFill>
          </a:ln>
          <a:effectLst>
            <a:glow rad="228600">
              <a:schemeClr val="accent4">
                <a:satMod val="175000"/>
                <a:alpha val="40000"/>
              </a:schemeClr>
            </a:glow>
          </a:effectLst>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43" name="Arrow: Circular 42">
            <a:extLst>
              <a:ext uri="{FF2B5EF4-FFF2-40B4-BE49-F238E27FC236}">
                <a16:creationId xmlns:a16="http://schemas.microsoft.com/office/drawing/2014/main" id="{68FEC292-08C1-FC65-FB6A-15DD16CA6668}"/>
              </a:ext>
            </a:extLst>
          </p:cNvPr>
          <p:cNvSpPr/>
          <p:nvPr/>
        </p:nvSpPr>
        <p:spPr>
          <a:xfrm rot="12487162" flipH="1">
            <a:off x="5918646" y="3406128"/>
            <a:ext cx="1910297" cy="2023148"/>
          </a:xfrm>
          <a:prstGeom prst="circularArrow">
            <a:avLst>
              <a:gd name="adj1" fmla="val 5593"/>
              <a:gd name="adj2" fmla="val 730695"/>
              <a:gd name="adj3" fmla="val 19562178"/>
              <a:gd name="adj4" fmla="val 13043894"/>
              <a:gd name="adj5" fmla="val 6525"/>
            </a:avLst>
          </a:prstGeom>
          <a:solidFill>
            <a:schemeClr val="accent4">
              <a:lumMod val="60000"/>
              <a:lumOff val="40000"/>
            </a:schemeClr>
          </a:solidFill>
          <a:ln>
            <a:solidFill>
              <a:srgbClr val="002060"/>
            </a:solidFill>
          </a:ln>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44" name="Arrow: Circular 43">
            <a:extLst>
              <a:ext uri="{FF2B5EF4-FFF2-40B4-BE49-F238E27FC236}">
                <a16:creationId xmlns:a16="http://schemas.microsoft.com/office/drawing/2014/main" id="{B25180D1-59EB-BF21-39BB-153809132F16}"/>
              </a:ext>
            </a:extLst>
          </p:cNvPr>
          <p:cNvSpPr/>
          <p:nvPr/>
        </p:nvSpPr>
        <p:spPr>
          <a:xfrm rot="1661014">
            <a:off x="4234988" y="624517"/>
            <a:ext cx="2023148" cy="2023148"/>
          </a:xfrm>
          <a:prstGeom prst="circularArrow">
            <a:avLst>
              <a:gd name="adj1" fmla="val 5593"/>
              <a:gd name="adj2" fmla="val 730695"/>
              <a:gd name="adj3" fmla="val 19562178"/>
              <a:gd name="adj4" fmla="val 13043894"/>
              <a:gd name="adj5" fmla="val 6525"/>
            </a:avLst>
          </a:prstGeom>
          <a:solidFill>
            <a:schemeClr val="accent4">
              <a:lumMod val="60000"/>
              <a:lumOff val="40000"/>
            </a:schemeClr>
          </a:solidFill>
          <a:ln>
            <a:solidFill>
              <a:srgbClr val="002060"/>
            </a:solidFill>
          </a:ln>
          <a:effectLst>
            <a:glow rad="228600">
              <a:schemeClr val="accent4">
                <a:satMod val="175000"/>
                <a:alpha val="40000"/>
              </a:schemeClr>
            </a:glow>
          </a:effectLst>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45" name="Arrow: Circular 44">
            <a:extLst>
              <a:ext uri="{FF2B5EF4-FFF2-40B4-BE49-F238E27FC236}">
                <a16:creationId xmlns:a16="http://schemas.microsoft.com/office/drawing/2014/main" id="{B20249C9-9DAB-E5DD-3557-B9D16FD503DC}"/>
              </a:ext>
            </a:extLst>
          </p:cNvPr>
          <p:cNvSpPr/>
          <p:nvPr/>
        </p:nvSpPr>
        <p:spPr>
          <a:xfrm rot="12487162" flipH="1">
            <a:off x="5918645" y="3406128"/>
            <a:ext cx="1910297" cy="2023148"/>
          </a:xfrm>
          <a:prstGeom prst="circularArrow">
            <a:avLst>
              <a:gd name="adj1" fmla="val 5593"/>
              <a:gd name="adj2" fmla="val 730695"/>
              <a:gd name="adj3" fmla="val 19562178"/>
              <a:gd name="adj4" fmla="val 13043894"/>
              <a:gd name="adj5" fmla="val 6525"/>
            </a:avLst>
          </a:prstGeom>
          <a:solidFill>
            <a:schemeClr val="accent4">
              <a:lumMod val="60000"/>
              <a:lumOff val="40000"/>
            </a:schemeClr>
          </a:solidFill>
          <a:ln>
            <a:solidFill>
              <a:srgbClr val="002060"/>
            </a:solidFill>
          </a:ln>
          <a:effectLst>
            <a:glow rad="228600">
              <a:schemeClr val="accent4">
                <a:satMod val="175000"/>
                <a:alpha val="40000"/>
              </a:schemeClr>
            </a:glow>
          </a:effectLst>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Tree>
    <p:extLst>
      <p:ext uri="{BB962C8B-B14F-4D97-AF65-F5344CB8AC3E}">
        <p14:creationId xmlns:p14="http://schemas.microsoft.com/office/powerpoint/2010/main" val="260312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sz="4400" b="1" u="sng" dirty="0"/>
              <a:t>P</a:t>
            </a:r>
            <a:r>
              <a:rPr lang="en-US" b="1" u="sng" cap="none" dirty="0"/>
              <a:t>erformance</a:t>
            </a:r>
            <a:r>
              <a:rPr lang="en-US" b="1" u="sng" dirty="0"/>
              <a:t> </a:t>
            </a:r>
            <a:r>
              <a:rPr lang="en-US" sz="4400" b="1" u="sng" dirty="0"/>
              <a:t>m</a:t>
            </a:r>
            <a:r>
              <a:rPr lang="en-US" b="1" u="sng" cap="none" dirty="0"/>
              <a:t>etrics Study</a:t>
            </a:r>
            <a:endParaRPr lang="en-US" b="1" u="sng"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497" y="2217740"/>
            <a:ext cx="4243791" cy="2608916"/>
          </a:xfrm>
        </p:spPr>
        <p:txBody>
          <a:bodyPr vert="horz" lIns="91440" tIns="45720" rIns="91440" bIns="45720" rtlCol="0" anchor="t">
            <a:normAutofit/>
          </a:bodyPr>
          <a:lstStyle/>
          <a:p>
            <a:r>
              <a:rPr lang="en-US" sz="2400" dirty="0"/>
              <a:t>Metric Study:</a:t>
            </a:r>
          </a:p>
          <a:p>
            <a:pPr marL="342900" indent="-342900" algn="l">
              <a:buFont typeface="Arial" panose="020B0604020202020204" pitchFamily="34" charset="0"/>
              <a:buChar char="•"/>
            </a:pPr>
            <a:r>
              <a:rPr lang="en-US" sz="1600" dirty="0"/>
              <a:t>Utilizing more of man power</a:t>
            </a:r>
          </a:p>
          <a:p>
            <a:pPr marL="342900" indent="-342900" algn="l">
              <a:buFont typeface="Arial" panose="020B0604020202020204" pitchFamily="34" charset="0"/>
              <a:buChar char="•"/>
            </a:pPr>
            <a:r>
              <a:rPr lang="en-US" sz="1600" dirty="0"/>
              <a:t>Manual work</a:t>
            </a:r>
          </a:p>
          <a:p>
            <a:pPr marL="342900" indent="-342900" algn="l">
              <a:buFont typeface="Arial" panose="020B0604020202020204" pitchFamily="34" charset="0"/>
              <a:buChar char="•"/>
            </a:pPr>
            <a:r>
              <a:rPr lang="en-US" sz="1600" dirty="0"/>
              <a:t>Less alert ness</a:t>
            </a:r>
          </a:p>
          <a:p>
            <a:pPr marL="342900" indent="-342900" algn="l">
              <a:buFont typeface="Arial" panose="020B0604020202020204" pitchFamily="34" charset="0"/>
              <a:buChar char="•"/>
            </a:pPr>
            <a:r>
              <a:rPr lang="en-US" sz="1600" dirty="0"/>
              <a:t>No on spot punishment</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497" y="4527388"/>
            <a:ext cx="4243791" cy="1630525"/>
          </a:xfrm>
        </p:spPr>
        <p:txBody>
          <a:bodyPr>
            <a:normAutofit/>
          </a:bodyPr>
          <a:lstStyle/>
          <a:p>
            <a:r>
              <a:rPr lang="en-US" dirty="0"/>
              <a:t>Existing Algorithms:</a:t>
            </a:r>
          </a:p>
          <a:p>
            <a:pPr marL="285750" indent="-285750" algn="l">
              <a:buFont typeface="Arial" panose="020B0604020202020204" pitchFamily="34" charset="0"/>
              <a:buChar char="•"/>
            </a:pPr>
            <a:r>
              <a:rPr lang="en-US" sz="1600" dirty="0"/>
              <a:t>No Algorithms because it uses only manual work</a:t>
            </a:r>
          </a:p>
          <a:p>
            <a:r>
              <a:rPr lang="en-US" dirty="0"/>
              <a:t> </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431335" y="2271527"/>
            <a:ext cx="4985596" cy="2087725"/>
          </a:xfrm>
        </p:spPr>
        <p:txBody>
          <a:bodyPr>
            <a:normAutofit/>
          </a:bodyPr>
          <a:lstStyle/>
          <a:p>
            <a:r>
              <a:rPr lang="en-US" dirty="0"/>
              <a:t> Proposed Algorithms:</a:t>
            </a:r>
          </a:p>
          <a:p>
            <a:pPr marL="342900" indent="-342900" algn="l">
              <a:buFont typeface="Arial" panose="020B0604020202020204" pitchFamily="34" charset="0"/>
              <a:buChar char="•"/>
            </a:pPr>
            <a:r>
              <a:rPr lang="en-US" dirty="0"/>
              <a:t>Tensor Flow</a:t>
            </a:r>
          </a:p>
          <a:p>
            <a:pPr marL="342900" indent="-342900" algn="l">
              <a:buFont typeface="Arial" panose="020B0604020202020204" pitchFamily="34" charset="0"/>
              <a:buChar char="•"/>
            </a:pPr>
            <a:r>
              <a:rPr lang="en-US" dirty="0"/>
              <a:t>CNN(</a:t>
            </a:r>
            <a:r>
              <a:rPr lang="en-IN" sz="2000" b="1" kern="1200" dirty="0">
                <a:effectLst/>
                <a:latin typeface="+mn-lt"/>
              </a:rPr>
              <a:t>Convolutional Neural Network</a:t>
            </a:r>
            <a:r>
              <a:rPr lang="en-US" dirty="0"/>
              <a:t>)</a:t>
            </a:r>
          </a:p>
          <a:p>
            <a:pPr marL="342900" indent="-342900" algn="l">
              <a:buFont typeface="Arial" panose="020B0604020202020204" pitchFamily="34" charset="0"/>
              <a:buChar char="•"/>
            </a:pPr>
            <a:r>
              <a:rPr lang="en-IN" b="0" i="0" dirty="0">
                <a:effectLst/>
                <a:latin typeface="+mn-lt"/>
              </a:rPr>
              <a:t>OpenCV</a:t>
            </a:r>
            <a:endParaRPr lang="en-US" dirty="0">
              <a:latin typeface="+mn-lt"/>
            </a:endParaRP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pSp>
        <p:nvGrpSpPr>
          <p:cNvPr id="23" name="Group 22">
            <a:extLst>
              <a:ext uri="{FF2B5EF4-FFF2-40B4-BE49-F238E27FC236}">
                <a16:creationId xmlns:a16="http://schemas.microsoft.com/office/drawing/2014/main" id="{F08EC0C5-B2C8-4BE5-01F5-9438E0754680}"/>
              </a:ext>
            </a:extLst>
          </p:cNvPr>
          <p:cNvGrpSpPr/>
          <p:nvPr/>
        </p:nvGrpSpPr>
        <p:grpSpPr>
          <a:xfrm>
            <a:off x="7643316" y="3994863"/>
            <a:ext cx="3773615" cy="2163050"/>
            <a:chOff x="7643316" y="3878098"/>
            <a:chExt cx="3773615" cy="2163050"/>
          </a:xfrm>
        </p:grpSpPr>
        <p:pic>
          <p:nvPicPr>
            <p:cNvPr id="22" name="Picture 21">
              <a:extLst>
                <a:ext uri="{FF2B5EF4-FFF2-40B4-BE49-F238E27FC236}">
                  <a16:creationId xmlns:a16="http://schemas.microsoft.com/office/drawing/2014/main" id="{874D49EA-95C5-35BD-6394-1347C688420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407" b="94529" l="10000" r="90000"/>
                      </a14:imgEffect>
                    </a14:imgLayer>
                  </a14:imgProps>
                </a:ext>
              </a:extLst>
            </a:blip>
            <a:stretch>
              <a:fillRect/>
            </a:stretch>
          </p:blipFill>
          <p:spPr>
            <a:xfrm>
              <a:off x="7643316" y="3878098"/>
              <a:ext cx="2470620" cy="2163050"/>
            </a:xfrm>
            <a:prstGeom prst="rect">
              <a:avLst/>
            </a:prstGeom>
            <a:effectLst>
              <a:glow rad="228600">
                <a:schemeClr val="accent4">
                  <a:satMod val="175000"/>
                  <a:alpha val="40000"/>
                </a:schemeClr>
              </a:glow>
            </a:effectLst>
          </p:spPr>
        </p:pic>
        <p:pic>
          <p:nvPicPr>
            <p:cNvPr id="1028" name="Picture 4">
              <a:extLst>
                <a:ext uri="{FF2B5EF4-FFF2-40B4-BE49-F238E27FC236}">
                  <a16:creationId xmlns:a16="http://schemas.microsoft.com/office/drawing/2014/main" id="{684F899B-EBF6-F5E6-C79D-A347E7DCAA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0917"/>
            <a:stretch/>
          </p:blipFill>
          <p:spPr bwMode="auto">
            <a:xfrm>
              <a:off x="9276463" y="3953423"/>
              <a:ext cx="2140468" cy="2087725"/>
            </a:xfrm>
            <a:prstGeom prst="rect">
              <a:avLst/>
            </a:prstGeom>
            <a:noFill/>
            <a:effectLst>
              <a:glow rad="228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392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sz="4400" b="1" u="sng" dirty="0"/>
              <a:t>O</a:t>
            </a:r>
            <a:r>
              <a:rPr lang="en-US" b="1" u="sng" cap="none" dirty="0"/>
              <a:t>utline</a:t>
            </a:r>
            <a:endParaRPr lang="en-US" b="1" u="sng"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3860" y="2976282"/>
            <a:ext cx="6153070" cy="2824186"/>
          </a:xfrm>
        </p:spPr>
        <p:txBody>
          <a:bodyPr vert="horz" lIns="91440" tIns="45720" rIns="91440" bIns="45720" rtlCol="0" anchor="t">
            <a:normAutofit/>
          </a:bodyPr>
          <a:lstStyle/>
          <a:p>
            <a:r>
              <a:rPr lang="en-US" b="1" dirty="0"/>
              <a:t>A</a:t>
            </a:r>
            <a:r>
              <a:rPr lang="en-US" dirty="0"/>
              <a:t>bstract</a:t>
            </a:r>
          </a:p>
          <a:p>
            <a:r>
              <a:rPr lang="en-US" b="1" dirty="0"/>
              <a:t>I</a:t>
            </a:r>
            <a:r>
              <a:rPr lang="en-US" dirty="0"/>
              <a:t>ntroduction</a:t>
            </a:r>
          </a:p>
          <a:p>
            <a:r>
              <a:rPr lang="en-US" b="1" dirty="0"/>
              <a:t>O</a:t>
            </a:r>
            <a:r>
              <a:rPr lang="en-US" dirty="0"/>
              <a:t>bjective</a:t>
            </a:r>
          </a:p>
          <a:p>
            <a:r>
              <a:rPr lang="en-US" b="1" dirty="0"/>
              <a:t>S</a:t>
            </a:r>
            <a:r>
              <a:rPr lang="en-US" dirty="0"/>
              <a:t>cope &amp; </a:t>
            </a:r>
            <a:r>
              <a:rPr lang="en-IN" dirty="0"/>
              <a:t>Limitations </a:t>
            </a:r>
            <a:endParaRPr lang="en-US" dirty="0"/>
          </a:p>
          <a:p>
            <a:r>
              <a:rPr lang="en-US" b="1" dirty="0"/>
              <a:t>P</a:t>
            </a:r>
            <a:r>
              <a:rPr lang="en-US" dirty="0"/>
              <a:t>roblem Definition</a:t>
            </a:r>
          </a:p>
          <a:p>
            <a:r>
              <a:rPr lang="en-US" b="1" dirty="0"/>
              <a:t>E</a:t>
            </a:r>
            <a:r>
              <a:rPr lang="en-US" dirty="0"/>
              <a:t>xisting Methods</a:t>
            </a:r>
          </a:p>
          <a:p>
            <a:r>
              <a:rPr lang="en-US" b="1" dirty="0"/>
              <a:t>D</a:t>
            </a:r>
            <a:r>
              <a:rPr lang="en-US" dirty="0"/>
              <a:t>ata Collection &amp; Performance Metrics Study</a:t>
            </a:r>
          </a:p>
          <a:p>
            <a:endParaRPr lang="en-US" dirty="0"/>
          </a:p>
        </p:txBody>
      </p:sp>
    </p:spTree>
    <p:extLst>
      <p:ext uri="{BB962C8B-B14F-4D97-AF65-F5344CB8AC3E}">
        <p14:creationId xmlns:p14="http://schemas.microsoft.com/office/powerpoint/2010/main" val="379566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Only product specifically dedicated to this niche market</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Conducted testing with college students in the area</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Designed with the help and input of experts in the field </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2893859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1767552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23</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b="1" noProof="1"/>
              <a:t>Company A</a:t>
            </a:r>
            <a:br>
              <a:rPr lang="en-ZA" noProof="1"/>
            </a:br>
            <a:r>
              <a:rPr lang="en-ZA" noProof="1"/>
              <a:t>Product is more expensive</a:t>
            </a:r>
          </a:p>
          <a:p>
            <a:r>
              <a:rPr lang="en-ZA" b="1" noProof="1"/>
              <a:t>Companies B &amp; C </a:t>
            </a:r>
            <a:br>
              <a:rPr lang="en-ZA" noProof="1"/>
            </a:br>
            <a:r>
              <a:rPr lang="en-ZA" noProof="1"/>
              <a:t>Product is expensive and inconvenient to use</a:t>
            </a:r>
          </a:p>
          <a:p>
            <a:r>
              <a:rPr lang="en-ZA" b="1" noProof="1"/>
              <a:t>Companies D &amp; E</a:t>
            </a:r>
            <a:br>
              <a:rPr lang="en-ZA" noProof="1"/>
            </a:br>
            <a:r>
              <a:rPr lang="en-ZA"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26</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27</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28</a:t>
            </a:fld>
            <a:endParaRPr lang="en-US" dirty="0"/>
          </a:p>
        </p:txBody>
      </p:sp>
    </p:spTree>
    <p:extLst>
      <p:ext uri="{BB962C8B-B14F-4D97-AF65-F5344CB8AC3E}">
        <p14:creationId xmlns:p14="http://schemas.microsoft.com/office/powerpoint/2010/main" val="3025207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700564600"/>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bg1"/>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Clients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Orders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Gross revenue</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Net revenue</a:t>
                      </a:r>
                      <a:endParaRPr lang="ru-RU" sz="1200" kern="120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1100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$7,000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$16,000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$25,000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492048523"/>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29</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F0075E0-3C93-83B9-6205-536B81BE0D9A}"/>
              </a:ext>
            </a:extLst>
          </p:cNvPr>
          <p:cNvSpPr>
            <a:spLocks noGrp="1"/>
          </p:cNvSpPr>
          <p:nvPr>
            <p:ph type="ctrTitle"/>
          </p:nvPr>
        </p:nvSpPr>
        <p:spPr>
          <a:xfrm>
            <a:off x="2462417" y="4918934"/>
            <a:ext cx="3485006" cy="1414631"/>
          </a:xfrm>
        </p:spPr>
        <p:txBody>
          <a:bodyPr/>
          <a:lstStyle/>
          <a:p>
            <a:r>
              <a:rPr lang="en-US" sz="5400" b="1" u="sng" dirty="0"/>
              <a:t>A</a:t>
            </a:r>
            <a:r>
              <a:rPr lang="en-US" sz="3200" b="1" u="sng" cap="none" dirty="0"/>
              <a:t>bstract</a:t>
            </a:r>
            <a:endParaRPr lang="en-IN" sz="3200" b="1" u="sng" cap="none" dirty="0"/>
          </a:p>
        </p:txBody>
      </p:sp>
      <p:pic>
        <p:nvPicPr>
          <p:cNvPr id="14" name="Picture 13">
            <a:extLst>
              <a:ext uri="{FF2B5EF4-FFF2-40B4-BE49-F238E27FC236}">
                <a16:creationId xmlns:a16="http://schemas.microsoft.com/office/drawing/2014/main" id="{1C57199B-14DE-B03B-25F4-19B5F611E295}"/>
              </a:ext>
            </a:extLst>
          </p:cNvPr>
          <p:cNvPicPr>
            <a:picLocks noChangeAspect="1"/>
          </p:cNvPicPr>
          <p:nvPr/>
        </p:nvPicPr>
        <p:blipFill>
          <a:blip r:embed="rId2"/>
          <a:stretch>
            <a:fillRect/>
          </a:stretch>
        </p:blipFill>
        <p:spPr>
          <a:xfrm>
            <a:off x="6535271" y="3483179"/>
            <a:ext cx="4930117" cy="28503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42425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30</a:t>
            </a:fld>
            <a:endParaRPr lang="en-ZA" dirty="0"/>
          </a:p>
        </p:txBody>
      </p:sp>
    </p:spTree>
    <p:extLst>
      <p:ext uri="{BB962C8B-B14F-4D97-AF65-F5344CB8AC3E}">
        <p14:creationId xmlns:p14="http://schemas.microsoft.com/office/powerpoint/2010/main" val="57897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942903659"/>
              </p:ext>
            </p:extLst>
          </p:nvPr>
        </p:nvGraphicFramePr>
        <p:xfrm>
          <a:off x="838200" y="2138363"/>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1</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2</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3</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b"/>
                      <a:endParaRPr lang="en-US" sz="1200" b="0"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31</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C38F90B4-657F-4EA8-B86E-B9BD2E8B7BB2}"/>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11558" y="5084524"/>
            <a:ext cx="2196619" cy="343061"/>
          </a:xfrm>
        </p:spPr>
        <p:txBody>
          <a:bodyPr/>
          <a:lstStyle/>
          <a:p>
            <a:r>
              <a:rPr lang="en-US" dirty="0"/>
              <a:t>TAKUMA HAYASHI​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707607" y="5099206"/>
            <a:ext cx="2145049" cy="343061"/>
          </a:xfrm>
        </p:spPr>
        <p:txBody>
          <a:bodyPr/>
          <a:lstStyle/>
          <a:p>
            <a:r>
              <a:rPr lang="en-US" dirty="0"/>
              <a:t>MIRJAM NILSSON​</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98271" y="5099206"/>
            <a:ext cx="2132985" cy="343061"/>
          </a:xfrm>
        </p:spPr>
        <p:txBody>
          <a:bodyPr/>
          <a:lstStyle/>
          <a:p>
            <a:r>
              <a:rPr lang="en-US" dirty="0"/>
              <a:t>FLORA BERGGREN​</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18152" y="5084524"/>
            <a:ext cx="2132984" cy="343061"/>
          </a:xfrm>
        </p:spPr>
        <p:txBody>
          <a:bodyPr/>
          <a:lstStyle/>
          <a:p>
            <a:r>
              <a:rPr lang="en-US" dirty="0"/>
              <a:t>RAJESH SANTOSHI​</a:t>
            </a:r>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32</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76554518-1C01-4B26-9940-1C04FC9D73BA}"/>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pic>
        <p:nvPicPr>
          <p:cNvPr id="42" name="Picture Placeholder 41" descr="Team member headshot">
            <a:extLst>
              <a:ext uri="{FF2B5EF4-FFF2-40B4-BE49-F238E27FC236}">
                <a16:creationId xmlns:a16="http://schemas.microsoft.com/office/drawing/2014/main" id="{CB092FE3-5F48-4433-B8FF-114D1CD7437D}"/>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pic>
        <p:nvPicPr>
          <p:cNvPr id="46" name="Picture Placeholder 45" descr="Team member headshot">
            <a:extLst>
              <a:ext uri="{FF2B5EF4-FFF2-40B4-BE49-F238E27FC236}">
                <a16:creationId xmlns:a16="http://schemas.microsoft.com/office/drawing/2014/main" id="{570FC090-540A-41E2-99FA-7B7BC171A64E}"/>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pic>
        <p:nvPicPr>
          <p:cNvPr id="54" name="Picture Placeholder 53" descr="Team member headshot">
            <a:extLst>
              <a:ext uri="{FF2B5EF4-FFF2-40B4-BE49-F238E27FC236}">
                <a16:creationId xmlns:a16="http://schemas.microsoft.com/office/drawing/2014/main" id="{79B06025-9CB9-45C4-BF20-7D0D27D1B814}"/>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84ACB9E1-B019-4966-9E07-8D06D40BDDD3}"/>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pic>
        <p:nvPicPr>
          <p:cNvPr id="66" name="Picture Placeholder 65" descr="Team member headshot">
            <a:extLst>
              <a:ext uri="{FF2B5EF4-FFF2-40B4-BE49-F238E27FC236}">
                <a16:creationId xmlns:a16="http://schemas.microsoft.com/office/drawing/2014/main" id="{D61AF03E-3F4A-4F5E-BA7C-C1DF611CEA4F}"/>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pic>
        <p:nvPicPr>
          <p:cNvPr id="78" name="Picture Placeholder 77" descr="Team member headshot">
            <a:extLst>
              <a:ext uri="{FF2B5EF4-FFF2-40B4-BE49-F238E27FC236}">
                <a16:creationId xmlns:a16="http://schemas.microsoft.com/office/drawing/2014/main" id="{C0C63D45-D8C0-4899-A4AC-EA536EBA3E9D}"/>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pic>
        <p:nvPicPr>
          <p:cNvPr id="83" name="Picture Placeholder 82" descr="Team member headshot">
            <a:extLst>
              <a:ext uri="{FF2B5EF4-FFF2-40B4-BE49-F238E27FC236}">
                <a16:creationId xmlns:a16="http://schemas.microsoft.com/office/drawing/2014/main" id="{3640DB2F-E9FF-4506-B751-D3C6F935A4DD}"/>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33</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126" name="Content Placeholder 125" title="Funding Chart">
            <a:extLst>
              <a:ext uri="{FF2B5EF4-FFF2-40B4-BE49-F238E27FC236}">
                <a16:creationId xmlns:a16="http://schemas.microsoft.com/office/drawing/2014/main" id="{A036AFA2-B0F0-4DE7-B7AE-E4B852EB3D36}"/>
              </a:ext>
            </a:extLst>
          </p:cNvPr>
          <p:cNvGraphicFramePr>
            <a:graphicFrameLocks noGrp="1"/>
          </p:cNvGraphicFramePr>
          <p:nvPr>
            <p:ph sz="quarter" idx="21"/>
            <p:extLst>
              <p:ext uri="{D42A27DB-BD31-4B8C-83A1-F6EECF244321}">
                <p14:modId xmlns:p14="http://schemas.microsoft.com/office/powerpoint/2010/main" val="3743992659"/>
              </p:ext>
            </p:extLst>
          </p:nvPr>
        </p:nvGraphicFramePr>
        <p:xfrm>
          <a:off x="1074738" y="2119313"/>
          <a:ext cx="1857375" cy="16637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127" name="Content Placeholder 126" title="Funding Chart">
            <a:extLst>
              <a:ext uri="{FF2B5EF4-FFF2-40B4-BE49-F238E27FC236}">
                <a16:creationId xmlns:a16="http://schemas.microsoft.com/office/drawing/2014/main" id="{47DB352F-5059-4378-B91D-92E59C6B1B91}"/>
              </a:ext>
            </a:extLst>
          </p:cNvPr>
          <p:cNvGraphicFramePr>
            <a:graphicFrameLocks noGrp="1"/>
          </p:cNvGraphicFramePr>
          <p:nvPr>
            <p:ph sz="quarter" idx="22"/>
            <p:extLst>
              <p:ext uri="{D42A27DB-BD31-4B8C-83A1-F6EECF244321}">
                <p14:modId xmlns:p14="http://schemas.microsoft.com/office/powerpoint/2010/main" val="4265798655"/>
              </p:ext>
            </p:extLst>
          </p:nvPr>
        </p:nvGraphicFramePr>
        <p:xfrm>
          <a:off x="3811588" y="2119313"/>
          <a:ext cx="1855787" cy="16637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128" name="Content Placeholder 127" title="Funding Chart">
            <a:extLst>
              <a:ext uri="{FF2B5EF4-FFF2-40B4-BE49-F238E27FC236}">
                <a16:creationId xmlns:a16="http://schemas.microsoft.com/office/drawing/2014/main" id="{87227872-8A65-49E5-922E-C5FA7A158972}"/>
              </a:ext>
            </a:extLst>
          </p:cNvPr>
          <p:cNvGraphicFramePr>
            <a:graphicFrameLocks noGrp="1"/>
          </p:cNvGraphicFramePr>
          <p:nvPr>
            <p:ph sz="quarter" idx="23"/>
            <p:extLst>
              <p:ext uri="{D42A27DB-BD31-4B8C-83A1-F6EECF244321}">
                <p14:modId xmlns:p14="http://schemas.microsoft.com/office/powerpoint/2010/main" val="3528762773"/>
              </p:ext>
            </p:extLst>
          </p:nvPr>
        </p:nvGraphicFramePr>
        <p:xfrm>
          <a:off x="6524625" y="2119313"/>
          <a:ext cx="1855788" cy="16637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129" name="Content Placeholder 128" title="Funding Chart">
            <a:extLst>
              <a:ext uri="{FF2B5EF4-FFF2-40B4-BE49-F238E27FC236}">
                <a16:creationId xmlns:a16="http://schemas.microsoft.com/office/drawing/2014/main" id="{C5A16E70-0D42-492E-9123-5E9A696ECB43}"/>
              </a:ext>
            </a:extLst>
          </p:cNvPr>
          <p:cNvGraphicFramePr>
            <a:graphicFrameLocks noGrp="1"/>
          </p:cNvGraphicFramePr>
          <p:nvPr>
            <p:ph sz="quarter" idx="24"/>
            <p:extLst>
              <p:ext uri="{D42A27DB-BD31-4B8C-83A1-F6EECF244321}">
                <p14:modId xmlns:p14="http://schemas.microsoft.com/office/powerpoint/2010/main" val="2572407979"/>
              </p:ext>
            </p:extLst>
          </p:nvPr>
        </p:nvGraphicFramePr>
        <p:xfrm>
          <a:off x="9259888" y="2119313"/>
          <a:ext cx="1857375" cy="1663700"/>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a:t>
            </a:r>
            <a:br>
              <a:rPr lang="en-ZA" noProof="1"/>
            </a:br>
            <a:r>
              <a:rPr lang="en-ZA" noProof="1"/>
              <a:t>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34</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sz="4400" b="1" u="sng" dirty="0"/>
              <a:t>c</a:t>
            </a:r>
            <a:r>
              <a:rPr lang="en-US" b="1" u="sng" cap="none" dirty="0"/>
              <a:t>onclusion</a:t>
            </a:r>
            <a:endParaRPr lang="en-US" b="1" u="sng" dirty="0"/>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141766"/>
            <a:ext cx="5111750" cy="2044595"/>
          </a:xfrm>
        </p:spPr>
        <p:txBody>
          <a:bodyPr vert="horz" lIns="91440" tIns="45720" rIns="91440" bIns="45720" rtlCol="0" anchor="b">
            <a:normAutofit/>
          </a:bodyPr>
          <a:lstStyle/>
          <a:p>
            <a:pPr algn="just" rtl="0" fontAlgn="base">
              <a:spcBef>
                <a:spcPts val="0"/>
              </a:spcBef>
              <a:spcAft>
                <a:spcPts val="0"/>
              </a:spcAft>
            </a:pPr>
            <a:r>
              <a:rPr lang="en-US" b="0" i="0" u="none" strike="noStrike" dirty="0">
                <a:effectLst/>
              </a:rPr>
              <a:t>The proposed system aims to prevent motorcycle accidents and also reduce the fatality of accidents. Machine learning algorithm and IOT based model has high accuracy and automatically detects the helmet and mediately it give response like lifting the gates for fueling. </a:t>
            </a:r>
          </a:p>
          <a:p>
            <a:pPr algn="just" rtl="0" fontAlgn="base">
              <a:spcBef>
                <a:spcPts val="0"/>
              </a:spcBef>
              <a:spcAft>
                <a:spcPts val="0"/>
              </a:spcAft>
            </a:pPr>
            <a:br>
              <a:rPr lang="en-US" sz="1000" b="0" dirty="0">
                <a:effectLst/>
              </a:rPr>
            </a:br>
            <a:r>
              <a:rPr lang="en-US" b="0" i="0" u="none" strike="noStrike" dirty="0">
                <a:effectLst/>
              </a:rPr>
              <a:t>This system makes a habit to wear a helmet among motorcycle riders. The helmet would make a motorcycle journey more protected and safer.</a:t>
            </a:r>
          </a:p>
        </p:txBody>
      </p:sp>
    </p:spTree>
    <p:extLst>
      <p:ext uri="{BB962C8B-B14F-4D97-AF65-F5344CB8AC3E}">
        <p14:creationId xmlns:p14="http://schemas.microsoft.com/office/powerpoint/2010/main" val="920173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sz="4400" dirty="0"/>
              <a:t>T</a:t>
            </a:r>
            <a:r>
              <a:rPr lang="en-US" sz="2800" cap="none" dirty="0"/>
              <a:t>hank you</a:t>
            </a:r>
            <a:endParaRPr lang="en-US" dirty="0"/>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sz="1600" dirty="0"/>
              <a:t> Team 05​</a:t>
            </a:r>
          </a:p>
          <a:p>
            <a:endParaRPr lang="en-US" dirty="0"/>
          </a:p>
        </p:txBody>
      </p:sp>
    </p:spTree>
    <p:extLst>
      <p:ext uri="{BB962C8B-B14F-4D97-AF65-F5344CB8AC3E}">
        <p14:creationId xmlns:p14="http://schemas.microsoft.com/office/powerpoint/2010/main" val="243649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09064" y="228600"/>
            <a:ext cx="3171825" cy="1325563"/>
          </a:xfrm>
        </p:spPr>
        <p:txBody>
          <a:bodyPr/>
          <a:lstStyle/>
          <a:p>
            <a:r>
              <a:rPr lang="en-ZA" sz="4400" b="1" dirty="0"/>
              <a:t>A</a:t>
            </a:r>
            <a:r>
              <a:rPr lang="en-ZA" b="1" cap="none" dirty="0"/>
              <a:t>bstract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954741" y="1754285"/>
            <a:ext cx="4787153" cy="4875115"/>
          </a:xfrm>
        </p:spPr>
        <p:txBody>
          <a:bodyPr>
            <a:normAutofit fontScale="85000" lnSpcReduction="10000"/>
          </a:bodyPr>
          <a:lstStyle/>
          <a:p>
            <a:pPr algn="just" rtl="0">
              <a:spcBef>
                <a:spcPts val="0"/>
              </a:spcBef>
              <a:spcAft>
                <a:spcPts val="0"/>
              </a:spcAft>
            </a:pPr>
            <a:r>
              <a:rPr lang="en-US" sz="1800" b="0" i="0" u="none" strike="noStrike" dirty="0">
                <a:solidFill>
                  <a:srgbClr val="FFFFFF"/>
                </a:solidFill>
                <a:effectLst/>
                <a:cs typeface="Calibri" panose="020F0502020204030204" pitchFamily="34" charset="0"/>
              </a:rPr>
              <a:t>Motorcycle accidents have been rapidly growing through the years in many countries. In India more than 37 million people use two wheelers. Therefore, it is necessary to develop a system for automatic detection of helmet wearing for road safety. Therefore, a custom object detection model is created using a Machine learning based algorithm which can detect motorcycle riders with helmet. By this system it detects the rider and if the rider with helmet, then it opens the gate and allows the biker for fuel filling. </a:t>
            </a:r>
            <a:r>
              <a:rPr lang="en-US" dirty="0">
                <a:cs typeface="Calibri" panose="020F0502020204030204" pitchFamily="34" charset="0"/>
              </a:rPr>
              <a:t> </a:t>
            </a:r>
            <a:r>
              <a:rPr lang="en-US" sz="1800" b="0" i="0" u="none" strike="noStrike" dirty="0">
                <a:solidFill>
                  <a:srgbClr val="FFFFFF"/>
                </a:solidFill>
                <a:effectLst/>
                <a:cs typeface="Calibri" panose="020F0502020204030204" pitchFamily="34" charset="0"/>
              </a:rPr>
              <a:t>By this system we can avoid the motorcycle accidents and if we keep helmet as a mandatory for rider while filling fuel at petroleum bunks every biker will maintain and wearied with helmet using this caution, we can save the lives and they start following the traffic rules and road safety rules. This Application can be implemented in real-time using a Webcam or a CCTV as input.</a:t>
            </a:r>
            <a:endParaRPr lang="en-US" dirty="0">
              <a:cs typeface="Calibri" panose="020F0502020204030204" pitchFamily="34" charset="0"/>
            </a:endParaRPr>
          </a:p>
        </p:txBody>
      </p:sp>
    </p:spTree>
    <p:extLst>
      <p:ext uri="{BB962C8B-B14F-4D97-AF65-F5344CB8AC3E}">
        <p14:creationId xmlns:p14="http://schemas.microsoft.com/office/powerpoint/2010/main" val="224349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F0075E0-3C93-83B9-6205-536B81BE0D9A}"/>
              </a:ext>
            </a:extLst>
          </p:cNvPr>
          <p:cNvSpPr>
            <a:spLocks noGrp="1"/>
          </p:cNvSpPr>
          <p:nvPr>
            <p:ph type="ctrTitle"/>
          </p:nvPr>
        </p:nvSpPr>
        <p:spPr>
          <a:xfrm>
            <a:off x="8029500" y="3601123"/>
            <a:ext cx="3485006" cy="1414631"/>
          </a:xfrm>
        </p:spPr>
        <p:txBody>
          <a:bodyPr/>
          <a:lstStyle/>
          <a:p>
            <a:r>
              <a:rPr lang="en-US" sz="5400" b="1" u="sng" dirty="0"/>
              <a:t>I</a:t>
            </a:r>
            <a:r>
              <a:rPr lang="en-US" sz="3200" b="1" u="sng" cap="none" dirty="0"/>
              <a:t>ntroduction</a:t>
            </a:r>
            <a:endParaRPr lang="en-IN" sz="3200" b="1" u="sng" cap="none" dirty="0"/>
          </a:p>
        </p:txBody>
      </p:sp>
    </p:spTree>
    <p:extLst>
      <p:ext uri="{BB962C8B-B14F-4D97-AF65-F5344CB8AC3E}">
        <p14:creationId xmlns:p14="http://schemas.microsoft.com/office/powerpoint/2010/main" val="887208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sz="4400" b="1" u="sng" dirty="0"/>
              <a:t>I</a:t>
            </a:r>
            <a:r>
              <a:rPr lang="en-US" b="1" u="sng" cap="none" dirty="0"/>
              <a:t>ntroduction</a:t>
            </a:r>
            <a:endParaRPr lang="en-US" b="1" u="sng" dirty="0"/>
          </a:p>
        </p:txBody>
      </p:sp>
      <p:sp>
        <p:nvSpPr>
          <p:cNvPr id="31" name="TextBox 30">
            <a:extLst>
              <a:ext uri="{FF2B5EF4-FFF2-40B4-BE49-F238E27FC236}">
                <a16:creationId xmlns:a16="http://schemas.microsoft.com/office/drawing/2014/main" id="{4BCEEDDC-E008-FAD3-B858-E4ED3A77A394}"/>
              </a:ext>
            </a:extLst>
          </p:cNvPr>
          <p:cNvSpPr txBox="1"/>
          <p:nvPr/>
        </p:nvSpPr>
        <p:spPr>
          <a:xfrm>
            <a:off x="4648199" y="2031424"/>
            <a:ext cx="6849035" cy="3970318"/>
          </a:xfrm>
          <a:prstGeom prst="rect">
            <a:avLst/>
          </a:prstGeom>
          <a:noFill/>
        </p:spPr>
        <p:txBody>
          <a:bodyPr wrap="square">
            <a:spAutoFit/>
          </a:bodyPr>
          <a:lstStyle/>
          <a:p>
            <a:pPr algn="just"/>
            <a:r>
              <a:rPr lang="en-US" sz="1800" b="0" i="0" u="none" strike="noStrike" dirty="0">
                <a:effectLst/>
                <a:cs typeface="Calibri" panose="020F0502020204030204" pitchFamily="34" charset="0"/>
              </a:rPr>
              <a:t>The two-wheeler is a common means of transportation in practically every country. However, due to the lack of safeguards, there is a significant danger associated. The wearing of a helmet by bike riders can significantly lessen the risks they face on the road. Because of the importance of wearing a helmet, governments have made it a crime to ride a bike without helmet.</a:t>
            </a:r>
            <a:r>
              <a:rPr lang="en-US" dirty="0">
                <a:cs typeface="Calibri" panose="020F0502020204030204" pitchFamily="34" charset="0"/>
              </a:rPr>
              <a:t> </a:t>
            </a:r>
          </a:p>
          <a:p>
            <a:pPr algn="just"/>
            <a:endParaRPr lang="en-US" dirty="0">
              <a:latin typeface="Calibri" panose="020F0502020204030204" pitchFamily="34" charset="0"/>
              <a:cs typeface="Calibri" panose="020F0502020204030204" pitchFamily="34" charset="0"/>
            </a:endParaRPr>
          </a:p>
          <a:p>
            <a:pPr algn="just"/>
            <a:r>
              <a:rPr lang="en-US" sz="1800" b="0" i="0" u="none" strike="noStrike" dirty="0">
                <a:effectLst/>
                <a:cs typeface="Calibri" panose="020F0502020204030204" pitchFamily="34" charset="0"/>
              </a:rPr>
              <a:t>Now accidents on roads have become a serious concern for all the thousands of people especially youngsters. Transport Ministry road accident report 2021 which stresses the need to tackle  this issue as soon as possible seventy-five thousand  youngsters died in road accidents last year.</a:t>
            </a:r>
          </a:p>
          <a:p>
            <a:pPr algn="just"/>
            <a:endParaRPr lang="en-US" dirty="0">
              <a:cs typeface="Calibri" panose="020F0502020204030204" pitchFamily="34" charset="0"/>
            </a:endParaRPr>
          </a:p>
          <a:p>
            <a:pPr algn="just"/>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494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a:extLst>
              <a:ext uri="{FF2B5EF4-FFF2-40B4-BE49-F238E27FC236}">
                <a16:creationId xmlns:a16="http://schemas.microsoft.com/office/drawing/2014/main" id="{93B4F184-EB61-F9B1-BFA3-E54FBAEA8B6F}"/>
              </a:ext>
            </a:extLst>
          </p:cNvPr>
          <p:cNvSpPr txBox="1">
            <a:spLocks/>
          </p:cNvSpPr>
          <p:nvPr/>
        </p:nvSpPr>
        <p:spPr>
          <a:xfrm>
            <a:off x="8181900" y="3753523"/>
            <a:ext cx="3485006" cy="14146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5400" b="1" u="sng"/>
              <a:t>o</a:t>
            </a:r>
            <a:r>
              <a:rPr lang="en-US" sz="3200" b="1" u="sng" cap="none"/>
              <a:t>bjective</a:t>
            </a:r>
            <a:endParaRPr lang="en-IN" sz="3200" b="1" u="sng" cap="none" dirty="0"/>
          </a:p>
        </p:txBody>
      </p:sp>
    </p:spTree>
    <p:extLst>
      <p:ext uri="{BB962C8B-B14F-4D97-AF65-F5344CB8AC3E}">
        <p14:creationId xmlns:p14="http://schemas.microsoft.com/office/powerpoint/2010/main" val="217159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sz="4400" b="1" u="sng" dirty="0"/>
              <a:t>O</a:t>
            </a:r>
            <a:r>
              <a:rPr lang="en-US" b="1" u="sng" cap="none" dirty="0"/>
              <a:t>bjective</a:t>
            </a:r>
            <a:endParaRPr lang="en-US" b="1" u="sng"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4" y="3660773"/>
            <a:ext cx="6154831" cy="2121461"/>
          </a:xfrm>
        </p:spPr>
        <p:txBody>
          <a:bodyPr vert="horz" lIns="91440" tIns="45720" rIns="91440" bIns="45720" rtlCol="0" anchor="t">
            <a:noAutofit/>
          </a:bodyPr>
          <a:lstStyle/>
          <a:p>
            <a:r>
              <a:rPr lang="en-ZA" dirty="0"/>
              <a:t>Our main objective is to develop a system which detects the motorcycle rider with helmet and allows him to fuel filling at pumps of </a:t>
            </a:r>
            <a:r>
              <a:rPr lang="en-US" dirty="0"/>
              <a:t>petroleum bunk.</a:t>
            </a:r>
          </a:p>
          <a:p>
            <a:r>
              <a:rPr lang="en-US" noProof="1"/>
              <a:t>Here we allowing the rider for fuelling after detection of helmet, if helmet detected successfully then the system process the instructions to the Arduino then the gates raised and system allows the biker for fuelling.</a:t>
            </a:r>
            <a:endParaRPr lang="en-ZA" noProof="1"/>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23A557C-3CB5-6A50-54C4-43C7C967188D}"/>
              </a:ext>
            </a:extLst>
          </p:cNvPr>
          <p:cNvSpPr txBox="1">
            <a:spLocks/>
          </p:cNvSpPr>
          <p:nvPr/>
        </p:nvSpPr>
        <p:spPr>
          <a:xfrm>
            <a:off x="7319683" y="4595020"/>
            <a:ext cx="4082142" cy="585788"/>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5300" b="1" u="sng" dirty="0"/>
              <a:t>s</a:t>
            </a:r>
            <a:r>
              <a:rPr lang="en-US" b="1" u="sng" cap="none" dirty="0"/>
              <a:t>cope</a:t>
            </a:r>
            <a:r>
              <a:rPr lang="en-US" b="1" u="sng" dirty="0"/>
              <a:t> &amp; </a:t>
            </a:r>
            <a:r>
              <a:rPr lang="en-US" sz="5300" b="1" u="sng" dirty="0"/>
              <a:t>L</a:t>
            </a:r>
            <a:r>
              <a:rPr lang="en-US" b="1" u="sng" cap="none" dirty="0"/>
              <a:t>imitations</a:t>
            </a:r>
            <a:endParaRPr lang="en-US" b="1" u="sng" dirty="0"/>
          </a:p>
        </p:txBody>
      </p:sp>
    </p:spTree>
    <p:extLst>
      <p:ext uri="{BB962C8B-B14F-4D97-AF65-F5344CB8AC3E}">
        <p14:creationId xmlns:p14="http://schemas.microsoft.com/office/powerpoint/2010/main" val="187305709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16c05727-aa75-4e4a-9b5f-8a80a1165891"/>
    <ds:schemaRef ds:uri="http://schemas.microsoft.com/office/2006/documentManagement/types"/>
    <ds:schemaRef ds:uri="71af3243-3dd4-4a8d-8c0d-dd76da1f02a5"/>
    <ds:schemaRef ds:uri="http://schemas.microsoft.com/office/2006/metadata/properties"/>
    <ds:schemaRef ds:uri="http://purl.org/dc/terms/"/>
    <ds:schemaRef ds:uri="http://purl.org/dc/elements/1.1/"/>
    <ds:schemaRef ds:uri="http://www.w3.org/XML/1998/namespace"/>
    <ds:schemaRef ds:uri="http://schemas.microsoft.com/office/infopath/2007/PartnerControls"/>
    <ds:schemaRef ds:uri="230e9df3-be65-4c73-a93b-d1236ebd677e"/>
    <ds:schemaRef ds:uri="http://schemas.openxmlformats.org/package/2006/metadata/core-properties"/>
    <ds:schemaRef ds:uri="http://schemas.microsoft.com/sharepoint/v3"/>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411</TotalTime>
  <Words>1721</Words>
  <Application>Microsoft Office PowerPoint</Application>
  <PresentationFormat>Widescreen</PresentationFormat>
  <Paragraphs>370</Paragraphs>
  <Slides>36</Slides>
  <Notes>2</Notes>
  <HiddenSlides>21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Arial</vt:lpstr>
      <vt:lpstr>Calibri</vt:lpstr>
      <vt:lpstr>Tenorite</vt:lpstr>
      <vt:lpstr>Monoline</vt:lpstr>
      <vt:lpstr>PowerPoint Presentation</vt:lpstr>
      <vt:lpstr>Outline</vt:lpstr>
      <vt:lpstr>Abstract</vt:lpstr>
      <vt:lpstr>Abstract</vt:lpstr>
      <vt:lpstr>Introduction</vt:lpstr>
      <vt:lpstr>Introduction</vt:lpstr>
      <vt:lpstr>PowerPoint Presentation</vt:lpstr>
      <vt:lpstr>Objective</vt:lpstr>
      <vt:lpstr>PowerPoint Presentation</vt:lpstr>
      <vt:lpstr>scope &amp; Limitations</vt:lpstr>
      <vt:lpstr>PowerPoint Presentation</vt:lpstr>
      <vt:lpstr>Problem Definition </vt:lpstr>
      <vt:lpstr>PROBLEM</vt:lpstr>
      <vt:lpstr>PRODUCT OVERVIEW</vt:lpstr>
      <vt:lpstr>PowerPoint Presentation</vt:lpstr>
      <vt:lpstr>Existing Method</vt:lpstr>
      <vt:lpstr>PowerPoint Presentation</vt:lpstr>
      <vt:lpstr>Data collection</vt:lpstr>
      <vt:lpstr>Performance metrics Study</vt:lpstr>
      <vt:lpstr>PRODUCT OVERVIEW</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Devuni Sathish</dc:creator>
  <cp:lastModifiedBy>Devuni Sathish</cp:lastModifiedBy>
  <cp:revision>16</cp:revision>
  <dcterms:created xsi:type="dcterms:W3CDTF">2022-11-09T11:16:22Z</dcterms:created>
  <dcterms:modified xsi:type="dcterms:W3CDTF">2022-11-12T06:04:18Z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