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6019" y="697231"/>
            <a:ext cx="5413375" cy="7350125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871855">
              <a:lnSpc>
                <a:spcPct val="100000"/>
              </a:lnSpc>
              <a:spcBef>
                <a:spcPts val="1235"/>
              </a:spcBef>
            </a:pPr>
            <a:r>
              <a:rPr dirty="0" sz="1650" spc="-10" b="1">
                <a:latin typeface="Calibri"/>
                <a:cs typeface="Calibri"/>
              </a:rPr>
              <a:t>ABSTRACT:</a:t>
            </a:r>
            <a:endParaRPr sz="1650">
              <a:latin typeface="Calibri"/>
              <a:cs typeface="Calibri"/>
            </a:endParaRPr>
          </a:p>
          <a:p>
            <a:pPr algn="just" marL="12700" marR="5715">
              <a:lnSpc>
                <a:spcPct val="110100"/>
              </a:lnSpc>
              <a:spcBef>
                <a:spcPts val="795"/>
              </a:spcBef>
            </a:pPr>
            <a:r>
              <a:rPr dirty="0" sz="1500">
                <a:latin typeface="Calibri"/>
                <a:cs typeface="Calibri"/>
              </a:rPr>
              <a:t>Concrete</a:t>
            </a:r>
            <a:r>
              <a:rPr dirty="0" sz="1500" spc="1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1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18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most</a:t>
            </a:r>
            <a:r>
              <a:rPr dirty="0" sz="1500" spc="1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widely</a:t>
            </a:r>
            <a:r>
              <a:rPr dirty="0" sz="1500" spc="1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used</a:t>
            </a:r>
            <a:r>
              <a:rPr dirty="0" sz="1500" spc="18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composite</a:t>
            </a:r>
            <a:r>
              <a:rPr dirty="0" sz="1500" spc="1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construction</a:t>
            </a:r>
            <a:r>
              <a:rPr dirty="0" sz="1500" spc="17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material. </a:t>
            </a:r>
            <a:r>
              <a:rPr dirty="0" sz="1500">
                <a:latin typeface="Calibri"/>
                <a:cs typeface="Calibri"/>
              </a:rPr>
              <a:t>Fine</a:t>
            </a:r>
            <a:r>
              <a:rPr dirty="0" sz="1500" spc="4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aggregate</a:t>
            </a:r>
            <a:r>
              <a:rPr dirty="0" sz="1500" spc="4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plays</a:t>
            </a:r>
            <a:r>
              <a:rPr dirty="0" sz="1500" spc="4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4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very</a:t>
            </a:r>
            <a:r>
              <a:rPr dirty="0" sz="1500" spc="4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important</a:t>
            </a:r>
            <a:r>
              <a:rPr dirty="0" sz="1500" spc="4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role</a:t>
            </a:r>
            <a:r>
              <a:rPr dirty="0" sz="1500" spc="4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for</a:t>
            </a:r>
            <a:r>
              <a:rPr dirty="0" sz="1500" spc="4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imparting</a:t>
            </a:r>
            <a:r>
              <a:rPr dirty="0" sz="1500" spc="434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better </a:t>
            </a:r>
            <a:r>
              <a:rPr dirty="0" sz="1500">
                <a:latin typeface="Calibri"/>
                <a:cs typeface="Calibri"/>
              </a:rPr>
              <a:t>properties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concrete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fresh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hardened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state.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Generally,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river </a:t>
            </a:r>
            <a:r>
              <a:rPr dirty="0" sz="1500">
                <a:latin typeface="Calibri"/>
                <a:cs typeface="Calibri"/>
              </a:rPr>
              <a:t>sand</a:t>
            </a:r>
            <a:r>
              <a:rPr dirty="0" sz="1500" spc="95">
                <a:latin typeface="Calibri"/>
                <a:cs typeface="Calibri"/>
              </a:rPr>
              <a:t>  </a:t>
            </a:r>
            <a:r>
              <a:rPr dirty="0" sz="1500">
                <a:latin typeface="Calibri"/>
                <a:cs typeface="Calibri"/>
              </a:rPr>
              <a:t>was</a:t>
            </a:r>
            <a:r>
              <a:rPr dirty="0" sz="1500" spc="95">
                <a:latin typeface="Calibri"/>
                <a:cs typeface="Calibri"/>
              </a:rPr>
              <a:t>  </a:t>
            </a:r>
            <a:r>
              <a:rPr dirty="0" sz="1500">
                <a:latin typeface="Calibri"/>
                <a:cs typeface="Calibri"/>
              </a:rPr>
              <a:t>used</a:t>
            </a:r>
            <a:r>
              <a:rPr dirty="0" sz="1500" spc="95">
                <a:latin typeface="Calibri"/>
                <a:cs typeface="Calibri"/>
              </a:rPr>
              <a:t>  </a:t>
            </a:r>
            <a:r>
              <a:rPr dirty="0" sz="1500">
                <a:latin typeface="Calibri"/>
                <a:cs typeface="Calibri"/>
              </a:rPr>
              <a:t>as</a:t>
            </a:r>
            <a:r>
              <a:rPr dirty="0" sz="1500" spc="95">
                <a:latin typeface="Calibri"/>
                <a:cs typeface="Calibri"/>
              </a:rPr>
              <a:t>  </a:t>
            </a:r>
            <a:r>
              <a:rPr dirty="0" sz="1500">
                <a:latin typeface="Calibri"/>
                <a:cs typeface="Calibri"/>
              </a:rPr>
              <a:t>fine</a:t>
            </a:r>
            <a:r>
              <a:rPr dirty="0" sz="1500" spc="90">
                <a:latin typeface="Calibri"/>
                <a:cs typeface="Calibri"/>
              </a:rPr>
              <a:t>  </a:t>
            </a:r>
            <a:r>
              <a:rPr dirty="0" sz="1500">
                <a:latin typeface="Calibri"/>
                <a:cs typeface="Calibri"/>
              </a:rPr>
              <a:t>aggregate</a:t>
            </a:r>
            <a:r>
              <a:rPr dirty="0" sz="1500" spc="100">
                <a:latin typeface="Calibri"/>
                <a:cs typeface="Calibri"/>
              </a:rPr>
              <a:t>  </a:t>
            </a:r>
            <a:r>
              <a:rPr dirty="0" sz="1500">
                <a:latin typeface="Calibri"/>
                <a:cs typeface="Calibri"/>
              </a:rPr>
              <a:t>for</a:t>
            </a:r>
            <a:r>
              <a:rPr dirty="0" sz="1500" spc="95">
                <a:latin typeface="Calibri"/>
                <a:cs typeface="Calibri"/>
              </a:rPr>
              <a:t>  </a:t>
            </a:r>
            <a:r>
              <a:rPr dirty="0" sz="1500">
                <a:latin typeface="Calibri"/>
                <a:cs typeface="Calibri"/>
              </a:rPr>
              <a:t>construction.</a:t>
            </a:r>
            <a:r>
              <a:rPr dirty="0" sz="1500" spc="90">
                <a:latin typeface="Calibri"/>
                <a:cs typeface="Calibri"/>
              </a:rPr>
              <a:t>  </a:t>
            </a:r>
            <a:r>
              <a:rPr dirty="0" sz="1500">
                <a:latin typeface="Calibri"/>
                <a:cs typeface="Calibri"/>
              </a:rPr>
              <a:t>Due</a:t>
            </a:r>
            <a:r>
              <a:rPr dirty="0" sz="1500" spc="95">
                <a:latin typeface="Calibri"/>
                <a:cs typeface="Calibri"/>
              </a:rPr>
              <a:t> 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90">
                <a:latin typeface="Calibri"/>
                <a:cs typeface="Calibri"/>
              </a:rPr>
              <a:t>  </a:t>
            </a:r>
            <a:r>
              <a:rPr dirty="0" sz="1500" spc="-25">
                <a:latin typeface="Calibri"/>
                <a:cs typeface="Calibri"/>
              </a:rPr>
              <a:t>the </a:t>
            </a:r>
            <a:r>
              <a:rPr dirty="0" sz="1500">
                <a:latin typeface="Calibri"/>
                <a:cs typeface="Calibri"/>
              </a:rPr>
              <a:t>continuous</a:t>
            </a:r>
            <a:r>
              <a:rPr dirty="0" sz="1500" spc="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mining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sand</a:t>
            </a:r>
            <a:r>
              <a:rPr dirty="0" sz="1500" spc="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from</a:t>
            </a:r>
            <a:r>
              <a:rPr dirty="0" sz="1500" spc="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riverbed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led</a:t>
            </a:r>
            <a:r>
              <a:rPr dirty="0" sz="1500" spc="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depletion</a:t>
            </a:r>
            <a:r>
              <a:rPr dirty="0" sz="1500" spc="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2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river </a:t>
            </a:r>
            <a:r>
              <a:rPr dirty="0" sz="1500">
                <a:latin typeface="Calibri"/>
                <a:cs typeface="Calibri"/>
              </a:rPr>
              <a:t>sand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became</a:t>
            </a:r>
            <a:r>
              <a:rPr dirty="0" sz="1500" spc="-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scarce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material.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Also,</a:t>
            </a:r>
            <a:r>
              <a:rPr dirty="0" sz="1500" spc="-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sand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mining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from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river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bed </a:t>
            </a:r>
            <a:r>
              <a:rPr dirty="0" sz="1500">
                <a:latin typeface="Calibri"/>
                <a:cs typeface="Calibri"/>
              </a:rPr>
              <a:t>caused</a:t>
            </a:r>
            <a:r>
              <a:rPr dirty="0" sz="1500" spc="1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1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lot</a:t>
            </a:r>
            <a:r>
              <a:rPr dirty="0" sz="1500" spc="1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18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environmental</a:t>
            </a:r>
            <a:r>
              <a:rPr dirty="0" sz="1500" spc="1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issues.</a:t>
            </a:r>
            <a:r>
              <a:rPr dirty="0" sz="1500" spc="1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As</a:t>
            </a:r>
            <a:r>
              <a:rPr dirty="0" sz="1500" spc="1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1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substitute</a:t>
            </a:r>
            <a:r>
              <a:rPr dirty="0" sz="1500" spc="1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1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river</a:t>
            </a:r>
            <a:r>
              <a:rPr dirty="0" sz="1500" spc="18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sand, manufactured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sand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has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been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used.</a:t>
            </a:r>
            <a:endParaRPr sz="1500">
              <a:latin typeface="Calibri"/>
              <a:cs typeface="Calibri"/>
            </a:endParaRPr>
          </a:p>
          <a:p>
            <a:pPr algn="just" marL="12700" marR="5080">
              <a:lnSpc>
                <a:spcPct val="110100"/>
              </a:lnSpc>
              <a:spcBef>
                <a:spcPts val="745"/>
              </a:spcBef>
            </a:pP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2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this</a:t>
            </a:r>
            <a:r>
              <a:rPr dirty="0" sz="1500" spc="2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present</a:t>
            </a:r>
            <a:r>
              <a:rPr dirty="0" sz="1500" spc="2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experimental</a:t>
            </a:r>
            <a:r>
              <a:rPr dirty="0" sz="1500" spc="2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study,</a:t>
            </a:r>
            <a:r>
              <a:rPr dirty="0" sz="1500" spc="2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2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comparative</a:t>
            </a:r>
            <a:r>
              <a:rPr dirty="0" sz="1500" spc="2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study</a:t>
            </a:r>
            <a:r>
              <a:rPr dirty="0" sz="1500" spc="2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has</a:t>
            </a:r>
            <a:r>
              <a:rPr dirty="0" sz="1500" spc="27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been </a:t>
            </a:r>
            <a:r>
              <a:rPr dirty="0" sz="1500">
                <a:latin typeface="Calibri"/>
                <a:cs typeface="Calibri"/>
              </a:rPr>
              <a:t>carried</a:t>
            </a:r>
            <a:r>
              <a:rPr dirty="0" sz="1500" spc="1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out</a:t>
            </a:r>
            <a:r>
              <a:rPr dirty="0" sz="1500" spc="1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1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check</a:t>
            </a:r>
            <a:r>
              <a:rPr dirty="0" sz="1500" spc="1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1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usability</a:t>
            </a:r>
            <a:r>
              <a:rPr dirty="0" sz="1500" spc="1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1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manufactured</a:t>
            </a:r>
            <a:r>
              <a:rPr dirty="0" sz="1500" spc="1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sand</a:t>
            </a:r>
            <a:r>
              <a:rPr dirty="0" sz="1500" spc="1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1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place</a:t>
            </a:r>
            <a:r>
              <a:rPr dirty="0" sz="1500" spc="13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of </a:t>
            </a:r>
            <a:r>
              <a:rPr dirty="0" sz="1500">
                <a:latin typeface="Calibri"/>
                <a:cs typeface="Calibri"/>
              </a:rPr>
              <a:t>natural</a:t>
            </a:r>
            <a:r>
              <a:rPr dirty="0" sz="1500" spc="85">
                <a:latin typeface="Calibri"/>
                <a:cs typeface="Calibri"/>
              </a:rPr>
              <a:t>  </a:t>
            </a:r>
            <a:r>
              <a:rPr dirty="0" sz="1500">
                <a:latin typeface="Calibri"/>
                <a:cs typeface="Calibri"/>
              </a:rPr>
              <a:t>sand.</a:t>
            </a:r>
            <a:r>
              <a:rPr dirty="0" sz="1500" spc="90">
                <a:latin typeface="Calibri"/>
                <a:cs typeface="Calibri"/>
              </a:rPr>
              <a:t>  </a:t>
            </a:r>
            <a:r>
              <a:rPr dirty="0" sz="1500">
                <a:latin typeface="Calibri"/>
                <a:cs typeface="Calibri"/>
              </a:rPr>
              <a:t>This</a:t>
            </a:r>
            <a:r>
              <a:rPr dirty="0" sz="1500" spc="80">
                <a:latin typeface="Calibri"/>
                <a:cs typeface="Calibri"/>
              </a:rPr>
              <a:t>  </a:t>
            </a:r>
            <a:r>
              <a:rPr dirty="0" sz="1500">
                <a:latin typeface="Calibri"/>
                <a:cs typeface="Calibri"/>
              </a:rPr>
              <a:t>study</a:t>
            </a:r>
            <a:r>
              <a:rPr dirty="0" sz="1500" spc="90">
                <a:latin typeface="Calibri"/>
                <a:cs typeface="Calibri"/>
              </a:rPr>
              <a:t>  </a:t>
            </a:r>
            <a:r>
              <a:rPr dirty="0" sz="1500">
                <a:latin typeface="Calibri"/>
                <a:cs typeface="Calibri"/>
              </a:rPr>
              <a:t>involves</a:t>
            </a:r>
            <a:r>
              <a:rPr dirty="0" sz="1500" spc="85">
                <a:latin typeface="Calibri"/>
                <a:cs typeface="Calibri"/>
              </a:rPr>
              <a:t>  </a:t>
            </a:r>
            <a:r>
              <a:rPr dirty="0" sz="1500">
                <a:latin typeface="Calibri"/>
                <a:cs typeface="Calibri"/>
              </a:rPr>
              <a:t>determination</a:t>
            </a:r>
            <a:r>
              <a:rPr dirty="0" sz="1500" spc="90">
                <a:latin typeface="Calibri"/>
                <a:cs typeface="Calibri"/>
              </a:rPr>
              <a:t> 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95">
                <a:latin typeface="Calibri"/>
                <a:cs typeface="Calibri"/>
              </a:rPr>
              <a:t>  </a:t>
            </a:r>
            <a:r>
              <a:rPr dirty="0" sz="1500">
                <a:latin typeface="Calibri"/>
                <a:cs typeface="Calibri"/>
              </a:rPr>
              <a:t>some</a:t>
            </a:r>
            <a:r>
              <a:rPr dirty="0" sz="1500" spc="80">
                <a:latin typeface="Calibri"/>
                <a:cs typeface="Calibri"/>
              </a:rPr>
              <a:t>  </a:t>
            </a:r>
            <a:r>
              <a:rPr dirty="0" sz="1500" spc="-10">
                <a:latin typeface="Calibri"/>
                <a:cs typeface="Calibri"/>
              </a:rPr>
              <a:t>major properties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concrete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like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compressive</a:t>
            </a:r>
            <a:r>
              <a:rPr dirty="0" sz="1500" spc="-7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strength,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split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tensile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strength, flexural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tensile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strength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durability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acidic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medium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made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both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sands</a:t>
            </a:r>
            <a:r>
              <a:rPr dirty="0" sz="1300" spc="-1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 algn="just" marL="12700" marR="5080">
              <a:lnSpc>
                <a:spcPct val="110100"/>
              </a:lnSpc>
              <a:spcBef>
                <a:spcPts val="750"/>
              </a:spcBef>
            </a:pPr>
            <a:r>
              <a:rPr dirty="0" sz="1500" spc="-10">
                <a:latin typeface="Calibri"/>
                <a:cs typeface="Calibri"/>
              </a:rPr>
              <a:t>Based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on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proposed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studies,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quality</a:t>
            </a:r>
            <a:r>
              <a:rPr dirty="0" sz="1500" spc="-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manufactured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sand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is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equivalent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80">
                <a:latin typeface="Calibri"/>
                <a:cs typeface="Calibri"/>
              </a:rPr>
              <a:t>  </a:t>
            </a:r>
            <a:r>
              <a:rPr dirty="0" sz="1500">
                <a:latin typeface="Calibri"/>
                <a:cs typeface="Calibri"/>
              </a:rPr>
              <a:t>natural</a:t>
            </a:r>
            <a:r>
              <a:rPr dirty="0" sz="1500" spc="80">
                <a:latin typeface="Calibri"/>
                <a:cs typeface="Calibri"/>
              </a:rPr>
              <a:t>  </a:t>
            </a:r>
            <a:r>
              <a:rPr dirty="0" sz="1500">
                <a:latin typeface="Calibri"/>
                <a:cs typeface="Calibri"/>
              </a:rPr>
              <a:t>sand</a:t>
            </a:r>
            <a:r>
              <a:rPr dirty="0" sz="1500" spc="85">
                <a:latin typeface="Calibri"/>
                <a:cs typeface="Calibri"/>
              </a:rPr>
              <a:t> 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484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many</a:t>
            </a:r>
            <a:r>
              <a:rPr dirty="0" sz="1500" spc="484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respects,</a:t>
            </a:r>
            <a:r>
              <a:rPr dirty="0" sz="1500" spc="80">
                <a:latin typeface="Calibri"/>
                <a:cs typeface="Calibri"/>
              </a:rPr>
              <a:t>  </a:t>
            </a:r>
            <a:r>
              <a:rPr dirty="0" sz="1500">
                <a:latin typeface="Calibri"/>
                <a:cs typeface="Calibri"/>
              </a:rPr>
              <a:t>such</a:t>
            </a:r>
            <a:r>
              <a:rPr dirty="0" sz="1500" spc="49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as</a:t>
            </a:r>
            <a:r>
              <a:rPr dirty="0" sz="1500" spc="80">
                <a:latin typeface="Calibri"/>
                <a:cs typeface="Calibri"/>
              </a:rPr>
              <a:t>  </a:t>
            </a:r>
            <a:r>
              <a:rPr dirty="0" sz="1500">
                <a:latin typeface="Calibri"/>
                <a:cs typeface="Calibri"/>
              </a:rPr>
              <a:t>cleanliness,</a:t>
            </a:r>
            <a:r>
              <a:rPr dirty="0" sz="1500" spc="49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grading, strength,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angularity,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specific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gravity.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Conclusion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have </a:t>
            </a:r>
            <a:r>
              <a:rPr dirty="0" sz="1500" spc="-10">
                <a:latin typeface="Calibri"/>
                <a:cs typeface="Calibri"/>
              </a:rPr>
              <a:t>been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arrived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that </a:t>
            </a:r>
            <a:r>
              <a:rPr dirty="0" sz="1500">
                <a:latin typeface="Calibri"/>
                <a:cs typeface="Calibri"/>
              </a:rPr>
              <a:t>manufactured</a:t>
            </a:r>
            <a:r>
              <a:rPr dirty="0" sz="1500" spc="1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sand</a:t>
            </a:r>
            <a:r>
              <a:rPr dirty="0" sz="1500" spc="1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produced</a:t>
            </a:r>
            <a:r>
              <a:rPr dirty="0" sz="1500" spc="1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from</a:t>
            </a:r>
            <a:r>
              <a:rPr dirty="0" sz="1500" spc="1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VSI</a:t>
            </a:r>
            <a:r>
              <a:rPr dirty="0" sz="1500" spc="1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(vertical</a:t>
            </a:r>
            <a:r>
              <a:rPr dirty="0" sz="1500" spc="1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shaft</a:t>
            </a:r>
            <a:r>
              <a:rPr dirty="0" sz="1500" spc="1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impactor)</a:t>
            </a:r>
            <a:r>
              <a:rPr dirty="0" sz="1500" spc="1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125">
                <a:latin typeface="Calibri"/>
                <a:cs typeface="Calibri"/>
              </a:rPr>
              <a:t> </a:t>
            </a:r>
            <a:r>
              <a:rPr dirty="0" sz="1500" spc="-50">
                <a:latin typeface="Calibri"/>
                <a:cs typeface="Calibri"/>
              </a:rPr>
              <a:t>a </a:t>
            </a:r>
            <a:r>
              <a:rPr dirty="0" sz="1500">
                <a:latin typeface="Calibri"/>
                <a:cs typeface="Calibri"/>
              </a:rPr>
              <a:t>suitable</a:t>
            </a:r>
            <a:r>
              <a:rPr dirty="0" sz="1500" spc="1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1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viable</a:t>
            </a:r>
            <a:r>
              <a:rPr dirty="0" sz="1500" spc="1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substitute</a:t>
            </a:r>
            <a:r>
              <a:rPr dirty="0" sz="1500" spc="1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1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river</a:t>
            </a:r>
            <a:r>
              <a:rPr dirty="0" sz="1500" spc="1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sand</a:t>
            </a:r>
            <a:r>
              <a:rPr dirty="0" sz="1500" spc="1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1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could</a:t>
            </a:r>
            <a:r>
              <a:rPr dirty="0" sz="1500" spc="1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be</a:t>
            </a:r>
            <a:r>
              <a:rPr dirty="0" sz="1500" spc="15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effectively </a:t>
            </a:r>
            <a:r>
              <a:rPr dirty="0" sz="1500">
                <a:latin typeface="Calibri"/>
                <a:cs typeface="Calibri"/>
              </a:rPr>
              <a:t>used</a:t>
            </a:r>
            <a:r>
              <a:rPr dirty="0" sz="1500" spc="4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4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making</a:t>
            </a:r>
            <a:r>
              <a:rPr dirty="0" sz="1500" spc="4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concrete</a:t>
            </a:r>
            <a:r>
              <a:rPr dirty="0" sz="1500" spc="434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which</a:t>
            </a:r>
            <a:r>
              <a:rPr dirty="0" sz="1500" spc="4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provides</a:t>
            </a:r>
            <a:r>
              <a:rPr dirty="0" sz="1500" spc="4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adequate</a:t>
            </a:r>
            <a:r>
              <a:rPr dirty="0" sz="1500" spc="434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strength</a:t>
            </a:r>
            <a:r>
              <a:rPr dirty="0" sz="1500" spc="43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and </a:t>
            </a:r>
            <a:r>
              <a:rPr dirty="0" sz="1500">
                <a:latin typeface="Calibri"/>
                <a:cs typeface="Calibri"/>
              </a:rPr>
              <a:t>durability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for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concrete.</a:t>
            </a:r>
            <a:endParaRPr sz="1500">
              <a:latin typeface="Calibri"/>
              <a:cs typeface="Calibri"/>
            </a:endParaRPr>
          </a:p>
          <a:p>
            <a:pPr algn="just" marL="12700" marR="10160">
              <a:lnSpc>
                <a:spcPct val="110000"/>
              </a:lnSpc>
              <a:spcBef>
                <a:spcPts val="745"/>
              </a:spcBef>
            </a:pP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design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concrete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structures,</a:t>
            </a:r>
            <a:r>
              <a:rPr dirty="0" sz="1500" spc="-10">
                <a:latin typeface="Calibri"/>
                <a:cs typeface="Calibri"/>
              </a:rPr>
              <a:t> concrete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taken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into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account</a:t>
            </a:r>
            <a:r>
              <a:rPr dirty="0" sz="1500" spc="-25">
                <a:latin typeface="Calibri"/>
                <a:cs typeface="Calibri"/>
              </a:rPr>
              <a:t> by </a:t>
            </a:r>
            <a:r>
              <a:rPr dirty="0" sz="1500">
                <a:latin typeface="Calibri"/>
                <a:cs typeface="Calibri"/>
              </a:rPr>
              <a:t>taking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its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compressive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strength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value.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compressive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strength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the </a:t>
            </a:r>
            <a:r>
              <a:rPr dirty="0" sz="1500" spc="-10">
                <a:latin typeface="Calibri"/>
                <a:cs typeface="Calibri"/>
              </a:rPr>
              <a:t>concrete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made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manufactured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sand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observed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very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nearer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to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254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strength</a:t>
            </a:r>
            <a:r>
              <a:rPr dirty="0" sz="1500" spc="2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2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2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concrete</a:t>
            </a:r>
            <a:r>
              <a:rPr dirty="0" sz="1500" spc="254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made</a:t>
            </a:r>
            <a:r>
              <a:rPr dirty="0" sz="1500" spc="254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2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natural</a:t>
            </a:r>
            <a:r>
              <a:rPr dirty="0" sz="1500" spc="2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sand</a:t>
            </a:r>
            <a:r>
              <a:rPr dirty="0" sz="1500" spc="254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2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2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present investigation,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there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by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100%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replacement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reasonable.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6019" y="718754"/>
            <a:ext cx="5411470" cy="223075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1035"/>
              </a:spcBef>
            </a:pPr>
            <a:r>
              <a:rPr dirty="0" sz="1500" spc="-25" b="1">
                <a:latin typeface="Calibri"/>
                <a:cs typeface="Calibri"/>
              </a:rPr>
              <a:t>AIM</a:t>
            </a:r>
            <a:endParaRPr sz="1500">
              <a:latin typeface="Calibri"/>
              <a:cs typeface="Calibri"/>
            </a:endParaRPr>
          </a:p>
          <a:p>
            <a:pPr algn="just" marL="12700" marR="5080">
              <a:lnSpc>
                <a:spcPct val="110100"/>
              </a:lnSpc>
              <a:spcBef>
                <a:spcPts val="755"/>
              </a:spcBef>
            </a:pPr>
            <a:r>
              <a:rPr dirty="0" sz="1500">
                <a:latin typeface="Calibri"/>
                <a:cs typeface="Calibri"/>
              </a:rPr>
              <a:t>Fine</a:t>
            </a:r>
            <a:r>
              <a:rPr dirty="0" sz="1500" spc="114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aggregate</a:t>
            </a:r>
            <a:r>
              <a:rPr dirty="0" sz="1500" spc="10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1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114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essential</a:t>
            </a:r>
            <a:r>
              <a:rPr dirty="0" sz="1500" spc="1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material</a:t>
            </a:r>
            <a:r>
              <a:rPr dirty="0" sz="1500" spc="114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1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prepare</a:t>
            </a:r>
            <a:r>
              <a:rPr dirty="0" sz="1500" spc="1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concrete,</a:t>
            </a:r>
            <a:r>
              <a:rPr dirty="0" sz="1500" spc="10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due</a:t>
            </a:r>
            <a:r>
              <a:rPr dirty="0" sz="1500" spc="114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to </a:t>
            </a:r>
            <a:r>
              <a:rPr dirty="0" sz="1500">
                <a:latin typeface="Calibri"/>
                <a:cs typeface="Calibri"/>
              </a:rPr>
              <a:t>most</a:t>
            </a:r>
            <a:r>
              <a:rPr dirty="0" sz="1500" spc="2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number</a:t>
            </a:r>
            <a:r>
              <a:rPr dirty="0" sz="1500" spc="2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2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constructions</a:t>
            </a:r>
            <a:r>
              <a:rPr dirty="0" sz="1500" spc="2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2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percentage</a:t>
            </a:r>
            <a:r>
              <a:rPr dirty="0" sz="1500" spc="2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2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fine</a:t>
            </a:r>
            <a:r>
              <a:rPr dirty="0" sz="1500" spc="2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aggregate</a:t>
            </a:r>
            <a:r>
              <a:rPr dirty="0" sz="1500" spc="22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is </a:t>
            </a:r>
            <a:r>
              <a:rPr dirty="0" sz="1500">
                <a:latin typeface="Calibri"/>
                <a:cs typeface="Calibri"/>
              </a:rPr>
              <a:t>reduced.</a:t>
            </a:r>
            <a:r>
              <a:rPr dirty="0" sz="1500" spc="39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39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world</a:t>
            </a:r>
            <a:r>
              <a:rPr dirty="0" sz="1500" spc="3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requires</a:t>
            </a:r>
            <a:r>
              <a:rPr dirty="0" sz="1500" spc="39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38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solution</a:t>
            </a:r>
            <a:r>
              <a:rPr dirty="0" sz="1500" spc="3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for</a:t>
            </a:r>
            <a:r>
              <a:rPr dirty="0" sz="1500" spc="38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this</a:t>
            </a:r>
            <a:r>
              <a:rPr dirty="0" sz="1500" spc="38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problem.</a:t>
            </a:r>
            <a:r>
              <a:rPr dirty="0" sz="1500" spc="39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38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this </a:t>
            </a:r>
            <a:r>
              <a:rPr dirty="0" sz="1500">
                <a:latin typeface="Calibri"/>
                <a:cs typeface="Calibri"/>
              </a:rPr>
              <a:t>situation</a:t>
            </a:r>
            <a:r>
              <a:rPr dirty="0" sz="1500" spc="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9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robo</a:t>
            </a:r>
            <a:r>
              <a:rPr dirty="0" sz="1500" spc="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silicon</a:t>
            </a:r>
            <a:r>
              <a:rPr dirty="0" sz="1500" spc="8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was</a:t>
            </a:r>
            <a:r>
              <a:rPr dirty="0" sz="1500" spc="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9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first</a:t>
            </a:r>
            <a:r>
              <a:rPr dirty="0" sz="1500" spc="8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company</a:t>
            </a:r>
            <a:r>
              <a:rPr dirty="0" sz="1500" spc="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9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brand</a:t>
            </a:r>
            <a:r>
              <a:rPr dirty="0" sz="1500" spc="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its</a:t>
            </a:r>
            <a:r>
              <a:rPr dirty="0" sz="1500" spc="9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sand</a:t>
            </a:r>
            <a:r>
              <a:rPr dirty="0" sz="1500" spc="8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as </a:t>
            </a:r>
            <a:r>
              <a:rPr dirty="0" sz="1500">
                <a:latin typeface="Calibri"/>
                <a:cs typeface="Calibri"/>
              </a:rPr>
              <a:t>“ROBOSAND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TM.”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This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became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revolution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construction</a:t>
            </a:r>
            <a:r>
              <a:rPr dirty="0" sz="1500" spc="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field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as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4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replacement</a:t>
            </a:r>
            <a:r>
              <a:rPr dirty="0" sz="1500" spc="49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484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fine</a:t>
            </a:r>
            <a:r>
              <a:rPr dirty="0" sz="1500" spc="484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aggregate.</a:t>
            </a:r>
            <a:r>
              <a:rPr dirty="0" sz="1500" spc="4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Robo</a:t>
            </a:r>
            <a:r>
              <a:rPr dirty="0" sz="1500" spc="484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sand</a:t>
            </a:r>
            <a:r>
              <a:rPr dirty="0" sz="1500" spc="4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4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suitable</a:t>
            </a:r>
            <a:r>
              <a:rPr dirty="0" sz="1500" spc="4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upto</a:t>
            </a:r>
            <a:r>
              <a:rPr dirty="0" sz="1500" spc="490">
                <a:latin typeface="Calibri"/>
                <a:cs typeface="Calibri"/>
              </a:rPr>
              <a:t> </a:t>
            </a:r>
            <a:r>
              <a:rPr dirty="0" sz="1500" spc="-50">
                <a:latin typeface="Calibri"/>
                <a:cs typeface="Calibri"/>
              </a:rPr>
              <a:t>a </a:t>
            </a:r>
            <a:r>
              <a:rPr dirty="0" sz="1500">
                <a:latin typeface="Calibri"/>
                <a:cs typeface="Calibri"/>
              </a:rPr>
              <a:t>certain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percentage</a:t>
            </a:r>
            <a:r>
              <a:rPr dirty="0" sz="1100" spc="-10" b="1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76019" y="3554917"/>
            <a:ext cx="5413375" cy="543877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500" spc="-10" b="1">
                <a:latin typeface="Calibri"/>
                <a:cs typeface="Calibri"/>
              </a:rPr>
              <a:t>INTRODUCTION</a:t>
            </a:r>
            <a:endParaRPr sz="1500">
              <a:latin typeface="Calibri"/>
              <a:cs typeface="Calibri"/>
            </a:endParaRPr>
          </a:p>
          <a:p>
            <a:pPr algn="just" marL="12700" marR="5080">
              <a:lnSpc>
                <a:spcPct val="110000"/>
              </a:lnSpc>
              <a:spcBef>
                <a:spcPts val="755"/>
              </a:spcBef>
            </a:pPr>
            <a:r>
              <a:rPr dirty="0" sz="1500">
                <a:latin typeface="Calibri"/>
                <a:cs typeface="Calibri"/>
              </a:rPr>
              <a:t>This</a:t>
            </a:r>
            <a:r>
              <a:rPr dirty="0" sz="1500" spc="20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chapter</a:t>
            </a:r>
            <a:r>
              <a:rPr dirty="0" sz="1500" spc="2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contains</a:t>
            </a:r>
            <a:r>
              <a:rPr dirty="0" sz="1500" spc="20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20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general</a:t>
            </a:r>
            <a:r>
              <a:rPr dirty="0" sz="1500" spc="20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information</a:t>
            </a:r>
            <a:r>
              <a:rPr dirty="0" sz="1500" spc="2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about</a:t>
            </a:r>
            <a:r>
              <a:rPr dirty="0" sz="1500" spc="21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manufactured </a:t>
            </a:r>
            <a:r>
              <a:rPr dirty="0" sz="1500">
                <a:latin typeface="Calibri"/>
                <a:cs typeface="Calibri"/>
              </a:rPr>
              <a:t>sand,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origin,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need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manufactured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construction.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also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includes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1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exact</a:t>
            </a:r>
            <a:r>
              <a:rPr dirty="0" sz="1500" spc="1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meaning</a:t>
            </a:r>
            <a:r>
              <a:rPr dirty="0" sz="1500" spc="1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1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manufactured</a:t>
            </a:r>
            <a:r>
              <a:rPr dirty="0" sz="1500" spc="1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sand,</a:t>
            </a:r>
            <a:r>
              <a:rPr dirty="0" sz="1500" spc="1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crushed</a:t>
            </a:r>
            <a:r>
              <a:rPr dirty="0" sz="1500" spc="1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dust,</a:t>
            </a:r>
            <a:r>
              <a:rPr dirty="0" sz="1500" spc="1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process</a:t>
            </a:r>
            <a:r>
              <a:rPr dirty="0" sz="1500" spc="16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of </a:t>
            </a:r>
            <a:r>
              <a:rPr dirty="0" sz="1500" spc="-10">
                <a:latin typeface="Calibri"/>
                <a:cs typeface="Calibri"/>
              </a:rPr>
              <a:t>manufacturing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by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various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machinery.Natural</a:t>
            </a:r>
            <a:r>
              <a:rPr dirty="0" sz="1500" spc="-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sands</a:t>
            </a:r>
            <a:r>
              <a:rPr dirty="0" sz="1500" spc="-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are</a:t>
            </a:r>
            <a:r>
              <a:rPr dirty="0" sz="1500" spc="-7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weathered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and </a:t>
            </a:r>
            <a:r>
              <a:rPr dirty="0" sz="1500" spc="-10">
                <a:latin typeface="Calibri"/>
                <a:cs typeface="Calibri"/>
              </a:rPr>
              <a:t>worn-</a:t>
            </a:r>
            <a:r>
              <a:rPr dirty="0" sz="1500">
                <a:latin typeface="Calibri"/>
                <a:cs typeface="Calibri"/>
              </a:rPr>
              <a:t>out</a:t>
            </a:r>
            <a:r>
              <a:rPr dirty="0" sz="1500" spc="-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particles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6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rocks</a:t>
            </a:r>
            <a:r>
              <a:rPr dirty="0" sz="1500" spc="-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are</a:t>
            </a:r>
            <a:r>
              <a:rPr dirty="0" sz="1500" spc="-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various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grades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or</a:t>
            </a:r>
            <a:r>
              <a:rPr dirty="0" sz="1500" spc="-70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size</a:t>
            </a:r>
            <a:r>
              <a:rPr dirty="0" sz="1500" spc="-6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depending </a:t>
            </a:r>
            <a:r>
              <a:rPr dirty="0" sz="1500">
                <a:latin typeface="Calibri"/>
                <a:cs typeface="Calibri"/>
              </a:rPr>
              <a:t>on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accounting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wearing.</a:t>
            </a:r>
            <a:r>
              <a:rPr dirty="0" sz="1500" spc="-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main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natural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7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cheapest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resource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2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sand</a:t>
            </a:r>
            <a:r>
              <a:rPr dirty="0" sz="1500" spc="229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2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river.</a:t>
            </a:r>
            <a:r>
              <a:rPr dirty="0" sz="1500" spc="2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Dams</a:t>
            </a:r>
            <a:r>
              <a:rPr dirty="0" sz="1500" spc="2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are</a:t>
            </a:r>
            <a:r>
              <a:rPr dirty="0" sz="1500" spc="2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constructed</a:t>
            </a:r>
            <a:r>
              <a:rPr dirty="0" sz="1500" spc="2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on</a:t>
            </a:r>
            <a:r>
              <a:rPr dirty="0" sz="1500" spc="2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every</a:t>
            </a:r>
            <a:r>
              <a:rPr dirty="0" sz="1500" spc="2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river</a:t>
            </a:r>
            <a:r>
              <a:rPr dirty="0" sz="1500" spc="2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hence</a:t>
            </a:r>
            <a:r>
              <a:rPr dirty="0" sz="1500" spc="21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these </a:t>
            </a:r>
            <a:r>
              <a:rPr dirty="0" sz="1500">
                <a:latin typeface="Calibri"/>
                <a:cs typeface="Calibri"/>
              </a:rPr>
              <a:t>resources</a:t>
            </a:r>
            <a:r>
              <a:rPr dirty="0" sz="1500" spc="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are</a:t>
            </a:r>
            <a:r>
              <a:rPr dirty="0" sz="1500" spc="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erasing</a:t>
            </a:r>
            <a:r>
              <a:rPr dirty="0" sz="1500" spc="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very</a:t>
            </a:r>
            <a:r>
              <a:rPr dirty="0" sz="1500" spc="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fast.</a:t>
            </a:r>
            <a:r>
              <a:rPr dirty="0" sz="1500" spc="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Now</a:t>
            </a:r>
            <a:r>
              <a:rPr dirty="0" sz="1500" spc="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day's</a:t>
            </a:r>
            <a:r>
              <a:rPr dirty="0" sz="1500" spc="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good</a:t>
            </a:r>
            <a:r>
              <a:rPr dirty="0" sz="1500" spc="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sand</a:t>
            </a:r>
            <a:r>
              <a:rPr dirty="0" sz="1500" spc="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not</a:t>
            </a:r>
            <a:r>
              <a:rPr dirty="0" sz="1500" spc="6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readily available,</a:t>
            </a:r>
            <a:r>
              <a:rPr dirty="0" sz="1500" spc="-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should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be</a:t>
            </a:r>
            <a:r>
              <a:rPr dirty="0" sz="1500" spc="-6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transported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from</a:t>
            </a:r>
            <a:r>
              <a:rPr dirty="0" sz="1500" spc="-6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long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distance.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Those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resources </a:t>
            </a:r>
            <a:r>
              <a:rPr dirty="0" sz="1500">
                <a:latin typeface="Calibri"/>
                <a:cs typeface="Calibri"/>
              </a:rPr>
              <a:t>are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also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exhausting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very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rapidly.</a:t>
            </a:r>
            <a:endParaRPr sz="1500">
              <a:latin typeface="Calibri"/>
              <a:cs typeface="Calibri"/>
            </a:endParaRPr>
          </a:p>
          <a:p>
            <a:pPr algn="just" marL="12700" marR="5080">
              <a:lnSpc>
                <a:spcPct val="110000"/>
              </a:lnSpc>
              <a:spcBef>
                <a:spcPts val="770"/>
              </a:spcBef>
            </a:pPr>
            <a:r>
              <a:rPr dirty="0" sz="1500">
                <a:latin typeface="Calibri"/>
                <a:cs typeface="Calibri"/>
              </a:rPr>
              <a:t>Sand</a:t>
            </a:r>
            <a:r>
              <a:rPr dirty="0" sz="1500" spc="-70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is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the</a:t>
            </a:r>
            <a:r>
              <a:rPr dirty="0" sz="1500" spc="-7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one</a:t>
            </a:r>
            <a:r>
              <a:rPr dirty="0" sz="1500" spc="-7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of</a:t>
            </a:r>
            <a:r>
              <a:rPr dirty="0" sz="1500" spc="-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main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constituents</a:t>
            </a:r>
            <a:r>
              <a:rPr dirty="0" sz="1500" spc="-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concrete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making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which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is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about </a:t>
            </a:r>
            <a:r>
              <a:rPr dirty="0" sz="1500">
                <a:latin typeface="Calibri"/>
                <a:cs typeface="Calibri"/>
              </a:rPr>
              <a:t>35%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volume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concrete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used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construction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industry.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Natural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sand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mainly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excavated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from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river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beds</a:t>
            </a:r>
            <a:endParaRPr sz="1500">
              <a:latin typeface="Calibri"/>
              <a:cs typeface="Calibri"/>
            </a:endParaRPr>
          </a:p>
          <a:p>
            <a:pPr algn="just" marL="12700" marR="8255">
              <a:lnSpc>
                <a:spcPct val="110000"/>
              </a:lnSpc>
              <a:spcBef>
                <a:spcPts val="745"/>
              </a:spcBef>
            </a:pP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always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contain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high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percentage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organic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materials,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chlorides, </a:t>
            </a:r>
            <a:r>
              <a:rPr dirty="0" sz="1500">
                <a:latin typeface="Calibri"/>
                <a:cs typeface="Calibri"/>
              </a:rPr>
              <a:t>sulphates,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silt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clay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that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adversely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affect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strength,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durability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of </a:t>
            </a:r>
            <a:r>
              <a:rPr dirty="0" sz="1500">
                <a:latin typeface="Calibri"/>
                <a:cs typeface="Calibri"/>
              </a:rPr>
              <a:t>concrete</a:t>
            </a:r>
            <a:r>
              <a:rPr dirty="0" sz="1500" spc="20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&amp;</a:t>
            </a:r>
            <a:r>
              <a:rPr dirty="0" sz="1500" spc="2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reinforcing</a:t>
            </a:r>
            <a:r>
              <a:rPr dirty="0" sz="1500" spc="204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steel</a:t>
            </a:r>
            <a:r>
              <a:rPr dirty="0" sz="1500" spc="204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there</a:t>
            </a:r>
            <a:r>
              <a:rPr dirty="0" sz="1500" spc="20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by</a:t>
            </a:r>
            <a:r>
              <a:rPr dirty="0" sz="1500" spc="19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reducing</a:t>
            </a:r>
            <a:r>
              <a:rPr dirty="0" sz="1500" spc="20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2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lifeof</a:t>
            </a:r>
            <a:r>
              <a:rPr dirty="0" sz="1500" spc="204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structure, </a:t>
            </a:r>
            <a:r>
              <a:rPr dirty="0" sz="1500">
                <a:latin typeface="Calibri"/>
                <a:cs typeface="Calibri"/>
              </a:rPr>
              <a:t>when</a:t>
            </a:r>
            <a:r>
              <a:rPr dirty="0" sz="1500" spc="4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concrete</a:t>
            </a:r>
            <a:r>
              <a:rPr dirty="0" sz="1500" spc="409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4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used</a:t>
            </a:r>
            <a:r>
              <a:rPr dirty="0" sz="1500" spc="409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for</a:t>
            </a:r>
            <a:r>
              <a:rPr dirty="0" sz="1500" spc="409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buildings</a:t>
            </a:r>
            <a:r>
              <a:rPr dirty="0" sz="1500" spc="39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40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aggressive</a:t>
            </a:r>
            <a:r>
              <a:rPr dirty="0" sz="1500" spc="409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environments, </a:t>
            </a:r>
            <a:r>
              <a:rPr dirty="0" sz="1500">
                <a:latin typeface="Calibri"/>
                <a:cs typeface="Calibri"/>
              </a:rPr>
              <a:t>marine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structures,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nuclear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structures,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tunnels,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precast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units,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etc.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Fine </a:t>
            </a:r>
            <a:r>
              <a:rPr dirty="0" sz="1500">
                <a:latin typeface="Calibri"/>
                <a:cs typeface="Calibri"/>
              </a:rPr>
              <a:t>particles</a:t>
            </a:r>
            <a:r>
              <a:rPr dirty="0" sz="1500" spc="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below</a:t>
            </a:r>
            <a:r>
              <a:rPr dirty="0" sz="1500" spc="9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600</a:t>
            </a:r>
            <a:r>
              <a:rPr dirty="0" sz="1500" spc="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microns</a:t>
            </a:r>
            <a:r>
              <a:rPr dirty="0" sz="1500" spc="9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must</a:t>
            </a:r>
            <a:r>
              <a:rPr dirty="0" sz="1500" spc="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be</a:t>
            </a:r>
            <a:r>
              <a:rPr dirty="0" sz="1500" spc="8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at</a:t>
            </a:r>
            <a:r>
              <a:rPr dirty="0" sz="1500" spc="9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least30%</a:t>
            </a:r>
            <a:r>
              <a:rPr dirty="0" sz="1500" spc="9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50%</a:t>
            </a:r>
            <a:r>
              <a:rPr dirty="0" sz="1500" spc="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for</a:t>
            </a:r>
            <a:r>
              <a:rPr dirty="0" sz="1500" spc="7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making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6019" y="813242"/>
            <a:ext cx="5413375" cy="60667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110100"/>
              </a:lnSpc>
              <a:spcBef>
                <a:spcPts val="110"/>
              </a:spcBef>
            </a:pPr>
            <a:r>
              <a:rPr dirty="0" sz="1500">
                <a:latin typeface="Calibri"/>
                <a:cs typeface="Calibri"/>
              </a:rPr>
              <a:t>concrete</a:t>
            </a:r>
            <a:r>
              <a:rPr dirty="0" sz="1500" spc="3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will</a:t>
            </a:r>
            <a:r>
              <a:rPr dirty="0" sz="1500" spc="3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give</a:t>
            </a:r>
            <a:r>
              <a:rPr dirty="0" sz="1500" spc="3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good</a:t>
            </a:r>
            <a:r>
              <a:rPr dirty="0" sz="1500" spc="38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results.</a:t>
            </a:r>
            <a:r>
              <a:rPr dirty="0" sz="1500" spc="3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Normally</a:t>
            </a:r>
            <a:r>
              <a:rPr dirty="0" sz="1500" spc="38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these</a:t>
            </a:r>
            <a:r>
              <a:rPr dirty="0" sz="1500" spc="3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particles</a:t>
            </a:r>
            <a:r>
              <a:rPr dirty="0" sz="1500" spc="39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are</a:t>
            </a:r>
            <a:r>
              <a:rPr dirty="0" sz="1500" spc="38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not </a:t>
            </a:r>
            <a:r>
              <a:rPr dirty="0" sz="1500">
                <a:latin typeface="Calibri"/>
                <a:cs typeface="Calibri"/>
              </a:rPr>
              <a:t>present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river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sand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up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required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quantity</a:t>
            </a:r>
            <a:r>
              <a:rPr dirty="0" sz="1500" b="1">
                <a:latin typeface="Calibri"/>
                <a:cs typeface="Calibri"/>
              </a:rPr>
              <a:t>.</a:t>
            </a:r>
            <a:r>
              <a:rPr dirty="0" sz="1500" spc="-55" b="1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Digging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sand,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from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river </a:t>
            </a:r>
            <a:r>
              <a:rPr dirty="0" sz="1500">
                <a:latin typeface="Calibri"/>
                <a:cs typeface="Calibri"/>
              </a:rPr>
              <a:t>bed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excess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quantity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hazardous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environment.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deep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pits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dug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river</a:t>
            </a:r>
            <a:r>
              <a:rPr dirty="0" sz="1500" spc="-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bed,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affects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ground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water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level.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sand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mortar </a:t>
            </a:r>
            <a:r>
              <a:rPr dirty="0" sz="1500">
                <a:latin typeface="Calibri"/>
                <a:cs typeface="Calibri"/>
              </a:rPr>
              <a:t>does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not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add any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strength but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used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as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 </a:t>
            </a:r>
            <a:r>
              <a:rPr dirty="0" sz="1500" spc="-10">
                <a:latin typeface="Calibri"/>
                <a:cs typeface="Calibri"/>
              </a:rPr>
              <a:t>adulterant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for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economy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with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same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 </a:t>
            </a:r>
            <a:r>
              <a:rPr dirty="0" sz="1500" spc="-10">
                <a:latin typeface="Calibri"/>
                <a:cs typeface="Calibri"/>
              </a:rPr>
              <a:t>prevents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shrinkage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 cracking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mortar</a:t>
            </a:r>
            <a:r>
              <a:rPr dirty="0" sz="1500" spc="-25">
                <a:latin typeface="Calibri"/>
                <a:cs typeface="Calibri"/>
              </a:rPr>
              <a:t> in </a:t>
            </a:r>
            <a:r>
              <a:rPr dirty="0" sz="1500" spc="-10">
                <a:latin typeface="Calibri"/>
                <a:cs typeface="Calibri"/>
              </a:rPr>
              <a:t>setting.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sand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must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proper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gradation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(it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should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have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particles </a:t>
            </a:r>
            <a:r>
              <a:rPr dirty="0" sz="1500">
                <a:latin typeface="Calibri"/>
                <a:cs typeface="Calibri"/>
              </a:rPr>
              <a:t>from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150u</a:t>
            </a:r>
            <a:r>
              <a:rPr dirty="0" sz="1500" spc="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4.75</a:t>
            </a:r>
            <a:r>
              <a:rPr dirty="0" sz="1500" spc="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mm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proper</a:t>
            </a:r>
            <a:r>
              <a:rPr dirty="0" sz="1500" spc="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proportion). When</a:t>
            </a:r>
            <a:r>
              <a:rPr dirty="0" sz="1500" spc="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fine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particles </a:t>
            </a:r>
            <a:r>
              <a:rPr dirty="0" sz="1500" spc="-25">
                <a:latin typeface="Calibri"/>
                <a:cs typeface="Calibri"/>
              </a:rPr>
              <a:t>are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459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proper</a:t>
            </a:r>
            <a:r>
              <a:rPr dirty="0" sz="1500" spc="4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proportion,</a:t>
            </a:r>
            <a:r>
              <a:rPr dirty="0" sz="1500" spc="4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4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sand</a:t>
            </a:r>
            <a:r>
              <a:rPr dirty="0" sz="1500" spc="459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will</a:t>
            </a:r>
            <a:r>
              <a:rPr dirty="0" sz="1500" spc="459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have</a:t>
            </a:r>
            <a:r>
              <a:rPr dirty="0" sz="1500" spc="4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lessvoids.</a:t>
            </a:r>
            <a:r>
              <a:rPr dirty="0" sz="1500" spc="4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46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cement </a:t>
            </a:r>
            <a:r>
              <a:rPr dirty="0" sz="1500">
                <a:latin typeface="Calibri"/>
                <a:cs typeface="Calibri"/>
              </a:rPr>
              <a:t>required</a:t>
            </a:r>
            <a:r>
              <a:rPr dirty="0" sz="1500" spc="9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will</a:t>
            </a:r>
            <a:r>
              <a:rPr dirty="0" sz="1500" spc="9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be</a:t>
            </a:r>
            <a:r>
              <a:rPr dirty="0" sz="1500" spc="8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less</a:t>
            </a:r>
            <a:r>
              <a:rPr dirty="0" sz="1500" spc="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when</a:t>
            </a:r>
            <a:r>
              <a:rPr dirty="0" sz="1500" spc="9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there</a:t>
            </a:r>
            <a:r>
              <a:rPr dirty="0" sz="1500" spc="9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will</a:t>
            </a:r>
            <a:r>
              <a:rPr dirty="0" sz="1500" spc="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be</a:t>
            </a:r>
            <a:r>
              <a:rPr dirty="0" sz="1500" spc="9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less</a:t>
            </a:r>
            <a:r>
              <a:rPr dirty="0" sz="1500" spc="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void</a:t>
            </a:r>
            <a:r>
              <a:rPr dirty="0" sz="1500" spc="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sand.</a:t>
            </a:r>
            <a:r>
              <a:rPr dirty="0" sz="1500" spc="9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Such</a:t>
            </a:r>
            <a:r>
              <a:rPr dirty="0" sz="1500" spc="8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sand </a:t>
            </a:r>
            <a:r>
              <a:rPr dirty="0" sz="1500">
                <a:latin typeface="Calibri"/>
                <a:cs typeface="Calibri"/>
              </a:rPr>
              <a:t>will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be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more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economical.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Only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sand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manufactured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by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V.S.I. </a:t>
            </a:r>
            <a:r>
              <a:rPr dirty="0" sz="1500">
                <a:latin typeface="Calibri"/>
                <a:cs typeface="Calibri"/>
              </a:rPr>
              <a:t>Crusher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is </a:t>
            </a:r>
            <a:r>
              <a:rPr dirty="0" sz="1500">
                <a:latin typeface="Calibri"/>
                <a:cs typeface="Calibri"/>
              </a:rPr>
              <a:t>cubical</a:t>
            </a:r>
            <a:r>
              <a:rPr dirty="0" sz="1500" spc="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angular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shape.</a:t>
            </a:r>
            <a:r>
              <a:rPr dirty="0" sz="1500" spc="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Sand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made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by</a:t>
            </a:r>
            <a:r>
              <a:rPr dirty="0" sz="1500" spc="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other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types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5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machines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flaky,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which</a:t>
            </a:r>
            <a:r>
              <a:rPr dirty="0" sz="1500" spc="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troublesome</a:t>
            </a:r>
            <a:r>
              <a:rPr dirty="0" sz="1500" spc="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working.</a:t>
            </a:r>
            <a:r>
              <a:rPr dirty="0" sz="1500" spc="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There</a:t>
            </a:r>
            <a:r>
              <a:rPr dirty="0" sz="1500" spc="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no</a:t>
            </a:r>
            <a:r>
              <a:rPr dirty="0" sz="1500" spc="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plasticity</a:t>
            </a:r>
            <a:r>
              <a:rPr dirty="0" sz="1500" spc="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2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the </a:t>
            </a:r>
            <a:r>
              <a:rPr dirty="0" sz="1500" spc="-10">
                <a:latin typeface="Calibri"/>
                <a:cs typeface="Calibri"/>
              </a:rPr>
              <a:t>mortar.</a:t>
            </a:r>
            <a:r>
              <a:rPr dirty="0" sz="1500" spc="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Hence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mason</a:t>
            </a:r>
            <a:r>
              <a:rPr dirty="0" sz="1500" spc="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are</a:t>
            </a:r>
            <a:r>
              <a:rPr dirty="0" sz="1500" spc="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not</a:t>
            </a:r>
            <a:r>
              <a:rPr dirty="0" sz="1500" spc="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ready</a:t>
            </a:r>
            <a:r>
              <a:rPr dirty="0" sz="1500" spc="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work</a:t>
            </a:r>
            <a:r>
              <a:rPr dirty="0" sz="1500" spc="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with</a:t>
            </a:r>
            <a:r>
              <a:rPr dirty="0" sz="1500" spc="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machine</a:t>
            </a:r>
            <a:r>
              <a:rPr dirty="0" sz="1500" spc="5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made </a:t>
            </a:r>
            <a:r>
              <a:rPr dirty="0" sz="1500">
                <a:latin typeface="Calibri"/>
                <a:cs typeface="Calibri"/>
              </a:rPr>
              <a:t>crushed</a:t>
            </a:r>
            <a:r>
              <a:rPr dirty="0" sz="1500" spc="9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stone</a:t>
            </a:r>
            <a:r>
              <a:rPr dirty="0" sz="1500" spc="8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sand.</a:t>
            </a:r>
            <a:r>
              <a:rPr dirty="0" sz="1500" spc="9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For</a:t>
            </a:r>
            <a:r>
              <a:rPr dirty="0" sz="1500" spc="10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114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same</a:t>
            </a:r>
            <a:r>
              <a:rPr dirty="0" sz="1500" spc="10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reason</a:t>
            </a:r>
            <a:r>
              <a:rPr dirty="0" sz="1500" spc="8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inferior</a:t>
            </a:r>
            <a:r>
              <a:rPr dirty="0" sz="1500" spc="9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river</a:t>
            </a:r>
            <a:r>
              <a:rPr dirty="0" sz="1500" spc="10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sand</a:t>
            </a:r>
            <a:r>
              <a:rPr dirty="0" sz="1500" spc="114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may</a:t>
            </a:r>
            <a:r>
              <a:rPr dirty="0" sz="1500" spc="10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be </a:t>
            </a:r>
            <a:r>
              <a:rPr dirty="0" sz="1500">
                <a:latin typeface="Calibri"/>
                <a:cs typeface="Calibri"/>
              </a:rPr>
              <a:t>used.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Manufacturing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sand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from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jaw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crusher,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cone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crusher,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roll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crusher </a:t>
            </a:r>
            <a:r>
              <a:rPr dirty="0" sz="1500">
                <a:latin typeface="Calibri"/>
                <a:cs typeface="Calibri"/>
              </a:rPr>
              <a:t>often</a:t>
            </a:r>
            <a:r>
              <a:rPr dirty="0" sz="1500" spc="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contains</a:t>
            </a:r>
            <a:r>
              <a:rPr dirty="0" sz="1500" spc="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high</a:t>
            </a:r>
            <a:r>
              <a:rPr dirty="0" sz="1500" spc="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percentage</a:t>
            </a:r>
            <a:r>
              <a:rPr dirty="0" sz="1500" spc="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9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dust</a:t>
            </a:r>
            <a:r>
              <a:rPr dirty="0" sz="1500" spc="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have</a:t>
            </a:r>
            <a:r>
              <a:rPr dirty="0" sz="1500" spc="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flaky</a:t>
            </a:r>
            <a:r>
              <a:rPr dirty="0" sz="1500" spc="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particle.</a:t>
            </a:r>
            <a:r>
              <a:rPr dirty="0" sz="1500" spc="7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Flaky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angular</a:t>
            </a:r>
            <a:r>
              <a:rPr dirty="0" sz="1500" spc="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particles</a:t>
            </a:r>
            <a:r>
              <a:rPr dirty="0" sz="1500" spc="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may</a:t>
            </a:r>
            <a:r>
              <a:rPr dirty="0" sz="1500" spc="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produce</a:t>
            </a:r>
            <a:r>
              <a:rPr dirty="0" sz="1500" spc="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harsh</a:t>
            </a:r>
            <a:r>
              <a:rPr dirty="0" sz="1500" spc="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concrete,</a:t>
            </a:r>
            <a:r>
              <a:rPr dirty="0" sz="1500" spc="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may</a:t>
            </a:r>
            <a:r>
              <a:rPr dirty="0" sz="1500" spc="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result</a:t>
            </a:r>
            <a:r>
              <a:rPr dirty="0" sz="1500" spc="3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in </a:t>
            </a:r>
            <a:r>
              <a:rPr dirty="0" sz="1500">
                <a:latin typeface="Calibri"/>
                <a:cs typeface="Calibri"/>
              </a:rPr>
              <a:t>spongy</a:t>
            </a:r>
            <a:r>
              <a:rPr dirty="0" sz="1500" spc="1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concrete.</a:t>
            </a:r>
            <a:r>
              <a:rPr dirty="0" sz="1500" spc="1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There</a:t>
            </a:r>
            <a:r>
              <a:rPr dirty="0" sz="1500" spc="1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isstandard</a:t>
            </a:r>
            <a:r>
              <a:rPr dirty="0" sz="1500" spc="1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specification</a:t>
            </a:r>
            <a:r>
              <a:rPr dirty="0" sz="1500" spc="1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for</a:t>
            </a:r>
            <a:r>
              <a:rPr dirty="0" sz="1500" spc="1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Fine</a:t>
            </a:r>
            <a:r>
              <a:rPr dirty="0" sz="1500" spc="17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aggregates (Sand).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divided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four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gradations.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Generally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known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as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Zone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I,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Zone </a:t>
            </a:r>
            <a:r>
              <a:rPr dirty="0" sz="1500">
                <a:latin typeface="Calibri"/>
                <a:cs typeface="Calibri"/>
              </a:rPr>
              <a:t>II,</a:t>
            </a:r>
            <a:r>
              <a:rPr dirty="0" sz="1500" spc="204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Zone</a:t>
            </a:r>
            <a:r>
              <a:rPr dirty="0" sz="1500" spc="229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III</a:t>
            </a:r>
            <a:r>
              <a:rPr dirty="0" sz="1500" spc="20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2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Zone</a:t>
            </a:r>
            <a:r>
              <a:rPr dirty="0" sz="1500" spc="2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IV.</a:t>
            </a:r>
            <a:r>
              <a:rPr dirty="0" sz="1500" spc="2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There</a:t>
            </a:r>
            <a:r>
              <a:rPr dirty="0" sz="1500" spc="2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204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sieve</a:t>
            </a:r>
            <a:r>
              <a:rPr dirty="0" sz="1500" spc="19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Designation</a:t>
            </a:r>
            <a:r>
              <a:rPr dirty="0" sz="1500" spc="2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for</a:t>
            </a:r>
            <a:r>
              <a:rPr dirty="0" sz="1500" spc="204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each</a:t>
            </a:r>
            <a:r>
              <a:rPr dirty="0" sz="1500" spc="22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grade. </a:t>
            </a:r>
            <a:r>
              <a:rPr dirty="0" sz="1500">
                <a:latin typeface="Calibri"/>
                <a:cs typeface="Calibri"/>
              </a:rPr>
              <a:t>Gradation</a:t>
            </a:r>
            <a:r>
              <a:rPr dirty="0" sz="1500" spc="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8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made</a:t>
            </a:r>
            <a:r>
              <a:rPr dirty="0" sz="1500" spc="10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as</a:t>
            </a:r>
            <a:r>
              <a:rPr dirty="0" sz="1500" spc="8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per</a:t>
            </a:r>
            <a:r>
              <a:rPr dirty="0" sz="1500" spc="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10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use</a:t>
            </a:r>
            <a:r>
              <a:rPr dirty="0" sz="1500" spc="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8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10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sand.</a:t>
            </a:r>
            <a:r>
              <a:rPr dirty="0" sz="1500" spc="9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V.S.I</a:t>
            </a:r>
            <a:r>
              <a:rPr dirty="0" sz="1500" spc="8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can</a:t>
            </a:r>
            <a:r>
              <a:rPr dirty="0" sz="1500" spc="8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produce</a:t>
            </a:r>
            <a:r>
              <a:rPr dirty="0" sz="1500" spc="7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any </a:t>
            </a:r>
            <a:r>
              <a:rPr dirty="0" sz="1500">
                <a:latin typeface="Calibri"/>
                <a:cs typeface="Calibri"/>
              </a:rPr>
              <a:t>zone</a:t>
            </a:r>
            <a:r>
              <a:rPr dirty="0" sz="1500" spc="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sand.</a:t>
            </a:r>
            <a:r>
              <a:rPr dirty="0" sz="1500" spc="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But</a:t>
            </a:r>
            <a:r>
              <a:rPr dirty="0" sz="1500" spc="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case</a:t>
            </a:r>
            <a:r>
              <a:rPr dirty="0" sz="1500" spc="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natural</a:t>
            </a:r>
            <a:r>
              <a:rPr dirty="0" sz="1500" spc="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sand</a:t>
            </a:r>
            <a:r>
              <a:rPr dirty="0" sz="1500" spc="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quality</a:t>
            </a:r>
            <a:r>
              <a:rPr dirty="0" sz="1500" spc="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varies</a:t>
            </a:r>
            <a:r>
              <a:rPr dirty="0" sz="1500" spc="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from</a:t>
            </a:r>
            <a:r>
              <a:rPr dirty="0" sz="1500" spc="5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location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location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without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any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control.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6019" y="1153507"/>
            <a:ext cx="2313305" cy="37344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spc="-10">
                <a:latin typeface="Calibri"/>
                <a:cs typeface="Calibri"/>
              </a:rPr>
              <a:t>MATERIALS:</a:t>
            </a:r>
            <a:endParaRPr sz="1300">
              <a:latin typeface="Calibri"/>
              <a:cs typeface="Calibri"/>
            </a:endParaRPr>
          </a:p>
          <a:p>
            <a:pPr marL="163830" indent="-114935">
              <a:lnSpc>
                <a:spcPct val="100000"/>
              </a:lnSpc>
              <a:spcBef>
                <a:spcPts val="1010"/>
              </a:spcBef>
              <a:buFont typeface="Symbol"/>
              <a:buChar char=""/>
              <a:tabLst>
                <a:tab pos="163830" algn="l"/>
              </a:tabLst>
            </a:pPr>
            <a:r>
              <a:rPr dirty="0" sz="1300">
                <a:latin typeface="Calibri"/>
                <a:cs typeface="Calibri"/>
              </a:rPr>
              <a:t>Fine</a:t>
            </a:r>
            <a:r>
              <a:rPr dirty="0" sz="1300" spc="-1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Aggregate</a:t>
            </a:r>
            <a:r>
              <a:rPr dirty="0" sz="1300" spc="-2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/</a:t>
            </a:r>
            <a:r>
              <a:rPr dirty="0" sz="1300" spc="-1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Robo</a:t>
            </a:r>
            <a:r>
              <a:rPr dirty="0" sz="1300" spc="-15">
                <a:latin typeface="Calibri"/>
                <a:cs typeface="Calibri"/>
              </a:rPr>
              <a:t> </a:t>
            </a:r>
            <a:r>
              <a:rPr dirty="0" sz="1300" spc="-20">
                <a:latin typeface="Calibri"/>
                <a:cs typeface="Calibri"/>
              </a:rPr>
              <a:t>sand</a:t>
            </a:r>
            <a:endParaRPr sz="1300">
              <a:latin typeface="Calibri"/>
              <a:cs typeface="Calibri"/>
            </a:endParaRPr>
          </a:p>
          <a:p>
            <a:pPr marL="163830" indent="-114935">
              <a:lnSpc>
                <a:spcPct val="100000"/>
              </a:lnSpc>
              <a:spcBef>
                <a:spcPts val="994"/>
              </a:spcBef>
              <a:buFont typeface="Symbol"/>
              <a:buChar char=""/>
              <a:tabLst>
                <a:tab pos="163830" algn="l"/>
              </a:tabLst>
            </a:pPr>
            <a:r>
              <a:rPr dirty="0" sz="1300">
                <a:latin typeface="Calibri"/>
                <a:cs typeface="Calibri"/>
              </a:rPr>
              <a:t>Course</a:t>
            </a:r>
            <a:r>
              <a:rPr dirty="0" sz="1300" spc="-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aggregate</a:t>
            </a:r>
            <a:endParaRPr sz="1300">
              <a:latin typeface="Calibri"/>
              <a:cs typeface="Calibri"/>
            </a:endParaRPr>
          </a:p>
          <a:p>
            <a:pPr marL="163830" indent="-114935">
              <a:lnSpc>
                <a:spcPct val="100000"/>
              </a:lnSpc>
              <a:spcBef>
                <a:spcPts val="994"/>
              </a:spcBef>
              <a:buFont typeface="Symbol"/>
              <a:buChar char=""/>
              <a:tabLst>
                <a:tab pos="163830" algn="l"/>
              </a:tabLst>
            </a:pPr>
            <a:r>
              <a:rPr dirty="0" sz="1300" spc="-10">
                <a:latin typeface="Calibri"/>
                <a:cs typeface="Calibri"/>
              </a:rPr>
              <a:t>Cement</a:t>
            </a:r>
            <a:endParaRPr sz="1300">
              <a:latin typeface="Calibri"/>
              <a:cs typeface="Calibri"/>
            </a:endParaRPr>
          </a:p>
          <a:p>
            <a:pPr marL="163830" indent="-114935">
              <a:lnSpc>
                <a:spcPct val="100000"/>
              </a:lnSpc>
              <a:spcBef>
                <a:spcPts val="1010"/>
              </a:spcBef>
              <a:buFont typeface="Symbol"/>
              <a:buChar char=""/>
              <a:tabLst>
                <a:tab pos="163830" algn="l"/>
              </a:tabLst>
            </a:pPr>
            <a:r>
              <a:rPr dirty="0" sz="1300" spc="-10">
                <a:latin typeface="Calibri"/>
                <a:cs typeface="Calibri"/>
              </a:rPr>
              <a:t>Water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300">
              <a:latin typeface="Calibri"/>
              <a:cs typeface="Calibri"/>
            </a:endParaRPr>
          </a:p>
          <a:p>
            <a:pPr marL="48895">
              <a:lnSpc>
                <a:spcPct val="100000"/>
              </a:lnSpc>
            </a:pPr>
            <a:r>
              <a:rPr dirty="0" sz="1300">
                <a:latin typeface="Calibri"/>
                <a:cs typeface="Calibri"/>
              </a:rPr>
              <a:t>TESTS</a:t>
            </a:r>
            <a:r>
              <a:rPr dirty="0" sz="1300" spc="-3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CONDUCT:</a:t>
            </a:r>
            <a:endParaRPr sz="1300">
              <a:latin typeface="Calibri"/>
              <a:cs typeface="Calibri"/>
            </a:endParaRPr>
          </a:p>
          <a:p>
            <a:pPr marL="214629" indent="-165735">
              <a:lnSpc>
                <a:spcPct val="100000"/>
              </a:lnSpc>
              <a:spcBef>
                <a:spcPts val="925"/>
              </a:spcBef>
              <a:buAutoNum type="arabicPeriod"/>
              <a:tabLst>
                <a:tab pos="214629" algn="l"/>
              </a:tabLst>
            </a:pPr>
            <a:r>
              <a:rPr dirty="0" sz="1300">
                <a:latin typeface="Calibri"/>
                <a:cs typeface="Calibri"/>
              </a:rPr>
              <a:t>Workability</a:t>
            </a:r>
            <a:r>
              <a:rPr dirty="0" sz="1300" spc="-2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by</a:t>
            </a:r>
            <a:r>
              <a:rPr dirty="0" sz="1300" spc="-2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slump</a:t>
            </a:r>
            <a:r>
              <a:rPr dirty="0" sz="1300" spc="-2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cone</a:t>
            </a:r>
            <a:r>
              <a:rPr dirty="0" sz="1300" spc="-20">
                <a:latin typeface="Calibri"/>
                <a:cs typeface="Calibri"/>
              </a:rPr>
              <a:t> test</a:t>
            </a:r>
            <a:endParaRPr sz="1300">
              <a:latin typeface="Calibri"/>
              <a:cs typeface="Calibri"/>
            </a:endParaRPr>
          </a:p>
          <a:p>
            <a:pPr marL="177165" indent="-164465">
              <a:lnSpc>
                <a:spcPct val="100000"/>
              </a:lnSpc>
              <a:spcBef>
                <a:spcPts val="925"/>
              </a:spcBef>
              <a:buAutoNum type="arabicPeriod"/>
              <a:tabLst>
                <a:tab pos="177165" algn="l"/>
              </a:tabLst>
            </a:pPr>
            <a:r>
              <a:rPr dirty="0" sz="1300">
                <a:latin typeface="Calibri"/>
                <a:cs typeface="Calibri"/>
              </a:rPr>
              <a:t>Compressive </a:t>
            </a:r>
            <a:r>
              <a:rPr dirty="0" sz="1300" spc="-10">
                <a:latin typeface="Calibri"/>
                <a:cs typeface="Calibri"/>
              </a:rPr>
              <a:t>strength</a:t>
            </a:r>
            <a:r>
              <a:rPr dirty="0" sz="1300" spc="5">
                <a:latin typeface="Calibri"/>
                <a:cs typeface="Calibri"/>
              </a:rPr>
              <a:t> </a:t>
            </a:r>
            <a:r>
              <a:rPr dirty="0" sz="1300" spc="-20">
                <a:latin typeface="Calibri"/>
                <a:cs typeface="Calibri"/>
              </a:rPr>
              <a:t>test</a:t>
            </a:r>
            <a:endParaRPr sz="1300">
              <a:latin typeface="Calibri"/>
              <a:cs typeface="Calibri"/>
            </a:endParaRPr>
          </a:p>
          <a:p>
            <a:pPr marL="214629" indent="-165735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214629" algn="l"/>
              </a:tabLst>
            </a:pPr>
            <a:r>
              <a:rPr dirty="0" sz="1300">
                <a:latin typeface="Calibri"/>
                <a:cs typeface="Calibri"/>
              </a:rPr>
              <a:t>Spliƫng</a:t>
            </a:r>
            <a:r>
              <a:rPr dirty="0" sz="1300" spc="-3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tensile</a:t>
            </a:r>
            <a:r>
              <a:rPr dirty="0" sz="1300" spc="-3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strength</a:t>
            </a:r>
            <a:r>
              <a:rPr dirty="0" sz="1300" spc="-25">
                <a:latin typeface="Calibri"/>
                <a:cs typeface="Calibri"/>
              </a:rPr>
              <a:t> </a:t>
            </a:r>
            <a:r>
              <a:rPr dirty="0" sz="1300" spc="-20">
                <a:latin typeface="Calibri"/>
                <a:cs typeface="Calibri"/>
              </a:rPr>
              <a:t>test</a:t>
            </a:r>
            <a:endParaRPr sz="1300">
              <a:latin typeface="Calibri"/>
              <a:cs typeface="Calibri"/>
            </a:endParaRPr>
          </a:p>
          <a:p>
            <a:pPr marL="214629" indent="-165735">
              <a:lnSpc>
                <a:spcPct val="100000"/>
              </a:lnSpc>
              <a:spcBef>
                <a:spcPts val="910"/>
              </a:spcBef>
              <a:buAutoNum type="arabicPeriod"/>
              <a:tabLst>
                <a:tab pos="214629" algn="l"/>
              </a:tabLst>
            </a:pPr>
            <a:r>
              <a:rPr dirty="0" sz="1300">
                <a:latin typeface="Calibri"/>
                <a:cs typeface="Calibri"/>
              </a:rPr>
              <a:t>Flexural</a:t>
            </a:r>
            <a:r>
              <a:rPr dirty="0" sz="1300" spc="-3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tensile</a:t>
            </a:r>
            <a:r>
              <a:rPr dirty="0" sz="1300" spc="-3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strength</a:t>
            </a:r>
            <a:r>
              <a:rPr dirty="0" sz="1300" spc="-35">
                <a:latin typeface="Calibri"/>
                <a:cs typeface="Calibri"/>
              </a:rPr>
              <a:t> </a:t>
            </a:r>
            <a:r>
              <a:rPr dirty="0" sz="1300" spc="-20">
                <a:latin typeface="Calibri"/>
                <a:cs typeface="Calibri"/>
              </a:rPr>
              <a:t>test</a:t>
            </a:r>
            <a:endParaRPr sz="1300">
              <a:latin typeface="Calibri"/>
              <a:cs typeface="Calibri"/>
            </a:endParaRPr>
          </a:p>
          <a:p>
            <a:pPr marL="177165" indent="-164465">
              <a:lnSpc>
                <a:spcPct val="100000"/>
              </a:lnSpc>
              <a:spcBef>
                <a:spcPts val="925"/>
              </a:spcBef>
              <a:buAutoNum type="arabicPeriod"/>
              <a:tabLst>
                <a:tab pos="177165" algn="l"/>
              </a:tabLst>
            </a:pPr>
            <a:r>
              <a:rPr dirty="0" sz="1300">
                <a:latin typeface="Calibri"/>
                <a:cs typeface="Calibri"/>
              </a:rPr>
              <a:t>Durability</a:t>
            </a:r>
            <a:r>
              <a:rPr dirty="0" sz="1300" spc="-1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of</a:t>
            </a:r>
            <a:r>
              <a:rPr dirty="0" sz="1300" spc="-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concrete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mini (1)</dc:title>
  <dcterms:created xsi:type="dcterms:W3CDTF">2024-08-29T10:11:24Z</dcterms:created>
  <dcterms:modified xsi:type="dcterms:W3CDTF">2024-08-29T10:11:24Z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2023-11-03T00:00:00Z</vt:filetime>
  </property>
  <property fmtid="{D5CDD505-2E9C-101B-9397-08002B2CF9AE}" pid="3" name="LastSaved">
    <vt:filetime>2024-08-29T00:00:00Z</vt:filetime>
  </property>
  <property fmtid="{D5CDD505-2E9C-101B-9397-08002B2CF9AE}" pid="4" name="Producer">
    <vt:lpwstr>Microsoft: Print To PDF</vt:lpwstr>
  </property>
</Properties>
</file>