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4" r:id="rId2"/>
    <p:sldId id="272" r:id="rId3"/>
    <p:sldId id="273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81" r:id="rId14"/>
    <p:sldId id="282" r:id="rId15"/>
    <p:sldId id="278" r:id="rId16"/>
    <p:sldId id="279" r:id="rId17"/>
    <p:sldId id="276" r:id="rId18"/>
    <p:sldId id="277" r:id="rId19"/>
    <p:sldId id="266" r:id="rId20"/>
    <p:sldId id="268" r:id="rId21"/>
    <p:sldId id="269" r:id="rId22"/>
    <p:sldId id="270" r:id="rId23"/>
    <p:sldId id="271" r:id="rId24"/>
    <p:sldId id="267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4"/>
    <p:restoredTop sz="94679"/>
  </p:normalViewPr>
  <p:slideViewPr>
    <p:cSldViewPr snapToGrid="0" snapToObjects="1">
      <p:cViewPr varScale="1">
        <p:scale>
          <a:sx n="157" d="100"/>
          <a:sy n="157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D1153-8696-FB42-86A9-5458F21915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4676F34-14F1-DB46-9B3E-F92C8B341A78}">
      <dgm:prSet/>
      <dgm:spPr/>
      <dgm:t>
        <a:bodyPr/>
        <a:lstStyle/>
        <a:p>
          <a:pPr algn="ctr"/>
          <a:r>
            <a:rPr lang="en-US" dirty="0"/>
            <a:t>Class</a:t>
          </a:r>
          <a:endParaRPr lang="en-IN" dirty="0"/>
        </a:p>
      </dgm:t>
    </dgm:pt>
    <dgm:pt modelId="{124B58B0-138E-AB4F-8726-D3C4B82F369E}" type="parTrans" cxnId="{CABCE9E6-D487-4644-821F-017B405B411F}">
      <dgm:prSet/>
      <dgm:spPr/>
      <dgm:t>
        <a:bodyPr/>
        <a:lstStyle/>
        <a:p>
          <a:pPr algn="ctr"/>
          <a:endParaRPr lang="en-GB"/>
        </a:p>
      </dgm:t>
    </dgm:pt>
    <dgm:pt modelId="{A0E22D30-CF25-2743-975A-9059DD0BAA55}" type="sibTrans" cxnId="{CABCE9E6-D487-4644-821F-017B405B411F}">
      <dgm:prSet/>
      <dgm:spPr/>
      <dgm:t>
        <a:bodyPr/>
        <a:lstStyle/>
        <a:p>
          <a:pPr algn="ctr"/>
          <a:endParaRPr lang="en-GB"/>
        </a:p>
      </dgm:t>
    </dgm:pt>
    <dgm:pt modelId="{8F4C50F2-5CE9-AA4A-B3B6-8E209F4551B9}">
      <dgm:prSet/>
      <dgm:spPr/>
      <dgm:t>
        <a:bodyPr/>
        <a:lstStyle/>
        <a:p>
          <a:pPr algn="ctr"/>
          <a:r>
            <a:rPr lang="en-IN" dirty="0"/>
            <a:t>Design Patterns</a:t>
          </a:r>
        </a:p>
      </dgm:t>
    </dgm:pt>
    <dgm:pt modelId="{EC62BAF5-5DB1-BE4F-B0A4-CEDE3500D793}" type="parTrans" cxnId="{3F15100E-C52E-7F4E-9A99-A672A7D82273}">
      <dgm:prSet/>
      <dgm:spPr/>
      <dgm:t>
        <a:bodyPr/>
        <a:lstStyle/>
        <a:p>
          <a:pPr algn="ctr"/>
          <a:endParaRPr lang="en-GB"/>
        </a:p>
      </dgm:t>
    </dgm:pt>
    <dgm:pt modelId="{4A7CC5A8-0094-284F-B15E-49E3C7E21416}" type="sibTrans" cxnId="{3F15100E-C52E-7F4E-9A99-A672A7D82273}">
      <dgm:prSet/>
      <dgm:spPr/>
      <dgm:t>
        <a:bodyPr/>
        <a:lstStyle/>
        <a:p>
          <a:pPr algn="ctr"/>
          <a:endParaRPr lang="en-GB"/>
        </a:p>
      </dgm:t>
    </dgm:pt>
    <dgm:pt modelId="{B093861A-5001-D241-A616-F0B27721495C}">
      <dgm:prSet/>
      <dgm:spPr/>
      <dgm:t>
        <a:bodyPr/>
        <a:lstStyle/>
        <a:p>
          <a:pPr algn="ctr"/>
          <a:r>
            <a:rPr lang="en-IN" dirty="0"/>
            <a:t>Frameworks</a:t>
          </a:r>
        </a:p>
      </dgm:t>
    </dgm:pt>
    <dgm:pt modelId="{6F9AEA60-D312-904C-884F-C0556BD36271}" type="parTrans" cxnId="{B0FC3D83-A6E0-8A43-B70F-7C97B196F563}">
      <dgm:prSet/>
      <dgm:spPr/>
      <dgm:t>
        <a:bodyPr/>
        <a:lstStyle/>
        <a:p>
          <a:pPr algn="ctr"/>
          <a:endParaRPr lang="en-GB"/>
        </a:p>
      </dgm:t>
    </dgm:pt>
    <dgm:pt modelId="{4D47ED35-466B-5846-8A95-6FDC610888E5}" type="sibTrans" cxnId="{B0FC3D83-A6E0-8A43-B70F-7C97B196F563}">
      <dgm:prSet/>
      <dgm:spPr/>
      <dgm:t>
        <a:bodyPr/>
        <a:lstStyle/>
        <a:p>
          <a:pPr algn="ctr"/>
          <a:endParaRPr lang="en-GB"/>
        </a:p>
      </dgm:t>
    </dgm:pt>
    <dgm:pt modelId="{DE7F9608-6D7F-B84A-B77A-CEAA5B014E7B}" type="pres">
      <dgm:prSet presAssocID="{2E5D1153-8696-FB42-86A9-5458F2191515}" presName="Name0" presStyleCnt="0">
        <dgm:presLayoutVars>
          <dgm:dir/>
          <dgm:resizeHandles val="exact"/>
        </dgm:presLayoutVars>
      </dgm:prSet>
      <dgm:spPr/>
    </dgm:pt>
    <dgm:pt modelId="{78D45BDE-FA9B-214D-8E49-DBB7BD15ED7E}" type="pres">
      <dgm:prSet presAssocID="{A4676F34-14F1-DB46-9B3E-F92C8B341A78}" presName="node" presStyleLbl="node1" presStyleIdx="0" presStyleCnt="3">
        <dgm:presLayoutVars>
          <dgm:bulletEnabled val="1"/>
        </dgm:presLayoutVars>
      </dgm:prSet>
      <dgm:spPr/>
    </dgm:pt>
    <dgm:pt modelId="{0BD28CA3-C2C0-D241-B31F-650E79EA9E75}" type="pres">
      <dgm:prSet presAssocID="{A0E22D30-CF25-2743-975A-9059DD0BAA55}" presName="sibTrans" presStyleLbl="sibTrans2D1" presStyleIdx="0" presStyleCnt="2"/>
      <dgm:spPr/>
    </dgm:pt>
    <dgm:pt modelId="{9678BE6A-111A-4E48-83C3-D712758EDD75}" type="pres">
      <dgm:prSet presAssocID="{A0E22D30-CF25-2743-975A-9059DD0BAA55}" presName="connectorText" presStyleLbl="sibTrans2D1" presStyleIdx="0" presStyleCnt="2"/>
      <dgm:spPr/>
    </dgm:pt>
    <dgm:pt modelId="{7A64E128-F077-8D47-B344-AA081E7D2186}" type="pres">
      <dgm:prSet presAssocID="{8F4C50F2-5CE9-AA4A-B3B6-8E209F4551B9}" presName="node" presStyleLbl="node1" presStyleIdx="1" presStyleCnt="3" custLinFactY="68915" custLinFactNeighborX="-1184" custLinFactNeighborY="100000">
        <dgm:presLayoutVars>
          <dgm:bulletEnabled val="1"/>
        </dgm:presLayoutVars>
      </dgm:prSet>
      <dgm:spPr/>
    </dgm:pt>
    <dgm:pt modelId="{97AB75F3-A83A-294B-B5CA-B24AD3D9B193}" type="pres">
      <dgm:prSet presAssocID="{4A7CC5A8-0094-284F-B15E-49E3C7E21416}" presName="sibTrans" presStyleLbl="sibTrans2D1" presStyleIdx="1" presStyleCnt="2"/>
      <dgm:spPr/>
    </dgm:pt>
    <dgm:pt modelId="{DFCD236C-0782-444D-9746-66A0ECFC8796}" type="pres">
      <dgm:prSet presAssocID="{4A7CC5A8-0094-284F-B15E-49E3C7E21416}" presName="connectorText" presStyleLbl="sibTrans2D1" presStyleIdx="1" presStyleCnt="2"/>
      <dgm:spPr/>
    </dgm:pt>
    <dgm:pt modelId="{E79E7E14-4FDE-1244-AF5A-93659E86E6A5}" type="pres">
      <dgm:prSet presAssocID="{B093861A-5001-D241-A616-F0B27721495C}" presName="node" presStyleLbl="node1" presStyleIdx="2" presStyleCnt="3">
        <dgm:presLayoutVars>
          <dgm:bulletEnabled val="1"/>
        </dgm:presLayoutVars>
      </dgm:prSet>
      <dgm:spPr/>
    </dgm:pt>
  </dgm:ptLst>
  <dgm:cxnLst>
    <dgm:cxn modelId="{3F15100E-C52E-7F4E-9A99-A672A7D82273}" srcId="{2E5D1153-8696-FB42-86A9-5458F2191515}" destId="{8F4C50F2-5CE9-AA4A-B3B6-8E209F4551B9}" srcOrd="1" destOrd="0" parTransId="{EC62BAF5-5DB1-BE4F-B0A4-CEDE3500D793}" sibTransId="{4A7CC5A8-0094-284F-B15E-49E3C7E21416}"/>
    <dgm:cxn modelId="{69023B3F-F543-204C-9C11-8AE952A31751}" type="presOf" srcId="{4A7CC5A8-0094-284F-B15E-49E3C7E21416}" destId="{97AB75F3-A83A-294B-B5CA-B24AD3D9B193}" srcOrd="0" destOrd="0" presId="urn:microsoft.com/office/officeart/2005/8/layout/process1"/>
    <dgm:cxn modelId="{3D588755-6DC1-3947-96C3-5C5CFF650552}" type="presOf" srcId="{A4676F34-14F1-DB46-9B3E-F92C8B341A78}" destId="{78D45BDE-FA9B-214D-8E49-DBB7BD15ED7E}" srcOrd="0" destOrd="0" presId="urn:microsoft.com/office/officeart/2005/8/layout/process1"/>
    <dgm:cxn modelId="{B0FC3D83-A6E0-8A43-B70F-7C97B196F563}" srcId="{2E5D1153-8696-FB42-86A9-5458F2191515}" destId="{B093861A-5001-D241-A616-F0B27721495C}" srcOrd="2" destOrd="0" parTransId="{6F9AEA60-D312-904C-884F-C0556BD36271}" sibTransId="{4D47ED35-466B-5846-8A95-6FDC610888E5}"/>
    <dgm:cxn modelId="{30D43F85-4BA7-0D43-A5CA-789628982A2D}" type="presOf" srcId="{A0E22D30-CF25-2743-975A-9059DD0BAA55}" destId="{0BD28CA3-C2C0-D241-B31F-650E79EA9E75}" srcOrd="0" destOrd="0" presId="urn:microsoft.com/office/officeart/2005/8/layout/process1"/>
    <dgm:cxn modelId="{71978286-EAD5-E546-9B83-0AB75CA86D8F}" type="presOf" srcId="{4A7CC5A8-0094-284F-B15E-49E3C7E21416}" destId="{DFCD236C-0782-444D-9746-66A0ECFC8796}" srcOrd="1" destOrd="0" presId="urn:microsoft.com/office/officeart/2005/8/layout/process1"/>
    <dgm:cxn modelId="{D27BC1A5-74D7-5645-8ADD-EC3A64B03E1C}" type="presOf" srcId="{8F4C50F2-5CE9-AA4A-B3B6-8E209F4551B9}" destId="{7A64E128-F077-8D47-B344-AA081E7D2186}" srcOrd="0" destOrd="0" presId="urn:microsoft.com/office/officeart/2005/8/layout/process1"/>
    <dgm:cxn modelId="{043231B2-6AD5-4149-9E48-EEF9DA61B566}" type="presOf" srcId="{A0E22D30-CF25-2743-975A-9059DD0BAA55}" destId="{9678BE6A-111A-4E48-83C3-D712758EDD75}" srcOrd="1" destOrd="0" presId="urn:microsoft.com/office/officeart/2005/8/layout/process1"/>
    <dgm:cxn modelId="{267668D7-F5E0-1C45-B478-1AEC02E6F435}" type="presOf" srcId="{B093861A-5001-D241-A616-F0B27721495C}" destId="{E79E7E14-4FDE-1244-AF5A-93659E86E6A5}" srcOrd="0" destOrd="0" presId="urn:microsoft.com/office/officeart/2005/8/layout/process1"/>
    <dgm:cxn modelId="{C28918E2-DC2E-6A44-A2CC-4D3D6EF70606}" type="presOf" srcId="{2E5D1153-8696-FB42-86A9-5458F2191515}" destId="{DE7F9608-6D7F-B84A-B77A-CEAA5B014E7B}" srcOrd="0" destOrd="0" presId="urn:microsoft.com/office/officeart/2005/8/layout/process1"/>
    <dgm:cxn modelId="{CABCE9E6-D487-4644-821F-017B405B411F}" srcId="{2E5D1153-8696-FB42-86A9-5458F2191515}" destId="{A4676F34-14F1-DB46-9B3E-F92C8B341A78}" srcOrd="0" destOrd="0" parTransId="{124B58B0-138E-AB4F-8726-D3C4B82F369E}" sibTransId="{A0E22D30-CF25-2743-975A-9059DD0BAA55}"/>
    <dgm:cxn modelId="{1FE048B7-D296-EE44-B7CA-E1154B1F5127}" type="presParOf" srcId="{DE7F9608-6D7F-B84A-B77A-CEAA5B014E7B}" destId="{78D45BDE-FA9B-214D-8E49-DBB7BD15ED7E}" srcOrd="0" destOrd="0" presId="urn:microsoft.com/office/officeart/2005/8/layout/process1"/>
    <dgm:cxn modelId="{AFD9471F-C415-E444-8C94-7EEF1A31C0DE}" type="presParOf" srcId="{DE7F9608-6D7F-B84A-B77A-CEAA5B014E7B}" destId="{0BD28CA3-C2C0-D241-B31F-650E79EA9E75}" srcOrd="1" destOrd="0" presId="urn:microsoft.com/office/officeart/2005/8/layout/process1"/>
    <dgm:cxn modelId="{A3C3E8CE-2AF1-054A-888B-750D74C57154}" type="presParOf" srcId="{0BD28CA3-C2C0-D241-B31F-650E79EA9E75}" destId="{9678BE6A-111A-4E48-83C3-D712758EDD75}" srcOrd="0" destOrd="0" presId="urn:microsoft.com/office/officeart/2005/8/layout/process1"/>
    <dgm:cxn modelId="{425385DD-29DB-C34E-AE67-32EEAE2857CA}" type="presParOf" srcId="{DE7F9608-6D7F-B84A-B77A-CEAA5B014E7B}" destId="{7A64E128-F077-8D47-B344-AA081E7D2186}" srcOrd="2" destOrd="0" presId="urn:microsoft.com/office/officeart/2005/8/layout/process1"/>
    <dgm:cxn modelId="{FEFD6473-4DFD-DF40-8334-5C64848B5E26}" type="presParOf" srcId="{DE7F9608-6D7F-B84A-B77A-CEAA5B014E7B}" destId="{97AB75F3-A83A-294B-B5CA-B24AD3D9B193}" srcOrd="3" destOrd="0" presId="urn:microsoft.com/office/officeart/2005/8/layout/process1"/>
    <dgm:cxn modelId="{FBEE2A73-C921-1840-8CE7-C76EE1BDBEB8}" type="presParOf" srcId="{97AB75F3-A83A-294B-B5CA-B24AD3D9B193}" destId="{DFCD236C-0782-444D-9746-66A0ECFC8796}" srcOrd="0" destOrd="0" presId="urn:microsoft.com/office/officeart/2005/8/layout/process1"/>
    <dgm:cxn modelId="{67F4DEE9-29AB-934A-8417-42F6E1416D81}" type="presParOf" srcId="{DE7F9608-6D7F-B84A-B77A-CEAA5B014E7B}" destId="{E79E7E14-4FDE-1244-AF5A-93659E86E6A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45BDE-FA9B-214D-8E49-DBB7BD15ED7E}">
      <dsp:nvSpPr>
        <dsp:cNvPr id="0" name=""/>
        <dsp:cNvSpPr/>
      </dsp:nvSpPr>
      <dsp:spPr>
        <a:xfrm>
          <a:off x="8076" y="0"/>
          <a:ext cx="2414096" cy="58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</a:t>
          </a:r>
          <a:endParaRPr lang="en-IN" sz="2500" kern="1200" dirty="0"/>
        </a:p>
      </dsp:txBody>
      <dsp:txXfrm>
        <a:off x="25203" y="17127"/>
        <a:ext cx="2379842" cy="550520"/>
      </dsp:txXfrm>
    </dsp:sp>
    <dsp:sp modelId="{0BD28CA3-C2C0-D241-B31F-650E79EA9E75}">
      <dsp:nvSpPr>
        <dsp:cNvPr id="0" name=""/>
        <dsp:cNvSpPr/>
      </dsp:nvSpPr>
      <dsp:spPr>
        <a:xfrm>
          <a:off x="2660724" y="0"/>
          <a:ext cx="505728" cy="58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2660724" y="116955"/>
        <a:ext cx="354010" cy="350864"/>
      </dsp:txXfrm>
    </dsp:sp>
    <dsp:sp modelId="{7A64E128-F077-8D47-B344-AA081E7D2186}">
      <dsp:nvSpPr>
        <dsp:cNvPr id="0" name=""/>
        <dsp:cNvSpPr/>
      </dsp:nvSpPr>
      <dsp:spPr>
        <a:xfrm>
          <a:off x="3376378" y="0"/>
          <a:ext cx="2414096" cy="58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Design Patterns</a:t>
          </a:r>
        </a:p>
      </dsp:txBody>
      <dsp:txXfrm>
        <a:off x="3393505" y="17127"/>
        <a:ext cx="2379842" cy="550520"/>
      </dsp:txXfrm>
    </dsp:sp>
    <dsp:sp modelId="{97AB75F3-A83A-294B-B5CA-B24AD3D9B193}">
      <dsp:nvSpPr>
        <dsp:cNvPr id="0" name=""/>
        <dsp:cNvSpPr/>
      </dsp:nvSpPr>
      <dsp:spPr>
        <a:xfrm>
          <a:off x="6034742" y="0"/>
          <a:ext cx="517848" cy="584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6034742" y="116955"/>
        <a:ext cx="362494" cy="350864"/>
      </dsp:txXfrm>
    </dsp:sp>
    <dsp:sp modelId="{E79E7E14-4FDE-1244-AF5A-93659E86E6A5}">
      <dsp:nvSpPr>
        <dsp:cNvPr id="0" name=""/>
        <dsp:cNvSpPr/>
      </dsp:nvSpPr>
      <dsp:spPr>
        <a:xfrm>
          <a:off x="6767546" y="0"/>
          <a:ext cx="2414096" cy="58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Frameworks</a:t>
          </a:r>
        </a:p>
      </dsp:txBody>
      <dsp:txXfrm>
        <a:off x="6784673" y="17127"/>
        <a:ext cx="2379842" cy="55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2FCF-3164-5C41-8367-4701BD0071AB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31542-A81F-A043-9E0A-B8D04441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- 30 mins</a:t>
            </a:r>
          </a:p>
          <a:p>
            <a:r>
              <a:rPr lang="en-US" dirty="0"/>
              <a:t>Haven't met each other, I've no idea about your knowledge</a:t>
            </a:r>
          </a:p>
          <a:p>
            <a:r>
              <a:rPr lang="en-US" dirty="0"/>
              <a:t>Take a note - Terminologies</a:t>
            </a:r>
          </a:p>
          <a:p>
            <a:r>
              <a:rPr lang="en-US" dirty="0"/>
              <a:t>Listen carefully</a:t>
            </a:r>
          </a:p>
          <a:p>
            <a:r>
              <a:rPr lang="en-US" dirty="0"/>
              <a:t>Ask doubts at each section</a:t>
            </a:r>
          </a:p>
          <a:p>
            <a:r>
              <a:rPr lang="en-US" dirty="0"/>
              <a:t>You'll have a task after this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9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other principles, it’s not open wider for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19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Cloths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58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Cloths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br>
              <a:rPr lang="en-US" dirty="0"/>
            </a:br>
            <a:r>
              <a:rPr lang="en-US" dirty="0"/>
              <a:t>Abstraction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Robert Martin</a:t>
            </a:r>
          </a:p>
          <a:p>
            <a:r>
              <a:rPr lang="en-US" dirty="0">
                <a:effectLst/>
              </a:rPr>
              <a:t>Around 2000</a:t>
            </a:r>
          </a:p>
          <a:p>
            <a:r>
              <a:rPr lang="en-US" dirty="0">
                <a:effectLst/>
              </a:rPr>
              <a:t>Principles, Don’t blindly follow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responsibility needs too many code which leads to too many issue</a:t>
            </a:r>
          </a:p>
          <a:p>
            <a:endParaRPr lang="en-US" dirty="0"/>
          </a:p>
          <a:p>
            <a:r>
              <a:rPr lang="en-US" dirty="0"/>
              <a:t>For new person it's difficult to understand</a:t>
            </a:r>
          </a:p>
          <a:p>
            <a:endParaRPr lang="en-US" dirty="0"/>
          </a:p>
          <a:p>
            <a:r>
              <a:rPr lang="en-US" dirty="0"/>
              <a:t>Don't care if we change some thing one place doesn't affect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5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has multiple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responsibilty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mobile and 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3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Cloths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6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31542-A81F-A043-9E0A-B8D044411A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0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6A02-CF52-C446-8BC3-0A6F4A722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BBFEC-DA63-BD4D-9300-F8261E5D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BA31-E10E-A941-987C-1298A0D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E3E9-C0FF-3B4F-88F0-2A52B4E5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A3B7-03D6-BD40-9B7E-47D45B62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40D0-BAC2-1546-A076-D4A405CE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F352F-5FA2-A245-9F1B-BA1B6D7A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2EAE-B8A4-214F-AC7C-665E26FA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652D-FA08-304B-8E20-A13E8571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7CAA-D344-074E-9AFA-3B582F33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0EAE3-A159-904B-A06D-E0D3B1CAA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C48E-6358-A14D-9900-1FC76557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A5F9-9BFA-5C4B-AA24-406BB246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5235-A75F-FB40-BCDE-698C04D8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FFC-8173-974F-9BBC-91D3B19C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CE4A-B4DA-784E-8F92-B02EF4A7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0374-7E6B-834C-8C86-999C4056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329B-22D8-1A49-82C1-191F32B9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A4A9-2614-594A-9C8F-FB58545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04D6-79A5-9E45-8571-DE57E049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A45A-2A81-4E4F-A874-64AF2E66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87F88-D09F-EB41-9182-7DD0375E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89D6-EC89-4541-B0A4-34468A5C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16C5-C964-2F49-8F3A-3EB0B556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4613A-A74E-FB46-8B27-258D535F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F928-E006-C54B-87D2-67B1D7F1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8F45-B142-9047-956C-2A23413D8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077B-78AD-E84F-BCC5-13F7460EC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7BB4-3E12-5F43-B91A-C0CA7AC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6827D-59A8-7746-A56D-0D8D2EED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3004-1DC8-8D46-893A-8CE46B07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87D4-DF96-F947-8D15-1B9B3D3E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3685A-012E-014B-BF92-B73856A1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1B254-2109-694D-9BB3-46EE385E9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1B6A2-3E16-DB43-8804-640087104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1B79C-8B8A-ED41-A3A0-9F5BB497B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13207-8066-7C40-A4E7-E3BB85C6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AEDB7-D013-A547-9EBF-F81F6007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2AC54-C7AC-5E42-BD9B-B6BFD378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F00C-67EB-F340-A345-03102CEC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48881-ECC6-A040-9040-BBF223CC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18DA2-F703-4441-B123-3F0A37BC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0D2E2-9279-8646-B4FB-F5C9D341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54E83-BF1D-B14A-B0C0-69C04284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66D71-BF03-DD48-A91F-6EC79D3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A37EB-E437-C841-B2B3-AEFB12D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0BDA-7F66-0E4C-9265-9206AF49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7A93-525C-9D49-9FFA-26092E84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27255-6430-4B4D-8AB9-881DFAFC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F244-CCB7-8B40-A514-93E1715C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3DA7-4F0D-004A-AF23-1046520D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4DD60-8A94-EC42-89C2-88673134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5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F094-216F-294B-B9F2-B3D2F295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FB02B-CBF2-5D48-8897-4A551E956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0380F-EE4A-7E43-9127-1FCC755B4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A663B-5B04-554F-915C-1A224AA6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25EB6-8EBD-F84A-968A-1B70BBC0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32662-A967-D34F-8D5F-E2E38EC8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6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B3149-9B7B-2F44-9BA4-02CC8B98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8145-D21D-834C-9F02-1AFC11186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291B-5B31-3244-BBAF-9962BA809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58FE-8515-0749-91C0-88372489DE59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5FF6-2EDA-2247-A0E4-607E6A05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0095-4AFD-A842-A5AD-15D48F72B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B0DE-113D-2942-852B-62E0560F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C0BE-9E43-BF44-9DF0-25B5B30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540" y="51371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Clean Programming Practices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275B1-D634-9B41-84BB-491ACDD35586}"/>
              </a:ext>
            </a:extLst>
          </p:cNvPr>
          <p:cNvSpPr txBox="1"/>
          <p:nvPr/>
        </p:nvSpPr>
        <p:spPr>
          <a:xfrm>
            <a:off x="9044940" y="544068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Srikanth </a:t>
            </a:r>
            <a:r>
              <a:rPr lang="en-US" sz="2400" dirty="0" err="1"/>
              <a:t>Thangavel</a:t>
            </a:r>
            <a:br>
              <a:rPr lang="en-US" sz="2400" dirty="0"/>
            </a:br>
            <a:r>
              <a:rPr lang="en-US" sz="2400" dirty="0"/>
              <a:t>Feb 4, 2022</a:t>
            </a:r>
          </a:p>
        </p:txBody>
      </p:sp>
    </p:spTree>
    <p:extLst>
      <p:ext uri="{BB962C8B-B14F-4D97-AF65-F5344CB8AC3E}">
        <p14:creationId xmlns:p14="http://schemas.microsoft.com/office/powerpoint/2010/main" val="3657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F719F-A0FF-7345-9FBC-521E8849E16C}"/>
              </a:ext>
            </a:extLst>
          </p:cNvPr>
          <p:cNvSpPr txBox="1"/>
          <p:nvPr/>
        </p:nvSpPr>
        <p:spPr>
          <a:xfrm>
            <a:off x="998220" y="1166842"/>
            <a:ext cx="78752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protocol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B4F79"/>
                </a:solidFill>
                <a:latin typeface="Menlo" panose="020B0609030804020204" pitchFamily="49" charset="0"/>
              </a:rPr>
              <a:t>Uploadable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toJson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 -&gt;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Mobile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Uploadable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osVersion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toJson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 -&gt;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body: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[:]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body[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dirty="0">
                <a:solidFill>
                  <a:srgbClr val="326D74"/>
                </a:solidFill>
                <a:latin typeface="Menlo" panose="020B0609030804020204" pitchFamily="49" charset="0"/>
              </a:rPr>
              <a:t>name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body[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osVersion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dirty="0" err="1">
                <a:solidFill>
                  <a:srgbClr val="326D74"/>
                </a:solidFill>
                <a:latin typeface="Menlo" panose="020B0609030804020204" pitchFamily="49" charset="0"/>
              </a:rPr>
              <a:t>osVersion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body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2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F719F-A0FF-7345-9FBC-521E8849E16C}"/>
              </a:ext>
            </a:extLst>
          </p:cNvPr>
          <p:cNvSpPr txBox="1"/>
          <p:nvPr/>
        </p:nvSpPr>
        <p:spPr>
          <a:xfrm>
            <a:off x="1009650" y="502920"/>
            <a:ext cx="104889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Book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Uploadable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totalPage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Int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toJson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 -&gt;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body: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[:]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body[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dirty="0">
                <a:solidFill>
                  <a:srgbClr val="326D74"/>
                </a:solidFill>
                <a:latin typeface="Menlo" panose="020B0609030804020204" pitchFamily="49" charset="0"/>
              </a:rPr>
              <a:t>name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body[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totalPage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dirty="0" err="1">
                <a:solidFill>
                  <a:srgbClr val="326D74"/>
                </a:solidFill>
                <a:latin typeface="Menlo" panose="020B0609030804020204" pitchFamily="49" charset="0"/>
              </a:rPr>
              <a:t>totalPage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body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upload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Uploadable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  {</a:t>
            </a:r>
          </a:p>
          <a:p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 json = </a:t>
            </a:r>
            <a:r>
              <a:rPr lang="en-IN" dirty="0" err="1">
                <a:solidFill>
                  <a:srgbClr val="5D6C79"/>
                </a:solidFill>
                <a:latin typeface="Menlo" panose="020B0609030804020204" pitchFamily="49" charset="0"/>
              </a:rPr>
              <a:t>product.toJson</a:t>
            </a:r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() // this enables SRP where each object is responsible for creating their own json</a:t>
            </a:r>
          </a:p>
          <a:p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    // Upload json to server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upload(product: Book(name: 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totalPage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upload(product: Mobile(name: 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"Mobile Name"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osVersion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"12.1"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2353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D1D0-251A-674C-9028-04623F6B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Liskov</a:t>
            </a:r>
            <a:r>
              <a:rPr lang="en-IN" dirty="0">
                <a:solidFill>
                  <a:srgbClr val="0070C0"/>
                </a:solidFill>
              </a:rPr>
              <a:t> Sub­sti­tu­tion Prin­ci­ple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5298-3CE6-6343-85DC-8FD38686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0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program should not break, when we substitute a superclass with its subclasses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Why?</a:t>
            </a:r>
          </a:p>
          <a:p>
            <a:r>
              <a:rPr lang="en-IN" dirty="0"/>
              <a:t>Helps in developing library and frameworks where our super class remain compatible for subclass</a:t>
            </a:r>
          </a:p>
        </p:txBody>
      </p:sp>
    </p:spTree>
    <p:extLst>
      <p:ext uri="{BB962C8B-B14F-4D97-AF65-F5344CB8AC3E}">
        <p14:creationId xmlns:p14="http://schemas.microsoft.com/office/powerpoint/2010/main" val="335221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2B5D9-3FB6-364A-A8DB-99AEEDC0B7F4}"/>
              </a:ext>
            </a:extLst>
          </p:cNvPr>
          <p:cNvSpPr/>
          <p:nvPr/>
        </p:nvSpPr>
        <p:spPr>
          <a:xfrm>
            <a:off x="895518" y="346450"/>
            <a:ext cx="878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Preconditions for the subclass shouldn’t be greater. Because it breaks client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6AF77-3369-5A43-A8E1-DBAC6444D14B}"/>
              </a:ext>
            </a:extLst>
          </p:cNvPr>
          <p:cNvSpPr txBox="1"/>
          <p:nvPr/>
        </p:nvSpPr>
        <p:spPr>
          <a:xfrm>
            <a:off x="663546" y="793020"/>
            <a:ext cx="107300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Product {</a:t>
            </a: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isPremium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Bool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show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 {}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User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show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Product)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product.show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B4F79"/>
                </a:solidFill>
                <a:latin typeface="Menlo" panose="020B0609030804020204" pitchFamily="49" charset="0"/>
              </a:rPr>
              <a:t>AnonymousUser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: User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override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show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Product)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!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product.isPremium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super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.show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(product: product)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9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056B0-31B0-6448-A57F-3E5EE32F7491}"/>
              </a:ext>
            </a:extLst>
          </p:cNvPr>
          <p:cNvSpPr txBox="1"/>
          <p:nvPr/>
        </p:nvSpPr>
        <p:spPr>
          <a:xfrm>
            <a:off x="930584" y="712099"/>
            <a:ext cx="97104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User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canWatchPremium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Bool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{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false</a:t>
            </a:r>
            <a:r>
              <a:rPr lang="en-IN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show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Product)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product.isPremium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326D74"/>
                </a:solidFill>
                <a:latin typeface="Menlo" panose="020B0609030804020204" pitchFamily="49" charset="0"/>
              </a:rPr>
              <a:t>canWatchPremium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product.show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}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product.show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B4F79"/>
                </a:solidFill>
                <a:latin typeface="Menlo" panose="020B0609030804020204" pitchFamily="49" charset="0"/>
              </a:rPr>
              <a:t>AnonymousUser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: User {</a:t>
            </a: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override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canWatchPremium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Bool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{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false</a:t>
            </a:r>
            <a:r>
              <a:rPr lang="en-IN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override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show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Product)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super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.show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(product: product)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408DE-FCE7-9242-9A62-0FAD844CA159}"/>
              </a:ext>
            </a:extLst>
          </p:cNvPr>
          <p:cNvSpPr txBox="1"/>
          <p:nvPr/>
        </p:nvSpPr>
        <p:spPr>
          <a:xfrm>
            <a:off x="930584" y="234669"/>
            <a:ext cx="544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Strengthen precondition in super class method</a:t>
            </a:r>
          </a:p>
        </p:txBody>
      </p:sp>
    </p:spTree>
    <p:extLst>
      <p:ext uri="{BB962C8B-B14F-4D97-AF65-F5344CB8AC3E}">
        <p14:creationId xmlns:p14="http://schemas.microsoft.com/office/powerpoint/2010/main" val="297790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ADBFF-8238-7E48-8C25-015746B70FFB}"/>
              </a:ext>
            </a:extLst>
          </p:cNvPr>
          <p:cNvSpPr txBox="1"/>
          <p:nvPr/>
        </p:nvSpPr>
        <p:spPr>
          <a:xfrm>
            <a:off x="1407913" y="836919"/>
            <a:ext cx="9601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B4F79"/>
                </a:solidFill>
                <a:latin typeface="Menlo" panose="020B0609030804020204" pitchFamily="49" charset="0"/>
              </a:rPr>
              <a:t>PremiumUser</a:t>
            </a:r>
            <a:r>
              <a:rPr lang="en-IN" sz="1600" dirty="0">
                <a:solidFill>
                  <a:srgbClr val="0B4F79"/>
                </a:solidFill>
                <a:latin typeface="Menlo" panose="020B0609030804020204" pitchFamily="49" charset="0"/>
              </a:rPr>
              <a:t>: User {</a:t>
            </a:r>
          </a:p>
          <a:p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override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var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canWatchPremium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sz="1600" dirty="0">
                <a:solidFill>
                  <a:srgbClr val="3900A0"/>
                </a:solidFill>
                <a:latin typeface="Menlo" panose="020B0609030804020204" pitchFamily="49" charset="0"/>
              </a:rPr>
              <a:t>Bool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 {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true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override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show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 Product) {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super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.show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(product: product)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showProduct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to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user: User) {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product = Product(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isPremium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false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user.show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(product: product)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showProduct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(to: User())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showProduct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(to: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AnonymousUser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showProduct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(to: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PremiumUser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71888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B06336-28D7-F54B-B71A-1CDF13B21615}"/>
              </a:ext>
            </a:extLst>
          </p:cNvPr>
          <p:cNvSpPr txBox="1"/>
          <p:nvPr/>
        </p:nvSpPr>
        <p:spPr>
          <a:xfrm>
            <a:off x="1464659" y="1258211"/>
            <a:ext cx="9075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B4F79"/>
                </a:solidFill>
                <a:latin typeface="Menlo" panose="020B0609030804020204" pitchFamily="49" charset="0"/>
              </a:rPr>
              <a:t>AnonymousUser</a:t>
            </a:r>
            <a:r>
              <a:rPr lang="en-IN" sz="1600" dirty="0">
                <a:solidFill>
                  <a:srgbClr val="0B4F79"/>
                </a:solidFill>
                <a:latin typeface="Menlo" panose="020B0609030804020204" pitchFamily="49" charset="0"/>
              </a:rPr>
              <a:t>: User {</a:t>
            </a:r>
          </a:p>
          <a:p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override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var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canWatchPremium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sz="1600" dirty="0">
                <a:solidFill>
                  <a:srgbClr val="3900A0"/>
                </a:solidFill>
                <a:latin typeface="Menlo" panose="020B0609030804020204" pitchFamily="49" charset="0"/>
              </a:rPr>
              <a:t>Bool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false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override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show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 Product) {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super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.show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(product: product)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product.show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E53C1-0A03-F94A-95C8-F79232EF0505}"/>
              </a:ext>
            </a:extLst>
          </p:cNvPr>
          <p:cNvSpPr txBox="1"/>
          <p:nvPr/>
        </p:nvSpPr>
        <p:spPr>
          <a:xfrm>
            <a:off x="1464659" y="485522"/>
            <a:ext cx="559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sub­class shouldn’t weak­en post-con­di­tions</a:t>
            </a:r>
          </a:p>
        </p:txBody>
      </p:sp>
    </p:spTree>
    <p:extLst>
      <p:ext uri="{BB962C8B-B14F-4D97-AF65-F5344CB8AC3E}">
        <p14:creationId xmlns:p14="http://schemas.microsoft.com/office/powerpoint/2010/main" val="120737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D1D0-251A-674C-9028-04623F6B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5298-3CE6-6343-85DC-8FD38686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0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Clients shouldn’t be forced to depend on meth­ods they do not use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Why?</a:t>
            </a:r>
          </a:p>
          <a:p>
            <a:r>
              <a:rPr lang="en-IN" dirty="0"/>
              <a:t> Too large interface/protocols</a:t>
            </a:r>
          </a:p>
          <a:p>
            <a:r>
              <a:rPr lang="en-IN" dirty="0"/>
              <a:t> We should implement the methods unnecessarily when conforming to the protocols</a:t>
            </a:r>
          </a:p>
          <a:p>
            <a:r>
              <a:rPr lang="en-IN" dirty="0"/>
              <a:t> Easy to understand and test.</a:t>
            </a:r>
          </a:p>
        </p:txBody>
      </p:sp>
    </p:spTree>
    <p:extLst>
      <p:ext uri="{BB962C8B-B14F-4D97-AF65-F5344CB8AC3E}">
        <p14:creationId xmlns:p14="http://schemas.microsoft.com/office/powerpoint/2010/main" val="52976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2A284-4A45-3242-A136-A6C14C26900E}"/>
              </a:ext>
            </a:extLst>
          </p:cNvPr>
          <p:cNvSpPr txBox="1"/>
          <p:nvPr/>
        </p:nvSpPr>
        <p:spPr>
          <a:xfrm>
            <a:off x="689610" y="525780"/>
            <a:ext cx="109918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protocol</a:t>
            </a:r>
            <a:r>
              <a:rPr lang="en-IN" sz="1600" dirty="0">
                <a:solidFill>
                  <a:srgbClr val="0B4F79"/>
                </a:solidFill>
                <a:latin typeface="Menlo" panose="020B0609030804020204" pitchFamily="49" charset="0"/>
              </a:rPr>
              <a:t> Downloadable {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dictionary: [</a:t>
            </a:r>
            <a:r>
              <a:rPr lang="en-IN" sz="1600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])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throws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protocol</a:t>
            </a:r>
            <a:r>
              <a:rPr lang="en-IN" sz="1600" dirty="0">
                <a:solidFill>
                  <a:srgbClr val="5D6C79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B4F79"/>
                </a:solidFill>
                <a:latin typeface="Menlo" panose="020B0609030804020204" pitchFamily="49" charset="0"/>
              </a:rPr>
              <a:t>Mappable</a:t>
            </a:r>
            <a:r>
              <a:rPr lang="en-IN" sz="1600" dirty="0">
                <a:solidFill>
                  <a:srgbClr val="5D6C79"/>
                </a:solidFill>
                <a:latin typeface="Menlo" panose="020B0609030804020204" pitchFamily="49" charset="0"/>
              </a:rPr>
              <a:t>: Downloadable, </a:t>
            </a:r>
            <a:r>
              <a:rPr lang="en-IN" sz="1600" dirty="0" err="1">
                <a:solidFill>
                  <a:srgbClr val="5D6C79"/>
                </a:solidFill>
                <a:latin typeface="Menlo" panose="020B0609030804020204" pitchFamily="49" charset="0"/>
              </a:rPr>
              <a:t>Uploadable</a:t>
            </a:r>
            <a:r>
              <a:rPr lang="en-IN" sz="1600" dirty="0">
                <a:solidFill>
                  <a:srgbClr val="5D6C79"/>
                </a:solidFill>
                <a:latin typeface="Menlo" panose="020B0609030804020204" pitchFamily="49" charset="0"/>
              </a:rPr>
              <a:t> {} // Use Codable</a:t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sz="1600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B4F79"/>
                </a:solidFill>
                <a:latin typeface="Menlo" panose="020B0609030804020204" pitchFamily="49" charset="0"/>
              </a:rPr>
              <a:t>PersonInformation</a:t>
            </a:r>
            <a:r>
              <a:rPr lang="en-IN" sz="1600" dirty="0">
                <a:solidFill>
                  <a:srgbClr val="0B4F79"/>
                </a:solidFill>
                <a:latin typeface="Menlo" panose="020B0609030804020204" pitchFamily="49" charset="0"/>
              </a:rPr>
              <a:t>: Mappable {</a:t>
            </a:r>
          </a:p>
          <a:p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firstName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sz="1600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sz="16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lastName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sz="1600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sz="16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F68A0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dictionary: [</a:t>
            </a:r>
            <a:r>
              <a:rPr lang="en-IN" sz="1600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])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throws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guard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dictionary[</a:t>
            </a:r>
            <a:r>
              <a:rPr lang="en-I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firstName</a:t>
            </a:r>
            <a:r>
              <a:rPr lang="en-I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as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? </a:t>
            </a:r>
            <a:r>
              <a:rPr lang="en-IN" sz="1600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DownloadableError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()}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guard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lastName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dictionary[</a:t>
            </a:r>
            <a:r>
              <a:rPr lang="en-I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lastName</a:t>
            </a:r>
            <a:r>
              <a:rPr lang="en-I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as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? </a:t>
            </a:r>
            <a:r>
              <a:rPr lang="en-IN" sz="1600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DownloadableError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()}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lastName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lastName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toJson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 -&gt; [</a:t>
            </a:r>
            <a:r>
              <a:rPr lang="en-IN" sz="1600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 {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var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body: [</a:t>
            </a:r>
            <a:r>
              <a:rPr lang="en-IN" sz="1600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 = [:]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body[</a:t>
            </a:r>
            <a:r>
              <a:rPr lang="en-I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firstName</a:t>
            </a:r>
            <a:r>
              <a:rPr lang="en-I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600" dirty="0" err="1">
                <a:solidFill>
                  <a:srgbClr val="326D74"/>
                </a:solidFill>
                <a:latin typeface="Menlo" panose="020B0609030804020204" pitchFamily="49" charset="0"/>
              </a:rPr>
              <a:t>firstName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body[</a:t>
            </a:r>
            <a:r>
              <a:rPr lang="en-I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lastName</a:t>
            </a:r>
            <a:r>
              <a:rPr lang="en-I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600" dirty="0" err="1">
                <a:solidFill>
                  <a:srgbClr val="326D74"/>
                </a:solidFill>
                <a:latin typeface="Menlo" panose="020B0609030804020204" pitchFamily="49" charset="0"/>
              </a:rPr>
              <a:t>lastName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body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5615-DBEE-E24E-9223-39024285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8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Hint:  Abstraction and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28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CA4EA-39C8-ED42-A11E-70493F5B4456}"/>
              </a:ext>
            </a:extLst>
          </p:cNvPr>
          <p:cNvSpPr txBox="1"/>
          <p:nvPr/>
        </p:nvSpPr>
        <p:spPr>
          <a:xfrm>
            <a:off x="1256810" y="708412"/>
            <a:ext cx="10288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B4F79"/>
                </a:solidFill>
                <a:latin typeface="Menlo" panose="020B0609030804020204" pitchFamily="49" charset="0"/>
              </a:rPr>
              <a:t>PersonInformation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: </a:t>
            </a:r>
            <a:r>
              <a:rPr lang="en-IN" dirty="0" err="1">
                <a:solidFill>
                  <a:srgbClr val="0B4F79"/>
                </a:solidFill>
                <a:latin typeface="Menlo" panose="020B0609030804020204" pitchFamily="49" charset="0"/>
              </a:rPr>
              <a:t>Uploadable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firstName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lastName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toJson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 -&gt;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body: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[:]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body[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firstName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dirty="0" err="1">
                <a:solidFill>
                  <a:srgbClr val="326D74"/>
                </a:solidFill>
                <a:latin typeface="Menlo" panose="020B0609030804020204" pitchFamily="49" charset="0"/>
              </a:rPr>
              <a:t>firstName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body[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lastName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dirty="0" err="1">
                <a:solidFill>
                  <a:srgbClr val="326D74"/>
                </a:solidFill>
                <a:latin typeface="Menlo" panose="020B0609030804020204" pitchFamily="49" charset="0"/>
              </a:rPr>
              <a:t>lastName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body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05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1990-716B-C843-B52A-6F6CC824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Time &amp;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CCDB-DFFC-A641-BE60-9CEC7CE5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time</a:t>
            </a:r>
          </a:p>
          <a:p>
            <a:r>
              <a:rPr lang="en-US" dirty="0"/>
              <a:t>Quick Release</a:t>
            </a:r>
          </a:p>
          <a:p>
            <a:r>
              <a:rPr lang="en-US" dirty="0"/>
              <a:t>Compete quick</a:t>
            </a:r>
          </a:p>
          <a:p>
            <a:r>
              <a:rPr lang="en-US" dirty="0"/>
              <a:t>Less Cost</a:t>
            </a:r>
          </a:p>
          <a:p>
            <a:r>
              <a:rPr lang="en-US" dirty="0"/>
              <a:t>Deliver &amp; earn value</a:t>
            </a:r>
          </a:p>
        </p:txBody>
      </p:sp>
    </p:spTree>
    <p:extLst>
      <p:ext uri="{BB962C8B-B14F-4D97-AF65-F5344CB8AC3E}">
        <p14:creationId xmlns:p14="http://schemas.microsoft.com/office/powerpoint/2010/main" val="711097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CA4EA-39C8-ED42-A11E-70493F5B4456}"/>
              </a:ext>
            </a:extLst>
          </p:cNvPr>
          <p:cNvSpPr txBox="1"/>
          <p:nvPr/>
        </p:nvSpPr>
        <p:spPr>
          <a:xfrm>
            <a:off x="560070" y="474345"/>
            <a:ext cx="113499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User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Downloadable {</a:t>
            </a: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firstName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lastName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phone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init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dictionary: [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])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throws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guard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dictionary[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firstName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?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DownloadableError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guard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dictionary[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lastName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?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DownloadableError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guard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phone = dictionary[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"phone"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?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DownloadableError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init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phone: phone)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init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firstName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lastName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, phone: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.firstName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firstName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.lastName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lastName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6C36A9"/>
                </a:solidFill>
                <a:latin typeface="Menlo" panose="020B0609030804020204" pitchFamily="49" charset="0"/>
              </a:rPr>
              <a:t>phone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phone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4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D1D0-251A-674C-9028-04623F6B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5298-3CE6-6343-85DC-8FD38686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5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High-level class­es shouldn’t depend on low-level class­es. Both should depend on abstrac­tions. Abstrac­tions shouldn’t depend on details. Details should depend on abstractions.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Why?</a:t>
            </a:r>
          </a:p>
          <a:p>
            <a:r>
              <a:rPr lang="en-IN" dirty="0"/>
              <a:t>Reduce coupling</a:t>
            </a:r>
          </a:p>
        </p:txBody>
      </p:sp>
    </p:spTree>
    <p:extLst>
      <p:ext uri="{BB962C8B-B14F-4D97-AF65-F5344CB8AC3E}">
        <p14:creationId xmlns:p14="http://schemas.microsoft.com/office/powerpoint/2010/main" val="422534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F719F-A0FF-7345-9FBC-521E8849E16C}"/>
              </a:ext>
            </a:extLst>
          </p:cNvPr>
          <p:cNvSpPr txBox="1"/>
          <p:nvPr/>
        </p:nvSpPr>
        <p:spPr>
          <a:xfrm>
            <a:off x="1021080" y="1219796"/>
            <a:ext cx="104889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B4F79"/>
                </a:solidFill>
                <a:latin typeface="Menlo" panose="020B0609030804020204" pitchFamily="49" charset="0"/>
              </a:rPr>
              <a:t>FirebaseProductService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add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[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]) -&gt;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{</a:t>
            </a:r>
          </a:p>
          <a:p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        // Connects Firebase server and returns book</a:t>
            </a:r>
          </a:p>
          <a:p>
            <a:r>
              <a:rPr lang="en-IN" dirty="0">
                <a:solidFill>
                  <a:srgbClr val="0E0EFF"/>
                </a:solidFill>
                <a:latin typeface="Menlo" panose="020B0609030804020204" pitchFamily="49" charset="0"/>
              </a:rPr>
              <a:t>        </a:t>
            </a:r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// </a:t>
            </a:r>
            <a:r>
              <a:rPr lang="en-IN" dirty="0">
                <a:solidFill>
                  <a:srgbClr val="0E0EFF"/>
                </a:solidFill>
                <a:latin typeface="Menlo" panose="020B0609030804020204" pitchFamily="49" charset="0"/>
              </a:rPr>
              <a:t>https://</a:t>
            </a:r>
            <a:r>
              <a:rPr lang="en-IN" dirty="0" err="1">
                <a:solidFill>
                  <a:srgbClr val="0E0EFF"/>
                </a:solidFill>
                <a:latin typeface="Menlo" panose="020B0609030804020204" pitchFamily="49" charset="0"/>
              </a:rPr>
              <a:t>firebase.zopsmart.com</a:t>
            </a:r>
            <a:r>
              <a:rPr lang="en-IN" dirty="0">
                <a:solidFill>
                  <a:srgbClr val="0E0EFF"/>
                </a:solidFill>
                <a:latin typeface="Menlo" panose="020B0609030804020204" pitchFamily="49" charset="0"/>
              </a:rPr>
              <a:t>/add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body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B4F79"/>
                </a:solidFill>
                <a:latin typeface="Menlo" panose="020B0609030804020204" pitchFamily="49" charset="0"/>
              </a:rPr>
              <a:t>ProductManager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service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FirebaseProductService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add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&lt;T: Mappable&gt;(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T)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throws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-&gt; T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requestBody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product.toJson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responseBody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326D74"/>
                </a:solidFill>
                <a:latin typeface="Menlo" panose="020B0609030804020204" pitchFamily="49" charset="0"/>
              </a:rPr>
              <a:t>service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.add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(body: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requestBody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try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T(from: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responseBody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manager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ProductManager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(service: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FirebaseProductService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1B2FF-EB36-7540-AC84-586FD123A0D4}"/>
              </a:ext>
            </a:extLst>
          </p:cNvPr>
          <p:cNvSpPr txBox="1"/>
          <p:nvPr/>
        </p:nvSpPr>
        <p:spPr>
          <a:xfrm>
            <a:off x="1021080" y="296466"/>
            <a:ext cx="1014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totally depends on firebase service. What if we need to migrate from Firebase to AWS due to scalability/price issue.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54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F719F-A0FF-7345-9FBC-521E8849E16C}"/>
              </a:ext>
            </a:extLst>
          </p:cNvPr>
          <p:cNvSpPr txBox="1"/>
          <p:nvPr/>
        </p:nvSpPr>
        <p:spPr>
          <a:xfrm>
            <a:off x="998220" y="228600"/>
            <a:ext cx="104889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protocol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B4F79"/>
                </a:solidFill>
                <a:latin typeface="Menlo" panose="020B0609030804020204" pitchFamily="49" charset="0"/>
              </a:rPr>
              <a:t>ProductService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add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[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]) -&gt;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B4F79"/>
                </a:solidFill>
                <a:latin typeface="Menlo" panose="020B0609030804020204" pitchFamily="49" charset="0"/>
              </a:rPr>
              <a:t>AWSProductService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ProductService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add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[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]) -&gt;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{</a:t>
            </a:r>
          </a:p>
          <a:p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        // Connects AWS server and returns book</a:t>
            </a:r>
          </a:p>
          <a:p>
            <a:r>
              <a:rPr lang="en-IN" dirty="0">
                <a:solidFill>
                  <a:srgbClr val="0E0EFF"/>
                </a:solidFill>
                <a:latin typeface="Menlo" panose="020B0609030804020204" pitchFamily="49" charset="0"/>
              </a:rPr>
              <a:t>        </a:t>
            </a:r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// </a:t>
            </a:r>
            <a:r>
              <a:rPr lang="en-IN" dirty="0">
                <a:solidFill>
                  <a:srgbClr val="0E0EFF"/>
                </a:solidFill>
                <a:latin typeface="Menlo" panose="020B0609030804020204" pitchFamily="49" charset="0"/>
              </a:rPr>
              <a:t>https://</a:t>
            </a:r>
            <a:r>
              <a:rPr lang="en-IN" dirty="0" err="1">
                <a:solidFill>
                  <a:srgbClr val="0E0EFF"/>
                </a:solidFill>
                <a:latin typeface="Menlo" panose="020B0609030804020204" pitchFamily="49" charset="0"/>
              </a:rPr>
              <a:t>aws.zopsmart.com</a:t>
            </a:r>
            <a:r>
              <a:rPr lang="en-IN" dirty="0">
                <a:solidFill>
                  <a:srgbClr val="0E0EFF"/>
                </a:solidFill>
                <a:latin typeface="Menlo" panose="020B0609030804020204" pitchFamily="49" charset="0"/>
              </a:rPr>
              <a:t>/add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body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B4F79"/>
                </a:solidFill>
                <a:latin typeface="Menlo" panose="020B0609030804020204" pitchFamily="49" charset="0"/>
              </a:rPr>
              <a:t>ProductManager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service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ProductService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add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&lt;T: Mappable&gt;(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T)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throws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-&gt; T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requestBody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product.toJson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responseBody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326D74"/>
                </a:solidFill>
                <a:latin typeface="Menlo" panose="020B0609030804020204" pitchFamily="49" charset="0"/>
              </a:rPr>
              <a:t>service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.add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(body: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requestBody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try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T(from: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responseBody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909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52E1A-6B43-6F4F-A7F6-0987D2BFBDEA}"/>
              </a:ext>
            </a:extLst>
          </p:cNvPr>
          <p:cNvSpPr txBox="1"/>
          <p:nvPr/>
        </p:nvSpPr>
        <p:spPr>
          <a:xfrm>
            <a:off x="2057400" y="1417320"/>
            <a:ext cx="82753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Home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Write unit test by injecting Mock</a:t>
            </a:r>
            <a:r>
              <a:rPr lang="en-IN" sz="2400" dirty="0" err="1">
                <a:solidFill>
                  <a:srgbClr val="000000"/>
                </a:solidFill>
                <a:latin typeface="+mj-lt"/>
              </a:rPr>
              <a:t>ProductService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in</a:t>
            </a:r>
            <a:r>
              <a:rPr lang="en-US" sz="2400" dirty="0">
                <a:latin typeface="+mj-lt"/>
              </a:rPr>
              <a:t> </a:t>
            </a:r>
            <a:r>
              <a:rPr lang="en-IN" sz="2400" dirty="0" err="1">
                <a:solidFill>
                  <a:srgbClr val="0B4F79"/>
                </a:solidFill>
                <a:latin typeface="+mj-lt"/>
              </a:rPr>
              <a:t>ProductManager</a:t>
            </a:r>
            <a:r>
              <a:rPr lang="en-IN" sz="2400" dirty="0">
                <a:solidFill>
                  <a:srgbClr val="0B4F79"/>
                </a:solidFill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B4F79"/>
                </a:solidFill>
                <a:latin typeface="+mj-lt"/>
              </a:rPr>
              <a:t>In DIP, what will be result if I use or don’t use generics</a:t>
            </a:r>
          </a:p>
          <a:p>
            <a:r>
              <a:rPr lang="en-IN" b="1" dirty="0"/>
              <a:t>let</a:t>
            </a:r>
            <a:r>
              <a:rPr lang="en-IN" dirty="0"/>
              <a:t> result = </a:t>
            </a:r>
            <a:r>
              <a:rPr lang="en-IN" b="1" dirty="0"/>
              <a:t>try</a:t>
            </a:r>
            <a:r>
              <a:rPr lang="en-IN" dirty="0"/>
              <a:t> </a:t>
            </a:r>
            <a:r>
              <a:rPr lang="en-IN" dirty="0" err="1"/>
              <a:t>manager.add</a:t>
            </a:r>
            <a:r>
              <a:rPr lang="en-IN" dirty="0"/>
              <a:t>(product: Mobile(name: "iPhone", </a:t>
            </a:r>
            <a:r>
              <a:rPr lang="en-IN" dirty="0" err="1"/>
              <a:t>osVersion</a:t>
            </a:r>
            <a:r>
              <a:rPr lang="en-IN" dirty="0"/>
              <a:t>: "13.0"))</a:t>
            </a:r>
            <a:endParaRPr lang="en-IN" sz="2400" dirty="0">
              <a:solidFill>
                <a:srgbClr val="0B4F79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41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5DF36-BA0B-114C-BFEA-6BE1571B2385}"/>
              </a:ext>
            </a:extLst>
          </p:cNvPr>
          <p:cNvSpPr txBox="1"/>
          <p:nvPr/>
        </p:nvSpPr>
        <p:spPr>
          <a:xfrm>
            <a:off x="8298180" y="5212080"/>
            <a:ext cx="238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BA93B-6893-2C45-83B5-A79B85CEE39C}"/>
              </a:ext>
            </a:extLst>
          </p:cNvPr>
          <p:cNvSpPr txBox="1"/>
          <p:nvPr/>
        </p:nvSpPr>
        <p:spPr>
          <a:xfrm>
            <a:off x="982980" y="697230"/>
            <a:ext cx="7395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Feedbacks are most welcome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https://</a:t>
            </a:r>
            <a:r>
              <a:rPr lang="en-US" sz="2400" dirty="0" err="1"/>
              <a:t>forms.gle</a:t>
            </a:r>
            <a:r>
              <a:rPr lang="en-US" sz="2400" dirty="0"/>
              <a:t>/t6AnErCoSQRrNhLC6</a:t>
            </a:r>
          </a:p>
        </p:txBody>
      </p:sp>
    </p:spTree>
    <p:extLst>
      <p:ext uri="{BB962C8B-B14F-4D97-AF65-F5344CB8AC3E}">
        <p14:creationId xmlns:p14="http://schemas.microsoft.com/office/powerpoint/2010/main" val="37781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E1B-4D0C-4341-B7DE-17E31EE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Reuse Level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66A5B2B-8A02-A74E-93AD-35D9C1CC9D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603511"/>
              </p:ext>
            </p:extLst>
          </p:nvPr>
        </p:nvGraphicFramePr>
        <p:xfrm>
          <a:off x="1501140" y="2804666"/>
          <a:ext cx="918972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9C1263-58C3-CF46-BF0F-C0470D5E3F83}"/>
              </a:ext>
            </a:extLst>
          </p:cNvPr>
          <p:cNvSpPr txBox="1"/>
          <p:nvPr/>
        </p:nvSpPr>
        <p:spPr>
          <a:xfrm>
            <a:off x="2823210" y="4503420"/>
            <a:ext cx="700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Everything follows common programming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23091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168A-E201-4049-908A-BD5A9935F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050"/>
            <a:ext cx="9144000" cy="914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SOLID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0AC5-560F-C142-86A1-1018125C9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72" y="2312084"/>
            <a:ext cx="1929494" cy="2049232"/>
          </a:xfrm>
        </p:spPr>
        <p:txBody>
          <a:bodyPr anchor="t">
            <a:normAutofit/>
          </a:bodyPr>
          <a:lstStyle/>
          <a:p>
            <a:r>
              <a:rPr lang="en-US" sz="4000" dirty="0"/>
              <a:t>S</a:t>
            </a:r>
          </a:p>
          <a:p>
            <a:r>
              <a:rPr lang="en-IN" dirty="0"/>
              <a:t>Single Responsibility Principle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B5EE82-8028-6D48-88F0-CF66BAD5A4B4}"/>
              </a:ext>
            </a:extLst>
          </p:cNvPr>
          <p:cNvSpPr txBox="1">
            <a:spLocks/>
          </p:cNvSpPr>
          <p:nvPr/>
        </p:nvSpPr>
        <p:spPr>
          <a:xfrm>
            <a:off x="3634466" y="2310496"/>
            <a:ext cx="1929494" cy="2049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</a:t>
            </a:r>
          </a:p>
          <a:p>
            <a:r>
              <a:rPr lang="en-IN" dirty="0"/>
              <a:t>Open/Closed Principle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3A9BBAE-750D-2946-B8FB-BD6145E55370}"/>
              </a:ext>
            </a:extLst>
          </p:cNvPr>
          <p:cNvSpPr txBox="1">
            <a:spLocks/>
          </p:cNvSpPr>
          <p:nvPr/>
        </p:nvSpPr>
        <p:spPr>
          <a:xfrm>
            <a:off x="5563960" y="2310495"/>
            <a:ext cx="1726747" cy="2049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L</a:t>
            </a:r>
          </a:p>
          <a:p>
            <a:r>
              <a:rPr lang="en-IN" dirty="0" err="1"/>
              <a:t>Liskov</a:t>
            </a:r>
            <a:r>
              <a:rPr lang="en-IN" dirty="0"/>
              <a:t> </a:t>
            </a:r>
          </a:p>
          <a:p>
            <a:r>
              <a:rPr lang="en-IN" dirty="0"/>
              <a:t>Sub­sti­tu­tion Prin­ci­ple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B9FB4E9-2B57-5F45-8C5E-E5A4DE2E4540}"/>
              </a:ext>
            </a:extLst>
          </p:cNvPr>
          <p:cNvSpPr txBox="1">
            <a:spLocks/>
          </p:cNvSpPr>
          <p:nvPr/>
        </p:nvSpPr>
        <p:spPr>
          <a:xfrm>
            <a:off x="7292748" y="2310495"/>
            <a:ext cx="1726747" cy="2049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</a:t>
            </a:r>
          </a:p>
          <a:p>
            <a:r>
              <a:rPr lang="en-IN" dirty="0"/>
              <a:t>Interface Segregation Principle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37CA8DB-83EB-CF42-8560-5A67560EE23C}"/>
              </a:ext>
            </a:extLst>
          </p:cNvPr>
          <p:cNvSpPr txBox="1">
            <a:spLocks/>
          </p:cNvSpPr>
          <p:nvPr/>
        </p:nvSpPr>
        <p:spPr>
          <a:xfrm>
            <a:off x="9019495" y="2310494"/>
            <a:ext cx="1798183" cy="2049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D</a:t>
            </a:r>
          </a:p>
          <a:p>
            <a:r>
              <a:rPr lang="en-IN" dirty="0"/>
              <a:t>Dependency Inversion Principle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CB5B6-B66C-E14E-BF47-DAF7538CE1DA}"/>
              </a:ext>
            </a:extLst>
          </p:cNvPr>
          <p:cNvSpPr txBox="1"/>
          <p:nvPr/>
        </p:nvSpPr>
        <p:spPr>
          <a:xfrm>
            <a:off x="2752112" y="6273284"/>
            <a:ext cx="668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Disclaimer: don’t follow blindly, think and apply practically</a:t>
            </a:r>
          </a:p>
        </p:txBody>
      </p:sp>
    </p:spTree>
    <p:extLst>
      <p:ext uri="{BB962C8B-B14F-4D97-AF65-F5344CB8AC3E}">
        <p14:creationId xmlns:p14="http://schemas.microsoft.com/office/powerpoint/2010/main" val="102365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D1D0-251A-674C-9028-04623F6B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Single Responsibility Principle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5298-3CE6-6343-85DC-8FD38686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575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Each software module should have one and only one reason to change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Why?</a:t>
            </a:r>
          </a:p>
          <a:p>
            <a:r>
              <a:rPr lang="en-IN" dirty="0"/>
              <a:t> Easy to implement</a:t>
            </a:r>
          </a:p>
          <a:p>
            <a:r>
              <a:rPr lang="en-IN" dirty="0"/>
              <a:t> Avoid unexpected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04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60D3C-D567-BB43-96B5-711EFF0F2476}"/>
              </a:ext>
            </a:extLst>
          </p:cNvPr>
          <p:cNvSpPr txBox="1"/>
          <p:nvPr/>
        </p:nvSpPr>
        <p:spPr>
          <a:xfrm>
            <a:off x="838200" y="1034693"/>
            <a:ext cx="84872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 Product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totalPage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Int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osVersion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productType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takePicture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() {}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goNextPage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 {}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upload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Product)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json: [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Any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[:]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json[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</a:t>
            </a:r>
            <a:r>
              <a:rPr lang="en-IN" dirty="0" err="1">
                <a:solidFill>
                  <a:srgbClr val="6C36A9"/>
                </a:solidFill>
                <a:latin typeface="Menlo" panose="020B0609030804020204" pitchFamily="49" charset="0"/>
              </a:rPr>
              <a:t>name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product.productType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"book"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json[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totalPage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product.totalPage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product.productType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"mobile"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json[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osVersion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product.osVersion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    // upload json to server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DBE35F-E707-7941-AD28-1D276D1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378"/>
            <a:ext cx="10515600" cy="869315"/>
          </a:xfrm>
        </p:spPr>
        <p:txBody>
          <a:bodyPr>
            <a:normAutofit/>
          </a:bodyPr>
          <a:lstStyle/>
          <a:p>
            <a:r>
              <a:rPr lang="en-IN" sz="2400" dirty="0"/>
              <a:t>Hint: Couple things changes for same reason or Decouple things change for different reason. BTW both are same :)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51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F719F-A0FF-7345-9FBC-521E8849E16C}"/>
              </a:ext>
            </a:extLst>
          </p:cNvPr>
          <p:cNvSpPr txBox="1"/>
          <p:nvPr/>
        </p:nvSpPr>
        <p:spPr>
          <a:xfrm>
            <a:off x="1097280" y="1108710"/>
            <a:ext cx="78752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Mobile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osVersion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takePicture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() {}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B4F79"/>
                </a:solidFill>
                <a:latin typeface="Menlo" panose="020B0609030804020204" pitchFamily="49" charset="0"/>
              </a:rPr>
              <a:t>Book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name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6C36A9"/>
                </a:solidFill>
                <a:latin typeface="Menlo" panose="020B0609030804020204" pitchFamily="49" charset="0"/>
              </a:rPr>
              <a:t>String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9B2393"/>
                </a:solidFill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totalPage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: </a:t>
            </a:r>
            <a:r>
              <a:rPr lang="en-IN" dirty="0">
                <a:solidFill>
                  <a:srgbClr val="3900A0"/>
                </a:solidFill>
                <a:latin typeface="Menlo" panose="020B0609030804020204" pitchFamily="49" charset="0"/>
              </a:rPr>
              <a:t>Int</a:t>
            </a:r>
            <a:endParaRPr lang="en-I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F68A0"/>
                </a:solidFill>
                <a:latin typeface="Menlo" panose="020B0609030804020204" pitchFamily="49" charset="0"/>
              </a:rPr>
              <a:t>goNextPage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 {}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42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D1D0-251A-674C-9028-04623F6B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Open/Closed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5298-3CE6-6343-85DC-8FD38686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37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Entities or objects should be open for exten­sion but closed for modification.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Why?</a:t>
            </a:r>
          </a:p>
          <a:p>
            <a:r>
              <a:rPr lang="en-IN" dirty="0"/>
              <a:t>  Add new features without breaking existing code</a:t>
            </a:r>
          </a:p>
        </p:txBody>
      </p:sp>
    </p:spTree>
    <p:extLst>
      <p:ext uri="{BB962C8B-B14F-4D97-AF65-F5344CB8AC3E}">
        <p14:creationId xmlns:p14="http://schemas.microsoft.com/office/powerpoint/2010/main" val="201122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2A284-4A45-3242-A136-A6C14C26900E}"/>
              </a:ext>
            </a:extLst>
          </p:cNvPr>
          <p:cNvSpPr txBox="1"/>
          <p:nvPr/>
        </p:nvSpPr>
        <p:spPr>
          <a:xfrm>
            <a:off x="838200" y="1565910"/>
            <a:ext cx="8778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// But this method no longer works :(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upload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product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Product) {}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// Do I need to create a separate methods to upload each product?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upload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mobile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Mobile) {}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N" b="1" dirty="0" err="1">
                <a:solidFill>
                  <a:srgbClr val="9B2393"/>
                </a:solidFill>
                <a:latin typeface="Menlo" panose="020B060903080402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upload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book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 Book) {}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F5615-DBEE-E24E-9223-39024285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r>
              <a:rPr lang="en-IN" sz="2400" dirty="0"/>
              <a:t>Hint:  Abstraction and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6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1816</Words>
  <Application>Microsoft Macintosh PowerPoint</Application>
  <PresentationFormat>Widescreen</PresentationFormat>
  <Paragraphs>310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Menlo</vt:lpstr>
      <vt:lpstr>Office Theme</vt:lpstr>
      <vt:lpstr>Clean Programming Practices</vt:lpstr>
      <vt:lpstr>Time &amp; Cost</vt:lpstr>
      <vt:lpstr>Code Reuse Level</vt:lpstr>
      <vt:lpstr>SOLID</vt:lpstr>
      <vt:lpstr>Single Responsibility Principle</vt:lpstr>
      <vt:lpstr>Hint: Couple things changes for same reason or Decouple things change for different reason. BTW both are same :)</vt:lpstr>
      <vt:lpstr>PowerPoint Presentation</vt:lpstr>
      <vt:lpstr>Open/Closed Principle</vt:lpstr>
      <vt:lpstr>Hint:  Abstraction and Polymorphism</vt:lpstr>
      <vt:lpstr>PowerPoint Presentation</vt:lpstr>
      <vt:lpstr>PowerPoint Presentation</vt:lpstr>
      <vt:lpstr>Liskov Sub­sti­tu­tion Prin­ci­ple</vt:lpstr>
      <vt:lpstr>PowerPoint Presentation</vt:lpstr>
      <vt:lpstr>PowerPoint Presentation</vt:lpstr>
      <vt:lpstr>PowerPoint Presentation</vt:lpstr>
      <vt:lpstr>PowerPoint Presentation</vt:lpstr>
      <vt:lpstr>Interface Segregation Principle</vt:lpstr>
      <vt:lpstr>Hint:  Abstraction and Polymorphism</vt:lpstr>
      <vt:lpstr>PowerPoint Presentation</vt:lpstr>
      <vt:lpstr>PowerPoint Presentation</vt:lpstr>
      <vt:lpstr>Dependency Inversion Principle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Programming Practices</dc:title>
  <dc:creator>Thangavel, Srikanth (NonEmp)</dc:creator>
  <cp:lastModifiedBy>Thangavel, Srikanth (NonEmp)</cp:lastModifiedBy>
  <cp:revision>3</cp:revision>
  <dcterms:created xsi:type="dcterms:W3CDTF">2022-02-04T00:00:56Z</dcterms:created>
  <dcterms:modified xsi:type="dcterms:W3CDTF">2022-02-06T20:38:09Z</dcterms:modified>
</cp:coreProperties>
</file>