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YELP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Yel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094" y="2846231"/>
            <a:ext cx="1984757" cy="9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843380"/>
            <a:ext cx="9613861" cy="1080938"/>
          </a:xfrm>
        </p:spPr>
        <p:txBody>
          <a:bodyPr/>
          <a:lstStyle/>
          <a:p>
            <a:r>
              <a:rPr lang="en-US" dirty="0"/>
              <a:t>Prediction Model for User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924318"/>
            <a:ext cx="9764446" cy="4933682"/>
          </a:xfrm>
        </p:spPr>
        <p:txBody>
          <a:bodyPr>
            <a:noAutofit/>
          </a:bodyPr>
          <a:lstStyle/>
          <a:p>
            <a:r>
              <a:rPr lang="en-US" dirty="0" smtClean="0"/>
              <a:t>Research Question: What factors would help predict the rating received by a restaurant?</a:t>
            </a:r>
          </a:p>
          <a:p>
            <a:r>
              <a:rPr lang="en-US" altLang="zh-CN" dirty="0" smtClean="0"/>
              <a:t>Our Target Variable:</a:t>
            </a:r>
            <a:r>
              <a:rPr lang="zh-CN" altLang="en-US" dirty="0" smtClean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(satisfied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unsatisfied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Feature Engineering:</a:t>
            </a:r>
          </a:p>
          <a:p>
            <a:pPr lvl="1"/>
            <a:r>
              <a:rPr lang="en-US" altLang="zh-CN" sz="2400" dirty="0" smtClean="0"/>
              <a:t>Added new feature to </a:t>
            </a:r>
            <a:r>
              <a:rPr lang="en-US" altLang="zh-CN" sz="2400" dirty="0" err="1" smtClean="0"/>
              <a:t>th</a:t>
            </a:r>
            <a:r>
              <a:rPr lang="en-US" altLang="zh-CN" sz="2400" dirty="0" smtClean="0"/>
              <a:t> datasets based on the existing features/variables</a:t>
            </a:r>
          </a:p>
          <a:p>
            <a:pPr lvl="1"/>
            <a:r>
              <a:rPr lang="en-US" altLang="zh-CN" sz="2400" dirty="0" err="1" smtClean="0"/>
              <a:t>Good_for_score</a:t>
            </a:r>
            <a:r>
              <a:rPr lang="en-US" altLang="zh-CN" sz="2400" dirty="0" smtClean="0"/>
              <a:t>: which combined scores of all the ‘</a:t>
            </a:r>
            <a:r>
              <a:rPr lang="en-US" altLang="zh-CN" sz="2400" dirty="0" err="1" smtClean="0"/>
              <a:t>Good_for</a:t>
            </a:r>
            <a:r>
              <a:rPr lang="en-US" altLang="zh-CN" sz="2400" dirty="0" smtClean="0"/>
              <a:t>’ attributes such as </a:t>
            </a:r>
            <a:r>
              <a:rPr lang="en-US" altLang="zh-CN" sz="2400" dirty="0" err="1" smtClean="0"/>
              <a:t>good_for</a:t>
            </a:r>
            <a:r>
              <a:rPr lang="en-US" altLang="zh-CN" sz="2400" dirty="0" smtClean="0"/>
              <a:t> breakfast, good_for_kids.</a:t>
            </a:r>
          </a:p>
          <a:p>
            <a:pPr lvl="1"/>
            <a:r>
              <a:rPr lang="en-US" altLang="zh-CN" sz="2400" dirty="0" err="1" smtClean="0"/>
              <a:t>Park_score</a:t>
            </a:r>
            <a:r>
              <a:rPr lang="en-US" altLang="zh-CN" sz="2400" dirty="0" smtClean="0"/>
              <a:t>: which combined scores of all Parking related attributes</a:t>
            </a:r>
          </a:p>
          <a:p>
            <a:pPr lvl="1"/>
            <a:r>
              <a:rPr lang="en-US" altLang="zh-CN" sz="2400" dirty="0" err="1" smtClean="0"/>
              <a:t>Compliment_score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combined scores of all </a:t>
            </a:r>
            <a:r>
              <a:rPr lang="en-US" altLang="zh-CN" sz="2400" dirty="0" smtClean="0"/>
              <a:t>compliment related attributes</a:t>
            </a:r>
          </a:p>
          <a:p>
            <a:pPr lvl="1"/>
            <a:r>
              <a:rPr lang="en-US" altLang="zh-CN" sz="2400" dirty="0" err="1"/>
              <a:t>V</a:t>
            </a:r>
            <a:r>
              <a:rPr lang="en-US" altLang="zh-CN" sz="2400" dirty="0" err="1" smtClean="0"/>
              <a:t>otes_score</a:t>
            </a:r>
            <a:r>
              <a:rPr lang="en-US" altLang="zh-CN" sz="2400" dirty="0" smtClean="0"/>
              <a:t>: which sums up all votes given by an individual user till date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701" y="450761"/>
            <a:ext cx="96591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Split the dataset in Train and test set (75:25)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implemented three classification models to compare accuracy and determine the best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 smtClean="0"/>
              <a:t>Results Obtained: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26081"/>
              </p:ext>
            </p:extLst>
          </p:nvPr>
        </p:nvGraphicFramePr>
        <p:xfrm>
          <a:off x="1233510" y="3729744"/>
          <a:ext cx="8528676" cy="179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338"/>
                <a:gridCol w="4264338"/>
              </a:tblGrid>
              <a:tr h="44519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Accuracy</a:t>
                      </a:r>
                      <a:endParaRPr lang="en-US" dirty="0"/>
                    </a:p>
                  </a:txBody>
                  <a:tcPr/>
                </a:tc>
              </a:tr>
              <a:tr h="45137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</a:tr>
              <a:tr h="45137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451378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4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605307"/>
            <a:ext cx="98008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…….  Model was finalized as the best model for prediction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model</a:t>
            </a:r>
          </a:p>
          <a:p>
            <a:pPr lvl="1"/>
            <a:r>
              <a:rPr lang="en-US" sz="2400" dirty="0"/>
              <a:t>The feature combination of 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- Star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rating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business </a:t>
            </a:r>
          </a:p>
          <a:p>
            <a:pPr lvl="1"/>
            <a:r>
              <a:rPr lang="en-US" altLang="zh-CN" sz="2400" dirty="0" smtClean="0"/>
              <a:t>- Review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count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sz="2400" dirty="0" smtClean="0"/>
              <a:t>- Number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Yelp fans </a:t>
            </a:r>
          </a:p>
          <a:p>
            <a:pPr lvl="1"/>
            <a:r>
              <a:rPr lang="en-US" sz="2400" dirty="0" smtClean="0"/>
              <a:t>- Average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stars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user </a:t>
            </a:r>
          </a:p>
          <a:p>
            <a:pPr lvl="1"/>
            <a:r>
              <a:rPr lang="en-US" altLang="zh-CN" sz="2400" dirty="0" smtClean="0"/>
              <a:t>- Review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count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user </a:t>
            </a:r>
          </a:p>
          <a:p>
            <a:pPr lvl="1"/>
            <a:r>
              <a:rPr lang="en-US" sz="2400" dirty="0" smtClean="0"/>
              <a:t>- Number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Yelp friends </a:t>
            </a:r>
          </a:p>
          <a:p>
            <a:pPr lvl="1"/>
            <a:r>
              <a:rPr lang="en-US" altLang="zh-CN" sz="2400" dirty="0" smtClean="0"/>
              <a:t>-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availability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 smtClean="0"/>
              <a:t>Helps </a:t>
            </a:r>
            <a:r>
              <a:rPr lang="en-US" altLang="zh-CN" sz="2400" dirty="0"/>
              <a:t>us predict if a user will give a satisfied or unsatisfied rating to a business </a:t>
            </a:r>
            <a:r>
              <a:rPr lang="en-US" altLang="zh-CN" sz="2400" dirty="0" smtClean="0"/>
              <a:t>…….% </a:t>
            </a:r>
            <a:r>
              <a:rPr lang="en-US" altLang="zh-CN" sz="2400" dirty="0"/>
              <a:t>of the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30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Collaborative Filtering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8033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Purpose: To predict </a:t>
            </a:r>
            <a:r>
              <a:rPr lang="en-US" dirty="0"/>
              <a:t>the rating from a user for a business based on the </a:t>
            </a:r>
            <a:r>
              <a:rPr lang="en-US" dirty="0" smtClean="0"/>
              <a:t>ratings given </a:t>
            </a:r>
            <a:r>
              <a:rPr lang="en-US" dirty="0"/>
              <a:t>to that business from </a:t>
            </a:r>
            <a:r>
              <a:rPr lang="en-US" dirty="0" smtClean="0"/>
              <a:t>sim</a:t>
            </a:r>
            <a:r>
              <a:rPr lang="en-US" dirty="0"/>
              <a:t>ilar users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similarity between users is defined by the </a:t>
            </a:r>
            <a:r>
              <a:rPr lang="en-US" dirty="0" smtClean="0"/>
              <a:t>differences of </a:t>
            </a:r>
            <a:r>
              <a:rPr lang="en-US" dirty="0"/>
              <a:t>the ratings they've given to the same businesses.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i="1" dirty="0" smtClean="0"/>
              <a:t>n </a:t>
            </a:r>
            <a:r>
              <a:rPr lang="en-US" dirty="0"/>
              <a:t>users and </a:t>
            </a:r>
            <a:r>
              <a:rPr lang="en-US" i="1" dirty="0"/>
              <a:t>m </a:t>
            </a:r>
            <a:r>
              <a:rPr lang="en-US" dirty="0" smtClean="0"/>
              <a:t>business, a matrix is created where question </a:t>
            </a:r>
            <a:r>
              <a:rPr lang="en-US" dirty="0"/>
              <a:t>marks in the matrix are where we would like to predict using Cosine similarity.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54" y="2431228"/>
            <a:ext cx="4839988" cy="36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1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442" y="437882"/>
            <a:ext cx="10702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Results: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3" y="1152178"/>
            <a:ext cx="6861209" cy="427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50574"/>
            <a:ext cx="3138893" cy="5278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189" y="5559311"/>
            <a:ext cx="49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Matrix with many NA’s (No Prediction)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6051183"/>
            <a:ext cx="419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with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9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add data sources and other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YELP!</a:t>
            </a:r>
          </a:p>
          <a:p>
            <a:r>
              <a:rPr lang="en-US" sz="3200" dirty="0" smtClean="0"/>
              <a:t>The YELP Dataset</a:t>
            </a:r>
          </a:p>
          <a:p>
            <a:r>
              <a:rPr lang="en-US" sz="3200" dirty="0" smtClean="0"/>
              <a:t>Data Preprocessing</a:t>
            </a:r>
          </a:p>
          <a:p>
            <a:r>
              <a:rPr lang="en-US" sz="3200" dirty="0" smtClean="0"/>
              <a:t>Initial Explorations and Visualizations</a:t>
            </a:r>
          </a:p>
          <a:p>
            <a:r>
              <a:rPr lang="en-US" sz="3200" dirty="0"/>
              <a:t>User-based Collaborative Filtering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8420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99256"/>
            <a:ext cx="7304580" cy="4159875"/>
          </a:xfrm>
        </p:spPr>
        <p:txBody>
          <a:bodyPr>
            <a:normAutofit fontScale="92500"/>
          </a:bodyPr>
          <a:lstStyle/>
          <a:p>
            <a:r>
              <a:rPr lang="en-US" dirty="0"/>
              <a:t>Yelp, a website that serves as a directory for local businesses, both big and small, in major cities and towns across the world in over 15 different languages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One can:</a:t>
            </a:r>
          </a:p>
          <a:p>
            <a:pPr marL="0" indent="0">
              <a:buNone/>
            </a:pPr>
            <a:r>
              <a:rPr lang="en-US" dirty="0"/>
              <a:t>-&gt; find the type of store that sells what you're looking to buy</a:t>
            </a:r>
          </a:p>
          <a:p>
            <a:pPr marL="0" indent="0">
              <a:buNone/>
            </a:pPr>
            <a:r>
              <a:rPr lang="en-US" dirty="0"/>
              <a:t>-&gt; leave reviews and ratings for those you've already done business with</a:t>
            </a:r>
          </a:p>
          <a:p>
            <a:pPr marL="0" indent="0">
              <a:buNone/>
            </a:pPr>
            <a:r>
              <a:rPr lang="en-US" dirty="0"/>
              <a:t>-&gt; can comment on reviews that others have posted. 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Yel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81" y="923723"/>
            <a:ext cx="14287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what is yelp imag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35" y="2099255"/>
            <a:ext cx="3172165" cy="41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9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50772"/>
            <a:ext cx="6081087" cy="413411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Participated in ‘Round 8 </a:t>
            </a:r>
            <a:r>
              <a:rPr lang="en-US" sz="2600" dirty="0"/>
              <a:t>Of The Yelp Dataset </a:t>
            </a:r>
            <a:r>
              <a:rPr lang="en-US" sz="2600" dirty="0" smtClean="0"/>
              <a:t>Challenge’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/>
              <a:t>2.7M </a:t>
            </a:r>
            <a:r>
              <a:rPr lang="en-US" sz="2600" dirty="0"/>
              <a:t>reviews and 649K tips by 687K users for 86K </a:t>
            </a:r>
            <a:r>
              <a:rPr lang="en-US" sz="2600" dirty="0" smtClean="0"/>
              <a:t>businesses</a:t>
            </a:r>
          </a:p>
          <a:p>
            <a:r>
              <a:rPr lang="en-US" sz="2600" dirty="0" smtClean="0"/>
              <a:t>The data was categorized in 5 datasets: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1. Business</a:t>
            </a:r>
          </a:p>
          <a:p>
            <a:pPr marL="0" indent="0">
              <a:buNone/>
            </a:pPr>
            <a:r>
              <a:rPr lang="en-US" sz="2600" dirty="0" smtClean="0"/>
              <a:t>	2. Reviews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3. User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4. Check in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5. Tip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501" y="2125014"/>
            <a:ext cx="470078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review</a:t>
            </a:r>
            <a:endParaRPr lang="en-US" b="1" dirty="0"/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'type': 'review',</a:t>
            </a:r>
            <a:br>
              <a:rPr lang="en-US" dirty="0"/>
            </a:br>
            <a:r>
              <a:rPr lang="en-US" dirty="0"/>
              <a:t>   '</a:t>
            </a:r>
            <a:r>
              <a:rPr lang="en-US" dirty="0" err="1"/>
              <a:t>business_id</a:t>
            </a:r>
            <a:r>
              <a:rPr lang="en-US" dirty="0"/>
              <a:t>': (encrypted business id),</a:t>
            </a:r>
            <a:br>
              <a:rPr lang="en-US" dirty="0"/>
            </a:br>
            <a:r>
              <a:rPr lang="en-US" dirty="0"/>
              <a:t>   '</a:t>
            </a:r>
            <a:r>
              <a:rPr lang="en-US" dirty="0" err="1"/>
              <a:t>user_id</a:t>
            </a:r>
            <a:r>
              <a:rPr lang="en-US" dirty="0"/>
              <a:t>': (encrypted user id),</a:t>
            </a:r>
            <a:br>
              <a:rPr lang="en-US" dirty="0"/>
            </a:br>
            <a:r>
              <a:rPr lang="en-US" dirty="0"/>
              <a:t>   'stars': (star rating, rounded to half-stars),</a:t>
            </a:r>
            <a:br>
              <a:rPr lang="en-US" dirty="0"/>
            </a:br>
            <a:r>
              <a:rPr lang="en-US" dirty="0"/>
              <a:t>   'text': (review text),</a:t>
            </a:r>
            <a:br>
              <a:rPr lang="en-US" dirty="0"/>
            </a:br>
            <a:r>
              <a:rPr lang="en-US" dirty="0"/>
              <a:t>   'date': (date, formatted like '2012-03-14'),</a:t>
            </a:r>
            <a:br>
              <a:rPr lang="en-US" dirty="0"/>
            </a:br>
            <a:r>
              <a:rPr lang="en-US" dirty="0"/>
              <a:t>   'votes': {(vote type): (count)},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2134"/>
            <a:ext cx="10279600" cy="4018209"/>
          </a:xfrm>
        </p:spPr>
        <p:txBody>
          <a:bodyPr/>
          <a:lstStyle/>
          <a:p>
            <a:r>
              <a:rPr lang="en-US" sz="2800" dirty="0" smtClean="0"/>
              <a:t>Size of the dataset: above 2gb!!</a:t>
            </a:r>
          </a:p>
          <a:p>
            <a:r>
              <a:rPr lang="en-US" sz="2800" dirty="0" smtClean="0"/>
              <a:t>Each of 5 datasets were in form of a JSON file</a:t>
            </a:r>
          </a:p>
          <a:p>
            <a:r>
              <a:rPr lang="en-US" sz="2800" dirty="0" smtClean="0"/>
              <a:t>Used Python to  convert each dataset from </a:t>
            </a:r>
            <a:r>
              <a:rPr lang="en-US" sz="2800" dirty="0" err="1" smtClean="0"/>
              <a:t>json</a:t>
            </a:r>
            <a:r>
              <a:rPr lang="en-US" sz="2800" dirty="0" smtClean="0"/>
              <a:t> format to csv format</a:t>
            </a:r>
          </a:p>
          <a:p>
            <a:r>
              <a:rPr lang="en-US" sz="2800" dirty="0" smtClean="0"/>
              <a:t>The ‘review.csv’ dataset was further divided into chunks to facilitate faster initial analysis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84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Identified relevant variables for our research question</a:t>
            </a:r>
          </a:p>
          <a:p>
            <a:r>
              <a:rPr lang="en-US" sz="2800" dirty="0">
                <a:solidFill>
                  <a:srgbClr val="FFC000"/>
                </a:solidFill>
              </a:rPr>
              <a:t>Extract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of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“Restaurant”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Business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data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in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the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tagging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for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prediction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>
                <a:solidFill>
                  <a:srgbClr val="FFC000"/>
                </a:solidFill>
              </a:rPr>
              <a:t>and</a:t>
            </a:r>
            <a:r>
              <a:rPr lang="zh-CN" altLang="en-US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recommendation?? Did we do this??</a:t>
            </a:r>
          </a:p>
          <a:p>
            <a:r>
              <a:rPr lang="en-US" sz="2800" dirty="0" smtClean="0"/>
              <a:t>Decided to use the ‘Business’, ’User’ and ‘Review’ dataset</a:t>
            </a:r>
          </a:p>
          <a:p>
            <a:r>
              <a:rPr lang="en-US" sz="2800" dirty="0" smtClean="0"/>
              <a:t>Merged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Business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Review</a:t>
            </a:r>
            <a:r>
              <a:rPr lang="zh-CN" altLang="en-US" sz="2800" dirty="0"/>
              <a:t> </a:t>
            </a:r>
            <a:r>
              <a:rPr lang="en-US" altLang="zh-CN" sz="2800" dirty="0"/>
              <a:t>&amp; User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6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Explorations and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39" y="2156495"/>
            <a:ext cx="7163641" cy="4514761"/>
          </a:xfrm>
        </p:spPr>
      </p:pic>
      <p:sp>
        <p:nvSpPr>
          <p:cNvPr id="5" name="TextBox 4"/>
          <p:cNvSpPr txBox="1"/>
          <p:nvPr/>
        </p:nvSpPr>
        <p:spPr>
          <a:xfrm>
            <a:off x="399245" y="2408349"/>
            <a:ext cx="40439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Frequency Distribution of Review Count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Most restaurants have the total review count between 0 to 150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94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29" y="1282606"/>
            <a:ext cx="8192643" cy="5163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031" y="676228"/>
            <a:ext cx="3078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Distribution of Review Stars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64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50" y="1362519"/>
            <a:ext cx="8192643" cy="51632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003" y="463639"/>
            <a:ext cx="4997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State-wise comparison of Average-Stars received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88907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184</TotalTime>
  <Words>556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宋体</vt:lpstr>
      <vt:lpstr>Arial</vt:lpstr>
      <vt:lpstr>Trebuchet MS</vt:lpstr>
      <vt:lpstr>Berlin</vt:lpstr>
      <vt:lpstr>ANALYSIS OF YELP USERS</vt:lpstr>
      <vt:lpstr>Contents</vt:lpstr>
      <vt:lpstr>What is Yelp?</vt:lpstr>
      <vt:lpstr>Our Dataset</vt:lpstr>
      <vt:lpstr>Data Preprocessing</vt:lpstr>
      <vt:lpstr>Data Preprocessing</vt:lpstr>
      <vt:lpstr>Initial Explorations and Visualizations</vt:lpstr>
      <vt:lpstr>PowerPoint Presentation</vt:lpstr>
      <vt:lpstr>PowerPoint Presentation</vt:lpstr>
      <vt:lpstr>Prediction Model for User Satisfaction </vt:lpstr>
      <vt:lpstr>PowerPoint Presentation</vt:lpstr>
      <vt:lpstr>PowerPoint Presentation</vt:lpstr>
      <vt:lpstr>User-based Collaborative Filtering </vt:lpstr>
      <vt:lpstr>PowerPoint Presentation</vt:lpstr>
      <vt:lpstr>Need to add data sources and other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YELP USERS</dc:title>
  <dc:creator>Utkarsha Devkar</dc:creator>
  <cp:lastModifiedBy>Utkarsha Devkar</cp:lastModifiedBy>
  <cp:revision>16</cp:revision>
  <dcterms:created xsi:type="dcterms:W3CDTF">2016-12-06T16:35:55Z</dcterms:created>
  <dcterms:modified xsi:type="dcterms:W3CDTF">2016-12-06T19:40:41Z</dcterms:modified>
</cp:coreProperties>
</file>