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70" r:id="rId10"/>
    <p:sldId id="266" r:id="rId11"/>
    <p:sldId id="271" r:id="rId12"/>
    <p:sldId id="263" r:id="rId13"/>
    <p:sldId id="265" r:id="rId14"/>
    <p:sldId id="261" r:id="rId15"/>
    <p:sldId id="26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92D3D-E90C-AE21-B349-2FA7C9797B14}" name="Srikanth Kadaba Bhogananda" initials="SB" userId="S::kadababhogananda.s@northeastern.edu::dd1a4fcb-3772-46f6-8848-59ffecb93f7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B56CA-1930-CAB9-9B5F-4D2E0EE4884E}" v="373" dt="2022-08-15T01:58:18.292"/>
    <p1510:client id="{6565B152-3E9D-48CD-B17F-736F95DAEE38}" v="314" dt="2022-08-14T03:56:30.837"/>
    <p1510:client id="{6BFE5C62-B16B-F945-B715-F0A87725FDF7}" v="1640" dt="2022-08-15T01:56:19.93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25684-D2E4-4447-9DD2-B46D20E077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53E5F2-1287-4D5E-B0E3-F9DC16888456}">
      <dgm:prSet/>
      <dgm:spPr/>
      <dgm:t>
        <a:bodyPr/>
        <a:lstStyle/>
        <a:p>
          <a:r>
            <a:rPr lang="en-US"/>
            <a:t>Converting text (question, context, answer) to vector embeddings</a:t>
          </a:r>
        </a:p>
      </dgm:t>
    </dgm:pt>
    <dgm:pt modelId="{99B11A23-87C9-47A5-9407-8F65A0BD7785}" type="parTrans" cxnId="{A7BEB838-892C-40F4-93A4-7758BFD83A39}">
      <dgm:prSet/>
      <dgm:spPr/>
      <dgm:t>
        <a:bodyPr/>
        <a:lstStyle/>
        <a:p>
          <a:endParaRPr lang="en-US"/>
        </a:p>
      </dgm:t>
    </dgm:pt>
    <dgm:pt modelId="{49E1B7E3-EC4A-439C-8497-E58F9B02D184}" type="sibTrans" cxnId="{A7BEB838-892C-40F4-93A4-7758BFD83A39}">
      <dgm:prSet/>
      <dgm:spPr/>
      <dgm:t>
        <a:bodyPr/>
        <a:lstStyle/>
        <a:p>
          <a:endParaRPr lang="en-US"/>
        </a:p>
      </dgm:t>
    </dgm:pt>
    <dgm:pt modelId="{0701C7B4-877B-4719-AB83-C6522E5B7015}">
      <dgm:prSet/>
      <dgm:spPr/>
      <dgm:t>
        <a:bodyPr/>
        <a:lstStyle/>
        <a:p>
          <a:r>
            <a:rPr lang="en-US"/>
            <a:t>Tokenized data into tensors</a:t>
          </a:r>
        </a:p>
      </dgm:t>
    </dgm:pt>
    <dgm:pt modelId="{FC0ADD66-A28B-4F68-820B-5E7E4C926CB4}" type="parTrans" cxnId="{CEA02213-472B-46EA-8B3B-4111B1A93E25}">
      <dgm:prSet/>
      <dgm:spPr/>
      <dgm:t>
        <a:bodyPr/>
        <a:lstStyle/>
        <a:p>
          <a:endParaRPr lang="en-US"/>
        </a:p>
      </dgm:t>
    </dgm:pt>
    <dgm:pt modelId="{478EA2FD-6D9C-4F83-B06F-F4F808AC9146}" type="sibTrans" cxnId="{CEA02213-472B-46EA-8B3B-4111B1A93E25}">
      <dgm:prSet/>
      <dgm:spPr/>
      <dgm:t>
        <a:bodyPr/>
        <a:lstStyle/>
        <a:p>
          <a:endParaRPr lang="en-US"/>
        </a:p>
      </dgm:t>
    </dgm:pt>
    <dgm:pt modelId="{1E331A68-5D80-4898-8ABB-4C939ADF033B}">
      <dgm:prSet/>
      <dgm:spPr/>
      <dgm:t>
        <a:bodyPr/>
        <a:lstStyle/>
        <a:p>
          <a:r>
            <a:rPr lang="en-US"/>
            <a:t>Trained for 3 epochs on Discovery (NEU HPC)</a:t>
          </a:r>
        </a:p>
      </dgm:t>
    </dgm:pt>
    <dgm:pt modelId="{0296C25B-5698-450B-B2E8-02344586E93D}" type="parTrans" cxnId="{42A28BAD-0668-4B41-A959-DE47F3B84FC1}">
      <dgm:prSet/>
      <dgm:spPr/>
      <dgm:t>
        <a:bodyPr/>
        <a:lstStyle/>
        <a:p>
          <a:endParaRPr lang="en-US"/>
        </a:p>
      </dgm:t>
    </dgm:pt>
    <dgm:pt modelId="{4D61C659-7511-4887-97E7-29BFE9103760}" type="sibTrans" cxnId="{42A28BAD-0668-4B41-A959-DE47F3B84FC1}">
      <dgm:prSet/>
      <dgm:spPr/>
      <dgm:t>
        <a:bodyPr/>
        <a:lstStyle/>
        <a:p>
          <a:endParaRPr lang="en-US"/>
        </a:p>
      </dgm:t>
    </dgm:pt>
    <dgm:pt modelId="{316F5AFE-7ACF-4597-8F5A-7F2EEB0E068B}" type="pres">
      <dgm:prSet presAssocID="{78625684-D2E4-4447-9DD2-B46D20E0771A}" presName="diagram" presStyleCnt="0">
        <dgm:presLayoutVars>
          <dgm:dir/>
          <dgm:resizeHandles val="exact"/>
        </dgm:presLayoutVars>
      </dgm:prSet>
      <dgm:spPr/>
    </dgm:pt>
    <dgm:pt modelId="{3889DEEB-4857-487F-B0A4-D0AD0405356F}" type="pres">
      <dgm:prSet presAssocID="{3553E5F2-1287-4D5E-B0E3-F9DC16888456}" presName="node" presStyleLbl="node1" presStyleIdx="0" presStyleCnt="3">
        <dgm:presLayoutVars>
          <dgm:bulletEnabled val="1"/>
        </dgm:presLayoutVars>
      </dgm:prSet>
      <dgm:spPr/>
    </dgm:pt>
    <dgm:pt modelId="{F61263CA-A2FF-474A-82BF-E75D798E5499}" type="pres">
      <dgm:prSet presAssocID="{49E1B7E3-EC4A-439C-8497-E58F9B02D184}" presName="sibTrans" presStyleLbl="sibTrans2D1" presStyleIdx="0" presStyleCnt="2"/>
      <dgm:spPr/>
    </dgm:pt>
    <dgm:pt modelId="{7E716F0F-9FA5-48F6-B4EC-58A9AE9DD7F5}" type="pres">
      <dgm:prSet presAssocID="{49E1B7E3-EC4A-439C-8497-E58F9B02D184}" presName="connectorText" presStyleLbl="sibTrans2D1" presStyleIdx="0" presStyleCnt="2"/>
      <dgm:spPr/>
    </dgm:pt>
    <dgm:pt modelId="{8F0EC451-0519-45CA-9BC8-1BBC18849039}" type="pres">
      <dgm:prSet presAssocID="{0701C7B4-877B-4719-AB83-C6522E5B7015}" presName="node" presStyleLbl="node1" presStyleIdx="1" presStyleCnt="3">
        <dgm:presLayoutVars>
          <dgm:bulletEnabled val="1"/>
        </dgm:presLayoutVars>
      </dgm:prSet>
      <dgm:spPr/>
    </dgm:pt>
    <dgm:pt modelId="{65778E28-432A-43A6-A641-FA58BD5CDA25}" type="pres">
      <dgm:prSet presAssocID="{478EA2FD-6D9C-4F83-B06F-F4F808AC9146}" presName="sibTrans" presStyleLbl="sibTrans2D1" presStyleIdx="1" presStyleCnt="2"/>
      <dgm:spPr/>
    </dgm:pt>
    <dgm:pt modelId="{FDC6F51D-25EA-4475-A9D6-D02DF48E7ABC}" type="pres">
      <dgm:prSet presAssocID="{478EA2FD-6D9C-4F83-B06F-F4F808AC9146}" presName="connectorText" presStyleLbl="sibTrans2D1" presStyleIdx="1" presStyleCnt="2"/>
      <dgm:spPr/>
    </dgm:pt>
    <dgm:pt modelId="{8C752D69-7ED1-4A72-994D-667D62BED420}" type="pres">
      <dgm:prSet presAssocID="{1E331A68-5D80-4898-8ABB-4C939ADF033B}" presName="node" presStyleLbl="node1" presStyleIdx="2" presStyleCnt="3">
        <dgm:presLayoutVars>
          <dgm:bulletEnabled val="1"/>
        </dgm:presLayoutVars>
      </dgm:prSet>
      <dgm:spPr/>
    </dgm:pt>
  </dgm:ptLst>
  <dgm:cxnLst>
    <dgm:cxn modelId="{1DDF7211-ED03-41C8-8742-A647F352533D}" type="presOf" srcId="{478EA2FD-6D9C-4F83-B06F-F4F808AC9146}" destId="{FDC6F51D-25EA-4475-A9D6-D02DF48E7ABC}" srcOrd="1" destOrd="0" presId="urn:microsoft.com/office/officeart/2005/8/layout/process5"/>
    <dgm:cxn modelId="{CEA02213-472B-46EA-8B3B-4111B1A93E25}" srcId="{78625684-D2E4-4447-9DD2-B46D20E0771A}" destId="{0701C7B4-877B-4719-AB83-C6522E5B7015}" srcOrd="1" destOrd="0" parTransId="{FC0ADD66-A28B-4F68-820B-5E7E4C926CB4}" sibTransId="{478EA2FD-6D9C-4F83-B06F-F4F808AC9146}"/>
    <dgm:cxn modelId="{A7BEB838-892C-40F4-93A4-7758BFD83A39}" srcId="{78625684-D2E4-4447-9DD2-B46D20E0771A}" destId="{3553E5F2-1287-4D5E-B0E3-F9DC16888456}" srcOrd="0" destOrd="0" parTransId="{99B11A23-87C9-47A5-9407-8F65A0BD7785}" sibTransId="{49E1B7E3-EC4A-439C-8497-E58F9B02D184}"/>
    <dgm:cxn modelId="{F5FC6257-F7FB-4E32-BF33-C5A38E63F36F}" type="presOf" srcId="{478EA2FD-6D9C-4F83-B06F-F4F808AC9146}" destId="{65778E28-432A-43A6-A641-FA58BD5CDA25}" srcOrd="0" destOrd="0" presId="urn:microsoft.com/office/officeart/2005/8/layout/process5"/>
    <dgm:cxn modelId="{D6720458-29C2-4919-B952-A106B37C9AE9}" type="presOf" srcId="{49E1B7E3-EC4A-439C-8497-E58F9B02D184}" destId="{7E716F0F-9FA5-48F6-B4EC-58A9AE9DD7F5}" srcOrd="1" destOrd="0" presId="urn:microsoft.com/office/officeart/2005/8/layout/process5"/>
    <dgm:cxn modelId="{EEF1B758-8774-4D92-AF8E-DD66368D0FBC}" type="presOf" srcId="{78625684-D2E4-4447-9DD2-B46D20E0771A}" destId="{316F5AFE-7ACF-4597-8F5A-7F2EEB0E068B}" srcOrd="0" destOrd="0" presId="urn:microsoft.com/office/officeart/2005/8/layout/process5"/>
    <dgm:cxn modelId="{ED653059-B336-4FD0-999B-0D4967424124}" type="presOf" srcId="{3553E5F2-1287-4D5E-B0E3-F9DC16888456}" destId="{3889DEEB-4857-487F-B0A4-D0AD0405356F}" srcOrd="0" destOrd="0" presId="urn:microsoft.com/office/officeart/2005/8/layout/process5"/>
    <dgm:cxn modelId="{5FD03DA4-D3FF-43DC-8436-1925E3BD340F}" type="presOf" srcId="{0701C7B4-877B-4719-AB83-C6522E5B7015}" destId="{8F0EC451-0519-45CA-9BC8-1BBC18849039}" srcOrd="0" destOrd="0" presId="urn:microsoft.com/office/officeart/2005/8/layout/process5"/>
    <dgm:cxn modelId="{42A28BAD-0668-4B41-A959-DE47F3B84FC1}" srcId="{78625684-D2E4-4447-9DD2-B46D20E0771A}" destId="{1E331A68-5D80-4898-8ABB-4C939ADF033B}" srcOrd="2" destOrd="0" parTransId="{0296C25B-5698-450B-B2E8-02344586E93D}" sibTransId="{4D61C659-7511-4887-97E7-29BFE9103760}"/>
    <dgm:cxn modelId="{3F8FD0B4-0329-460F-813E-B10775EBA28A}" type="presOf" srcId="{49E1B7E3-EC4A-439C-8497-E58F9B02D184}" destId="{F61263CA-A2FF-474A-82BF-E75D798E5499}" srcOrd="0" destOrd="0" presId="urn:microsoft.com/office/officeart/2005/8/layout/process5"/>
    <dgm:cxn modelId="{7814A7CF-FECF-42D2-A2E4-AA5991650514}" type="presOf" srcId="{1E331A68-5D80-4898-8ABB-4C939ADF033B}" destId="{8C752D69-7ED1-4A72-994D-667D62BED420}" srcOrd="0" destOrd="0" presId="urn:microsoft.com/office/officeart/2005/8/layout/process5"/>
    <dgm:cxn modelId="{7B37D6BC-75FC-473D-A5AF-C22DD3D5A0C5}" type="presParOf" srcId="{316F5AFE-7ACF-4597-8F5A-7F2EEB0E068B}" destId="{3889DEEB-4857-487F-B0A4-D0AD0405356F}" srcOrd="0" destOrd="0" presId="urn:microsoft.com/office/officeart/2005/8/layout/process5"/>
    <dgm:cxn modelId="{410AB515-A0E0-4158-9FC2-7CC98092229A}" type="presParOf" srcId="{316F5AFE-7ACF-4597-8F5A-7F2EEB0E068B}" destId="{F61263CA-A2FF-474A-82BF-E75D798E5499}" srcOrd="1" destOrd="0" presId="urn:microsoft.com/office/officeart/2005/8/layout/process5"/>
    <dgm:cxn modelId="{C4B60A54-CA41-4A9B-90BE-10A88C429D9E}" type="presParOf" srcId="{F61263CA-A2FF-474A-82BF-E75D798E5499}" destId="{7E716F0F-9FA5-48F6-B4EC-58A9AE9DD7F5}" srcOrd="0" destOrd="0" presId="urn:microsoft.com/office/officeart/2005/8/layout/process5"/>
    <dgm:cxn modelId="{DF8A8637-7AB2-4504-B14A-867597BAC35D}" type="presParOf" srcId="{316F5AFE-7ACF-4597-8F5A-7F2EEB0E068B}" destId="{8F0EC451-0519-45CA-9BC8-1BBC18849039}" srcOrd="2" destOrd="0" presId="urn:microsoft.com/office/officeart/2005/8/layout/process5"/>
    <dgm:cxn modelId="{81E092F6-93AE-4C77-B694-37F08CCAFB8D}" type="presParOf" srcId="{316F5AFE-7ACF-4597-8F5A-7F2EEB0E068B}" destId="{65778E28-432A-43A6-A641-FA58BD5CDA25}" srcOrd="3" destOrd="0" presId="urn:microsoft.com/office/officeart/2005/8/layout/process5"/>
    <dgm:cxn modelId="{10720FDA-B91A-4710-826E-52F344417BC6}" type="presParOf" srcId="{65778E28-432A-43A6-A641-FA58BD5CDA25}" destId="{FDC6F51D-25EA-4475-A9D6-D02DF48E7ABC}" srcOrd="0" destOrd="0" presId="urn:microsoft.com/office/officeart/2005/8/layout/process5"/>
    <dgm:cxn modelId="{69AA13A5-1F35-4E85-BDEC-75BC58F9B8CD}" type="presParOf" srcId="{316F5AFE-7ACF-4597-8F5A-7F2EEB0E068B}" destId="{8C752D69-7ED1-4A72-994D-667D62BED42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9DEEB-4857-487F-B0A4-D0AD0405356F}">
      <dsp:nvSpPr>
        <dsp:cNvPr id="0" name=""/>
        <dsp:cNvSpPr/>
      </dsp:nvSpPr>
      <dsp:spPr>
        <a:xfrm>
          <a:off x="7495" y="198409"/>
          <a:ext cx="2240378" cy="1344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Converting text (question, context, answer) to vector embeddings</a:t>
          </a:r>
        </a:p>
      </dsp:txBody>
      <dsp:txXfrm>
        <a:off x="46866" y="237780"/>
        <a:ext cx="2161636" cy="1265484"/>
      </dsp:txXfrm>
    </dsp:sp>
    <dsp:sp modelId="{F61263CA-A2FF-474A-82BF-E75D798E5499}">
      <dsp:nvSpPr>
        <dsp:cNvPr id="0" name=""/>
        <dsp:cNvSpPr/>
      </dsp:nvSpPr>
      <dsp:spPr>
        <a:xfrm>
          <a:off x="2445027" y="592715"/>
          <a:ext cx="474960" cy="555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45027" y="703838"/>
        <a:ext cx="332472" cy="333367"/>
      </dsp:txXfrm>
    </dsp:sp>
    <dsp:sp modelId="{8F0EC451-0519-45CA-9BC8-1BBC18849039}">
      <dsp:nvSpPr>
        <dsp:cNvPr id="0" name=""/>
        <dsp:cNvSpPr/>
      </dsp:nvSpPr>
      <dsp:spPr>
        <a:xfrm>
          <a:off x="3144024" y="198409"/>
          <a:ext cx="2240378" cy="1344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Tokenized data into tensors</a:t>
          </a:r>
        </a:p>
      </dsp:txBody>
      <dsp:txXfrm>
        <a:off x="3183395" y="237780"/>
        <a:ext cx="2161636" cy="1265484"/>
      </dsp:txXfrm>
    </dsp:sp>
    <dsp:sp modelId="{65778E28-432A-43A6-A641-FA58BD5CDA25}">
      <dsp:nvSpPr>
        <dsp:cNvPr id="0" name=""/>
        <dsp:cNvSpPr/>
      </dsp:nvSpPr>
      <dsp:spPr>
        <a:xfrm>
          <a:off x="5581556" y="592715"/>
          <a:ext cx="474960" cy="555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81556" y="703838"/>
        <a:ext cx="332472" cy="333367"/>
      </dsp:txXfrm>
    </dsp:sp>
    <dsp:sp modelId="{8C752D69-7ED1-4A72-994D-667D62BED420}">
      <dsp:nvSpPr>
        <dsp:cNvPr id="0" name=""/>
        <dsp:cNvSpPr/>
      </dsp:nvSpPr>
      <dsp:spPr>
        <a:xfrm>
          <a:off x="6280554" y="198409"/>
          <a:ext cx="2240378" cy="1344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Trained for 3 epochs on Discovery (NEU HPC)</a:t>
          </a:r>
        </a:p>
      </dsp:txBody>
      <dsp:txXfrm>
        <a:off x="6319925" y="237780"/>
        <a:ext cx="2161636" cy="1265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b11b6279e_0_2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b11b6279e_0_2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1b6279e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1b6279e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8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1b6279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1b6279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b11b6279e_0_2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b11b6279e_0_2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11b6279e_0_1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11b6279e_0_1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11b6279e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b11b6279e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11b6279e_0_2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11b6279e_0_2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1b6279e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1b6279e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4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1b6279e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1b6279e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1b6279e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1b6279e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4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1b6279e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1b6279e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6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1b6279e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1b6279e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79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44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8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rxiv.org/abs/1810.04805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apers.nips.cc/paper/2019/hash/dc6a7e655d7e5840e66733e9ee67cc69-Abstrac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9161" y="479394"/>
            <a:ext cx="2678858" cy="268013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Question Answering Systems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9161" y="3473370"/>
            <a:ext cx="2678858" cy="1169496"/>
          </a:xfrm>
          <a:prstGeom prst="rect">
            <a:avLst/>
          </a:prstGeom>
        </p:spPr>
        <p:txBody>
          <a:bodyPr spcFirstLastPara="1" vert="horz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i="1"/>
              <a:t>Premkumar Bhaskaran</a:t>
            </a:r>
            <a:endParaRPr lang="en-GB" sz="1100" i="1"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i="1"/>
              <a:t>Srikanth </a:t>
            </a:r>
            <a:r>
              <a:rPr lang="en-GB" sz="1100" i="1" err="1"/>
              <a:t>Kadaba</a:t>
            </a:r>
            <a:r>
              <a:rPr lang="en-GB" sz="1100" i="1"/>
              <a:t> </a:t>
            </a:r>
            <a:r>
              <a:rPr lang="en-GB" sz="1100" i="1" err="1"/>
              <a:t>Bhogananda</a:t>
            </a:r>
            <a:endParaRPr lang="en-GB" sz="1100" i="1" err="1"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i="1"/>
              <a:t>Sakthi Kripa Selvan</a:t>
            </a:r>
            <a:endParaRPr lang="en-GB" sz="1100" i="1">
              <a:cs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72105" y="480060"/>
            <a:ext cx="4248196" cy="4162806"/>
          </a:xfrm>
          <a:prstGeom prst="rect">
            <a:avLst/>
          </a:prstGeom>
          <a:noFill/>
        </p:spPr>
      </p:pic>
      <p:sp>
        <p:nvSpPr>
          <p:cNvPr id="56" name="Google Shape;56;p13"/>
          <p:cNvSpPr txBox="1"/>
          <p:nvPr/>
        </p:nvSpPr>
        <p:spPr>
          <a:xfrm>
            <a:off x="7519150" y="38996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Results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3717F0D-01B9-8169-F5AB-F9768312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2105406"/>
            <a:ext cx="2571750" cy="2558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254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Evaluation Metrics</a:t>
            </a:r>
          </a:p>
          <a:p>
            <a:pPr marL="8826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F1 score</a:t>
            </a:r>
          </a:p>
          <a:p>
            <a:pPr marL="8826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Exact Match</a:t>
            </a:r>
          </a:p>
          <a:p>
            <a:pPr marL="1397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97074EC-E189-EA2E-1404-F6ACC89E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167275"/>
            <a:ext cx="5177790" cy="28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0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D2BDE-FBB5-1598-07A6-0BF81072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6888"/>
            <a:ext cx="5170932" cy="1337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/>
              <a:t>Latency performance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1796796"/>
            <a:ext cx="3182691" cy="13716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3716"/>
                      <a:gd name="connsiteX1" fmla="*/ 636538 w 3182691"/>
                      <a:gd name="connsiteY1" fmla="*/ 0 h 13716"/>
                      <a:gd name="connsiteX2" fmla="*/ 1273076 w 3182691"/>
                      <a:gd name="connsiteY2" fmla="*/ 0 h 13716"/>
                      <a:gd name="connsiteX3" fmla="*/ 1909615 w 3182691"/>
                      <a:gd name="connsiteY3" fmla="*/ 0 h 13716"/>
                      <a:gd name="connsiteX4" fmla="*/ 2482499 w 3182691"/>
                      <a:gd name="connsiteY4" fmla="*/ 0 h 13716"/>
                      <a:gd name="connsiteX5" fmla="*/ 3182691 w 3182691"/>
                      <a:gd name="connsiteY5" fmla="*/ 0 h 13716"/>
                      <a:gd name="connsiteX6" fmla="*/ 3182691 w 3182691"/>
                      <a:gd name="connsiteY6" fmla="*/ 13716 h 13716"/>
                      <a:gd name="connsiteX7" fmla="*/ 2609807 w 3182691"/>
                      <a:gd name="connsiteY7" fmla="*/ 13716 h 13716"/>
                      <a:gd name="connsiteX8" fmla="*/ 2068749 w 3182691"/>
                      <a:gd name="connsiteY8" fmla="*/ 13716 h 13716"/>
                      <a:gd name="connsiteX9" fmla="*/ 1432211 w 3182691"/>
                      <a:gd name="connsiteY9" fmla="*/ 13716 h 13716"/>
                      <a:gd name="connsiteX10" fmla="*/ 859327 w 3182691"/>
                      <a:gd name="connsiteY10" fmla="*/ 13716 h 13716"/>
                      <a:gd name="connsiteX11" fmla="*/ 0 w 3182691"/>
                      <a:gd name="connsiteY11" fmla="*/ 13716 h 13716"/>
                      <a:gd name="connsiteX12" fmla="*/ 0 w 3182691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2905" y="4075"/>
                          <a:pt x="3183007" y="9784"/>
                          <a:pt x="3182691" y="13716"/>
                        </a:cubicBezTo>
                        <a:cubicBezTo>
                          <a:pt x="2947041" y="12115"/>
                          <a:pt x="2875741" y="18365"/>
                          <a:pt x="2609807" y="13716"/>
                        </a:cubicBezTo>
                        <a:cubicBezTo>
                          <a:pt x="2343873" y="9067"/>
                          <a:pt x="2331203" y="27157"/>
                          <a:pt x="2068749" y="13716"/>
                        </a:cubicBezTo>
                        <a:cubicBezTo>
                          <a:pt x="1806295" y="275"/>
                          <a:pt x="1713773" y="42516"/>
                          <a:pt x="1432211" y="13716"/>
                        </a:cubicBezTo>
                        <a:cubicBezTo>
                          <a:pt x="1150649" y="-15084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1" h="13716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2125" y="5320"/>
                          <a:pt x="3182367" y="9001"/>
                          <a:pt x="3182691" y="13716"/>
                        </a:cubicBezTo>
                        <a:cubicBezTo>
                          <a:pt x="3026064" y="-15421"/>
                          <a:pt x="2775005" y="18495"/>
                          <a:pt x="2546153" y="13716"/>
                        </a:cubicBezTo>
                        <a:cubicBezTo>
                          <a:pt x="2317301" y="8937"/>
                          <a:pt x="2164351" y="-14456"/>
                          <a:pt x="1845961" y="13716"/>
                        </a:cubicBezTo>
                        <a:cubicBezTo>
                          <a:pt x="1527571" y="41888"/>
                          <a:pt x="1455006" y="1252"/>
                          <a:pt x="1304903" y="13716"/>
                        </a:cubicBezTo>
                        <a:cubicBezTo>
                          <a:pt x="1154800" y="26180"/>
                          <a:pt x="942107" y="-16628"/>
                          <a:pt x="604711" y="13716"/>
                        </a:cubicBezTo>
                        <a:cubicBezTo>
                          <a:pt x="267315" y="44060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F2BA-0729-2353-8867-992D01FF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2029968"/>
            <a:ext cx="5170932" cy="26128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DistilBert</a:t>
            </a:r>
            <a:r>
              <a:rPr lang="en-US" sz="1700" dirty="0"/>
              <a:t> is fastest.</a:t>
            </a:r>
            <a:endParaRPr lang="en-US" sz="1700" dirty="0"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epochs, better performance</a:t>
            </a:r>
            <a:endParaRPr lang="en-US" sz="1700" dirty="0"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Document retriever, to replace context.</a:t>
            </a:r>
            <a:endParaRPr lang="en-US" sz="1700" dirty="0"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Explore other transformer architectures</a:t>
            </a:r>
            <a:endParaRPr lang="en-US" sz="1700" dirty="0"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3F6775-3C7C-21A4-99DB-8BFAF891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490684"/>
            <a:ext cx="3010662" cy="2084883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5903839-4001-6A7D-6B09-3372126E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3572055"/>
            <a:ext cx="2996946" cy="6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942996" y="3200874"/>
            <a:ext cx="3604497" cy="97283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07" name="Graphic 106" descr="Smiling Face with No Fill">
            <a:extLst>
              <a:ext uri="{FF2B5EF4-FFF2-40B4-BE49-F238E27FC236}">
                <a16:creationId xmlns:a16="http://schemas.microsoft.com/office/drawing/2014/main" id="{82C4B371-1129-4150-8F84-C7ABD4CD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136148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45146" y="2233500"/>
            <a:ext cx="8178799" cy="85180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200"/>
              <a:t>APPENDIX</a:t>
            </a:r>
            <a:br>
              <a:rPr lang="en-US" sz="3200"/>
            </a:br>
            <a:endParaRPr lang="en-US" sz="320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8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9BA3C8-1E4B-E941-6091-DBCF61E9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74233"/>
              </p:ext>
            </p:extLst>
          </p:nvPr>
        </p:nvGraphicFramePr>
        <p:xfrm>
          <a:off x="879178" y="1397850"/>
          <a:ext cx="7385643" cy="33305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817">
                  <a:extLst>
                    <a:ext uri="{9D8B030D-6E8A-4147-A177-3AD203B41FA5}">
                      <a16:colId xmlns:a16="http://schemas.microsoft.com/office/drawing/2014/main" val="1301591481"/>
                    </a:ext>
                  </a:extLst>
                </a:gridCol>
                <a:gridCol w="6005826">
                  <a:extLst>
                    <a:ext uri="{9D8B030D-6E8A-4147-A177-3AD203B41FA5}">
                      <a16:colId xmlns:a16="http://schemas.microsoft.com/office/drawing/2014/main" val="239535872"/>
                    </a:ext>
                  </a:extLst>
                </a:gridCol>
              </a:tblGrid>
              <a:tr h="5550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endParaRPr lang="en-US" sz="18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21640" marR="68324" marT="110821" marB="1108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Progress</a:t>
                      </a:r>
                      <a:endParaRPr lang="en-US" sz="18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21640" marR="68324" marT="110821" marB="1108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73073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Week 10</a:t>
                      </a:r>
                      <a:endParaRPr lang="en-US" sz="18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Sampling, cleaning and processing SQuAD</a:t>
                      </a: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0663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11</a:t>
                      </a: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Training language models on SQuAD</a:t>
                      </a: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58751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Week 12</a:t>
                      </a:r>
                      <a:endParaRPr lang="en-US" sz="18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Implementing document retriever, document reader</a:t>
                      </a: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35029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Week 14</a:t>
                      </a:r>
                      <a:endParaRPr lang="en-US" sz="18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Evaluation of metrics, fine-tuning and cross validation</a:t>
                      </a: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5639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Week 15</a:t>
                      </a:r>
                      <a:endParaRPr lang="en-US" sz="18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Final project presentation and report</a:t>
                      </a:r>
                    </a:p>
                  </a:txBody>
                  <a:tcPr marL="221640" marR="68324" marT="110821" marB="1108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624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Responsibilities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183FBB-3933-54A9-33BA-6D5B92821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45042"/>
              </p:ext>
            </p:extLst>
          </p:nvPr>
        </p:nvGraphicFramePr>
        <p:xfrm>
          <a:off x="240030" y="1982291"/>
          <a:ext cx="8661654" cy="267539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2066">
                  <a:extLst>
                    <a:ext uri="{9D8B030D-6E8A-4147-A177-3AD203B41FA5}">
                      <a16:colId xmlns:a16="http://schemas.microsoft.com/office/drawing/2014/main" val="1301591481"/>
                    </a:ext>
                  </a:extLst>
                </a:gridCol>
                <a:gridCol w="3939588">
                  <a:extLst>
                    <a:ext uri="{9D8B030D-6E8A-4147-A177-3AD203B41FA5}">
                      <a16:colId xmlns:a16="http://schemas.microsoft.com/office/drawing/2014/main" val="239535872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sz="13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Contributors</a:t>
                      </a:r>
                      <a:endParaRPr lang="en-US" sz="13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73073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Literature review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Sakthi, Prem, Srikanth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0663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Data cleaning and processing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Prem, Sakthi 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58751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Model Training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Srikanth, Prem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35029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Documents reading and retrieval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Srikanth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56397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Model evaluation and fine tuning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Prem, Sakthi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62496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Project report and presentation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Sakthi, Srikanth, Prem</a:t>
                      </a:r>
                      <a:endParaRPr lang="en-US" sz="1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5999" marR="48089" marT="78000" marB="780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97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80060" y="244026"/>
            <a:ext cx="3276451" cy="146763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Agenda:</a:t>
            </a:r>
          </a:p>
        </p:txBody>
      </p:sp>
      <p:sp>
        <p:nvSpPr>
          <p:cNvPr id="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3716"/>
                      <a:gd name="connsiteX1" fmla="*/ 625450 w 2606040"/>
                      <a:gd name="connsiteY1" fmla="*/ 0 h 13716"/>
                      <a:gd name="connsiteX2" fmla="*/ 1224839 w 2606040"/>
                      <a:gd name="connsiteY2" fmla="*/ 0 h 13716"/>
                      <a:gd name="connsiteX3" fmla="*/ 1824228 w 2606040"/>
                      <a:gd name="connsiteY3" fmla="*/ 0 h 13716"/>
                      <a:gd name="connsiteX4" fmla="*/ 2606040 w 2606040"/>
                      <a:gd name="connsiteY4" fmla="*/ 0 h 13716"/>
                      <a:gd name="connsiteX5" fmla="*/ 2606040 w 2606040"/>
                      <a:gd name="connsiteY5" fmla="*/ 13716 h 13716"/>
                      <a:gd name="connsiteX6" fmla="*/ 1902409 w 2606040"/>
                      <a:gd name="connsiteY6" fmla="*/ 13716 h 13716"/>
                      <a:gd name="connsiteX7" fmla="*/ 1276960 w 2606040"/>
                      <a:gd name="connsiteY7" fmla="*/ 13716 h 13716"/>
                      <a:gd name="connsiteX8" fmla="*/ 677570 w 2606040"/>
                      <a:gd name="connsiteY8" fmla="*/ 13716 h 13716"/>
                      <a:gd name="connsiteX9" fmla="*/ 0 w 2606040"/>
                      <a:gd name="connsiteY9" fmla="*/ 13716 h 13716"/>
                      <a:gd name="connsiteX10" fmla="*/ 0 w 260604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3716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690" y="5728"/>
                          <a:pt x="2605650" y="7624"/>
                          <a:pt x="2606040" y="13716"/>
                        </a:cubicBezTo>
                        <a:cubicBezTo>
                          <a:pt x="2256758" y="26838"/>
                          <a:pt x="2173673" y="-17450"/>
                          <a:pt x="1902409" y="13716"/>
                        </a:cubicBezTo>
                        <a:cubicBezTo>
                          <a:pt x="1631145" y="44882"/>
                          <a:pt x="1461378" y="894"/>
                          <a:pt x="1276960" y="13716"/>
                        </a:cubicBezTo>
                        <a:cubicBezTo>
                          <a:pt x="1092542" y="26538"/>
                          <a:pt x="890442" y="8641"/>
                          <a:pt x="677570" y="13716"/>
                        </a:cubicBezTo>
                        <a:cubicBezTo>
                          <a:pt x="464698" y="18792"/>
                          <a:pt x="187648" y="31265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606040" h="13716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6569" y="5071"/>
                          <a:pt x="2606315" y="7437"/>
                          <a:pt x="2606040" y="13716"/>
                        </a:cubicBezTo>
                        <a:cubicBezTo>
                          <a:pt x="2393024" y="-2332"/>
                          <a:pt x="2191161" y="34687"/>
                          <a:pt x="1980590" y="13716"/>
                        </a:cubicBezTo>
                        <a:cubicBezTo>
                          <a:pt x="1770019" y="-7255"/>
                          <a:pt x="1476440" y="31542"/>
                          <a:pt x="1276960" y="13716"/>
                        </a:cubicBezTo>
                        <a:cubicBezTo>
                          <a:pt x="1077480" y="-4110"/>
                          <a:pt x="880988" y="37553"/>
                          <a:pt x="651510" y="13716"/>
                        </a:cubicBezTo>
                        <a:cubicBezTo>
                          <a:pt x="422032" y="-10121"/>
                          <a:pt x="130744" y="-6519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80060" y="2154674"/>
            <a:ext cx="3182691" cy="24905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/>
              <a:t>Question Answering Systems - An Introduction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/>
              <a:t>Stanford Question Answering Dataset (SQuAD)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/>
              <a:t>Approach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/>
              <a:t>Model Architectures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Training and Metrics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cs typeface="Calibri"/>
              </a:rPr>
              <a:t>Results</a:t>
            </a:r>
          </a:p>
        </p:txBody>
      </p:sp>
      <p:pic>
        <p:nvPicPr>
          <p:cNvPr id="65" name="Picture 64" descr="A hand holding a pen and shading circles on a sheet">
            <a:extLst>
              <a:ext uri="{FF2B5EF4-FFF2-40B4-BE49-F238E27FC236}">
                <a16:creationId xmlns:a16="http://schemas.microsoft.com/office/drawing/2014/main" id="{B6BCDDFB-9E5A-71EB-B7DE-DD5F86CC4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14938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Answering Systems - An Introduction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Extracting relevant information from the documents to put forth detailed answer </a:t>
            </a:r>
            <a:endParaRPr lang="en-US" sz="900">
              <a:highlight>
                <a:srgbClr val="FFFFFF"/>
              </a:highlight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Closed and Open Domain Question Answering systems</a:t>
            </a:r>
            <a:endParaRPr lang="en-US" sz="900">
              <a:highlight>
                <a:srgbClr val="FFFFFF"/>
              </a:highlight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Open datasets available for QA systems: Stanford Question Answering Dataset (SQuAD), WikiQA, Trec-QA, NewsQA datasets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Most documents are stored in digital formats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Example applications</a:t>
            </a:r>
          </a:p>
          <a:p>
            <a:pPr lvl="1" indent="-228600"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Enterprise FAQ bot</a:t>
            </a:r>
          </a:p>
          <a:p>
            <a:pPr lvl="1" indent="-228600">
              <a:spcAft>
                <a:spcPts val="600"/>
              </a:spcAft>
              <a:buClr>
                <a:srgbClr val="222222"/>
              </a:buClr>
              <a:buSzPts val="1350"/>
              <a:buFont typeface="Arial" panose="020B0604020202020204" pitchFamily="34" charset="0"/>
              <a:buChar char="•"/>
            </a:pPr>
            <a:r>
              <a:rPr lang="en-US" sz="900">
                <a:highlight>
                  <a:srgbClr val="FFFFFF"/>
                </a:highlight>
                <a:sym typeface="Lato"/>
              </a:rPr>
              <a:t>Law and Medical firms</a:t>
            </a:r>
            <a:endParaRPr lang="en-US" sz="900"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CD5A7-BD2E-861A-76B9-A9B3CB11E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"/>
          <a:stretch/>
        </p:blipFill>
        <p:spPr>
          <a:xfrm>
            <a:off x="3981593" y="480060"/>
            <a:ext cx="4196048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Stanford Question Answering Dataset (SQuAD)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Collection of questions by crowd-workers on Wiki articles.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Annotated answer labels by expert Wiki contributors.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Systems must select the answer from all possible spans in the passage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100,000+ question-answer pairs on 536 articles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Why  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Most used and completed QA dataset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Starting point for building systems in industry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Limitations: 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Only span based answers like yes/no, implicit why, counting 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/>
              <a:t>Questions were constructed looking at passages</a:t>
            </a:r>
            <a:endParaRPr lang="en-US" sz="900">
              <a:highlight>
                <a:srgbClr val="FFFFFF"/>
              </a:highlight>
              <a:sym typeface="Calibri"/>
            </a:endParaRPr>
          </a:p>
          <a:p>
            <a:pPr marL="0" lvl="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032E9-586E-ECF2-E0D0-8E82E2AC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827442"/>
            <a:ext cx="5177790" cy="1488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3717F0D-01B9-8169-F5AB-F9768312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Traditional Approach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Recurrent Neural Networks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Disadvantages: </a:t>
            </a: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Training time</a:t>
            </a: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Large dataset</a:t>
            </a: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Modelling long term dependency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Transformer architecture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Eliminates recurrence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Models long term dependency</a:t>
            </a:r>
          </a:p>
        </p:txBody>
      </p:sp>
    </p:spTree>
    <p:extLst>
      <p:ext uri="{BB962C8B-B14F-4D97-AF65-F5344CB8AC3E}">
        <p14:creationId xmlns:p14="http://schemas.microsoft.com/office/powerpoint/2010/main" val="933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80060" y="246888"/>
            <a:ext cx="5170932" cy="13373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BERT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1796796"/>
            <a:ext cx="3182691" cy="13716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3716"/>
                      <a:gd name="connsiteX1" fmla="*/ 636538 w 3182691"/>
                      <a:gd name="connsiteY1" fmla="*/ 0 h 13716"/>
                      <a:gd name="connsiteX2" fmla="*/ 1273076 w 3182691"/>
                      <a:gd name="connsiteY2" fmla="*/ 0 h 13716"/>
                      <a:gd name="connsiteX3" fmla="*/ 1909615 w 3182691"/>
                      <a:gd name="connsiteY3" fmla="*/ 0 h 13716"/>
                      <a:gd name="connsiteX4" fmla="*/ 2482499 w 3182691"/>
                      <a:gd name="connsiteY4" fmla="*/ 0 h 13716"/>
                      <a:gd name="connsiteX5" fmla="*/ 3182691 w 3182691"/>
                      <a:gd name="connsiteY5" fmla="*/ 0 h 13716"/>
                      <a:gd name="connsiteX6" fmla="*/ 3182691 w 3182691"/>
                      <a:gd name="connsiteY6" fmla="*/ 13716 h 13716"/>
                      <a:gd name="connsiteX7" fmla="*/ 2609807 w 3182691"/>
                      <a:gd name="connsiteY7" fmla="*/ 13716 h 13716"/>
                      <a:gd name="connsiteX8" fmla="*/ 2068749 w 3182691"/>
                      <a:gd name="connsiteY8" fmla="*/ 13716 h 13716"/>
                      <a:gd name="connsiteX9" fmla="*/ 1432211 w 3182691"/>
                      <a:gd name="connsiteY9" fmla="*/ 13716 h 13716"/>
                      <a:gd name="connsiteX10" fmla="*/ 859327 w 3182691"/>
                      <a:gd name="connsiteY10" fmla="*/ 13716 h 13716"/>
                      <a:gd name="connsiteX11" fmla="*/ 0 w 3182691"/>
                      <a:gd name="connsiteY11" fmla="*/ 13716 h 13716"/>
                      <a:gd name="connsiteX12" fmla="*/ 0 w 3182691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2905" y="4075"/>
                          <a:pt x="3183007" y="9784"/>
                          <a:pt x="3182691" y="13716"/>
                        </a:cubicBezTo>
                        <a:cubicBezTo>
                          <a:pt x="2947041" y="12115"/>
                          <a:pt x="2875741" y="18365"/>
                          <a:pt x="2609807" y="13716"/>
                        </a:cubicBezTo>
                        <a:cubicBezTo>
                          <a:pt x="2343873" y="9067"/>
                          <a:pt x="2331203" y="27157"/>
                          <a:pt x="2068749" y="13716"/>
                        </a:cubicBezTo>
                        <a:cubicBezTo>
                          <a:pt x="1806295" y="275"/>
                          <a:pt x="1713773" y="42516"/>
                          <a:pt x="1432211" y="13716"/>
                        </a:cubicBezTo>
                        <a:cubicBezTo>
                          <a:pt x="1150649" y="-15084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1" h="13716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2125" y="5320"/>
                          <a:pt x="3182367" y="9001"/>
                          <a:pt x="3182691" y="13716"/>
                        </a:cubicBezTo>
                        <a:cubicBezTo>
                          <a:pt x="3026064" y="-15421"/>
                          <a:pt x="2775005" y="18495"/>
                          <a:pt x="2546153" y="13716"/>
                        </a:cubicBezTo>
                        <a:cubicBezTo>
                          <a:pt x="2317301" y="8937"/>
                          <a:pt x="2164351" y="-14456"/>
                          <a:pt x="1845961" y="13716"/>
                        </a:cubicBezTo>
                        <a:cubicBezTo>
                          <a:pt x="1527571" y="41888"/>
                          <a:pt x="1455006" y="1252"/>
                          <a:pt x="1304903" y="13716"/>
                        </a:cubicBezTo>
                        <a:cubicBezTo>
                          <a:pt x="1154800" y="26180"/>
                          <a:pt x="942107" y="-16628"/>
                          <a:pt x="604711" y="13716"/>
                        </a:cubicBezTo>
                        <a:cubicBezTo>
                          <a:pt x="267315" y="44060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FB2B2E2-E79D-576D-A0AB-FEF2D874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2029968"/>
            <a:ext cx="5170932" cy="26128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Training Phase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Pre-training</a:t>
            </a: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Masked Language Model</a:t>
            </a: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Next Sentence Prediction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Fine-tuning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Word Piece tokenization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Final inputs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Special tokens: [CLS], [SEP]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Segment Embedding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Position Embedding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Pre-trained BERT model from Huggingface fine-tuned for QA system</a:t>
            </a:r>
          </a:p>
          <a:p>
            <a:pPr marL="5969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5969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BDD86039-660E-BE0F-FE7E-5FC3ECC4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754117"/>
            <a:ext cx="3010662" cy="1558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345A34-8344-C379-6E0A-B80DCC85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80" y="3189945"/>
            <a:ext cx="2996946" cy="1371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AA69-4826-B61C-412D-48A5E59EC420}"/>
              </a:ext>
            </a:extLst>
          </p:cNvPr>
          <p:cNvSpPr txBox="1"/>
          <p:nvPr/>
        </p:nvSpPr>
        <p:spPr>
          <a:xfrm>
            <a:off x="6925339" y="2473842"/>
            <a:ext cx="106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/>
              <a:t>Source:</a:t>
            </a:r>
            <a:r>
              <a:rPr lang="en-IN" sz="900" dirty="0" err="1">
                <a:hlinkClick r:id="rId5"/>
              </a:rPr>
              <a:t>Paper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DistilBERT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3717F0D-01B9-8169-F5AB-F9768312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BERT disadvantages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Large number of parameters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Computational resources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Small, fast, cheap and light Transformer model trained by distilling BERT base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Compress and transfer the knowledge from a computationally expensive large deep neural network(Teacher) to a single smaller neural work(Student) - Knowledge Distillation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1143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80978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XLNet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3717F0D-01B9-8169-F5AB-F9768312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2105406"/>
            <a:ext cx="2571750" cy="2558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Generalized autoregressive pretrained model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XLNET – Autoregressive, BERT – Autoencoders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Permutation language modelling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Empirically proven to outperform BERT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5690870-EF48-9D4B-9041-74560DB7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95" y="480060"/>
            <a:ext cx="5055444" cy="418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3627E-979A-2D74-5439-76B953FF0524}"/>
              </a:ext>
            </a:extLst>
          </p:cNvPr>
          <p:cNvSpPr txBox="1"/>
          <p:nvPr/>
        </p:nvSpPr>
        <p:spPr>
          <a:xfrm>
            <a:off x="3551895" y="4245102"/>
            <a:ext cx="5055444" cy="4183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13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3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3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6582-5A1B-02A6-7E90-4A5CFA75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Training: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E7B14D-C1F9-7FE3-5950-DB7F71CDB5F4}"/>
              </a:ext>
            </a:extLst>
          </p:cNvPr>
          <p:cNvSpPr txBox="1">
            <a:spLocks/>
          </p:cNvSpPr>
          <p:nvPr/>
        </p:nvSpPr>
        <p:spPr>
          <a:xfrm>
            <a:off x="315353" y="281296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800">
                <a:cs typeface="Calibri Light"/>
              </a:rPr>
              <a:t>Evaluation metrics: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D13990-2C89-6D3B-AA4A-7EE1962D2797}"/>
              </a:ext>
            </a:extLst>
          </p:cNvPr>
          <p:cNvSpPr txBox="1">
            <a:spLocks/>
          </p:cNvSpPr>
          <p:nvPr/>
        </p:nvSpPr>
        <p:spPr>
          <a:xfrm>
            <a:off x="276210" y="3262066"/>
            <a:ext cx="8708490" cy="14592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600">
                <a:cs typeface="Calibri"/>
              </a:rPr>
              <a:t>F1 score</a:t>
            </a:r>
          </a:p>
          <a:p>
            <a:pPr>
              <a:buClrTx/>
            </a:pPr>
            <a:r>
              <a:rPr lang="en-US" sz="1600">
                <a:cs typeface="Calibri"/>
              </a:rPr>
              <a:t>Exact match</a:t>
            </a: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CC46ED02-3F0C-16E2-D7C4-68ADE1CF55EB}"/>
              </a:ext>
            </a:extLst>
          </p:cNvPr>
          <p:cNvGraphicFramePr/>
          <p:nvPr/>
        </p:nvGraphicFramePr>
        <p:xfrm>
          <a:off x="311700" y="1152475"/>
          <a:ext cx="8528428" cy="174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5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(16:9)</PresentationFormat>
  <Paragraphs>114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Question Answering Systems</vt:lpstr>
      <vt:lpstr>Agenda:</vt:lpstr>
      <vt:lpstr>Question Answering Systems - An Introduction</vt:lpstr>
      <vt:lpstr>Stanford Question Answering Dataset (SQuAD)</vt:lpstr>
      <vt:lpstr>Approach</vt:lpstr>
      <vt:lpstr>BERT</vt:lpstr>
      <vt:lpstr>DistilBERT</vt:lpstr>
      <vt:lpstr>XLNet</vt:lpstr>
      <vt:lpstr>Training:</vt:lpstr>
      <vt:lpstr>Evaluation Results</vt:lpstr>
      <vt:lpstr>Latency performance</vt:lpstr>
      <vt:lpstr>THANK YOU</vt:lpstr>
      <vt:lpstr>APPENDIX </vt:lpstr>
      <vt:lpstr>Timeline</vt:lpstr>
      <vt:lpstr>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System</dc:title>
  <cp:lastModifiedBy>Srikanth Kadaba Bhogananda</cp:lastModifiedBy>
  <cp:revision>6</cp:revision>
  <dcterms:modified xsi:type="dcterms:W3CDTF">2022-08-15T02:31:26Z</dcterms:modified>
</cp:coreProperties>
</file>