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6" r:id="rId2"/>
    <p:sldId id="292" r:id="rId3"/>
    <p:sldId id="293" r:id="rId4"/>
    <p:sldId id="294" r:id="rId5"/>
    <p:sldId id="302" r:id="rId6"/>
    <p:sldId id="297" r:id="rId7"/>
    <p:sldId id="299" r:id="rId8"/>
    <p:sldId id="301" r:id="rId9"/>
    <p:sldId id="303" r:id="rId10"/>
    <p:sldId id="305" r:id="rId11"/>
    <p:sldId id="306" r:id="rId12"/>
    <p:sldId id="307" r:id="rId13"/>
    <p:sldId id="304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E12"/>
    <a:srgbClr val="FFC200"/>
    <a:srgbClr val="FFC245"/>
    <a:srgbClr val="00D027"/>
    <a:srgbClr val="F9F9F9"/>
    <a:srgbClr val="B7D6EF"/>
    <a:srgbClr val="D3E6F5"/>
    <a:srgbClr val="DEE1EC"/>
    <a:srgbClr val="C9E5FF"/>
    <a:srgbClr val="8F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5940" autoAdjust="0"/>
  </p:normalViewPr>
  <p:slideViewPr>
    <p:cSldViewPr snapToGrid="0">
      <p:cViewPr varScale="1">
        <p:scale>
          <a:sx n="48" d="100"/>
          <a:sy n="48" d="100"/>
        </p:scale>
        <p:origin x="90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A31ED47-A055-40E6-AD79-1B16E3069C8A}" type="datetimeFigureOut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7E4CB79-BDC4-4A3E-B99F-85D33B376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01F06DF-3B06-4526-8830-D66BF735C341}" type="datetimeFigureOut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EFF314-6C91-4211-9B17-473290689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EFF314-6C91-4211-9B17-4732906893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4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B3F55-599B-4AAB-931C-A27648EF69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6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EFF314-6C91-4211-9B17-4732906893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emids.com" TargetMode="External"/><Relationship Id="rId2" Type="http://schemas.openxmlformats.org/officeDocument/2006/relationships/hyperlink" Target="http://www.emids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7000" y="4567238"/>
            <a:ext cx="12446000" cy="128746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7000" y="5854700"/>
            <a:ext cx="12446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6" descr="emids_logo_slidede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2176463"/>
            <a:ext cx="34925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2904565" y="4904652"/>
            <a:ext cx="6382871" cy="612032"/>
          </a:xfrm>
        </p:spPr>
        <p:txBody>
          <a:bodyPr anchor="ctr">
            <a:normAutofit/>
          </a:bodyPr>
          <a:lstStyle>
            <a:lvl1pPr algn="ctr"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8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2275" y="175414"/>
            <a:ext cx="9771592" cy="59931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2275" y="694267"/>
            <a:ext cx="9771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emids_logo_slidedeck_waterm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83" y="254000"/>
            <a:ext cx="1237488" cy="432816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162355" y="6421122"/>
            <a:ext cx="1676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emids confidential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55401" y="6398181"/>
            <a:ext cx="36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B889FF7-EC74-B840-87A6-C04493C51A25}" type="slidenum">
              <a:rPr lang="en-US" sz="1200" b="0" i="0" smtClean="0">
                <a:latin typeface="Calibri Light"/>
                <a:cs typeface="Calibri Light"/>
              </a:rPr>
              <a:t>‹#›</a:t>
            </a:fld>
            <a:endParaRPr lang="en-US" sz="1200" b="0" i="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41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2463800" y="5632450"/>
            <a:ext cx="92075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 b="1">
                <a:solidFill>
                  <a:srgbClr val="5A5A5A"/>
                </a:solidFill>
              </a:rPr>
              <a:t>To Learn More:</a:t>
            </a:r>
            <a:br>
              <a:rPr lang="en-US" altLang="en-US" sz="1600">
                <a:solidFill>
                  <a:srgbClr val="5A5A5A"/>
                </a:solidFill>
              </a:rPr>
            </a:br>
            <a:r>
              <a:rPr lang="en-US" altLang="en-US" sz="1600">
                <a:solidFill>
                  <a:srgbClr val="5A5A5A"/>
                </a:solidFill>
              </a:rPr>
              <a:t>Visit our website at </a:t>
            </a:r>
            <a:r>
              <a:rPr lang="en-US" altLang="en-US" sz="1600" u="sng">
                <a:solidFill>
                  <a:srgbClr val="5A5A5A"/>
                </a:solidFill>
                <a:hlinkClick r:id="rId2"/>
              </a:rPr>
              <a:t>www.emids.com</a:t>
            </a:r>
            <a:r>
              <a:rPr lang="en-US" altLang="en-US" sz="1600">
                <a:solidFill>
                  <a:srgbClr val="5A5A5A"/>
                </a:solidFill>
              </a:rPr>
              <a:t> or send an email to </a:t>
            </a:r>
            <a:r>
              <a:rPr lang="en-US" altLang="en-US" sz="1600" u="sng">
                <a:solidFill>
                  <a:srgbClr val="5A5A5A"/>
                </a:solidFill>
                <a:hlinkClick r:id="rId3"/>
              </a:rPr>
              <a:t>info@emids.com</a:t>
            </a:r>
            <a:r>
              <a:rPr lang="en-US" altLang="en-US" sz="1600">
                <a:solidFill>
                  <a:srgbClr val="5A5A5A"/>
                </a:solidFill>
              </a:rPr>
              <a:t> </a:t>
            </a:r>
            <a:br>
              <a:rPr lang="en-US" altLang="en-US" sz="1600">
                <a:solidFill>
                  <a:srgbClr val="5A5A5A"/>
                </a:solidFill>
              </a:rPr>
            </a:br>
            <a:r>
              <a:rPr lang="en-US" altLang="en-US" sz="1600">
                <a:solidFill>
                  <a:srgbClr val="5A5A5A"/>
                </a:solidFill>
              </a:rPr>
              <a:t>Headquarters: 520 Royal Parkway, Nashville TN 37214   |   Phone: (615)332-7701   |   Fax: (615)523-2825 </a:t>
            </a:r>
          </a:p>
          <a:p>
            <a:endParaRPr lang="en-US" altLang="en-US" sz="1600">
              <a:solidFill>
                <a:srgbClr val="5A5A5A"/>
              </a:solidFill>
            </a:endParaRPr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>
          <a:xfrm>
            <a:off x="11544300" y="6573838"/>
            <a:ext cx="381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00" kern="1200">
                <a:solidFill>
                  <a:prstClr val="white"/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88529D0-4F0F-4BEF-8259-D9E148E470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6" descr="emids_logo_slidedeck_thankyo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095500"/>
            <a:ext cx="3449638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emids_logo_slidedeck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5522913"/>
            <a:ext cx="1812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22275" y="5291138"/>
            <a:ext cx="1131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2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7000" y="4567238"/>
            <a:ext cx="12446000" cy="128746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7000" y="5854700"/>
            <a:ext cx="12446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6" descr="emids_logo_slidedeck_water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3" y="254000"/>
            <a:ext cx="12366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161925" y="6421438"/>
            <a:ext cx="1676400" cy="228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emids confidential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904565" y="4904652"/>
            <a:ext cx="6382871" cy="612032"/>
          </a:xfrm>
        </p:spPr>
        <p:txBody>
          <a:bodyPr anchor="ctr">
            <a:normAutofit/>
          </a:bodyPr>
          <a:lstStyle>
            <a:lvl1pPr algn="ctr"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5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2275" y="693738"/>
            <a:ext cx="9771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74263" y="-30813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7" name="Picture 6" descr="emids_logo_slidedeck_water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3" y="254000"/>
            <a:ext cx="12366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61925" y="6421438"/>
            <a:ext cx="1676400" cy="228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emids confidential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55400" y="6397625"/>
            <a:ext cx="368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EF6F620-1219-4B10-BBA1-8736B845C406}" type="slidenum">
              <a:rPr lang="en-US" altLang="en-US" sz="1200">
                <a:latin typeface="Calibri Light"/>
                <a:ea typeface="Calibri Light"/>
                <a:cs typeface="Calibri Light"/>
              </a:rPr>
              <a:pPr/>
              <a:t>‹#›</a:t>
            </a:fld>
            <a:endParaRPr lang="en-US" altLang="en-US" sz="12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75" y="175414"/>
            <a:ext cx="9771592" cy="59931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131371"/>
            <a:ext cx="5597525" cy="4896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131371"/>
            <a:ext cx="5528733" cy="4896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693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22275" y="693738"/>
            <a:ext cx="9771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emids_logo_slidedeck_water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3" y="254000"/>
            <a:ext cx="12366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61925" y="6421438"/>
            <a:ext cx="1676400" cy="228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emids confidential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455400" y="6397625"/>
            <a:ext cx="368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C47E01F-7C6D-4F5E-A713-36DE47E27304}" type="slidenum">
              <a:rPr lang="en-US" altLang="en-US" sz="1200">
                <a:latin typeface="Calibri Light"/>
                <a:ea typeface="Calibri Light"/>
                <a:cs typeface="Calibri Light"/>
              </a:rPr>
              <a:pPr/>
              <a:t>‹#›</a:t>
            </a:fld>
            <a:endParaRPr lang="en-US" altLang="en-US" sz="12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75" y="1105430"/>
            <a:ext cx="557530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275" y="1929342"/>
            <a:ext cx="55753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105430"/>
            <a:ext cx="554566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8" y="1929342"/>
            <a:ext cx="554566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22275" y="175414"/>
            <a:ext cx="9771592" cy="59931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6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2275" y="693738"/>
            <a:ext cx="9771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emids_logo_slidedeck_water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3" y="254000"/>
            <a:ext cx="12366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161925" y="6421438"/>
            <a:ext cx="1676400" cy="228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emids confidential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1455400" y="6397625"/>
            <a:ext cx="368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07E9626-C583-4B38-ABC6-75E2758ABF3A}" type="slidenum">
              <a:rPr lang="en-US" altLang="en-US" sz="1200">
                <a:latin typeface="Calibri Light"/>
                <a:ea typeface="Calibri Light"/>
                <a:cs typeface="Calibri Light"/>
              </a:rPr>
              <a:pPr/>
              <a:t>‹#›</a:t>
            </a:fld>
            <a:endParaRPr lang="en-US" altLang="en-US" sz="12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2275" y="175414"/>
            <a:ext cx="9771592" cy="59931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7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mids_logo_slidedeck_water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3" y="254000"/>
            <a:ext cx="12366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>
          <a:xfrm>
            <a:off x="161925" y="6421438"/>
            <a:ext cx="1676400" cy="228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emids confidential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1455400" y="6397625"/>
            <a:ext cx="368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ACEE506-47AF-42C8-8445-2EB65530AEEA}" type="slidenum">
              <a:rPr lang="en-US" altLang="en-US" sz="1200">
                <a:latin typeface="Calibri Light"/>
                <a:ea typeface="Calibri Light"/>
                <a:cs typeface="Calibri Light"/>
              </a:rPr>
              <a:pPr/>
              <a:t>‹#›</a:t>
            </a:fld>
            <a:endParaRPr lang="en-US" altLang="en-US" sz="1200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957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2275" y="693738"/>
            <a:ext cx="9771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emids_logo_slidedeck_water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3" y="254000"/>
            <a:ext cx="12366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161925" y="6421438"/>
            <a:ext cx="1676400" cy="228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emids confidential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455400" y="6397625"/>
            <a:ext cx="368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FEDBE33-7BEE-4F6A-AC27-FB7905AAB4A7}" type="slidenum">
              <a:rPr lang="en-US" altLang="en-US" sz="1200">
                <a:latin typeface="Calibri Light"/>
                <a:ea typeface="Calibri Light"/>
                <a:cs typeface="Calibri Light"/>
              </a:rPr>
              <a:pPr/>
              <a:t>‹#›</a:t>
            </a:fld>
            <a:endParaRPr lang="en-US" altLang="en-US" sz="12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551612" cy="52440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276" y="982133"/>
            <a:ext cx="4349750" cy="52662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2275" y="175414"/>
            <a:ext cx="9771592" cy="59931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2275" y="693738"/>
            <a:ext cx="9771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emids_logo_slidedeck_water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3" y="254000"/>
            <a:ext cx="12366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161925" y="6421438"/>
            <a:ext cx="1676400" cy="228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emids confidential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455400" y="6397625"/>
            <a:ext cx="368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E458170-8D03-4FAA-8F5B-8D933C41DCE0}" type="slidenum">
              <a:rPr lang="en-US" altLang="en-US" sz="1200">
                <a:latin typeface="Calibri Light"/>
                <a:ea typeface="Calibri Light"/>
                <a:cs typeface="Calibri Light"/>
              </a:rPr>
              <a:pPr/>
              <a:t>‹#›</a:t>
            </a:fld>
            <a:endParaRPr lang="en-US" altLang="en-US" sz="12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551612" cy="5260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276" y="982133"/>
            <a:ext cx="4349750" cy="52662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2275" y="175414"/>
            <a:ext cx="9771592" cy="59931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1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2275" y="161925"/>
            <a:ext cx="10093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6088" y="86677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Box 3"/>
          <p:cNvSpPr txBox="1">
            <a:spLocks noChangeArrowheads="1"/>
          </p:cNvSpPr>
          <p:nvPr/>
        </p:nvSpPr>
        <p:spPr bwMode="auto">
          <a:xfrm>
            <a:off x="10533063" y="12017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Calibri Light"/>
          <a:ea typeface="Calibri Light"/>
          <a:cs typeface="Calibri Light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alibri Light"/>
          <a:ea typeface="Calibri Light"/>
          <a:cs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alibri Light"/>
          <a:ea typeface="Calibri Light"/>
          <a:cs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alibri Light"/>
          <a:ea typeface="Calibri Light"/>
          <a:cs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alibri Light"/>
          <a:ea typeface="Calibri Light"/>
          <a:cs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alibri Light"/>
          <a:ea typeface="Calibri Light"/>
          <a:cs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alibri Light"/>
          <a:ea typeface="Calibri Light"/>
          <a:cs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alibri Light"/>
          <a:ea typeface="Calibri Light"/>
          <a:cs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alibri Light"/>
          <a:ea typeface="Calibri Light"/>
          <a:cs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1227" y="4743036"/>
            <a:ext cx="7411727" cy="590965"/>
          </a:xfrm>
          <a:noFill/>
        </p:spPr>
        <p:txBody>
          <a:bodyPr anchor="t">
            <a:noAutofit/>
          </a:bodyPr>
          <a:lstStyle/>
          <a:p>
            <a:r>
              <a:rPr lang="en-US" sz="3600" dirty="0"/>
              <a:t>Delivery Assurance</a:t>
            </a:r>
            <a:br>
              <a:rPr lang="en-US" sz="3600" dirty="0"/>
            </a:br>
            <a:r>
              <a:rPr lang="en-US" sz="3600" dirty="0"/>
              <a:t>Operations Management</a:t>
            </a:r>
          </a:p>
        </p:txBody>
      </p:sp>
    </p:spTree>
    <p:extLst>
      <p:ext uri="{BB962C8B-B14F-4D97-AF65-F5344CB8AC3E}">
        <p14:creationId xmlns:p14="http://schemas.microsoft.com/office/powerpoint/2010/main" val="148027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CB69-5AA6-4E85-82B7-E90333AD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Support Required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48F912-1813-4538-9A2E-975482DA1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77813"/>
              </p:ext>
            </p:extLst>
          </p:nvPr>
        </p:nvGraphicFramePr>
        <p:xfrm>
          <a:off x="302003" y="774728"/>
          <a:ext cx="9461954" cy="38297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9296">
                  <a:extLst>
                    <a:ext uri="{9D8B030D-6E8A-4147-A177-3AD203B41FA5}">
                      <a16:colId xmlns:a16="http://schemas.microsoft.com/office/drawing/2014/main" val="2332366683"/>
                    </a:ext>
                  </a:extLst>
                </a:gridCol>
                <a:gridCol w="7652658">
                  <a:extLst>
                    <a:ext uri="{9D8B030D-6E8A-4147-A177-3AD203B41FA5}">
                      <a16:colId xmlns:a16="http://schemas.microsoft.com/office/drawing/2014/main" val="2800084953"/>
                    </a:ext>
                  </a:extLst>
                </a:gridCol>
              </a:tblGrid>
              <a:tr h="50301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Support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82715"/>
                  </a:ext>
                </a:extLst>
              </a:tr>
              <a:tr h="970156">
                <a:tc>
                  <a:txBody>
                    <a:bodyPr/>
                    <a:lstStyle/>
                    <a:p>
                      <a:r>
                        <a:rPr lang="en-US" sz="1400" dirty="0"/>
                        <a:t>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  <a:t>All reviewers including delivery reviewers to enter their report directly in ARC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u="none" strike="noStrike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  <a:t>Reviewers to confirm their leave plan and review completion status in ARC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14217"/>
                  </a:ext>
                </a:extLst>
              </a:tr>
              <a:tr h="2356597">
                <a:tc>
                  <a:txBody>
                    <a:bodyPr/>
                    <a:lstStyle/>
                    <a:p>
                      <a:r>
                        <a:rPr lang="en-US" sz="1400" dirty="0"/>
                        <a:t>De-Centralized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  <a:t>Requires buy-in from PM, DM, DH-</a:t>
                      </a:r>
                      <a:b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</a:br>
                      <a:endParaRPr lang="en-US" sz="1400" u="none" strike="noStrike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  <a:t>Reviewees to own planning and scheduling of reviews for their projects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  <a:t>Reviewees to manage reschedules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  <a:t>All reviewers including delivery reviewers to enter their report directly in ARC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  <a:t>Reviewers to confirm their leave plan and review completion status in ARC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6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59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2EEF-6A05-4860-8776-4021623C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changes required for automation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6D97FC-393F-4D9D-BF62-4E0860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4666"/>
              </p:ext>
            </p:extLst>
          </p:nvPr>
        </p:nvGraphicFramePr>
        <p:xfrm>
          <a:off x="422275" y="774729"/>
          <a:ext cx="9578975" cy="553212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428828613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17780895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1233809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0074689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77378997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21413436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468596077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Sr. No.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Would current process change post automation?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process change be implemented with current ARC system?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process change initiated?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347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Prepare 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plan with available reviewers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reviewer availability over email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plan with reviewer availability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projects listed in plan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project's milestone dates 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Prepare review plan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reviewees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in the process, however mode of execution will change from manual to system based.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50311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 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 plan to reviewers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 plan to delivery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 PMs, incorporate comments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 plan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 baselined plan with all stakeholders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28846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reviews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 outlook invites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invites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tool of sending outlook invites can continue.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7655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 reviews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review acceptance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 email reminder for acceptance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reviewer/reviewee for acceptance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Prepare and send review inputs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review completion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planner for status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35617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and share reports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reports from reviewers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with DA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 with delivery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reviewees to view report in ARC directly than sharing over email.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64777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 reports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 reports to ARC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score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 reviewers uploading reports in ARC. Planned to be initiated with delivery reviewers from Mar’18.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 scores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all scores in ARC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 mailer to delivery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09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74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4003-7390-43FE-BF4D-1DF58A33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68AE3E-056C-4DCC-B8F4-56929B2B2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46202"/>
              </p:ext>
            </p:extLst>
          </p:nvPr>
        </p:nvGraphicFramePr>
        <p:xfrm>
          <a:off x="422275" y="774729"/>
          <a:ext cx="9578975" cy="301752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428828613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17780895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1233809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0074689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77378997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21413436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468596077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Sr. No.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Would current process change post automation?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process change be implemented with current ARC system?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process change initiated?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347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Reminders &amp; follow-ups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Follow-up with reviewers for their availability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Follow-up with PMs to confirm on review dates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Follow-up with reviewers/reviewees for meeting acceptance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with reviewer/reviewee on review completion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Follow-up for revised date upon reschedule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Follow-up with reviewer for review report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  <a:p>
                      <a:pPr marL="228600" indent="-228600" algn="l" fontAlgn="b"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  <a:p>
                      <a:pPr marL="228600" indent="-228600" algn="l" fontAlgn="b"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  <a:p>
                      <a:pPr marL="228600" indent="-228600" algn="l" fontAlgn="b"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– can look at possibility of reviewers confirming review completion status over email</a:t>
                      </a:r>
                    </a:p>
                    <a:p>
                      <a:pPr marL="228600" indent="-228600" algn="l" fontAlgn="b"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- Look at having DA reviewers send invites for their reviews copying Quality Support.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Follow-up is a non-value add activity, need to have to eliminated/reduced.  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Possible option –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Bring in DA reviews schedule adherence metrics. Details covered in next slide.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36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1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7E16-39BE-482A-A45D-581FFFB3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FF37E-3E91-44FB-9B80-60287A9DA0D9}"/>
              </a:ext>
            </a:extLst>
          </p:cNvPr>
          <p:cNvSpPr txBox="1"/>
          <p:nvPr/>
        </p:nvSpPr>
        <p:spPr>
          <a:xfrm>
            <a:off x="422275" y="994611"/>
            <a:ext cx="10438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Deliberate on approaches internally and with PMO - finalize two approaches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Prepare prototype for both approaches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Socialize approach with stakeholders and get their views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Finalize approach, get required management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Document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Socialize new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Pilot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Rollout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4607083" y="2369578"/>
            <a:ext cx="2826595" cy="30745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Reviews – Stakeholders &amp; Operations</a:t>
            </a:r>
          </a:p>
        </p:txBody>
      </p:sp>
      <p:sp>
        <p:nvSpPr>
          <p:cNvPr id="14" name="Oval 13"/>
          <p:cNvSpPr/>
          <p:nvPr/>
        </p:nvSpPr>
        <p:spPr>
          <a:xfrm>
            <a:off x="5186506" y="2995936"/>
            <a:ext cx="1680417" cy="1628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QUALITY SUPPORT</a:t>
            </a:r>
          </a:p>
        </p:txBody>
      </p:sp>
      <p:sp>
        <p:nvSpPr>
          <p:cNvPr id="53" name="TextBox 52"/>
          <p:cNvSpPr txBox="1"/>
          <p:nvPr/>
        </p:nvSpPr>
        <p:spPr>
          <a:xfrm flipH="1">
            <a:off x="4052979" y="2369611"/>
            <a:ext cx="476862" cy="3074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wordArtVert" wrap="square" rtlCol="0">
            <a:spAutoFit/>
          </a:bodyPr>
          <a:lstStyle>
            <a:defPPr>
              <a:defRPr lang="en-US"/>
            </a:defPPr>
            <a:lvl1pPr algn="ctr">
              <a:buClrTx/>
              <a:buSzTx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REVIEWEES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2850" y="774729"/>
            <a:ext cx="2690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Wingdings" panose="05000000000000000000" pitchFamily="2" charset="2"/>
              <a:buChar char="ü"/>
              <a:defRPr sz="800"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IN" sz="1000" dirty="0">
                <a:solidFill>
                  <a:srgbClr val="002060"/>
                </a:solidFill>
              </a:rPr>
              <a:t>300+ Reviews every month</a:t>
            </a:r>
          </a:p>
          <a:p>
            <a:r>
              <a:rPr lang="en-IN" sz="1000" dirty="0">
                <a:solidFill>
                  <a:srgbClr val="002060"/>
                </a:solidFill>
              </a:rPr>
              <a:t>50+ Reviewers availability management</a:t>
            </a:r>
          </a:p>
          <a:p>
            <a:r>
              <a:rPr lang="en-IN" sz="1000" dirty="0">
                <a:solidFill>
                  <a:srgbClr val="002060"/>
                </a:solidFill>
              </a:rPr>
              <a:t>900+ email transactions</a:t>
            </a:r>
          </a:p>
          <a:p>
            <a:r>
              <a:rPr lang="en-IN" sz="1000" dirty="0">
                <a:solidFill>
                  <a:srgbClr val="002060"/>
                </a:solidFill>
              </a:rPr>
              <a:t>Numerous co-ordinations</a:t>
            </a:r>
          </a:p>
          <a:p>
            <a:r>
              <a:rPr lang="en-IN" sz="1000" dirty="0">
                <a:solidFill>
                  <a:srgbClr val="002060"/>
                </a:solidFill>
              </a:rPr>
              <a:t>Several reminders/follow-ups</a:t>
            </a:r>
          </a:p>
          <a:p>
            <a:r>
              <a:rPr lang="en-IN" sz="1000" dirty="0">
                <a:solidFill>
                  <a:srgbClr val="002060"/>
                </a:solidFill>
              </a:rPr>
              <a:t>140+ excel reports management </a:t>
            </a:r>
          </a:p>
          <a:p>
            <a:r>
              <a:rPr lang="en-IN" sz="1000" dirty="0">
                <a:solidFill>
                  <a:srgbClr val="002060"/>
                </a:solidFill>
              </a:rPr>
              <a:t>140+ reports upload to ARC</a:t>
            </a:r>
          </a:p>
          <a:p>
            <a:r>
              <a:rPr lang="en-IN" sz="1000" dirty="0">
                <a:solidFill>
                  <a:srgbClr val="002060"/>
                </a:solidFill>
              </a:rPr>
              <a:t>Manual status tracking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5" name="TextBox 84"/>
          <p:cNvSpPr txBox="1"/>
          <p:nvPr/>
        </p:nvSpPr>
        <p:spPr>
          <a:xfrm flipH="1">
            <a:off x="7524108" y="2329265"/>
            <a:ext cx="476862" cy="3114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wordArtVert" wrap="square" rtlCol="0">
            <a:spAutoFit/>
          </a:bodyPr>
          <a:lstStyle>
            <a:defPPr>
              <a:defRPr lang="en-US"/>
            </a:defPPr>
            <a:lvl1pPr algn="ctr">
              <a:buClrTx/>
              <a:buSzTx/>
              <a:defRPr sz="1600" b="1"/>
            </a:lvl1pPr>
          </a:lstStyle>
          <a:p>
            <a:r>
              <a:rPr lang="en-US" dirty="0"/>
              <a:t>REVIEWERS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00232" y="2820834"/>
            <a:ext cx="1231718" cy="384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DM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00232" y="2369578"/>
            <a:ext cx="1231718" cy="3842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AM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94463" y="3254539"/>
            <a:ext cx="1231718" cy="384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OPM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92700" y="4980986"/>
            <a:ext cx="1231718" cy="442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QA Manager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02392" y="3688245"/>
            <a:ext cx="1231718" cy="3842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PM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797004" y="4108909"/>
            <a:ext cx="1231718" cy="3842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BA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90498" y="4545339"/>
            <a:ext cx="1231718" cy="384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TL/Architect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025228" y="2764755"/>
            <a:ext cx="1368545" cy="424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DM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025228" y="2297733"/>
            <a:ext cx="1368545" cy="424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SME/Consultant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019459" y="3214226"/>
            <a:ext cx="1368545" cy="424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PM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17696" y="5035269"/>
            <a:ext cx="1366343" cy="4088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DA Reviewers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027388" y="3679464"/>
            <a:ext cx="1368545" cy="4245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BA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022000" y="4131660"/>
            <a:ext cx="1368545" cy="424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TL/Architect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15494" y="4583856"/>
            <a:ext cx="1368545" cy="4245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QA Manager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07083" y="1948895"/>
            <a:ext cx="2826595" cy="3733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b="1" dirty="0"/>
              <a:t>Delivery Leadership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07083" y="5507158"/>
            <a:ext cx="2826595" cy="3733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b="1" dirty="0"/>
              <a:t>DA Leadership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43541" y="2297733"/>
            <a:ext cx="2176903" cy="31463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Bandwidth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Check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Plan Reviews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Schedule Reviews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reschedules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Share Inputs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WebEx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Co-ordinate meetings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Confirm review completion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Review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Share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report clarifications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Manage report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31836" y="2360797"/>
            <a:ext cx="1922510" cy="306253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Check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Check Milestones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Plan reviews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Confirm review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Schedule Reviews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reschedules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WebEx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 pre-requisites, WSR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Co-ordinate meetings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Confirm review completion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Share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report clarifications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Upload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607083" y="1164107"/>
            <a:ext cx="2826595" cy="760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Reviews status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Approvals on review exceptions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Communicate Risks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607083" y="5928565"/>
            <a:ext cx="2826594" cy="8573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Reviewer bandwidth allocation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Reviewer finalization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Reviews Status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Approvals on review exceptions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862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70B-7E72-4B42-BCF8-A86740BB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Operations: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7DE3F-9E49-41AE-A33C-436E61E13175}"/>
              </a:ext>
            </a:extLst>
          </p:cNvPr>
          <p:cNvSpPr txBox="1"/>
          <p:nvPr/>
        </p:nvSpPr>
        <p:spPr>
          <a:xfrm>
            <a:off x="280385" y="898635"/>
            <a:ext cx="106293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Manual, excel based planning &amp;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Significant manual efforts to track day to day operational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Highly error prone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Maintenance efforts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consolidated view of operations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 availability of online data to all stakeholders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efforts to generate reports from Excels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Person dependent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Delay and inconsistency in operational tasks based on person’s unavailability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Loss of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100+ email communications dealt with everyday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Several communications over phone &amp; other mechanisms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communication lost results in stakeholder dis-satisfaction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Numerous co-ordinations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Reviewers, reviewees, WebEx, meeting rooms, review inputs, reports – any gap impacts efficiency &amp; effectiveness of review</a:t>
            </a:r>
          </a:p>
        </p:txBody>
      </p:sp>
    </p:spTree>
    <p:extLst>
      <p:ext uri="{BB962C8B-B14F-4D97-AF65-F5344CB8AC3E}">
        <p14:creationId xmlns:p14="http://schemas.microsoft.com/office/powerpoint/2010/main" val="279897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 Operations Management – Proposed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026" y="1795928"/>
            <a:ext cx="3417768" cy="4482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56542" y="1795929"/>
            <a:ext cx="3800381" cy="44447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975942" y="1795929"/>
            <a:ext cx="3692181" cy="4444766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8100835" y="1953363"/>
            <a:ext cx="3399014" cy="35394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SzPct val="120000"/>
              <a:buFont typeface="+mj-lt"/>
              <a:buAutoNum type="arabicPeriod"/>
            </a:pPr>
            <a:r>
              <a:rPr lang="en-US" sz="1400" dirty="0"/>
              <a:t>DA Reviews management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Single source of transparency for all stakeholders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Lesser co-ordinations, no excel business, lesser errors 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Person independent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Improves efficiency and effectiveness of reviews</a:t>
            </a:r>
          </a:p>
          <a:p>
            <a:pPr lvl="1">
              <a:buSzPct val="120000"/>
            </a:pPr>
            <a:endParaRPr lang="en-US" sz="1400" dirty="0"/>
          </a:p>
          <a:p>
            <a:pPr marL="342900" indent="-342900">
              <a:buSzPct val="120000"/>
              <a:buFont typeface="+mj-lt"/>
              <a:buAutoNum type="arabicPeriod"/>
            </a:pPr>
            <a:r>
              <a:rPr lang="en-US" sz="1400" dirty="0"/>
              <a:t>Effective consolidation &amp; analysis</a:t>
            </a:r>
          </a:p>
          <a:p>
            <a:pPr marL="800100" lvl="1" indent="-34290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Account level, org level </a:t>
            </a:r>
          </a:p>
          <a:p>
            <a:pPr lvl="1">
              <a:buSzPct val="120000"/>
            </a:pPr>
            <a:endParaRPr lang="en-US" sz="1400" dirty="0"/>
          </a:p>
          <a:p>
            <a:pPr marL="342900" indent="-342900">
              <a:buSzPct val="120000"/>
              <a:buFont typeface="+mj-lt"/>
              <a:buAutoNum type="arabicPeriod"/>
            </a:pPr>
            <a:r>
              <a:rPr lang="en-US" sz="1400" dirty="0"/>
              <a:t>Internal Rating</a:t>
            </a:r>
          </a:p>
          <a:p>
            <a:pPr marL="800100" lvl="1" indent="-34290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Excel free, error proof</a:t>
            </a:r>
          </a:p>
          <a:p>
            <a:pPr marL="800100" lvl="1" indent="-34290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Saves manual efforts</a:t>
            </a:r>
          </a:p>
          <a:p>
            <a:pPr marL="800100" lvl="1" indent="-342900">
              <a:buSzPct val="120000"/>
              <a:buFont typeface="Courier New" panose="02070309020205020404" pitchFamily="49" charset="0"/>
              <a:buChar char="o"/>
            </a:pP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50603" y="996288"/>
            <a:ext cx="3448191" cy="676276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/>
              <a:t>             Current Problem</a:t>
            </a:r>
            <a:endParaRPr lang="en-IN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061603" y="996288"/>
            <a:ext cx="3793415" cy="676276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/>
              <a:t>Proposed System</a:t>
            </a:r>
            <a:endParaRPr lang="en-IN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69549" y="998563"/>
            <a:ext cx="3711276" cy="676276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/>
              <a:t>    Benefits of Proposed System</a:t>
            </a:r>
            <a:endParaRPr lang="en-IN" sz="1600" b="1" dirty="0"/>
          </a:p>
        </p:txBody>
      </p:sp>
      <p:sp>
        <p:nvSpPr>
          <p:cNvPr id="75" name="Rectangle 74"/>
          <p:cNvSpPr/>
          <p:nvPr/>
        </p:nvSpPr>
        <p:spPr>
          <a:xfrm>
            <a:off x="608322" y="1871474"/>
            <a:ext cx="3188030" cy="39087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SzPct val="120000"/>
              <a:buFont typeface="+mj-lt"/>
              <a:buAutoNum type="arabicPeriod"/>
            </a:pPr>
            <a:r>
              <a:rPr lang="en-US" sz="1400" dirty="0"/>
              <a:t>DA reviews management is currently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Manual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Completely Excel based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Hence error prone at every stage of operations</a:t>
            </a:r>
          </a:p>
          <a:p>
            <a:pPr marL="342900" indent="-342900">
              <a:buSzPct val="120000"/>
              <a:buFont typeface="+mj-lt"/>
              <a:buAutoNum type="arabicPeriod"/>
            </a:pPr>
            <a:r>
              <a:rPr lang="en-US" sz="1400" dirty="0"/>
              <a:t>TQ Reviews pre-requisite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Manual collation &amp; review of TQ pre-requisites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Additional efforts needed for analysis</a:t>
            </a:r>
          </a:p>
          <a:p>
            <a:pPr marL="342900" indent="-342900">
              <a:buSzPct val="120000"/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SzPct val="120000"/>
              <a:buFont typeface="+mj-lt"/>
              <a:buAutoNum type="arabicPeriod"/>
            </a:pPr>
            <a:r>
              <a:rPr lang="en-US" sz="1400" dirty="0"/>
              <a:t>Internal Rating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IR collected over emails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Manual copy paste of data from emails to excel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Manual update of excel in ARC</a:t>
            </a:r>
          </a:p>
          <a:p>
            <a:pPr lvl="1">
              <a:buSzPct val="120000"/>
            </a:pP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4244017" y="1795929"/>
            <a:ext cx="3466968" cy="46166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SzPct val="120000"/>
              <a:buFont typeface="+mj-lt"/>
              <a:buAutoNum type="arabicPeriod"/>
            </a:pPr>
            <a:r>
              <a:rPr lang="en-US" sz="1400" dirty="0"/>
              <a:t>Develop a Web based Portal which is-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Central repository 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Automated, workflow based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Error proof, easy to use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Effective for all stakeholders</a:t>
            </a:r>
          </a:p>
          <a:p>
            <a:pPr marL="1200150" lvl="2" indent="-285750"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/>
              <a:t>Reviwers</a:t>
            </a:r>
            <a:r>
              <a:rPr lang="en-US" sz="1400" dirty="0"/>
              <a:t>, reviewees</a:t>
            </a:r>
          </a:p>
          <a:p>
            <a:pPr marL="1200150" lvl="2" indent="-285750"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QS, Management</a:t>
            </a:r>
          </a:p>
          <a:p>
            <a:pPr lvl="2">
              <a:buSzPct val="120000"/>
            </a:pPr>
            <a:endParaRPr lang="en-US" sz="1400" dirty="0"/>
          </a:p>
          <a:p>
            <a:pPr marL="342900" indent="-342900">
              <a:buSzPct val="120000"/>
              <a:buFont typeface="+mj-lt"/>
              <a:buAutoNum type="arabicPeriod"/>
            </a:pPr>
            <a:r>
              <a:rPr lang="en-US" sz="1400" dirty="0"/>
              <a:t>System based pre-requisites management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TQ Pre-requisites updated by teams on portal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TQ scoring automated based on TQ pre-requisites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Ready reports &amp; Analysis on code quality metrics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342900" indent="-342900">
              <a:buSzPct val="120000"/>
              <a:buFont typeface="+mj-lt"/>
              <a:buAutoNum type="arabicPeriod"/>
            </a:pPr>
            <a:r>
              <a:rPr lang="en-US" sz="1400" dirty="0"/>
              <a:t>System based Internal Rating</a:t>
            </a:r>
          </a:p>
          <a:p>
            <a:pPr marL="742950" lvl="1" indent="-285750"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AM, DM, HR to update rating in ARC directly</a:t>
            </a:r>
          </a:p>
          <a:p>
            <a:pPr lvl="1">
              <a:buSzPct val="12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557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A017-9FD7-469B-8C8C-FBAC034C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Operations Management - Options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7DC31-2C90-4DB6-A105-B4DB6C5C4D92}"/>
              </a:ext>
            </a:extLst>
          </p:cNvPr>
          <p:cNvSpPr txBox="1"/>
          <p:nvPr/>
        </p:nvSpPr>
        <p:spPr>
          <a:xfrm>
            <a:off x="422275" y="1106906"/>
            <a:ext cx="87858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 based on ownership of operational activities –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Centralized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Ownership of overall operational activities remain with Quality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De-Centralized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Ownership of activities distributed between Quality Support, Reviewee, Reviewer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5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D286-E22E-444E-A20D-EDE8D9CB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: Centralized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71E4CA-1D1D-4A9A-A4F9-F5C8A86EE438}"/>
              </a:ext>
            </a:extLst>
          </p:cNvPr>
          <p:cNvGrpSpPr/>
          <p:nvPr/>
        </p:nvGrpSpPr>
        <p:grpSpPr>
          <a:xfrm>
            <a:off x="566639" y="1081378"/>
            <a:ext cx="1002130" cy="1235859"/>
            <a:chOff x="2525487" y="1741714"/>
            <a:chExt cx="1509484" cy="1640113"/>
          </a:xfrm>
          <a:solidFill>
            <a:schemeClr val="accent4"/>
          </a:solidFill>
        </p:grpSpPr>
        <p:sp>
          <p:nvSpPr>
            <p:cNvPr id="27" name="Round Same Side Corner Rectangle 51">
              <a:extLst>
                <a:ext uri="{FF2B5EF4-FFF2-40B4-BE49-F238E27FC236}">
                  <a16:creationId xmlns:a16="http://schemas.microsoft.com/office/drawing/2014/main" id="{7404FB57-B9DF-442C-A613-16DB6A4F1FA9}"/>
                </a:ext>
              </a:extLst>
            </p:cNvPr>
            <p:cNvSpPr/>
            <p:nvPr/>
          </p:nvSpPr>
          <p:spPr>
            <a:xfrm>
              <a:off x="2525487" y="2583541"/>
              <a:ext cx="1509484" cy="798286"/>
            </a:xfrm>
            <a:prstGeom prst="round2SameRect">
              <a:avLst>
                <a:gd name="adj1" fmla="val 50000"/>
                <a:gd name="adj2" fmla="val 2000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D0DD38-31DD-4764-979C-8294690B2ECD}"/>
                </a:ext>
              </a:extLst>
            </p:cNvPr>
            <p:cNvSpPr/>
            <p:nvPr/>
          </p:nvSpPr>
          <p:spPr>
            <a:xfrm>
              <a:off x="2764970" y="1741714"/>
              <a:ext cx="1030515" cy="1030515"/>
            </a:xfrm>
            <a:prstGeom prst="ellipse">
              <a:avLst/>
            </a:prstGeom>
            <a:grpFill/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B7734E-A786-44FB-BDD5-2AAF568F69FE}"/>
              </a:ext>
            </a:extLst>
          </p:cNvPr>
          <p:cNvGrpSpPr/>
          <p:nvPr/>
        </p:nvGrpSpPr>
        <p:grpSpPr>
          <a:xfrm>
            <a:off x="9691940" y="1165245"/>
            <a:ext cx="1002130" cy="1235860"/>
            <a:chOff x="2525487" y="1741714"/>
            <a:chExt cx="1509484" cy="1640113"/>
          </a:xfrm>
          <a:solidFill>
            <a:schemeClr val="accent3">
              <a:lumMod val="75000"/>
            </a:schemeClr>
          </a:solidFill>
        </p:grpSpPr>
        <p:sp>
          <p:nvSpPr>
            <p:cNvPr id="32" name="Round Same Side Corner Rectangle 57">
              <a:extLst>
                <a:ext uri="{FF2B5EF4-FFF2-40B4-BE49-F238E27FC236}">
                  <a16:creationId xmlns:a16="http://schemas.microsoft.com/office/drawing/2014/main" id="{50E66FE0-EE20-419A-93C7-80EAC9C49DE5}"/>
                </a:ext>
              </a:extLst>
            </p:cNvPr>
            <p:cNvSpPr/>
            <p:nvPr/>
          </p:nvSpPr>
          <p:spPr>
            <a:xfrm>
              <a:off x="2525487" y="2583541"/>
              <a:ext cx="1509484" cy="798286"/>
            </a:xfrm>
            <a:prstGeom prst="round2SameRect">
              <a:avLst>
                <a:gd name="adj1" fmla="val 50000"/>
                <a:gd name="adj2" fmla="val 2000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4E38282-0003-4BE6-B2C0-2DC1881F5086}"/>
                </a:ext>
              </a:extLst>
            </p:cNvPr>
            <p:cNvSpPr/>
            <p:nvPr/>
          </p:nvSpPr>
          <p:spPr>
            <a:xfrm>
              <a:off x="2764970" y="1741714"/>
              <a:ext cx="1030515" cy="1030515"/>
            </a:xfrm>
            <a:prstGeom prst="ellipse">
              <a:avLst/>
            </a:prstGeom>
            <a:grpFill/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5B83044-A940-4FFE-89FC-49C08480EC23}"/>
              </a:ext>
            </a:extLst>
          </p:cNvPr>
          <p:cNvSpPr txBox="1"/>
          <p:nvPr/>
        </p:nvSpPr>
        <p:spPr>
          <a:xfrm>
            <a:off x="423119" y="2275476"/>
            <a:ext cx="174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REVIEWER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74514A-73BB-4469-B233-43FC1C2D2009}"/>
              </a:ext>
            </a:extLst>
          </p:cNvPr>
          <p:cNvSpPr txBox="1"/>
          <p:nvPr/>
        </p:nvSpPr>
        <p:spPr>
          <a:xfrm>
            <a:off x="9608888" y="2366532"/>
            <a:ext cx="174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REVIEWEE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724155-0048-40CF-B909-57B27E2C2F8E}"/>
              </a:ext>
            </a:extLst>
          </p:cNvPr>
          <p:cNvSpPr txBox="1"/>
          <p:nvPr/>
        </p:nvSpPr>
        <p:spPr>
          <a:xfrm>
            <a:off x="213271" y="2810258"/>
            <a:ext cx="2585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reschedule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 review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report in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9527D0-3AA1-430E-BBA5-8784A5251BCA}"/>
              </a:ext>
            </a:extLst>
          </p:cNvPr>
          <p:cNvSpPr txBox="1"/>
          <p:nvPr/>
        </p:nvSpPr>
        <p:spPr>
          <a:xfrm>
            <a:off x="9424284" y="2759543"/>
            <a:ext cx="2462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reschedule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 review completion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B8DBD1-AA85-4A76-9EC7-B1E276CA7EA4}"/>
              </a:ext>
            </a:extLst>
          </p:cNvPr>
          <p:cNvGrpSpPr/>
          <p:nvPr/>
        </p:nvGrpSpPr>
        <p:grpSpPr>
          <a:xfrm>
            <a:off x="2902317" y="899567"/>
            <a:ext cx="5760870" cy="5566612"/>
            <a:chOff x="2775284" y="978568"/>
            <a:chExt cx="5760870" cy="5566612"/>
          </a:xfrm>
        </p:grpSpPr>
        <p:sp>
          <p:nvSpPr>
            <p:cNvPr id="43" name="Circle: Hollow 42">
              <a:extLst>
                <a:ext uri="{FF2B5EF4-FFF2-40B4-BE49-F238E27FC236}">
                  <a16:creationId xmlns:a16="http://schemas.microsoft.com/office/drawing/2014/main" id="{1034DE0B-1DB5-4946-BD04-8D8ACFA5B44A}"/>
                </a:ext>
              </a:extLst>
            </p:cNvPr>
            <p:cNvSpPr/>
            <p:nvPr/>
          </p:nvSpPr>
          <p:spPr>
            <a:xfrm>
              <a:off x="2775284" y="978568"/>
              <a:ext cx="5727032" cy="5566612"/>
            </a:xfrm>
            <a:prstGeom prst="donut">
              <a:avLst>
                <a:gd name="adj" fmla="val 3199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A504DC-1533-4766-B3BB-C7492F4929DE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5638800" y="978568"/>
              <a:ext cx="0" cy="556661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E5562BB-F18A-4057-8FA8-B9FF5F30C02B}"/>
                </a:ext>
              </a:extLst>
            </p:cNvPr>
            <p:cNvCxnSpPr>
              <a:stCxn id="43" idx="2"/>
              <a:endCxn id="43" idx="6"/>
            </p:cNvCxnSpPr>
            <p:nvPr/>
          </p:nvCxnSpPr>
          <p:spPr>
            <a:xfrm>
              <a:off x="2775284" y="3761874"/>
              <a:ext cx="572703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8E54CE3-88A8-4137-8895-1901EAC499E4}"/>
                </a:ext>
              </a:extLst>
            </p:cNvPr>
            <p:cNvCxnSpPr>
              <a:stCxn id="43" idx="1"/>
              <a:endCxn id="43" idx="5"/>
            </p:cNvCxnSpPr>
            <p:nvPr/>
          </p:nvCxnSpPr>
          <p:spPr>
            <a:xfrm>
              <a:off x="3613988" y="1793779"/>
              <a:ext cx="4049624" cy="393619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B1455B9-851D-492A-890B-D2AB82C416E0}"/>
                </a:ext>
              </a:extLst>
            </p:cNvPr>
            <p:cNvCxnSpPr>
              <a:stCxn id="43" idx="3"/>
              <a:endCxn id="43" idx="7"/>
            </p:cNvCxnSpPr>
            <p:nvPr/>
          </p:nvCxnSpPr>
          <p:spPr>
            <a:xfrm flipV="1">
              <a:off x="3613988" y="1793779"/>
              <a:ext cx="4049624" cy="393619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C49A55-2D9C-4768-89C3-3DAA09D748F2}"/>
                </a:ext>
              </a:extLst>
            </p:cNvPr>
            <p:cNvSpPr txBox="1"/>
            <p:nvPr/>
          </p:nvSpPr>
          <p:spPr>
            <a:xfrm>
              <a:off x="5706476" y="1414946"/>
              <a:ext cx="1419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Reviewer bandwidth management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EB53CD-6A54-49C4-A98B-8B7AB49916F8}"/>
                </a:ext>
              </a:extLst>
            </p:cNvPr>
            <p:cNvSpPr/>
            <p:nvPr/>
          </p:nvSpPr>
          <p:spPr>
            <a:xfrm>
              <a:off x="4555958" y="2763496"/>
              <a:ext cx="2165684" cy="19849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142A59-265E-4F47-930E-E4A03A9181B4}"/>
                </a:ext>
              </a:extLst>
            </p:cNvPr>
            <p:cNvSpPr txBox="1"/>
            <p:nvPr/>
          </p:nvSpPr>
          <p:spPr>
            <a:xfrm>
              <a:off x="4836694" y="3278925"/>
              <a:ext cx="16042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QUALITY</a:t>
              </a:r>
            </a:p>
            <a:p>
              <a:pPr algn="ctr"/>
              <a:r>
                <a:rPr lang="en-US" sz="2800" b="1" dirty="0"/>
                <a:t>SUPPORT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CC19F6-5181-45B4-98BF-4270DD12CBCF}"/>
                </a:ext>
              </a:extLst>
            </p:cNvPr>
            <p:cNvSpPr txBox="1"/>
            <p:nvPr/>
          </p:nvSpPr>
          <p:spPr>
            <a:xfrm>
              <a:off x="7068927" y="2897663"/>
              <a:ext cx="1155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Planning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065B4E-6066-4D29-BD9D-DBE969ABBF23}"/>
                </a:ext>
              </a:extLst>
            </p:cNvPr>
            <p:cNvSpPr txBox="1"/>
            <p:nvPr/>
          </p:nvSpPr>
          <p:spPr>
            <a:xfrm>
              <a:off x="7044240" y="4056123"/>
              <a:ext cx="1491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Scheduling/</a:t>
              </a:r>
            </a:p>
            <a:p>
              <a:r>
                <a:rPr lang="en-US" dirty="0"/>
                <a:t>Rescheduling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2AA6CD-55EE-4098-93ED-BB1F36AF9CA7}"/>
                </a:ext>
              </a:extLst>
            </p:cNvPr>
            <p:cNvSpPr txBox="1"/>
            <p:nvPr/>
          </p:nvSpPr>
          <p:spPr>
            <a:xfrm>
              <a:off x="5988966" y="5381921"/>
              <a:ext cx="1155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Reviews input sharing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D05926-C9A7-4578-A1FB-1AA98EA6EE7A}"/>
                </a:ext>
              </a:extLst>
            </p:cNvPr>
            <p:cNvSpPr txBox="1"/>
            <p:nvPr/>
          </p:nvSpPr>
          <p:spPr>
            <a:xfrm>
              <a:off x="4275221" y="5409240"/>
              <a:ext cx="1155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Reviews completion tracking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D65012-8294-4B99-B5B9-A643392C9777}"/>
                </a:ext>
              </a:extLst>
            </p:cNvPr>
            <p:cNvSpPr txBox="1"/>
            <p:nvPr/>
          </p:nvSpPr>
          <p:spPr>
            <a:xfrm>
              <a:off x="3120189" y="4170059"/>
              <a:ext cx="1155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Reports upload tracking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DD9EF61-27B1-4363-A078-A97185667846}"/>
                </a:ext>
              </a:extLst>
            </p:cNvPr>
            <p:cNvSpPr txBox="1"/>
            <p:nvPr/>
          </p:nvSpPr>
          <p:spPr>
            <a:xfrm>
              <a:off x="3139738" y="2848300"/>
              <a:ext cx="1155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Reviews score validation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DA667E-57B3-4AFD-836B-63F8C4B58C96}"/>
                </a:ext>
              </a:extLst>
            </p:cNvPr>
            <p:cNvSpPr txBox="1"/>
            <p:nvPr/>
          </p:nvSpPr>
          <p:spPr>
            <a:xfrm>
              <a:off x="4151402" y="1493618"/>
              <a:ext cx="1419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Escalation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40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D286-E22E-444E-A20D-EDE8D9CB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 : De-centralized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71E4CA-1D1D-4A9A-A4F9-F5C8A86EE438}"/>
              </a:ext>
            </a:extLst>
          </p:cNvPr>
          <p:cNvGrpSpPr/>
          <p:nvPr/>
        </p:nvGrpSpPr>
        <p:grpSpPr>
          <a:xfrm>
            <a:off x="566639" y="1081378"/>
            <a:ext cx="1002130" cy="1235859"/>
            <a:chOff x="2525487" y="1741714"/>
            <a:chExt cx="1509484" cy="1640113"/>
          </a:xfrm>
          <a:solidFill>
            <a:schemeClr val="accent4"/>
          </a:solidFill>
        </p:grpSpPr>
        <p:sp>
          <p:nvSpPr>
            <p:cNvPr id="27" name="Round Same Side Corner Rectangle 51">
              <a:extLst>
                <a:ext uri="{FF2B5EF4-FFF2-40B4-BE49-F238E27FC236}">
                  <a16:creationId xmlns:a16="http://schemas.microsoft.com/office/drawing/2014/main" id="{7404FB57-B9DF-442C-A613-16DB6A4F1FA9}"/>
                </a:ext>
              </a:extLst>
            </p:cNvPr>
            <p:cNvSpPr/>
            <p:nvPr/>
          </p:nvSpPr>
          <p:spPr>
            <a:xfrm>
              <a:off x="2525487" y="2583541"/>
              <a:ext cx="1509484" cy="798286"/>
            </a:xfrm>
            <a:prstGeom prst="round2SameRect">
              <a:avLst>
                <a:gd name="adj1" fmla="val 50000"/>
                <a:gd name="adj2" fmla="val 2000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D0DD38-31DD-4764-979C-8294690B2ECD}"/>
                </a:ext>
              </a:extLst>
            </p:cNvPr>
            <p:cNvSpPr/>
            <p:nvPr/>
          </p:nvSpPr>
          <p:spPr>
            <a:xfrm>
              <a:off x="2764970" y="1741714"/>
              <a:ext cx="1030515" cy="1030515"/>
            </a:xfrm>
            <a:prstGeom prst="ellipse">
              <a:avLst/>
            </a:prstGeom>
            <a:grpFill/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B7734E-A786-44FB-BDD5-2AAF568F69FE}"/>
              </a:ext>
            </a:extLst>
          </p:cNvPr>
          <p:cNvGrpSpPr/>
          <p:nvPr/>
        </p:nvGrpSpPr>
        <p:grpSpPr>
          <a:xfrm>
            <a:off x="9691940" y="1165245"/>
            <a:ext cx="1002130" cy="1235860"/>
            <a:chOff x="2525487" y="1741714"/>
            <a:chExt cx="1509484" cy="1640113"/>
          </a:xfrm>
          <a:solidFill>
            <a:schemeClr val="accent3">
              <a:lumMod val="75000"/>
            </a:schemeClr>
          </a:solidFill>
        </p:grpSpPr>
        <p:sp>
          <p:nvSpPr>
            <p:cNvPr id="32" name="Round Same Side Corner Rectangle 57">
              <a:extLst>
                <a:ext uri="{FF2B5EF4-FFF2-40B4-BE49-F238E27FC236}">
                  <a16:creationId xmlns:a16="http://schemas.microsoft.com/office/drawing/2014/main" id="{50E66FE0-EE20-419A-93C7-80EAC9C49DE5}"/>
                </a:ext>
              </a:extLst>
            </p:cNvPr>
            <p:cNvSpPr/>
            <p:nvPr/>
          </p:nvSpPr>
          <p:spPr>
            <a:xfrm>
              <a:off x="2525487" y="2583541"/>
              <a:ext cx="1509484" cy="798286"/>
            </a:xfrm>
            <a:prstGeom prst="round2SameRect">
              <a:avLst>
                <a:gd name="adj1" fmla="val 50000"/>
                <a:gd name="adj2" fmla="val 2000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4E38282-0003-4BE6-B2C0-2DC1881F5086}"/>
                </a:ext>
              </a:extLst>
            </p:cNvPr>
            <p:cNvSpPr/>
            <p:nvPr/>
          </p:nvSpPr>
          <p:spPr>
            <a:xfrm>
              <a:off x="2764970" y="1741714"/>
              <a:ext cx="1030515" cy="1030515"/>
            </a:xfrm>
            <a:prstGeom prst="ellipse">
              <a:avLst/>
            </a:prstGeom>
            <a:grpFill/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5B83044-A940-4FFE-89FC-49C08480EC23}"/>
              </a:ext>
            </a:extLst>
          </p:cNvPr>
          <p:cNvSpPr txBox="1"/>
          <p:nvPr/>
        </p:nvSpPr>
        <p:spPr>
          <a:xfrm>
            <a:off x="423119" y="2275476"/>
            <a:ext cx="174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REVIEWER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74514A-73BB-4469-B233-43FC1C2D2009}"/>
              </a:ext>
            </a:extLst>
          </p:cNvPr>
          <p:cNvSpPr txBox="1"/>
          <p:nvPr/>
        </p:nvSpPr>
        <p:spPr>
          <a:xfrm>
            <a:off x="9608888" y="2366532"/>
            <a:ext cx="174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REVIEWEE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724155-0048-40CF-B909-57B27E2C2F8E}"/>
              </a:ext>
            </a:extLst>
          </p:cNvPr>
          <p:cNvSpPr txBox="1"/>
          <p:nvPr/>
        </p:nvSpPr>
        <p:spPr>
          <a:xfrm>
            <a:off x="213273" y="2810258"/>
            <a:ext cx="2585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reschedule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 review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report in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9527D0-3AA1-430E-BBA5-8784A5251BCA}"/>
              </a:ext>
            </a:extLst>
          </p:cNvPr>
          <p:cNvSpPr txBox="1"/>
          <p:nvPr/>
        </p:nvSpPr>
        <p:spPr>
          <a:xfrm>
            <a:off x="9263863" y="2759543"/>
            <a:ext cx="326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Scheduling /Rescheduling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 review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 score validation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B8DBD1-AA85-4A76-9EC7-B1E276CA7EA4}"/>
              </a:ext>
            </a:extLst>
          </p:cNvPr>
          <p:cNvGrpSpPr/>
          <p:nvPr/>
        </p:nvGrpSpPr>
        <p:grpSpPr>
          <a:xfrm>
            <a:off x="2902317" y="899567"/>
            <a:ext cx="5760870" cy="5566612"/>
            <a:chOff x="2775284" y="978568"/>
            <a:chExt cx="5760870" cy="5566612"/>
          </a:xfrm>
        </p:grpSpPr>
        <p:sp>
          <p:nvSpPr>
            <p:cNvPr id="43" name="Circle: Hollow 42">
              <a:extLst>
                <a:ext uri="{FF2B5EF4-FFF2-40B4-BE49-F238E27FC236}">
                  <a16:creationId xmlns:a16="http://schemas.microsoft.com/office/drawing/2014/main" id="{1034DE0B-1DB5-4946-BD04-8D8ACFA5B44A}"/>
                </a:ext>
              </a:extLst>
            </p:cNvPr>
            <p:cNvSpPr/>
            <p:nvPr/>
          </p:nvSpPr>
          <p:spPr>
            <a:xfrm>
              <a:off x="2775284" y="978568"/>
              <a:ext cx="5727032" cy="5566612"/>
            </a:xfrm>
            <a:prstGeom prst="donut">
              <a:avLst>
                <a:gd name="adj" fmla="val 3199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A504DC-1533-4766-B3BB-C7492F4929DE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5638800" y="978568"/>
              <a:ext cx="0" cy="556661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E5562BB-F18A-4057-8FA8-B9FF5F30C02B}"/>
                </a:ext>
              </a:extLst>
            </p:cNvPr>
            <p:cNvCxnSpPr>
              <a:stCxn id="43" idx="2"/>
              <a:endCxn id="43" idx="6"/>
            </p:cNvCxnSpPr>
            <p:nvPr/>
          </p:nvCxnSpPr>
          <p:spPr>
            <a:xfrm>
              <a:off x="2775284" y="3761874"/>
              <a:ext cx="572703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8E54CE3-88A8-4137-8895-1901EAC499E4}"/>
                </a:ext>
              </a:extLst>
            </p:cNvPr>
            <p:cNvCxnSpPr>
              <a:stCxn id="43" idx="1"/>
              <a:endCxn id="43" idx="5"/>
            </p:cNvCxnSpPr>
            <p:nvPr/>
          </p:nvCxnSpPr>
          <p:spPr>
            <a:xfrm>
              <a:off x="3613988" y="1793779"/>
              <a:ext cx="4049624" cy="393619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B1455B9-851D-492A-890B-D2AB82C416E0}"/>
                </a:ext>
              </a:extLst>
            </p:cNvPr>
            <p:cNvCxnSpPr>
              <a:stCxn id="43" idx="3"/>
              <a:endCxn id="43" idx="7"/>
            </p:cNvCxnSpPr>
            <p:nvPr/>
          </p:nvCxnSpPr>
          <p:spPr>
            <a:xfrm flipV="1">
              <a:off x="3613988" y="1793779"/>
              <a:ext cx="4049624" cy="393619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C49A55-2D9C-4768-89C3-3DAA09D748F2}"/>
                </a:ext>
              </a:extLst>
            </p:cNvPr>
            <p:cNvSpPr txBox="1"/>
            <p:nvPr/>
          </p:nvSpPr>
          <p:spPr>
            <a:xfrm>
              <a:off x="5706476" y="1414946"/>
              <a:ext cx="1419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Reviewer bandwidth management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EB53CD-6A54-49C4-A98B-8B7AB49916F8}"/>
                </a:ext>
              </a:extLst>
            </p:cNvPr>
            <p:cNvSpPr/>
            <p:nvPr/>
          </p:nvSpPr>
          <p:spPr>
            <a:xfrm>
              <a:off x="4555958" y="2763496"/>
              <a:ext cx="2165684" cy="19849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142A59-265E-4F47-930E-E4A03A9181B4}"/>
                </a:ext>
              </a:extLst>
            </p:cNvPr>
            <p:cNvSpPr txBox="1"/>
            <p:nvPr/>
          </p:nvSpPr>
          <p:spPr>
            <a:xfrm>
              <a:off x="4836694" y="3278925"/>
              <a:ext cx="16042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QUALITY</a:t>
              </a:r>
            </a:p>
            <a:p>
              <a:pPr algn="ctr"/>
              <a:r>
                <a:rPr lang="en-US" sz="2800" b="1" dirty="0"/>
                <a:t>SUPPORT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CC19F6-5181-45B4-98BF-4270DD12CBCF}"/>
                </a:ext>
              </a:extLst>
            </p:cNvPr>
            <p:cNvSpPr txBox="1"/>
            <p:nvPr/>
          </p:nvSpPr>
          <p:spPr>
            <a:xfrm>
              <a:off x="7068927" y="2897663"/>
              <a:ext cx="1155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>
                  <a:solidFill>
                    <a:schemeClr val="bg2">
                      <a:lumMod val="85000"/>
                    </a:schemeClr>
                  </a:solidFill>
                </a:rPr>
                <a:t>Planning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065B4E-6066-4D29-BD9D-DBE969ABBF23}"/>
                </a:ext>
              </a:extLst>
            </p:cNvPr>
            <p:cNvSpPr txBox="1"/>
            <p:nvPr/>
          </p:nvSpPr>
          <p:spPr>
            <a:xfrm>
              <a:off x="7044240" y="4056123"/>
              <a:ext cx="1491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>
                  <a:solidFill>
                    <a:schemeClr val="bg2">
                      <a:lumMod val="85000"/>
                    </a:schemeClr>
                  </a:solidFill>
                </a:rPr>
                <a:t>Scheduling/</a:t>
              </a:r>
            </a:p>
            <a:p>
              <a:r>
                <a:rPr lang="en-US" dirty="0">
                  <a:solidFill>
                    <a:schemeClr val="bg2">
                      <a:lumMod val="85000"/>
                    </a:schemeClr>
                  </a:solidFill>
                </a:rPr>
                <a:t>Rescheduling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2AA6CD-55EE-4098-93ED-BB1F36AF9CA7}"/>
                </a:ext>
              </a:extLst>
            </p:cNvPr>
            <p:cNvSpPr txBox="1"/>
            <p:nvPr/>
          </p:nvSpPr>
          <p:spPr>
            <a:xfrm>
              <a:off x="5988966" y="5381921"/>
              <a:ext cx="1155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Reviews input sharing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D05926-C9A7-4578-A1FB-1AA98EA6EE7A}"/>
                </a:ext>
              </a:extLst>
            </p:cNvPr>
            <p:cNvSpPr txBox="1"/>
            <p:nvPr/>
          </p:nvSpPr>
          <p:spPr>
            <a:xfrm>
              <a:off x="4275221" y="5409240"/>
              <a:ext cx="1155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>
                  <a:solidFill>
                    <a:schemeClr val="bg2">
                      <a:lumMod val="85000"/>
                    </a:schemeClr>
                  </a:solidFill>
                </a:rPr>
                <a:t>Reviews completion tracking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D65012-8294-4B99-B5B9-A643392C9777}"/>
                </a:ext>
              </a:extLst>
            </p:cNvPr>
            <p:cNvSpPr txBox="1"/>
            <p:nvPr/>
          </p:nvSpPr>
          <p:spPr>
            <a:xfrm>
              <a:off x="3120189" y="4170059"/>
              <a:ext cx="1155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>
                  <a:solidFill>
                    <a:schemeClr val="bg2">
                      <a:lumMod val="85000"/>
                    </a:schemeClr>
                  </a:solidFill>
                </a:rPr>
                <a:t>Reports upload tracking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DD9EF61-27B1-4363-A078-A97185667846}"/>
                </a:ext>
              </a:extLst>
            </p:cNvPr>
            <p:cNvSpPr txBox="1"/>
            <p:nvPr/>
          </p:nvSpPr>
          <p:spPr>
            <a:xfrm>
              <a:off x="3139738" y="2848300"/>
              <a:ext cx="1155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>
                  <a:solidFill>
                    <a:schemeClr val="bg2">
                      <a:lumMod val="85000"/>
                    </a:schemeClr>
                  </a:solidFill>
                </a:rPr>
                <a:t>Reviews score validation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DA667E-57B3-4AFD-836B-63F8C4B58C96}"/>
                </a:ext>
              </a:extLst>
            </p:cNvPr>
            <p:cNvSpPr txBox="1"/>
            <p:nvPr/>
          </p:nvSpPr>
          <p:spPr>
            <a:xfrm>
              <a:off x="4151402" y="1493618"/>
              <a:ext cx="1419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Escalation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11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0C3C-2A96-42DE-B295-2A1F4855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Options – Responsibility breakup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3A6443-CE49-463A-9A74-4DFA7BC8B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89069"/>
              </p:ext>
            </p:extLst>
          </p:nvPr>
        </p:nvGraphicFramePr>
        <p:xfrm>
          <a:off x="152233" y="990628"/>
          <a:ext cx="11914104" cy="52714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669">
                  <a:extLst>
                    <a:ext uri="{9D8B030D-6E8A-4147-A177-3AD203B41FA5}">
                      <a16:colId xmlns:a16="http://schemas.microsoft.com/office/drawing/2014/main" val="4160697095"/>
                    </a:ext>
                  </a:extLst>
                </a:gridCol>
                <a:gridCol w="4156383">
                  <a:extLst>
                    <a:ext uri="{9D8B030D-6E8A-4147-A177-3AD203B41FA5}">
                      <a16:colId xmlns:a16="http://schemas.microsoft.com/office/drawing/2014/main" val="3971765733"/>
                    </a:ext>
                  </a:extLst>
                </a:gridCol>
                <a:gridCol w="2748631">
                  <a:extLst>
                    <a:ext uri="{9D8B030D-6E8A-4147-A177-3AD203B41FA5}">
                      <a16:colId xmlns:a16="http://schemas.microsoft.com/office/drawing/2014/main" val="550769247"/>
                    </a:ext>
                  </a:extLst>
                </a:gridCol>
                <a:gridCol w="3208421">
                  <a:extLst>
                    <a:ext uri="{9D8B030D-6E8A-4147-A177-3AD203B41FA5}">
                      <a16:colId xmlns:a16="http://schemas.microsoft.com/office/drawing/2014/main" val="1805269163"/>
                    </a:ext>
                  </a:extLst>
                </a:gridCol>
              </a:tblGrid>
              <a:tr h="6037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QUALITY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REVIEWEE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31115"/>
                  </a:ext>
                </a:extLst>
              </a:tr>
              <a:tr h="2850604">
                <a:tc>
                  <a:txBody>
                    <a:bodyPr/>
                    <a:lstStyle/>
                    <a:p>
                      <a:r>
                        <a:rPr lang="en-US" dirty="0"/>
                        <a:t>1. Centralized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Reviewer bandwidth management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Planning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Scheduling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Rescheduling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Reviews inputs sharing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Reviews completion tracking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Reports upload tracking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Reviews score validation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Escalation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Upload report in ARC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Request reschedule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51946"/>
                  </a:ext>
                </a:extLst>
              </a:tr>
              <a:tr h="1817056">
                <a:tc>
                  <a:txBody>
                    <a:bodyPr/>
                    <a:lstStyle/>
                    <a:p>
                      <a:r>
                        <a:rPr lang="en-US" dirty="0"/>
                        <a:t>2. De-centralized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Reviewer bandwidth management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Reviews inputs sharing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Escalation management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Rescheduling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Confirm reviews completion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Upload report in ARC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Planning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Scheduling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Rescheduling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Reviews completion tracking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Reviews score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59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8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F020-3534-44F4-9F85-AB837A85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D7B49-7D07-4860-9D3E-B97A0335A970}"/>
              </a:ext>
            </a:extLst>
          </p:cNvPr>
          <p:cNvSpPr txBox="1"/>
          <p:nvPr/>
        </p:nvSpPr>
        <p:spPr>
          <a:xfrm>
            <a:off x="3556000" y="862096"/>
            <a:ext cx="7480087" cy="30774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AD310-8D0A-4274-B513-8CD704A9E3FD}"/>
              </a:ext>
            </a:extLst>
          </p:cNvPr>
          <p:cNvSpPr txBox="1"/>
          <p:nvPr/>
        </p:nvSpPr>
        <p:spPr>
          <a:xfrm>
            <a:off x="11101341" y="1426666"/>
            <a:ext cx="1435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Score</a:t>
            </a:r>
            <a:r>
              <a:rPr lang="en-US" sz="1400" dirty="0"/>
              <a:t>:</a:t>
            </a:r>
          </a:p>
          <a:p>
            <a:r>
              <a:rPr lang="en-US" sz="1400" dirty="0"/>
              <a:t>3 – High</a:t>
            </a:r>
          </a:p>
          <a:p>
            <a:r>
              <a:rPr lang="en-US" sz="1400" dirty="0"/>
              <a:t>2 – Medium</a:t>
            </a:r>
          </a:p>
          <a:p>
            <a:r>
              <a:rPr lang="en-US" sz="1400" dirty="0"/>
              <a:t>1 - Low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80AD9D-0455-4FB2-9209-7949D48CF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71935"/>
              </p:ext>
            </p:extLst>
          </p:nvPr>
        </p:nvGraphicFramePr>
        <p:xfrm>
          <a:off x="325742" y="1169843"/>
          <a:ext cx="10710345" cy="2623911"/>
        </p:xfrm>
        <a:graphic>
          <a:graphicData uri="http://schemas.openxmlformats.org/drawingml/2006/table">
            <a:tbl>
              <a:tblPr/>
              <a:tblGrid>
                <a:gridCol w="3241804">
                  <a:extLst>
                    <a:ext uri="{9D8B030D-6E8A-4147-A177-3AD203B41FA5}">
                      <a16:colId xmlns:a16="http://schemas.microsoft.com/office/drawing/2014/main" val="1014612135"/>
                    </a:ext>
                  </a:extLst>
                </a:gridCol>
                <a:gridCol w="2356571">
                  <a:extLst>
                    <a:ext uri="{9D8B030D-6E8A-4147-A177-3AD203B41FA5}">
                      <a16:colId xmlns:a16="http://schemas.microsoft.com/office/drawing/2014/main" val="3820645050"/>
                    </a:ext>
                  </a:extLst>
                </a:gridCol>
                <a:gridCol w="5111970">
                  <a:extLst>
                    <a:ext uri="{9D8B030D-6E8A-4147-A177-3AD203B41FA5}">
                      <a16:colId xmlns:a16="http://schemas.microsoft.com/office/drawing/2014/main" val="1110882298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Centralized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De-centralized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21709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Efforts Saving for Quality Support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68251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Ease of adaptability by stakeholders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95422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Ease of implementation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743242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Ease of operations and maintenance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769890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64246"/>
                  </a:ext>
                </a:extLst>
              </a:tr>
              <a:tr h="363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Ease of management support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60872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Total 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.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857149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A0FD7F-ED70-4337-BDCD-2DD168972A5E}"/>
              </a:ext>
            </a:extLst>
          </p:cNvPr>
          <p:cNvSpPr/>
          <p:nvPr/>
        </p:nvSpPr>
        <p:spPr>
          <a:xfrm>
            <a:off x="3980979" y="1092559"/>
            <a:ext cx="1588169" cy="2819042"/>
          </a:xfrm>
          <a:prstGeom prst="round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208EEF-8F0F-4D2C-B8EA-D3A24A4A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34255"/>
              </p:ext>
            </p:extLst>
          </p:nvPr>
        </p:nvGraphicFramePr>
        <p:xfrm>
          <a:off x="325742" y="4084399"/>
          <a:ext cx="10755452" cy="1866900"/>
        </p:xfrm>
        <a:graphic>
          <a:graphicData uri="http://schemas.openxmlformats.org/drawingml/2006/table">
            <a:tbl>
              <a:tblPr/>
              <a:tblGrid>
                <a:gridCol w="3184829">
                  <a:extLst>
                    <a:ext uri="{9D8B030D-6E8A-4147-A177-3AD203B41FA5}">
                      <a16:colId xmlns:a16="http://schemas.microsoft.com/office/drawing/2014/main" val="4027948878"/>
                    </a:ext>
                  </a:extLst>
                </a:gridCol>
                <a:gridCol w="2458652">
                  <a:extLst>
                    <a:ext uri="{9D8B030D-6E8A-4147-A177-3AD203B41FA5}">
                      <a16:colId xmlns:a16="http://schemas.microsoft.com/office/drawing/2014/main" val="1099049253"/>
                    </a:ext>
                  </a:extLst>
                </a:gridCol>
                <a:gridCol w="5111971">
                  <a:extLst>
                    <a:ext uri="{9D8B030D-6E8A-4147-A177-3AD203B41FA5}">
                      <a16:colId xmlns:a16="http://schemas.microsoft.com/office/drawing/2014/main" val="2308159631"/>
                    </a:ext>
                  </a:extLst>
                </a:gridCol>
              </a:tblGrid>
              <a:tr h="714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Risks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 on central team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Scalability constrained based on team size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Longer adoption time for stakeholders</a:t>
                      </a:r>
                    </a:p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Needs transformation in overall operations process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Possibility of miss/delay in review completion </a:t>
                      </a:r>
                    </a:p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Impacts Quality Scores, Internal Ratings release timelines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Delayed review updates</a:t>
                      </a:r>
                    </a:p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Impacts DA objective of providing early warnings 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 in implementation completion</a:t>
                      </a:r>
                    </a:p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ignificantly dependent on support from delivery (PM/DM/DH) </a:t>
                      </a:r>
                    </a:p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99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131355"/>
      </p:ext>
    </p:extLst>
  </p:cSld>
  <p:clrMapOvr>
    <a:masterClrMapping/>
  </p:clrMapOvr>
</p:sld>
</file>

<file path=ppt/theme/theme1.xml><?xml version="1.0" encoding="utf-8"?>
<a:theme xmlns:a="http://schemas.openxmlformats.org/drawingml/2006/main" name="emids- Master Template">
  <a:themeElements>
    <a:clrScheme name="emids-jan-2015">
      <a:dk1>
        <a:srgbClr val="232323"/>
      </a:dk1>
      <a:lt1>
        <a:sysClr val="window" lastClr="FFFFFF"/>
      </a:lt1>
      <a:dk2>
        <a:srgbClr val="EF9545"/>
      </a:dk2>
      <a:lt2>
        <a:srgbClr val="FFFFFF"/>
      </a:lt2>
      <a:accent1>
        <a:srgbClr val="EF9545"/>
      </a:accent1>
      <a:accent2>
        <a:srgbClr val="F2D383"/>
      </a:accent2>
      <a:accent3>
        <a:srgbClr val="CCD99F"/>
      </a:accent3>
      <a:accent4>
        <a:srgbClr val="9EC8EA"/>
      </a:accent4>
      <a:accent5>
        <a:srgbClr val="CBCEF5"/>
      </a:accent5>
      <a:accent6>
        <a:srgbClr val="ECEDEC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emids- Master Template</Template>
  <TotalTime>9793</TotalTime>
  <Words>1234</Words>
  <Application>Microsoft Office PowerPoint</Application>
  <PresentationFormat>Widescreen</PresentationFormat>
  <Paragraphs>378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Gill Sans MT</vt:lpstr>
      <vt:lpstr>Wingdings</vt:lpstr>
      <vt:lpstr>emids- Master Template</vt:lpstr>
      <vt:lpstr>Delivery Assurance Operations Management</vt:lpstr>
      <vt:lpstr>DA Reviews – Stakeholders &amp; Operations</vt:lpstr>
      <vt:lpstr>DA Operations: Challenges</vt:lpstr>
      <vt:lpstr>DA Operations Management – Proposed Solution</vt:lpstr>
      <vt:lpstr>DA Operations Management - Options</vt:lpstr>
      <vt:lpstr>Option 1 : Centralized</vt:lpstr>
      <vt:lpstr>Option 2 : De-centralized</vt:lpstr>
      <vt:lpstr>Implementation Options – Responsibility breakup</vt:lpstr>
      <vt:lpstr>Comparison of Options</vt:lpstr>
      <vt:lpstr>Management Support Required</vt:lpstr>
      <vt:lpstr>Process changes required for automation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Assurance Process</dc:title>
  <dc:creator>Jimmey Jose</dc:creator>
  <cp:lastModifiedBy>Smita Ramtekkar</cp:lastModifiedBy>
  <cp:revision>296</cp:revision>
  <dcterms:created xsi:type="dcterms:W3CDTF">2016-08-04T11:40:30Z</dcterms:created>
  <dcterms:modified xsi:type="dcterms:W3CDTF">2019-04-09T05:15:05Z</dcterms:modified>
</cp:coreProperties>
</file>