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2" r:id="rId17"/>
    <p:sldId id="272" r:id="rId18"/>
    <p:sldId id="283" r:id="rId19"/>
    <p:sldId id="274" r:id="rId20"/>
    <p:sldId id="284" r:id="rId21"/>
    <p:sldId id="276" r:id="rId22"/>
    <p:sldId id="277" r:id="rId23"/>
    <p:sldId id="285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8430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55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200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992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620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229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806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487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149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65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091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6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793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095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059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789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90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08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51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770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66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60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178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20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5400000">
            <a:off x="7160639" y="1979038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6334316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5577444" cy="28202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7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Inferring Locations in Twitter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SANDEEP MUPPIREDDY</a:t>
            </a:r>
          </a:p>
          <a:p>
            <a:pPr marL="0" marR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SRIKANTH MATURU</a:t>
            </a:r>
          </a:p>
          <a:p>
            <a:pPr marL="0" marR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SIDDHARTHA GANDHA</a:t>
            </a:r>
          </a:p>
          <a:p>
            <a:pPr marL="0" marR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DANNEN GU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4264" y="1150666"/>
            <a:ext cx="4197927" cy="276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t="9123" r="2353" b="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375" y="3432949"/>
            <a:ext cx="2729375" cy="199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t="9123" r="2353" b="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200" y="2742424"/>
            <a:ext cx="2729375" cy="199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t="9123" r="2353" b="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8900" y="1099174"/>
            <a:ext cx="2729375" cy="199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t="9123" r="2353" b="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200" y="2742424"/>
            <a:ext cx="2729375" cy="199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Shape 224"/>
          <p:cNvCxnSpPr/>
          <p:nvPr/>
        </p:nvCxnSpPr>
        <p:spPr>
          <a:xfrm rot="-4499719">
            <a:off x="6317908" y="2237692"/>
            <a:ext cx="3672101" cy="277788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/>
          <p:nvPr/>
        </p:nvCxnSpPr>
        <p:spPr>
          <a:xfrm>
            <a:off x="6317800" y="2389925"/>
            <a:ext cx="3672300" cy="2777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Related Approach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What is the easiest thing your friends can do for you? 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-US"/>
              <a:t>To expose your locations!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Twitter Data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Twitter Data is public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Twitter API is used to access the real time tweet data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Twitter API requests are rate limited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15 min rate window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Twitter API resources used</a:t>
            </a:r>
          </a:p>
          <a:p>
            <a:pPr marL="0" lvl="0" indent="0">
              <a:spcBef>
                <a:spcPts val="0"/>
              </a:spcBef>
              <a:buNone/>
            </a:pPr>
            <a:endParaRPr dirty="0">
              <a:solidFill>
                <a:srgbClr val="404040"/>
              </a:solidFill>
            </a:endParaRPr>
          </a:p>
          <a:p>
            <a:pPr marL="0" lvl="0" indent="38735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solidFill>
                  <a:srgbClr val="E48312"/>
                </a:solidFill>
              </a:rPr>
              <a:t>◦</a:t>
            </a:r>
            <a:r>
              <a:rPr lang="en-US" sz="1800" dirty="0">
                <a:solidFill>
                  <a:srgbClr val="404040"/>
                </a:solidFill>
              </a:rPr>
              <a:t>Trends Resources</a:t>
            </a:r>
          </a:p>
          <a:p>
            <a:pPr marL="0" lvl="0" indent="38735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rgbClr val="E48312"/>
                </a:solidFill>
              </a:rPr>
              <a:t>◦</a:t>
            </a:r>
            <a:r>
              <a:rPr lang="en-US" sz="1800" dirty="0">
                <a:solidFill>
                  <a:srgbClr val="404040"/>
                </a:solidFill>
              </a:rPr>
              <a:t>Tweets Resources</a:t>
            </a:r>
          </a:p>
          <a:p>
            <a:pPr marL="0" lvl="0" indent="38735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rgbClr val="E48312"/>
                </a:solidFill>
              </a:rPr>
              <a:t>◦</a:t>
            </a:r>
            <a:r>
              <a:rPr lang="en-US" sz="1800" dirty="0">
                <a:solidFill>
                  <a:srgbClr val="404040"/>
                </a:solidFill>
              </a:rPr>
              <a:t>Friends/Followers Resources</a:t>
            </a:r>
          </a:p>
          <a:p>
            <a:pPr marL="0" lvl="0" indent="38735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rgbClr val="E48312"/>
                </a:solidFill>
              </a:rPr>
              <a:t>◦</a:t>
            </a:r>
            <a:r>
              <a:rPr lang="en-US" sz="1800" dirty="0">
                <a:solidFill>
                  <a:srgbClr val="404040"/>
                </a:solidFill>
              </a:rPr>
              <a:t>User Timeline resources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Trends </a:t>
            </a:r>
            <a:r>
              <a:rPr lang="en-US" dirty="0" smtClean="0">
                <a:solidFill>
                  <a:srgbClr val="404040"/>
                </a:solidFill>
              </a:rPr>
              <a:t>Resources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404040"/>
                </a:solidFill>
              </a:rPr>
              <a:t> To </a:t>
            </a:r>
            <a:r>
              <a:rPr lang="en-US" dirty="0">
                <a:solidFill>
                  <a:srgbClr val="404040"/>
                </a:solidFill>
              </a:rPr>
              <a:t>obtain current trending popular hashtags/terms. Ex: </a:t>
            </a:r>
            <a:r>
              <a:rPr lang="en-US" dirty="0" smtClean="0">
                <a:solidFill>
                  <a:srgbClr val="404040"/>
                </a:solidFill>
              </a:rPr>
              <a:t>#</a:t>
            </a:r>
            <a:endParaRPr lang="en-US" dirty="0">
              <a:solidFill>
                <a:srgbClr val="404040"/>
              </a:solidFill>
            </a:endParaRPr>
          </a:p>
          <a:p>
            <a:pPr marL="355092" lvl="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404040"/>
                </a:solidFill>
              </a:rPr>
              <a:t>Tweet Resources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404040"/>
                </a:solidFill>
              </a:rPr>
              <a:t> Search </a:t>
            </a:r>
            <a:r>
              <a:rPr lang="en-US" dirty="0">
                <a:solidFill>
                  <a:srgbClr val="404040"/>
                </a:solidFill>
              </a:rPr>
              <a:t>real time tweets by hashtags, search </a:t>
            </a:r>
            <a:r>
              <a:rPr lang="en-US" dirty="0" smtClean="0">
                <a:solidFill>
                  <a:srgbClr val="404040"/>
                </a:solidFill>
              </a:rPr>
              <a:t>terms</a:t>
            </a:r>
          </a:p>
          <a:p>
            <a:pPr marL="35509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Friends/Followers </a:t>
            </a:r>
            <a:r>
              <a:rPr lang="en-US" dirty="0" smtClean="0">
                <a:solidFill>
                  <a:srgbClr val="404040"/>
                </a:solidFill>
              </a:rPr>
              <a:t>Resources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smtClean="0">
                <a:solidFill>
                  <a:srgbClr val="404040"/>
                </a:solidFill>
              </a:rPr>
              <a:t>Request </a:t>
            </a:r>
            <a:r>
              <a:rPr lang="en-US" dirty="0">
                <a:solidFill>
                  <a:srgbClr val="404040"/>
                </a:solidFill>
              </a:rPr>
              <a:t>list of friends and followers of a </a:t>
            </a:r>
            <a:r>
              <a:rPr lang="en-US" dirty="0" smtClean="0">
                <a:solidFill>
                  <a:srgbClr val="404040"/>
                </a:solidFill>
              </a:rPr>
              <a:t>user</a:t>
            </a:r>
          </a:p>
          <a:p>
            <a:pPr marL="355092" lvl="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User Timeline Resources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404040"/>
                </a:solidFill>
              </a:rPr>
              <a:t> List </a:t>
            </a:r>
            <a:r>
              <a:rPr lang="en-US" dirty="0">
                <a:solidFill>
                  <a:srgbClr val="404040"/>
                </a:solidFill>
              </a:rPr>
              <a:t>of users tweets from their timelines.</a:t>
            </a:r>
          </a:p>
          <a:p>
            <a:pPr marL="304800" lvl="1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355092" lvl="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</a:endParaRPr>
          </a:p>
          <a:p>
            <a:pPr marL="355092" indent="-34290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350" y="2375187"/>
            <a:ext cx="54673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Ground Truth Locations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 Function </a:t>
            </a:r>
            <a:r>
              <a:rPr lang="en-US" dirty="0"/>
              <a:t>f - estimates the location of each </a:t>
            </a:r>
            <a:r>
              <a:rPr lang="en-US" dirty="0" smtClean="0"/>
              <a:t>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Users </a:t>
            </a:r>
            <a:r>
              <a:rPr lang="en-US" dirty="0"/>
              <a:t>opt to make locations public </a:t>
            </a:r>
            <a:r>
              <a:rPr lang="en-US" dirty="0" smtClean="0"/>
              <a:t>using</a:t>
            </a:r>
          </a:p>
          <a:p>
            <a:pPr marL="669798" lvl="1" indent="-285750"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Cell </a:t>
            </a:r>
            <a:r>
              <a:rPr lang="en-US" dirty="0"/>
              <a:t>phone enabled GPS</a:t>
            </a:r>
          </a:p>
          <a:p>
            <a:pPr marL="669798" lvl="1" indent="-285750"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Self </a:t>
            </a:r>
            <a:r>
              <a:rPr lang="en-US" dirty="0"/>
              <a:t>reported profile information</a:t>
            </a:r>
          </a:p>
          <a:p>
            <a:pPr lvl="2" indent="0">
              <a:buNone/>
            </a:pPr>
            <a:r>
              <a:rPr lang="en-US" dirty="0"/>
              <a:t>For this set of users computation of f is straightforward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Users </a:t>
            </a:r>
            <a:r>
              <a:rPr lang="en-US" dirty="0"/>
              <a:t>never opt to make location preferences</a:t>
            </a:r>
          </a:p>
          <a:p>
            <a:pPr marL="669798" lvl="1" indent="-285750"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Our goal to assign a value of f to these users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Ground Truth Locations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27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GPS enabled users may tweet from different locations</a:t>
            </a:r>
          </a:p>
          <a:p>
            <a:pPr marL="571500" lvl="0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Idea is to assign unique location to user from set of GPS tagged tweets</a:t>
            </a:r>
          </a:p>
          <a:p>
            <a:pPr marL="571500" lvl="0" indent="-342900" rtl="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404040"/>
                </a:solidFill>
              </a:rPr>
              <a:t>We determined ground truth locations in such case by calculating</a:t>
            </a:r>
          </a:p>
          <a:p>
            <a:pPr marL="457200" lvl="0" indent="457200" rtl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 dirty="0">
                <a:solidFill>
                  <a:srgbClr val="404040"/>
                </a:solidFill>
              </a:rPr>
              <a:t>L1-multivariate median of the locations</a:t>
            </a:r>
          </a:p>
          <a:p>
            <a:pPr marL="457200" lvl="0" indent="457200" rtl="0">
              <a:spcBef>
                <a:spcPts val="200"/>
              </a:spcBef>
              <a:spcAft>
                <a:spcPts val="400"/>
              </a:spcAft>
              <a:buNone/>
            </a:pPr>
            <a:endParaRPr sz="1800" dirty="0">
              <a:solidFill>
                <a:srgbClr val="404040"/>
              </a:solidFill>
            </a:endParaRPr>
          </a:p>
          <a:p>
            <a:pPr marL="457200" lvl="0" indent="457200" rtl="0">
              <a:spcBef>
                <a:spcPts val="200"/>
              </a:spcBef>
              <a:spcAft>
                <a:spcPts val="400"/>
              </a:spcAft>
              <a:buNone/>
            </a:pPr>
            <a:endParaRPr sz="1800" dirty="0">
              <a:solidFill>
                <a:srgbClr val="404040"/>
              </a:solidFill>
            </a:endParaRPr>
          </a:p>
          <a:p>
            <a:pPr marL="457200" lvl="0" indent="457200" rtl="0">
              <a:spcBef>
                <a:spcPts val="200"/>
              </a:spcBef>
              <a:spcAft>
                <a:spcPts val="400"/>
              </a:spcAft>
              <a:buNone/>
            </a:pPr>
            <a:endParaRPr sz="1800" dirty="0">
              <a:solidFill>
                <a:srgbClr val="40404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525" y="4315837"/>
            <a:ext cx="30670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097279" y="2090057"/>
            <a:ext cx="10058399" cy="377903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Background &amp; Motivation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Applications &amp; Basic Idea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Related Approach</a:t>
            </a:r>
          </a:p>
          <a:p>
            <a:pPr lvl="0" rtl="0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Data collection &amp; Filtering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Variation Minimization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&amp; Evaluation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Self </a:t>
            </a:r>
            <a:r>
              <a:rPr lang="en-US" dirty="0"/>
              <a:t>reported profile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/>
              <a:t>Can be </a:t>
            </a:r>
            <a:r>
              <a:rPr lang="en-US" dirty="0" smtClean="0"/>
              <a:t>ambiguous</a:t>
            </a:r>
          </a:p>
          <a:p>
            <a:pPr lvl="1"/>
            <a:r>
              <a:rPr lang="en-US" dirty="0" smtClean="0"/>
              <a:t>Pre-processing </a:t>
            </a:r>
            <a:r>
              <a:rPr lang="en-US" dirty="0"/>
              <a:t>is needed to removed the </a:t>
            </a:r>
            <a:r>
              <a:rPr lang="en-US" dirty="0" smtClean="0"/>
              <a:t>noise</a:t>
            </a:r>
          </a:p>
          <a:p>
            <a:pPr lvl="1"/>
            <a:r>
              <a:rPr lang="en-US" dirty="0"/>
              <a:t>Prefer if they have GPS known </a:t>
            </a:r>
            <a:r>
              <a:rPr lang="en-US" dirty="0" smtClean="0"/>
              <a:t>locations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GeoNames</a:t>
            </a:r>
            <a:r>
              <a:rPr lang="en-US" dirty="0"/>
              <a:t>, is world wide geographical information database</a:t>
            </a:r>
          </a:p>
          <a:p>
            <a:r>
              <a:rPr lang="en-US" dirty="0" smtClean="0"/>
              <a:t>API is available </a:t>
            </a:r>
            <a:r>
              <a:rPr lang="en-US" dirty="0"/>
              <a:t>to query </a:t>
            </a:r>
            <a:r>
              <a:rPr lang="en-US" dirty="0" smtClean="0"/>
              <a:t>a given location geo-coordinates using location name.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Total Variation Minimization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We use a network based approach to solve social media geotagging problem</a:t>
            </a:r>
          </a:p>
          <a:p>
            <a:pPr marL="571500" lvl="0" indent="-3429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Total Variation Minimization approach for estimating unknown locations of twitter users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Total Variation Minimization for geotagging problem can be defined as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215" y="3617480"/>
            <a:ext cx="6511174" cy="17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097275" y="286598"/>
            <a:ext cx="10058400" cy="13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097275" y="1804949"/>
            <a:ext cx="10058400" cy="406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We construct a Social Network with users as nodes.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dirty="0">
                <a:solidFill>
                  <a:srgbClr val="E48312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 Edges have weights</a:t>
            </a:r>
          </a:p>
          <a:p>
            <a:pPr marL="273050" lvl="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f is the desired function that encodes location estimate for users</a:t>
            </a:r>
          </a:p>
          <a:p>
            <a:pPr marL="273050" lvl="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f is fixed for users with known locations</a:t>
            </a:r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For a given, f total variation is calculated by 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40404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40404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dirty="0" smtClean="0">
              <a:solidFill>
                <a:srgbClr val="404040"/>
              </a:solidFill>
            </a:endParaRPr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404040"/>
                </a:solidFill>
              </a:rPr>
              <a:t>We </a:t>
            </a:r>
            <a:r>
              <a:rPr lang="en-US" dirty="0">
                <a:solidFill>
                  <a:srgbClr val="404040"/>
                </a:solidFill>
              </a:rPr>
              <a:t>solve the equation for estimating unknown locations of twitter users.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404040"/>
              </a:solidFill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dirty="0">
              <a:solidFill>
                <a:srgbClr val="40404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725" y="3385124"/>
            <a:ext cx="33337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265" y="4846937"/>
            <a:ext cx="49339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425" y="2107612"/>
            <a:ext cx="53911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Evaluation &amp; Results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 Coverage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 Total No of Users 52,356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 No of Users with unknown locations 43,600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 Remaining users locations are know either their GPS or self reported from their profiles.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53773"/>
              </p:ext>
            </p:extLst>
          </p:nvPr>
        </p:nvGraphicFramePr>
        <p:xfrm>
          <a:off x="2606040" y="3362621"/>
          <a:ext cx="51755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752"/>
                <a:gridCol w="2587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of Iterations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Users tagged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 Collected </a:t>
            </a:r>
            <a:r>
              <a:rPr lang="en-US" dirty="0"/>
              <a:t>Twitter data </a:t>
            </a:r>
          </a:p>
          <a:p>
            <a:pPr lvl="1"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Scarce with location details</a:t>
            </a:r>
          </a:p>
          <a:p>
            <a:pPr lvl="1"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@</a:t>
            </a:r>
            <a:r>
              <a:rPr lang="en-US" dirty="0"/>
              <a:t>mentions resembles the friends and social ties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 Synthetic </a:t>
            </a:r>
            <a:r>
              <a:rPr lang="en-US" dirty="0"/>
              <a:t>data</a:t>
            </a:r>
          </a:p>
          <a:p>
            <a:pPr marL="749808" lvl="1" indent="-228600">
              <a:spcBef>
                <a:spcPts val="0"/>
              </a:spcBef>
            </a:pPr>
            <a:r>
              <a:rPr lang="en-US" dirty="0"/>
              <a:t>Plan to work and evaluate results on large scale data specific to geographic location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Evaluating </a:t>
            </a:r>
            <a:r>
              <a:rPr lang="en-US" dirty="0"/>
              <a:t>the estimation of per user accuracy to ensure that errors remain small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Summary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Geospatially indexing large volume twitter data - valuable for wide range of applications</a:t>
            </a:r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3429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Addressing social media Geotagging problem which is relatively new with respect to total minimization method</a:t>
            </a:r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3429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Overcoming the challenges of collecting data for the purpose of testing, evaluating by hiding certain percentage of data which have locations for users</a:t>
            </a:r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-6985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97279" y="1952414"/>
            <a:ext cx="10058399" cy="391667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Huge data available in internet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Data annotated with geographic location is very useful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Annotated data has applications in business, research and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election forecasting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Traditional data gathering and public opinion collection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like online surveys, exit polls and door to door feedback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is time consuming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1675" y="2181025"/>
            <a:ext cx="3728100" cy="30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Twitter 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Social media provides real time public opinions and product feedbacks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Twitter has 320 million monthly active users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500 million tweets per day on average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Finding locations of tweets has immense advantages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150" y="2388450"/>
            <a:ext cx="3459600" cy="36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Small percentage of twitter users share locations publicly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Location shared either through profile or annotating tweets by GPS location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Main objective is to geotag twitter users whose location is not shared publicly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Implement an algorithm that infers locations to twitter users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Disease trends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Election forecast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Product marketing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Disaster response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Social unrest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Basic Idea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97279" y="1921933"/>
            <a:ext cx="10058400" cy="402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54" t="-1666"/>
            </a:stretch>
          </a:blipFill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 		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t="9123" r="2353" b="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744" y="3739237"/>
            <a:ext cx="961599" cy="95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73672" y="2215820"/>
            <a:ext cx="961597" cy="114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5125" y="1965525"/>
            <a:ext cx="1083818" cy="95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0539" y="953999"/>
            <a:ext cx="770009" cy="114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>
            <a:stCxn id="151" idx="3"/>
            <a:endCxn id="150" idx="1"/>
          </p:cNvCxnSpPr>
          <p:nvPr/>
        </p:nvCxnSpPr>
        <p:spPr>
          <a:xfrm>
            <a:off x="5338943" y="2443962"/>
            <a:ext cx="4934699" cy="343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4" name="Shape 154"/>
          <p:cNvCxnSpPr>
            <a:stCxn id="152" idx="2"/>
            <a:endCxn id="149" idx="0"/>
          </p:cNvCxnSpPr>
          <p:nvPr/>
        </p:nvCxnSpPr>
        <p:spPr>
          <a:xfrm>
            <a:off x="7955544" y="2097675"/>
            <a:ext cx="0" cy="16416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5" name="Shape 155"/>
          <p:cNvCxnSpPr>
            <a:stCxn id="152" idx="3"/>
            <a:endCxn id="150" idx="0"/>
          </p:cNvCxnSpPr>
          <p:nvPr/>
        </p:nvCxnSpPr>
        <p:spPr>
          <a:xfrm>
            <a:off x="8340549" y="1525837"/>
            <a:ext cx="2413800" cy="6899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6" name="Shape 156"/>
          <p:cNvCxnSpPr>
            <a:stCxn id="149" idx="3"/>
          </p:cNvCxnSpPr>
          <p:nvPr/>
        </p:nvCxnSpPr>
        <p:spPr>
          <a:xfrm rot="10800000" flipH="1">
            <a:off x="8436343" y="3719068"/>
            <a:ext cx="2394300" cy="4986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7" name="Shape 157"/>
          <p:cNvCxnSpPr>
            <a:stCxn id="151" idx="2"/>
            <a:endCxn id="149" idx="1"/>
          </p:cNvCxnSpPr>
          <p:nvPr/>
        </p:nvCxnSpPr>
        <p:spPr>
          <a:xfrm>
            <a:off x="4797034" y="2922399"/>
            <a:ext cx="2677800" cy="12954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8" name="Shape 158"/>
          <p:cNvCxnSpPr>
            <a:stCxn id="151" idx="0"/>
            <a:endCxn id="152" idx="1"/>
          </p:cNvCxnSpPr>
          <p:nvPr/>
        </p:nvCxnSpPr>
        <p:spPr>
          <a:xfrm rot="10800000" flipH="1">
            <a:off x="4797034" y="1525725"/>
            <a:ext cx="2773500" cy="439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9" name="Shape 159"/>
          <p:cNvSpPr txBox="1"/>
          <p:nvPr/>
        </p:nvSpPr>
        <p:spPr>
          <a:xfrm>
            <a:off x="6164750" y="13928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774350" y="22310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164750" y="30692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9060350" y="16976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7917350" y="27644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9288950" y="36788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t="9123" r="2353" b="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744" y="3739237"/>
            <a:ext cx="961599" cy="95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73672" y="2215820"/>
            <a:ext cx="961597" cy="114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5125" y="1965525"/>
            <a:ext cx="1083818" cy="95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0539" y="953999"/>
            <a:ext cx="770009" cy="114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>
            <a:stCxn id="174" idx="3"/>
            <a:endCxn id="173" idx="1"/>
          </p:cNvCxnSpPr>
          <p:nvPr/>
        </p:nvCxnSpPr>
        <p:spPr>
          <a:xfrm>
            <a:off x="5338943" y="2443962"/>
            <a:ext cx="4934699" cy="343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77" name="Shape 177"/>
          <p:cNvCxnSpPr>
            <a:stCxn id="175" idx="2"/>
            <a:endCxn id="172" idx="0"/>
          </p:cNvCxnSpPr>
          <p:nvPr/>
        </p:nvCxnSpPr>
        <p:spPr>
          <a:xfrm>
            <a:off x="7955544" y="2097675"/>
            <a:ext cx="0" cy="1641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78" name="Shape 178"/>
          <p:cNvCxnSpPr>
            <a:stCxn id="175" idx="3"/>
            <a:endCxn id="173" idx="0"/>
          </p:cNvCxnSpPr>
          <p:nvPr/>
        </p:nvCxnSpPr>
        <p:spPr>
          <a:xfrm>
            <a:off x="8340549" y="1525837"/>
            <a:ext cx="2413800" cy="6899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79" name="Shape 179"/>
          <p:cNvCxnSpPr>
            <a:stCxn id="172" idx="3"/>
          </p:cNvCxnSpPr>
          <p:nvPr/>
        </p:nvCxnSpPr>
        <p:spPr>
          <a:xfrm rot="10800000" flipH="1">
            <a:off x="8436343" y="3719068"/>
            <a:ext cx="2394300" cy="498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80" name="Shape 180"/>
          <p:cNvCxnSpPr>
            <a:stCxn id="174" idx="2"/>
            <a:endCxn id="172" idx="1"/>
          </p:cNvCxnSpPr>
          <p:nvPr/>
        </p:nvCxnSpPr>
        <p:spPr>
          <a:xfrm>
            <a:off x="4797034" y="2922399"/>
            <a:ext cx="2677800" cy="12954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81" name="Shape 181"/>
          <p:cNvCxnSpPr>
            <a:stCxn id="174" idx="0"/>
            <a:endCxn id="175" idx="1"/>
          </p:cNvCxnSpPr>
          <p:nvPr/>
        </p:nvCxnSpPr>
        <p:spPr>
          <a:xfrm rot="10800000" flipH="1">
            <a:off x="4797034" y="1525725"/>
            <a:ext cx="2773500" cy="439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6164750" y="13928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774350" y="22310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164750" y="30692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9060350" y="16976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917350" y="27644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288950" y="3678825"/>
            <a:ext cx="670200" cy="4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8" name="Shape 188"/>
          <p:cNvSpPr/>
          <p:nvPr/>
        </p:nvSpPr>
        <p:spPr>
          <a:xfrm>
            <a:off x="5916975" y="840725"/>
            <a:ext cx="670200" cy="6282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9298400" y="3903575"/>
            <a:ext cx="670200" cy="6282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7212375" y="2898125"/>
            <a:ext cx="670200" cy="6282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7200170" y="3483341"/>
            <a:ext cx="1454400" cy="1354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707</Words>
  <Application>Microsoft Office PowerPoint</Application>
  <PresentationFormat>Widescreen</PresentationFormat>
  <Paragraphs>163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Noto Sans Symbols</vt:lpstr>
      <vt:lpstr>Wingdings</vt:lpstr>
      <vt:lpstr>Retrospect</vt:lpstr>
      <vt:lpstr>Inferring Locations in Twitter</vt:lpstr>
      <vt:lpstr>Overview</vt:lpstr>
      <vt:lpstr>Background</vt:lpstr>
      <vt:lpstr>Twitter </vt:lpstr>
      <vt:lpstr>Motivation</vt:lpstr>
      <vt:lpstr>Applications</vt:lpstr>
      <vt:lpstr>Basic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Related Approach</vt:lpstr>
      <vt:lpstr>Twitter Data</vt:lpstr>
      <vt:lpstr>Data Collection</vt:lpstr>
      <vt:lpstr>Data Collection</vt:lpstr>
      <vt:lpstr>Ground Truth Locations</vt:lpstr>
      <vt:lpstr>Ground Truth Locations</vt:lpstr>
      <vt:lpstr>PowerPoint Presentation</vt:lpstr>
      <vt:lpstr>Total Variation Minimization</vt:lpstr>
      <vt:lpstr>Steps</vt:lpstr>
      <vt:lpstr>PowerPoint Presentation</vt:lpstr>
      <vt:lpstr>Algorithm</vt:lpstr>
      <vt:lpstr>Evaluation &amp; Results</vt:lpstr>
      <vt:lpstr>Future Work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Locations in Twitter</dc:title>
  <cp:lastModifiedBy>srikanth maturu</cp:lastModifiedBy>
  <cp:revision>9</cp:revision>
  <dcterms:modified xsi:type="dcterms:W3CDTF">2016-04-20T13:15:22Z</dcterms:modified>
</cp:coreProperties>
</file>