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7" r:id="rId15"/>
    <p:sldId id="278" r:id="rId16"/>
    <p:sldId id="279" r:id="rId17"/>
    <p:sldId id="280" r:id="rId18"/>
    <p:sldId id="281" r:id="rId19"/>
    <p:sldId id="274" r:id="rId20"/>
    <p:sldId id="275" r:id="rId21"/>
    <p:sldId id="276" r:id="rId22"/>
    <p:sldId id="282" r:id="rId23"/>
    <p:sldId id="270" r:id="rId24"/>
    <p:sldId id="271" r:id="rId25"/>
    <p:sldId id="272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682367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6426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4382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786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0442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2249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5630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7754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2781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401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3638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7888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3408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3514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7834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2320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7126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100050" y="4455619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" name="Shape 2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 rot="5400000">
            <a:off x="4114799" y="-1171785"/>
            <a:ext cx="4023360" cy="1005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 rot="5400000">
            <a:off x="7160639" y="1979038"/>
            <a:ext cx="5757421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0"/>
            <a:ext cx="5757422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097279" y="4453128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" name="Shape 3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621791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09727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097279" y="2582333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621791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4"/>
          </p:nvPr>
        </p:nvSpPr>
        <p:spPr>
          <a:xfrm>
            <a:off x="6217919" y="2582333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5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594358"/>
            <a:ext cx="3200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39" cy="525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399" cy="3379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0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0" y="4953000"/>
            <a:ext cx="12188824" cy="1904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15" y="491507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1097279" y="5074919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4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097279" y="5907023"/>
            <a:ext cx="10113264" cy="5943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7"/>
          <p:cNvSpPr/>
          <p:nvPr/>
        </p:nvSpPr>
        <p:spPr>
          <a:xfrm>
            <a:off x="0" y="6334316"/>
            <a:ext cx="12192000" cy="65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Shape 13"/>
          <p:cNvCxnSpPr/>
          <p:nvPr/>
        </p:nvCxnSpPr>
        <p:spPr>
          <a:xfrm>
            <a:off x="1193532" y="1737844"/>
            <a:ext cx="9966959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5577444" cy="28202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7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Inferring Locations in Twitter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subTitle" idx="1"/>
          </p:nvPr>
        </p:nvSpPr>
        <p:spPr>
          <a:xfrm>
            <a:off x="1100050" y="4455619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SANDEEP MUPPIREDDY</a:t>
            </a:r>
          </a:p>
          <a:p>
            <a:pPr marL="0" marR="0" lvl="0" indent="0" algn="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SRIKANTH MATURU</a:t>
            </a:r>
          </a:p>
          <a:p>
            <a:pPr marL="0" marR="0" lvl="0" indent="0" algn="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SIDDHARTHA GANDHA</a:t>
            </a:r>
          </a:p>
          <a:p>
            <a:pPr marL="0" marR="0" lvl="0" indent="0" algn="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DANNEN GU</a:t>
            </a: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04264" y="1150666"/>
            <a:ext cx="4197927" cy="2763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00" name="Shape 200"/>
          <p:cNvPicPr preferRelativeResize="0"/>
          <p:nvPr/>
        </p:nvPicPr>
        <p:blipFill rotWithShape="1">
          <a:blip r:embed="rId3">
            <a:alphaModFix/>
          </a:blip>
          <a:srcRect t="9123" r="2353" b="663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5200" y="2742424"/>
            <a:ext cx="2729375" cy="199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08" name="Shape 208"/>
          <p:cNvPicPr preferRelativeResize="0"/>
          <p:nvPr/>
        </p:nvPicPr>
        <p:blipFill rotWithShape="1">
          <a:blip r:embed="rId3">
            <a:alphaModFix/>
          </a:blip>
          <a:srcRect t="9123" r="2353" b="663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78900" y="1099174"/>
            <a:ext cx="2729375" cy="199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16" name="Shape 216"/>
          <p:cNvPicPr preferRelativeResize="0"/>
          <p:nvPr/>
        </p:nvPicPr>
        <p:blipFill rotWithShape="1">
          <a:blip r:embed="rId3">
            <a:alphaModFix/>
          </a:blip>
          <a:srcRect t="9123" r="2353" b="663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5200" y="2742424"/>
            <a:ext cx="2729375" cy="1992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8" name="Shape 218"/>
          <p:cNvCxnSpPr/>
          <p:nvPr/>
        </p:nvCxnSpPr>
        <p:spPr>
          <a:xfrm rot="-4499719">
            <a:off x="6317908" y="2237692"/>
            <a:ext cx="3672101" cy="2777888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9" name="Shape 219"/>
          <p:cNvCxnSpPr/>
          <p:nvPr/>
        </p:nvCxnSpPr>
        <p:spPr>
          <a:xfrm>
            <a:off x="6317800" y="2389925"/>
            <a:ext cx="3672300" cy="2777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Basic Idea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1097279" y="1921933"/>
            <a:ext cx="10058400" cy="4023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454" t="-1666"/>
            </a:stretch>
          </a:blipFill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2000" b="0" i="0" u="none" strike="noStrike" cap="none">
                <a:latin typeface="Calibri"/>
                <a:ea typeface="Calibri"/>
                <a:cs typeface="Calibri"/>
                <a:sym typeface="Calibri"/>
              </a:rPr>
              <a:t> 			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Twitter Data is public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Twitter </a:t>
            </a:r>
            <a:r>
              <a:rPr lang="en-US" dirty="0"/>
              <a:t>API is used to access the real time tweet data.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Twitter API requests are rate limited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15 </a:t>
            </a:r>
            <a:r>
              <a:rPr lang="en-US" dirty="0"/>
              <a:t>min rate window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Twitter API resources used</a:t>
            </a:r>
          </a:p>
          <a:p>
            <a:pPr lvl="2"/>
            <a:r>
              <a:rPr lang="en-US" dirty="0" smtClean="0"/>
              <a:t>Trends Resources</a:t>
            </a:r>
          </a:p>
          <a:p>
            <a:pPr lvl="2"/>
            <a:r>
              <a:rPr lang="en-US" dirty="0" smtClean="0"/>
              <a:t>Tweets Resources </a:t>
            </a:r>
          </a:p>
          <a:p>
            <a:pPr lvl="2"/>
            <a:r>
              <a:rPr lang="en-US" dirty="0" smtClean="0"/>
              <a:t>Friends/Followers Resources</a:t>
            </a:r>
          </a:p>
          <a:p>
            <a:pPr lvl="2"/>
            <a:r>
              <a:rPr lang="en-US" dirty="0" smtClean="0"/>
              <a:t>User Timeline resources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329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Trends Resources</a:t>
            </a:r>
          </a:p>
          <a:p>
            <a:pPr lvl="1"/>
            <a:r>
              <a:rPr lang="en-US" dirty="0" smtClean="0"/>
              <a:t>To obtain current trending popular hashtags/terms. Ex: #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Tweet Resources</a:t>
            </a:r>
          </a:p>
          <a:p>
            <a:pPr lvl="1"/>
            <a:r>
              <a:rPr lang="en-US" dirty="0" smtClean="0"/>
              <a:t>Search real time tweets by hashtags, search terms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Friends/Followers Resources</a:t>
            </a:r>
          </a:p>
          <a:p>
            <a:pPr lvl="1"/>
            <a:r>
              <a:rPr lang="en-US" dirty="0" smtClean="0"/>
              <a:t>Request list of friends and followers of a user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User Timeline Resources</a:t>
            </a:r>
          </a:p>
          <a:p>
            <a:pPr lvl="1"/>
            <a:r>
              <a:rPr lang="en-US" dirty="0" smtClean="0"/>
              <a:t>List of users tweets from their timelines.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0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 Truth 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Twitter users can chose to publish their location on their profile or by geo-tagging their tweets.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Preprocessing is required for obtaining location from their profile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Place information is specified location field in the profile or could be specified in the description.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But, such data is sometimes noisy or irrelevant to user’s location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Pre-processing is needed to removed the noise</a:t>
            </a:r>
          </a:p>
        </p:txBody>
      </p:sp>
    </p:spTree>
    <p:extLst>
      <p:ext uri="{BB962C8B-B14F-4D97-AF65-F5344CB8AC3E}">
        <p14:creationId xmlns:p14="http://schemas.microsoft.com/office/powerpoint/2010/main" val="50914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 Truth 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We filtered the profile information using stop words 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Next, we determined the geographical coordinates by querying a popular worldwide geographical information database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err="1" smtClean="0"/>
              <a:t>GeoNames</a:t>
            </a:r>
            <a:r>
              <a:rPr lang="en-US" dirty="0" smtClean="0"/>
              <a:t>, is world wide geographical information database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API’s are available to query a location.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18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 Truth 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Twitter users may not be static. They always tend to move between places.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Such users tweets may give different locations at different times.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We determined ground truth locations in such case by calculating </a:t>
            </a:r>
          </a:p>
          <a:p>
            <a:pPr marL="457200" lvl="1" indent="0">
              <a:buNone/>
            </a:pPr>
            <a:r>
              <a:rPr lang="en-US" dirty="0" smtClean="0"/>
              <a:t>L1-multivariate median of the locations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3857414"/>
            <a:ext cx="3063240" cy="92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2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Variation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 We use a network based approach to solve social media geotagging problem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 Total Variation Minimization approach for estimating unknown locations of twitter users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 Total Variation Minimization for geotagging problem can be defined as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571" y="4815620"/>
            <a:ext cx="4937760" cy="7696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555" y="3711092"/>
            <a:ext cx="2255520" cy="5105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452" y="3588986"/>
            <a:ext cx="3337560" cy="92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1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1097279" y="2090057"/>
            <a:ext cx="10058399" cy="3779036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Background &amp; Motivation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Applications &amp; Basic Idea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 collection &amp; Filtering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/>
              <a:t>Related approaches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Variation Minimization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Results &amp; Evaluation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Future Work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352" y="1690688"/>
            <a:ext cx="10515600" cy="479717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We construct a Social Network with users as nodes.</a:t>
            </a:r>
          </a:p>
          <a:p>
            <a:r>
              <a:rPr lang="en-US" dirty="0" smtClean="0"/>
              <a:t> Edges have weights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  f is the desired function that encodes location estimate for users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 f is fixed for users with known locations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  For a given, f total variation is calculated by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We solve the equation for estimating unknown locations of twitter users.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484" y="3864262"/>
            <a:ext cx="3337560" cy="929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864" y="5428367"/>
            <a:ext cx="4937760" cy="76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4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229" y="1938528"/>
            <a:ext cx="5387747" cy="4206240"/>
          </a:xfrm>
        </p:spPr>
      </p:pic>
    </p:spTree>
    <p:extLst>
      <p:ext uri="{BB962C8B-B14F-4D97-AF65-F5344CB8AC3E}">
        <p14:creationId xmlns:p14="http://schemas.microsoft.com/office/powerpoint/2010/main" val="33821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959608" y="2063369"/>
          <a:ext cx="5452872" cy="200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51996"/>
                <a:gridCol w="18008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Tweets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Million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&gt;50000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@mentions between two users </a:t>
                      </a:r>
                      <a:r>
                        <a:rPr lang="en-US" baseline="0" dirty="0" err="1" smtClean="0"/>
                        <a:t>atleast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&gt;10</a:t>
                      </a:r>
                      <a:r>
                        <a:rPr lang="en-US" baseline="0" dirty="0" smtClean="0"/>
                        <a:t>0k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@mentions between two users </a:t>
                      </a:r>
                      <a:r>
                        <a:rPr lang="en-US" baseline="0" dirty="0" err="1" smtClean="0"/>
                        <a:t>atleast</a:t>
                      </a:r>
                      <a:r>
                        <a:rPr lang="en-US" baseline="0" dirty="0" smtClean="0"/>
                        <a:t> 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&gt;50k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of Users with</a:t>
                      </a:r>
                      <a:r>
                        <a:rPr lang="en-US" baseline="0" dirty="0" smtClean="0"/>
                        <a:t> known locations</a:t>
                      </a:r>
                    </a:p>
                    <a:p>
                      <a:r>
                        <a:rPr lang="en-US" baseline="0" dirty="0" smtClean="0"/>
                        <a:t>(from geotagged tweets or user’s profile)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01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1066800" y="461949"/>
            <a:ext cx="10058400" cy="1231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Related Approach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1097275" y="1778825"/>
            <a:ext cx="10058400" cy="431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" marR="0" lvl="0" indent="-34289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0000"/>
              </a:buClr>
              <a:buSzPct val="55000"/>
              <a:buFont typeface="Arial"/>
              <a:buNone/>
            </a:pPr>
            <a:r>
              <a:rPr lang="en-US"/>
              <a:t>Function f - estimates the location of each user</a:t>
            </a:r>
          </a:p>
          <a:p>
            <a:pPr marL="91440" marR="0" lvl="0" indent="-34289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0000"/>
              </a:buClr>
              <a:buSzPct val="55000"/>
              <a:buFont typeface="Arial"/>
              <a:buNone/>
            </a:pPr>
            <a:r>
              <a:rPr lang="en-US" b="1"/>
              <a:t>Users opt to make locations public using</a:t>
            </a:r>
          </a:p>
          <a:p>
            <a:pPr marL="91440" marR="0" lvl="0" indent="-34289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0000"/>
              </a:buClr>
              <a:buSzPct val="55000"/>
              <a:buFont typeface="Arial"/>
              <a:buNone/>
            </a:pPr>
            <a:r>
              <a:rPr lang="en-US"/>
              <a:t>  Cell phone enabled GPS</a:t>
            </a:r>
          </a:p>
          <a:p>
            <a:pPr marL="91440" marR="0" lvl="0" indent="-34289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0000"/>
              </a:buClr>
              <a:buSzPct val="55000"/>
              <a:buFont typeface="Arial"/>
              <a:buNone/>
            </a:pPr>
            <a:r>
              <a:rPr lang="en-US"/>
              <a:t>  Self reported profile information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/>
              <a:t>For this set of users computation of f is straightforward</a:t>
            </a:r>
          </a:p>
          <a:p>
            <a:pPr marL="91440" marR="0" lvl="0" indent="-34289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0000"/>
              </a:buClr>
              <a:buSzPct val="55000"/>
              <a:buFont typeface="Arial"/>
              <a:buNone/>
            </a:pPr>
            <a:r>
              <a:rPr lang="en-US" b="1"/>
              <a:t>Users never opt to make location preferences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/>
              <a:t>Our goal to assign a value of f to these users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What is the easiest thing your friends can do for you? To expose your locations!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GPS enabled users may tweet from different locations</a:t>
            </a:r>
          </a:p>
          <a:p>
            <a:pPr marL="457200" lvl="0" indent="-228600">
              <a:spcBef>
                <a:spcPts val="0"/>
              </a:spcBef>
            </a:pPr>
            <a:r>
              <a:rPr lang="en-US" dirty="0"/>
              <a:t>Idea is to assign unique location to user from set of GPS tagged tweets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Computing median of locations they have tweeted from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  Self reported profile locations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 can be ambiguous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 prefer if they have GPS known locations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Total Variation Minimization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Build Network - weighted sum over all geographic distances between connected users is as small as possible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097279" y="1952414"/>
            <a:ext cx="10058399" cy="3916679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Huge data available in internet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Data annotated with geographic location is very useful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Annotated data has applications in business, research and </a:t>
            </a: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election forecasting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Traditional data gathering and public opinion collection</a:t>
            </a: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like online surveys, exit polls and door to door feedback </a:t>
            </a: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is time consuming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81675" y="2181025"/>
            <a:ext cx="3728100" cy="300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Twitter 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Social media provides real time public opinions and product feedbacks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Twitter has 320 million monthly active users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500 million tweets per day on average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Finding locations of tweets has immense advantages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6150" y="2388450"/>
            <a:ext cx="3459600" cy="36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Small percentage of twitter users share locations publicly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Location shared either through profile or annotating tweets by GPS location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Main objective is to geotag twitter users whose location is not shared publicly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Implement an algorithm that infers locations to twitter users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Applications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Disease trends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Election forecast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Product marketing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Disaster response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Social unrest</a:t>
            </a: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42" name="Shape 142"/>
          <p:cNvPicPr preferRelativeResize="0"/>
          <p:nvPr/>
        </p:nvPicPr>
        <p:blipFill rotWithShape="1">
          <a:blip r:embed="rId3">
            <a:alphaModFix/>
          </a:blip>
          <a:srcRect t="9123" r="2353" b="663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4744" y="3739237"/>
            <a:ext cx="961599" cy="956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73672" y="2215820"/>
            <a:ext cx="961597" cy="1143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55125" y="1965525"/>
            <a:ext cx="1083818" cy="956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70539" y="953999"/>
            <a:ext cx="770009" cy="1143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Shape 147"/>
          <p:cNvCxnSpPr>
            <a:stCxn id="145" idx="3"/>
            <a:endCxn id="144" idx="1"/>
          </p:cNvCxnSpPr>
          <p:nvPr/>
        </p:nvCxnSpPr>
        <p:spPr>
          <a:xfrm>
            <a:off x="5338943" y="2443962"/>
            <a:ext cx="4934699" cy="3438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48" name="Shape 148"/>
          <p:cNvCxnSpPr>
            <a:stCxn id="146" idx="2"/>
            <a:endCxn id="143" idx="0"/>
          </p:cNvCxnSpPr>
          <p:nvPr/>
        </p:nvCxnSpPr>
        <p:spPr>
          <a:xfrm>
            <a:off x="7955544" y="2097675"/>
            <a:ext cx="0" cy="16416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49" name="Shape 149"/>
          <p:cNvCxnSpPr>
            <a:stCxn id="146" idx="3"/>
            <a:endCxn id="144" idx="0"/>
          </p:cNvCxnSpPr>
          <p:nvPr/>
        </p:nvCxnSpPr>
        <p:spPr>
          <a:xfrm>
            <a:off x="8340549" y="1525837"/>
            <a:ext cx="2413800" cy="6899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50" name="Shape 150"/>
          <p:cNvCxnSpPr>
            <a:stCxn id="143" idx="3"/>
          </p:cNvCxnSpPr>
          <p:nvPr/>
        </p:nvCxnSpPr>
        <p:spPr>
          <a:xfrm rot="10800000" flipH="1">
            <a:off x="8436343" y="3719068"/>
            <a:ext cx="2394300" cy="4986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51" name="Shape 151"/>
          <p:cNvCxnSpPr>
            <a:stCxn id="145" idx="2"/>
            <a:endCxn id="143" idx="1"/>
          </p:cNvCxnSpPr>
          <p:nvPr/>
        </p:nvCxnSpPr>
        <p:spPr>
          <a:xfrm>
            <a:off x="4797034" y="2922399"/>
            <a:ext cx="2677800" cy="12954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52" name="Shape 152"/>
          <p:cNvCxnSpPr>
            <a:stCxn id="145" idx="0"/>
            <a:endCxn id="146" idx="1"/>
          </p:cNvCxnSpPr>
          <p:nvPr/>
        </p:nvCxnSpPr>
        <p:spPr>
          <a:xfrm rot="10800000" flipH="1">
            <a:off x="4797034" y="1525725"/>
            <a:ext cx="2773500" cy="4398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153" name="Shape 153"/>
          <p:cNvSpPr txBox="1"/>
          <p:nvPr/>
        </p:nvSpPr>
        <p:spPr>
          <a:xfrm>
            <a:off x="6164750" y="1392825"/>
            <a:ext cx="670200" cy="43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6774350" y="2231025"/>
            <a:ext cx="670200" cy="43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>
                <a:solidFill>
                  <a:srgbClr val="FF0000"/>
                </a:solidFill>
              </a:rPr>
              <a:t>2 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6164750" y="3069225"/>
            <a:ext cx="670200" cy="43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9060350" y="1697625"/>
            <a:ext cx="670200" cy="43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7917350" y="2764425"/>
            <a:ext cx="670200" cy="43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>
                <a:solidFill>
                  <a:srgbClr val="FF0000"/>
                </a:solidFill>
              </a:rPr>
              <a:t>4 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9288950" y="3678825"/>
            <a:ext cx="670200" cy="43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t="9123" r="2353" b="663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4744" y="3739237"/>
            <a:ext cx="961599" cy="956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73672" y="2215820"/>
            <a:ext cx="961597" cy="1143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55125" y="1965525"/>
            <a:ext cx="1083818" cy="956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70539" y="953999"/>
            <a:ext cx="770009" cy="1143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Shape 170"/>
          <p:cNvCxnSpPr>
            <a:stCxn id="168" idx="3"/>
            <a:endCxn id="167" idx="1"/>
          </p:cNvCxnSpPr>
          <p:nvPr/>
        </p:nvCxnSpPr>
        <p:spPr>
          <a:xfrm>
            <a:off x="5338943" y="2443962"/>
            <a:ext cx="4934699" cy="3438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71" name="Shape 171"/>
          <p:cNvCxnSpPr>
            <a:stCxn id="169" idx="2"/>
            <a:endCxn id="166" idx="0"/>
          </p:cNvCxnSpPr>
          <p:nvPr/>
        </p:nvCxnSpPr>
        <p:spPr>
          <a:xfrm>
            <a:off x="7955544" y="2097675"/>
            <a:ext cx="0" cy="1641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72" name="Shape 172"/>
          <p:cNvCxnSpPr>
            <a:stCxn id="169" idx="3"/>
            <a:endCxn id="167" idx="0"/>
          </p:cNvCxnSpPr>
          <p:nvPr/>
        </p:nvCxnSpPr>
        <p:spPr>
          <a:xfrm>
            <a:off x="8340549" y="1525837"/>
            <a:ext cx="2413800" cy="6899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73" name="Shape 173"/>
          <p:cNvCxnSpPr>
            <a:stCxn id="166" idx="3"/>
          </p:cNvCxnSpPr>
          <p:nvPr/>
        </p:nvCxnSpPr>
        <p:spPr>
          <a:xfrm rot="10800000" flipH="1">
            <a:off x="8436343" y="3719068"/>
            <a:ext cx="2394300" cy="498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74" name="Shape 174"/>
          <p:cNvCxnSpPr>
            <a:stCxn id="168" idx="2"/>
            <a:endCxn id="166" idx="1"/>
          </p:cNvCxnSpPr>
          <p:nvPr/>
        </p:nvCxnSpPr>
        <p:spPr>
          <a:xfrm>
            <a:off x="4797034" y="2922399"/>
            <a:ext cx="2677800" cy="12954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75" name="Shape 175"/>
          <p:cNvCxnSpPr>
            <a:stCxn id="168" idx="0"/>
            <a:endCxn id="169" idx="1"/>
          </p:cNvCxnSpPr>
          <p:nvPr/>
        </p:nvCxnSpPr>
        <p:spPr>
          <a:xfrm rot="10800000" flipH="1">
            <a:off x="4797034" y="1525725"/>
            <a:ext cx="2773500" cy="4398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176" name="Shape 176"/>
          <p:cNvSpPr txBox="1"/>
          <p:nvPr/>
        </p:nvSpPr>
        <p:spPr>
          <a:xfrm>
            <a:off x="6164750" y="1392825"/>
            <a:ext cx="670200" cy="43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6774350" y="2231025"/>
            <a:ext cx="670200" cy="43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>
                <a:solidFill>
                  <a:srgbClr val="FF0000"/>
                </a:solidFill>
              </a:rPr>
              <a:t>2 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6164750" y="3069225"/>
            <a:ext cx="670200" cy="43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9060350" y="1697625"/>
            <a:ext cx="670200" cy="43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7917350" y="2764425"/>
            <a:ext cx="670200" cy="43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>
                <a:solidFill>
                  <a:srgbClr val="FF0000"/>
                </a:solidFill>
              </a:rPr>
              <a:t>4 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9288950" y="3678825"/>
            <a:ext cx="670200" cy="43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82" name="Shape 182"/>
          <p:cNvSpPr/>
          <p:nvPr/>
        </p:nvSpPr>
        <p:spPr>
          <a:xfrm>
            <a:off x="5916975" y="840725"/>
            <a:ext cx="670200" cy="628200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9298400" y="3903575"/>
            <a:ext cx="670200" cy="628200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7212375" y="2898125"/>
            <a:ext cx="670200" cy="628200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7200170" y="3483341"/>
            <a:ext cx="1454400" cy="13545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92" name="Shape 192"/>
          <p:cNvPicPr preferRelativeResize="0"/>
          <p:nvPr/>
        </p:nvPicPr>
        <p:blipFill rotWithShape="1">
          <a:blip r:embed="rId3">
            <a:alphaModFix/>
          </a:blip>
          <a:srcRect t="9123" r="2353" b="663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2375" y="3432949"/>
            <a:ext cx="2729375" cy="199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744</Words>
  <Application>Microsoft Office PowerPoint</Application>
  <PresentationFormat>Widescreen</PresentationFormat>
  <Paragraphs>133</Paragraphs>
  <Slides>25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Noto Sans Symbols</vt:lpstr>
      <vt:lpstr>Wingdings</vt:lpstr>
      <vt:lpstr>Retrospect</vt:lpstr>
      <vt:lpstr>Inferring Locations in Twitter</vt:lpstr>
      <vt:lpstr>Overview</vt:lpstr>
      <vt:lpstr>Background</vt:lpstr>
      <vt:lpstr>Twitter </vt:lpstr>
      <vt:lpstr>Motivation</vt:lpstr>
      <vt:lpstr>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Idea</vt:lpstr>
      <vt:lpstr>Twitter Data</vt:lpstr>
      <vt:lpstr>Data Collection</vt:lpstr>
      <vt:lpstr>Ground Truth Locations</vt:lpstr>
      <vt:lpstr>Ground Truth Locations</vt:lpstr>
      <vt:lpstr>Ground Truth Locations</vt:lpstr>
      <vt:lpstr>Total Variation Minimization</vt:lpstr>
      <vt:lpstr>Steps</vt:lpstr>
      <vt:lpstr>Algorithm</vt:lpstr>
      <vt:lpstr>Data Collection</vt:lpstr>
      <vt:lpstr>Related Approach</vt:lpstr>
      <vt:lpstr>PowerPoint Presentation</vt:lpstr>
      <vt:lpstr>Total Variation Minimization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Inferring Locations in Twitter</dc:title>
  <cp:lastModifiedBy>srikanth maturu</cp:lastModifiedBy>
  <cp:revision>2</cp:revision>
  <dcterms:modified xsi:type="dcterms:W3CDTF">2016-04-20T04:27:41Z</dcterms:modified>
</cp:coreProperties>
</file>