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208" r:id="rId3"/>
    <p:sldId id="3209" r:id="rId4"/>
    <p:sldId id="3210" r:id="rId5"/>
    <p:sldId id="3211" r:id="rId6"/>
    <p:sldId id="3212" r:id="rId7"/>
    <p:sldId id="3217" r:id="rId8"/>
    <p:sldId id="3214" r:id="rId9"/>
    <p:sldId id="3216" r:id="rId10"/>
    <p:sldId id="3218" r:id="rId11"/>
    <p:sldId id="3221" r:id="rId12"/>
    <p:sldId id="3222" r:id="rId13"/>
    <p:sldId id="32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462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845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597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86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659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19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66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07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8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0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CE7147F-92D2-2828-6C88-3CFD2F518ACD}"/>
              </a:ext>
            </a:extLst>
          </p:cNvPr>
          <p:cNvPicPr>
            <a:picLocks noChangeAspect="1"/>
          </p:cNvPicPr>
          <p:nvPr/>
        </p:nvPicPr>
        <p:blipFill rotWithShape="1">
          <a:blip r:embed="rId2">
            <a:alphaModFix amt="50000"/>
          </a:blip>
          <a:srcRect l="19699" r="746" b="1"/>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B479ED3C-7772-B0E0-CB58-87706E1745ED}"/>
              </a:ext>
            </a:extLst>
          </p:cNvPr>
          <p:cNvSpPr>
            <a:spLocks noGrp="1"/>
          </p:cNvSpPr>
          <p:nvPr>
            <p:ph type="ctrTitle"/>
          </p:nvPr>
        </p:nvSpPr>
        <p:spPr>
          <a:xfrm>
            <a:off x="729620" y="1597224"/>
            <a:ext cx="5142860" cy="1841435"/>
          </a:xfrm>
        </p:spPr>
        <p:txBody>
          <a:bodyPr anchor="ctr">
            <a:normAutofit/>
          </a:bodyPr>
          <a:lstStyle/>
          <a:p>
            <a:r>
              <a:rPr lang="en-IN" dirty="0"/>
              <a:t> vibration Analytics</a:t>
            </a:r>
          </a:p>
        </p:txBody>
      </p:sp>
      <p:sp>
        <p:nvSpPr>
          <p:cNvPr id="3" name="Subtitle 2">
            <a:extLst>
              <a:ext uri="{FF2B5EF4-FFF2-40B4-BE49-F238E27FC236}">
                <a16:creationId xmlns:a16="http://schemas.microsoft.com/office/drawing/2014/main" id="{8BC3620E-E7BC-3F02-A5DB-879722262551}"/>
              </a:ext>
            </a:extLst>
          </p:cNvPr>
          <p:cNvSpPr>
            <a:spLocks noGrp="1"/>
          </p:cNvSpPr>
          <p:nvPr>
            <p:ph type="subTitle" idx="1"/>
          </p:nvPr>
        </p:nvSpPr>
        <p:spPr>
          <a:xfrm>
            <a:off x="1477929" y="4101844"/>
            <a:ext cx="3043621" cy="1319184"/>
          </a:xfrm>
        </p:spPr>
        <p:txBody>
          <a:bodyPr anchor="b">
            <a:normAutofit/>
          </a:bodyPr>
          <a:lstStyle/>
          <a:p>
            <a:r>
              <a:rPr lang="en-IN" dirty="0"/>
              <a:t>Always better</a:t>
            </a:r>
          </a:p>
        </p:txBody>
      </p:sp>
      <p:sp>
        <p:nvSpPr>
          <p:cNvPr id="18"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10/12/2023</a:t>
            </a:fld>
            <a:endParaRPr lang="en-US" dirty="0">
              <a:effectLst>
                <a:outerShdw blurRad="38100" dist="38100" dir="2700000" algn="tl">
                  <a:srgbClr val="000000">
                    <a:alpha val="43137"/>
                  </a:srgbClr>
                </a:outerShdw>
              </a:effectLst>
            </a:endParaRPr>
          </a:p>
        </p:txBody>
      </p:sp>
      <p:sp>
        <p:nvSpPr>
          <p:cNvPr id="20" name="Footer Placeholder 11">
            <a:extLst>
              <a:ext uri="{FF2B5EF4-FFF2-40B4-BE49-F238E27FC236}">
                <a16:creationId xmlns:a16="http://schemas.microsoft.com/office/drawing/2014/main" id="{DFD3EE96-D5FD-5A85-2171-64C45616AD14}"/>
              </a:ext>
            </a:extLst>
          </p:cNvPr>
          <p:cNvSpPr>
            <a:spLocks noGrp="1"/>
          </p:cNvSpPr>
          <p:nvPr>
            <p:ph type="ftr" sz="quarter" idx="11"/>
          </p:nvPr>
        </p:nvSpPr>
        <p:spPr>
          <a:xfrm>
            <a:off x="7286625" y="6199188"/>
            <a:ext cx="3409951" cy="365125"/>
          </a:xfrm>
        </p:spPr>
        <p:txBody>
          <a:bodyPr/>
          <a:lstStyle/>
          <a:p>
            <a:pPr>
              <a:spcAft>
                <a:spcPts val="600"/>
              </a:spcAft>
            </a:pPr>
            <a:r>
              <a:rPr lang="en-US" dirty="0">
                <a:effectLst>
                  <a:outerShdw blurRad="38100" dist="38100" dir="2700000" algn="tl">
                    <a:srgbClr val="000000">
                      <a:alpha val="43137"/>
                    </a:srgbClr>
                  </a:outerShdw>
                </a:effectLst>
              </a:rPr>
              <a:t>Srikanth Murali</a:t>
            </a:r>
          </a:p>
        </p:txBody>
      </p:sp>
      <p:sp>
        <p:nvSpPr>
          <p:cNvPr id="22"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4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LSTM</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model is built using the autoencoder architecture which has an encoder and decoder. </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LSTM layers are utilized for encoding where the values are reduced to lower dimensionality representation, often called latent space, while the decoder aims to reconstruct the original input from this latent representation.</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So, the combination of the LSTM layers and the autoencoder concept is used for tasks such as sequence-to-sequence prediction, anomaly detection, and time-series data reconstruction.</a:t>
            </a:r>
            <a:endParaRPr lang="en-IN" sz="12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6EC4DD5F-F7FB-5B00-A3B9-45F3D2770EE3}"/>
              </a:ext>
            </a:extLst>
          </p:cNvPr>
          <p:cNvPicPr>
            <a:picLocks noChangeAspect="1"/>
          </p:cNvPicPr>
          <p:nvPr/>
        </p:nvPicPr>
        <p:blipFill>
          <a:blip r:embed="rId2"/>
          <a:stretch>
            <a:fillRect/>
          </a:stretch>
        </p:blipFill>
        <p:spPr>
          <a:xfrm>
            <a:off x="845723" y="987762"/>
            <a:ext cx="5445531" cy="4000798"/>
          </a:xfrm>
          <a:prstGeom prst="rect">
            <a:avLst/>
          </a:prstGeom>
        </p:spPr>
      </p:pic>
    </p:spTree>
    <p:extLst>
      <p:ext uri="{BB962C8B-B14F-4D97-AF65-F5344CB8AC3E}">
        <p14:creationId xmlns:p14="http://schemas.microsoft.com/office/powerpoint/2010/main" val="143826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Evaluation</a:t>
            </a:r>
          </a:p>
        </p:txBody>
      </p:sp>
      <p:pic>
        <p:nvPicPr>
          <p:cNvPr id="4" name="Picture 3">
            <a:extLst>
              <a:ext uri="{FF2B5EF4-FFF2-40B4-BE49-F238E27FC236}">
                <a16:creationId xmlns:a16="http://schemas.microsoft.com/office/drawing/2014/main" id="{7A16725F-D9C4-EB21-EA69-C8E79D6ABCEE}"/>
              </a:ext>
            </a:extLst>
          </p:cNvPr>
          <p:cNvPicPr>
            <a:picLocks noChangeAspect="1"/>
          </p:cNvPicPr>
          <p:nvPr/>
        </p:nvPicPr>
        <p:blipFill>
          <a:blip r:embed="rId2"/>
          <a:stretch>
            <a:fillRect/>
          </a:stretch>
        </p:blipFill>
        <p:spPr>
          <a:xfrm>
            <a:off x="353513" y="955040"/>
            <a:ext cx="11654276" cy="5313680"/>
          </a:xfrm>
          <a:prstGeom prst="rect">
            <a:avLst/>
          </a:prstGeom>
        </p:spPr>
      </p:pic>
      <p:sp>
        <p:nvSpPr>
          <p:cNvPr id="9" name="Rectangle: Rounded Corners 8">
            <a:extLst>
              <a:ext uri="{FF2B5EF4-FFF2-40B4-BE49-F238E27FC236}">
                <a16:creationId xmlns:a16="http://schemas.microsoft.com/office/drawing/2014/main" id="{01E4105D-F12B-90D0-EE8D-B8350120809F}"/>
              </a:ext>
            </a:extLst>
          </p:cNvPr>
          <p:cNvSpPr/>
          <p:nvPr/>
        </p:nvSpPr>
        <p:spPr>
          <a:xfrm>
            <a:off x="5539287" y="2485088"/>
            <a:ext cx="4602480" cy="237267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Train – The depiction of how well the training data is learning.</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As the epoch increases, we can observe the training loss decreases but that is guaranteed when we see validation loss is also decreasing which means the model is generalizing well.</a:t>
            </a:r>
          </a:p>
          <a:p>
            <a:endParaRPr lang="en-US"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0519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Evaluation</a:t>
            </a:r>
          </a:p>
        </p:txBody>
      </p:sp>
      <p:pic>
        <p:nvPicPr>
          <p:cNvPr id="6" name="Picture 5">
            <a:extLst>
              <a:ext uri="{FF2B5EF4-FFF2-40B4-BE49-F238E27FC236}">
                <a16:creationId xmlns:a16="http://schemas.microsoft.com/office/drawing/2014/main" id="{AEAE52B3-98B5-D45B-B3C0-41DB6FF684F4}"/>
              </a:ext>
            </a:extLst>
          </p:cNvPr>
          <p:cNvPicPr>
            <a:picLocks noChangeAspect="1"/>
          </p:cNvPicPr>
          <p:nvPr/>
        </p:nvPicPr>
        <p:blipFill>
          <a:blip r:embed="rId2"/>
          <a:stretch>
            <a:fillRect/>
          </a:stretch>
        </p:blipFill>
        <p:spPr>
          <a:xfrm>
            <a:off x="432270" y="817567"/>
            <a:ext cx="11759730" cy="5560606"/>
          </a:xfrm>
          <a:prstGeom prst="rect">
            <a:avLst/>
          </a:prstGeom>
        </p:spPr>
      </p:pic>
      <p:pic>
        <p:nvPicPr>
          <p:cNvPr id="5" name="Picture 4">
            <a:extLst>
              <a:ext uri="{FF2B5EF4-FFF2-40B4-BE49-F238E27FC236}">
                <a16:creationId xmlns:a16="http://schemas.microsoft.com/office/drawing/2014/main" id="{191C8BA3-2A0C-9669-88BE-96BD6332BA23}"/>
              </a:ext>
            </a:extLst>
          </p:cNvPr>
          <p:cNvPicPr>
            <a:picLocks noChangeAspect="1"/>
          </p:cNvPicPr>
          <p:nvPr/>
        </p:nvPicPr>
        <p:blipFill>
          <a:blip r:embed="rId3"/>
          <a:stretch>
            <a:fillRect/>
          </a:stretch>
        </p:blipFill>
        <p:spPr>
          <a:xfrm>
            <a:off x="8144077" y="4184413"/>
            <a:ext cx="3905683" cy="1850627"/>
          </a:xfrm>
          <a:prstGeom prst="rect">
            <a:avLst/>
          </a:prstGeom>
        </p:spPr>
      </p:pic>
      <p:sp>
        <p:nvSpPr>
          <p:cNvPr id="9" name="Rectangle: Rounded Corners 8">
            <a:extLst>
              <a:ext uri="{FF2B5EF4-FFF2-40B4-BE49-F238E27FC236}">
                <a16:creationId xmlns:a16="http://schemas.microsoft.com/office/drawing/2014/main" id="{01E4105D-F12B-90D0-EE8D-B8350120809F}"/>
              </a:ext>
            </a:extLst>
          </p:cNvPr>
          <p:cNvSpPr/>
          <p:nvPr/>
        </p:nvSpPr>
        <p:spPr>
          <a:xfrm>
            <a:off x="5395327" y="1295087"/>
            <a:ext cx="6364403" cy="213391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Poppins" panose="00000500000000000000" pitchFamily="2" charset="0"/>
                <a:cs typeface="Poppins" panose="00000500000000000000" pitchFamily="2" charset="0"/>
              </a:rPr>
              <a:t>Train – The depiction of how well the training data is learning.</a:t>
            </a:r>
          </a:p>
          <a:p>
            <a:endParaRPr lang="en-US" sz="1200" dirty="0">
              <a:solidFill>
                <a:schemeClr val="bg1"/>
              </a:solidFill>
              <a:latin typeface="Poppins" panose="00000500000000000000" pitchFamily="2" charset="0"/>
              <a:cs typeface="Poppins" panose="00000500000000000000" pitchFamily="2" charset="0"/>
            </a:endParaRPr>
          </a:p>
          <a:p>
            <a:r>
              <a:rPr lang="en-US" sz="1200" dirty="0">
                <a:solidFill>
                  <a:schemeClr val="bg1"/>
                </a:solidFill>
                <a:latin typeface="Poppins" panose="00000500000000000000" pitchFamily="2" charset="0"/>
                <a:cs typeface="Poppins" panose="00000500000000000000" pitchFamily="2" charset="0"/>
              </a:rPr>
              <a:t>As the epoch increases, we can observe the training loss decreases but that is guaranteed when we see validation loss is also decreasing which means the model is generalizing well.</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From the above loss distribution, let's try a threshold value of 0.275 for flagging an anomaly. We can then calculate the loss in the test set to check when the output crosses the anomaly threshold.</a:t>
            </a:r>
            <a:endParaRPr lang="en-US" sz="1200" dirty="0">
              <a:solidFill>
                <a:schemeClr val="bg1"/>
              </a:solidFill>
              <a:latin typeface="Poppins" panose="00000500000000000000" pitchFamily="2" charset="0"/>
              <a:cs typeface="Poppins" panose="00000500000000000000" pitchFamily="2" charset="0"/>
            </a:endParaRPr>
          </a:p>
          <a:p>
            <a:endParaRPr lang="en-US" sz="12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6521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Evaluation</a:t>
            </a:r>
          </a:p>
        </p:txBody>
      </p:sp>
      <p:pic>
        <p:nvPicPr>
          <p:cNvPr id="4" name="Picture 3">
            <a:extLst>
              <a:ext uri="{FF2B5EF4-FFF2-40B4-BE49-F238E27FC236}">
                <a16:creationId xmlns:a16="http://schemas.microsoft.com/office/drawing/2014/main" id="{399CD586-14DA-7BFB-5283-A828AD98EF81}"/>
              </a:ext>
            </a:extLst>
          </p:cNvPr>
          <p:cNvPicPr>
            <a:picLocks noChangeAspect="1"/>
          </p:cNvPicPr>
          <p:nvPr/>
        </p:nvPicPr>
        <p:blipFill>
          <a:blip r:embed="rId2"/>
          <a:stretch>
            <a:fillRect/>
          </a:stretch>
        </p:blipFill>
        <p:spPr>
          <a:xfrm>
            <a:off x="438983" y="648585"/>
            <a:ext cx="10574457" cy="5844332"/>
          </a:xfrm>
          <a:prstGeom prst="rect">
            <a:avLst/>
          </a:prstGeom>
        </p:spPr>
      </p:pic>
      <p:sp>
        <p:nvSpPr>
          <p:cNvPr id="7" name="Rectangle 6">
            <a:extLst>
              <a:ext uri="{FF2B5EF4-FFF2-40B4-BE49-F238E27FC236}">
                <a16:creationId xmlns:a16="http://schemas.microsoft.com/office/drawing/2014/main" id="{2D8E7C99-D659-6BDF-802F-6519E546E39B}"/>
              </a:ext>
            </a:extLst>
          </p:cNvPr>
          <p:cNvSpPr/>
          <p:nvPr/>
        </p:nvSpPr>
        <p:spPr>
          <a:xfrm>
            <a:off x="6142588" y="1391606"/>
            <a:ext cx="4291732" cy="261143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1372469" y="1160265"/>
            <a:ext cx="4602480" cy="1532135"/>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i="0" dirty="0">
                <a:solidFill>
                  <a:schemeClr val="bg1"/>
                </a:solidFill>
                <a:effectLst/>
                <a:latin typeface="Poppins" panose="00000500000000000000" pitchFamily="2" charset="0"/>
                <a:cs typeface="Poppins" panose="00000500000000000000" pitchFamily="2" charset="0"/>
              </a:rPr>
              <a:t>This analysis approach can flag the upcoming bearing malfunction well in advance of the actual physical failure. It is important to define a suitable threshold value for flagging anomalies while avoiding too many false positives during normal operating conditions</a:t>
            </a:r>
            <a:endParaRPr lang="en-IN" sz="12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692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11204" y="31570"/>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US" sz="1900" dirty="0">
                <a:solidFill>
                  <a:schemeClr val="tx1"/>
                </a:solidFill>
                <a:latin typeface="Poppins SemiBold"/>
                <a:cs typeface="Poppins SemiBold"/>
              </a:rPr>
              <a:t>Approach/Framework</a:t>
            </a:r>
            <a:endParaRPr lang="en-IN" sz="1900" dirty="0">
              <a:solidFill>
                <a:schemeClr val="tx1"/>
              </a:solidFill>
              <a:latin typeface="Poppins SemiBold"/>
              <a:cs typeface="Poppins SemiBold"/>
            </a:endParaRPr>
          </a:p>
        </p:txBody>
      </p:sp>
      <p:pic>
        <p:nvPicPr>
          <p:cNvPr id="1026" name="Picture 2">
            <a:extLst>
              <a:ext uri="{FF2B5EF4-FFF2-40B4-BE49-F238E27FC236}">
                <a16:creationId xmlns:a16="http://schemas.microsoft.com/office/drawing/2014/main" id="{93E6689C-3299-5738-A29C-EBFCF4563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52" y="938914"/>
            <a:ext cx="6458147" cy="56538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2D36785-3C87-266D-C9D1-3273C90B5D5A}"/>
              </a:ext>
            </a:extLst>
          </p:cNvPr>
          <p:cNvSpPr/>
          <p:nvPr/>
        </p:nvSpPr>
        <p:spPr>
          <a:xfrm>
            <a:off x="7457440" y="89040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a:t>
            </a:r>
          </a:p>
        </p:txBody>
      </p:sp>
      <p:sp>
        <p:nvSpPr>
          <p:cNvPr id="6" name="TextBox 5">
            <a:extLst>
              <a:ext uri="{FF2B5EF4-FFF2-40B4-BE49-F238E27FC236}">
                <a16:creationId xmlns:a16="http://schemas.microsoft.com/office/drawing/2014/main" id="{554FC9CE-C8EF-A07D-9203-9FC1D8EA873E}"/>
              </a:ext>
            </a:extLst>
          </p:cNvPr>
          <p:cNvSpPr txBox="1"/>
          <p:nvPr/>
        </p:nvSpPr>
        <p:spPr>
          <a:xfrm>
            <a:off x="7772399" y="857242"/>
            <a:ext cx="4236720" cy="400110"/>
          </a:xfrm>
          <a:prstGeom prst="rect">
            <a:avLst/>
          </a:prstGeom>
          <a:noFill/>
        </p:spPr>
        <p:txBody>
          <a:bodyPr wrap="square" rtlCol="0">
            <a:spAutoFit/>
          </a:bodyPr>
          <a:lstStyle/>
          <a:p>
            <a:r>
              <a:rPr lang="en-IN" sz="1000" dirty="0"/>
              <a:t>To </a:t>
            </a:r>
            <a:r>
              <a:rPr lang="en-US" sz="1000" dirty="0"/>
              <a:t>understand business objectives and data mining goals to frame the problem and define success criteria</a:t>
            </a:r>
            <a:endParaRPr lang="en-IN" sz="1000" dirty="0"/>
          </a:p>
        </p:txBody>
      </p:sp>
      <p:sp>
        <p:nvSpPr>
          <p:cNvPr id="7" name="Oval 6">
            <a:extLst>
              <a:ext uri="{FF2B5EF4-FFF2-40B4-BE49-F238E27FC236}">
                <a16:creationId xmlns:a16="http://schemas.microsoft.com/office/drawing/2014/main" id="{37D763BE-5C4D-D520-977F-02675AB49072}"/>
              </a:ext>
            </a:extLst>
          </p:cNvPr>
          <p:cNvSpPr/>
          <p:nvPr/>
        </p:nvSpPr>
        <p:spPr>
          <a:xfrm>
            <a:off x="7457440" y="162192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2</a:t>
            </a:r>
          </a:p>
        </p:txBody>
      </p:sp>
      <p:sp>
        <p:nvSpPr>
          <p:cNvPr id="9" name="TextBox 8">
            <a:extLst>
              <a:ext uri="{FF2B5EF4-FFF2-40B4-BE49-F238E27FC236}">
                <a16:creationId xmlns:a16="http://schemas.microsoft.com/office/drawing/2014/main" id="{51E9EBA3-ED63-ED82-79B6-9EF79FE4ACD8}"/>
              </a:ext>
            </a:extLst>
          </p:cNvPr>
          <p:cNvSpPr txBox="1"/>
          <p:nvPr/>
        </p:nvSpPr>
        <p:spPr>
          <a:xfrm>
            <a:off x="7772399" y="1576580"/>
            <a:ext cx="4236720" cy="400110"/>
          </a:xfrm>
          <a:prstGeom prst="rect">
            <a:avLst/>
          </a:prstGeom>
          <a:noFill/>
        </p:spPr>
        <p:txBody>
          <a:bodyPr wrap="square" rtlCol="0">
            <a:spAutoFit/>
          </a:bodyPr>
          <a:lstStyle/>
          <a:p>
            <a:r>
              <a:rPr lang="en-IN" sz="1000" dirty="0"/>
              <a:t>To </a:t>
            </a:r>
            <a:r>
              <a:rPr lang="en-US" sz="1000" dirty="0"/>
              <a:t>explore and familiarize yourself with the data, assessing its quality and relevance for analysis</a:t>
            </a:r>
            <a:endParaRPr lang="en-IN" sz="1000" dirty="0"/>
          </a:p>
        </p:txBody>
      </p:sp>
      <p:sp>
        <p:nvSpPr>
          <p:cNvPr id="2" name="Oval 1">
            <a:extLst>
              <a:ext uri="{FF2B5EF4-FFF2-40B4-BE49-F238E27FC236}">
                <a16:creationId xmlns:a16="http://schemas.microsoft.com/office/drawing/2014/main" id="{A2CEF671-CD3A-343E-43BA-CCC5FD97FE8B}"/>
              </a:ext>
            </a:extLst>
          </p:cNvPr>
          <p:cNvSpPr/>
          <p:nvPr/>
        </p:nvSpPr>
        <p:spPr>
          <a:xfrm>
            <a:off x="7457440" y="23412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3</a:t>
            </a:r>
          </a:p>
        </p:txBody>
      </p:sp>
      <p:sp>
        <p:nvSpPr>
          <p:cNvPr id="4" name="TextBox 3">
            <a:extLst>
              <a:ext uri="{FF2B5EF4-FFF2-40B4-BE49-F238E27FC236}">
                <a16:creationId xmlns:a16="http://schemas.microsoft.com/office/drawing/2014/main" id="{8B85AD3F-389C-0EE1-DA9D-0E6F043CAFFA}"/>
              </a:ext>
            </a:extLst>
          </p:cNvPr>
          <p:cNvSpPr txBox="1"/>
          <p:nvPr/>
        </p:nvSpPr>
        <p:spPr>
          <a:xfrm>
            <a:off x="7772399" y="2295918"/>
            <a:ext cx="4236720" cy="400110"/>
          </a:xfrm>
          <a:prstGeom prst="rect">
            <a:avLst/>
          </a:prstGeom>
          <a:noFill/>
        </p:spPr>
        <p:txBody>
          <a:bodyPr wrap="square" rtlCol="0">
            <a:spAutoFit/>
          </a:bodyPr>
          <a:lstStyle/>
          <a:p>
            <a:r>
              <a:rPr lang="en-IN" sz="1000" dirty="0"/>
              <a:t>To </a:t>
            </a:r>
            <a:r>
              <a:rPr lang="en-US" sz="1000" dirty="0"/>
              <a:t>Clean, preprocess, and transform the data to make it suitable for modeling</a:t>
            </a:r>
            <a:r>
              <a:rPr lang="en-US" sz="1000" b="0" i="0" dirty="0">
                <a:solidFill>
                  <a:srgbClr val="D1D5DB"/>
                </a:solidFill>
                <a:effectLst/>
                <a:latin typeface="Söhne"/>
              </a:rPr>
              <a:t>.</a:t>
            </a:r>
            <a:endParaRPr lang="en-IN" sz="1000" dirty="0"/>
          </a:p>
        </p:txBody>
      </p:sp>
      <p:sp>
        <p:nvSpPr>
          <p:cNvPr id="8" name="Oval 7">
            <a:extLst>
              <a:ext uri="{FF2B5EF4-FFF2-40B4-BE49-F238E27FC236}">
                <a16:creationId xmlns:a16="http://schemas.microsoft.com/office/drawing/2014/main" id="{0AD92778-C97A-7C82-2A44-46F6D1F3852D}"/>
              </a:ext>
            </a:extLst>
          </p:cNvPr>
          <p:cNvSpPr/>
          <p:nvPr/>
        </p:nvSpPr>
        <p:spPr>
          <a:xfrm>
            <a:off x="7457440" y="3126915"/>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sp>
        <p:nvSpPr>
          <p:cNvPr id="10" name="TextBox 9">
            <a:extLst>
              <a:ext uri="{FF2B5EF4-FFF2-40B4-BE49-F238E27FC236}">
                <a16:creationId xmlns:a16="http://schemas.microsoft.com/office/drawing/2014/main" id="{EA92B508-67DD-8AC1-20E1-A40C5C56AC5E}"/>
              </a:ext>
            </a:extLst>
          </p:cNvPr>
          <p:cNvSpPr txBox="1"/>
          <p:nvPr/>
        </p:nvSpPr>
        <p:spPr>
          <a:xfrm>
            <a:off x="7772399" y="3081574"/>
            <a:ext cx="4236720" cy="400110"/>
          </a:xfrm>
          <a:prstGeom prst="rect">
            <a:avLst/>
          </a:prstGeom>
          <a:noFill/>
        </p:spPr>
        <p:txBody>
          <a:bodyPr wrap="square" rtlCol="0">
            <a:spAutoFit/>
          </a:bodyPr>
          <a:lstStyle/>
          <a:p>
            <a:r>
              <a:rPr lang="en-IN" sz="1000" dirty="0"/>
              <a:t>To </a:t>
            </a:r>
            <a:r>
              <a:rPr lang="en-US" sz="1000" dirty="0"/>
              <a:t>develop and test predictive or descriptive models using various algorithms and techniques</a:t>
            </a:r>
            <a:endParaRPr lang="en-IN" sz="1000" dirty="0"/>
          </a:p>
        </p:txBody>
      </p:sp>
      <p:sp>
        <p:nvSpPr>
          <p:cNvPr id="11" name="Oval 10">
            <a:extLst>
              <a:ext uri="{FF2B5EF4-FFF2-40B4-BE49-F238E27FC236}">
                <a16:creationId xmlns:a16="http://schemas.microsoft.com/office/drawing/2014/main" id="{5F07574A-216D-6D2E-FB8A-71814C782A8D}"/>
              </a:ext>
            </a:extLst>
          </p:cNvPr>
          <p:cNvSpPr/>
          <p:nvPr/>
        </p:nvSpPr>
        <p:spPr>
          <a:xfrm>
            <a:off x="7457440" y="40664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5</a:t>
            </a:r>
          </a:p>
        </p:txBody>
      </p:sp>
      <p:sp>
        <p:nvSpPr>
          <p:cNvPr id="12" name="TextBox 11">
            <a:extLst>
              <a:ext uri="{FF2B5EF4-FFF2-40B4-BE49-F238E27FC236}">
                <a16:creationId xmlns:a16="http://schemas.microsoft.com/office/drawing/2014/main" id="{842ED5E0-9045-528B-FE87-3A71EC5C303A}"/>
              </a:ext>
            </a:extLst>
          </p:cNvPr>
          <p:cNvSpPr txBox="1"/>
          <p:nvPr/>
        </p:nvSpPr>
        <p:spPr>
          <a:xfrm>
            <a:off x="7772399" y="4021118"/>
            <a:ext cx="4236720" cy="400110"/>
          </a:xfrm>
          <a:prstGeom prst="rect">
            <a:avLst/>
          </a:prstGeom>
          <a:noFill/>
        </p:spPr>
        <p:txBody>
          <a:bodyPr wrap="square" rtlCol="0">
            <a:spAutoFit/>
          </a:bodyPr>
          <a:lstStyle/>
          <a:p>
            <a:r>
              <a:rPr lang="en-IN" sz="1000" dirty="0"/>
              <a:t>To </a:t>
            </a:r>
            <a:r>
              <a:rPr lang="en-US" sz="1000" dirty="0"/>
              <a:t>assess model performance against business objectives and select the best-performing models</a:t>
            </a:r>
            <a:endParaRPr lang="en-IN" sz="1000" dirty="0"/>
          </a:p>
        </p:txBody>
      </p:sp>
      <p:sp>
        <p:nvSpPr>
          <p:cNvPr id="13" name="Oval 12">
            <a:extLst>
              <a:ext uri="{FF2B5EF4-FFF2-40B4-BE49-F238E27FC236}">
                <a16:creationId xmlns:a16="http://schemas.microsoft.com/office/drawing/2014/main" id="{E0C6D87D-4370-7F34-30A5-C670CEDE16DA}"/>
              </a:ext>
            </a:extLst>
          </p:cNvPr>
          <p:cNvSpPr/>
          <p:nvPr/>
        </p:nvSpPr>
        <p:spPr>
          <a:xfrm>
            <a:off x="7457440" y="485128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sp>
        <p:nvSpPr>
          <p:cNvPr id="14" name="TextBox 13">
            <a:extLst>
              <a:ext uri="{FF2B5EF4-FFF2-40B4-BE49-F238E27FC236}">
                <a16:creationId xmlns:a16="http://schemas.microsoft.com/office/drawing/2014/main" id="{88D64182-E6F8-AD1B-81A3-943E6EEF0716}"/>
              </a:ext>
            </a:extLst>
          </p:cNvPr>
          <p:cNvSpPr txBox="1"/>
          <p:nvPr/>
        </p:nvSpPr>
        <p:spPr>
          <a:xfrm>
            <a:off x="7772399" y="4805948"/>
            <a:ext cx="4236720" cy="400110"/>
          </a:xfrm>
          <a:prstGeom prst="rect">
            <a:avLst/>
          </a:prstGeom>
          <a:noFill/>
        </p:spPr>
        <p:txBody>
          <a:bodyPr wrap="square" rtlCol="0">
            <a:spAutoFit/>
          </a:bodyPr>
          <a:lstStyle/>
          <a:p>
            <a:r>
              <a:rPr lang="en-IN" sz="1000" dirty="0"/>
              <a:t>To </a:t>
            </a:r>
            <a:r>
              <a:rPr lang="en-US" sz="1000" dirty="0"/>
              <a:t>Implement and integrate the model into the operational system for decision-making</a:t>
            </a:r>
            <a:r>
              <a:rPr lang="en-US" sz="1000" b="0" i="0" dirty="0">
                <a:solidFill>
                  <a:srgbClr val="D1D5DB"/>
                </a:solidFill>
                <a:effectLst/>
                <a:latin typeface="Söhne"/>
              </a:rPr>
              <a:t>.</a:t>
            </a:r>
            <a:endParaRPr lang="en-IN" sz="1000" dirty="0"/>
          </a:p>
        </p:txBody>
      </p:sp>
    </p:spTree>
    <p:extLst>
      <p:ext uri="{BB962C8B-B14F-4D97-AF65-F5344CB8AC3E}">
        <p14:creationId xmlns:p14="http://schemas.microsoft.com/office/powerpoint/2010/main" val="60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Business Understanding</a:t>
            </a:r>
          </a:p>
        </p:txBody>
      </p:sp>
      <p:sp>
        <p:nvSpPr>
          <p:cNvPr id="2" name="TextBox 1">
            <a:extLst>
              <a:ext uri="{FF2B5EF4-FFF2-40B4-BE49-F238E27FC236}">
                <a16:creationId xmlns:a16="http://schemas.microsoft.com/office/drawing/2014/main" id="{824664D6-6398-6232-C7CF-DA55ED236291}"/>
              </a:ext>
            </a:extLst>
          </p:cNvPr>
          <p:cNvSpPr txBox="1"/>
          <p:nvPr/>
        </p:nvSpPr>
        <p:spPr>
          <a:xfrm>
            <a:off x="455426" y="697852"/>
            <a:ext cx="11515911" cy="4498154"/>
          </a:xfrm>
          <a:prstGeom prst="rect">
            <a:avLst/>
          </a:prstGeom>
          <a:noFill/>
        </p:spPr>
        <p:txBody>
          <a:bodyPr wrap="square" rtlCol="0">
            <a:spAutoFit/>
          </a:bodyPr>
          <a:lstStyle/>
          <a:p>
            <a:pPr>
              <a:lnSpc>
                <a:spcPct val="150000"/>
              </a:lnSpc>
            </a:pPr>
            <a:r>
              <a:rPr lang="en-US" sz="1200" b="0" i="0" dirty="0">
                <a:solidFill>
                  <a:srgbClr val="242424"/>
                </a:solidFill>
                <a:effectLst/>
                <a:latin typeface="source-serif-pro"/>
              </a:rPr>
              <a:t>We will use the NASA Acoustics and Vibration Database vibration sensor readings as our dataset for this study. </a:t>
            </a:r>
          </a:p>
          <a:p>
            <a:pPr>
              <a:lnSpc>
                <a:spcPct val="150000"/>
              </a:lnSpc>
            </a:pPr>
            <a:endParaRPr lang="en-US" sz="1200" dirty="0">
              <a:solidFill>
                <a:srgbClr val="242424"/>
              </a:solidFill>
              <a:latin typeface="source-serif-pro"/>
            </a:endParaRPr>
          </a:p>
          <a:p>
            <a:pPr>
              <a:lnSpc>
                <a:spcPct val="150000"/>
              </a:lnSpc>
            </a:pPr>
            <a:r>
              <a:rPr lang="en-US" sz="1200" b="0" i="0" dirty="0">
                <a:solidFill>
                  <a:srgbClr val="242424"/>
                </a:solidFill>
                <a:effectLst/>
                <a:latin typeface="source-serif-pro"/>
              </a:rPr>
              <a:t>In the NASA study, sensor readings were taken on four bearings that were run to failure under constant load over multiple days. </a:t>
            </a:r>
          </a:p>
          <a:p>
            <a:pPr>
              <a:lnSpc>
                <a:spcPct val="150000"/>
              </a:lnSpc>
            </a:pPr>
            <a:endParaRPr lang="en-US" sz="1200" dirty="0">
              <a:solidFill>
                <a:srgbClr val="242424"/>
              </a:solidFill>
              <a:latin typeface="source-serif-pro"/>
            </a:endParaRPr>
          </a:p>
          <a:p>
            <a:pPr algn="l">
              <a:lnSpc>
                <a:spcPct val="150000"/>
              </a:lnSpc>
            </a:pPr>
            <a:r>
              <a:rPr lang="en-US" sz="1200" b="1" i="0" dirty="0">
                <a:solidFill>
                  <a:srgbClr val="242424"/>
                </a:solidFill>
                <a:effectLst/>
                <a:latin typeface="sohne"/>
              </a:rPr>
              <a:t>Anomaly Detection</a:t>
            </a:r>
          </a:p>
          <a:p>
            <a:pPr algn="l">
              <a:lnSpc>
                <a:spcPct val="150000"/>
              </a:lnSpc>
            </a:pPr>
            <a:endParaRPr lang="en-US" sz="1200" b="1" i="0" dirty="0">
              <a:solidFill>
                <a:srgbClr val="242424"/>
              </a:solidFill>
              <a:effectLst/>
              <a:latin typeface="sohne"/>
            </a:endParaRPr>
          </a:p>
          <a:p>
            <a:pPr algn="l">
              <a:lnSpc>
                <a:spcPct val="150000"/>
              </a:lnSpc>
            </a:pPr>
            <a:r>
              <a:rPr lang="en-US" sz="1200" b="0" i="0" dirty="0">
                <a:solidFill>
                  <a:srgbClr val="242424"/>
                </a:solidFill>
                <a:effectLst/>
                <a:latin typeface="source-serif-pro"/>
              </a:rPr>
              <a:t>Anomaly detection is the task of determining when something has gone astray from the “norm”.</a:t>
            </a:r>
          </a:p>
          <a:p>
            <a:pPr algn="l">
              <a:lnSpc>
                <a:spcPct val="150000"/>
              </a:lnSpc>
            </a:pPr>
            <a:endParaRPr lang="en-US" sz="1200" dirty="0">
              <a:solidFill>
                <a:srgbClr val="242424"/>
              </a:solidFill>
              <a:latin typeface="source-serif-pro"/>
            </a:endParaRPr>
          </a:p>
          <a:p>
            <a:pPr algn="l">
              <a:lnSpc>
                <a:spcPct val="150000"/>
              </a:lnSpc>
            </a:pPr>
            <a:r>
              <a:rPr lang="en-US" sz="1200" b="0" i="0" dirty="0">
                <a:solidFill>
                  <a:srgbClr val="242424"/>
                </a:solidFill>
                <a:effectLst/>
                <a:latin typeface="source-serif-pro"/>
              </a:rPr>
              <a:t>Anomaly detection using neural networks is modeled in an unsupervised / self-supervised manner; as opposed to supervised learning, where there is a one-to-one correspondence between input feature samples and their corresponding output labels. </a:t>
            </a:r>
          </a:p>
          <a:p>
            <a:pPr algn="l">
              <a:lnSpc>
                <a:spcPct val="150000"/>
              </a:lnSpc>
            </a:pPr>
            <a:endParaRPr lang="en-US" sz="1200" dirty="0">
              <a:solidFill>
                <a:srgbClr val="242424"/>
              </a:solidFill>
              <a:latin typeface="source-serif-pro"/>
            </a:endParaRPr>
          </a:p>
          <a:p>
            <a:pPr algn="l">
              <a:lnSpc>
                <a:spcPct val="150000"/>
              </a:lnSpc>
            </a:pPr>
            <a:r>
              <a:rPr lang="en-US" sz="1200" b="0" i="0" dirty="0">
                <a:solidFill>
                  <a:srgbClr val="242424"/>
                </a:solidFill>
                <a:effectLst/>
                <a:latin typeface="source-serif-pro"/>
              </a:rPr>
              <a:t>The presumption is that normal behavior, and hence the quantity of available “normal” data, is the norm and that anomalies are the exception to the norm to the point where the modeling of “normalcy” is possible.</a:t>
            </a:r>
          </a:p>
          <a:p>
            <a:pPr algn="l">
              <a:lnSpc>
                <a:spcPct val="150000"/>
              </a:lnSpc>
            </a:pPr>
            <a:endParaRPr lang="en-US" sz="1200" dirty="0">
              <a:solidFill>
                <a:srgbClr val="242424"/>
              </a:solidFill>
              <a:latin typeface="source-serif-pro"/>
            </a:endParaRPr>
          </a:p>
          <a:p>
            <a:pPr algn="l">
              <a:lnSpc>
                <a:spcPct val="150000"/>
              </a:lnSpc>
            </a:pPr>
            <a:r>
              <a:rPr lang="en-US" sz="1200" b="0" i="0" dirty="0">
                <a:solidFill>
                  <a:srgbClr val="242424"/>
                </a:solidFill>
                <a:effectLst/>
                <a:highlight>
                  <a:srgbClr val="00FF00"/>
                </a:highlight>
                <a:latin typeface="source-serif-pro"/>
              </a:rPr>
              <a:t>The goal is to predict future bearing failures before they happen.</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p:txBody>
      </p:sp>
    </p:spTree>
    <p:extLst>
      <p:ext uri="{BB962C8B-B14F-4D97-AF65-F5344CB8AC3E}">
        <p14:creationId xmlns:p14="http://schemas.microsoft.com/office/powerpoint/2010/main" val="2777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sp>
        <p:nvSpPr>
          <p:cNvPr id="4" name="Rectangle: Rounded Corners 3">
            <a:extLst>
              <a:ext uri="{FF2B5EF4-FFF2-40B4-BE49-F238E27FC236}">
                <a16:creationId xmlns:a16="http://schemas.microsoft.com/office/drawing/2014/main" id="{57BCED9F-F429-F184-648D-AC7F03B0EA37}"/>
              </a:ext>
            </a:extLst>
          </p:cNvPr>
          <p:cNvSpPr/>
          <p:nvPr/>
        </p:nvSpPr>
        <p:spPr>
          <a:xfrm>
            <a:off x="1246137" y="2875733"/>
            <a:ext cx="2254102"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Numerical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sp>
        <p:nvSpPr>
          <p:cNvPr id="9" name="Rectangle: Rounded Corners 8">
            <a:extLst>
              <a:ext uri="{FF2B5EF4-FFF2-40B4-BE49-F238E27FC236}">
                <a16:creationId xmlns:a16="http://schemas.microsoft.com/office/drawing/2014/main" id="{D2B52078-692C-37D6-2ACF-0624A80F3895}"/>
              </a:ext>
            </a:extLst>
          </p:cNvPr>
          <p:cNvSpPr/>
          <p:nvPr/>
        </p:nvSpPr>
        <p:spPr>
          <a:xfrm>
            <a:off x="4674073" y="1698141"/>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Bearing1</a:t>
            </a:r>
          </a:p>
        </p:txBody>
      </p:sp>
      <p:sp>
        <p:nvSpPr>
          <p:cNvPr id="10" name="Rectangle: Rounded Corners 9">
            <a:extLst>
              <a:ext uri="{FF2B5EF4-FFF2-40B4-BE49-F238E27FC236}">
                <a16:creationId xmlns:a16="http://schemas.microsoft.com/office/drawing/2014/main" id="{DA7D2CA8-2DB2-756A-D2D3-565B44E80A7E}"/>
              </a:ext>
            </a:extLst>
          </p:cNvPr>
          <p:cNvSpPr/>
          <p:nvPr/>
        </p:nvSpPr>
        <p:spPr>
          <a:xfrm>
            <a:off x="7038045" y="169085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Bearing2</a:t>
            </a:r>
          </a:p>
        </p:txBody>
      </p:sp>
      <p:sp>
        <p:nvSpPr>
          <p:cNvPr id="11" name="Rectangle: Rounded Corners 10">
            <a:extLst>
              <a:ext uri="{FF2B5EF4-FFF2-40B4-BE49-F238E27FC236}">
                <a16:creationId xmlns:a16="http://schemas.microsoft.com/office/drawing/2014/main" id="{4F9378EB-19A2-9540-AEB2-555EAEDE305A}"/>
              </a:ext>
            </a:extLst>
          </p:cNvPr>
          <p:cNvSpPr/>
          <p:nvPr/>
        </p:nvSpPr>
        <p:spPr>
          <a:xfrm>
            <a:off x="4674071" y="254277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Bearing3</a:t>
            </a:r>
          </a:p>
        </p:txBody>
      </p:sp>
      <p:sp>
        <p:nvSpPr>
          <p:cNvPr id="12" name="Rectangle: Rounded Corners 11">
            <a:extLst>
              <a:ext uri="{FF2B5EF4-FFF2-40B4-BE49-F238E27FC236}">
                <a16:creationId xmlns:a16="http://schemas.microsoft.com/office/drawing/2014/main" id="{FCF554E3-BE52-B49A-B4ED-F14F8369B9CE}"/>
              </a:ext>
            </a:extLst>
          </p:cNvPr>
          <p:cNvSpPr/>
          <p:nvPr/>
        </p:nvSpPr>
        <p:spPr>
          <a:xfrm>
            <a:off x="7038044" y="254277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Bearing4</a:t>
            </a:r>
          </a:p>
        </p:txBody>
      </p:sp>
      <p:sp>
        <p:nvSpPr>
          <p:cNvPr id="13" name="Rectangle: Rounded Corners 12">
            <a:extLst>
              <a:ext uri="{FF2B5EF4-FFF2-40B4-BE49-F238E27FC236}">
                <a16:creationId xmlns:a16="http://schemas.microsoft.com/office/drawing/2014/main" id="{5DF05AB9-D437-02E5-F4F3-F280A6864C63}"/>
              </a:ext>
            </a:extLst>
          </p:cNvPr>
          <p:cNvSpPr/>
          <p:nvPr/>
        </p:nvSpPr>
        <p:spPr>
          <a:xfrm>
            <a:off x="7038044" y="339469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4" name="Rectangle: Rounded Corners 13">
            <a:extLst>
              <a:ext uri="{FF2B5EF4-FFF2-40B4-BE49-F238E27FC236}">
                <a16:creationId xmlns:a16="http://schemas.microsoft.com/office/drawing/2014/main" id="{E6E27F2F-2765-5877-EC63-D0EFA44E220C}"/>
              </a:ext>
            </a:extLst>
          </p:cNvPr>
          <p:cNvSpPr/>
          <p:nvPr/>
        </p:nvSpPr>
        <p:spPr>
          <a:xfrm>
            <a:off x="4674071" y="3387413"/>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2" name="Rectangle: Rounded Corners 1">
            <a:extLst>
              <a:ext uri="{FF2B5EF4-FFF2-40B4-BE49-F238E27FC236}">
                <a16:creationId xmlns:a16="http://schemas.microsoft.com/office/drawing/2014/main" id="{1BE970B9-B7CB-7316-0698-7FA0BF8AA3D4}"/>
              </a:ext>
            </a:extLst>
          </p:cNvPr>
          <p:cNvSpPr/>
          <p:nvPr/>
        </p:nvSpPr>
        <p:spPr>
          <a:xfrm>
            <a:off x="4674071" y="4232049"/>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day</a:t>
            </a:r>
          </a:p>
        </p:txBody>
      </p:sp>
    </p:spTree>
    <p:extLst>
      <p:ext uri="{BB962C8B-B14F-4D97-AF65-F5344CB8AC3E}">
        <p14:creationId xmlns:p14="http://schemas.microsoft.com/office/powerpoint/2010/main" val="29997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graphicFrame>
        <p:nvGraphicFramePr>
          <p:cNvPr id="2" name="Table 5">
            <a:extLst>
              <a:ext uri="{FF2B5EF4-FFF2-40B4-BE49-F238E27FC236}">
                <a16:creationId xmlns:a16="http://schemas.microsoft.com/office/drawing/2014/main" id="{6F909982-0AFF-9306-D913-BDA9E231CBAF}"/>
              </a:ext>
            </a:extLst>
          </p:cNvPr>
          <p:cNvGraphicFramePr>
            <a:graphicFrameLocks noGrp="1"/>
          </p:cNvGraphicFramePr>
          <p:nvPr>
            <p:extLst>
              <p:ext uri="{D42A27DB-BD31-4B8C-83A1-F6EECF244321}">
                <p14:modId xmlns:p14="http://schemas.microsoft.com/office/powerpoint/2010/main" val="2207424284"/>
              </p:ext>
            </p:extLst>
          </p:nvPr>
        </p:nvGraphicFramePr>
        <p:xfrm>
          <a:off x="267645" y="1166431"/>
          <a:ext cx="2858976" cy="606682"/>
        </p:xfrm>
        <a:graphic>
          <a:graphicData uri="http://schemas.openxmlformats.org/drawingml/2006/table">
            <a:tbl>
              <a:tblPr firstRow="1" bandRow="1">
                <a:tableStyleId>{5C22544A-7EE6-4342-B048-85BDC9FD1C3A}</a:tableStyleId>
              </a:tblPr>
              <a:tblGrid>
                <a:gridCol w="2858976">
                  <a:extLst>
                    <a:ext uri="{9D8B030D-6E8A-4147-A177-3AD203B41FA5}">
                      <a16:colId xmlns:a16="http://schemas.microsoft.com/office/drawing/2014/main" val="1013166663"/>
                    </a:ext>
                  </a:extLst>
                </a:gridCol>
              </a:tblGrid>
              <a:tr h="301882">
                <a:tc>
                  <a:txBody>
                    <a:bodyPr/>
                    <a:lstStyle/>
                    <a:p>
                      <a:r>
                        <a:rPr lang="en-IN" sz="1400" dirty="0">
                          <a:latin typeface="Poppins" panose="00000500000000000000" pitchFamily="2" charset="0"/>
                          <a:cs typeface="Poppins" panose="00000500000000000000" pitchFamily="2" charset="0"/>
                        </a:rPr>
                        <a:t>Total Bearing </a:t>
                      </a:r>
                    </a:p>
                  </a:txBody>
                  <a:tcPr>
                    <a:solidFill>
                      <a:srgbClr val="FF9900"/>
                    </a:solidFill>
                  </a:tcPr>
                </a:tc>
                <a:extLst>
                  <a:ext uri="{0D108BD9-81ED-4DB2-BD59-A6C34878D82A}">
                    <a16:rowId xmlns:a16="http://schemas.microsoft.com/office/drawing/2014/main" val="3679393055"/>
                  </a:ext>
                </a:extLst>
              </a:tr>
              <a:tr h="301882">
                <a:tc>
                  <a:txBody>
                    <a:bodyPr/>
                    <a:lstStyle/>
                    <a:p>
                      <a:r>
                        <a:rPr lang="en-IN" sz="1200" dirty="0">
                          <a:latin typeface="Poppins" panose="00000500000000000000" pitchFamily="2" charset="0"/>
                          <a:cs typeface="Poppins" panose="00000500000000000000" pitchFamily="2" charset="0"/>
                        </a:rPr>
                        <a:t>4</a:t>
                      </a:r>
                    </a:p>
                  </a:txBody>
                  <a:tcPr>
                    <a:solidFill>
                      <a:schemeClr val="bg1">
                        <a:lumMod val="95000"/>
                      </a:schemeClr>
                    </a:solidFill>
                  </a:tcPr>
                </a:tc>
                <a:extLst>
                  <a:ext uri="{0D108BD9-81ED-4DB2-BD59-A6C34878D82A}">
                    <a16:rowId xmlns:a16="http://schemas.microsoft.com/office/drawing/2014/main" val="1348320160"/>
                  </a:ext>
                </a:extLst>
              </a:tr>
            </a:tbl>
          </a:graphicData>
        </a:graphic>
      </p:graphicFrame>
      <p:graphicFrame>
        <p:nvGraphicFramePr>
          <p:cNvPr id="6" name="Table 5">
            <a:extLst>
              <a:ext uri="{FF2B5EF4-FFF2-40B4-BE49-F238E27FC236}">
                <a16:creationId xmlns:a16="http://schemas.microsoft.com/office/drawing/2014/main" id="{CB4D0500-9A2E-BD33-71FC-9C0ECBA444CB}"/>
              </a:ext>
            </a:extLst>
          </p:cNvPr>
          <p:cNvGraphicFramePr>
            <a:graphicFrameLocks noGrp="1"/>
          </p:cNvGraphicFramePr>
          <p:nvPr>
            <p:extLst>
              <p:ext uri="{D42A27DB-BD31-4B8C-83A1-F6EECF244321}">
                <p14:modId xmlns:p14="http://schemas.microsoft.com/office/powerpoint/2010/main" val="3744569209"/>
              </p:ext>
            </p:extLst>
          </p:nvPr>
        </p:nvGraphicFramePr>
        <p:xfrm>
          <a:off x="267645" y="1793419"/>
          <a:ext cx="2858975" cy="664724"/>
        </p:xfrm>
        <a:graphic>
          <a:graphicData uri="http://schemas.openxmlformats.org/drawingml/2006/table">
            <a:tbl>
              <a:tblPr firstRow="1" bandRow="1">
                <a:tableStyleId>{5C22544A-7EE6-4342-B048-85BDC9FD1C3A}</a:tableStyleId>
              </a:tblPr>
              <a:tblGrid>
                <a:gridCol w="2858975">
                  <a:extLst>
                    <a:ext uri="{9D8B030D-6E8A-4147-A177-3AD203B41FA5}">
                      <a16:colId xmlns:a16="http://schemas.microsoft.com/office/drawing/2014/main" val="1013166663"/>
                    </a:ext>
                  </a:extLst>
                </a:gridCol>
              </a:tblGrid>
              <a:tr h="332362">
                <a:tc>
                  <a:txBody>
                    <a:bodyPr/>
                    <a:lstStyle/>
                    <a:p>
                      <a:r>
                        <a:rPr lang="en-IN" sz="1400" dirty="0">
                          <a:latin typeface="Poppins" panose="00000500000000000000" pitchFamily="2" charset="0"/>
                          <a:cs typeface="Poppins" panose="00000500000000000000" pitchFamily="2" charset="0"/>
                        </a:rPr>
                        <a:t>Duration</a:t>
                      </a:r>
                    </a:p>
                  </a:txBody>
                  <a:tcPr>
                    <a:solidFill>
                      <a:srgbClr val="FF9900"/>
                    </a:solidFill>
                  </a:tcPr>
                </a:tc>
                <a:extLst>
                  <a:ext uri="{0D108BD9-81ED-4DB2-BD59-A6C34878D82A}">
                    <a16:rowId xmlns:a16="http://schemas.microsoft.com/office/drawing/2014/main" val="3679393055"/>
                  </a:ext>
                </a:extLst>
              </a:tr>
              <a:tr h="332362">
                <a:tc>
                  <a:txBody>
                    <a:bodyPr/>
                    <a:lstStyle/>
                    <a:p>
                      <a:r>
                        <a:rPr lang="en-IN" sz="1200" dirty="0">
                          <a:latin typeface="Poppins" panose="00000500000000000000" pitchFamily="2" charset="0"/>
                          <a:cs typeface="Poppins" panose="00000500000000000000" pitchFamily="2" charset="0"/>
                        </a:rPr>
                        <a:t>12/2/2004 to 16/2/2004</a:t>
                      </a:r>
                    </a:p>
                  </a:txBody>
                  <a:tcPr>
                    <a:solidFill>
                      <a:schemeClr val="bg1">
                        <a:lumMod val="95000"/>
                      </a:schemeClr>
                    </a:solidFill>
                  </a:tcPr>
                </a:tc>
                <a:extLst>
                  <a:ext uri="{0D108BD9-81ED-4DB2-BD59-A6C34878D82A}">
                    <a16:rowId xmlns:a16="http://schemas.microsoft.com/office/drawing/2014/main" val="1348320160"/>
                  </a:ext>
                </a:extLst>
              </a:tr>
            </a:tbl>
          </a:graphicData>
        </a:graphic>
      </p:graphicFrame>
      <p:sp>
        <p:nvSpPr>
          <p:cNvPr id="26" name="Rectangle: Rounded Corners 25">
            <a:extLst>
              <a:ext uri="{FF2B5EF4-FFF2-40B4-BE49-F238E27FC236}">
                <a16:creationId xmlns:a16="http://schemas.microsoft.com/office/drawing/2014/main" id="{9CF373CB-596E-9AB1-7C72-B18DCFC332B7}"/>
              </a:ext>
            </a:extLst>
          </p:cNvPr>
          <p:cNvSpPr/>
          <p:nvPr/>
        </p:nvSpPr>
        <p:spPr>
          <a:xfrm>
            <a:off x="267645" y="3535680"/>
            <a:ext cx="5901069" cy="251485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0" i="0" dirty="0">
                <a:solidFill>
                  <a:schemeClr val="bg1"/>
                </a:solidFill>
                <a:effectLst/>
                <a:latin typeface="source-serif-pro"/>
              </a:rPr>
              <a:t>Our dataset consists of individual files that are 1-second vibration signal snapshots recorded at 10-minute intervals. </a:t>
            </a:r>
          </a:p>
          <a:p>
            <a:pPr>
              <a:lnSpc>
                <a:spcPct val="150000"/>
              </a:lnSpc>
            </a:pPr>
            <a:endParaRPr lang="en-US" sz="1200" dirty="0">
              <a:solidFill>
                <a:schemeClr val="bg1"/>
              </a:solidFill>
              <a:latin typeface="source-serif-pro"/>
            </a:endParaRPr>
          </a:p>
          <a:p>
            <a:pPr>
              <a:lnSpc>
                <a:spcPct val="150000"/>
              </a:lnSpc>
            </a:pPr>
            <a:r>
              <a:rPr lang="en-US" sz="1200" b="0" i="0" dirty="0">
                <a:solidFill>
                  <a:schemeClr val="bg1"/>
                </a:solidFill>
                <a:effectLst/>
                <a:latin typeface="source-serif-pro"/>
              </a:rPr>
              <a:t>Each file contains 20,480 sensor data points per bearing obtained by reading the bearing sensors at a sampling rate of 20 kHz.</a:t>
            </a:r>
          </a:p>
          <a:p>
            <a:pPr>
              <a:lnSpc>
                <a:spcPct val="150000"/>
              </a:lnSpc>
            </a:pPr>
            <a:endParaRPr lang="en-US" sz="1200" dirty="0">
              <a:solidFill>
                <a:schemeClr val="bg1"/>
              </a:solidFill>
              <a:latin typeface="source-serif-pro"/>
              <a:ea typeface="Calibri Light" panose="020F0302020204030204" pitchFamily="34" charset="0"/>
              <a:cs typeface="Poppins" panose="00000500000000000000" pitchFamily="2" charset="0"/>
            </a:endParaRPr>
          </a:p>
          <a:p>
            <a:endParaRPr lang="en-IN" sz="1200" dirty="0">
              <a:solidFill>
                <a:schemeClr val="bg1"/>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C3848B5E-EE33-0E2A-3F1E-D1CA2B99D265}"/>
              </a:ext>
            </a:extLst>
          </p:cNvPr>
          <p:cNvPicPr>
            <a:picLocks noChangeAspect="1"/>
          </p:cNvPicPr>
          <p:nvPr/>
        </p:nvPicPr>
        <p:blipFill>
          <a:blip r:embed="rId2"/>
          <a:stretch>
            <a:fillRect/>
          </a:stretch>
        </p:blipFill>
        <p:spPr>
          <a:xfrm>
            <a:off x="6765143" y="1242945"/>
            <a:ext cx="4315996" cy="3812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99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319043" y="4218054"/>
            <a:ext cx="5514753" cy="63842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training set sensor reading contains normal operating condition of the bearing</a:t>
            </a:r>
          </a:p>
        </p:txBody>
      </p:sp>
      <p:pic>
        <p:nvPicPr>
          <p:cNvPr id="10" name="Picture 9">
            <a:extLst>
              <a:ext uri="{FF2B5EF4-FFF2-40B4-BE49-F238E27FC236}">
                <a16:creationId xmlns:a16="http://schemas.microsoft.com/office/drawing/2014/main" id="{6B45BFAF-4E35-4D6A-4ED3-9891533EDEE0}"/>
              </a:ext>
            </a:extLst>
          </p:cNvPr>
          <p:cNvPicPr>
            <a:picLocks noChangeAspect="1"/>
          </p:cNvPicPr>
          <p:nvPr/>
        </p:nvPicPr>
        <p:blipFill>
          <a:blip r:embed="rId2"/>
          <a:stretch>
            <a:fillRect/>
          </a:stretch>
        </p:blipFill>
        <p:spPr>
          <a:xfrm>
            <a:off x="56840" y="1058475"/>
            <a:ext cx="5969307" cy="2717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3F8ACCC-20AD-6EDA-A26E-4CE700C4CBE2}"/>
              </a:ext>
            </a:extLst>
          </p:cNvPr>
          <p:cNvPicPr>
            <a:picLocks noChangeAspect="1"/>
          </p:cNvPicPr>
          <p:nvPr/>
        </p:nvPicPr>
        <p:blipFill>
          <a:blip r:embed="rId3"/>
          <a:stretch>
            <a:fillRect/>
          </a:stretch>
        </p:blipFill>
        <p:spPr>
          <a:xfrm>
            <a:off x="6156794" y="1039423"/>
            <a:ext cx="5900739" cy="2736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Rounded Corners 12">
            <a:extLst>
              <a:ext uri="{FF2B5EF4-FFF2-40B4-BE49-F238E27FC236}">
                <a16:creationId xmlns:a16="http://schemas.microsoft.com/office/drawing/2014/main" id="{852B531E-84F2-1F69-BDEF-1329909BD527}"/>
              </a:ext>
            </a:extLst>
          </p:cNvPr>
          <p:cNvSpPr/>
          <p:nvPr/>
        </p:nvSpPr>
        <p:spPr>
          <a:xfrm>
            <a:off x="6213902" y="4218054"/>
            <a:ext cx="5514753" cy="63842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testing set in the midway starts to change, near the failure point, the bearing vibration readings become much stronger and oscillate wildly. </a:t>
            </a:r>
          </a:p>
        </p:txBody>
      </p:sp>
    </p:spTree>
    <p:extLst>
      <p:ext uri="{BB962C8B-B14F-4D97-AF65-F5344CB8AC3E}">
        <p14:creationId xmlns:p14="http://schemas.microsoft.com/office/powerpoint/2010/main" val="222236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853440" y="4946739"/>
            <a:ext cx="9448800" cy="1250861"/>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bg1"/>
                </a:solidFill>
                <a:latin typeface="Poppins" panose="00000500000000000000" pitchFamily="2" charset="0"/>
                <a:cs typeface="Poppins" panose="00000500000000000000" pitchFamily="2" charset="0"/>
              </a:rPr>
              <a:t>To understand the data in a different perspective, let’s observe the train and test set in the frequency domain while the previous slide shows about time domain.</a:t>
            </a:r>
          </a:p>
          <a:p>
            <a:endParaRPr lang="en-IN" sz="1200" dirty="0">
              <a:solidFill>
                <a:schemeClr val="bg1"/>
              </a:solidFill>
              <a:latin typeface="Poppins" panose="00000500000000000000" pitchFamily="2" charset="0"/>
              <a:cs typeface="Poppins" panose="00000500000000000000" pitchFamily="2" charset="0"/>
            </a:endParaRPr>
          </a:p>
          <a:p>
            <a:r>
              <a:rPr lang="en-US" sz="1200" dirty="0">
                <a:solidFill>
                  <a:schemeClr val="bg1"/>
                </a:solidFill>
                <a:latin typeface="Poppins" panose="00000500000000000000" pitchFamily="2" charset="0"/>
                <a:cs typeface="Poppins" panose="00000500000000000000" pitchFamily="2" charset="0"/>
              </a:rPr>
              <a:t>We can clearly see an increase in the frequency amplitude and energy in the system leading up to the bearing failures.</a:t>
            </a:r>
            <a:endParaRPr lang="en-IN" sz="1200" dirty="0">
              <a:solidFill>
                <a:schemeClr val="bg1"/>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57D47580-265E-C243-7A6E-5B8EEC5F0930}"/>
              </a:ext>
            </a:extLst>
          </p:cNvPr>
          <p:cNvPicPr>
            <a:picLocks noChangeAspect="1"/>
          </p:cNvPicPr>
          <p:nvPr/>
        </p:nvPicPr>
        <p:blipFill>
          <a:blip r:embed="rId2"/>
          <a:stretch>
            <a:fillRect/>
          </a:stretch>
        </p:blipFill>
        <p:spPr>
          <a:xfrm>
            <a:off x="69540" y="874325"/>
            <a:ext cx="6026460" cy="2711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972F7FC-7322-9FCE-F0F2-2C48A5F415D4}"/>
              </a:ext>
            </a:extLst>
          </p:cNvPr>
          <p:cNvPicPr>
            <a:picLocks noChangeAspect="1"/>
          </p:cNvPicPr>
          <p:nvPr/>
        </p:nvPicPr>
        <p:blipFill>
          <a:blip r:embed="rId3"/>
          <a:stretch>
            <a:fillRect/>
          </a:stretch>
        </p:blipFill>
        <p:spPr>
          <a:xfrm>
            <a:off x="6134102" y="880675"/>
            <a:ext cx="5988358" cy="2705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749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599680" y="837241"/>
            <a:ext cx="4435892" cy="47609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i="0" dirty="0">
                <a:solidFill>
                  <a:schemeClr val="bg1"/>
                </a:solidFill>
                <a:effectLst/>
                <a:latin typeface="Poppins" panose="00000500000000000000" pitchFamily="2" charset="0"/>
                <a:cs typeface="Poppins" panose="00000500000000000000" pitchFamily="2" charset="0"/>
              </a:rPr>
              <a:t>To complete the pre-processing of our data, </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we will first normalize it to a range between 0 and 1. </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Then we reshape our data into a format suitable for input into an LSTM network. </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LSTM cells expect a 3-dimensional tensor of the form </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[data samples, time steps, features]</a:t>
            </a:r>
          </a:p>
          <a:p>
            <a:endParaRPr lang="en-US" sz="1200" b="0" i="0" dirty="0">
              <a:solidFill>
                <a:schemeClr val="bg1"/>
              </a:solidFill>
              <a:effectLst/>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Here, each sample input into the LSTM network represents one step in time and contains 4 features </a:t>
            </a:r>
          </a:p>
          <a:p>
            <a:endParaRPr lang="en-US" sz="1200" dirty="0">
              <a:solidFill>
                <a:schemeClr val="bg1"/>
              </a:solidFill>
              <a:latin typeface="Poppins" panose="00000500000000000000" pitchFamily="2" charset="0"/>
              <a:cs typeface="Poppins" panose="00000500000000000000" pitchFamily="2" charset="0"/>
            </a:endParaRPr>
          </a:p>
          <a:p>
            <a:r>
              <a:rPr lang="en-US" sz="1200" b="0" i="0" dirty="0">
                <a:solidFill>
                  <a:schemeClr val="bg1"/>
                </a:solidFill>
                <a:effectLst/>
                <a:latin typeface="Poppins" panose="00000500000000000000" pitchFamily="2" charset="0"/>
                <a:cs typeface="Poppins" panose="00000500000000000000" pitchFamily="2" charset="0"/>
              </a:rPr>
              <a:t>— the sensor readings for the four bearings at that time step</a:t>
            </a:r>
            <a:endParaRPr lang="en-IN" sz="1200" dirty="0">
              <a:solidFill>
                <a:schemeClr val="bg1"/>
              </a:solidFill>
              <a:latin typeface="Poppins" panose="00000500000000000000" pitchFamily="2" charset="0"/>
              <a:cs typeface="Poppins" panose="00000500000000000000" pitchFamily="2" charset="0"/>
            </a:endParaRPr>
          </a:p>
        </p:txBody>
      </p:sp>
      <p:pic>
        <p:nvPicPr>
          <p:cNvPr id="6" name="Picture 5" descr="A diagram of a data processing process&#10;&#10;Description automatically generated">
            <a:extLst>
              <a:ext uri="{FF2B5EF4-FFF2-40B4-BE49-F238E27FC236}">
                <a16:creationId xmlns:a16="http://schemas.microsoft.com/office/drawing/2014/main" id="{909BE737-33A0-2769-55D6-28C9F96F6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28" y="1403350"/>
            <a:ext cx="7334868" cy="3371850"/>
          </a:xfrm>
          <a:prstGeom prst="rect">
            <a:avLst/>
          </a:prstGeom>
        </p:spPr>
      </p:pic>
    </p:spTree>
    <p:extLst>
      <p:ext uri="{BB962C8B-B14F-4D97-AF65-F5344CB8AC3E}">
        <p14:creationId xmlns:p14="http://schemas.microsoft.com/office/powerpoint/2010/main" val="13677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EDA -  Descriptive &amp; Diagnostic Summary</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971847" y="2422847"/>
            <a:ext cx="4602480" cy="17833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testing set in the midway starts to change, near the failure point, the bearing vibration readings become much stronger and oscillate wildly. </a:t>
            </a:r>
          </a:p>
          <a:p>
            <a:endParaRPr lang="en-IN" sz="1200" dirty="0">
              <a:latin typeface="Poppins" panose="00000500000000000000" pitchFamily="2" charset="0"/>
              <a:cs typeface="Poppins" panose="00000500000000000000" pitchFamily="2" charset="0"/>
            </a:endParaRPr>
          </a:p>
          <a:p>
            <a:r>
              <a:rPr lang="en-US" sz="1200" dirty="0">
                <a:solidFill>
                  <a:schemeClr val="bg1"/>
                </a:solidFill>
                <a:latin typeface="Poppins" panose="00000500000000000000" pitchFamily="2" charset="0"/>
                <a:cs typeface="Poppins" panose="00000500000000000000" pitchFamily="2" charset="0"/>
              </a:rPr>
              <a:t>We can clearly see an increase in the frequency amplitude and energy in the system leading up to the bearing failures.</a:t>
            </a:r>
            <a:endParaRPr lang="en-IN" sz="1200" dirty="0">
              <a:solidFill>
                <a:schemeClr val="bg1"/>
              </a:solidFill>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EF483FA3-F9FB-C73E-D6B4-BD18E8B88303}"/>
              </a:ext>
            </a:extLst>
          </p:cNvPr>
          <p:cNvPicPr>
            <a:picLocks noChangeAspect="1"/>
          </p:cNvPicPr>
          <p:nvPr/>
        </p:nvPicPr>
        <p:blipFill>
          <a:blip r:embed="rId2"/>
          <a:stretch>
            <a:fillRect/>
          </a:stretch>
        </p:blipFill>
        <p:spPr>
          <a:xfrm>
            <a:off x="426554" y="836223"/>
            <a:ext cx="5900739" cy="2736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BE25F81-A405-F2C1-E195-29DAEA262FD0}"/>
              </a:ext>
            </a:extLst>
          </p:cNvPr>
          <p:cNvPicPr>
            <a:picLocks noChangeAspect="1"/>
          </p:cNvPicPr>
          <p:nvPr/>
        </p:nvPicPr>
        <p:blipFill>
          <a:blip r:embed="rId3"/>
          <a:stretch>
            <a:fillRect/>
          </a:stretch>
        </p:blipFill>
        <p:spPr>
          <a:xfrm>
            <a:off x="338935" y="3760799"/>
            <a:ext cx="5988358" cy="2705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482B33D1-6466-C07F-2CE4-B8BF7B13CDEB}"/>
              </a:ext>
            </a:extLst>
          </p:cNvPr>
          <p:cNvSpPr/>
          <p:nvPr/>
        </p:nvSpPr>
        <p:spPr>
          <a:xfrm>
            <a:off x="3177953" y="985255"/>
            <a:ext cx="3070447" cy="5395225"/>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9029614"/>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1916</TotalTime>
  <Words>820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Poppins</vt:lpstr>
      <vt:lpstr>Poppins SemiBold</vt:lpstr>
      <vt:lpstr>sohne</vt:lpstr>
      <vt:lpstr>Söhne</vt:lpstr>
      <vt:lpstr>source-serif-pro</vt:lpstr>
      <vt:lpstr>Trade Gothic Next Cond</vt:lpstr>
      <vt:lpstr>Trade Gothic Next Light</vt:lpstr>
      <vt:lpstr>LimelightVTI</vt:lpstr>
      <vt:lpstr> vibration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ELGI Sales Analytics</dc:title>
  <dc:creator>Srikanth  Murali</dc:creator>
  <cp:lastModifiedBy>Srikanth Murali</cp:lastModifiedBy>
  <cp:revision>79</cp:revision>
  <dcterms:created xsi:type="dcterms:W3CDTF">2023-09-26T13:55:53Z</dcterms:created>
  <dcterms:modified xsi:type="dcterms:W3CDTF">2023-10-12T06:02:48Z</dcterms:modified>
</cp:coreProperties>
</file>