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3208" r:id="rId3"/>
    <p:sldId id="3209" r:id="rId4"/>
    <p:sldId id="3210" r:id="rId5"/>
    <p:sldId id="3211" r:id="rId6"/>
    <p:sldId id="3212" r:id="rId7"/>
    <p:sldId id="3217" r:id="rId8"/>
    <p:sldId id="3214" r:id="rId9"/>
    <p:sldId id="3215" r:id="rId10"/>
    <p:sldId id="3216" r:id="rId11"/>
    <p:sldId id="3218" r:id="rId12"/>
    <p:sldId id="3219" r:id="rId13"/>
    <p:sldId id="322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04626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8455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5974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2868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6595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8199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23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1664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5075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7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9/29/2023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88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9/29/2023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5902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ECE7147F-92D2-2828-6C88-3CFD2F518ACD}"/>
              </a:ext>
            </a:extLst>
          </p:cNvPr>
          <p:cNvPicPr>
            <a:picLocks noChangeAspect="1"/>
          </p:cNvPicPr>
          <p:nvPr/>
        </p:nvPicPr>
        <p:blipFill rotWithShape="1">
          <a:blip r:embed="rId2">
            <a:alphaModFix amt="50000"/>
          </a:blip>
          <a:srcRect l="19699" r="746" b="1"/>
          <a:stretch/>
        </p:blipFill>
        <p:spPr>
          <a:xfrm>
            <a:off x="20" y="10"/>
            <a:ext cx="12191978" cy="6857990"/>
          </a:xfrm>
          <a:prstGeom prst="rect">
            <a:avLst/>
          </a:prstGeom>
          <a:noFill/>
        </p:spPr>
      </p:pic>
      <p:sp>
        <p:nvSpPr>
          <p:cNvPr id="2" name="Title 1">
            <a:extLst>
              <a:ext uri="{FF2B5EF4-FFF2-40B4-BE49-F238E27FC236}">
                <a16:creationId xmlns:a16="http://schemas.microsoft.com/office/drawing/2014/main" id="{B479ED3C-7772-B0E0-CB58-87706E1745ED}"/>
              </a:ext>
            </a:extLst>
          </p:cNvPr>
          <p:cNvSpPr>
            <a:spLocks noGrp="1"/>
          </p:cNvSpPr>
          <p:nvPr>
            <p:ph type="ctrTitle"/>
          </p:nvPr>
        </p:nvSpPr>
        <p:spPr>
          <a:xfrm>
            <a:off x="729620" y="1597224"/>
            <a:ext cx="3939362" cy="1841435"/>
          </a:xfrm>
        </p:spPr>
        <p:txBody>
          <a:bodyPr anchor="ctr">
            <a:normAutofit/>
          </a:bodyPr>
          <a:lstStyle/>
          <a:p>
            <a:r>
              <a:rPr lang="en-IN" dirty="0"/>
              <a:t>ELGI Sales Analytics</a:t>
            </a:r>
          </a:p>
        </p:txBody>
      </p:sp>
      <p:sp>
        <p:nvSpPr>
          <p:cNvPr id="3" name="Subtitle 2">
            <a:extLst>
              <a:ext uri="{FF2B5EF4-FFF2-40B4-BE49-F238E27FC236}">
                <a16:creationId xmlns:a16="http://schemas.microsoft.com/office/drawing/2014/main" id="{8BC3620E-E7BC-3F02-A5DB-879722262551}"/>
              </a:ext>
            </a:extLst>
          </p:cNvPr>
          <p:cNvSpPr>
            <a:spLocks noGrp="1"/>
          </p:cNvSpPr>
          <p:nvPr>
            <p:ph type="subTitle" idx="1"/>
          </p:nvPr>
        </p:nvSpPr>
        <p:spPr>
          <a:xfrm>
            <a:off x="1477929" y="4101844"/>
            <a:ext cx="3043621" cy="1319184"/>
          </a:xfrm>
        </p:spPr>
        <p:txBody>
          <a:bodyPr anchor="b">
            <a:normAutofit/>
          </a:bodyPr>
          <a:lstStyle/>
          <a:p>
            <a:r>
              <a:rPr lang="en-IN" dirty="0"/>
              <a:t>Always better</a:t>
            </a:r>
          </a:p>
        </p:txBody>
      </p:sp>
      <p:sp>
        <p:nvSpPr>
          <p:cNvPr id="18" name="Date Placeholder 10">
            <a:extLst>
              <a:ext uri="{FF2B5EF4-FFF2-40B4-BE49-F238E27FC236}">
                <a16:creationId xmlns:a16="http://schemas.microsoft.com/office/drawing/2014/main" id="{A5678D0F-4179-644E-D46D-43276A7F7519}"/>
              </a:ext>
            </a:extLst>
          </p:cNvPr>
          <p:cNvSpPr>
            <a:spLocks noGrp="1"/>
          </p:cNvSpPr>
          <p:nvPr>
            <p:ph type="dt" sz="half" idx="10"/>
          </p:nvPr>
        </p:nvSpPr>
        <p:spPr>
          <a:xfrm>
            <a:off x="847726" y="6199188"/>
            <a:ext cx="2743200" cy="365125"/>
          </a:xfrm>
        </p:spPr>
        <p:txBody>
          <a:bodyPr/>
          <a:lstStyle/>
          <a:p>
            <a:pPr>
              <a:spcAft>
                <a:spcPts val="600"/>
              </a:spcAft>
            </a:pPr>
            <a:fld id="{2048ABB8-DCC6-484A-BFAD-DCAD7D30983C}" type="datetime1">
              <a:rPr lang="en-US" smtClean="0">
                <a:effectLst>
                  <a:outerShdw blurRad="38100" dist="38100" dir="2700000" algn="tl">
                    <a:srgbClr val="000000">
                      <a:alpha val="43137"/>
                    </a:srgbClr>
                  </a:outerShdw>
                </a:effectLst>
              </a:rPr>
              <a:pPr>
                <a:spcAft>
                  <a:spcPts val="600"/>
                </a:spcAft>
              </a:pPr>
              <a:t>9/29/2023</a:t>
            </a:fld>
            <a:endParaRPr lang="en-US" dirty="0">
              <a:effectLst>
                <a:outerShdw blurRad="38100" dist="38100" dir="2700000" algn="tl">
                  <a:srgbClr val="000000">
                    <a:alpha val="43137"/>
                  </a:srgbClr>
                </a:outerShdw>
              </a:effectLst>
            </a:endParaRPr>
          </a:p>
        </p:txBody>
      </p:sp>
      <p:sp>
        <p:nvSpPr>
          <p:cNvPr id="20" name="Footer Placeholder 11">
            <a:extLst>
              <a:ext uri="{FF2B5EF4-FFF2-40B4-BE49-F238E27FC236}">
                <a16:creationId xmlns:a16="http://schemas.microsoft.com/office/drawing/2014/main" id="{DFD3EE96-D5FD-5A85-2171-64C45616AD14}"/>
              </a:ext>
            </a:extLst>
          </p:cNvPr>
          <p:cNvSpPr>
            <a:spLocks noGrp="1"/>
          </p:cNvSpPr>
          <p:nvPr>
            <p:ph type="ftr" sz="quarter" idx="11"/>
          </p:nvPr>
        </p:nvSpPr>
        <p:spPr>
          <a:xfrm>
            <a:off x="7286625" y="6199188"/>
            <a:ext cx="3409951" cy="365125"/>
          </a:xfrm>
        </p:spPr>
        <p:txBody>
          <a:bodyPr/>
          <a:lstStyle/>
          <a:p>
            <a:pPr>
              <a:spcAft>
                <a:spcPts val="600"/>
              </a:spcAft>
            </a:pPr>
            <a:r>
              <a:rPr lang="en-US" dirty="0">
                <a:effectLst>
                  <a:outerShdw blurRad="38100" dist="38100" dir="2700000" algn="tl">
                    <a:srgbClr val="000000">
                      <a:alpha val="43137"/>
                    </a:srgbClr>
                  </a:outerShdw>
                </a:effectLst>
              </a:rPr>
              <a:t>Srikanth Murali</a:t>
            </a:r>
          </a:p>
        </p:txBody>
      </p:sp>
      <p:sp>
        <p:nvSpPr>
          <p:cNvPr id="22" name="Slide Number Placeholder 12">
            <a:extLst>
              <a:ext uri="{FF2B5EF4-FFF2-40B4-BE49-F238E27FC236}">
                <a16:creationId xmlns:a16="http://schemas.microsoft.com/office/drawing/2014/main" id="{B0A6C560-ED1C-61DD-A0DD-5F85D06593A8}"/>
              </a:ext>
            </a:extLst>
          </p:cNvPr>
          <p:cNvSpPr>
            <a:spLocks noGrp="1"/>
          </p:cNvSpPr>
          <p:nvPr>
            <p:ph type="sldNum" sz="quarter" idx="12"/>
          </p:nvPr>
        </p:nvSpPr>
        <p:spPr>
          <a:xfrm>
            <a:off x="10696577" y="6199188"/>
            <a:ext cx="619125" cy="365125"/>
          </a:xfrm>
        </p:spPr>
        <p:txBody>
          <a:bodyPr/>
          <a:lstStyle/>
          <a:p>
            <a:pPr>
              <a:spcAft>
                <a:spcPts val="600"/>
              </a:spcAft>
            </a:pPr>
            <a:fld id="{1437450A-6C25-4B4D-B27D-E1E9B2CE4682}" type="slidenum">
              <a:rPr lang="en-US" smtClean="0">
                <a:solidFill>
                  <a:schemeClr val="accent1">
                    <a:lumMod val="60000"/>
                    <a:lumOff val="40000"/>
                  </a:schemeClr>
                </a:solidFill>
                <a:effectLst>
                  <a:outerShdw blurRad="38100" dist="38100" dir="2700000" algn="tl">
                    <a:srgbClr val="000000">
                      <a:alpha val="43137"/>
                    </a:srgbClr>
                  </a:outerShdw>
                </a:effectLst>
              </a:rPr>
              <a:pPr>
                <a:spcAft>
                  <a:spcPts val="600"/>
                </a:spcAft>
              </a:pPr>
              <a:t>1</a:t>
            </a:fld>
            <a:endParaRPr lang="en-US">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444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EDA -  Descriptive &amp; Diagnostic Summary</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observation made in 2021 and 2022 gave these understandings,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Product level – The demands are different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Region level – USA seems to be the top customer and was a customer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Customer level – Customer ID is repeated in multiple regions and products. 1101, 1102, and 1103 are present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level – There is a proactive allocation in 2022 compared to 2021 which may be a strategic move resulting in a 41.67% increase in sales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Also, the plot shows the staff quantity and staff cost were reduced but still the demands were met, which seems like a best practice (strategy applied has given results)</a:t>
            </a:r>
          </a:p>
        </p:txBody>
      </p:sp>
      <p:pic>
        <p:nvPicPr>
          <p:cNvPr id="4" name="Picture 3">
            <a:extLst>
              <a:ext uri="{FF2B5EF4-FFF2-40B4-BE49-F238E27FC236}">
                <a16:creationId xmlns:a16="http://schemas.microsoft.com/office/drawing/2014/main" id="{E7580736-7574-2161-ADC9-271AC46EEDAC}"/>
              </a:ext>
            </a:extLst>
          </p:cNvPr>
          <p:cNvPicPr>
            <a:picLocks noChangeAspect="1"/>
          </p:cNvPicPr>
          <p:nvPr/>
        </p:nvPicPr>
        <p:blipFill>
          <a:blip r:embed="rId2"/>
          <a:stretch>
            <a:fillRect/>
          </a:stretch>
        </p:blipFill>
        <p:spPr>
          <a:xfrm>
            <a:off x="103704" y="817567"/>
            <a:ext cx="7106015" cy="2806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DA6EF37-78CF-825F-92B0-29C3967401A9}"/>
              </a:ext>
            </a:extLst>
          </p:cNvPr>
          <p:cNvPicPr>
            <a:picLocks noChangeAspect="1"/>
          </p:cNvPicPr>
          <p:nvPr/>
        </p:nvPicPr>
        <p:blipFill>
          <a:blip r:embed="rId3"/>
          <a:stretch>
            <a:fillRect/>
          </a:stretch>
        </p:blipFill>
        <p:spPr>
          <a:xfrm>
            <a:off x="113229" y="3876148"/>
            <a:ext cx="7086964" cy="284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8E7B0647-FD14-93F2-2F39-5D84FAB44244}"/>
              </a:ext>
            </a:extLst>
          </p:cNvPr>
          <p:cNvSpPr/>
          <p:nvPr/>
        </p:nvSpPr>
        <p:spPr>
          <a:xfrm>
            <a:off x="103704" y="2140590"/>
            <a:ext cx="7106015" cy="165280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2829C0B-2FCC-1ED7-AE29-D3F7C4008FE2}"/>
              </a:ext>
            </a:extLst>
          </p:cNvPr>
          <p:cNvSpPr/>
          <p:nvPr/>
        </p:nvSpPr>
        <p:spPr>
          <a:xfrm>
            <a:off x="111760" y="5151046"/>
            <a:ext cx="7106015" cy="165280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902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Customer segmentation (Predictive)</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model was trained using 2021 data and predictions are made for 2022 to tell us which customer segment they may belong in 2022</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 y axis is the prediction target which is,</a:t>
            </a:r>
          </a:p>
          <a:p>
            <a:endParaRPr lang="en-US" sz="1200" dirty="0">
              <a:latin typeface="Poppins" panose="00000500000000000000" pitchFamily="2" charset="0"/>
              <a:cs typeface="Poppins" panose="00000500000000000000" pitchFamily="2" charset="0"/>
            </a:endParaRPr>
          </a:p>
          <a:p>
            <a:r>
              <a:rPr lang="en-US" sz="1200" dirty="0" err="1">
                <a:latin typeface="Poppins" panose="00000500000000000000" pitchFamily="2" charset="0"/>
                <a:cs typeface="Poppins" panose="00000500000000000000" pitchFamily="2" charset="0"/>
              </a:rPr>
              <a:t>Customer_type</a:t>
            </a:r>
            <a:endParaRPr lang="en-US" sz="12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1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300000 to 450000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2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450000 to 750000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3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750000 to 1000000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4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1000000 to 2000000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 plot is showing actual 2021 customer behavior pattern vs 2022 customer behavior pattern</a:t>
            </a:r>
            <a:endParaRPr lang="en-IN" sz="1200"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C1BD8E56-E164-BAD5-9DD6-70D99FA31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04" y="1033135"/>
            <a:ext cx="7153940" cy="5365455"/>
          </a:xfrm>
          <a:prstGeom prst="rect">
            <a:avLst/>
          </a:prstGeom>
        </p:spPr>
      </p:pic>
    </p:spTree>
    <p:extLst>
      <p:ext uri="{BB962C8B-B14F-4D97-AF65-F5344CB8AC3E}">
        <p14:creationId xmlns:p14="http://schemas.microsoft.com/office/powerpoint/2010/main" val="143826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Customer segmentation (Prescriptive)</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display is to show that, the </a:t>
            </a:r>
            <a:r>
              <a:rPr lang="en-US" sz="1200" dirty="0" err="1">
                <a:latin typeface="Poppins" panose="00000500000000000000" pitchFamily="2" charset="0"/>
                <a:cs typeface="Poppins" panose="00000500000000000000" pitchFamily="2" charset="0"/>
              </a:rPr>
              <a:t>staff_qty</a:t>
            </a:r>
            <a:r>
              <a:rPr lang="en-US" sz="1200" dirty="0">
                <a:latin typeface="Poppins" panose="00000500000000000000" pitchFamily="2" charset="0"/>
                <a:cs typeface="Poppins" panose="00000500000000000000" pitchFamily="2" charset="0"/>
              </a:rPr>
              <a:t> and </a:t>
            </a:r>
            <a:r>
              <a:rPr lang="en-US" sz="1200" dirty="0" err="1">
                <a:latin typeface="Poppins" panose="00000500000000000000" pitchFamily="2" charset="0"/>
                <a:cs typeface="Poppins" panose="00000500000000000000" pitchFamily="2" charset="0"/>
              </a:rPr>
              <a:t>staff_cost</a:t>
            </a:r>
            <a:r>
              <a:rPr lang="en-US" sz="1200" dirty="0">
                <a:latin typeface="Poppins" panose="00000500000000000000" pitchFamily="2" charset="0"/>
                <a:cs typeface="Poppins" panose="00000500000000000000" pitchFamily="2" charset="0"/>
              </a:rPr>
              <a:t> for 2021 and 2022.</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Currently this is shown as available data we could even build model to show the demand of staff quantity and staff cost as well.</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There is a proactive staff allocation is made in 2022 to meet the demands compared to 2021</a:t>
            </a:r>
          </a:p>
          <a:p>
            <a:endParaRPr lang="en-US" sz="1200" dirty="0">
              <a:latin typeface="Poppins" panose="00000500000000000000" pitchFamily="2"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D2CC0FA6-351B-6E35-5B1A-BE21CB481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39" y="1023463"/>
            <a:ext cx="6461760" cy="5384800"/>
          </a:xfrm>
          <a:prstGeom prst="rect">
            <a:avLst/>
          </a:prstGeom>
        </p:spPr>
      </p:pic>
      <p:sp>
        <p:nvSpPr>
          <p:cNvPr id="6" name="Rectangle 5">
            <a:extLst>
              <a:ext uri="{FF2B5EF4-FFF2-40B4-BE49-F238E27FC236}">
                <a16:creationId xmlns:a16="http://schemas.microsoft.com/office/drawing/2014/main" id="{AE675B30-D28F-782C-92AA-6A6255342571}"/>
              </a:ext>
            </a:extLst>
          </p:cNvPr>
          <p:cNvSpPr/>
          <p:nvPr/>
        </p:nvSpPr>
        <p:spPr>
          <a:xfrm>
            <a:off x="3939953" y="1381286"/>
            <a:ext cx="886047" cy="243887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92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Evaluation – Customer segmentation</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282927" y="2682240"/>
            <a:ext cx="4458153" cy="3809999"/>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Precision – Customer type 1 and 2 where predicted well while customer type 3&amp;4 had false positives</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Recall – This is about relevant predictions, where class 2 has small portion of relevant predictions, 1 &amp; 3 where good, 4 is decently good</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F1 – score – its about harmonic mean of precision &amp; recall where 1 is high accuracy, 2 is lower, 3 is decent, 4 is good.</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Over all model accuracy is 62.67%</a:t>
            </a:r>
          </a:p>
          <a:p>
            <a:endParaRPr lang="en-IN" sz="1200"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6D3A5DDE-CC21-7FD0-81CE-F24A6838962C}"/>
              </a:ext>
            </a:extLst>
          </p:cNvPr>
          <p:cNvPicPr>
            <a:picLocks noChangeAspect="1"/>
          </p:cNvPicPr>
          <p:nvPr/>
        </p:nvPicPr>
        <p:blipFill>
          <a:blip r:embed="rId2"/>
          <a:stretch>
            <a:fillRect/>
          </a:stretch>
        </p:blipFill>
        <p:spPr>
          <a:xfrm>
            <a:off x="7461927" y="136906"/>
            <a:ext cx="4279153" cy="2232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A8BAF7C7-4A56-93B4-0924-F19CDE41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04" y="1033136"/>
            <a:ext cx="6825416" cy="5119062"/>
          </a:xfrm>
          <a:prstGeom prst="rect">
            <a:avLst/>
          </a:prstGeom>
        </p:spPr>
      </p:pic>
    </p:spTree>
    <p:extLst>
      <p:ext uri="{BB962C8B-B14F-4D97-AF65-F5344CB8AC3E}">
        <p14:creationId xmlns:p14="http://schemas.microsoft.com/office/powerpoint/2010/main" val="12461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11204" y="31570"/>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US" sz="1900" dirty="0">
                <a:solidFill>
                  <a:schemeClr val="tx1"/>
                </a:solidFill>
                <a:latin typeface="Poppins SemiBold"/>
                <a:cs typeface="Poppins SemiBold"/>
              </a:rPr>
              <a:t>Approach/Framework</a:t>
            </a:r>
            <a:endParaRPr lang="en-IN" sz="1900" dirty="0">
              <a:solidFill>
                <a:schemeClr val="tx1"/>
              </a:solidFill>
              <a:latin typeface="Poppins SemiBold"/>
              <a:cs typeface="Poppins SemiBold"/>
            </a:endParaRPr>
          </a:p>
        </p:txBody>
      </p:sp>
      <p:pic>
        <p:nvPicPr>
          <p:cNvPr id="1026" name="Picture 2">
            <a:extLst>
              <a:ext uri="{FF2B5EF4-FFF2-40B4-BE49-F238E27FC236}">
                <a16:creationId xmlns:a16="http://schemas.microsoft.com/office/drawing/2014/main" id="{93E6689C-3299-5738-A29C-EBFCF4563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52" y="938914"/>
            <a:ext cx="6458147" cy="565383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62D36785-3C87-266D-C9D1-3273C90B5D5A}"/>
              </a:ext>
            </a:extLst>
          </p:cNvPr>
          <p:cNvSpPr/>
          <p:nvPr/>
        </p:nvSpPr>
        <p:spPr>
          <a:xfrm>
            <a:off x="7457440" y="89040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a:t>
            </a:r>
          </a:p>
        </p:txBody>
      </p:sp>
      <p:sp>
        <p:nvSpPr>
          <p:cNvPr id="6" name="TextBox 5">
            <a:extLst>
              <a:ext uri="{FF2B5EF4-FFF2-40B4-BE49-F238E27FC236}">
                <a16:creationId xmlns:a16="http://schemas.microsoft.com/office/drawing/2014/main" id="{554FC9CE-C8EF-A07D-9203-9FC1D8EA873E}"/>
              </a:ext>
            </a:extLst>
          </p:cNvPr>
          <p:cNvSpPr txBox="1"/>
          <p:nvPr/>
        </p:nvSpPr>
        <p:spPr>
          <a:xfrm>
            <a:off x="7772399" y="857242"/>
            <a:ext cx="4236720" cy="400110"/>
          </a:xfrm>
          <a:prstGeom prst="rect">
            <a:avLst/>
          </a:prstGeom>
          <a:noFill/>
        </p:spPr>
        <p:txBody>
          <a:bodyPr wrap="square" rtlCol="0">
            <a:spAutoFit/>
          </a:bodyPr>
          <a:lstStyle/>
          <a:p>
            <a:r>
              <a:rPr lang="en-IN" sz="1000" dirty="0"/>
              <a:t>To </a:t>
            </a:r>
            <a:r>
              <a:rPr lang="en-US" sz="1000" dirty="0"/>
              <a:t>understand business objectives and data mining goals to frame the problem and define success criteria</a:t>
            </a:r>
            <a:endParaRPr lang="en-IN" sz="1000" dirty="0"/>
          </a:p>
        </p:txBody>
      </p:sp>
      <p:sp>
        <p:nvSpPr>
          <p:cNvPr id="7" name="Oval 6">
            <a:extLst>
              <a:ext uri="{FF2B5EF4-FFF2-40B4-BE49-F238E27FC236}">
                <a16:creationId xmlns:a16="http://schemas.microsoft.com/office/drawing/2014/main" id="{37D763BE-5C4D-D520-977F-02675AB49072}"/>
              </a:ext>
            </a:extLst>
          </p:cNvPr>
          <p:cNvSpPr/>
          <p:nvPr/>
        </p:nvSpPr>
        <p:spPr>
          <a:xfrm>
            <a:off x="7457440" y="162192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2</a:t>
            </a:r>
          </a:p>
        </p:txBody>
      </p:sp>
      <p:sp>
        <p:nvSpPr>
          <p:cNvPr id="9" name="TextBox 8">
            <a:extLst>
              <a:ext uri="{FF2B5EF4-FFF2-40B4-BE49-F238E27FC236}">
                <a16:creationId xmlns:a16="http://schemas.microsoft.com/office/drawing/2014/main" id="{51E9EBA3-ED63-ED82-79B6-9EF79FE4ACD8}"/>
              </a:ext>
            </a:extLst>
          </p:cNvPr>
          <p:cNvSpPr txBox="1"/>
          <p:nvPr/>
        </p:nvSpPr>
        <p:spPr>
          <a:xfrm>
            <a:off x="7772399" y="1576580"/>
            <a:ext cx="4236720" cy="400110"/>
          </a:xfrm>
          <a:prstGeom prst="rect">
            <a:avLst/>
          </a:prstGeom>
          <a:noFill/>
        </p:spPr>
        <p:txBody>
          <a:bodyPr wrap="square" rtlCol="0">
            <a:spAutoFit/>
          </a:bodyPr>
          <a:lstStyle/>
          <a:p>
            <a:r>
              <a:rPr lang="en-IN" sz="1000" dirty="0"/>
              <a:t>To </a:t>
            </a:r>
            <a:r>
              <a:rPr lang="en-US" sz="1000" dirty="0"/>
              <a:t>explore and familiarize yourself with the data, assessing its quality and relevance for analysis</a:t>
            </a:r>
            <a:endParaRPr lang="en-IN" sz="1000" dirty="0"/>
          </a:p>
        </p:txBody>
      </p:sp>
      <p:sp>
        <p:nvSpPr>
          <p:cNvPr id="2" name="Oval 1">
            <a:extLst>
              <a:ext uri="{FF2B5EF4-FFF2-40B4-BE49-F238E27FC236}">
                <a16:creationId xmlns:a16="http://schemas.microsoft.com/office/drawing/2014/main" id="{A2CEF671-CD3A-343E-43BA-CCC5FD97FE8B}"/>
              </a:ext>
            </a:extLst>
          </p:cNvPr>
          <p:cNvSpPr/>
          <p:nvPr/>
        </p:nvSpPr>
        <p:spPr>
          <a:xfrm>
            <a:off x="7457440" y="23412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3</a:t>
            </a:r>
          </a:p>
        </p:txBody>
      </p:sp>
      <p:sp>
        <p:nvSpPr>
          <p:cNvPr id="4" name="TextBox 3">
            <a:extLst>
              <a:ext uri="{FF2B5EF4-FFF2-40B4-BE49-F238E27FC236}">
                <a16:creationId xmlns:a16="http://schemas.microsoft.com/office/drawing/2014/main" id="{8B85AD3F-389C-0EE1-DA9D-0E6F043CAFFA}"/>
              </a:ext>
            </a:extLst>
          </p:cNvPr>
          <p:cNvSpPr txBox="1"/>
          <p:nvPr/>
        </p:nvSpPr>
        <p:spPr>
          <a:xfrm>
            <a:off x="7772399" y="2295918"/>
            <a:ext cx="4236720" cy="400110"/>
          </a:xfrm>
          <a:prstGeom prst="rect">
            <a:avLst/>
          </a:prstGeom>
          <a:noFill/>
        </p:spPr>
        <p:txBody>
          <a:bodyPr wrap="square" rtlCol="0">
            <a:spAutoFit/>
          </a:bodyPr>
          <a:lstStyle/>
          <a:p>
            <a:r>
              <a:rPr lang="en-IN" sz="1000" dirty="0"/>
              <a:t>To </a:t>
            </a:r>
            <a:r>
              <a:rPr lang="en-US" sz="1000" dirty="0"/>
              <a:t>Clean, preprocess, and transform the data to make it suitable for modeling</a:t>
            </a:r>
            <a:r>
              <a:rPr lang="en-US" sz="1000" b="0" i="0" dirty="0">
                <a:solidFill>
                  <a:srgbClr val="D1D5DB"/>
                </a:solidFill>
                <a:effectLst/>
                <a:latin typeface="Söhne"/>
              </a:rPr>
              <a:t>.</a:t>
            </a:r>
            <a:endParaRPr lang="en-IN" sz="1000" dirty="0"/>
          </a:p>
        </p:txBody>
      </p:sp>
      <p:sp>
        <p:nvSpPr>
          <p:cNvPr id="8" name="Oval 7">
            <a:extLst>
              <a:ext uri="{FF2B5EF4-FFF2-40B4-BE49-F238E27FC236}">
                <a16:creationId xmlns:a16="http://schemas.microsoft.com/office/drawing/2014/main" id="{0AD92778-C97A-7C82-2A44-46F6D1F3852D}"/>
              </a:ext>
            </a:extLst>
          </p:cNvPr>
          <p:cNvSpPr/>
          <p:nvPr/>
        </p:nvSpPr>
        <p:spPr>
          <a:xfrm>
            <a:off x="7457440" y="3126915"/>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4</a:t>
            </a:r>
          </a:p>
        </p:txBody>
      </p:sp>
      <p:sp>
        <p:nvSpPr>
          <p:cNvPr id="10" name="TextBox 9">
            <a:extLst>
              <a:ext uri="{FF2B5EF4-FFF2-40B4-BE49-F238E27FC236}">
                <a16:creationId xmlns:a16="http://schemas.microsoft.com/office/drawing/2014/main" id="{EA92B508-67DD-8AC1-20E1-A40C5C56AC5E}"/>
              </a:ext>
            </a:extLst>
          </p:cNvPr>
          <p:cNvSpPr txBox="1"/>
          <p:nvPr/>
        </p:nvSpPr>
        <p:spPr>
          <a:xfrm>
            <a:off x="7772399" y="3081574"/>
            <a:ext cx="4236720" cy="400110"/>
          </a:xfrm>
          <a:prstGeom prst="rect">
            <a:avLst/>
          </a:prstGeom>
          <a:noFill/>
        </p:spPr>
        <p:txBody>
          <a:bodyPr wrap="square" rtlCol="0">
            <a:spAutoFit/>
          </a:bodyPr>
          <a:lstStyle/>
          <a:p>
            <a:r>
              <a:rPr lang="en-IN" sz="1000" dirty="0"/>
              <a:t>To </a:t>
            </a:r>
            <a:r>
              <a:rPr lang="en-US" sz="1000" dirty="0"/>
              <a:t>develop and test predictive or descriptive models using various algorithms and techniques</a:t>
            </a:r>
            <a:endParaRPr lang="en-IN" sz="1000" dirty="0"/>
          </a:p>
        </p:txBody>
      </p:sp>
      <p:sp>
        <p:nvSpPr>
          <p:cNvPr id="11" name="Oval 10">
            <a:extLst>
              <a:ext uri="{FF2B5EF4-FFF2-40B4-BE49-F238E27FC236}">
                <a16:creationId xmlns:a16="http://schemas.microsoft.com/office/drawing/2014/main" id="{5F07574A-216D-6D2E-FB8A-71814C782A8D}"/>
              </a:ext>
            </a:extLst>
          </p:cNvPr>
          <p:cNvSpPr/>
          <p:nvPr/>
        </p:nvSpPr>
        <p:spPr>
          <a:xfrm>
            <a:off x="7457440" y="40664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5</a:t>
            </a:r>
          </a:p>
        </p:txBody>
      </p:sp>
      <p:sp>
        <p:nvSpPr>
          <p:cNvPr id="12" name="TextBox 11">
            <a:extLst>
              <a:ext uri="{FF2B5EF4-FFF2-40B4-BE49-F238E27FC236}">
                <a16:creationId xmlns:a16="http://schemas.microsoft.com/office/drawing/2014/main" id="{842ED5E0-9045-528B-FE87-3A71EC5C303A}"/>
              </a:ext>
            </a:extLst>
          </p:cNvPr>
          <p:cNvSpPr txBox="1"/>
          <p:nvPr/>
        </p:nvSpPr>
        <p:spPr>
          <a:xfrm>
            <a:off x="7772399" y="4021118"/>
            <a:ext cx="4236720" cy="400110"/>
          </a:xfrm>
          <a:prstGeom prst="rect">
            <a:avLst/>
          </a:prstGeom>
          <a:noFill/>
        </p:spPr>
        <p:txBody>
          <a:bodyPr wrap="square" rtlCol="0">
            <a:spAutoFit/>
          </a:bodyPr>
          <a:lstStyle/>
          <a:p>
            <a:r>
              <a:rPr lang="en-IN" sz="1000" dirty="0"/>
              <a:t>To </a:t>
            </a:r>
            <a:r>
              <a:rPr lang="en-US" sz="1000" dirty="0"/>
              <a:t>assess model performance against business objectives and select the best-performing models</a:t>
            </a:r>
            <a:endParaRPr lang="en-IN" sz="1000" dirty="0"/>
          </a:p>
        </p:txBody>
      </p:sp>
      <p:sp>
        <p:nvSpPr>
          <p:cNvPr id="13" name="Oval 12">
            <a:extLst>
              <a:ext uri="{FF2B5EF4-FFF2-40B4-BE49-F238E27FC236}">
                <a16:creationId xmlns:a16="http://schemas.microsoft.com/office/drawing/2014/main" id="{E0C6D87D-4370-7F34-30A5-C670CEDE16DA}"/>
              </a:ext>
            </a:extLst>
          </p:cNvPr>
          <p:cNvSpPr/>
          <p:nvPr/>
        </p:nvSpPr>
        <p:spPr>
          <a:xfrm>
            <a:off x="7457440" y="485128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6</a:t>
            </a:r>
          </a:p>
        </p:txBody>
      </p:sp>
      <p:sp>
        <p:nvSpPr>
          <p:cNvPr id="14" name="TextBox 13">
            <a:extLst>
              <a:ext uri="{FF2B5EF4-FFF2-40B4-BE49-F238E27FC236}">
                <a16:creationId xmlns:a16="http://schemas.microsoft.com/office/drawing/2014/main" id="{88D64182-E6F8-AD1B-81A3-943E6EEF0716}"/>
              </a:ext>
            </a:extLst>
          </p:cNvPr>
          <p:cNvSpPr txBox="1"/>
          <p:nvPr/>
        </p:nvSpPr>
        <p:spPr>
          <a:xfrm>
            <a:off x="7772399" y="4805948"/>
            <a:ext cx="4236720" cy="400110"/>
          </a:xfrm>
          <a:prstGeom prst="rect">
            <a:avLst/>
          </a:prstGeom>
          <a:noFill/>
        </p:spPr>
        <p:txBody>
          <a:bodyPr wrap="square" rtlCol="0">
            <a:spAutoFit/>
          </a:bodyPr>
          <a:lstStyle/>
          <a:p>
            <a:r>
              <a:rPr lang="en-IN" sz="1000" dirty="0"/>
              <a:t>To </a:t>
            </a:r>
            <a:r>
              <a:rPr lang="en-US" sz="1000" dirty="0"/>
              <a:t>Implement and integrate the model into the operational system for decision-making</a:t>
            </a:r>
            <a:r>
              <a:rPr lang="en-US" sz="1000" b="0" i="0" dirty="0">
                <a:solidFill>
                  <a:srgbClr val="D1D5DB"/>
                </a:solidFill>
                <a:effectLst/>
                <a:latin typeface="Söhne"/>
              </a:rPr>
              <a:t>.</a:t>
            </a:r>
            <a:endParaRPr lang="en-IN" sz="1000" dirty="0"/>
          </a:p>
        </p:txBody>
      </p:sp>
    </p:spTree>
    <p:extLst>
      <p:ext uri="{BB962C8B-B14F-4D97-AF65-F5344CB8AC3E}">
        <p14:creationId xmlns:p14="http://schemas.microsoft.com/office/powerpoint/2010/main" val="60425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Business Understanding</a:t>
            </a:r>
          </a:p>
        </p:txBody>
      </p:sp>
      <p:sp>
        <p:nvSpPr>
          <p:cNvPr id="2" name="TextBox 1">
            <a:extLst>
              <a:ext uri="{FF2B5EF4-FFF2-40B4-BE49-F238E27FC236}">
                <a16:creationId xmlns:a16="http://schemas.microsoft.com/office/drawing/2014/main" id="{824664D6-6398-6232-C7CF-DA55ED236291}"/>
              </a:ext>
            </a:extLst>
          </p:cNvPr>
          <p:cNvSpPr txBox="1"/>
          <p:nvPr/>
        </p:nvSpPr>
        <p:spPr>
          <a:xfrm>
            <a:off x="455426" y="697852"/>
            <a:ext cx="11515911" cy="6160148"/>
          </a:xfrm>
          <a:prstGeom prst="rect">
            <a:avLst/>
          </a:prstGeom>
          <a:noFill/>
        </p:spPr>
        <p:txBody>
          <a:bodyPr wrap="square" rtlCol="0">
            <a:spAutoFit/>
          </a:bodyPr>
          <a:lstStyle/>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As per the observation made on the ELGI Annual report for 2021 -22 and 2022-23, the following were some data points to be noted,</a:t>
            </a:r>
          </a:p>
          <a:p>
            <a:pPr>
              <a:lnSpc>
                <a:spcPct val="150000"/>
              </a:lnSpc>
            </a:pPr>
            <a:r>
              <a:rPr lang="en-IN" sz="1200" b="1" dirty="0">
                <a:latin typeface="Poppins" panose="00000500000000000000" pitchFamily="2" charset="0"/>
                <a:ea typeface="Calibri Light" panose="020F0302020204030204" pitchFamily="34" charset="0"/>
                <a:cs typeface="Poppins" panose="00000500000000000000" pitchFamily="2" charset="0"/>
              </a:rPr>
              <a:t>Revenue:</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- 2021 to 2022: 25,427 million</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- 2022 to 2023: 30,407 million</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Approximately 5160 million increase is observed.</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b="1" dirty="0">
                <a:latin typeface="Poppins" panose="00000500000000000000" pitchFamily="2" charset="0"/>
                <a:ea typeface="Calibri Light" panose="020F0302020204030204" pitchFamily="34" charset="0"/>
                <a:cs typeface="Poppins" panose="00000500000000000000" pitchFamily="2" charset="0"/>
              </a:rPr>
              <a:t>Number of Employment:</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- 2021 to 2022: 2162</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- 2022 to 2023: 2127</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Change: The number of employees slightly decreased, which may have been a strategic decision.</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There were so many observations, among which I am trying to correlate these two data points to infer some area of improvement or potential pain points by bringing visibility and learning patterns in customer behaviour region wise, product category wise and month wise</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marL="171450" indent="-171450">
              <a:lnSpc>
                <a:spcPct val="150000"/>
              </a:lnSpc>
              <a:buFont typeface="Arial" panose="020B0604020202020204" pitchFamily="34" charset="0"/>
              <a:buChar char="•"/>
            </a:pPr>
            <a:r>
              <a:rPr lang="en-IN" sz="1200" dirty="0">
                <a:latin typeface="Poppins" panose="00000500000000000000" pitchFamily="2" charset="0"/>
                <a:ea typeface="Calibri Light" panose="020F0302020204030204" pitchFamily="34" charset="0"/>
                <a:cs typeface="Poppins" panose="00000500000000000000" pitchFamily="2" charset="0"/>
              </a:rPr>
              <a:t>Expenditure increase: While revenue increased significantly, so did the company’s expenditure, especially in categories like staff cost and other expenditure. It’s essential to manage and control expenses to ensure sustained profitability</a:t>
            </a:r>
          </a:p>
          <a:p>
            <a:pPr marL="171450" indent="-171450">
              <a:lnSpc>
                <a:spcPct val="150000"/>
              </a:lnSpc>
              <a:buFont typeface="Arial" panose="020B0604020202020204" pitchFamily="34" charset="0"/>
              <a:buChar char="•"/>
            </a:pPr>
            <a:r>
              <a:rPr lang="en-IN" sz="1200" dirty="0">
                <a:latin typeface="Poppins" panose="00000500000000000000" pitchFamily="2" charset="0"/>
                <a:ea typeface="Calibri Light" panose="020F0302020204030204" pitchFamily="34" charset="0"/>
                <a:cs typeface="Poppins" panose="00000500000000000000" pitchFamily="2" charset="0"/>
              </a:rPr>
              <a:t>Employee headcount: Monitoring and managing the number of employees is important to control </a:t>
            </a:r>
            <a:r>
              <a:rPr lang="en-IN" sz="1200" dirty="0" err="1">
                <a:latin typeface="Poppins" panose="00000500000000000000" pitchFamily="2" charset="0"/>
                <a:ea typeface="Calibri Light" panose="020F0302020204030204" pitchFamily="34" charset="0"/>
                <a:cs typeface="Poppins" panose="00000500000000000000" pitchFamily="2" charset="0"/>
              </a:rPr>
              <a:t>labor</a:t>
            </a:r>
            <a:r>
              <a:rPr lang="en-IN" sz="1200" dirty="0">
                <a:latin typeface="Poppins" panose="00000500000000000000" pitchFamily="2" charset="0"/>
                <a:ea typeface="Calibri Light" panose="020F0302020204030204" pitchFamily="34" charset="0"/>
                <a:cs typeface="Poppins" panose="00000500000000000000" pitchFamily="2" charset="0"/>
              </a:rPr>
              <a:t> costs and maintain efficiency</a:t>
            </a:r>
          </a:p>
          <a:p>
            <a:pPr marL="171450" indent="-171450">
              <a:lnSpc>
                <a:spcPct val="150000"/>
              </a:lnSpc>
              <a:buFont typeface="Arial" panose="020B0604020202020204" pitchFamily="34" charset="0"/>
              <a:buChar char="•"/>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Note: We tried to synthesize the 2021 and 2022 data considering various parameters such as Product categories, customer ID, region, units, cost_per_unit, sales_cost, staff_qty, per staff cost, and staff cost. These data points are used here to make a data storyboard in the forthcoming slides.</a:t>
            </a:r>
          </a:p>
        </p:txBody>
      </p:sp>
    </p:spTree>
    <p:extLst>
      <p:ext uri="{BB962C8B-B14F-4D97-AF65-F5344CB8AC3E}">
        <p14:creationId xmlns:p14="http://schemas.microsoft.com/office/powerpoint/2010/main" val="27772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sp>
        <p:nvSpPr>
          <p:cNvPr id="4" name="Rectangle: Rounded Corners 3">
            <a:extLst>
              <a:ext uri="{FF2B5EF4-FFF2-40B4-BE49-F238E27FC236}">
                <a16:creationId xmlns:a16="http://schemas.microsoft.com/office/drawing/2014/main" id="{57BCED9F-F429-F184-648D-AC7F03B0EA37}"/>
              </a:ext>
            </a:extLst>
          </p:cNvPr>
          <p:cNvSpPr/>
          <p:nvPr/>
        </p:nvSpPr>
        <p:spPr>
          <a:xfrm>
            <a:off x="606057" y="1616153"/>
            <a:ext cx="2254102" cy="511680"/>
          </a:xfrm>
          <a:prstGeom prst="round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Poppins" panose="00000500000000000000" pitchFamily="2" charset="0"/>
                <a:ea typeface="Calibri Light" panose="020F0302020204030204" pitchFamily="34" charset="0"/>
                <a:cs typeface="Poppins" panose="00000500000000000000" pitchFamily="2" charset="0"/>
              </a:rPr>
              <a:t>Categorical</a:t>
            </a:r>
            <a:endParaRPr lang="en-IN" dirty="0">
              <a:latin typeface="Poppins" panose="00000500000000000000" pitchFamily="2" charset="0"/>
              <a:ea typeface="Calibri Light" panose="020F0302020204030204" pitchFamily="34" charset="0"/>
              <a:cs typeface="Poppins" panose="00000500000000000000" pitchFamily="2" charset="0"/>
            </a:endParaRPr>
          </a:p>
        </p:txBody>
      </p:sp>
      <p:sp>
        <p:nvSpPr>
          <p:cNvPr id="5" name="Rectangle: Rounded Corners 4">
            <a:extLst>
              <a:ext uri="{FF2B5EF4-FFF2-40B4-BE49-F238E27FC236}">
                <a16:creationId xmlns:a16="http://schemas.microsoft.com/office/drawing/2014/main" id="{27242A71-26C9-753E-4804-CA09A7CFB78E}"/>
              </a:ext>
            </a:extLst>
          </p:cNvPr>
          <p:cNvSpPr/>
          <p:nvPr/>
        </p:nvSpPr>
        <p:spPr>
          <a:xfrm>
            <a:off x="606055" y="4313280"/>
            <a:ext cx="2254103" cy="511680"/>
          </a:xfrm>
          <a:prstGeom prst="round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Poppins" panose="00000500000000000000" pitchFamily="2" charset="0"/>
                <a:ea typeface="Calibri Light" panose="020F0302020204030204" pitchFamily="34" charset="0"/>
                <a:cs typeface="Poppins" panose="00000500000000000000" pitchFamily="2" charset="0"/>
              </a:rPr>
              <a:t>Numerical</a:t>
            </a:r>
            <a:endParaRPr lang="en-IN" dirty="0">
              <a:latin typeface="Poppins" panose="00000500000000000000" pitchFamily="2" charset="0"/>
              <a:ea typeface="Calibri Light" panose="020F0302020204030204" pitchFamily="34" charset="0"/>
              <a:cs typeface="Poppins" panose="00000500000000000000" pitchFamily="2" charset="0"/>
            </a:endParaRPr>
          </a:p>
        </p:txBody>
      </p:sp>
      <p:cxnSp>
        <p:nvCxnSpPr>
          <p:cNvPr id="7" name="Straight Connector 6">
            <a:extLst>
              <a:ext uri="{FF2B5EF4-FFF2-40B4-BE49-F238E27FC236}">
                <a16:creationId xmlns:a16="http://schemas.microsoft.com/office/drawing/2014/main" id="{720B0CF3-3E04-4C36-3312-807C890D6B35}"/>
              </a:ext>
            </a:extLst>
          </p:cNvPr>
          <p:cNvCxnSpPr>
            <a:cxnSpLocks/>
          </p:cNvCxnSpPr>
          <p:nvPr/>
        </p:nvCxnSpPr>
        <p:spPr>
          <a:xfrm>
            <a:off x="680484" y="3391789"/>
            <a:ext cx="1128114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2B52078-692C-37D6-2ACF-0624A80F3895}"/>
              </a:ext>
            </a:extLst>
          </p:cNvPr>
          <p:cNvSpPr/>
          <p:nvPr/>
        </p:nvSpPr>
        <p:spPr>
          <a:xfrm>
            <a:off x="4125433" y="1403501"/>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categories</a:t>
            </a:r>
          </a:p>
        </p:txBody>
      </p:sp>
      <p:sp>
        <p:nvSpPr>
          <p:cNvPr id="10" name="Rectangle: Rounded Corners 9">
            <a:extLst>
              <a:ext uri="{FF2B5EF4-FFF2-40B4-BE49-F238E27FC236}">
                <a16:creationId xmlns:a16="http://schemas.microsoft.com/office/drawing/2014/main" id="{DA7D2CA8-2DB2-756A-D2D3-565B44E80A7E}"/>
              </a:ext>
            </a:extLst>
          </p:cNvPr>
          <p:cNvSpPr/>
          <p:nvPr/>
        </p:nvSpPr>
        <p:spPr>
          <a:xfrm>
            <a:off x="6489405" y="139621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 ID</a:t>
            </a:r>
          </a:p>
        </p:txBody>
      </p:sp>
      <p:sp>
        <p:nvSpPr>
          <p:cNvPr id="11" name="Rectangle: Rounded Corners 10">
            <a:extLst>
              <a:ext uri="{FF2B5EF4-FFF2-40B4-BE49-F238E27FC236}">
                <a16:creationId xmlns:a16="http://schemas.microsoft.com/office/drawing/2014/main" id="{4F9378EB-19A2-9540-AEB2-555EAEDE305A}"/>
              </a:ext>
            </a:extLst>
          </p:cNvPr>
          <p:cNvSpPr/>
          <p:nvPr/>
        </p:nvSpPr>
        <p:spPr>
          <a:xfrm>
            <a:off x="8853377" y="1414203"/>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description</a:t>
            </a:r>
          </a:p>
        </p:txBody>
      </p:sp>
      <p:sp>
        <p:nvSpPr>
          <p:cNvPr id="12" name="Rectangle: Rounded Corners 11">
            <a:extLst>
              <a:ext uri="{FF2B5EF4-FFF2-40B4-BE49-F238E27FC236}">
                <a16:creationId xmlns:a16="http://schemas.microsoft.com/office/drawing/2014/main" id="{FCF554E3-BE52-B49A-B4ED-F14F8369B9CE}"/>
              </a:ext>
            </a:extLst>
          </p:cNvPr>
          <p:cNvSpPr/>
          <p:nvPr/>
        </p:nvSpPr>
        <p:spPr>
          <a:xfrm>
            <a:off x="4125433" y="2278055"/>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region</a:t>
            </a:r>
          </a:p>
        </p:txBody>
      </p:sp>
      <p:sp>
        <p:nvSpPr>
          <p:cNvPr id="13" name="Rectangle: Rounded Corners 12">
            <a:extLst>
              <a:ext uri="{FF2B5EF4-FFF2-40B4-BE49-F238E27FC236}">
                <a16:creationId xmlns:a16="http://schemas.microsoft.com/office/drawing/2014/main" id="{5DF05AB9-D437-02E5-F4F3-F280A6864C63}"/>
              </a:ext>
            </a:extLst>
          </p:cNvPr>
          <p:cNvSpPr/>
          <p:nvPr/>
        </p:nvSpPr>
        <p:spPr>
          <a:xfrm>
            <a:off x="6489405" y="2270054"/>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month</a:t>
            </a:r>
          </a:p>
        </p:txBody>
      </p:sp>
      <p:sp>
        <p:nvSpPr>
          <p:cNvPr id="14" name="Rectangle: Rounded Corners 13">
            <a:extLst>
              <a:ext uri="{FF2B5EF4-FFF2-40B4-BE49-F238E27FC236}">
                <a16:creationId xmlns:a16="http://schemas.microsoft.com/office/drawing/2014/main" id="{E6E27F2F-2765-5877-EC63-D0EFA44E220C}"/>
              </a:ext>
            </a:extLst>
          </p:cNvPr>
          <p:cNvSpPr/>
          <p:nvPr/>
        </p:nvSpPr>
        <p:spPr>
          <a:xfrm>
            <a:off x="8853377" y="224813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year</a:t>
            </a:r>
          </a:p>
        </p:txBody>
      </p:sp>
      <p:sp>
        <p:nvSpPr>
          <p:cNvPr id="15" name="Rectangle: Rounded Corners 14">
            <a:extLst>
              <a:ext uri="{FF2B5EF4-FFF2-40B4-BE49-F238E27FC236}">
                <a16:creationId xmlns:a16="http://schemas.microsoft.com/office/drawing/2014/main" id="{FB01D17B-48B2-6DB0-A272-C18F594E3575}"/>
              </a:ext>
            </a:extLst>
          </p:cNvPr>
          <p:cNvSpPr/>
          <p:nvPr/>
        </p:nvSpPr>
        <p:spPr>
          <a:xfrm>
            <a:off x="4125432" y="3822872"/>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units</a:t>
            </a:r>
          </a:p>
        </p:txBody>
      </p:sp>
      <p:sp>
        <p:nvSpPr>
          <p:cNvPr id="16" name="Rectangle: Rounded Corners 15">
            <a:extLst>
              <a:ext uri="{FF2B5EF4-FFF2-40B4-BE49-F238E27FC236}">
                <a16:creationId xmlns:a16="http://schemas.microsoft.com/office/drawing/2014/main" id="{68A09E55-B096-20CD-E668-18891FA5DE3D}"/>
              </a:ext>
            </a:extLst>
          </p:cNvPr>
          <p:cNvSpPr/>
          <p:nvPr/>
        </p:nvSpPr>
        <p:spPr>
          <a:xfrm>
            <a:off x="6489405" y="3844138"/>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Sales_cost</a:t>
            </a:r>
          </a:p>
        </p:txBody>
      </p:sp>
      <p:sp>
        <p:nvSpPr>
          <p:cNvPr id="17" name="Rectangle: Rounded Corners 16">
            <a:extLst>
              <a:ext uri="{FF2B5EF4-FFF2-40B4-BE49-F238E27FC236}">
                <a16:creationId xmlns:a16="http://schemas.microsoft.com/office/drawing/2014/main" id="{3E00EAA9-7E40-FA29-341D-A977504B0BA1}"/>
              </a:ext>
            </a:extLst>
          </p:cNvPr>
          <p:cNvSpPr/>
          <p:nvPr/>
        </p:nvSpPr>
        <p:spPr>
          <a:xfrm>
            <a:off x="8853377" y="3844138"/>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Staff_qty</a:t>
            </a:r>
          </a:p>
        </p:txBody>
      </p:sp>
      <p:sp>
        <p:nvSpPr>
          <p:cNvPr id="18" name="Rectangle: Rounded Corners 17">
            <a:extLst>
              <a:ext uri="{FF2B5EF4-FFF2-40B4-BE49-F238E27FC236}">
                <a16:creationId xmlns:a16="http://schemas.microsoft.com/office/drawing/2014/main" id="{E392BF39-A11F-3431-EBF2-2ABAB24F7161}"/>
              </a:ext>
            </a:extLst>
          </p:cNvPr>
          <p:cNvSpPr/>
          <p:nvPr/>
        </p:nvSpPr>
        <p:spPr>
          <a:xfrm>
            <a:off x="4125432" y="4829424"/>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Per_staff</a:t>
            </a:r>
            <a:endParaRPr lang="en-IN" dirty="0"/>
          </a:p>
        </p:txBody>
      </p:sp>
      <p:sp>
        <p:nvSpPr>
          <p:cNvPr id="19" name="Rectangle: Rounded Corners 18">
            <a:extLst>
              <a:ext uri="{FF2B5EF4-FFF2-40B4-BE49-F238E27FC236}">
                <a16:creationId xmlns:a16="http://schemas.microsoft.com/office/drawing/2014/main" id="{362CC28C-4C1B-BAD1-8A94-A499B90909D3}"/>
              </a:ext>
            </a:extLst>
          </p:cNvPr>
          <p:cNvSpPr/>
          <p:nvPr/>
        </p:nvSpPr>
        <p:spPr>
          <a:xfrm>
            <a:off x="6489405" y="4842286"/>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Staff_cost</a:t>
            </a:r>
            <a:endParaRPr lang="en-IN" dirty="0"/>
          </a:p>
        </p:txBody>
      </p:sp>
      <p:sp>
        <p:nvSpPr>
          <p:cNvPr id="20" name="Rectangle: Rounded Corners 19">
            <a:extLst>
              <a:ext uri="{FF2B5EF4-FFF2-40B4-BE49-F238E27FC236}">
                <a16:creationId xmlns:a16="http://schemas.microsoft.com/office/drawing/2014/main" id="{AAF65F9F-6F18-6083-F8C7-7328B5BA8D0F}"/>
              </a:ext>
            </a:extLst>
          </p:cNvPr>
          <p:cNvSpPr/>
          <p:nvPr/>
        </p:nvSpPr>
        <p:spPr>
          <a:xfrm>
            <a:off x="8853377" y="4842286"/>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Cost per unit</a:t>
            </a:r>
          </a:p>
        </p:txBody>
      </p:sp>
    </p:spTree>
    <p:extLst>
      <p:ext uri="{BB962C8B-B14F-4D97-AF65-F5344CB8AC3E}">
        <p14:creationId xmlns:p14="http://schemas.microsoft.com/office/powerpoint/2010/main" val="29997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graphicFrame>
        <p:nvGraphicFramePr>
          <p:cNvPr id="2" name="Table 5">
            <a:extLst>
              <a:ext uri="{FF2B5EF4-FFF2-40B4-BE49-F238E27FC236}">
                <a16:creationId xmlns:a16="http://schemas.microsoft.com/office/drawing/2014/main" id="{6F909982-0AFF-9306-D913-BDA9E231CBAF}"/>
              </a:ext>
            </a:extLst>
          </p:cNvPr>
          <p:cNvGraphicFramePr>
            <a:graphicFrameLocks noGrp="1"/>
          </p:cNvGraphicFramePr>
          <p:nvPr>
            <p:extLst>
              <p:ext uri="{D42A27DB-BD31-4B8C-83A1-F6EECF244321}">
                <p14:modId xmlns:p14="http://schemas.microsoft.com/office/powerpoint/2010/main" val="316606104"/>
              </p:ext>
            </p:extLst>
          </p:nvPr>
        </p:nvGraphicFramePr>
        <p:xfrm>
          <a:off x="267645" y="1166431"/>
          <a:ext cx="2858976" cy="3323620"/>
        </p:xfrm>
        <a:graphic>
          <a:graphicData uri="http://schemas.openxmlformats.org/drawingml/2006/table">
            <a:tbl>
              <a:tblPr firstRow="1" bandRow="1">
                <a:tableStyleId>{5C22544A-7EE6-4342-B048-85BDC9FD1C3A}</a:tableStyleId>
              </a:tblPr>
              <a:tblGrid>
                <a:gridCol w="2858976">
                  <a:extLst>
                    <a:ext uri="{9D8B030D-6E8A-4147-A177-3AD203B41FA5}">
                      <a16:colId xmlns:a16="http://schemas.microsoft.com/office/drawing/2014/main" val="1013166663"/>
                    </a:ext>
                  </a:extLst>
                </a:gridCol>
              </a:tblGrid>
              <a:tr h="301882">
                <a:tc>
                  <a:txBody>
                    <a:bodyPr/>
                    <a:lstStyle/>
                    <a:p>
                      <a:r>
                        <a:rPr lang="en-IN" sz="1400" dirty="0">
                          <a:latin typeface="Poppins" panose="00000500000000000000" pitchFamily="2" charset="0"/>
                          <a:cs typeface="Poppins" panose="00000500000000000000" pitchFamily="2" charset="0"/>
                        </a:rPr>
                        <a:t>Product categories</a:t>
                      </a:r>
                    </a:p>
                  </a:txBody>
                  <a:tcPr>
                    <a:solidFill>
                      <a:srgbClr val="FF9900"/>
                    </a:solidFill>
                  </a:tcPr>
                </a:tc>
                <a:extLst>
                  <a:ext uri="{0D108BD9-81ED-4DB2-BD59-A6C34878D82A}">
                    <a16:rowId xmlns:a16="http://schemas.microsoft.com/office/drawing/2014/main" val="3679393055"/>
                  </a:ext>
                </a:extLst>
              </a:tr>
              <a:tr h="301882">
                <a:tc>
                  <a:txBody>
                    <a:bodyPr/>
                    <a:lstStyle/>
                    <a:p>
                      <a:r>
                        <a:rPr lang="en-IN" sz="1200" dirty="0">
                          <a:latin typeface="Poppins" panose="00000500000000000000" pitchFamily="2" charset="0"/>
                          <a:cs typeface="Poppins" panose="00000500000000000000" pitchFamily="2" charset="0"/>
                        </a:rPr>
                        <a:t>Reciprocating compressors</a:t>
                      </a:r>
                    </a:p>
                  </a:txBody>
                  <a:tcPr>
                    <a:solidFill>
                      <a:schemeClr val="bg1">
                        <a:lumMod val="95000"/>
                      </a:schemeClr>
                    </a:solidFill>
                  </a:tcPr>
                </a:tc>
                <a:extLst>
                  <a:ext uri="{0D108BD9-81ED-4DB2-BD59-A6C34878D82A}">
                    <a16:rowId xmlns:a16="http://schemas.microsoft.com/office/drawing/2014/main" val="1348320160"/>
                  </a:ext>
                </a:extLst>
              </a:tr>
              <a:tr h="301882">
                <a:tc>
                  <a:txBody>
                    <a:bodyPr/>
                    <a:lstStyle/>
                    <a:p>
                      <a:r>
                        <a:rPr lang="en-IN" sz="1200" dirty="0">
                          <a:latin typeface="Poppins" panose="00000500000000000000" pitchFamily="2" charset="0"/>
                          <a:cs typeface="Poppins" panose="00000500000000000000" pitchFamily="2" charset="0"/>
                        </a:rPr>
                        <a:t>Rotary screw compressors</a:t>
                      </a:r>
                    </a:p>
                  </a:txBody>
                  <a:tcPr>
                    <a:solidFill>
                      <a:schemeClr val="bg1">
                        <a:lumMod val="95000"/>
                      </a:schemeClr>
                    </a:solidFill>
                  </a:tcPr>
                </a:tc>
                <a:extLst>
                  <a:ext uri="{0D108BD9-81ED-4DB2-BD59-A6C34878D82A}">
                    <a16:rowId xmlns:a16="http://schemas.microsoft.com/office/drawing/2014/main" val="1788081462"/>
                  </a:ext>
                </a:extLst>
              </a:tr>
              <a:tr h="301882">
                <a:tc>
                  <a:txBody>
                    <a:bodyPr/>
                    <a:lstStyle/>
                    <a:p>
                      <a:r>
                        <a:rPr lang="en-IN" sz="1200" dirty="0">
                          <a:latin typeface="Poppins" panose="00000500000000000000" pitchFamily="2" charset="0"/>
                          <a:cs typeface="Poppins" panose="00000500000000000000" pitchFamily="2" charset="0"/>
                        </a:rPr>
                        <a:t>Oil free compressors</a:t>
                      </a:r>
                    </a:p>
                  </a:txBody>
                  <a:tcPr>
                    <a:solidFill>
                      <a:schemeClr val="bg1">
                        <a:lumMod val="95000"/>
                      </a:schemeClr>
                    </a:solidFill>
                  </a:tcPr>
                </a:tc>
                <a:extLst>
                  <a:ext uri="{0D108BD9-81ED-4DB2-BD59-A6C34878D82A}">
                    <a16:rowId xmlns:a16="http://schemas.microsoft.com/office/drawing/2014/main" val="2600061718"/>
                  </a:ext>
                </a:extLst>
              </a:tr>
              <a:tr h="301882">
                <a:tc>
                  <a:txBody>
                    <a:bodyPr/>
                    <a:lstStyle/>
                    <a:p>
                      <a:r>
                        <a:rPr lang="en-IN" sz="1200" dirty="0">
                          <a:latin typeface="Poppins" panose="00000500000000000000" pitchFamily="2" charset="0"/>
                          <a:cs typeface="Poppins" panose="00000500000000000000" pitchFamily="2" charset="0"/>
                        </a:rPr>
                        <a:t>Centrifugal compressors</a:t>
                      </a:r>
                    </a:p>
                  </a:txBody>
                  <a:tcPr>
                    <a:solidFill>
                      <a:schemeClr val="bg1">
                        <a:lumMod val="95000"/>
                      </a:schemeClr>
                    </a:solidFill>
                  </a:tcPr>
                </a:tc>
                <a:extLst>
                  <a:ext uri="{0D108BD9-81ED-4DB2-BD59-A6C34878D82A}">
                    <a16:rowId xmlns:a16="http://schemas.microsoft.com/office/drawing/2014/main" val="2253293782"/>
                  </a:ext>
                </a:extLst>
              </a:tr>
              <a:tr h="301882">
                <a:tc>
                  <a:txBody>
                    <a:bodyPr/>
                    <a:lstStyle/>
                    <a:p>
                      <a:r>
                        <a:rPr lang="en-IN" sz="1200" dirty="0">
                          <a:latin typeface="Poppins" panose="00000500000000000000" pitchFamily="2" charset="0"/>
                          <a:cs typeface="Poppins" panose="00000500000000000000" pitchFamily="2" charset="0"/>
                        </a:rPr>
                        <a:t>High-pressure compressors</a:t>
                      </a:r>
                    </a:p>
                  </a:txBody>
                  <a:tcPr>
                    <a:solidFill>
                      <a:schemeClr val="bg1">
                        <a:lumMod val="95000"/>
                      </a:schemeClr>
                    </a:solidFill>
                  </a:tcPr>
                </a:tc>
                <a:extLst>
                  <a:ext uri="{0D108BD9-81ED-4DB2-BD59-A6C34878D82A}">
                    <a16:rowId xmlns:a16="http://schemas.microsoft.com/office/drawing/2014/main" val="409383835"/>
                  </a:ext>
                </a:extLst>
              </a:tr>
              <a:tr h="301882">
                <a:tc>
                  <a:txBody>
                    <a:bodyPr/>
                    <a:lstStyle/>
                    <a:p>
                      <a:r>
                        <a:rPr lang="en-IN" sz="1200" dirty="0">
                          <a:latin typeface="Poppins" panose="00000500000000000000" pitchFamily="2" charset="0"/>
                          <a:cs typeface="Poppins" panose="00000500000000000000" pitchFamily="2" charset="0"/>
                        </a:rPr>
                        <a:t>Portable compressors</a:t>
                      </a:r>
                    </a:p>
                  </a:txBody>
                  <a:tcPr>
                    <a:solidFill>
                      <a:schemeClr val="bg1">
                        <a:lumMod val="95000"/>
                      </a:schemeClr>
                    </a:solidFill>
                  </a:tcPr>
                </a:tc>
                <a:extLst>
                  <a:ext uri="{0D108BD9-81ED-4DB2-BD59-A6C34878D82A}">
                    <a16:rowId xmlns:a16="http://schemas.microsoft.com/office/drawing/2014/main" val="2987644780"/>
                  </a:ext>
                </a:extLst>
              </a:tr>
              <a:tr h="301882">
                <a:tc>
                  <a:txBody>
                    <a:bodyPr/>
                    <a:lstStyle/>
                    <a:p>
                      <a:r>
                        <a:rPr lang="en-IN" sz="1200" dirty="0">
                          <a:latin typeface="Poppins" panose="00000500000000000000" pitchFamily="2" charset="0"/>
                          <a:cs typeface="Poppins" panose="00000500000000000000" pitchFamily="2" charset="0"/>
                        </a:rPr>
                        <a:t>Low pressure compressors</a:t>
                      </a:r>
                    </a:p>
                  </a:txBody>
                  <a:tcPr>
                    <a:solidFill>
                      <a:schemeClr val="bg1">
                        <a:lumMod val="95000"/>
                      </a:schemeClr>
                    </a:solidFill>
                  </a:tcPr>
                </a:tc>
                <a:extLst>
                  <a:ext uri="{0D108BD9-81ED-4DB2-BD59-A6C34878D82A}">
                    <a16:rowId xmlns:a16="http://schemas.microsoft.com/office/drawing/2014/main" val="1812369058"/>
                  </a:ext>
                </a:extLst>
              </a:tr>
              <a:tr h="301882">
                <a:tc>
                  <a:txBody>
                    <a:bodyPr/>
                    <a:lstStyle/>
                    <a:p>
                      <a:r>
                        <a:rPr lang="en-IN" sz="1200" dirty="0">
                          <a:latin typeface="Poppins" panose="00000500000000000000" pitchFamily="2" charset="0"/>
                          <a:cs typeface="Poppins" panose="00000500000000000000" pitchFamily="2" charset="0"/>
                        </a:rPr>
                        <a:t>Gas compressors</a:t>
                      </a:r>
                    </a:p>
                  </a:txBody>
                  <a:tcPr>
                    <a:solidFill>
                      <a:schemeClr val="bg1">
                        <a:lumMod val="95000"/>
                      </a:schemeClr>
                    </a:solidFill>
                  </a:tcPr>
                </a:tc>
                <a:extLst>
                  <a:ext uri="{0D108BD9-81ED-4DB2-BD59-A6C34878D82A}">
                    <a16:rowId xmlns:a16="http://schemas.microsoft.com/office/drawing/2014/main" val="1055760721"/>
                  </a:ext>
                </a:extLst>
              </a:tr>
              <a:tr h="301882">
                <a:tc>
                  <a:txBody>
                    <a:bodyPr/>
                    <a:lstStyle/>
                    <a:p>
                      <a:r>
                        <a:rPr lang="en-IN" sz="1200" dirty="0">
                          <a:latin typeface="Poppins" panose="00000500000000000000" pitchFamily="2" charset="0"/>
                          <a:cs typeface="Poppins" panose="00000500000000000000" pitchFamily="2" charset="0"/>
                        </a:rPr>
                        <a:t>Compressed air system</a:t>
                      </a:r>
                    </a:p>
                  </a:txBody>
                  <a:tcPr>
                    <a:solidFill>
                      <a:schemeClr val="bg1">
                        <a:lumMod val="95000"/>
                      </a:schemeClr>
                    </a:solidFill>
                  </a:tcPr>
                </a:tc>
                <a:extLst>
                  <a:ext uri="{0D108BD9-81ED-4DB2-BD59-A6C34878D82A}">
                    <a16:rowId xmlns:a16="http://schemas.microsoft.com/office/drawing/2014/main" val="3152419256"/>
                  </a:ext>
                </a:extLst>
              </a:tr>
              <a:tr h="301882">
                <a:tc>
                  <a:txBody>
                    <a:bodyPr/>
                    <a:lstStyle/>
                    <a:p>
                      <a:r>
                        <a:rPr lang="en-IN" sz="1200" dirty="0">
                          <a:latin typeface="Poppins" panose="00000500000000000000" pitchFamily="2" charset="0"/>
                          <a:cs typeface="Poppins" panose="00000500000000000000" pitchFamily="2" charset="0"/>
                        </a:rPr>
                        <a:t>Customized solutions</a:t>
                      </a:r>
                    </a:p>
                  </a:txBody>
                  <a:tcPr>
                    <a:solidFill>
                      <a:schemeClr val="bg1">
                        <a:lumMod val="95000"/>
                      </a:schemeClr>
                    </a:solidFill>
                  </a:tcPr>
                </a:tc>
                <a:extLst>
                  <a:ext uri="{0D108BD9-81ED-4DB2-BD59-A6C34878D82A}">
                    <a16:rowId xmlns:a16="http://schemas.microsoft.com/office/drawing/2014/main" val="1586995783"/>
                  </a:ext>
                </a:extLst>
              </a:tr>
            </a:tbl>
          </a:graphicData>
        </a:graphic>
      </p:graphicFrame>
      <p:graphicFrame>
        <p:nvGraphicFramePr>
          <p:cNvPr id="6" name="Table 5">
            <a:extLst>
              <a:ext uri="{FF2B5EF4-FFF2-40B4-BE49-F238E27FC236}">
                <a16:creationId xmlns:a16="http://schemas.microsoft.com/office/drawing/2014/main" id="{CB4D0500-9A2E-BD33-71FC-9C0ECBA444CB}"/>
              </a:ext>
            </a:extLst>
          </p:cNvPr>
          <p:cNvGraphicFramePr>
            <a:graphicFrameLocks noGrp="1"/>
          </p:cNvGraphicFramePr>
          <p:nvPr>
            <p:extLst>
              <p:ext uri="{D42A27DB-BD31-4B8C-83A1-F6EECF244321}">
                <p14:modId xmlns:p14="http://schemas.microsoft.com/office/powerpoint/2010/main" val="4040396208"/>
              </p:ext>
            </p:extLst>
          </p:nvPr>
        </p:nvGraphicFramePr>
        <p:xfrm>
          <a:off x="3126621" y="1166431"/>
          <a:ext cx="1799268" cy="3323620"/>
        </p:xfrm>
        <a:graphic>
          <a:graphicData uri="http://schemas.openxmlformats.org/drawingml/2006/table">
            <a:tbl>
              <a:tblPr firstRow="1" bandRow="1">
                <a:tableStyleId>{5C22544A-7EE6-4342-B048-85BDC9FD1C3A}</a:tableStyleId>
              </a:tblPr>
              <a:tblGrid>
                <a:gridCol w="1799268">
                  <a:extLst>
                    <a:ext uri="{9D8B030D-6E8A-4147-A177-3AD203B41FA5}">
                      <a16:colId xmlns:a16="http://schemas.microsoft.com/office/drawing/2014/main" val="1013166663"/>
                    </a:ext>
                  </a:extLst>
                </a:gridCol>
              </a:tblGrid>
              <a:tr h="332362">
                <a:tc>
                  <a:txBody>
                    <a:bodyPr/>
                    <a:lstStyle/>
                    <a:p>
                      <a:r>
                        <a:rPr lang="en-IN" sz="1400" dirty="0">
                          <a:latin typeface="Poppins" panose="00000500000000000000" pitchFamily="2" charset="0"/>
                          <a:cs typeface="Poppins" panose="00000500000000000000" pitchFamily="2" charset="0"/>
                        </a:rPr>
                        <a:t>Region</a:t>
                      </a:r>
                    </a:p>
                  </a:txBody>
                  <a:tcPr>
                    <a:solidFill>
                      <a:srgbClr val="FF9900"/>
                    </a:solidFill>
                  </a:tcPr>
                </a:tc>
                <a:extLst>
                  <a:ext uri="{0D108BD9-81ED-4DB2-BD59-A6C34878D82A}">
                    <a16:rowId xmlns:a16="http://schemas.microsoft.com/office/drawing/2014/main" val="3679393055"/>
                  </a:ext>
                </a:extLst>
              </a:tr>
              <a:tr h="332362">
                <a:tc>
                  <a:txBody>
                    <a:bodyPr/>
                    <a:lstStyle/>
                    <a:p>
                      <a:r>
                        <a:rPr lang="en-IN" sz="1200" dirty="0">
                          <a:latin typeface="Poppins" panose="00000500000000000000" pitchFamily="2" charset="0"/>
                          <a:cs typeface="Poppins" panose="00000500000000000000" pitchFamily="2" charset="0"/>
                        </a:rPr>
                        <a:t>India</a:t>
                      </a:r>
                    </a:p>
                  </a:txBody>
                  <a:tcPr>
                    <a:solidFill>
                      <a:schemeClr val="bg1">
                        <a:lumMod val="95000"/>
                      </a:schemeClr>
                    </a:solidFill>
                  </a:tcPr>
                </a:tc>
                <a:extLst>
                  <a:ext uri="{0D108BD9-81ED-4DB2-BD59-A6C34878D82A}">
                    <a16:rowId xmlns:a16="http://schemas.microsoft.com/office/drawing/2014/main" val="1348320160"/>
                  </a:ext>
                </a:extLst>
              </a:tr>
              <a:tr h="332362">
                <a:tc>
                  <a:txBody>
                    <a:bodyPr/>
                    <a:lstStyle/>
                    <a:p>
                      <a:r>
                        <a:rPr lang="en-IN" sz="1200" dirty="0">
                          <a:latin typeface="Poppins" panose="00000500000000000000" pitchFamily="2" charset="0"/>
                          <a:cs typeface="Poppins" panose="00000500000000000000" pitchFamily="2" charset="0"/>
                        </a:rPr>
                        <a:t>USA</a:t>
                      </a:r>
                    </a:p>
                  </a:txBody>
                  <a:tcPr>
                    <a:solidFill>
                      <a:schemeClr val="bg1">
                        <a:lumMod val="95000"/>
                      </a:schemeClr>
                    </a:solidFill>
                  </a:tcPr>
                </a:tc>
                <a:extLst>
                  <a:ext uri="{0D108BD9-81ED-4DB2-BD59-A6C34878D82A}">
                    <a16:rowId xmlns:a16="http://schemas.microsoft.com/office/drawing/2014/main" val="3447532053"/>
                  </a:ext>
                </a:extLst>
              </a:tr>
              <a:tr h="332362">
                <a:tc>
                  <a:txBody>
                    <a:bodyPr/>
                    <a:lstStyle/>
                    <a:p>
                      <a:r>
                        <a:rPr lang="en-IN" sz="1200" dirty="0">
                          <a:latin typeface="Poppins" panose="00000500000000000000" pitchFamily="2" charset="0"/>
                          <a:cs typeface="Poppins" panose="00000500000000000000" pitchFamily="2" charset="0"/>
                        </a:rPr>
                        <a:t>Europe</a:t>
                      </a:r>
                    </a:p>
                  </a:txBody>
                  <a:tcPr>
                    <a:solidFill>
                      <a:schemeClr val="bg1">
                        <a:lumMod val="95000"/>
                      </a:schemeClr>
                    </a:solidFill>
                  </a:tcPr>
                </a:tc>
                <a:extLst>
                  <a:ext uri="{0D108BD9-81ED-4DB2-BD59-A6C34878D82A}">
                    <a16:rowId xmlns:a16="http://schemas.microsoft.com/office/drawing/2014/main" val="1570713958"/>
                  </a:ext>
                </a:extLst>
              </a:tr>
              <a:tr h="332362">
                <a:tc>
                  <a:txBody>
                    <a:bodyPr/>
                    <a:lstStyle/>
                    <a:p>
                      <a:r>
                        <a:rPr lang="en-IN" sz="1200" dirty="0">
                          <a:latin typeface="Poppins" panose="00000500000000000000" pitchFamily="2" charset="0"/>
                          <a:cs typeface="Poppins" panose="00000500000000000000" pitchFamily="2" charset="0"/>
                        </a:rPr>
                        <a:t>Middle East</a:t>
                      </a:r>
                    </a:p>
                  </a:txBody>
                  <a:tcPr>
                    <a:solidFill>
                      <a:schemeClr val="bg1">
                        <a:lumMod val="95000"/>
                      </a:schemeClr>
                    </a:solidFill>
                  </a:tcPr>
                </a:tc>
                <a:extLst>
                  <a:ext uri="{0D108BD9-81ED-4DB2-BD59-A6C34878D82A}">
                    <a16:rowId xmlns:a16="http://schemas.microsoft.com/office/drawing/2014/main" val="1700438616"/>
                  </a:ext>
                </a:extLst>
              </a:tr>
              <a:tr h="332362">
                <a:tc>
                  <a:txBody>
                    <a:bodyPr/>
                    <a:lstStyle/>
                    <a:p>
                      <a:r>
                        <a:rPr lang="en-IN" sz="1200" dirty="0">
                          <a:latin typeface="Poppins" panose="00000500000000000000" pitchFamily="2" charset="0"/>
                          <a:cs typeface="Poppins" panose="00000500000000000000" pitchFamily="2" charset="0"/>
                        </a:rPr>
                        <a:t>Southeast Asia</a:t>
                      </a:r>
                    </a:p>
                  </a:txBody>
                  <a:tcPr>
                    <a:solidFill>
                      <a:schemeClr val="bg1">
                        <a:lumMod val="95000"/>
                      </a:schemeClr>
                    </a:solidFill>
                  </a:tcPr>
                </a:tc>
                <a:extLst>
                  <a:ext uri="{0D108BD9-81ED-4DB2-BD59-A6C34878D82A}">
                    <a16:rowId xmlns:a16="http://schemas.microsoft.com/office/drawing/2014/main" val="2327859434"/>
                  </a:ext>
                </a:extLst>
              </a:tr>
              <a:tr h="332362">
                <a:tc>
                  <a:txBody>
                    <a:bodyPr/>
                    <a:lstStyle/>
                    <a:p>
                      <a:r>
                        <a:rPr lang="en-IN" sz="1200" dirty="0">
                          <a:latin typeface="Poppins" panose="00000500000000000000" pitchFamily="2" charset="0"/>
                          <a:cs typeface="Poppins" panose="00000500000000000000" pitchFamily="2" charset="0"/>
                        </a:rPr>
                        <a:t>Africa</a:t>
                      </a:r>
                    </a:p>
                  </a:txBody>
                  <a:tcPr>
                    <a:solidFill>
                      <a:schemeClr val="bg1">
                        <a:lumMod val="95000"/>
                      </a:schemeClr>
                    </a:solidFill>
                  </a:tcPr>
                </a:tc>
                <a:extLst>
                  <a:ext uri="{0D108BD9-81ED-4DB2-BD59-A6C34878D82A}">
                    <a16:rowId xmlns:a16="http://schemas.microsoft.com/office/drawing/2014/main" val="1827071290"/>
                  </a:ext>
                </a:extLst>
              </a:tr>
              <a:tr h="332362">
                <a:tc>
                  <a:txBody>
                    <a:bodyPr/>
                    <a:lstStyle/>
                    <a:p>
                      <a:r>
                        <a:rPr lang="en-IN" sz="1200" dirty="0">
                          <a:latin typeface="Poppins" panose="00000500000000000000" pitchFamily="2" charset="0"/>
                          <a:cs typeface="Poppins" panose="00000500000000000000" pitchFamily="2" charset="0"/>
                        </a:rPr>
                        <a:t>Australia</a:t>
                      </a:r>
                    </a:p>
                  </a:txBody>
                  <a:tcPr>
                    <a:solidFill>
                      <a:schemeClr val="bg1">
                        <a:lumMod val="95000"/>
                      </a:schemeClr>
                    </a:solidFill>
                  </a:tcPr>
                </a:tc>
                <a:extLst>
                  <a:ext uri="{0D108BD9-81ED-4DB2-BD59-A6C34878D82A}">
                    <a16:rowId xmlns:a16="http://schemas.microsoft.com/office/drawing/2014/main" val="1394484853"/>
                  </a:ext>
                </a:extLst>
              </a:tr>
              <a:tr h="332362">
                <a:tc>
                  <a:txBody>
                    <a:bodyPr/>
                    <a:lstStyle/>
                    <a:p>
                      <a:r>
                        <a:rPr lang="en-IN" sz="1200" dirty="0">
                          <a:latin typeface="Poppins" panose="00000500000000000000" pitchFamily="2" charset="0"/>
                          <a:cs typeface="Poppins" panose="00000500000000000000" pitchFamily="2" charset="0"/>
                        </a:rPr>
                        <a:t>South America</a:t>
                      </a:r>
                    </a:p>
                  </a:txBody>
                  <a:tcPr>
                    <a:solidFill>
                      <a:schemeClr val="bg1">
                        <a:lumMod val="95000"/>
                      </a:schemeClr>
                    </a:solidFill>
                  </a:tcPr>
                </a:tc>
                <a:extLst>
                  <a:ext uri="{0D108BD9-81ED-4DB2-BD59-A6C34878D82A}">
                    <a16:rowId xmlns:a16="http://schemas.microsoft.com/office/drawing/2014/main" val="4123467903"/>
                  </a:ext>
                </a:extLst>
              </a:tr>
              <a:tr h="332362">
                <a:tc>
                  <a:txBody>
                    <a:bodyPr/>
                    <a:lstStyle/>
                    <a:p>
                      <a:r>
                        <a:rPr lang="en-IN" sz="1200" dirty="0">
                          <a:latin typeface="Poppins" panose="00000500000000000000" pitchFamily="2" charset="0"/>
                          <a:cs typeface="Poppins" panose="00000500000000000000" pitchFamily="2" charset="0"/>
                        </a:rPr>
                        <a:t>China</a:t>
                      </a:r>
                    </a:p>
                  </a:txBody>
                  <a:tcPr>
                    <a:solidFill>
                      <a:schemeClr val="bg1">
                        <a:lumMod val="95000"/>
                      </a:schemeClr>
                    </a:solidFill>
                  </a:tcPr>
                </a:tc>
                <a:extLst>
                  <a:ext uri="{0D108BD9-81ED-4DB2-BD59-A6C34878D82A}">
                    <a16:rowId xmlns:a16="http://schemas.microsoft.com/office/drawing/2014/main" val="579024921"/>
                  </a:ext>
                </a:extLst>
              </a:tr>
            </a:tbl>
          </a:graphicData>
        </a:graphic>
      </p:graphicFrame>
      <p:pic>
        <p:nvPicPr>
          <p:cNvPr id="21" name="Picture 20">
            <a:extLst>
              <a:ext uri="{FF2B5EF4-FFF2-40B4-BE49-F238E27FC236}">
                <a16:creationId xmlns:a16="http://schemas.microsoft.com/office/drawing/2014/main" id="{BE0D6B4B-0B27-EE88-87A8-D587E54D59F2}"/>
              </a:ext>
            </a:extLst>
          </p:cNvPr>
          <p:cNvPicPr>
            <a:picLocks noChangeAspect="1"/>
          </p:cNvPicPr>
          <p:nvPr/>
        </p:nvPicPr>
        <p:blipFill>
          <a:blip r:embed="rId2"/>
          <a:stretch>
            <a:fillRect/>
          </a:stretch>
        </p:blipFill>
        <p:spPr>
          <a:xfrm>
            <a:off x="5290467" y="1226260"/>
            <a:ext cx="6094332" cy="2566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TextBox 21">
            <a:extLst>
              <a:ext uri="{FF2B5EF4-FFF2-40B4-BE49-F238E27FC236}">
                <a16:creationId xmlns:a16="http://schemas.microsoft.com/office/drawing/2014/main" id="{B8C0C06C-39C8-3AD5-C42E-B6CD540DAC6D}"/>
              </a:ext>
            </a:extLst>
          </p:cNvPr>
          <p:cNvSpPr txBox="1"/>
          <p:nvPr/>
        </p:nvSpPr>
        <p:spPr>
          <a:xfrm>
            <a:off x="267645" y="4648371"/>
            <a:ext cx="4859907" cy="461665"/>
          </a:xfrm>
          <a:prstGeom prst="rect">
            <a:avLst/>
          </a:prstGeom>
          <a:noFill/>
        </p:spPr>
        <p:txBody>
          <a:bodyPr wrap="square" rtlCol="0">
            <a:spAutoFit/>
          </a:bodyPr>
          <a:lstStyle/>
          <a:p>
            <a:r>
              <a:rPr lang="en-IN" sz="1200" dirty="0">
                <a:latin typeface="Poppins" panose="00000500000000000000" pitchFamily="2" charset="0"/>
                <a:cs typeface="Poppins" panose="00000500000000000000" pitchFamily="2" charset="0"/>
              </a:rPr>
              <a:t>Note: We can see there are 10 product categories that are in sales in 9 regions. </a:t>
            </a:r>
          </a:p>
        </p:txBody>
      </p:sp>
      <p:sp>
        <p:nvSpPr>
          <p:cNvPr id="24" name="Rectangle 23">
            <a:extLst>
              <a:ext uri="{FF2B5EF4-FFF2-40B4-BE49-F238E27FC236}">
                <a16:creationId xmlns:a16="http://schemas.microsoft.com/office/drawing/2014/main" id="{7C8A14E5-62B0-3B6D-F52D-84156AD3964A}"/>
              </a:ext>
            </a:extLst>
          </p:cNvPr>
          <p:cNvSpPr/>
          <p:nvPr/>
        </p:nvSpPr>
        <p:spPr>
          <a:xfrm>
            <a:off x="5209953" y="1818167"/>
            <a:ext cx="6305107" cy="51167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45CDDC3-9CB0-6971-608E-BB171AE942F9}"/>
              </a:ext>
            </a:extLst>
          </p:cNvPr>
          <p:cNvSpPr/>
          <p:nvPr/>
        </p:nvSpPr>
        <p:spPr>
          <a:xfrm>
            <a:off x="5209953" y="3429000"/>
            <a:ext cx="6305107" cy="51167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9CF373CB-596E-9AB1-7C72-B18DCFC332B7}"/>
              </a:ext>
            </a:extLst>
          </p:cNvPr>
          <p:cNvSpPr/>
          <p:nvPr/>
        </p:nvSpPr>
        <p:spPr>
          <a:xfrm>
            <a:off x="5709684" y="4206240"/>
            <a:ext cx="5901069" cy="251485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highlights show, there are 55 maximum units while the average is around 40, we could try to observe those who are asking for more units and try to strategize.</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Similarly,</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The average cost per unit is 36k around while the max is 45k, followed by that staff quantity and cost seems to fluctuate a lot compared to the major data distribution.</a:t>
            </a:r>
          </a:p>
          <a:p>
            <a:endParaRPr lang="en-IN"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4999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pic>
        <p:nvPicPr>
          <p:cNvPr id="4" name="Picture 3">
            <a:extLst>
              <a:ext uri="{FF2B5EF4-FFF2-40B4-BE49-F238E27FC236}">
                <a16:creationId xmlns:a16="http://schemas.microsoft.com/office/drawing/2014/main" id="{9C2BB008-AD0E-4700-CEAB-23246BD3BF04}"/>
              </a:ext>
            </a:extLst>
          </p:cNvPr>
          <p:cNvPicPr>
            <a:picLocks noChangeAspect="1"/>
          </p:cNvPicPr>
          <p:nvPr/>
        </p:nvPicPr>
        <p:blipFill>
          <a:blip r:embed="rId2"/>
          <a:stretch>
            <a:fillRect/>
          </a:stretch>
        </p:blipFill>
        <p:spPr>
          <a:xfrm>
            <a:off x="478606" y="1200095"/>
            <a:ext cx="10374252" cy="3077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Rounded Corners 4">
            <a:extLst>
              <a:ext uri="{FF2B5EF4-FFF2-40B4-BE49-F238E27FC236}">
                <a16:creationId xmlns:a16="http://schemas.microsoft.com/office/drawing/2014/main" id="{EE839516-65D9-42E7-A6F6-861A1E4C63BB}"/>
              </a:ext>
            </a:extLst>
          </p:cNvPr>
          <p:cNvSpPr/>
          <p:nvPr/>
        </p:nvSpPr>
        <p:spPr>
          <a:xfrm>
            <a:off x="6096000" y="4774019"/>
            <a:ext cx="5514753" cy="88388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highlights show that there are places where we have extremely profitable sales and also in some places where we have extreme staff costs.</a:t>
            </a:r>
          </a:p>
        </p:txBody>
      </p:sp>
      <p:sp>
        <p:nvSpPr>
          <p:cNvPr id="6" name="Rectangle 5">
            <a:extLst>
              <a:ext uri="{FF2B5EF4-FFF2-40B4-BE49-F238E27FC236}">
                <a16:creationId xmlns:a16="http://schemas.microsoft.com/office/drawing/2014/main" id="{559413A9-2AD7-8DA1-E987-FFA56A543447}"/>
              </a:ext>
            </a:extLst>
          </p:cNvPr>
          <p:cNvSpPr/>
          <p:nvPr/>
        </p:nvSpPr>
        <p:spPr>
          <a:xfrm>
            <a:off x="4447953" y="1401607"/>
            <a:ext cx="886047" cy="78279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59F62D1-148C-7788-3D40-1141A7B93D73}"/>
              </a:ext>
            </a:extLst>
          </p:cNvPr>
          <p:cNvSpPr/>
          <p:nvPr/>
        </p:nvSpPr>
        <p:spPr>
          <a:xfrm>
            <a:off x="9609233" y="1401607"/>
            <a:ext cx="886047" cy="391396"/>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236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sp>
        <p:nvSpPr>
          <p:cNvPr id="5" name="Rectangle: Rounded Corners 4">
            <a:extLst>
              <a:ext uri="{FF2B5EF4-FFF2-40B4-BE49-F238E27FC236}">
                <a16:creationId xmlns:a16="http://schemas.microsoft.com/office/drawing/2014/main" id="{EE839516-65D9-42E7-A6F6-861A1E4C63BB}"/>
              </a:ext>
            </a:extLst>
          </p:cNvPr>
          <p:cNvSpPr/>
          <p:nvPr/>
        </p:nvSpPr>
        <p:spPr>
          <a:xfrm>
            <a:off x="853440" y="4946739"/>
            <a:ext cx="9448800" cy="88388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unit usage increase resulted in staff quantity, staff cost increase in 2021 whereas in 2022 we made staff reduction with the increase of demand strategically.</a:t>
            </a:r>
          </a:p>
        </p:txBody>
      </p:sp>
      <p:pic>
        <p:nvPicPr>
          <p:cNvPr id="8" name="Picture 7">
            <a:extLst>
              <a:ext uri="{FF2B5EF4-FFF2-40B4-BE49-F238E27FC236}">
                <a16:creationId xmlns:a16="http://schemas.microsoft.com/office/drawing/2014/main" id="{3EFF6A42-D3D2-71F7-A34C-F9108E72DA8E}"/>
              </a:ext>
            </a:extLst>
          </p:cNvPr>
          <p:cNvPicPr>
            <a:picLocks noChangeAspect="1"/>
          </p:cNvPicPr>
          <p:nvPr/>
        </p:nvPicPr>
        <p:blipFill>
          <a:blip r:embed="rId2"/>
          <a:stretch>
            <a:fillRect/>
          </a:stretch>
        </p:blipFill>
        <p:spPr>
          <a:xfrm>
            <a:off x="134185" y="842163"/>
            <a:ext cx="4884856" cy="3015030"/>
          </a:xfrm>
          <a:prstGeom prst="rect">
            <a:avLst/>
          </a:prstGeom>
        </p:spPr>
      </p:pic>
      <p:pic>
        <p:nvPicPr>
          <p:cNvPr id="10" name="Picture 9">
            <a:extLst>
              <a:ext uri="{FF2B5EF4-FFF2-40B4-BE49-F238E27FC236}">
                <a16:creationId xmlns:a16="http://schemas.microsoft.com/office/drawing/2014/main" id="{430B3AA6-A464-5505-3D01-FB4CCC83F81B}"/>
              </a:ext>
            </a:extLst>
          </p:cNvPr>
          <p:cNvPicPr>
            <a:picLocks noChangeAspect="1"/>
          </p:cNvPicPr>
          <p:nvPr/>
        </p:nvPicPr>
        <p:blipFill>
          <a:blip r:embed="rId3"/>
          <a:stretch>
            <a:fillRect/>
          </a:stretch>
        </p:blipFill>
        <p:spPr>
          <a:xfrm>
            <a:off x="5382983" y="842163"/>
            <a:ext cx="4820986" cy="3015029"/>
          </a:xfrm>
          <a:prstGeom prst="rect">
            <a:avLst/>
          </a:prstGeom>
        </p:spPr>
      </p:pic>
      <p:sp>
        <p:nvSpPr>
          <p:cNvPr id="11" name="TextBox 10">
            <a:extLst>
              <a:ext uri="{FF2B5EF4-FFF2-40B4-BE49-F238E27FC236}">
                <a16:creationId xmlns:a16="http://schemas.microsoft.com/office/drawing/2014/main" id="{2E7952C8-3F81-3DCD-A9A9-6676FCD4453E}"/>
              </a:ext>
            </a:extLst>
          </p:cNvPr>
          <p:cNvSpPr txBox="1"/>
          <p:nvPr/>
        </p:nvSpPr>
        <p:spPr>
          <a:xfrm>
            <a:off x="2109251" y="4050771"/>
            <a:ext cx="574196" cy="307777"/>
          </a:xfrm>
          <a:prstGeom prst="rect">
            <a:avLst/>
          </a:prstGeom>
          <a:noFill/>
        </p:spPr>
        <p:txBody>
          <a:bodyPr wrap="none" rtlCol="0">
            <a:spAutoFit/>
          </a:bodyPr>
          <a:lstStyle/>
          <a:p>
            <a:r>
              <a:rPr lang="en-IN" sz="1400" b="1" dirty="0">
                <a:latin typeface="Poppins" panose="00000500000000000000" pitchFamily="2" charset="0"/>
                <a:cs typeface="Poppins" panose="00000500000000000000" pitchFamily="2" charset="0"/>
              </a:rPr>
              <a:t>2021</a:t>
            </a:r>
            <a:endParaRPr lang="en-IN" b="1"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26B7F9B2-913F-9203-92B9-598A574F5A6D}"/>
              </a:ext>
            </a:extLst>
          </p:cNvPr>
          <p:cNvSpPr txBox="1"/>
          <p:nvPr/>
        </p:nvSpPr>
        <p:spPr>
          <a:xfrm>
            <a:off x="7754043" y="4079670"/>
            <a:ext cx="609462" cy="307777"/>
          </a:xfrm>
          <a:prstGeom prst="rect">
            <a:avLst/>
          </a:prstGeom>
          <a:noFill/>
        </p:spPr>
        <p:txBody>
          <a:bodyPr wrap="none" rtlCol="0">
            <a:spAutoFit/>
          </a:bodyPr>
          <a:lstStyle/>
          <a:p>
            <a:r>
              <a:rPr lang="en-IN" sz="1400" b="1" dirty="0">
                <a:latin typeface="Poppins" panose="00000500000000000000" pitchFamily="2" charset="0"/>
                <a:cs typeface="Poppins" panose="00000500000000000000" pitchFamily="2" charset="0"/>
              </a:rPr>
              <a:t>2022</a:t>
            </a:r>
            <a:endParaRPr lang="en-IN" b="1" dirty="0">
              <a:latin typeface="Poppins" panose="00000500000000000000" pitchFamily="2" charset="0"/>
              <a:cs typeface="Poppins" panose="00000500000000000000" pitchFamily="2" charset="0"/>
            </a:endParaRPr>
          </a:p>
        </p:txBody>
      </p:sp>
      <p:sp>
        <p:nvSpPr>
          <p:cNvPr id="7" name="Rectangle 6">
            <a:extLst>
              <a:ext uri="{FF2B5EF4-FFF2-40B4-BE49-F238E27FC236}">
                <a16:creationId xmlns:a16="http://schemas.microsoft.com/office/drawing/2014/main" id="{F59F62D1-148C-7788-3D40-1141A7B93D73}"/>
              </a:ext>
            </a:extLst>
          </p:cNvPr>
          <p:cNvSpPr/>
          <p:nvPr/>
        </p:nvSpPr>
        <p:spPr>
          <a:xfrm>
            <a:off x="598210" y="2254811"/>
            <a:ext cx="886047" cy="182485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59413A9-2AD7-8DA1-E987-FFA56A543447}"/>
              </a:ext>
            </a:extLst>
          </p:cNvPr>
          <p:cNvSpPr/>
          <p:nvPr/>
        </p:nvSpPr>
        <p:spPr>
          <a:xfrm>
            <a:off x="5791200" y="2254811"/>
            <a:ext cx="886047" cy="1602381"/>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749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Preparation – 2021 Annual report</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6339838" y="593401"/>
            <a:ext cx="5648962" cy="597941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prepared for 2021 shows,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products,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Customized Solutions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Low-pressure compressors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High-pressure compressors</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regions,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USA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South America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Australia</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customers IDs,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1101</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1102</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1103</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analysis,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Looks like we are gradually increasing the staff count and cost. The demand for the workforce is created more in the second half of the year.</a:t>
            </a:r>
          </a:p>
          <a:p>
            <a:endParaRPr lang="en-IN" sz="1200" dirty="0">
              <a:latin typeface="Poppins" panose="00000500000000000000" pitchFamily="2"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Total Sales: 48Million</a:t>
            </a:r>
          </a:p>
          <a:p>
            <a:r>
              <a:rPr lang="en-IN" sz="1200" dirty="0">
                <a:latin typeface="Poppins" panose="00000500000000000000" pitchFamily="2" charset="0"/>
                <a:cs typeface="Poppins" panose="00000500000000000000" pitchFamily="2" charset="0"/>
              </a:rPr>
              <a:t>Units used  : 1922</a:t>
            </a:r>
          </a:p>
        </p:txBody>
      </p:sp>
      <p:pic>
        <p:nvPicPr>
          <p:cNvPr id="4" name="Picture 3">
            <a:extLst>
              <a:ext uri="{FF2B5EF4-FFF2-40B4-BE49-F238E27FC236}">
                <a16:creationId xmlns:a16="http://schemas.microsoft.com/office/drawing/2014/main" id="{EA9B6480-C68C-23B5-BB98-407C4309D92D}"/>
              </a:ext>
            </a:extLst>
          </p:cNvPr>
          <p:cNvPicPr>
            <a:picLocks noChangeAspect="1"/>
          </p:cNvPicPr>
          <p:nvPr/>
        </p:nvPicPr>
        <p:blipFill>
          <a:blip r:embed="rId2"/>
          <a:stretch>
            <a:fillRect/>
          </a:stretch>
        </p:blipFill>
        <p:spPr>
          <a:xfrm>
            <a:off x="701487" y="644179"/>
            <a:ext cx="5230297" cy="2938929"/>
          </a:xfrm>
          <a:prstGeom prst="rect">
            <a:avLst/>
          </a:prstGeom>
        </p:spPr>
      </p:pic>
      <p:pic>
        <p:nvPicPr>
          <p:cNvPr id="6" name="Picture 5">
            <a:extLst>
              <a:ext uri="{FF2B5EF4-FFF2-40B4-BE49-F238E27FC236}">
                <a16:creationId xmlns:a16="http://schemas.microsoft.com/office/drawing/2014/main" id="{ED5B16DB-2FD6-197E-44BB-07718B4FBC79}"/>
              </a:ext>
            </a:extLst>
          </p:cNvPr>
          <p:cNvPicPr>
            <a:picLocks noChangeAspect="1"/>
          </p:cNvPicPr>
          <p:nvPr/>
        </p:nvPicPr>
        <p:blipFill>
          <a:blip r:embed="rId3"/>
          <a:stretch>
            <a:fillRect/>
          </a:stretch>
        </p:blipFill>
        <p:spPr>
          <a:xfrm>
            <a:off x="701487" y="3698976"/>
            <a:ext cx="5230298" cy="2925344"/>
          </a:xfrm>
          <a:prstGeom prst="rect">
            <a:avLst/>
          </a:prstGeom>
        </p:spPr>
      </p:pic>
    </p:spTree>
    <p:extLst>
      <p:ext uri="{BB962C8B-B14F-4D97-AF65-F5344CB8AC3E}">
        <p14:creationId xmlns:p14="http://schemas.microsoft.com/office/powerpoint/2010/main" val="136776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Preparation – 2022 Annual Report</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6339838" y="593401"/>
            <a:ext cx="5648962" cy="597941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prepared for 2022 shows,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products,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Oil-free compressors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Compressed air system</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Centrifugal compressors</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regions,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USA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China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South America</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customer IDs,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1102</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1103</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1101</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analysis,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Looks like we have been a bit proactive here in allocating staff more in the first 4 months and then the gradual increase is made as per the demand.  </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Total Sales: 68Million</a:t>
            </a:r>
          </a:p>
          <a:p>
            <a:r>
              <a:rPr lang="en-IN" sz="1200" dirty="0">
                <a:latin typeface="Poppins" panose="00000500000000000000" pitchFamily="2" charset="0"/>
                <a:cs typeface="Poppins" panose="00000500000000000000" pitchFamily="2" charset="0"/>
              </a:rPr>
              <a:t>Units used: 2005</a:t>
            </a:r>
          </a:p>
        </p:txBody>
      </p:sp>
      <p:pic>
        <p:nvPicPr>
          <p:cNvPr id="5" name="Picture 4">
            <a:extLst>
              <a:ext uri="{FF2B5EF4-FFF2-40B4-BE49-F238E27FC236}">
                <a16:creationId xmlns:a16="http://schemas.microsoft.com/office/drawing/2014/main" id="{C6CED09E-DE2D-4D05-E809-F5E60FC9A3F8}"/>
              </a:ext>
            </a:extLst>
          </p:cNvPr>
          <p:cNvPicPr>
            <a:picLocks noChangeAspect="1"/>
          </p:cNvPicPr>
          <p:nvPr/>
        </p:nvPicPr>
        <p:blipFill>
          <a:blip r:embed="rId2"/>
          <a:stretch>
            <a:fillRect/>
          </a:stretch>
        </p:blipFill>
        <p:spPr>
          <a:xfrm>
            <a:off x="701487" y="3779988"/>
            <a:ext cx="5238369" cy="2938929"/>
          </a:xfrm>
          <a:prstGeom prst="rect">
            <a:avLst/>
          </a:prstGeom>
        </p:spPr>
      </p:pic>
      <p:pic>
        <p:nvPicPr>
          <p:cNvPr id="8" name="Picture 7">
            <a:extLst>
              <a:ext uri="{FF2B5EF4-FFF2-40B4-BE49-F238E27FC236}">
                <a16:creationId xmlns:a16="http://schemas.microsoft.com/office/drawing/2014/main" id="{ECD151B8-3094-7A7B-1C48-49FB5A9531B2}"/>
              </a:ext>
            </a:extLst>
          </p:cNvPr>
          <p:cNvPicPr>
            <a:picLocks noChangeAspect="1"/>
          </p:cNvPicPr>
          <p:nvPr/>
        </p:nvPicPr>
        <p:blipFill>
          <a:blip r:embed="rId3"/>
          <a:stretch>
            <a:fillRect/>
          </a:stretch>
        </p:blipFill>
        <p:spPr>
          <a:xfrm>
            <a:off x="701486" y="639081"/>
            <a:ext cx="5238369" cy="2944027"/>
          </a:xfrm>
          <a:prstGeom prst="rect">
            <a:avLst/>
          </a:prstGeom>
        </p:spPr>
      </p:pic>
    </p:spTree>
    <p:extLst>
      <p:ext uri="{BB962C8B-B14F-4D97-AF65-F5344CB8AC3E}">
        <p14:creationId xmlns:p14="http://schemas.microsoft.com/office/powerpoint/2010/main" val="3486280718"/>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1503</TotalTime>
  <Words>1118</Words>
  <Application>Microsoft Office PowerPoint</Application>
  <PresentationFormat>Widescreen</PresentationFormat>
  <Paragraphs>184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Poppins</vt:lpstr>
      <vt:lpstr>Poppins SemiBold</vt:lpstr>
      <vt:lpstr>Söhne</vt:lpstr>
      <vt:lpstr>Trade Gothic Next Cond</vt:lpstr>
      <vt:lpstr>Trade Gothic Next Light</vt:lpstr>
      <vt:lpstr>LimelightVTI</vt:lpstr>
      <vt:lpstr>ELGI Sales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ELGI Sales Analytics</dc:title>
  <dc:creator>Srikanth  Murali</dc:creator>
  <cp:lastModifiedBy>Srikanth Murali</cp:lastModifiedBy>
  <cp:revision>52</cp:revision>
  <dcterms:created xsi:type="dcterms:W3CDTF">2023-09-26T13:55:53Z</dcterms:created>
  <dcterms:modified xsi:type="dcterms:W3CDTF">2023-09-29T04:11:11Z</dcterms:modified>
</cp:coreProperties>
</file>