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KdYo5Vni3c69pHMz913u+FQpa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6E5905-0FF2-4DDF-9D9D-3C099033DB16}">
  <a:tblStyle styleId="{666E5905-0FF2-4DDF-9D9D-3C099033DB16}" styleName="Table_0">
    <a:wholeTbl>
      <a:tcTxStyle b="off" i="off">
        <a:font>
          <a:latin typeface="Avenir Next LT Pro"/>
          <a:ea typeface="Avenir Next LT Pro"/>
          <a:cs typeface="Avenir Next L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FED"/>
          </a:solidFill>
        </a:fill>
      </a:tcStyle>
    </a:wholeTbl>
    <a:band1H>
      <a:tcTxStyle/>
      <a:tcStyle>
        <a:fill>
          <a:solidFill>
            <a:srgbClr val="E8DDD9"/>
          </a:solidFill>
        </a:fill>
      </a:tcStyle>
    </a:band1H>
    <a:band2H>
      <a:tcTxStyle/>
    </a:band2H>
    <a:band1V>
      <a:tcTxStyle/>
      <a:tcStyle>
        <a:fill>
          <a:solidFill>
            <a:srgbClr val="E8DDD9"/>
          </a:solidFill>
        </a:fill>
      </a:tcStyle>
    </a:band1V>
    <a:band2V>
      <a:tcTxStyle/>
    </a:band2V>
    <a:lastCol>
      <a:tcTxStyle b="on" i="off">
        <a:font>
          <a:latin typeface="Avenir Next LT Pro"/>
          <a:ea typeface="Avenir Next LT Pro"/>
          <a:cs typeface="Avenir Next LT Pro"/>
        </a:font>
        <a:schemeClr val="lt1"/>
      </a:tcTxStyle>
      <a:tcStyle>
        <a:fill>
          <a:solidFill>
            <a:schemeClr val="accent1"/>
          </a:solidFill>
        </a:fill>
      </a:tcStyle>
    </a:lastCol>
    <a:firstCol>
      <a:tcTxStyle b="on" i="off">
        <a:font>
          <a:latin typeface="Avenir Next LT Pro"/>
          <a:ea typeface="Avenir Next LT Pro"/>
          <a:cs typeface="Avenir Next LT Pro"/>
        </a:font>
        <a:schemeClr val="lt1"/>
      </a:tcTxStyle>
      <a:tcStyle>
        <a:fill>
          <a:solidFill>
            <a:schemeClr val="accent1"/>
          </a:solidFill>
        </a:fill>
      </a:tcStyle>
    </a:firstCol>
    <a:lastRow>
      <a:tcTxStyle b="on" i="off">
        <a:font>
          <a:latin typeface="Avenir Next LT Pro"/>
          <a:ea typeface="Avenir Next LT Pro"/>
          <a:cs typeface="Avenir Next L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a:ea typeface="Avenir Next LT Pro"/>
          <a:cs typeface="Avenir Next L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26dd8f75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26dd8f753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926dd8f753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8d1667d5b8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8d1667d5b8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8d1667d5b8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d1667d5b8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d1667d5b8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8d1667d5b8_0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d1667d5b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8d1667d5b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d1667d5b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8d1667d5b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8d1667d5b8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18d1667d5b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d1667d5b8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d1667d5b8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8d1667d5b8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8d1667d5b8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8d1667d5b8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d1667d5b8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8d1667d5b8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d1667d5b8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18d1667d5b8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8d1667d5b8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8d1667d5b8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8d1667d5b8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8d1667d5b8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d5c802ae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d5c802ae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8d5c802ae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d1667d5b8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d1667d5b8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8d1667d5b8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26dd8f75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26dd8f753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926dd8f753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3"/>
          <p:cNvSpPr txBox="1"/>
          <p:nvPr>
            <p:ph type="ctrTitle"/>
          </p:nvPr>
        </p:nvSpPr>
        <p:spPr>
          <a:xfrm>
            <a:off x="2640013" y="484479"/>
            <a:ext cx="6911974" cy="2954655"/>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5600"/>
              <a:buFont typeface="Arial"/>
              <a:buNone/>
              <a:defRPr sz="5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3"/>
          <p:cNvSpPr txBox="1"/>
          <p:nvPr>
            <p:ph idx="1" type="subTitle"/>
          </p:nvPr>
        </p:nvSpPr>
        <p:spPr>
          <a:xfrm>
            <a:off x="2640013" y="3799133"/>
            <a:ext cx="6911974" cy="1969841"/>
          </a:xfrm>
          <a:prstGeom prst="rect">
            <a:avLst/>
          </a:prstGeom>
          <a:noFill/>
          <a:ln>
            <a:noFill/>
          </a:ln>
        </p:spPr>
        <p:txBody>
          <a:bodyPr anchorCtr="0" anchor="t" bIns="0" lIns="0" spcFirstLastPara="1" rIns="0" wrap="square" tIns="0">
            <a:normAutofit/>
          </a:bodyPr>
          <a:lstStyle>
            <a:lvl1pPr lvl="0" algn="ctr">
              <a:lnSpc>
                <a:spcPct val="120000"/>
              </a:lnSpc>
              <a:spcBef>
                <a:spcPts val="1000"/>
              </a:spcBef>
              <a:spcAft>
                <a:spcPts val="0"/>
              </a:spcAft>
              <a:buSzPts val="2800"/>
              <a:buNone/>
              <a:defRPr sz="2800"/>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13"/>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2"/>
          <p:cNvSpPr txBox="1"/>
          <p:nvPr>
            <p:ph type="title"/>
          </p:nvPr>
        </p:nvSpPr>
        <p:spPr>
          <a:xfrm>
            <a:off x="720000" y="619200"/>
            <a:ext cx="10728322" cy="147732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2"/>
          <p:cNvSpPr txBox="1"/>
          <p:nvPr>
            <p:ph idx="1" type="body"/>
          </p:nvPr>
        </p:nvSpPr>
        <p:spPr>
          <a:xfrm rot="5400000">
            <a:off x="4518094" y="-1161256"/>
            <a:ext cx="3132137" cy="10728325"/>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22"/>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3"/>
          <p:cNvSpPr txBox="1"/>
          <p:nvPr>
            <p:ph type="title"/>
          </p:nvPr>
        </p:nvSpPr>
        <p:spPr>
          <a:xfrm rot="5400000">
            <a:off x="8354663" y="2505824"/>
            <a:ext cx="5048975" cy="147732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3"/>
          <p:cNvSpPr txBox="1"/>
          <p:nvPr>
            <p:ph idx="1" type="body"/>
          </p:nvPr>
        </p:nvSpPr>
        <p:spPr>
          <a:xfrm rot="5400000">
            <a:off x="2672158" y="-1220319"/>
            <a:ext cx="5048975" cy="8929614"/>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23"/>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4"/>
          <p:cNvSpPr txBox="1"/>
          <p:nvPr>
            <p:ph type="title"/>
          </p:nvPr>
        </p:nvSpPr>
        <p:spPr>
          <a:xfrm>
            <a:off x="720000" y="619200"/>
            <a:ext cx="10728322" cy="147732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4"/>
          <p:cNvSpPr txBox="1"/>
          <p:nvPr>
            <p:ph idx="1" type="body"/>
          </p:nvPr>
        </p:nvSpPr>
        <p:spPr>
          <a:xfrm>
            <a:off x="720000" y="2541600"/>
            <a:ext cx="10728325" cy="3227375"/>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14"/>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5"/>
          <p:cNvSpPr txBox="1"/>
          <p:nvPr>
            <p:ph type="title"/>
          </p:nvPr>
        </p:nvSpPr>
        <p:spPr>
          <a:xfrm>
            <a:off x="720000" y="619200"/>
            <a:ext cx="10728326" cy="2879724"/>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5600"/>
              <a:buFont typeface="Arial"/>
              <a:buNone/>
              <a:defRPr sz="5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ph idx="1" type="body"/>
          </p:nvPr>
        </p:nvSpPr>
        <p:spPr>
          <a:xfrm>
            <a:off x="719910" y="3858924"/>
            <a:ext cx="10728326" cy="1919076"/>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SzPts val="2800"/>
              <a:buNone/>
              <a:defRPr sz="2800">
                <a:solidFill>
                  <a:schemeClr val="lt1"/>
                </a:solidFill>
              </a:defRPr>
            </a:lvl1pPr>
            <a:lvl2pPr indent="-228600" lvl="1" marL="914400" algn="l">
              <a:lnSpc>
                <a:spcPct val="120000"/>
              </a:lnSpc>
              <a:spcBef>
                <a:spcPts val="500"/>
              </a:spcBef>
              <a:spcAft>
                <a:spcPts val="0"/>
              </a:spcAft>
              <a:buSzPts val="2000"/>
              <a:buNone/>
              <a:defRPr sz="2000">
                <a:solidFill>
                  <a:schemeClr val="lt1"/>
                </a:solidFill>
              </a:defRPr>
            </a:lvl2pPr>
            <a:lvl3pPr indent="-228600" lvl="2" marL="1371600" algn="l">
              <a:lnSpc>
                <a:spcPct val="120000"/>
              </a:lnSpc>
              <a:spcBef>
                <a:spcPts val="500"/>
              </a:spcBef>
              <a:spcAft>
                <a:spcPts val="0"/>
              </a:spcAft>
              <a:buSzPts val="1800"/>
              <a:buNone/>
              <a:defRPr sz="1800">
                <a:solidFill>
                  <a:schemeClr val="lt1"/>
                </a:solidFill>
              </a:defRPr>
            </a:lvl3pPr>
            <a:lvl4pPr indent="-228600" lvl="3" marL="1828800" algn="l">
              <a:lnSpc>
                <a:spcPct val="120000"/>
              </a:lnSpc>
              <a:spcBef>
                <a:spcPts val="500"/>
              </a:spcBef>
              <a:spcAft>
                <a:spcPts val="0"/>
              </a:spcAft>
              <a:buSzPts val="1600"/>
              <a:buNone/>
              <a:defRPr sz="1600">
                <a:solidFill>
                  <a:schemeClr val="lt1"/>
                </a:solidFill>
              </a:defRPr>
            </a:lvl4pPr>
            <a:lvl5pPr indent="-228600" lvl="4" marL="2286000" algn="l">
              <a:lnSpc>
                <a:spcPct val="120000"/>
              </a:lnSpc>
              <a:spcBef>
                <a:spcPts val="500"/>
              </a:spcBef>
              <a:spcAft>
                <a:spcPts val="0"/>
              </a:spcAft>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1" name="Google Shape;31;p15"/>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6"/>
          <p:cNvSpPr txBox="1"/>
          <p:nvPr>
            <p:ph type="title"/>
          </p:nvPr>
        </p:nvSpPr>
        <p:spPr>
          <a:xfrm>
            <a:off x="720000" y="619200"/>
            <a:ext cx="10728322" cy="147732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6"/>
          <p:cNvSpPr txBox="1"/>
          <p:nvPr>
            <p:ph idx="1" type="body"/>
          </p:nvPr>
        </p:nvSpPr>
        <p:spPr>
          <a:xfrm>
            <a:off x="720000" y="2541600"/>
            <a:ext cx="5003800" cy="3234575"/>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16"/>
          <p:cNvSpPr txBox="1"/>
          <p:nvPr>
            <p:ph idx="2" type="body"/>
          </p:nvPr>
        </p:nvSpPr>
        <p:spPr>
          <a:xfrm>
            <a:off x="6458400" y="2541600"/>
            <a:ext cx="5003801" cy="3234576"/>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 name="Google Shape;38;p16"/>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7"/>
          <p:cNvSpPr txBox="1"/>
          <p:nvPr>
            <p:ph type="title"/>
          </p:nvPr>
        </p:nvSpPr>
        <p:spPr>
          <a:xfrm>
            <a:off x="720000" y="619200"/>
            <a:ext cx="10728325" cy="67300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720000" y="1840698"/>
            <a:ext cx="5015638" cy="565796"/>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SzPts val="1600"/>
              <a:buNone/>
              <a:defRPr b="0" sz="1600" cap="none">
                <a:solidFill>
                  <a:schemeClr val="lt1"/>
                </a:solidFill>
                <a:latin typeface="Avenir"/>
                <a:ea typeface="Avenir"/>
                <a:cs typeface="Avenir"/>
                <a:sym typeface="Avenir"/>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17"/>
          <p:cNvSpPr txBox="1"/>
          <p:nvPr>
            <p:ph idx="2" type="body"/>
          </p:nvPr>
        </p:nvSpPr>
        <p:spPr>
          <a:xfrm>
            <a:off x="720000" y="2541600"/>
            <a:ext cx="5003801" cy="3234575"/>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17"/>
          <p:cNvSpPr txBox="1"/>
          <p:nvPr>
            <p:ph idx="3" type="body"/>
          </p:nvPr>
        </p:nvSpPr>
        <p:spPr>
          <a:xfrm>
            <a:off x="6458400" y="1840698"/>
            <a:ext cx="5015638" cy="565796"/>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SzPts val="1600"/>
              <a:buNone/>
              <a:defRPr b="0" sz="1600" cap="none">
                <a:solidFill>
                  <a:schemeClr val="lt1"/>
                </a:solidFill>
                <a:latin typeface="Avenir"/>
                <a:ea typeface="Avenir"/>
                <a:cs typeface="Avenir"/>
                <a:sym typeface="Avenir"/>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6" name="Google Shape;46;p17"/>
          <p:cNvSpPr txBox="1"/>
          <p:nvPr>
            <p:ph idx="4" type="body"/>
          </p:nvPr>
        </p:nvSpPr>
        <p:spPr>
          <a:xfrm>
            <a:off x="6458400" y="2541600"/>
            <a:ext cx="5003800" cy="3234575"/>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17"/>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8"/>
          <p:cNvSpPr txBox="1"/>
          <p:nvPr>
            <p:ph type="title"/>
          </p:nvPr>
        </p:nvSpPr>
        <p:spPr>
          <a:xfrm>
            <a:off x="720000" y="619200"/>
            <a:ext cx="10728322" cy="147732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8"/>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9"/>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0"/>
          <p:cNvSpPr txBox="1"/>
          <p:nvPr>
            <p:ph type="title"/>
          </p:nvPr>
        </p:nvSpPr>
        <p:spPr>
          <a:xfrm>
            <a:off x="720000" y="619200"/>
            <a:ext cx="3107463" cy="147732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0"/>
          <p:cNvSpPr txBox="1"/>
          <p:nvPr>
            <p:ph idx="1" type="body"/>
          </p:nvPr>
        </p:nvSpPr>
        <p:spPr>
          <a:xfrm>
            <a:off x="4548188" y="584662"/>
            <a:ext cx="6911974" cy="518431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4800"/>
              <a:buNone/>
              <a:defRPr sz="4800"/>
            </a:lvl1pPr>
            <a:lvl2pPr indent="-355600" lvl="1" marL="914400" algn="l">
              <a:lnSpc>
                <a:spcPct val="120000"/>
              </a:lnSpc>
              <a:spcBef>
                <a:spcPts val="500"/>
              </a:spcBef>
              <a:spcAft>
                <a:spcPts val="0"/>
              </a:spcAft>
              <a:buSzPts val="2000"/>
              <a:buFont typeface="Arial"/>
              <a:buChar char="•"/>
              <a:defRPr sz="2000"/>
            </a:lvl2pPr>
            <a:lvl3pPr indent="-355600" lvl="2" marL="1371600" algn="l">
              <a:lnSpc>
                <a:spcPct val="120000"/>
              </a:lnSpc>
              <a:spcBef>
                <a:spcPts val="500"/>
              </a:spcBef>
              <a:spcAft>
                <a:spcPts val="0"/>
              </a:spcAft>
              <a:buSzPts val="2000"/>
              <a:buFont typeface="Arial"/>
              <a:buChar char="•"/>
              <a:defRPr sz="2000"/>
            </a:lvl3pPr>
            <a:lvl4pPr indent="-355600" lvl="3" marL="1828800" algn="l">
              <a:lnSpc>
                <a:spcPct val="120000"/>
              </a:lnSpc>
              <a:spcBef>
                <a:spcPts val="500"/>
              </a:spcBef>
              <a:spcAft>
                <a:spcPts val="0"/>
              </a:spcAft>
              <a:buSzPts val="2000"/>
              <a:buFont typeface="Arial"/>
              <a:buChar char="•"/>
              <a:defRPr sz="2000"/>
            </a:lvl4pPr>
            <a:lvl5pPr indent="-355600" lvl="4" marL="2286000" algn="l">
              <a:lnSpc>
                <a:spcPct val="120000"/>
              </a:lnSpc>
              <a:spcBef>
                <a:spcPts val="500"/>
              </a:spcBef>
              <a:spcAft>
                <a:spcPts val="0"/>
              </a:spcAft>
              <a:buSzPts val="2000"/>
              <a:buFont typeface="Arial"/>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2" name="Google Shape;62;p20"/>
          <p:cNvSpPr txBox="1"/>
          <p:nvPr>
            <p:ph idx="2" type="body"/>
          </p:nvPr>
        </p:nvSpPr>
        <p:spPr>
          <a:xfrm>
            <a:off x="720000" y="2541600"/>
            <a:ext cx="3107463" cy="3231837"/>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SzPts val="2000"/>
              <a:buNone/>
              <a:defRPr sz="20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3" name="Google Shape;63;p20"/>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1"/>
          <p:cNvSpPr txBox="1"/>
          <p:nvPr>
            <p:ph type="title"/>
          </p:nvPr>
        </p:nvSpPr>
        <p:spPr>
          <a:xfrm>
            <a:off x="720000" y="619200"/>
            <a:ext cx="3095626" cy="1476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1"/>
          <p:cNvSpPr/>
          <p:nvPr>
            <p:ph idx="2" type="pic"/>
          </p:nvPr>
        </p:nvSpPr>
        <p:spPr>
          <a:xfrm>
            <a:off x="4548188" y="728664"/>
            <a:ext cx="6923812" cy="5040312"/>
          </a:xfrm>
          <a:prstGeom prst="rect">
            <a:avLst/>
          </a:prstGeom>
          <a:noFill/>
          <a:ln>
            <a:noFill/>
          </a:ln>
        </p:spPr>
      </p:sp>
      <p:sp>
        <p:nvSpPr>
          <p:cNvPr id="69" name="Google Shape;69;p21"/>
          <p:cNvSpPr txBox="1"/>
          <p:nvPr>
            <p:ph idx="1" type="body"/>
          </p:nvPr>
        </p:nvSpPr>
        <p:spPr>
          <a:xfrm>
            <a:off x="720000" y="2541600"/>
            <a:ext cx="3095625" cy="3232800"/>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SzPts val="2000"/>
              <a:buNone/>
              <a:defRPr sz="20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0" name="Google Shape;70;p21"/>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algn="r">
              <a:lnSpc>
                <a:spcPct val="120000"/>
              </a:lnSpc>
              <a:spcBef>
                <a:spcPts val="0"/>
              </a:spcBef>
              <a:buNone/>
              <a:defRPr/>
            </a:lvl1pPr>
            <a:lvl2pPr indent="0" lvl="1" marL="0" algn="r">
              <a:lnSpc>
                <a:spcPct val="120000"/>
              </a:lnSpc>
              <a:spcBef>
                <a:spcPts val="0"/>
              </a:spcBef>
              <a:buNone/>
              <a:defRPr/>
            </a:lvl2pPr>
            <a:lvl3pPr indent="0" lvl="2" marL="0" algn="r">
              <a:lnSpc>
                <a:spcPct val="120000"/>
              </a:lnSpc>
              <a:spcBef>
                <a:spcPts val="0"/>
              </a:spcBef>
              <a:buNone/>
              <a:defRPr/>
            </a:lvl3pPr>
            <a:lvl4pPr indent="0" lvl="3" marL="0" algn="r">
              <a:lnSpc>
                <a:spcPct val="120000"/>
              </a:lnSpc>
              <a:spcBef>
                <a:spcPts val="0"/>
              </a:spcBef>
              <a:buNone/>
              <a:defRPr/>
            </a:lvl4pPr>
            <a:lvl5pPr indent="0" lvl="4" marL="0" algn="r">
              <a:lnSpc>
                <a:spcPct val="120000"/>
              </a:lnSpc>
              <a:spcBef>
                <a:spcPts val="0"/>
              </a:spcBef>
              <a:buNone/>
              <a:defRPr/>
            </a:lvl5pPr>
            <a:lvl6pPr indent="0" lvl="5" marL="0" algn="r">
              <a:lnSpc>
                <a:spcPct val="120000"/>
              </a:lnSpc>
              <a:spcBef>
                <a:spcPts val="0"/>
              </a:spcBef>
              <a:buNone/>
              <a:defRPr/>
            </a:lvl6pPr>
            <a:lvl7pPr indent="0" lvl="6" marL="0" algn="r">
              <a:lnSpc>
                <a:spcPct val="120000"/>
              </a:lnSpc>
              <a:spcBef>
                <a:spcPts val="0"/>
              </a:spcBef>
              <a:buNone/>
              <a:defRPr/>
            </a:lvl7pPr>
            <a:lvl8pPr indent="0" lvl="7" marL="0" algn="r">
              <a:lnSpc>
                <a:spcPct val="120000"/>
              </a:lnSpc>
              <a:spcBef>
                <a:spcPts val="0"/>
              </a:spcBef>
              <a:buNone/>
              <a:defRPr/>
            </a:lvl8pPr>
            <a:lvl9pPr indent="0" lvl="8" marL="0" algn="r">
              <a:lnSpc>
                <a:spcPct val="120000"/>
              </a:lnSpc>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p:nvPr/>
        </p:nvSpPr>
        <p:spPr>
          <a:xfrm>
            <a:off x="0" y="0"/>
            <a:ext cx="12192000" cy="6858000"/>
          </a:xfrm>
          <a:prstGeom prst="rect">
            <a:avLst/>
          </a:prstGeom>
          <a:solidFill>
            <a:srgbClr val="5A3E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 name="Google Shape;11;p12"/>
          <p:cNvSpPr txBox="1"/>
          <p:nvPr>
            <p:ph type="title"/>
          </p:nvPr>
        </p:nvSpPr>
        <p:spPr>
          <a:xfrm>
            <a:off x="720000" y="619200"/>
            <a:ext cx="10728322" cy="1477328"/>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2"/>
          <p:cNvSpPr txBox="1"/>
          <p:nvPr>
            <p:ph idx="1" type="body"/>
          </p:nvPr>
        </p:nvSpPr>
        <p:spPr>
          <a:xfrm>
            <a:off x="720000" y="2541600"/>
            <a:ext cx="10728325" cy="3227375"/>
          </a:xfrm>
          <a:prstGeom prst="rect">
            <a:avLst/>
          </a:prstGeom>
          <a:noFill/>
          <a:ln>
            <a:noFill/>
          </a:ln>
        </p:spPr>
        <p:txBody>
          <a:bodyPr anchorCtr="0" anchor="t" bIns="0" lIns="0" spcFirstLastPara="1" rIns="0" wrap="square" tIns="0">
            <a:normAutofit/>
          </a:bodyPr>
          <a:lstStyle>
            <a:lvl1pPr indent="-355600" lvl="0" marL="457200" marR="0" rtl="0" algn="l">
              <a:lnSpc>
                <a:spcPct val="120000"/>
              </a:lnSpc>
              <a:spcBef>
                <a:spcPts val="1000"/>
              </a:spcBef>
              <a:spcAft>
                <a:spcPts val="0"/>
              </a:spcAft>
              <a:buClr>
                <a:schemeClr val="accent4"/>
              </a:buClr>
              <a:buSzPts val="2000"/>
              <a:buFont typeface="Arial"/>
              <a:buChar char="•"/>
              <a:defRPr b="0" i="0" sz="2000" u="none" cap="none" strike="noStrike">
                <a:solidFill>
                  <a:schemeClr val="lt1"/>
                </a:solidFill>
                <a:latin typeface="Avenir"/>
                <a:ea typeface="Avenir"/>
                <a:cs typeface="Avenir"/>
                <a:sym typeface="Avenir"/>
              </a:defRPr>
            </a:lvl1pPr>
            <a:lvl2pPr indent="-355600" lvl="1" marL="914400" marR="0" rtl="0" algn="l">
              <a:lnSpc>
                <a:spcPct val="120000"/>
              </a:lnSpc>
              <a:spcBef>
                <a:spcPts val="500"/>
              </a:spcBef>
              <a:spcAft>
                <a:spcPts val="0"/>
              </a:spcAft>
              <a:buClr>
                <a:schemeClr val="accent4"/>
              </a:buClr>
              <a:buSzPts val="2000"/>
              <a:buFont typeface="Arial"/>
              <a:buChar char="•"/>
              <a:defRPr b="0" i="0" sz="2000" u="none" cap="none" strike="noStrike">
                <a:solidFill>
                  <a:schemeClr val="lt1"/>
                </a:solidFill>
                <a:latin typeface="Avenir"/>
                <a:ea typeface="Avenir"/>
                <a:cs typeface="Avenir"/>
                <a:sym typeface="Avenir"/>
              </a:defRPr>
            </a:lvl2pPr>
            <a:lvl3pPr indent="-355600" lvl="2" marL="1371600" marR="0" rtl="0" algn="l">
              <a:lnSpc>
                <a:spcPct val="120000"/>
              </a:lnSpc>
              <a:spcBef>
                <a:spcPts val="500"/>
              </a:spcBef>
              <a:spcAft>
                <a:spcPts val="0"/>
              </a:spcAft>
              <a:buClr>
                <a:schemeClr val="accent4"/>
              </a:buClr>
              <a:buSzPts val="2000"/>
              <a:buFont typeface="Arial"/>
              <a:buChar char="•"/>
              <a:defRPr b="0" i="0" sz="2000" u="none" cap="none" strike="noStrike">
                <a:solidFill>
                  <a:schemeClr val="lt1"/>
                </a:solidFill>
                <a:latin typeface="Avenir"/>
                <a:ea typeface="Avenir"/>
                <a:cs typeface="Avenir"/>
                <a:sym typeface="Avenir"/>
              </a:defRPr>
            </a:lvl3pPr>
            <a:lvl4pPr indent="-355600" lvl="3" marL="1828800" marR="0" rtl="0" algn="l">
              <a:lnSpc>
                <a:spcPct val="120000"/>
              </a:lnSpc>
              <a:spcBef>
                <a:spcPts val="500"/>
              </a:spcBef>
              <a:spcAft>
                <a:spcPts val="0"/>
              </a:spcAft>
              <a:buClr>
                <a:schemeClr val="accent4"/>
              </a:buClr>
              <a:buSzPts val="2000"/>
              <a:buFont typeface="Arial"/>
              <a:buChar char="•"/>
              <a:defRPr b="0" i="0" sz="2000" u="none" cap="none" strike="noStrike">
                <a:solidFill>
                  <a:schemeClr val="lt1"/>
                </a:solidFill>
                <a:latin typeface="Avenir"/>
                <a:ea typeface="Avenir"/>
                <a:cs typeface="Avenir"/>
                <a:sym typeface="Avenir"/>
              </a:defRPr>
            </a:lvl4pPr>
            <a:lvl5pPr indent="-355600" lvl="4" marL="2286000" marR="0" rtl="0" algn="l">
              <a:lnSpc>
                <a:spcPct val="120000"/>
              </a:lnSpc>
              <a:spcBef>
                <a:spcPts val="500"/>
              </a:spcBef>
              <a:spcAft>
                <a:spcPts val="0"/>
              </a:spcAft>
              <a:buClr>
                <a:schemeClr val="accent4"/>
              </a:buClr>
              <a:buSzPts val="2000"/>
              <a:buFont typeface="Arial"/>
              <a:buChar char="•"/>
              <a:defRPr b="0" i="0" sz="20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3" name="Google Shape;13;p12"/>
          <p:cNvSpPr txBox="1"/>
          <p:nvPr>
            <p:ph idx="10" type="dt"/>
          </p:nvPr>
        </p:nvSpPr>
        <p:spPr>
          <a:xfrm>
            <a:off x="731837" y="6138000"/>
            <a:ext cx="3095626" cy="720000"/>
          </a:xfrm>
          <a:prstGeom prst="rect">
            <a:avLst/>
          </a:prstGeom>
          <a:noFill/>
          <a:ln>
            <a:noFill/>
          </a:ln>
        </p:spPr>
        <p:txBody>
          <a:bodyPr anchorCtr="0" anchor="ctr" bIns="180000" lIns="0" spcFirstLastPara="1" rIns="0" wrap="square" tIns="180000">
            <a:noAutofit/>
          </a:bodyPr>
          <a:lstStyle>
            <a:lvl1pPr lvl="0" marR="0" rtl="0" algn="l">
              <a:lnSpc>
                <a:spcPct val="120000"/>
              </a:lnSpc>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4" name="Google Shape;14;p12"/>
          <p:cNvSpPr txBox="1"/>
          <p:nvPr>
            <p:ph idx="11" type="ftr"/>
          </p:nvPr>
        </p:nvSpPr>
        <p:spPr>
          <a:xfrm>
            <a:off x="4548188" y="6138000"/>
            <a:ext cx="5003800" cy="720000"/>
          </a:xfrm>
          <a:prstGeom prst="rect">
            <a:avLst/>
          </a:prstGeom>
          <a:noFill/>
          <a:ln>
            <a:noFill/>
          </a:ln>
        </p:spPr>
        <p:txBody>
          <a:bodyPr anchorCtr="0" anchor="ctr" bIns="180000" lIns="0" spcFirstLastPara="1" rIns="0" wrap="square" tIns="180000">
            <a:noAutofit/>
          </a:bodyPr>
          <a:lstStyle>
            <a:lvl1pPr lvl="0" marR="0" rtl="0" algn="ctr">
              <a:lnSpc>
                <a:spcPct val="120000"/>
              </a:lnSpc>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5" name="Google Shape;15;p12"/>
          <p:cNvSpPr txBox="1"/>
          <p:nvPr>
            <p:ph idx="12" type="sldNum"/>
          </p:nvPr>
        </p:nvSpPr>
        <p:spPr>
          <a:xfrm>
            <a:off x="10272713" y="6138000"/>
            <a:ext cx="1187449" cy="720000"/>
          </a:xfrm>
          <a:prstGeom prst="rect">
            <a:avLst/>
          </a:prstGeom>
          <a:noFill/>
          <a:ln>
            <a:noFill/>
          </a:ln>
        </p:spPr>
        <p:txBody>
          <a:bodyPr anchorCtr="0" anchor="ctr" bIns="180000" lIns="0" spcFirstLastPara="1" rIns="0" wrap="square" tIns="180000">
            <a:noAutofit/>
          </a:bodyPr>
          <a:lstStyle>
            <a:lvl1pPr indent="0" lvl="0" marL="0" marR="0" rtl="0" algn="r">
              <a:lnSpc>
                <a:spcPct val="120000"/>
              </a:lnSpc>
              <a:spcBef>
                <a:spcPts val="0"/>
              </a:spcBef>
              <a:buNone/>
              <a:defRPr b="0" i="0" sz="1200" u="none" cap="none" strike="noStrike">
                <a:solidFill>
                  <a:schemeClr val="lt1"/>
                </a:solidFill>
                <a:latin typeface="Avenir"/>
                <a:ea typeface="Avenir"/>
                <a:cs typeface="Avenir"/>
                <a:sym typeface="Avenir"/>
              </a:defRPr>
            </a:lvl1pPr>
            <a:lvl2pPr indent="0" lvl="1" marL="0" marR="0" rtl="0" algn="r">
              <a:lnSpc>
                <a:spcPct val="120000"/>
              </a:lnSpc>
              <a:spcBef>
                <a:spcPts val="0"/>
              </a:spcBef>
              <a:buNone/>
              <a:defRPr b="0" i="0" sz="1200" u="none" cap="none" strike="noStrike">
                <a:solidFill>
                  <a:schemeClr val="lt1"/>
                </a:solidFill>
                <a:latin typeface="Avenir"/>
                <a:ea typeface="Avenir"/>
                <a:cs typeface="Avenir"/>
                <a:sym typeface="Avenir"/>
              </a:defRPr>
            </a:lvl2pPr>
            <a:lvl3pPr indent="0" lvl="2" marL="0" marR="0" rtl="0" algn="r">
              <a:lnSpc>
                <a:spcPct val="120000"/>
              </a:lnSpc>
              <a:spcBef>
                <a:spcPts val="0"/>
              </a:spcBef>
              <a:buNone/>
              <a:defRPr b="0" i="0" sz="1200" u="none" cap="none" strike="noStrike">
                <a:solidFill>
                  <a:schemeClr val="lt1"/>
                </a:solidFill>
                <a:latin typeface="Avenir"/>
                <a:ea typeface="Avenir"/>
                <a:cs typeface="Avenir"/>
                <a:sym typeface="Avenir"/>
              </a:defRPr>
            </a:lvl3pPr>
            <a:lvl4pPr indent="0" lvl="3" marL="0" marR="0" rtl="0" algn="r">
              <a:lnSpc>
                <a:spcPct val="120000"/>
              </a:lnSpc>
              <a:spcBef>
                <a:spcPts val="0"/>
              </a:spcBef>
              <a:buNone/>
              <a:defRPr b="0" i="0" sz="1200" u="none" cap="none" strike="noStrike">
                <a:solidFill>
                  <a:schemeClr val="lt1"/>
                </a:solidFill>
                <a:latin typeface="Avenir"/>
                <a:ea typeface="Avenir"/>
                <a:cs typeface="Avenir"/>
                <a:sym typeface="Avenir"/>
              </a:defRPr>
            </a:lvl4pPr>
            <a:lvl5pPr indent="0" lvl="4" marL="0" marR="0" rtl="0" algn="r">
              <a:lnSpc>
                <a:spcPct val="120000"/>
              </a:lnSpc>
              <a:spcBef>
                <a:spcPts val="0"/>
              </a:spcBef>
              <a:buNone/>
              <a:defRPr b="0" i="0" sz="1200" u="none" cap="none" strike="noStrike">
                <a:solidFill>
                  <a:schemeClr val="lt1"/>
                </a:solidFill>
                <a:latin typeface="Avenir"/>
                <a:ea typeface="Avenir"/>
                <a:cs typeface="Avenir"/>
                <a:sym typeface="Avenir"/>
              </a:defRPr>
            </a:lvl5pPr>
            <a:lvl6pPr indent="0" lvl="5" marL="0" marR="0" rtl="0" algn="r">
              <a:lnSpc>
                <a:spcPct val="120000"/>
              </a:lnSpc>
              <a:spcBef>
                <a:spcPts val="0"/>
              </a:spcBef>
              <a:buNone/>
              <a:defRPr b="0" i="0" sz="1200" u="none" cap="none" strike="noStrike">
                <a:solidFill>
                  <a:schemeClr val="lt1"/>
                </a:solidFill>
                <a:latin typeface="Avenir"/>
                <a:ea typeface="Avenir"/>
                <a:cs typeface="Avenir"/>
                <a:sym typeface="Avenir"/>
              </a:defRPr>
            </a:lvl6pPr>
            <a:lvl7pPr indent="0" lvl="6" marL="0" marR="0" rtl="0" algn="r">
              <a:lnSpc>
                <a:spcPct val="120000"/>
              </a:lnSpc>
              <a:spcBef>
                <a:spcPts val="0"/>
              </a:spcBef>
              <a:buNone/>
              <a:defRPr b="0" i="0" sz="1200" u="none" cap="none" strike="noStrike">
                <a:solidFill>
                  <a:schemeClr val="lt1"/>
                </a:solidFill>
                <a:latin typeface="Avenir"/>
                <a:ea typeface="Avenir"/>
                <a:cs typeface="Avenir"/>
                <a:sym typeface="Avenir"/>
              </a:defRPr>
            </a:lvl7pPr>
            <a:lvl8pPr indent="0" lvl="7" marL="0" marR="0" rtl="0" algn="r">
              <a:lnSpc>
                <a:spcPct val="120000"/>
              </a:lnSpc>
              <a:spcBef>
                <a:spcPts val="0"/>
              </a:spcBef>
              <a:buNone/>
              <a:defRPr b="0" i="0" sz="1200" u="none" cap="none" strike="noStrike">
                <a:solidFill>
                  <a:schemeClr val="lt1"/>
                </a:solidFill>
                <a:latin typeface="Avenir"/>
                <a:ea typeface="Avenir"/>
                <a:cs typeface="Avenir"/>
                <a:sym typeface="Avenir"/>
              </a:defRPr>
            </a:lvl8pPr>
            <a:lvl9pPr indent="0" lvl="8" marL="0" marR="0" rtl="0" algn="r">
              <a:lnSpc>
                <a:spcPct val="120000"/>
              </a:lnSpc>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eia.gov/"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9" name="Shape 89"/>
        <p:cNvGrpSpPr/>
        <p:nvPr/>
      </p:nvGrpSpPr>
      <p:grpSpPr>
        <a:xfrm>
          <a:off x="0" y="0"/>
          <a:ext cx="0" cy="0"/>
          <a:chOff x="0" y="0"/>
          <a:chExt cx="0" cy="0"/>
        </a:xfrm>
      </p:grpSpPr>
      <p:sp>
        <p:nvSpPr>
          <p:cNvPr id="90" name="Google Shape;90;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1" name="Google Shape;91;p1"/>
          <p:cNvSpPr/>
          <p:nvPr/>
        </p:nvSpPr>
        <p:spPr>
          <a:xfrm>
            <a:off x="0" y="0"/>
            <a:ext cx="12192000" cy="6858000"/>
          </a:xfrm>
          <a:prstGeom prst="rect">
            <a:avLst/>
          </a:prstGeom>
          <a:solidFill>
            <a:srgbClr val="5A3E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2" name="Google Shape;92;p1"/>
          <p:cNvSpPr txBox="1"/>
          <p:nvPr>
            <p:ph type="ctrTitle"/>
          </p:nvPr>
        </p:nvSpPr>
        <p:spPr>
          <a:xfrm>
            <a:off x="6480000" y="1554630"/>
            <a:ext cx="5015638" cy="1969770"/>
          </a:xfrm>
          <a:prstGeom prst="rect">
            <a:avLst/>
          </a:prstGeom>
          <a:noFill/>
          <a:ln>
            <a:noFill/>
          </a:ln>
        </p:spPr>
        <p:txBody>
          <a:bodyPr anchorCtr="0" anchor="b" bIns="0" lIns="0" spcFirstLastPara="1" rIns="0" wrap="square" tIns="0">
            <a:normAutofit/>
          </a:bodyPr>
          <a:lstStyle/>
          <a:p>
            <a:pPr indent="0" lvl="0" marL="0" rtl="0" algn="ctr">
              <a:lnSpc>
                <a:spcPct val="90000"/>
              </a:lnSpc>
              <a:spcBef>
                <a:spcPts val="0"/>
              </a:spcBef>
              <a:spcAft>
                <a:spcPts val="0"/>
              </a:spcAft>
              <a:buClr>
                <a:schemeClr val="lt1"/>
              </a:buClr>
              <a:buSzPts val="4300"/>
              <a:buFont typeface="Arial"/>
              <a:buNone/>
            </a:pPr>
            <a:r>
              <a:rPr lang="en-GB" sz="4300"/>
              <a:t>PRINCIPLES OF  DATA SCIENCE</a:t>
            </a:r>
            <a:endParaRPr/>
          </a:p>
        </p:txBody>
      </p:sp>
      <p:sp>
        <p:nvSpPr>
          <p:cNvPr id="93" name="Google Shape;93;p1"/>
          <p:cNvSpPr txBox="1"/>
          <p:nvPr>
            <p:ph idx="1" type="subTitle"/>
          </p:nvPr>
        </p:nvSpPr>
        <p:spPr>
          <a:xfrm>
            <a:off x="6480000" y="3830399"/>
            <a:ext cx="5015638" cy="993670"/>
          </a:xfrm>
          <a:prstGeom prst="rect">
            <a:avLst/>
          </a:prstGeom>
          <a:noFill/>
          <a:ln>
            <a:noFill/>
          </a:ln>
        </p:spPr>
        <p:txBody>
          <a:bodyPr anchorCtr="0" anchor="t" bIns="0" lIns="0" spcFirstLastPara="1" rIns="0" wrap="square" tIns="0">
            <a:normAutofit/>
          </a:bodyPr>
          <a:lstStyle/>
          <a:p>
            <a:pPr indent="0" lvl="0" marL="0" rtl="0" algn="ctr">
              <a:lnSpc>
                <a:spcPct val="120000"/>
              </a:lnSpc>
              <a:spcBef>
                <a:spcPts val="0"/>
              </a:spcBef>
              <a:spcAft>
                <a:spcPts val="0"/>
              </a:spcAft>
              <a:buSzPts val="2800"/>
              <a:buNone/>
            </a:pPr>
            <a:r>
              <a:rPr lang="en-GB">
                <a:solidFill>
                  <a:srgbClr val="C8CFD3"/>
                </a:solidFill>
              </a:rPr>
              <a:t>Final project</a:t>
            </a:r>
            <a:endParaRPr/>
          </a:p>
        </p:txBody>
      </p:sp>
      <p:grpSp>
        <p:nvGrpSpPr>
          <p:cNvPr id="94" name="Google Shape;94;p1"/>
          <p:cNvGrpSpPr/>
          <p:nvPr/>
        </p:nvGrpSpPr>
        <p:grpSpPr>
          <a:xfrm rot="10800000">
            <a:off x="7859784" y="317452"/>
            <a:ext cx="2218352" cy="641300"/>
            <a:chOff x="4475992" y="5003195"/>
            <a:chExt cx="3167821" cy="915780"/>
          </a:xfrm>
        </p:grpSpPr>
        <p:sp>
          <p:nvSpPr>
            <p:cNvPr id="95" name="Google Shape;95;p1"/>
            <p:cNvSpPr/>
            <p:nvPr/>
          </p:nvSpPr>
          <p:spPr>
            <a:xfrm rot="5400000">
              <a:off x="5690691" y="5352589"/>
              <a:ext cx="749228" cy="383544"/>
            </a:xfrm>
            <a:custGeom>
              <a:rect b="b" l="l" r="r" t="t"/>
              <a:pathLst>
                <a:path extrusionOk="0" h="34" w="66">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accent3"/>
                </a:solidFill>
                <a:latin typeface="Avenir"/>
                <a:ea typeface="Avenir"/>
                <a:cs typeface="Avenir"/>
                <a:sym typeface="Avenir"/>
              </a:endParaRPr>
            </a:p>
          </p:txBody>
        </p:sp>
        <p:sp>
          <p:nvSpPr>
            <p:cNvPr id="96" name="Google Shape;96;p1"/>
            <p:cNvSpPr/>
            <p:nvPr/>
          </p:nvSpPr>
          <p:spPr>
            <a:xfrm rot="6274527">
              <a:off x="6910134" y="5062687"/>
              <a:ext cx="647637" cy="678578"/>
            </a:xfrm>
            <a:custGeom>
              <a:rect b="b" l="l" r="r" t="t"/>
              <a:pathLst>
                <a:path extrusionOk="0" h="60" w="57">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accent3"/>
                </a:solidFill>
                <a:latin typeface="Avenir"/>
                <a:ea typeface="Avenir"/>
                <a:cs typeface="Avenir"/>
                <a:sym typeface="Avenir"/>
              </a:endParaRPr>
            </a:p>
          </p:txBody>
        </p:sp>
        <p:sp>
          <p:nvSpPr>
            <p:cNvPr id="97" name="Google Shape;97;p1"/>
            <p:cNvSpPr/>
            <p:nvPr/>
          </p:nvSpPr>
          <p:spPr>
            <a:xfrm rot="4430858">
              <a:off x="4571743" y="5071596"/>
              <a:ext cx="626472" cy="670149"/>
            </a:xfrm>
            <a:custGeom>
              <a:rect b="b" l="l" r="r" t="t"/>
              <a:pathLst>
                <a:path extrusionOk="0" h="59" w="55">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accent3"/>
                </a:solidFill>
                <a:latin typeface="Avenir"/>
                <a:ea typeface="Avenir"/>
                <a:cs typeface="Avenir"/>
                <a:sym typeface="Avenir"/>
              </a:endParaRPr>
            </a:p>
          </p:txBody>
        </p:sp>
      </p:grpSp>
      <p:grpSp>
        <p:nvGrpSpPr>
          <p:cNvPr id="98" name="Google Shape;98;p1"/>
          <p:cNvGrpSpPr/>
          <p:nvPr/>
        </p:nvGrpSpPr>
        <p:grpSpPr>
          <a:xfrm rot="10800000">
            <a:off x="7945211" y="5350870"/>
            <a:ext cx="2172608" cy="771782"/>
            <a:chOff x="4475991" y="462098"/>
            <a:chExt cx="3102496" cy="1102109"/>
          </a:xfrm>
        </p:grpSpPr>
        <p:sp>
          <p:nvSpPr>
            <p:cNvPr id="99" name="Google Shape;99;p1"/>
            <p:cNvSpPr/>
            <p:nvPr/>
          </p:nvSpPr>
          <p:spPr>
            <a:xfrm rot="600114">
              <a:off x="4532666" y="754398"/>
              <a:ext cx="694205" cy="713383"/>
            </a:xfrm>
            <a:custGeom>
              <a:rect b="b" l="l" r="r" t="t"/>
              <a:pathLst>
                <a:path extrusionOk="0" h="60" w="58">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accent3"/>
                </a:solidFill>
                <a:latin typeface="Avenir"/>
                <a:ea typeface="Avenir"/>
                <a:cs typeface="Avenir"/>
                <a:sym typeface="Avenir"/>
              </a:endParaRPr>
            </a:p>
          </p:txBody>
        </p:sp>
        <p:sp>
          <p:nvSpPr>
            <p:cNvPr id="100" name="Google Shape;100;p1"/>
            <p:cNvSpPr/>
            <p:nvPr/>
          </p:nvSpPr>
          <p:spPr>
            <a:xfrm rot="600114">
              <a:off x="5791465" y="505937"/>
              <a:ext cx="587404" cy="943792"/>
            </a:xfrm>
            <a:custGeom>
              <a:rect b="b" l="l" r="r" t="t"/>
              <a:pathLst>
                <a:path extrusionOk="0" h="79" w="4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accent3"/>
                </a:solidFill>
                <a:latin typeface="Avenir"/>
                <a:ea typeface="Avenir"/>
                <a:cs typeface="Avenir"/>
                <a:sym typeface="Avenir"/>
              </a:endParaRPr>
            </a:p>
          </p:txBody>
        </p:sp>
        <p:sp>
          <p:nvSpPr>
            <p:cNvPr id="101" name="Google Shape;101;p1"/>
            <p:cNvSpPr/>
            <p:nvPr/>
          </p:nvSpPr>
          <p:spPr>
            <a:xfrm rot="600114">
              <a:off x="7087193" y="757585"/>
              <a:ext cx="427203" cy="775416"/>
            </a:xfrm>
            <a:custGeom>
              <a:rect b="b" l="l" r="r" t="t"/>
              <a:pathLst>
                <a:path extrusionOk="0" h="65" w="36">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accent3"/>
                </a:solidFill>
                <a:latin typeface="Avenir"/>
                <a:ea typeface="Avenir"/>
                <a:cs typeface="Avenir"/>
                <a:sym typeface="Aveni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926dd8f753_0_18"/>
          <p:cNvSpPr txBox="1"/>
          <p:nvPr>
            <p:ph idx="1" type="body"/>
          </p:nvPr>
        </p:nvSpPr>
        <p:spPr>
          <a:xfrm>
            <a:off x="720000" y="1017600"/>
            <a:ext cx="4999500" cy="56154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SzPts val="1800"/>
              <a:buChar char="•"/>
            </a:pPr>
            <a:r>
              <a:rPr lang="en-GB"/>
              <a:t>Correlation analysis</a:t>
            </a:r>
            <a:endParaRPr/>
          </a:p>
          <a:p>
            <a:pPr indent="0" lvl="0" marL="914400" rtl="0" algn="l">
              <a:spcBef>
                <a:spcPts val="1000"/>
              </a:spcBef>
              <a:spcAft>
                <a:spcPts val="0"/>
              </a:spcAft>
              <a:buNone/>
            </a:pPr>
            <a:r>
              <a:t/>
            </a:r>
            <a:endParaRPr/>
          </a:p>
          <a:p>
            <a:pPr indent="0" lvl="0" marL="914400" rtl="0" algn="l">
              <a:spcBef>
                <a:spcPts val="1000"/>
              </a:spcBef>
              <a:spcAft>
                <a:spcPts val="0"/>
              </a:spcAft>
              <a:buNone/>
            </a:pPr>
            <a:r>
              <a:t/>
            </a:r>
            <a:endParaRPr/>
          </a:p>
          <a:p>
            <a:pPr indent="-342900" lvl="1" marL="914400" rtl="0" algn="l">
              <a:spcBef>
                <a:spcPts val="500"/>
              </a:spcBef>
              <a:spcAft>
                <a:spcPts val="0"/>
              </a:spcAft>
              <a:buSzPts val="1800"/>
              <a:buChar char="•"/>
            </a:pPr>
            <a:r>
              <a:rPr lang="en-GB"/>
              <a:t>Correlation trend for crude oil price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914400" rtl="0" algn="l">
              <a:spcBef>
                <a:spcPts val="1000"/>
              </a:spcBef>
              <a:spcAft>
                <a:spcPts val="0"/>
              </a:spcAft>
              <a:buSzPts val="1800"/>
              <a:buChar char="•"/>
            </a:pPr>
            <a:r>
              <a:rPr lang="en-GB"/>
              <a:t>Correlation between percentage of stock held in SPR</a:t>
            </a:r>
            <a:endParaRPr/>
          </a:p>
        </p:txBody>
      </p:sp>
      <p:sp>
        <p:nvSpPr>
          <p:cNvPr id="177" name="Google Shape;177;g1926dd8f753_0_18"/>
          <p:cNvSpPr txBox="1"/>
          <p:nvPr>
            <p:ph type="title"/>
          </p:nvPr>
        </p:nvSpPr>
        <p:spPr>
          <a:xfrm>
            <a:off x="720000" y="288521"/>
            <a:ext cx="10728300" cy="758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Exploratory data analysis</a:t>
            </a:r>
            <a:endParaRPr/>
          </a:p>
        </p:txBody>
      </p:sp>
      <p:pic>
        <p:nvPicPr>
          <p:cNvPr id="178" name="Google Shape;178;g1926dd8f753_0_18"/>
          <p:cNvPicPr preferRelativeResize="0"/>
          <p:nvPr/>
        </p:nvPicPr>
        <p:blipFill>
          <a:blip r:embed="rId3">
            <a:alphaModFix/>
          </a:blip>
          <a:stretch>
            <a:fillRect/>
          </a:stretch>
        </p:blipFill>
        <p:spPr>
          <a:xfrm>
            <a:off x="5871900" y="818326"/>
            <a:ext cx="6167701" cy="2640100"/>
          </a:xfrm>
          <a:prstGeom prst="rect">
            <a:avLst/>
          </a:prstGeom>
          <a:noFill/>
          <a:ln>
            <a:noFill/>
          </a:ln>
        </p:spPr>
      </p:pic>
      <p:pic>
        <p:nvPicPr>
          <p:cNvPr id="179" name="Google Shape;179;g1926dd8f753_0_18"/>
          <p:cNvPicPr preferRelativeResize="0"/>
          <p:nvPr/>
        </p:nvPicPr>
        <p:blipFill>
          <a:blip r:embed="rId4">
            <a:alphaModFix/>
          </a:blip>
          <a:stretch>
            <a:fillRect/>
          </a:stretch>
        </p:blipFill>
        <p:spPr>
          <a:xfrm>
            <a:off x="5871900" y="3915626"/>
            <a:ext cx="6167700" cy="21286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3" name="Shape 183"/>
        <p:cNvGrpSpPr/>
        <p:nvPr/>
      </p:nvGrpSpPr>
      <p:grpSpPr>
        <a:xfrm>
          <a:off x="0" y="0"/>
          <a:ext cx="0" cy="0"/>
          <a:chOff x="0" y="0"/>
          <a:chExt cx="0" cy="0"/>
        </a:xfrm>
      </p:grpSpPr>
      <p:sp>
        <p:nvSpPr>
          <p:cNvPr id="184" name="Google Shape;184;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85" name="Google Shape;185;p8"/>
          <p:cNvSpPr/>
          <p:nvPr/>
        </p:nvSpPr>
        <p:spPr>
          <a:xfrm>
            <a:off x="0" y="0"/>
            <a:ext cx="12192000" cy="6858000"/>
          </a:xfrm>
          <a:prstGeom prst="rect">
            <a:avLst/>
          </a:prstGeom>
          <a:solidFill>
            <a:srgbClr val="5A3E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86" name="Google Shape;186;p8"/>
          <p:cNvSpPr txBox="1"/>
          <p:nvPr>
            <p:ph type="title"/>
          </p:nvPr>
        </p:nvSpPr>
        <p:spPr>
          <a:xfrm>
            <a:off x="720000" y="619201"/>
            <a:ext cx="3095700" cy="14772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Model ready data</a:t>
            </a:r>
            <a:endParaRPr/>
          </a:p>
        </p:txBody>
      </p:sp>
      <p:sp>
        <p:nvSpPr>
          <p:cNvPr id="187" name="Google Shape;187;p8"/>
          <p:cNvSpPr txBox="1"/>
          <p:nvPr>
            <p:ph idx="1" type="body"/>
          </p:nvPr>
        </p:nvSpPr>
        <p:spPr>
          <a:xfrm>
            <a:off x="4548188" y="633600"/>
            <a:ext cx="6900000" cy="1282500"/>
          </a:xfrm>
          <a:prstGeom prst="rect">
            <a:avLst/>
          </a:prstGeom>
          <a:noFill/>
          <a:ln>
            <a:noFill/>
          </a:ln>
        </p:spPr>
        <p:txBody>
          <a:bodyPr anchorCtr="0" anchor="t" bIns="0" lIns="0" spcFirstLastPara="1" rIns="0" wrap="square" tIns="0">
            <a:noAutofit/>
          </a:bodyPr>
          <a:lstStyle/>
          <a:p>
            <a:pPr indent="-247650" lvl="0" marL="228600" rtl="0" algn="l">
              <a:lnSpc>
                <a:spcPct val="110000"/>
              </a:lnSpc>
              <a:spcBef>
                <a:spcPts val="0"/>
              </a:spcBef>
              <a:spcAft>
                <a:spcPts val="0"/>
              </a:spcAft>
              <a:buSzPts val="2000"/>
              <a:buChar char="•"/>
            </a:pPr>
            <a:r>
              <a:rPr lang="en-GB"/>
              <a:t>W</a:t>
            </a:r>
            <a:r>
              <a:rPr lang="en-GB"/>
              <a:t>e take cleaned data , and  prepare to fit it to the  model</a:t>
            </a:r>
            <a:endParaRPr/>
          </a:p>
          <a:p>
            <a:pPr indent="-247650" lvl="0" marL="228600" rtl="0" algn="l">
              <a:lnSpc>
                <a:spcPct val="110000"/>
              </a:lnSpc>
              <a:spcBef>
                <a:spcPts val="1000"/>
              </a:spcBef>
              <a:spcAft>
                <a:spcPts val="0"/>
              </a:spcAft>
              <a:buSzPts val="2000"/>
              <a:buChar char="•"/>
            </a:pPr>
            <a:r>
              <a:rPr lang="en-GB"/>
              <a:t>From quality check, </a:t>
            </a:r>
            <a:r>
              <a:rPr lang="en-GB"/>
              <a:t>we make sure that all values are</a:t>
            </a:r>
            <a:r>
              <a:rPr lang="en-GB"/>
              <a:t> numerical </a:t>
            </a:r>
            <a:r>
              <a:rPr lang="en-GB"/>
              <a:t>for prediction and there are no missing values</a:t>
            </a:r>
            <a:endParaRPr/>
          </a:p>
          <a:p>
            <a:pPr indent="-247650" lvl="0" marL="228600" rtl="0" algn="l">
              <a:lnSpc>
                <a:spcPct val="110000"/>
              </a:lnSpc>
              <a:spcBef>
                <a:spcPts val="1000"/>
              </a:spcBef>
              <a:spcAft>
                <a:spcPts val="0"/>
              </a:spcAft>
              <a:buSzPts val="2000"/>
              <a:buChar char="•"/>
            </a:pPr>
            <a:r>
              <a:rPr lang="en-GB"/>
              <a:t>Next, we treat outliers </a:t>
            </a:r>
            <a:endParaRPr/>
          </a:p>
        </p:txBody>
      </p:sp>
      <p:pic>
        <p:nvPicPr>
          <p:cNvPr descr="Chart, box and whisker chart&#10;&#10;Description automatically generated" id="188" name="Google Shape;188;p8"/>
          <p:cNvPicPr preferRelativeResize="0"/>
          <p:nvPr/>
        </p:nvPicPr>
        <p:blipFill rotWithShape="1">
          <a:blip r:embed="rId3">
            <a:alphaModFix/>
          </a:blip>
          <a:srcRect b="0" l="0" r="0" t="0"/>
          <a:stretch/>
        </p:blipFill>
        <p:spPr>
          <a:xfrm>
            <a:off x="1576696" y="2623589"/>
            <a:ext cx="9038614" cy="3501162"/>
          </a:xfrm>
          <a:custGeom>
            <a:rect b="b" l="l" r="r" t="t"/>
            <a:pathLst>
              <a:path extrusionOk="0" h="3501162" w="10728325">
                <a:moveTo>
                  <a:pt x="0" y="0"/>
                </a:moveTo>
                <a:lnTo>
                  <a:pt x="10728325" y="0"/>
                </a:lnTo>
                <a:lnTo>
                  <a:pt x="10728325" y="3501162"/>
                </a:lnTo>
                <a:lnTo>
                  <a:pt x="0" y="3501162"/>
                </a:lnTo>
                <a:close/>
              </a:path>
            </a:pathLst>
          </a:cu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720000" y="619200"/>
            <a:ext cx="10728322" cy="413404"/>
          </a:xfrm>
          <a:prstGeom prst="rect">
            <a:avLst/>
          </a:prstGeom>
          <a:noFill/>
          <a:ln>
            <a:noFill/>
          </a:ln>
        </p:spPr>
        <p:txBody>
          <a:bodyPr anchorCtr="0" anchor="t" bIns="0" lIns="0" spcFirstLastPara="1" rIns="0" wrap="square" tIns="0">
            <a:normAutofit fontScale="90000"/>
          </a:bodyPr>
          <a:lstStyle/>
          <a:p>
            <a:pPr indent="0" lvl="0" marL="0" rtl="0" algn="l">
              <a:lnSpc>
                <a:spcPct val="100000"/>
              </a:lnSpc>
              <a:spcBef>
                <a:spcPts val="0"/>
              </a:spcBef>
              <a:spcAft>
                <a:spcPts val="0"/>
              </a:spcAft>
              <a:buClr>
                <a:schemeClr val="lt1"/>
              </a:buClr>
              <a:buSzPct val="100000"/>
              <a:buFont typeface="Arial"/>
              <a:buNone/>
            </a:pPr>
            <a:r>
              <a:rPr lang="en-GB"/>
              <a:t>Model ready data</a:t>
            </a:r>
            <a:endParaRPr/>
          </a:p>
        </p:txBody>
      </p:sp>
      <p:sp>
        <p:nvSpPr>
          <p:cNvPr id="194" name="Google Shape;194;p9"/>
          <p:cNvSpPr txBox="1"/>
          <p:nvPr>
            <p:ph idx="1" type="body"/>
          </p:nvPr>
        </p:nvSpPr>
        <p:spPr>
          <a:xfrm>
            <a:off x="720000" y="1434544"/>
            <a:ext cx="10728325" cy="4334431"/>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SzPts val="2000"/>
              <a:buChar char="•"/>
            </a:pPr>
            <a:r>
              <a:rPr lang="en-GB">
                <a:solidFill>
                  <a:srgbClr val="FFFFFF"/>
                </a:solidFill>
              </a:rPr>
              <a:t>We have split the data into two parts:</a:t>
            </a:r>
            <a:endParaRPr>
              <a:solidFill>
                <a:srgbClr val="FFFFFF"/>
              </a:solidFill>
            </a:endParaRPr>
          </a:p>
          <a:p>
            <a:pPr indent="-241300" lvl="1" marL="685800" rtl="0" algn="l">
              <a:lnSpc>
                <a:spcPct val="120000"/>
              </a:lnSpc>
              <a:spcBef>
                <a:spcPts val="0"/>
              </a:spcBef>
              <a:spcAft>
                <a:spcPts val="0"/>
              </a:spcAft>
              <a:buSzPts val="2000"/>
              <a:buChar char="•"/>
            </a:pPr>
            <a:r>
              <a:rPr lang="en-GB">
                <a:solidFill>
                  <a:srgbClr val="FFFFFF"/>
                </a:solidFill>
              </a:rPr>
              <a:t>80% into training set</a:t>
            </a:r>
            <a:endParaRPr>
              <a:solidFill>
                <a:srgbClr val="FFFFFF"/>
              </a:solidFill>
            </a:endParaRPr>
          </a:p>
          <a:p>
            <a:pPr indent="-241300" lvl="1" marL="685800" rtl="0" algn="l">
              <a:lnSpc>
                <a:spcPct val="120000"/>
              </a:lnSpc>
              <a:spcBef>
                <a:spcPts val="0"/>
              </a:spcBef>
              <a:spcAft>
                <a:spcPts val="0"/>
              </a:spcAft>
              <a:buSzPts val="2000"/>
              <a:buChar char="•"/>
            </a:pPr>
            <a:r>
              <a:rPr lang="en-GB">
                <a:solidFill>
                  <a:srgbClr val="FFFFFF"/>
                </a:solidFill>
              </a:rPr>
              <a:t>20% into testing set</a:t>
            </a:r>
            <a:endParaRPr/>
          </a:p>
          <a:p>
            <a:pPr indent="-228600" lvl="0" marL="228600" rtl="0" algn="l">
              <a:lnSpc>
                <a:spcPct val="120000"/>
              </a:lnSpc>
              <a:spcBef>
                <a:spcPts val="1000"/>
              </a:spcBef>
              <a:spcAft>
                <a:spcPts val="0"/>
              </a:spcAft>
              <a:buSzPts val="2000"/>
              <a:buChar char="•"/>
            </a:pPr>
            <a:r>
              <a:rPr lang="en-GB"/>
              <a:t>We then use min-max scaler to normalize the data and save all transformed and untransformed training and testing set in Model ready</a:t>
            </a:r>
            <a:r>
              <a:rPr lang="en-GB"/>
              <a:t> data</a:t>
            </a:r>
            <a:r>
              <a:rPr lang="en-GB"/>
              <a:t> folder</a:t>
            </a:r>
            <a:endParaRPr>
              <a:solidFill>
                <a:srgbClr val="FFFFFF"/>
              </a:solidFill>
            </a:endParaRPr>
          </a:p>
          <a:p>
            <a:pPr indent="-101600" lvl="0" marL="228600" rtl="0" algn="l">
              <a:lnSpc>
                <a:spcPct val="120000"/>
              </a:lnSpc>
              <a:spcBef>
                <a:spcPts val="1000"/>
              </a:spcBef>
              <a:spcAft>
                <a:spcPts val="0"/>
              </a:spcAft>
              <a:buSzPts val="2000"/>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720000" y="619200"/>
            <a:ext cx="10728322" cy="715328"/>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Linear Regression</a:t>
            </a:r>
            <a:endParaRPr/>
          </a:p>
        </p:txBody>
      </p:sp>
      <p:sp>
        <p:nvSpPr>
          <p:cNvPr id="200" name="Google Shape;200;p10"/>
          <p:cNvSpPr txBox="1"/>
          <p:nvPr>
            <p:ph idx="1" type="body"/>
          </p:nvPr>
        </p:nvSpPr>
        <p:spPr>
          <a:xfrm>
            <a:off x="633725" y="1427349"/>
            <a:ext cx="10728300" cy="4252200"/>
          </a:xfrm>
          <a:prstGeom prst="rect">
            <a:avLst/>
          </a:prstGeom>
          <a:noFill/>
          <a:ln>
            <a:noFill/>
          </a:ln>
        </p:spPr>
        <p:txBody>
          <a:bodyPr anchorCtr="0" anchor="t" bIns="0" lIns="0" spcFirstLastPara="1" rIns="0" wrap="square" tIns="0">
            <a:noAutofit/>
          </a:bodyPr>
          <a:lstStyle/>
          <a:p>
            <a:pPr indent="-228600" lvl="0" marL="228600" rtl="0" algn="l">
              <a:lnSpc>
                <a:spcPct val="120000"/>
              </a:lnSpc>
              <a:spcBef>
                <a:spcPts val="0"/>
              </a:spcBef>
              <a:spcAft>
                <a:spcPts val="0"/>
              </a:spcAft>
              <a:buSzPts val="2000"/>
              <a:buChar char="•"/>
            </a:pPr>
            <a:r>
              <a:rPr lang="en-GB"/>
              <a:t>We have two linear regressors one is for normalized data and other for untransformed data </a:t>
            </a:r>
            <a:endParaRPr>
              <a:solidFill>
                <a:srgbClr val="FFFFFF"/>
              </a:solidFill>
            </a:endParaRPr>
          </a:p>
          <a:p>
            <a:pPr indent="-228600" lvl="0" marL="228600" rtl="0" algn="l">
              <a:lnSpc>
                <a:spcPct val="120000"/>
              </a:lnSpc>
              <a:spcBef>
                <a:spcPts val="1000"/>
              </a:spcBef>
              <a:spcAft>
                <a:spcPts val="0"/>
              </a:spcAft>
              <a:buSzPts val="2000"/>
              <a:buChar char="•"/>
            </a:pPr>
            <a:r>
              <a:rPr lang="en-GB"/>
              <a:t>Compare</a:t>
            </a:r>
            <a:r>
              <a:rPr lang="en-GB"/>
              <a:t> coefficients with transformed data and un transformed data.</a:t>
            </a:r>
            <a:endParaRPr>
              <a:solidFill>
                <a:srgbClr val="FFFFFF"/>
              </a:solidFill>
            </a:endParaRPr>
          </a:p>
          <a:p>
            <a:pPr indent="-203200" lvl="1" marL="685800" rtl="0" algn="l">
              <a:lnSpc>
                <a:spcPct val="120000"/>
              </a:lnSpc>
              <a:spcBef>
                <a:spcPts val="1000"/>
              </a:spcBef>
              <a:spcAft>
                <a:spcPts val="0"/>
              </a:spcAft>
              <a:buSzPts val="1400"/>
              <a:buChar char="•"/>
            </a:pPr>
            <a:r>
              <a:rPr b="1" lang="en-GB" sz="1400"/>
              <a:t>Unt</a:t>
            </a:r>
            <a:r>
              <a:rPr b="1" lang="en-GB" sz="1400"/>
              <a:t>ransformed training data</a:t>
            </a:r>
            <a:r>
              <a:rPr lang="en-GB" sz="1400"/>
              <a:t> : [(' Cushing, OK WTI Crude oil Spot Price FOB (Dollars per Barrel) ', 0.017502729606208675), (' Europe Brent Spot Price FOB (Dollars per Barrel) ', 0.010081874940562134), (' U.S. Field Production of Crude Oil (Thousand Barrels) ', -4.1421025511866744e-08), (' Alaska Field Production of Crude Oil (Thousand Barrels) ', -1.3157210300967365e-06), (' U.S. Imports of Crude Oil (Thousand Barrels) ', 4.81028658661474e-07), (' U.S. Percent of Crude Oil Stocks Held in SPR (Percent) ', -0.030438789949787246), (' U.S. Percent of Total Petroleum Stocks Held in SPR (Percent) ', 0.013784801873997209)] Bias / Intercept = [1.4282748]	</a:t>
            </a:r>
            <a:endParaRPr sz="1400">
              <a:solidFill>
                <a:srgbClr val="FFFFFF"/>
              </a:solidFill>
            </a:endParaRPr>
          </a:p>
          <a:p>
            <a:pPr indent="-203200" lvl="1" marL="685800" rtl="0" algn="l">
              <a:lnSpc>
                <a:spcPct val="120000"/>
              </a:lnSpc>
              <a:spcBef>
                <a:spcPts val="1000"/>
              </a:spcBef>
              <a:spcAft>
                <a:spcPts val="0"/>
              </a:spcAft>
              <a:buSzPts val="1400"/>
              <a:buChar char="•"/>
            </a:pPr>
            <a:r>
              <a:rPr b="1" lang="en-GB" sz="1400"/>
              <a:t>Normalised training data</a:t>
            </a:r>
            <a:r>
              <a:rPr lang="en-GB" sz="1400"/>
              <a:t> : [(' Cushing, OK WTI Crude oil Spot Price FOB (Dollars per Barrel) ', 2.140408803542702), (' Europe Brent Spot Price FOB (Dollars per Barrel) ', 1.2345255864722682), (' U.S. Field Production of Crude Oil (Thousand Barrels) ', -0.010537954166479013), (' Alaska Field Production of Crude Oil (Thousand Barrels) ', -0.06811356200707264), (' U.S. Imports of Crude Oil (Thousand Barrels) ', 0.10348850562463041), (' U.S. Percent of Crude Oil Stocks Held in SPR (Percent) ', -0.5996441620108095), (' U.S. Percent of Total Petroleum Stocks Held in SPR (Percent) ', 0.20677202810995748)] Bias / Intercept = [0.55244521]</a:t>
            </a:r>
            <a:endParaRPr sz="1400">
              <a:solidFill>
                <a:srgbClr val="FFFFFF"/>
              </a:solidFill>
            </a:endParaRPr>
          </a:p>
          <a:p>
            <a:pPr indent="-152400" lvl="0" marL="228600" rtl="0" algn="l">
              <a:lnSpc>
                <a:spcPct val="120000"/>
              </a:lnSpc>
              <a:spcBef>
                <a:spcPts val="1000"/>
              </a:spcBef>
              <a:spcAft>
                <a:spcPts val="0"/>
              </a:spcAft>
              <a:buSzPts val="1200"/>
              <a:buNone/>
            </a:pPr>
            <a:r>
              <a:t/>
            </a:r>
            <a:endParaRPr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720000" y="383943"/>
            <a:ext cx="10728300" cy="5193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Linear Regression</a:t>
            </a:r>
            <a:endParaRPr/>
          </a:p>
        </p:txBody>
      </p:sp>
      <p:sp>
        <p:nvSpPr>
          <p:cNvPr id="206" name="Google Shape;206;p11"/>
          <p:cNvSpPr txBox="1"/>
          <p:nvPr>
            <p:ph idx="1" type="body"/>
          </p:nvPr>
        </p:nvSpPr>
        <p:spPr>
          <a:xfrm>
            <a:off x="720000" y="1233261"/>
            <a:ext cx="10728325" cy="4535714"/>
          </a:xfrm>
          <a:prstGeom prst="rect">
            <a:avLst/>
          </a:prstGeom>
          <a:noFill/>
          <a:ln>
            <a:noFill/>
          </a:ln>
        </p:spPr>
        <p:txBody>
          <a:bodyPr anchorCtr="0" anchor="t" bIns="0" lIns="0" spcFirstLastPara="1" rIns="0" wrap="square" tIns="0">
            <a:normAutofit/>
          </a:bodyPr>
          <a:lstStyle/>
          <a:p>
            <a:pPr indent="-101600" lvl="0" marL="228600" rtl="0" algn="l">
              <a:lnSpc>
                <a:spcPct val="120000"/>
              </a:lnSpc>
              <a:spcBef>
                <a:spcPts val="0"/>
              </a:spcBef>
              <a:spcAft>
                <a:spcPts val="0"/>
              </a:spcAft>
              <a:buSzPts val="2000"/>
              <a:buNone/>
            </a:pPr>
            <a:r>
              <a:t/>
            </a:r>
            <a:endParaRPr>
              <a:solidFill>
                <a:srgbClr val="FFFFFF"/>
              </a:solidFill>
            </a:endParaRPr>
          </a:p>
          <a:p>
            <a:pPr indent="-228600" lvl="0" marL="228600" rtl="0" algn="l">
              <a:lnSpc>
                <a:spcPct val="120000"/>
              </a:lnSpc>
              <a:spcBef>
                <a:spcPts val="1000"/>
              </a:spcBef>
              <a:spcAft>
                <a:spcPts val="0"/>
              </a:spcAft>
              <a:buSzPts val="2000"/>
              <a:buChar char="•"/>
            </a:pPr>
            <a:r>
              <a:t/>
            </a:r>
            <a:endParaRPr/>
          </a:p>
          <a:p>
            <a:pPr indent="-101600" lvl="0" marL="228600" rtl="0" algn="l">
              <a:lnSpc>
                <a:spcPct val="120000"/>
              </a:lnSpc>
              <a:spcBef>
                <a:spcPts val="1000"/>
              </a:spcBef>
              <a:spcAft>
                <a:spcPts val="0"/>
              </a:spcAft>
              <a:buSzPts val="2000"/>
              <a:buNone/>
            </a:pPr>
            <a:r>
              <a:t/>
            </a:r>
            <a:endParaRPr>
              <a:solidFill>
                <a:srgbClr val="FFFFFF"/>
              </a:solidFill>
            </a:endParaRPr>
          </a:p>
          <a:p>
            <a:pPr indent="-101600" lvl="0" marL="228600" rtl="0" algn="l">
              <a:lnSpc>
                <a:spcPct val="120000"/>
              </a:lnSpc>
              <a:spcBef>
                <a:spcPts val="1000"/>
              </a:spcBef>
              <a:spcAft>
                <a:spcPts val="0"/>
              </a:spcAft>
              <a:buSzPts val="2000"/>
              <a:buNone/>
            </a:pPr>
            <a:r>
              <a:t/>
            </a:r>
            <a:endParaRPr>
              <a:solidFill>
                <a:srgbClr val="FFFFFF"/>
              </a:solidFill>
            </a:endParaRPr>
          </a:p>
          <a:p>
            <a:pPr indent="-101600" lvl="0" marL="228600" rtl="0" algn="l">
              <a:lnSpc>
                <a:spcPct val="120000"/>
              </a:lnSpc>
              <a:spcBef>
                <a:spcPts val="1000"/>
              </a:spcBef>
              <a:spcAft>
                <a:spcPts val="0"/>
              </a:spcAft>
              <a:buSzPts val="2000"/>
              <a:buNone/>
            </a:pPr>
            <a:r>
              <a:t/>
            </a:r>
            <a:endParaRPr>
              <a:solidFill>
                <a:srgbClr val="FFFFFF"/>
              </a:solidFill>
            </a:endParaRPr>
          </a:p>
          <a:p>
            <a:pPr indent="-101600" lvl="0" marL="228600" rtl="0" algn="l">
              <a:lnSpc>
                <a:spcPct val="120000"/>
              </a:lnSpc>
              <a:spcBef>
                <a:spcPts val="1000"/>
              </a:spcBef>
              <a:spcAft>
                <a:spcPts val="0"/>
              </a:spcAft>
              <a:buSzPts val="2000"/>
              <a:buNone/>
            </a:pPr>
            <a:r>
              <a:t/>
            </a:r>
            <a:endParaRPr>
              <a:solidFill>
                <a:srgbClr val="FFFFFF"/>
              </a:solidFill>
            </a:endParaRPr>
          </a:p>
          <a:p>
            <a:pPr indent="-228600" lvl="0" marL="228600" rtl="0" algn="l">
              <a:lnSpc>
                <a:spcPct val="120000"/>
              </a:lnSpc>
              <a:spcBef>
                <a:spcPts val="1000"/>
              </a:spcBef>
              <a:spcAft>
                <a:spcPts val="0"/>
              </a:spcAft>
              <a:buSzPts val="2000"/>
              <a:buChar char="•"/>
            </a:pPr>
            <a:r>
              <a:rPr lang="en-GB">
                <a:solidFill>
                  <a:srgbClr val="FFFFFF"/>
                </a:solidFill>
              </a:rPr>
              <a:t>From the above </a:t>
            </a:r>
            <a:r>
              <a:rPr lang="en-GB"/>
              <a:t>We can observe that data normalisation did not affect prediction. Difference was observed only in coefficients due to normalization</a:t>
            </a:r>
            <a:endParaRPr>
              <a:solidFill>
                <a:srgbClr val="FFFFFF"/>
              </a:solidFill>
            </a:endParaRPr>
          </a:p>
        </p:txBody>
      </p:sp>
      <p:graphicFrame>
        <p:nvGraphicFramePr>
          <p:cNvPr id="207" name="Google Shape;207;p11"/>
          <p:cNvGraphicFramePr/>
          <p:nvPr/>
        </p:nvGraphicFramePr>
        <p:xfrm>
          <a:off x="1015847" y="1140412"/>
          <a:ext cx="3000000" cy="3000000"/>
        </p:xfrm>
        <a:graphic>
          <a:graphicData uri="http://schemas.openxmlformats.org/drawingml/2006/table">
            <a:tbl>
              <a:tblPr bandRow="1" firstRow="1">
                <a:noFill/>
                <a:tableStyleId>{666E5905-0FF2-4DDF-9D9D-3C099033DB16}</a:tableStyleId>
              </a:tblPr>
              <a:tblGrid>
                <a:gridCol w="1681925"/>
                <a:gridCol w="4210700"/>
                <a:gridCol w="4396000"/>
              </a:tblGrid>
              <a:tr h="218575">
                <a:tc>
                  <a:txBody>
                    <a:bodyPr/>
                    <a:lstStyle/>
                    <a:p>
                      <a:pPr indent="0" lvl="0" marL="0" marR="0" rtl="0" algn="l">
                        <a:spcBef>
                          <a:spcPts val="0"/>
                        </a:spcBef>
                        <a:spcAft>
                          <a:spcPts val="0"/>
                        </a:spcAft>
                        <a:buNone/>
                      </a:pPr>
                      <a:r>
                        <a:rPr lang="en-GB" sz="1800" u="none" cap="none" strike="noStrike"/>
                        <a:t>​</a:t>
                      </a:r>
                      <a:endParaRPr b="1" i="0" sz="1800" u="none" cap="none" strike="noStrike">
                        <a:solidFill>
                          <a:srgbClr val="FFFFFF"/>
                        </a:solidFill>
                        <a:latin typeface="Avenir"/>
                        <a:ea typeface="Avenir"/>
                        <a:cs typeface="Avenir"/>
                        <a:sym typeface="Avenir"/>
                      </a:endParaRPr>
                    </a:p>
                  </a:txBody>
                  <a:tcPr marT="45725" marB="45725" marR="91450" marL="91450"/>
                </a:tc>
                <a:tc>
                  <a:txBody>
                    <a:bodyPr/>
                    <a:lstStyle/>
                    <a:p>
                      <a:pPr indent="0" lvl="0" marL="0" marR="0" rtl="0" algn="l">
                        <a:spcBef>
                          <a:spcPts val="0"/>
                        </a:spcBef>
                        <a:spcAft>
                          <a:spcPts val="0"/>
                        </a:spcAft>
                        <a:buNone/>
                      </a:pPr>
                      <a:r>
                        <a:rPr lang="en-GB" sz="1800" u="none" cap="none" strike="noStrike"/>
                        <a:t>Transformed data​</a:t>
                      </a:r>
                      <a:endParaRPr b="1" i="0" sz="1800" u="none" cap="none" strike="noStrike">
                        <a:solidFill>
                          <a:srgbClr val="FFFFFF"/>
                        </a:solidFill>
                      </a:endParaRPr>
                    </a:p>
                  </a:txBody>
                  <a:tcPr marT="45725" marB="45725" marR="91450" marL="91450"/>
                </a:tc>
                <a:tc>
                  <a:txBody>
                    <a:bodyPr/>
                    <a:lstStyle/>
                    <a:p>
                      <a:pPr indent="0" lvl="0" marL="0" marR="0" rtl="0" algn="l">
                        <a:spcBef>
                          <a:spcPts val="0"/>
                        </a:spcBef>
                        <a:spcAft>
                          <a:spcPts val="0"/>
                        </a:spcAft>
                        <a:buNone/>
                      </a:pPr>
                      <a:r>
                        <a:rPr lang="en-GB" sz="1800" u="none" cap="none" strike="noStrike"/>
                        <a:t>Untransformed data​</a:t>
                      </a:r>
                      <a:endParaRPr b="1" i="0" sz="1800" u="none" cap="none" strike="noStrike">
                        <a:solidFill>
                          <a:srgbClr val="FFFFFF"/>
                        </a:solidFill>
                      </a:endParaRPr>
                    </a:p>
                  </a:txBody>
                  <a:tcPr marT="45725" marB="45725" marR="91450" marL="91450"/>
                </a:tc>
              </a:tr>
              <a:tr h="1026375">
                <a:tc>
                  <a:txBody>
                    <a:bodyPr/>
                    <a:lstStyle/>
                    <a:p>
                      <a:pPr indent="0" lvl="0" marL="0" marR="0" rtl="0" algn="l">
                        <a:spcBef>
                          <a:spcPts val="0"/>
                        </a:spcBef>
                        <a:spcAft>
                          <a:spcPts val="0"/>
                        </a:spcAft>
                        <a:buNone/>
                      </a:pPr>
                      <a:r>
                        <a:rPr lang="en-GB" sz="1800" u="none" cap="none" strike="noStrike"/>
                        <a:t>Mean squared error​</a:t>
                      </a:r>
                      <a:endParaRPr b="0" i="0" sz="1800" u="none" cap="none" strike="noStrike">
                        <a:solidFill>
                          <a:srgbClr val="000000"/>
                        </a:solidFill>
                      </a:endParaRPr>
                    </a:p>
                  </a:txBody>
                  <a:tcPr marT="45725" marB="45725" marR="91450" marL="91450"/>
                </a:tc>
                <a:tc>
                  <a:txBody>
                    <a:bodyPr/>
                    <a:lstStyle/>
                    <a:p>
                      <a:pPr indent="0" lvl="0" marL="0" marR="0" rtl="0" algn="l">
                        <a:spcBef>
                          <a:spcPts val="0"/>
                        </a:spcBef>
                        <a:spcAft>
                          <a:spcPts val="0"/>
                        </a:spcAft>
                        <a:buNone/>
                      </a:pPr>
                      <a:r>
                        <a:rPr lang="en-GB" sz="1800" u="none" cap="none" strike="noStrike"/>
                        <a:t>Train = 1.3856933287936959%​</a:t>
                      </a:r>
                      <a:endParaRPr/>
                    </a:p>
                    <a:p>
                      <a:pPr indent="0" lvl="0" marL="0" marR="0" rtl="0" algn="l">
                        <a:spcBef>
                          <a:spcPts val="0"/>
                        </a:spcBef>
                        <a:spcAft>
                          <a:spcPts val="0"/>
                        </a:spcAft>
                        <a:buNone/>
                      </a:pPr>
                      <a:r>
                        <a:rPr lang="en-GB" sz="1800" u="none" cap="none" strike="noStrike"/>
                        <a:t> Test = 1.3539917984432766%​</a:t>
                      </a:r>
                      <a:endParaRPr b="0" i="0" sz="1800" u="none" cap="none" strike="noStrike">
                        <a:solidFill>
                          <a:srgbClr val="000000"/>
                        </a:solidFill>
                      </a:endParaRPr>
                    </a:p>
                  </a:txBody>
                  <a:tcPr marT="45725" marB="45725" marR="91450" marL="91450"/>
                </a:tc>
                <a:tc>
                  <a:txBody>
                    <a:bodyPr/>
                    <a:lstStyle/>
                    <a:p>
                      <a:pPr indent="0" lvl="0" marL="0" marR="0" rtl="0" algn="l">
                        <a:spcBef>
                          <a:spcPts val="0"/>
                        </a:spcBef>
                        <a:spcAft>
                          <a:spcPts val="0"/>
                        </a:spcAft>
                        <a:buNone/>
                      </a:pPr>
                      <a:r>
                        <a:rPr lang="en-GB" sz="1800" u="none" cap="none" strike="noStrike"/>
                        <a:t>Train = 1.3856933287936963% Test = 1.3539917984429322%​</a:t>
                      </a:r>
                      <a:endParaRPr b="0" i="0" sz="1800" u="none" cap="none" strike="noStrike">
                        <a:solidFill>
                          <a:srgbClr val="000000"/>
                        </a:solidFill>
                      </a:endParaRPr>
                    </a:p>
                  </a:txBody>
                  <a:tcPr marT="45725" marB="45725" marR="91450" marL="91450"/>
                </a:tc>
              </a:tr>
              <a:tr h="864800">
                <a:tc>
                  <a:txBody>
                    <a:bodyPr/>
                    <a:lstStyle/>
                    <a:p>
                      <a:pPr indent="0" lvl="0" marL="0" marR="0" rtl="0" algn="l">
                        <a:spcBef>
                          <a:spcPts val="0"/>
                        </a:spcBef>
                        <a:spcAft>
                          <a:spcPts val="0"/>
                        </a:spcAft>
                        <a:buNone/>
                      </a:pPr>
                      <a:r>
                        <a:rPr lang="en-GB" sz="1800" u="none" cap="none" strike="noStrike"/>
                        <a:t>Test R-2 &amp; Test Adjusted R-2​</a:t>
                      </a:r>
                      <a:endParaRPr b="0" i="0" sz="1800" u="none" cap="none" strike="noStrike">
                        <a:solidFill>
                          <a:srgbClr val="000000"/>
                        </a:solidFill>
                      </a:endParaRPr>
                    </a:p>
                  </a:txBody>
                  <a:tcPr marT="45725" marB="45725" marR="91450" marL="91450"/>
                </a:tc>
                <a:tc>
                  <a:txBody>
                    <a:bodyPr/>
                    <a:lstStyle/>
                    <a:p>
                      <a:pPr indent="0" lvl="0" marL="0" marR="0" rtl="0" algn="l">
                        <a:spcBef>
                          <a:spcPts val="0"/>
                        </a:spcBef>
                        <a:spcAft>
                          <a:spcPts val="0"/>
                        </a:spcAft>
                        <a:buNone/>
                      </a:pPr>
                      <a:r>
                        <a:rPr lang="en-GB" sz="1800" u="none" cap="none" strike="noStrike"/>
                        <a:t>R-2 = 97.81357344162683% </a:t>
                      </a:r>
                      <a:endParaRPr sz="1800" u="none" cap="none" strike="noStrike"/>
                    </a:p>
                    <a:p>
                      <a:pPr indent="0" lvl="0" marL="0" marR="0" rtl="0" algn="l">
                        <a:spcBef>
                          <a:spcPts val="0"/>
                        </a:spcBef>
                        <a:spcAft>
                          <a:spcPts val="0"/>
                        </a:spcAft>
                        <a:buNone/>
                      </a:pPr>
                      <a:r>
                        <a:rPr lang="en-GB" sz="1800" u="none" cap="none" strike="noStrike"/>
                        <a:t>Adjusted R-2 = 97.61983944278364%​</a:t>
                      </a:r>
                      <a:endParaRPr b="0" i="0" sz="1800" u="none" cap="none" strike="noStrike">
                        <a:solidFill>
                          <a:srgbClr val="000000"/>
                        </a:solidFill>
                      </a:endParaRPr>
                    </a:p>
                  </a:txBody>
                  <a:tcPr marT="45725" marB="45725" marR="91450" marL="91450"/>
                </a:tc>
                <a:tc>
                  <a:txBody>
                    <a:bodyPr/>
                    <a:lstStyle/>
                    <a:p>
                      <a:pPr indent="0" lvl="0" marL="0" marR="0" rtl="0" algn="l">
                        <a:spcBef>
                          <a:spcPts val="0"/>
                        </a:spcBef>
                        <a:spcAft>
                          <a:spcPts val="0"/>
                        </a:spcAft>
                        <a:buNone/>
                      </a:pPr>
                      <a:r>
                        <a:rPr lang="en-GB" sz="1800" u="none" cap="none" strike="noStrike"/>
                        <a:t>R-2 = 97.81357344162738% </a:t>
                      </a:r>
                      <a:endParaRPr sz="1800" u="none" cap="none" strike="noStrike"/>
                    </a:p>
                    <a:p>
                      <a:pPr indent="0" lvl="0" marL="0" marR="0" rtl="0" algn="l">
                        <a:spcBef>
                          <a:spcPts val="0"/>
                        </a:spcBef>
                        <a:spcAft>
                          <a:spcPts val="0"/>
                        </a:spcAft>
                        <a:buNone/>
                      </a:pPr>
                      <a:r>
                        <a:rPr lang="en-GB" sz="1800" u="none" cap="none" strike="noStrike"/>
                        <a:t>Adjusted R-2 = 97.61983944278425%​</a:t>
                      </a:r>
                      <a:endParaRPr b="0" i="0" sz="1800" u="none" cap="none" strike="noStrike">
                        <a:solidFill>
                          <a:srgbClr val="000000"/>
                        </a:solidFill>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8d1667d5b8_0_125"/>
          <p:cNvSpPr txBox="1"/>
          <p:nvPr>
            <p:ph type="title"/>
          </p:nvPr>
        </p:nvSpPr>
        <p:spPr>
          <a:xfrm>
            <a:off x="643800" y="307743"/>
            <a:ext cx="10728300" cy="5193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Linear Regression</a:t>
            </a:r>
            <a:endParaRPr/>
          </a:p>
        </p:txBody>
      </p:sp>
      <p:pic>
        <p:nvPicPr>
          <p:cNvPr id="214" name="Google Shape;214;g18d1667d5b8_0_125"/>
          <p:cNvPicPr preferRelativeResize="0"/>
          <p:nvPr/>
        </p:nvPicPr>
        <p:blipFill>
          <a:blip r:embed="rId3">
            <a:alphaModFix/>
          </a:blip>
          <a:stretch>
            <a:fillRect/>
          </a:stretch>
        </p:blipFill>
        <p:spPr>
          <a:xfrm>
            <a:off x="142375" y="906476"/>
            <a:ext cx="11887200" cy="2439550"/>
          </a:xfrm>
          <a:prstGeom prst="rect">
            <a:avLst/>
          </a:prstGeom>
          <a:noFill/>
          <a:ln>
            <a:noFill/>
          </a:ln>
        </p:spPr>
      </p:pic>
      <p:pic>
        <p:nvPicPr>
          <p:cNvPr id="215" name="Google Shape;215;g18d1667d5b8_0_125"/>
          <p:cNvPicPr preferRelativeResize="0"/>
          <p:nvPr/>
        </p:nvPicPr>
        <p:blipFill>
          <a:blip r:embed="rId4">
            <a:alphaModFix/>
          </a:blip>
          <a:stretch>
            <a:fillRect/>
          </a:stretch>
        </p:blipFill>
        <p:spPr>
          <a:xfrm>
            <a:off x="152400" y="3879426"/>
            <a:ext cx="11887198" cy="2183524"/>
          </a:xfrm>
          <a:prstGeom prst="rect">
            <a:avLst/>
          </a:prstGeom>
          <a:noFill/>
          <a:ln>
            <a:noFill/>
          </a:ln>
        </p:spPr>
      </p:pic>
      <p:sp>
        <p:nvSpPr>
          <p:cNvPr id="216" name="Google Shape;216;g18d1667d5b8_0_125"/>
          <p:cNvSpPr txBox="1"/>
          <p:nvPr/>
        </p:nvSpPr>
        <p:spPr>
          <a:xfrm>
            <a:off x="2925900" y="3412625"/>
            <a:ext cx="57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Avenir"/>
                <a:ea typeface="Avenir"/>
                <a:cs typeface="Avenir"/>
                <a:sym typeface="Avenir"/>
              </a:rPr>
              <a:t>Linear regressor predictions of test set without normalized predictors</a:t>
            </a:r>
            <a:endParaRPr>
              <a:solidFill>
                <a:schemeClr val="lt1"/>
              </a:solidFill>
              <a:latin typeface="Avenir"/>
              <a:ea typeface="Avenir"/>
              <a:cs typeface="Avenir"/>
              <a:sym typeface="Avenir"/>
            </a:endParaRPr>
          </a:p>
        </p:txBody>
      </p:sp>
      <p:sp>
        <p:nvSpPr>
          <p:cNvPr id="217" name="Google Shape;217;g18d1667d5b8_0_125"/>
          <p:cNvSpPr txBox="1"/>
          <p:nvPr/>
        </p:nvSpPr>
        <p:spPr>
          <a:xfrm>
            <a:off x="3012100" y="6279100"/>
            <a:ext cx="57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Avenir"/>
                <a:ea typeface="Avenir"/>
                <a:cs typeface="Avenir"/>
                <a:sym typeface="Avenir"/>
              </a:rPr>
              <a:t>Linear regressor predictions of test set with normalized predictors</a:t>
            </a:r>
            <a:endParaRPr>
              <a:solidFill>
                <a:schemeClr val="lt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8d1667d5b8_0_140"/>
          <p:cNvSpPr txBox="1"/>
          <p:nvPr>
            <p:ph idx="1" type="body"/>
          </p:nvPr>
        </p:nvSpPr>
        <p:spPr>
          <a:xfrm>
            <a:off x="720000" y="979725"/>
            <a:ext cx="10728300" cy="4789200"/>
          </a:xfrm>
          <a:prstGeom prst="rect">
            <a:avLst/>
          </a:prstGeom>
        </p:spPr>
        <p:txBody>
          <a:bodyPr anchorCtr="0" anchor="t" bIns="0" lIns="0" spcFirstLastPara="1" rIns="0" wrap="square" tIns="0">
            <a:normAutofit/>
          </a:bodyPr>
          <a:lstStyle/>
          <a:p>
            <a:pPr indent="0" lvl="0" marL="0" rtl="0" algn="l">
              <a:spcBef>
                <a:spcPts val="1000"/>
              </a:spcBef>
              <a:spcAft>
                <a:spcPts val="0"/>
              </a:spcAft>
              <a:buNone/>
            </a:pPr>
            <a:r>
              <a:rPr lang="en-GB"/>
              <a:t>Observation:</a:t>
            </a:r>
            <a:endParaRPr/>
          </a:p>
          <a:p>
            <a:pPr indent="-342900" lvl="0" marL="457200" rtl="0" algn="l">
              <a:spcBef>
                <a:spcPts val="1000"/>
              </a:spcBef>
              <a:spcAft>
                <a:spcPts val="0"/>
              </a:spcAft>
              <a:buSzPts val="1800"/>
              <a:buChar char="•"/>
            </a:pPr>
            <a:r>
              <a:rPr lang="en-GB"/>
              <a:t>Normalization of predictors show changes in their respective coefficients only</a:t>
            </a:r>
            <a:endParaRPr/>
          </a:p>
          <a:p>
            <a:pPr indent="-342900" lvl="0" marL="457200" rtl="0" algn="l">
              <a:spcBef>
                <a:spcPts val="0"/>
              </a:spcBef>
              <a:spcAft>
                <a:spcPts val="0"/>
              </a:spcAft>
              <a:buSzPts val="1800"/>
              <a:buChar char="•"/>
            </a:pPr>
            <a:r>
              <a:rPr lang="en-GB"/>
              <a:t>On examining the above plots, we can conclude that feature transformation had no effect on the predictions</a:t>
            </a:r>
            <a:endParaRPr/>
          </a:p>
          <a:p>
            <a:pPr indent="-342900" lvl="0" marL="457200" rtl="0" algn="l">
              <a:spcBef>
                <a:spcPts val="0"/>
              </a:spcBef>
              <a:spcAft>
                <a:spcPts val="0"/>
              </a:spcAft>
              <a:buSzPts val="1800"/>
              <a:buChar char="•"/>
            </a:pPr>
            <a:r>
              <a:rPr lang="en-GB"/>
              <a:t>The effect of feature transformation can be seen more distinctly in case of feature importance; as seen in case of the coefficients</a:t>
            </a:r>
            <a:endParaRPr/>
          </a:p>
        </p:txBody>
      </p:sp>
      <p:sp>
        <p:nvSpPr>
          <p:cNvPr id="224" name="Google Shape;224;g18d1667d5b8_0_140"/>
          <p:cNvSpPr txBox="1"/>
          <p:nvPr>
            <p:ph type="title"/>
          </p:nvPr>
        </p:nvSpPr>
        <p:spPr>
          <a:xfrm>
            <a:off x="643800" y="307743"/>
            <a:ext cx="10728300" cy="5193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Linear Regression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8d1667d5b8_0_0"/>
          <p:cNvSpPr txBox="1"/>
          <p:nvPr>
            <p:ph type="title"/>
          </p:nvPr>
        </p:nvSpPr>
        <p:spPr>
          <a:xfrm>
            <a:off x="720000" y="619200"/>
            <a:ext cx="10728300" cy="6147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Decision tree regressor</a:t>
            </a:r>
            <a:endParaRPr/>
          </a:p>
        </p:txBody>
      </p:sp>
      <p:sp>
        <p:nvSpPr>
          <p:cNvPr id="230" name="Google Shape;230;g18d1667d5b8_0_0"/>
          <p:cNvSpPr txBox="1"/>
          <p:nvPr>
            <p:ph idx="1" type="body"/>
          </p:nvPr>
        </p:nvSpPr>
        <p:spPr>
          <a:xfrm>
            <a:off x="720000" y="1319525"/>
            <a:ext cx="10728300" cy="5211600"/>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1000"/>
              </a:spcBef>
              <a:spcAft>
                <a:spcPts val="0"/>
              </a:spcAft>
              <a:buSzPts val="2000"/>
              <a:buChar char="•"/>
            </a:pPr>
            <a:r>
              <a:rPr lang="en-GB">
                <a:solidFill>
                  <a:srgbClr val="FFFFFF"/>
                </a:solidFill>
              </a:rPr>
              <a:t>These are the parameters and their default values of our decision tree regressor: </a:t>
            </a:r>
            <a:r>
              <a:rPr lang="en-GB" sz="1400"/>
              <a:t>'ccp_alpha': 0.0, 'criterion': 'squared_error', 'max_depth': None, 'max_features': None, 'max_leaf_nodes': None, 'min_impurity_decrease': 0.0, 'min_samples_leaf': 1, 'min_samples_split': 2, 'min_weight_fraction_leaf': 0.0, 'random_state': 10, 'splitter': 'best</a:t>
            </a:r>
            <a:r>
              <a:rPr lang="en-GB"/>
              <a:t>'</a:t>
            </a:r>
            <a:endParaRPr/>
          </a:p>
          <a:p>
            <a:pPr indent="-228600" lvl="0" marL="228600" rtl="0" algn="l">
              <a:lnSpc>
                <a:spcPct val="120000"/>
              </a:lnSpc>
              <a:spcBef>
                <a:spcPts val="1000"/>
              </a:spcBef>
              <a:spcAft>
                <a:spcPts val="0"/>
              </a:spcAft>
              <a:buSzPts val="2000"/>
              <a:buChar char="•"/>
            </a:pPr>
            <a:r>
              <a:rPr lang="en-GB">
                <a:solidFill>
                  <a:srgbClr val="FFFFFF"/>
                </a:solidFill>
              </a:rPr>
              <a:t>On performing</a:t>
            </a:r>
            <a:r>
              <a:rPr lang="en-GB">
                <a:solidFill>
                  <a:srgbClr val="FFFFFF"/>
                </a:solidFill>
              </a:rPr>
              <a:t> </a:t>
            </a:r>
            <a:r>
              <a:rPr lang="en-GB"/>
              <a:t>GridSearchCV, we find best parameters based on best score: </a:t>
            </a:r>
            <a:r>
              <a:rPr lang="en-GB" sz="1400"/>
              <a:t>{'criterion': 'squared_error', 'max_depth': 7, 'max_features': 'sqrt'} with best score of 0.9644057200188911</a:t>
            </a:r>
            <a:endParaRPr sz="1400">
              <a:solidFill>
                <a:srgbClr val="FFFFFF"/>
              </a:solidFill>
            </a:endParaRPr>
          </a:p>
          <a:p>
            <a:pPr indent="-228600" lvl="0" marL="228600" rtl="0" algn="l">
              <a:lnSpc>
                <a:spcPct val="120000"/>
              </a:lnSpc>
              <a:spcBef>
                <a:spcPts val="1000"/>
              </a:spcBef>
              <a:spcAft>
                <a:spcPts val="0"/>
              </a:spcAft>
              <a:buSzPts val="2000"/>
              <a:buChar char="•"/>
            </a:pPr>
            <a:r>
              <a:rPr lang="en-GB">
                <a:solidFill>
                  <a:srgbClr val="FFFFFF"/>
                </a:solidFill>
              </a:rPr>
              <a:t>And next we compare performance of models with best parameters and manually set parameters.</a:t>
            </a:r>
            <a:endParaRPr/>
          </a:p>
          <a:p>
            <a:pPr indent="-101600" lvl="0" marL="228600" rtl="0" algn="l">
              <a:lnSpc>
                <a:spcPct val="120000"/>
              </a:lnSpc>
              <a:spcBef>
                <a:spcPts val="1000"/>
              </a:spcBef>
              <a:spcAft>
                <a:spcPts val="0"/>
              </a:spcAft>
              <a:buSzPts val="2000"/>
              <a:buNone/>
            </a:pPr>
            <a:r>
              <a:t/>
            </a:r>
            <a:endParaRPr>
              <a:solidFill>
                <a:srgbClr val="FFFFFF"/>
              </a:solidFill>
            </a:endParaRPr>
          </a:p>
          <a:p>
            <a:pPr indent="-139700" lvl="0" marL="228600" rtl="0" algn="l">
              <a:lnSpc>
                <a:spcPct val="120000"/>
              </a:lnSpc>
              <a:spcBef>
                <a:spcPts val="1000"/>
              </a:spcBef>
              <a:spcAft>
                <a:spcPts val="0"/>
              </a:spcAft>
              <a:buSzPts val="1400"/>
              <a:buNone/>
            </a:pPr>
            <a:r>
              <a:t/>
            </a:r>
            <a:endParaRPr sz="1400">
              <a:solidFill>
                <a:srgbClr val="FFFFFF"/>
              </a:solidFill>
            </a:endParaRPr>
          </a:p>
          <a:p>
            <a:pPr indent="-139700" lvl="0" marL="228600" rtl="0" algn="l">
              <a:lnSpc>
                <a:spcPct val="120000"/>
              </a:lnSpc>
              <a:spcBef>
                <a:spcPts val="1000"/>
              </a:spcBef>
              <a:spcAft>
                <a:spcPts val="0"/>
              </a:spcAft>
              <a:buSzPts val="1400"/>
              <a:buNone/>
            </a:pPr>
            <a:r>
              <a:t/>
            </a:r>
            <a:endParaRPr sz="1400">
              <a:solidFill>
                <a:srgbClr val="FFFFFF"/>
              </a:solidFill>
            </a:endParaRPr>
          </a:p>
          <a:p>
            <a:pPr indent="-101600" lvl="0" marL="228600" rtl="0" algn="l">
              <a:lnSpc>
                <a:spcPct val="120000"/>
              </a:lnSpc>
              <a:spcBef>
                <a:spcPts val="1000"/>
              </a:spcBef>
              <a:spcAft>
                <a:spcPts val="0"/>
              </a:spcAft>
              <a:buSzPts val="2000"/>
              <a:buNone/>
            </a:pPr>
            <a:r>
              <a:t/>
            </a:r>
            <a:endParaRPr>
              <a:solidFill>
                <a:srgbClr val="FFFFFF"/>
              </a:solidFill>
            </a:endParaRPr>
          </a:p>
        </p:txBody>
      </p:sp>
      <p:graphicFrame>
        <p:nvGraphicFramePr>
          <p:cNvPr id="231" name="Google Shape;231;g18d1667d5b8_0_0"/>
          <p:cNvGraphicFramePr/>
          <p:nvPr/>
        </p:nvGraphicFramePr>
        <p:xfrm>
          <a:off x="1269873" y="3974644"/>
          <a:ext cx="3000000" cy="3000000"/>
        </p:xfrm>
        <a:graphic>
          <a:graphicData uri="http://schemas.openxmlformats.org/drawingml/2006/table">
            <a:tbl>
              <a:tblPr bandRow="1" firstRow="1">
                <a:noFill/>
                <a:tableStyleId>{666E5905-0FF2-4DDF-9D9D-3C099033DB16}</a:tableStyleId>
              </a:tblPr>
              <a:tblGrid>
                <a:gridCol w="2932225"/>
                <a:gridCol w="1464175"/>
                <a:gridCol w="1464175"/>
                <a:gridCol w="1464175"/>
                <a:gridCol w="1464175"/>
              </a:tblGrid>
              <a:tr h="359825">
                <a:tc>
                  <a:txBody>
                    <a:bodyPr/>
                    <a:lstStyle/>
                    <a:p>
                      <a:pPr indent="0" lvl="0" marL="0" marR="0" rtl="0" algn="l">
                        <a:spcBef>
                          <a:spcPts val="0"/>
                        </a:spcBef>
                        <a:spcAft>
                          <a:spcPts val="0"/>
                        </a:spcAft>
                        <a:buNone/>
                      </a:pPr>
                      <a:r>
                        <a:t/>
                      </a:r>
                      <a:endParaRPr sz="1800"/>
                    </a:p>
                  </a:txBody>
                  <a:tcPr marT="45725" marB="45725" marR="91450" marL="91450"/>
                </a:tc>
                <a:tc gridSpan="2">
                  <a:txBody>
                    <a:bodyPr/>
                    <a:lstStyle/>
                    <a:p>
                      <a:pPr indent="0" lvl="0" marL="0" marR="0" rtl="0" algn="l">
                        <a:lnSpc>
                          <a:spcPct val="100000"/>
                        </a:lnSpc>
                        <a:spcBef>
                          <a:spcPts val="0"/>
                        </a:spcBef>
                        <a:spcAft>
                          <a:spcPts val="0"/>
                        </a:spcAft>
                        <a:buClr>
                          <a:schemeClr val="lt1"/>
                        </a:buClr>
                        <a:buSzPts val="1800"/>
                        <a:buFont typeface="Avenir"/>
                        <a:buNone/>
                      </a:pPr>
                      <a:r>
                        <a:rPr b="0" i="0" lang="en-GB" sz="1800"/>
                        <a:t>Grid search params</a:t>
                      </a:r>
                      <a:endParaRPr sz="1800"/>
                    </a:p>
                  </a:txBody>
                  <a:tcPr marT="45725" marB="45725" marR="91450" marL="91450"/>
                </a:tc>
                <a:tc hMerge="1"/>
                <a:tc gridSpan="2">
                  <a:txBody>
                    <a:bodyPr/>
                    <a:lstStyle/>
                    <a:p>
                      <a:pPr indent="0" lvl="0" marL="0" marR="0" rtl="0" algn="l">
                        <a:lnSpc>
                          <a:spcPct val="100000"/>
                        </a:lnSpc>
                        <a:spcBef>
                          <a:spcPts val="0"/>
                        </a:spcBef>
                        <a:spcAft>
                          <a:spcPts val="0"/>
                        </a:spcAft>
                        <a:buClr>
                          <a:schemeClr val="lt1"/>
                        </a:buClr>
                        <a:buSzPts val="1800"/>
                        <a:buFont typeface="Avenir"/>
                        <a:buNone/>
                      </a:pPr>
                      <a:r>
                        <a:rPr b="0" i="0" lang="en-GB" sz="1800"/>
                        <a:t>Manually set params</a:t>
                      </a:r>
                      <a:endParaRPr sz="1800"/>
                    </a:p>
                  </a:txBody>
                  <a:tcPr marT="45725" marB="45725" marR="91450" marL="91450"/>
                </a:tc>
                <a:tc hMerge="1"/>
              </a:tr>
              <a:tr h="326650">
                <a:tc>
                  <a:txBody>
                    <a:bodyPr/>
                    <a:lstStyle/>
                    <a:p>
                      <a:pPr indent="0" lvl="0" marL="0" marR="0" rtl="0" algn="l">
                        <a:spcBef>
                          <a:spcPts val="0"/>
                        </a:spcBef>
                        <a:spcAft>
                          <a:spcPts val="0"/>
                        </a:spcAft>
                        <a:buClr>
                          <a:schemeClr val="lt1"/>
                        </a:buClr>
                        <a:buSzPts val="1800"/>
                        <a:buFont typeface="Avenir"/>
                        <a:buNone/>
                      </a:pPr>
                      <a:r>
                        <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Training</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Testing</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Training</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Testing</a:t>
                      </a:r>
                      <a:endParaRPr sz="1800"/>
                    </a:p>
                  </a:txBody>
                  <a:tcPr marT="45725" marB="45725" marR="91450" marL="91450"/>
                </a:tc>
              </a:tr>
              <a:tr h="462775">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Mean squared error</a:t>
                      </a:r>
                      <a:endParaRPr sz="1800"/>
                    </a:p>
                  </a:txBody>
                  <a:tcPr marT="45725" marB="45725" marR="91450" marL="91450"/>
                </a:tc>
                <a:tc>
                  <a:txBody>
                    <a:bodyPr/>
                    <a:lstStyle/>
                    <a:p>
                      <a:pPr indent="0" lvl="0" marL="0" marR="0" rtl="0" algn="l">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0.29810%</a:t>
                      </a:r>
                      <a:endParaRPr sz="1400">
                        <a:latin typeface="Avenir"/>
                        <a:ea typeface="Avenir"/>
                        <a:cs typeface="Avenir"/>
                        <a:sym typeface="Avenir"/>
                      </a:endParaRPr>
                    </a:p>
                  </a:txBody>
                  <a:tcPr marT="45725" marB="45725" marR="91450" marL="91450"/>
                </a:tc>
                <a:tc>
                  <a:txBody>
                    <a:bodyPr/>
                    <a:lstStyle/>
                    <a:p>
                      <a:pPr indent="0" lvl="0" marL="0" marR="0" rtl="0" algn="l">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2.40019%</a:t>
                      </a:r>
                      <a:endParaRPr sz="1400"/>
                    </a:p>
                  </a:txBody>
                  <a:tcPr marT="45725" marB="45725" marR="91450" marL="91450"/>
                </a:tc>
                <a:tc>
                  <a:txBody>
                    <a:bodyPr/>
                    <a:lstStyle/>
                    <a:p>
                      <a:pPr indent="0" lvl="0" marL="0" marR="0" rtl="0" algn="l">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0.84220% </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1.44189%</a:t>
                      </a:r>
                      <a:endParaRPr/>
                    </a:p>
                    <a:p>
                      <a:pPr indent="0" lvl="0" marL="0" marR="0" rtl="0" algn="l">
                        <a:spcBef>
                          <a:spcPts val="0"/>
                        </a:spcBef>
                        <a:spcAft>
                          <a:spcPts val="0"/>
                        </a:spcAft>
                        <a:buClr>
                          <a:schemeClr val="lt1"/>
                        </a:buClr>
                        <a:buSzPts val="1400"/>
                        <a:buFont typeface="Avenir"/>
                        <a:buNone/>
                      </a:pPr>
                      <a:r>
                        <a:t/>
                      </a:r>
                      <a:endParaRPr sz="1400"/>
                    </a:p>
                  </a:txBody>
                  <a:tcPr marT="45725" marB="45725" marR="91450" marL="91450"/>
                </a:tc>
              </a:tr>
              <a:tr h="412250">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R-2 score</a:t>
                      </a:r>
                      <a:endParaRPr sz="1800"/>
                    </a:p>
                  </a:txBody>
                  <a:tcPr marT="45725" marB="45725" marR="91450" marL="91450"/>
                </a:tc>
                <a:tc>
                  <a:txBody>
                    <a:bodyPr/>
                    <a:lstStyle/>
                    <a:p>
                      <a:pPr indent="0" lvl="0" marL="0" marR="0" rtl="0" algn="l">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99.60117% </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96.12417%</a:t>
                      </a:r>
                      <a:endParaRPr/>
                    </a:p>
                    <a:p>
                      <a:pPr indent="0" lvl="0" marL="0" marR="0" rtl="0" algn="l">
                        <a:spcBef>
                          <a:spcPts val="0"/>
                        </a:spcBef>
                        <a:spcAft>
                          <a:spcPts val="0"/>
                        </a:spcAft>
                        <a:buClr>
                          <a:schemeClr val="lt1"/>
                        </a:buClr>
                        <a:buSzPts val="1400"/>
                        <a:buFont typeface="Avenir"/>
                        <a:buNone/>
                      </a:pPr>
                      <a:r>
                        <a:t/>
                      </a:r>
                      <a:endParaRPr sz="1400"/>
                    </a:p>
                  </a:txBody>
                  <a:tcPr marT="45725" marB="45725" marR="91450" marL="91450"/>
                </a:tc>
                <a:tc>
                  <a:txBody>
                    <a:bodyPr/>
                    <a:lstStyle/>
                    <a:p>
                      <a:pPr indent="0" lvl="0" marL="0" marR="0" rtl="0" algn="l">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98.87323% </a:t>
                      </a:r>
                      <a:endParaRPr/>
                    </a:p>
                  </a:txBody>
                  <a:tcPr marT="45725" marB="45725" marR="91450" marL="91450"/>
                </a:tc>
                <a:tc>
                  <a:txBody>
                    <a:bodyPr/>
                    <a:lstStyle/>
                    <a:p>
                      <a:pPr indent="0" lvl="0" marL="0" marR="0" rtl="0" algn="l">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97.67163%</a:t>
                      </a:r>
                      <a:endParaRPr sz="1400"/>
                    </a:p>
                  </a:txBody>
                  <a:tcPr marT="45725" marB="45725" marR="91450" marL="91450"/>
                </a:tc>
              </a:tr>
              <a:tr h="462775">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Adjusted R-2 score</a:t>
                      </a:r>
                      <a:endParaRPr sz="1800"/>
                    </a:p>
                  </a:txBody>
                  <a:tcPr marT="45725" marB="45725" marR="91450" marL="91450"/>
                </a:tc>
                <a:tc>
                  <a:txBody>
                    <a:bodyPr/>
                    <a:lstStyle/>
                    <a:p>
                      <a:pPr indent="0" lvl="0" marL="0" marR="0" rtl="0" algn="l">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99.59296% </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95.78074%</a:t>
                      </a:r>
                      <a:endParaRPr/>
                    </a:p>
                    <a:p>
                      <a:pPr indent="0" lvl="0" marL="0" marR="0" rtl="0" algn="l">
                        <a:spcBef>
                          <a:spcPts val="0"/>
                        </a:spcBef>
                        <a:spcAft>
                          <a:spcPts val="0"/>
                        </a:spcAft>
                        <a:buClr>
                          <a:schemeClr val="lt1"/>
                        </a:buClr>
                        <a:buSzPts val="1400"/>
                        <a:buFont typeface="Avenir"/>
                        <a:buNone/>
                      </a:pPr>
                      <a:r>
                        <a:t/>
                      </a:r>
                      <a:endParaRPr sz="1400"/>
                    </a:p>
                  </a:txBody>
                  <a:tcPr marT="45725" marB="45725" marR="91450" marL="91450"/>
                </a:tc>
                <a:tc>
                  <a:txBody>
                    <a:bodyPr/>
                    <a:lstStyle/>
                    <a:p>
                      <a:pPr indent="0" lvl="0" marL="0" marR="0" rtl="0" algn="l">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98.85003% </a:t>
                      </a:r>
                      <a:endParaRPr/>
                    </a:p>
                  </a:txBody>
                  <a:tcPr marT="45725" marB="45725" marR="91450" marL="91450"/>
                </a:tc>
                <a:tc>
                  <a:txBody>
                    <a:bodyPr/>
                    <a:lstStyle/>
                    <a:p>
                      <a:pPr indent="0" lvl="0" marL="0" marR="0" rtl="0" algn="l">
                        <a:spcBef>
                          <a:spcPts val="0"/>
                        </a:spcBef>
                        <a:spcAft>
                          <a:spcPts val="0"/>
                        </a:spcAft>
                        <a:buClr>
                          <a:schemeClr val="lt1"/>
                        </a:buClr>
                        <a:buSzPts val="1400"/>
                        <a:buFont typeface="Avenir"/>
                        <a:buNone/>
                      </a:pPr>
                      <a:r>
                        <a:rPr b="0" i="0" lang="en-GB" sz="1400" u="none" strike="noStrike">
                          <a:latin typeface="Avenir"/>
                          <a:ea typeface="Avenir"/>
                          <a:cs typeface="Avenir"/>
                          <a:sym typeface="Avenir"/>
                        </a:rPr>
                        <a:t>97.465%</a:t>
                      </a:r>
                      <a:endParaRPr sz="14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8d1667d5b8_0_6"/>
          <p:cNvSpPr txBox="1"/>
          <p:nvPr>
            <p:ph type="title"/>
          </p:nvPr>
        </p:nvSpPr>
        <p:spPr>
          <a:xfrm>
            <a:off x="720000" y="619200"/>
            <a:ext cx="10728300" cy="413400"/>
          </a:xfrm>
          <a:prstGeom prst="rect">
            <a:avLst/>
          </a:prstGeom>
          <a:noFill/>
          <a:ln>
            <a:noFill/>
          </a:ln>
        </p:spPr>
        <p:txBody>
          <a:bodyPr anchorCtr="0" anchor="t" bIns="0" lIns="0" spcFirstLastPara="1" rIns="0" wrap="square" tIns="0">
            <a:normAutofit fontScale="90000"/>
          </a:bodyPr>
          <a:lstStyle/>
          <a:p>
            <a:pPr indent="0" lvl="0" marL="0" rtl="0" algn="l">
              <a:spcBef>
                <a:spcPts val="0"/>
              </a:spcBef>
              <a:spcAft>
                <a:spcPts val="0"/>
              </a:spcAft>
              <a:buClr>
                <a:schemeClr val="lt1"/>
              </a:buClr>
              <a:buSzPct val="100000"/>
              <a:buFont typeface="Arial"/>
              <a:buNone/>
            </a:pPr>
            <a:r>
              <a:rPr lang="en-GB"/>
              <a:t>Decision tree regressor</a:t>
            </a:r>
            <a:endParaRPr/>
          </a:p>
        </p:txBody>
      </p:sp>
      <p:sp>
        <p:nvSpPr>
          <p:cNvPr id="237" name="Google Shape;237;g18d1667d5b8_0_6"/>
          <p:cNvSpPr txBox="1"/>
          <p:nvPr>
            <p:ph idx="1" type="body"/>
          </p:nvPr>
        </p:nvSpPr>
        <p:spPr>
          <a:xfrm>
            <a:off x="720000" y="1300834"/>
            <a:ext cx="10728300" cy="4392000"/>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SzPts val="2000"/>
              <a:buChar char="•"/>
            </a:pPr>
            <a:r>
              <a:rPr lang="en-GB"/>
              <a:t>Decision tree parameters from grid search seems to have overfit compared to manually selected parameters. Thus merely considering score on training set or test set alone to determine model performance is not advisable</a:t>
            </a:r>
            <a:endParaRPr>
              <a:solidFill>
                <a:srgbClr val="FFFFFF"/>
              </a:solidFill>
            </a:endParaRPr>
          </a:p>
          <a:p>
            <a:pPr indent="-228600" lvl="0" marL="228600" rtl="0" algn="l">
              <a:lnSpc>
                <a:spcPct val="120000"/>
              </a:lnSpc>
              <a:spcBef>
                <a:spcPts val="1000"/>
              </a:spcBef>
              <a:spcAft>
                <a:spcPts val="0"/>
              </a:spcAft>
              <a:buSzPts val="2000"/>
              <a:buChar char="•"/>
            </a:pPr>
            <a:r>
              <a:rPr lang="en-GB">
                <a:solidFill>
                  <a:srgbClr val="FFFFFF"/>
                </a:solidFill>
              </a:rPr>
              <a:t>Next, we compare predictions of the decision trees from the following visualization</a:t>
            </a:r>
            <a:endParaRPr/>
          </a:p>
          <a:p>
            <a:pPr indent="-101600" lvl="0" marL="228600" rtl="0" algn="l">
              <a:lnSpc>
                <a:spcPct val="120000"/>
              </a:lnSpc>
              <a:spcBef>
                <a:spcPts val="1000"/>
              </a:spcBef>
              <a:spcAft>
                <a:spcPts val="0"/>
              </a:spcAft>
              <a:buSzPts val="2000"/>
              <a:buNone/>
            </a:pPr>
            <a:r>
              <a:t/>
            </a:r>
            <a:endParaRPr>
              <a:solidFill>
                <a:srgbClr val="FFFFFF"/>
              </a:solidFill>
            </a:endParaRPr>
          </a:p>
        </p:txBody>
      </p:sp>
      <p:pic>
        <p:nvPicPr>
          <p:cNvPr id="238" name="Google Shape;238;g18d1667d5b8_0_6"/>
          <p:cNvPicPr preferRelativeResize="0"/>
          <p:nvPr/>
        </p:nvPicPr>
        <p:blipFill>
          <a:blip r:embed="rId3">
            <a:alphaModFix/>
          </a:blip>
          <a:stretch>
            <a:fillRect/>
          </a:stretch>
        </p:blipFill>
        <p:spPr>
          <a:xfrm>
            <a:off x="139150" y="3269625"/>
            <a:ext cx="11968402" cy="301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8d1667d5b8_0_12"/>
          <p:cNvSpPr txBox="1"/>
          <p:nvPr>
            <p:ph idx="1" type="body"/>
          </p:nvPr>
        </p:nvSpPr>
        <p:spPr>
          <a:xfrm>
            <a:off x="720000" y="1233261"/>
            <a:ext cx="10728300" cy="4535700"/>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SzPts val="2000"/>
              <a:buChar char="•"/>
            </a:pPr>
            <a:r>
              <a:rPr lang="en-GB">
                <a:solidFill>
                  <a:srgbClr val="FFFFFF"/>
                </a:solidFill>
              </a:rPr>
              <a:t>We can even plot the decision tree if anyone is interested in knowing the underlying </a:t>
            </a:r>
            <a:r>
              <a:rPr lang="en-GB">
                <a:solidFill>
                  <a:srgbClr val="FFFFFF"/>
                </a:solidFill>
              </a:rPr>
              <a:t>workflow</a:t>
            </a:r>
            <a:endParaRPr>
              <a:solidFill>
                <a:srgbClr val="FFFFFF"/>
              </a:solidFill>
            </a:endParaRPr>
          </a:p>
          <a:p>
            <a:pPr indent="-101600" lvl="0" marL="228600" rtl="0" algn="l">
              <a:lnSpc>
                <a:spcPct val="120000"/>
              </a:lnSpc>
              <a:spcBef>
                <a:spcPts val="1000"/>
              </a:spcBef>
              <a:spcAft>
                <a:spcPts val="0"/>
              </a:spcAft>
              <a:buSzPts val="2000"/>
              <a:buNone/>
            </a:pPr>
            <a:r>
              <a:t/>
            </a:r>
            <a:endParaRPr>
              <a:solidFill>
                <a:srgbClr val="FFFFFF"/>
              </a:solidFill>
            </a:endParaRPr>
          </a:p>
        </p:txBody>
      </p:sp>
      <p:pic>
        <p:nvPicPr>
          <p:cNvPr descr="Diagram&#10;&#10;Description automatically generated" id="244" name="Google Shape;244;g18d1667d5b8_0_12"/>
          <p:cNvPicPr preferRelativeResize="0"/>
          <p:nvPr/>
        </p:nvPicPr>
        <p:blipFill rotWithShape="1">
          <a:blip r:embed="rId3">
            <a:alphaModFix/>
          </a:blip>
          <a:srcRect b="0" l="0" r="0" t="0"/>
          <a:stretch/>
        </p:blipFill>
        <p:spPr>
          <a:xfrm>
            <a:off x="497457" y="2250116"/>
            <a:ext cx="11168330" cy="2837969"/>
          </a:xfrm>
          <a:prstGeom prst="rect">
            <a:avLst/>
          </a:prstGeom>
          <a:noFill/>
          <a:ln>
            <a:noFill/>
          </a:ln>
        </p:spPr>
      </p:pic>
      <p:sp>
        <p:nvSpPr>
          <p:cNvPr id="245" name="Google Shape;245;g18d1667d5b8_0_12"/>
          <p:cNvSpPr txBox="1"/>
          <p:nvPr>
            <p:ph type="title"/>
          </p:nvPr>
        </p:nvSpPr>
        <p:spPr>
          <a:xfrm>
            <a:off x="720000" y="619200"/>
            <a:ext cx="10728300" cy="413400"/>
          </a:xfrm>
          <a:prstGeom prst="rect">
            <a:avLst/>
          </a:prstGeom>
          <a:noFill/>
          <a:ln>
            <a:noFill/>
          </a:ln>
        </p:spPr>
        <p:txBody>
          <a:bodyPr anchorCtr="0" anchor="t" bIns="0" lIns="0" spcFirstLastPara="1" rIns="0" wrap="square" tIns="0">
            <a:normAutofit fontScale="90000"/>
          </a:bodyPr>
          <a:lstStyle/>
          <a:p>
            <a:pPr indent="0" lvl="0" marL="0" rtl="0" algn="l">
              <a:spcBef>
                <a:spcPts val="0"/>
              </a:spcBef>
              <a:spcAft>
                <a:spcPts val="0"/>
              </a:spcAft>
              <a:buClr>
                <a:schemeClr val="lt1"/>
              </a:buClr>
              <a:buSzPct val="100000"/>
              <a:buFont typeface="Arial"/>
              <a:buNone/>
            </a:pPr>
            <a:r>
              <a:rPr lang="en-GB"/>
              <a:t>Decision tree regressor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8d1667d5b8_3_6"/>
          <p:cNvSpPr txBox="1"/>
          <p:nvPr>
            <p:ph type="ctrTitle"/>
          </p:nvPr>
        </p:nvSpPr>
        <p:spPr>
          <a:xfrm>
            <a:off x="2640000" y="706002"/>
            <a:ext cx="6912000" cy="16638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GB"/>
              <a:t> Fuel Price Prediction</a:t>
            </a:r>
            <a:endParaRPr/>
          </a:p>
        </p:txBody>
      </p:sp>
      <p:sp>
        <p:nvSpPr>
          <p:cNvPr id="108" name="Google Shape;108;g18d1667d5b8_3_6"/>
          <p:cNvSpPr txBox="1"/>
          <p:nvPr>
            <p:ph idx="1" type="subTitle"/>
          </p:nvPr>
        </p:nvSpPr>
        <p:spPr>
          <a:xfrm>
            <a:off x="2640000" y="3110676"/>
            <a:ext cx="6912000" cy="3164700"/>
          </a:xfrm>
          <a:prstGeom prst="rect">
            <a:avLst/>
          </a:prstGeom>
        </p:spPr>
        <p:txBody>
          <a:bodyPr anchorCtr="0" anchor="t" bIns="0" lIns="0" spcFirstLastPara="1" rIns="0" wrap="square" tIns="0">
            <a:normAutofit lnSpcReduction="20000"/>
          </a:bodyPr>
          <a:lstStyle/>
          <a:p>
            <a:pPr indent="0" lvl="0" marL="0" rtl="0" algn="ctr">
              <a:spcBef>
                <a:spcPts val="1000"/>
              </a:spcBef>
              <a:spcAft>
                <a:spcPts val="0"/>
              </a:spcAft>
              <a:buNone/>
            </a:pPr>
            <a:r>
              <a:rPr lang="en-GB" sz="2200"/>
              <a:t>Submitted by:</a:t>
            </a:r>
            <a:endParaRPr sz="2200"/>
          </a:p>
          <a:p>
            <a:pPr indent="0" lvl="0" marL="0" rtl="0" algn="l">
              <a:spcBef>
                <a:spcPts val="1000"/>
              </a:spcBef>
              <a:spcAft>
                <a:spcPts val="0"/>
              </a:spcAft>
              <a:buNone/>
            </a:pPr>
            <a:r>
              <a:rPr lang="en-GB"/>
              <a:t> </a:t>
            </a:r>
            <a:endParaRPr/>
          </a:p>
          <a:p>
            <a:pPr indent="0" lvl="0" marL="0" rtl="0" algn="l">
              <a:spcBef>
                <a:spcPts val="1000"/>
              </a:spcBef>
              <a:spcAft>
                <a:spcPts val="0"/>
              </a:spcAft>
              <a:buNone/>
            </a:pPr>
            <a:r>
              <a:rPr lang="en-GB"/>
              <a:t>Udiptaman Das                     16340325</a:t>
            </a:r>
            <a:endParaRPr/>
          </a:p>
          <a:p>
            <a:pPr indent="0" lvl="0" marL="0" rtl="0" algn="l">
              <a:spcBef>
                <a:spcPts val="1000"/>
              </a:spcBef>
              <a:spcAft>
                <a:spcPts val="0"/>
              </a:spcAft>
              <a:buNone/>
            </a:pPr>
            <a:r>
              <a:rPr lang="en-GB"/>
              <a:t>Muhammad Zeshan              16322691</a:t>
            </a:r>
            <a:endParaRPr/>
          </a:p>
          <a:p>
            <a:pPr indent="0" lvl="0" marL="0" rtl="0" algn="l">
              <a:spcBef>
                <a:spcPts val="1000"/>
              </a:spcBef>
              <a:spcAft>
                <a:spcPts val="0"/>
              </a:spcAft>
              <a:buNone/>
            </a:pPr>
            <a:r>
              <a:rPr lang="en-GB"/>
              <a:t>Srikanth Pinisetti                   16335581 </a:t>
            </a:r>
            <a:endParaRPr/>
          </a:p>
          <a:p>
            <a:pPr indent="0" lvl="0" marL="0" rtl="0" algn="l">
              <a:spcBef>
                <a:spcPts val="1000"/>
              </a:spcBef>
              <a:spcAft>
                <a:spcPts val="0"/>
              </a:spcAft>
              <a:buNone/>
            </a:pPr>
            <a:r>
              <a:rPr lang="en-GB"/>
              <a:t>Yaseen Shaik                         16337624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8d1667d5b8_0_19"/>
          <p:cNvSpPr txBox="1"/>
          <p:nvPr/>
        </p:nvSpPr>
        <p:spPr>
          <a:xfrm>
            <a:off x="785004" y="1259457"/>
            <a:ext cx="8106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Avenir"/>
                <a:ea typeface="Avenir"/>
                <a:cs typeface="Avenir"/>
                <a:sym typeface="Avenir"/>
              </a:rPr>
              <a:t>We also compare prediction of decision tree with manual parameters on normalized data and untransformed data</a:t>
            </a:r>
            <a:endParaRPr/>
          </a:p>
        </p:txBody>
      </p:sp>
      <p:sp>
        <p:nvSpPr>
          <p:cNvPr id="251" name="Google Shape;251;g18d1667d5b8_0_19"/>
          <p:cNvSpPr txBox="1"/>
          <p:nvPr>
            <p:ph type="title"/>
          </p:nvPr>
        </p:nvSpPr>
        <p:spPr>
          <a:xfrm>
            <a:off x="720000" y="619200"/>
            <a:ext cx="10728300" cy="413400"/>
          </a:xfrm>
          <a:prstGeom prst="rect">
            <a:avLst/>
          </a:prstGeom>
          <a:noFill/>
          <a:ln>
            <a:noFill/>
          </a:ln>
        </p:spPr>
        <p:txBody>
          <a:bodyPr anchorCtr="0" anchor="t" bIns="0" lIns="0" spcFirstLastPara="1" rIns="0" wrap="square" tIns="0">
            <a:normAutofit fontScale="90000"/>
          </a:bodyPr>
          <a:lstStyle/>
          <a:p>
            <a:pPr indent="0" lvl="0" marL="0" rtl="0" algn="l">
              <a:spcBef>
                <a:spcPts val="0"/>
              </a:spcBef>
              <a:spcAft>
                <a:spcPts val="0"/>
              </a:spcAft>
              <a:buClr>
                <a:schemeClr val="lt1"/>
              </a:buClr>
              <a:buSzPct val="100000"/>
              <a:buFont typeface="Arial"/>
              <a:buNone/>
            </a:pPr>
            <a:r>
              <a:rPr lang="en-GB"/>
              <a:t>Decision tree regressor</a:t>
            </a:r>
            <a:endParaRPr/>
          </a:p>
        </p:txBody>
      </p:sp>
      <p:pic>
        <p:nvPicPr>
          <p:cNvPr id="252" name="Google Shape;252;g18d1667d5b8_0_19"/>
          <p:cNvPicPr preferRelativeResize="0"/>
          <p:nvPr/>
        </p:nvPicPr>
        <p:blipFill>
          <a:blip r:embed="rId3">
            <a:alphaModFix/>
          </a:blip>
          <a:stretch>
            <a:fillRect/>
          </a:stretch>
        </p:blipFill>
        <p:spPr>
          <a:xfrm>
            <a:off x="152400" y="2058357"/>
            <a:ext cx="11887201" cy="3013322"/>
          </a:xfrm>
          <a:prstGeom prst="rect">
            <a:avLst/>
          </a:prstGeom>
          <a:noFill/>
          <a:ln>
            <a:noFill/>
          </a:ln>
        </p:spPr>
      </p:pic>
      <p:sp>
        <p:nvSpPr>
          <p:cNvPr id="253" name="Google Shape;253;g18d1667d5b8_0_19"/>
          <p:cNvSpPr txBox="1"/>
          <p:nvPr/>
        </p:nvSpPr>
        <p:spPr>
          <a:xfrm>
            <a:off x="897674" y="5330700"/>
            <a:ext cx="1066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Avenir"/>
                <a:ea typeface="Avenir"/>
                <a:cs typeface="Avenir"/>
                <a:sym typeface="Avenir"/>
              </a:rPr>
              <a:t>There is an overlap, which suggests feature scaling has no effect on prediction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8d1667d5b8_0_25"/>
          <p:cNvSpPr txBox="1"/>
          <p:nvPr>
            <p:ph type="title"/>
          </p:nvPr>
        </p:nvSpPr>
        <p:spPr>
          <a:xfrm>
            <a:off x="720000" y="619200"/>
            <a:ext cx="10728300" cy="830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Random forest</a:t>
            </a:r>
            <a:endParaRPr/>
          </a:p>
        </p:txBody>
      </p:sp>
      <p:sp>
        <p:nvSpPr>
          <p:cNvPr id="259" name="Google Shape;259;g18d1667d5b8_0_25"/>
          <p:cNvSpPr txBox="1"/>
          <p:nvPr>
            <p:ph idx="1" type="body"/>
          </p:nvPr>
        </p:nvSpPr>
        <p:spPr>
          <a:xfrm>
            <a:off x="720000" y="1251952"/>
            <a:ext cx="10728300" cy="5268900"/>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1000"/>
              </a:spcBef>
              <a:spcAft>
                <a:spcPts val="0"/>
              </a:spcAft>
              <a:buSzPts val="2000"/>
              <a:buChar char="•"/>
            </a:pPr>
            <a:r>
              <a:rPr lang="en-GB">
                <a:solidFill>
                  <a:srgbClr val="FFFFFF"/>
                </a:solidFill>
              </a:rPr>
              <a:t>W</a:t>
            </a:r>
            <a:r>
              <a:rPr lang="en-GB">
                <a:solidFill>
                  <a:srgbClr val="FFFFFF"/>
                </a:solidFill>
              </a:rPr>
              <a:t>e perform Grid search cross validation to find these best parameters</a:t>
            </a:r>
            <a:r>
              <a:rPr lang="en-GB"/>
              <a:t>: </a:t>
            </a:r>
            <a:r>
              <a:rPr lang="en-GB" sz="1400"/>
              <a:t>{'bootstrap': True, 'criterion': 'squared_error', 'max_features': 'auto', 'n_estimators': 110}; </a:t>
            </a:r>
            <a:r>
              <a:rPr lang="en-GB"/>
              <a:t>based on best score: 0.9872783596886215</a:t>
            </a:r>
            <a:endParaRPr/>
          </a:p>
          <a:p>
            <a:pPr indent="-215900" lvl="0" marL="228600" rtl="0" algn="l">
              <a:lnSpc>
                <a:spcPct val="120000"/>
              </a:lnSpc>
              <a:spcBef>
                <a:spcPts val="1000"/>
              </a:spcBef>
              <a:spcAft>
                <a:spcPts val="0"/>
              </a:spcAft>
              <a:buSzPts val="1800"/>
              <a:buChar char="•"/>
            </a:pPr>
            <a:r>
              <a:rPr lang="en-GB"/>
              <a:t>Next, we compare training and testing performance of the model</a:t>
            </a:r>
            <a:endParaRPr/>
          </a:p>
          <a:p>
            <a:pPr indent="-139700" lvl="0" marL="228600" rtl="0" algn="l">
              <a:lnSpc>
                <a:spcPct val="120000"/>
              </a:lnSpc>
              <a:spcBef>
                <a:spcPts val="1000"/>
              </a:spcBef>
              <a:spcAft>
                <a:spcPts val="0"/>
              </a:spcAft>
              <a:buSzPts val="1400"/>
              <a:buNone/>
            </a:pPr>
            <a:r>
              <a:t/>
            </a:r>
            <a:endParaRPr sz="1400">
              <a:solidFill>
                <a:srgbClr val="FFFFFF"/>
              </a:solidFill>
            </a:endParaRPr>
          </a:p>
          <a:p>
            <a:pPr indent="-101600" lvl="0" marL="228600" rtl="0" algn="l">
              <a:lnSpc>
                <a:spcPct val="120000"/>
              </a:lnSpc>
              <a:spcBef>
                <a:spcPts val="1000"/>
              </a:spcBef>
              <a:spcAft>
                <a:spcPts val="0"/>
              </a:spcAft>
              <a:buSzPts val="2000"/>
              <a:buNone/>
            </a:pPr>
            <a:r>
              <a:t/>
            </a:r>
            <a:endParaRPr>
              <a:solidFill>
                <a:srgbClr val="FFFFFF"/>
              </a:solidFill>
            </a:endParaRPr>
          </a:p>
          <a:p>
            <a:pPr indent="-101600" lvl="0" marL="228600" rtl="0" algn="l">
              <a:lnSpc>
                <a:spcPct val="120000"/>
              </a:lnSpc>
              <a:spcBef>
                <a:spcPts val="1000"/>
              </a:spcBef>
              <a:spcAft>
                <a:spcPts val="0"/>
              </a:spcAft>
              <a:buSzPts val="2000"/>
              <a:buNone/>
            </a:pPr>
            <a:r>
              <a:t/>
            </a:r>
            <a:endParaRPr>
              <a:solidFill>
                <a:srgbClr val="FFFFFF"/>
              </a:solidFill>
            </a:endParaRPr>
          </a:p>
        </p:txBody>
      </p:sp>
      <p:graphicFrame>
        <p:nvGraphicFramePr>
          <p:cNvPr id="260" name="Google Shape;260;g18d1667d5b8_0_25"/>
          <p:cNvGraphicFramePr/>
          <p:nvPr/>
        </p:nvGraphicFramePr>
        <p:xfrm>
          <a:off x="1395733" y="2886545"/>
          <a:ext cx="3000000" cy="3000000"/>
        </p:xfrm>
        <a:graphic>
          <a:graphicData uri="http://schemas.openxmlformats.org/drawingml/2006/table">
            <a:tbl>
              <a:tblPr bandRow="1" firstRow="1">
                <a:noFill/>
                <a:tableStyleId>{666E5905-0FF2-4DDF-9D9D-3C099033DB16}</a:tableStyleId>
              </a:tblPr>
              <a:tblGrid>
                <a:gridCol w="2986850"/>
                <a:gridCol w="2986850"/>
                <a:gridCol w="2986850"/>
              </a:tblGrid>
              <a:tr h="505450">
                <a:tc>
                  <a:txBody>
                    <a:bodyPr/>
                    <a:lstStyle/>
                    <a:p>
                      <a:pPr indent="0" lvl="0" marL="0" marR="0" rtl="0" algn="l">
                        <a:spcBef>
                          <a:spcPts val="0"/>
                        </a:spcBef>
                        <a:spcAft>
                          <a:spcPts val="0"/>
                        </a:spcAft>
                        <a:buClr>
                          <a:schemeClr val="lt1"/>
                        </a:buClr>
                        <a:buSzPts val="1800"/>
                        <a:buFont typeface="Avenir"/>
                        <a:buNone/>
                      </a:pPr>
                      <a:r>
                        <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Training   </a:t>
                      </a:r>
                      <a:endParaRPr sz="1800">
                        <a:latin typeface="Avenir"/>
                        <a:ea typeface="Avenir"/>
                        <a:cs typeface="Avenir"/>
                        <a:sym typeface="Avenir"/>
                      </a:endParaRPr>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Testing</a:t>
                      </a:r>
                      <a:endParaRPr sz="1800"/>
                    </a:p>
                  </a:txBody>
                  <a:tcPr marT="45725" marB="45725" marR="91450" marL="91450"/>
                </a:tc>
              </a:tr>
              <a:tr h="544325">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Mean squared error for best params</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0.12763%</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1.15746%</a:t>
                      </a:r>
                      <a:endParaRPr b="1" i="0" sz="1800" u="none" strike="noStrike">
                        <a:latin typeface="Avenir"/>
                        <a:ea typeface="Avenir"/>
                        <a:cs typeface="Avenir"/>
                        <a:sym typeface="Avenir"/>
                      </a:endParaRPr>
                    </a:p>
                    <a:p>
                      <a:pPr indent="0" lvl="0" marL="0" marR="0" rtl="0" algn="l">
                        <a:spcBef>
                          <a:spcPts val="0"/>
                        </a:spcBef>
                        <a:spcAft>
                          <a:spcPts val="0"/>
                        </a:spcAft>
                        <a:buClr>
                          <a:schemeClr val="lt1"/>
                        </a:buClr>
                        <a:buSzPts val="1800"/>
                        <a:buFont typeface="Avenir"/>
                        <a:buNone/>
                      </a:pPr>
                      <a:r>
                        <a:t/>
                      </a:r>
                      <a:endParaRPr sz="1800"/>
                    </a:p>
                  </a:txBody>
                  <a:tcPr marT="45725" marB="45725" marR="91450" marL="91450"/>
                </a:tc>
              </a:tr>
              <a:tr h="505450">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R-2 score</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99.82924% </a:t>
                      </a:r>
                      <a:endParaRPr b="0" i="0" sz="1800" u="none" strike="noStrike">
                        <a:latin typeface="Avenir"/>
                        <a:ea typeface="Avenir"/>
                        <a:cs typeface="Avenir"/>
                        <a:sym typeface="Avenir"/>
                      </a:endParaRPr>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98.13093%</a:t>
                      </a:r>
                      <a:endParaRPr sz="1800"/>
                    </a:p>
                  </a:txBody>
                  <a:tcPr marT="45725" marB="45725" marR="91450" marL="91450"/>
                </a:tc>
              </a:tr>
              <a:tr h="505450">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Adjusted R-2 score</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 99.82573% </a:t>
                      </a:r>
                      <a:endParaRPr b="0" i="0" sz="1800" u="none" strike="noStrike">
                        <a:latin typeface="Avenir"/>
                        <a:ea typeface="Avenir"/>
                        <a:cs typeface="Avenir"/>
                        <a:sym typeface="Avenir"/>
                      </a:endParaRPr>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97.96532%</a:t>
                      </a:r>
                      <a:endParaRPr sz="1800"/>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8d1667d5b8_0_31"/>
          <p:cNvSpPr txBox="1"/>
          <p:nvPr>
            <p:ph idx="1" type="body"/>
          </p:nvPr>
        </p:nvSpPr>
        <p:spPr>
          <a:xfrm>
            <a:off x="720000" y="1237574"/>
            <a:ext cx="10728300" cy="4607700"/>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SzPts val="2000"/>
              <a:buChar char="•"/>
            </a:pPr>
            <a:r>
              <a:rPr lang="en-GB">
                <a:solidFill>
                  <a:srgbClr val="FFFFFF"/>
                </a:solidFill>
              </a:rPr>
              <a:t>Following plot helps us visualize performance of our model</a:t>
            </a:r>
            <a:endParaRPr/>
          </a:p>
          <a:p>
            <a:pPr indent="-101600" lvl="0" marL="228600" rtl="0" algn="l">
              <a:lnSpc>
                <a:spcPct val="120000"/>
              </a:lnSpc>
              <a:spcBef>
                <a:spcPts val="1000"/>
              </a:spcBef>
              <a:spcAft>
                <a:spcPts val="0"/>
              </a:spcAft>
              <a:buSzPts val="2000"/>
              <a:buNone/>
            </a:pPr>
            <a:r>
              <a:t/>
            </a:r>
            <a:endParaRPr>
              <a:solidFill>
                <a:srgbClr val="FFFFFF"/>
              </a:solidFill>
            </a:endParaRPr>
          </a:p>
        </p:txBody>
      </p:sp>
      <p:sp>
        <p:nvSpPr>
          <p:cNvPr id="266" name="Google Shape;266;g18d1667d5b8_0_31"/>
          <p:cNvSpPr txBox="1"/>
          <p:nvPr>
            <p:ph type="title"/>
          </p:nvPr>
        </p:nvSpPr>
        <p:spPr>
          <a:xfrm>
            <a:off x="720000" y="619200"/>
            <a:ext cx="10728300" cy="830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Random forest</a:t>
            </a:r>
            <a:endParaRPr/>
          </a:p>
        </p:txBody>
      </p:sp>
      <p:pic>
        <p:nvPicPr>
          <p:cNvPr id="267" name="Google Shape;267;g18d1667d5b8_0_31"/>
          <p:cNvPicPr preferRelativeResize="0"/>
          <p:nvPr/>
        </p:nvPicPr>
        <p:blipFill>
          <a:blip r:embed="rId3">
            <a:alphaModFix/>
          </a:blip>
          <a:stretch>
            <a:fillRect/>
          </a:stretch>
        </p:blipFill>
        <p:spPr>
          <a:xfrm>
            <a:off x="211825" y="1852875"/>
            <a:ext cx="11650652" cy="3681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8d1667d5b8_0_37"/>
          <p:cNvSpPr txBox="1"/>
          <p:nvPr>
            <p:ph type="title"/>
          </p:nvPr>
        </p:nvSpPr>
        <p:spPr>
          <a:xfrm>
            <a:off x="720000" y="619200"/>
            <a:ext cx="10728300" cy="6723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XGBoost</a:t>
            </a:r>
            <a:endParaRPr/>
          </a:p>
        </p:txBody>
      </p:sp>
      <p:sp>
        <p:nvSpPr>
          <p:cNvPr id="273" name="Google Shape;273;g18d1667d5b8_0_37"/>
          <p:cNvSpPr txBox="1"/>
          <p:nvPr>
            <p:ph idx="1" type="body"/>
          </p:nvPr>
        </p:nvSpPr>
        <p:spPr>
          <a:xfrm>
            <a:off x="720000" y="1305148"/>
            <a:ext cx="10728300" cy="4463700"/>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1000"/>
              </a:spcBef>
              <a:spcAft>
                <a:spcPts val="0"/>
              </a:spcAft>
              <a:buSzPts val="2000"/>
              <a:buChar char="•"/>
            </a:pPr>
            <a:r>
              <a:rPr lang="en-GB">
                <a:solidFill>
                  <a:srgbClr val="FFFFFF"/>
                </a:solidFill>
              </a:rPr>
              <a:t>Grid search cross validation gives us the following best parameters: </a:t>
            </a:r>
            <a:r>
              <a:rPr lang="en-GB" sz="1400"/>
              <a:t>'base_score': 0.9, 'booster': 'gbtree', 'gamma': 0, 'learning_rate': 0.07, 'max_depth': 3, 'n_estimators': 175, 'subsample': 0.75}; </a:t>
            </a:r>
            <a:r>
              <a:rPr lang="en-GB"/>
              <a:t>based on best score: 0.9875181255362901</a:t>
            </a:r>
            <a:r>
              <a:rPr lang="en-GB" sz="1400"/>
              <a:t> </a:t>
            </a:r>
            <a:endParaRPr sz="1400">
              <a:solidFill>
                <a:srgbClr val="FFFFFF"/>
              </a:solidFill>
            </a:endParaRPr>
          </a:p>
          <a:p>
            <a:pPr indent="-228600" lvl="0" marL="228600" rtl="0" algn="l">
              <a:lnSpc>
                <a:spcPct val="120000"/>
              </a:lnSpc>
              <a:spcBef>
                <a:spcPts val="1000"/>
              </a:spcBef>
              <a:spcAft>
                <a:spcPts val="0"/>
              </a:spcAft>
              <a:buSzPts val="2000"/>
              <a:buChar char="•"/>
            </a:pPr>
            <a:r>
              <a:rPr lang="en-GB">
                <a:solidFill>
                  <a:srgbClr val="FFFFFF"/>
                </a:solidFill>
              </a:rPr>
              <a:t>Next, we analyse the model’s performance</a:t>
            </a:r>
            <a:endParaRPr/>
          </a:p>
          <a:p>
            <a:pPr indent="-139700" lvl="0" marL="228600" rtl="0" algn="l">
              <a:lnSpc>
                <a:spcPct val="120000"/>
              </a:lnSpc>
              <a:spcBef>
                <a:spcPts val="1000"/>
              </a:spcBef>
              <a:spcAft>
                <a:spcPts val="0"/>
              </a:spcAft>
              <a:buSzPts val="1400"/>
              <a:buNone/>
            </a:pPr>
            <a:r>
              <a:t/>
            </a:r>
            <a:endParaRPr sz="1400">
              <a:solidFill>
                <a:srgbClr val="FFFFFF"/>
              </a:solidFill>
            </a:endParaRPr>
          </a:p>
          <a:p>
            <a:pPr indent="-139700" lvl="0" marL="228600" rtl="0" algn="l">
              <a:lnSpc>
                <a:spcPct val="120000"/>
              </a:lnSpc>
              <a:spcBef>
                <a:spcPts val="1000"/>
              </a:spcBef>
              <a:spcAft>
                <a:spcPts val="0"/>
              </a:spcAft>
              <a:buSzPts val="1400"/>
              <a:buNone/>
            </a:pPr>
            <a:r>
              <a:t/>
            </a:r>
            <a:endParaRPr sz="1400">
              <a:solidFill>
                <a:srgbClr val="FFFFFF"/>
              </a:solidFill>
            </a:endParaRPr>
          </a:p>
          <a:p>
            <a:pPr indent="-101600" lvl="0" marL="228600" rtl="0" algn="l">
              <a:lnSpc>
                <a:spcPct val="120000"/>
              </a:lnSpc>
              <a:spcBef>
                <a:spcPts val="1000"/>
              </a:spcBef>
              <a:spcAft>
                <a:spcPts val="0"/>
              </a:spcAft>
              <a:buSzPts val="2000"/>
              <a:buNone/>
            </a:pPr>
            <a:r>
              <a:t/>
            </a:r>
            <a:endParaRPr>
              <a:solidFill>
                <a:srgbClr val="FFFFFF"/>
              </a:solidFill>
            </a:endParaRPr>
          </a:p>
        </p:txBody>
      </p:sp>
      <p:graphicFrame>
        <p:nvGraphicFramePr>
          <p:cNvPr id="274" name="Google Shape;274;g18d1667d5b8_0_37"/>
          <p:cNvGraphicFramePr/>
          <p:nvPr/>
        </p:nvGraphicFramePr>
        <p:xfrm>
          <a:off x="1867906" y="3395127"/>
          <a:ext cx="3000000" cy="3000000"/>
        </p:xfrm>
        <a:graphic>
          <a:graphicData uri="http://schemas.openxmlformats.org/drawingml/2006/table">
            <a:tbl>
              <a:tblPr bandRow="1" firstRow="1">
                <a:noFill/>
                <a:tableStyleId>{666E5905-0FF2-4DDF-9D9D-3C099033DB16}</a:tableStyleId>
              </a:tblPr>
              <a:tblGrid>
                <a:gridCol w="2722875"/>
                <a:gridCol w="2722875"/>
                <a:gridCol w="272287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 Training </a:t>
                      </a:r>
                      <a:endParaRPr b="0" i="0" sz="1800" u="none" strike="noStrike">
                        <a:latin typeface="Avenir"/>
                        <a:ea typeface="Avenir"/>
                        <a:cs typeface="Avenir"/>
                        <a:sym typeface="Avenir"/>
                      </a:endParaRPr>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Testing</a:t>
                      </a:r>
                      <a:endParaRPr sz="1800"/>
                    </a:p>
                  </a:txBody>
                  <a:tcPr marT="45725" marB="45725" marR="91450" marL="91450"/>
                </a:tc>
              </a:tr>
              <a:tr h="370850">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Mean squared error for best params</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0.15284%</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1.07420%</a:t>
                      </a:r>
                      <a:endParaRPr sz="1800"/>
                    </a:p>
                  </a:txBody>
                  <a:tcPr marT="45725" marB="45725" marR="91450" marL="91450"/>
                </a:tc>
              </a:tr>
              <a:tr h="370850">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R-2 score</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99.79552%</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98.26538%</a:t>
                      </a:r>
                      <a:endParaRPr sz="1800"/>
                    </a:p>
                  </a:txBody>
                  <a:tcPr marT="45725" marB="45725" marR="91450" marL="91450"/>
                </a:tc>
              </a:tr>
              <a:tr h="370850">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Adjusted R-2 score</a:t>
                      </a:r>
                      <a:endParaRPr sz="1800"/>
                    </a:p>
                  </a:txBody>
                  <a:tcPr marT="45725" marB="45725" marR="91450" marL="91450"/>
                </a:tc>
                <a:tc>
                  <a:txBody>
                    <a:bodyPr/>
                    <a:lstStyle/>
                    <a:p>
                      <a:pPr indent="0" lvl="0" marL="0" marR="0" rtl="0" algn="l">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99.79131%</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venir"/>
                        <a:buNone/>
                      </a:pPr>
                      <a:r>
                        <a:rPr b="0" i="0" lang="en-GB" sz="1800" u="none" strike="noStrike">
                          <a:latin typeface="Avenir"/>
                          <a:ea typeface="Avenir"/>
                          <a:cs typeface="Avenir"/>
                          <a:sym typeface="Avenir"/>
                        </a:rPr>
                        <a:t>98.11168%</a:t>
                      </a:r>
                      <a:endParaRPr b="1" i="0" sz="1800" u="none" strike="noStrike">
                        <a:latin typeface="Avenir"/>
                        <a:ea typeface="Avenir"/>
                        <a:cs typeface="Avenir"/>
                        <a:sym typeface="Avenir"/>
                      </a:endParaRPr>
                    </a:p>
                    <a:p>
                      <a:pPr indent="0" lvl="0" marL="0" marR="0" rtl="0" algn="l">
                        <a:spcBef>
                          <a:spcPts val="0"/>
                        </a:spcBef>
                        <a:spcAft>
                          <a:spcPts val="0"/>
                        </a:spcAft>
                        <a:buClr>
                          <a:schemeClr val="lt1"/>
                        </a:buClr>
                        <a:buSzPts val="1800"/>
                        <a:buFont typeface="Avenir"/>
                        <a:buNone/>
                      </a:pPr>
                      <a:r>
                        <a:t/>
                      </a:r>
                      <a:endParaRPr sz="1800"/>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8d1667d5b8_0_43"/>
          <p:cNvSpPr txBox="1"/>
          <p:nvPr>
            <p:ph idx="1" type="body"/>
          </p:nvPr>
        </p:nvSpPr>
        <p:spPr>
          <a:xfrm>
            <a:off x="720000" y="1146997"/>
            <a:ext cx="10728300" cy="4622100"/>
          </a:xfrm>
          <a:prstGeom prst="rect">
            <a:avLst/>
          </a:prstGeom>
          <a:noFill/>
          <a:ln>
            <a:noFill/>
          </a:ln>
        </p:spPr>
        <p:txBody>
          <a:bodyPr anchorCtr="0" anchor="t" bIns="0" lIns="0" spcFirstLastPara="1" rIns="0" wrap="square" tIns="0">
            <a:normAutofit/>
          </a:bodyPr>
          <a:lstStyle/>
          <a:p>
            <a:pPr indent="-101600" lvl="0" marL="228600" rtl="0" algn="l">
              <a:lnSpc>
                <a:spcPct val="120000"/>
              </a:lnSpc>
              <a:spcBef>
                <a:spcPts val="1000"/>
              </a:spcBef>
              <a:spcAft>
                <a:spcPts val="0"/>
              </a:spcAft>
              <a:buSzPts val="2000"/>
              <a:buNone/>
            </a:pPr>
            <a:r>
              <a:rPr lang="en-GB">
                <a:solidFill>
                  <a:srgbClr val="FFFFFF"/>
                </a:solidFill>
              </a:rPr>
              <a:t>We can visualize our model’s performance using the following plot </a:t>
            </a:r>
            <a:endParaRPr>
              <a:solidFill>
                <a:srgbClr val="FFFFFF"/>
              </a:solidFill>
            </a:endParaRPr>
          </a:p>
        </p:txBody>
      </p:sp>
      <p:sp>
        <p:nvSpPr>
          <p:cNvPr id="280" name="Google Shape;280;g18d1667d5b8_0_43"/>
          <p:cNvSpPr txBox="1"/>
          <p:nvPr>
            <p:ph type="title"/>
          </p:nvPr>
        </p:nvSpPr>
        <p:spPr>
          <a:xfrm>
            <a:off x="720000" y="619200"/>
            <a:ext cx="10728300" cy="6723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XGBoost</a:t>
            </a:r>
            <a:endParaRPr/>
          </a:p>
        </p:txBody>
      </p:sp>
      <p:pic>
        <p:nvPicPr>
          <p:cNvPr id="281" name="Google Shape;281;g18d1667d5b8_0_43"/>
          <p:cNvPicPr preferRelativeResize="0"/>
          <p:nvPr/>
        </p:nvPicPr>
        <p:blipFill>
          <a:blip r:embed="rId3">
            <a:alphaModFix/>
          </a:blip>
          <a:stretch>
            <a:fillRect/>
          </a:stretch>
        </p:blipFill>
        <p:spPr>
          <a:xfrm>
            <a:off x="211825" y="1749575"/>
            <a:ext cx="11849249" cy="357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8d5c802ae7_0_0"/>
          <p:cNvSpPr txBox="1"/>
          <p:nvPr>
            <p:ph type="title"/>
          </p:nvPr>
        </p:nvSpPr>
        <p:spPr>
          <a:xfrm>
            <a:off x="720000" y="619200"/>
            <a:ext cx="10728300" cy="14772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GB"/>
              <a:t>Scope for </a:t>
            </a:r>
            <a:r>
              <a:rPr lang="en-GB"/>
              <a:t>development</a:t>
            </a:r>
            <a:endParaRPr/>
          </a:p>
        </p:txBody>
      </p:sp>
      <p:sp>
        <p:nvSpPr>
          <p:cNvPr id="288" name="Google Shape;288;g18d5c802ae7_0_0"/>
          <p:cNvSpPr txBox="1"/>
          <p:nvPr>
            <p:ph idx="1" type="body"/>
          </p:nvPr>
        </p:nvSpPr>
        <p:spPr>
          <a:xfrm>
            <a:off x="720000" y="2541600"/>
            <a:ext cx="10728300" cy="32274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SzPts val="1800"/>
              <a:buChar char="•"/>
            </a:pPr>
            <a:r>
              <a:rPr lang="en-GB"/>
              <a:t>Check effect of correlation on predictions for all the regressors</a:t>
            </a:r>
            <a:endParaRPr/>
          </a:p>
          <a:p>
            <a:pPr indent="-342900" lvl="0" marL="457200" rtl="0" algn="l">
              <a:spcBef>
                <a:spcPts val="0"/>
              </a:spcBef>
              <a:spcAft>
                <a:spcPts val="0"/>
              </a:spcAft>
              <a:buSzPts val="1800"/>
              <a:buChar char="•"/>
            </a:pPr>
            <a:r>
              <a:rPr lang="en-GB"/>
              <a:t>Check feature importance and retrain decision tree on those features</a:t>
            </a:r>
            <a:endParaRPr/>
          </a:p>
          <a:p>
            <a:pPr indent="-342900" lvl="0" marL="457200" rtl="0" algn="l">
              <a:spcBef>
                <a:spcPts val="0"/>
              </a:spcBef>
              <a:spcAft>
                <a:spcPts val="0"/>
              </a:spcAft>
              <a:buSzPts val="1800"/>
              <a:buChar char="•"/>
            </a:pPr>
            <a:r>
              <a:rPr lang="en-GB"/>
              <a:t>Compare performance of random forest regressor with grid searched parameters with regressors having different manual parameters</a:t>
            </a:r>
            <a:endParaRPr/>
          </a:p>
          <a:p>
            <a:pPr indent="-342900" lvl="0" marL="457200" rtl="0" algn="l">
              <a:spcBef>
                <a:spcPts val="0"/>
              </a:spcBef>
              <a:spcAft>
                <a:spcPts val="0"/>
              </a:spcAft>
              <a:buSzPts val="1800"/>
              <a:buChar char="•"/>
            </a:pPr>
            <a:r>
              <a:rPr lang="en-GB"/>
              <a:t>Take a larger parameter grid for XGBoost regressor for grid search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8d1667d5b8_1_7"/>
          <p:cNvSpPr txBox="1"/>
          <p:nvPr>
            <p:ph type="title"/>
          </p:nvPr>
        </p:nvSpPr>
        <p:spPr>
          <a:xfrm>
            <a:off x="720000" y="2676600"/>
            <a:ext cx="10728300" cy="14772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lang="en-GB" sz="5300"/>
              <a:t>Thank you !!!</a:t>
            </a:r>
            <a:endParaRPr sz="5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2" name="Shape 112"/>
        <p:cNvGrpSpPr/>
        <p:nvPr/>
      </p:nvGrpSpPr>
      <p:grpSpPr>
        <a:xfrm>
          <a:off x="0" y="0"/>
          <a:ext cx="0" cy="0"/>
          <a:chOff x="0" y="0"/>
          <a:chExt cx="0" cy="0"/>
        </a:xfrm>
      </p:grpSpPr>
      <p:sp>
        <p:nvSpPr>
          <p:cNvPr id="113" name="Google Shape;113;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4" name="Google Shape;114;p2"/>
          <p:cNvSpPr/>
          <p:nvPr/>
        </p:nvSpPr>
        <p:spPr>
          <a:xfrm>
            <a:off x="0" y="0"/>
            <a:ext cx="12192000" cy="6858000"/>
          </a:xfrm>
          <a:prstGeom prst="rect">
            <a:avLst/>
          </a:prstGeom>
          <a:solidFill>
            <a:srgbClr val="5A3E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5" name="Google Shape;115;p2"/>
          <p:cNvSpPr txBox="1"/>
          <p:nvPr>
            <p:ph type="title"/>
          </p:nvPr>
        </p:nvSpPr>
        <p:spPr>
          <a:xfrm>
            <a:off x="720000" y="619200"/>
            <a:ext cx="4991961" cy="1477328"/>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Introduction</a:t>
            </a:r>
            <a:endParaRPr/>
          </a:p>
        </p:txBody>
      </p:sp>
      <p:sp>
        <p:nvSpPr>
          <p:cNvPr id="116" name="Google Shape;116;p2"/>
          <p:cNvSpPr txBox="1"/>
          <p:nvPr>
            <p:ph idx="1" type="body"/>
          </p:nvPr>
        </p:nvSpPr>
        <p:spPr>
          <a:xfrm>
            <a:off x="720000" y="2541600"/>
            <a:ext cx="4991962" cy="3216273"/>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SzPts val="2000"/>
              <a:buChar char="•"/>
            </a:pPr>
            <a:r>
              <a:rPr lang="en-GB"/>
              <a:t>Objective : Gasoline price prediction</a:t>
            </a:r>
            <a:endParaRPr/>
          </a:p>
          <a:p>
            <a:pPr indent="-228600" lvl="0" marL="228600" rtl="0" algn="l">
              <a:lnSpc>
                <a:spcPct val="120000"/>
              </a:lnSpc>
              <a:spcBef>
                <a:spcPts val="1000"/>
              </a:spcBef>
              <a:spcAft>
                <a:spcPts val="0"/>
              </a:spcAft>
              <a:buSzPts val="2000"/>
              <a:buChar char="•"/>
            </a:pPr>
            <a:r>
              <a:rPr lang="en-GB"/>
              <a:t>Source: The raw dataset is created using multiple sources from the website </a:t>
            </a:r>
            <a:r>
              <a:rPr lang="en-GB" u="sng">
                <a:solidFill>
                  <a:schemeClr val="hlink"/>
                </a:solidFill>
                <a:hlinkClick r:id="rId3"/>
              </a:rPr>
              <a:t>https://www.eia.gov/</a:t>
            </a:r>
            <a:r>
              <a:rPr lang="en-GB"/>
              <a:t> </a:t>
            </a:r>
            <a:endParaRPr/>
          </a:p>
          <a:p>
            <a:pPr indent="-101600" lvl="0" marL="228600" rtl="0" algn="l">
              <a:lnSpc>
                <a:spcPct val="120000"/>
              </a:lnSpc>
              <a:spcBef>
                <a:spcPts val="1000"/>
              </a:spcBef>
              <a:spcAft>
                <a:spcPts val="0"/>
              </a:spcAft>
              <a:buSzPts val="2000"/>
              <a:buNone/>
            </a:pPr>
            <a:r>
              <a:t/>
            </a:r>
            <a:endParaRPr/>
          </a:p>
        </p:txBody>
      </p:sp>
      <p:sp>
        <p:nvSpPr>
          <p:cNvPr id="117" name="Google Shape;117;p2"/>
          <p:cNvSpPr/>
          <p:nvPr/>
        </p:nvSpPr>
        <p:spPr>
          <a:xfrm rot="-5400000">
            <a:off x="5867335" y="533334"/>
            <a:ext cx="6858000" cy="5791331"/>
          </a:xfrm>
          <a:custGeom>
            <a:rect b="b" l="l" r="r" t="t"/>
            <a:pathLst>
              <a:path extrusionOk="0" h="5791331" w="6858000">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118" name="Google Shape;118;p2"/>
          <p:cNvPicPr preferRelativeResize="0"/>
          <p:nvPr/>
        </p:nvPicPr>
        <p:blipFill rotWithShape="1">
          <a:blip r:embed="rId4">
            <a:alphaModFix/>
          </a:blip>
          <a:srcRect b="0" l="0" r="0" t="0"/>
          <a:stretch/>
        </p:blipFill>
        <p:spPr>
          <a:xfrm>
            <a:off x="6631374" y="1636425"/>
            <a:ext cx="5333580" cy="3556640"/>
          </a:xfrm>
          <a:custGeom>
            <a:rect b="b" l="l" r="r" t="t"/>
            <a:pathLst>
              <a:path extrusionOk="0" h="5409338" w="4284000">
                <a:moveTo>
                  <a:pt x="0" y="0"/>
                </a:moveTo>
                <a:lnTo>
                  <a:pt x="4284000" y="0"/>
                </a:lnTo>
                <a:lnTo>
                  <a:pt x="4284000" y="5409338"/>
                </a:lnTo>
                <a:lnTo>
                  <a:pt x="0" y="5409338"/>
                </a:ln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2" name="Shape 122"/>
        <p:cNvGrpSpPr/>
        <p:nvPr/>
      </p:nvGrpSpPr>
      <p:grpSpPr>
        <a:xfrm>
          <a:off x="0" y="0"/>
          <a:ext cx="0" cy="0"/>
          <a:chOff x="0" y="0"/>
          <a:chExt cx="0" cy="0"/>
        </a:xfrm>
      </p:grpSpPr>
      <p:sp>
        <p:nvSpPr>
          <p:cNvPr id="123" name="Google Shape;123;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4" name="Google Shape;124;p3"/>
          <p:cNvSpPr/>
          <p:nvPr/>
        </p:nvSpPr>
        <p:spPr>
          <a:xfrm>
            <a:off x="0" y="0"/>
            <a:ext cx="12192000" cy="6858000"/>
          </a:xfrm>
          <a:prstGeom prst="rect">
            <a:avLst/>
          </a:prstGeom>
          <a:solidFill>
            <a:srgbClr val="5A3E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5" name="Google Shape;125;p3"/>
          <p:cNvSpPr txBox="1"/>
          <p:nvPr>
            <p:ph type="title"/>
          </p:nvPr>
        </p:nvSpPr>
        <p:spPr>
          <a:xfrm>
            <a:off x="720000" y="619200"/>
            <a:ext cx="4992000" cy="14772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Clr>
                <a:schemeClr val="lt1"/>
              </a:buClr>
              <a:buSzPts val="3200"/>
              <a:buFont typeface="Arial"/>
              <a:buNone/>
            </a:pPr>
            <a:r>
              <a:rPr lang="en-GB"/>
              <a:t>Data Cleaning</a:t>
            </a:r>
            <a:endParaRPr/>
          </a:p>
          <a:p>
            <a:pPr indent="0" lvl="0" marL="0" rtl="0" algn="l">
              <a:lnSpc>
                <a:spcPct val="100000"/>
              </a:lnSpc>
              <a:spcBef>
                <a:spcPts val="0"/>
              </a:spcBef>
              <a:spcAft>
                <a:spcPts val="0"/>
              </a:spcAft>
              <a:buClr>
                <a:schemeClr val="lt1"/>
              </a:buClr>
              <a:buSzPts val="3200"/>
              <a:buFont typeface="Arial"/>
              <a:buNone/>
            </a:pPr>
            <a:r>
              <a:t/>
            </a:r>
            <a:endParaRPr/>
          </a:p>
        </p:txBody>
      </p:sp>
      <p:sp>
        <p:nvSpPr>
          <p:cNvPr id="126" name="Google Shape;126;p3"/>
          <p:cNvSpPr txBox="1"/>
          <p:nvPr>
            <p:ph idx="1" type="body"/>
          </p:nvPr>
        </p:nvSpPr>
        <p:spPr>
          <a:xfrm>
            <a:off x="720000" y="1565651"/>
            <a:ext cx="4992000" cy="4192200"/>
          </a:xfrm>
          <a:prstGeom prst="rect">
            <a:avLst/>
          </a:prstGeom>
          <a:noFill/>
          <a:ln>
            <a:noFill/>
          </a:ln>
        </p:spPr>
        <p:txBody>
          <a:bodyPr anchorCtr="0" anchor="t" bIns="0" lIns="0" spcFirstLastPara="1" rIns="0" wrap="square" tIns="0">
            <a:normAutofit/>
          </a:bodyPr>
          <a:lstStyle/>
          <a:p>
            <a:pPr indent="-342900" lvl="0" marL="457200" rtl="0" algn="l">
              <a:lnSpc>
                <a:spcPct val="120000"/>
              </a:lnSpc>
              <a:spcBef>
                <a:spcPts val="0"/>
              </a:spcBef>
              <a:spcAft>
                <a:spcPts val="0"/>
              </a:spcAft>
              <a:buSzPts val="1800"/>
              <a:buChar char="•"/>
            </a:pPr>
            <a:r>
              <a:rPr lang="en-GB"/>
              <a:t>Alongside</a:t>
            </a:r>
            <a:r>
              <a:rPr lang="en-GB"/>
              <a:t> we have a snapshot of raw dataset</a:t>
            </a:r>
            <a:endParaRPr/>
          </a:p>
          <a:p>
            <a:pPr indent="-342900" lvl="0" marL="457200" rtl="0" algn="l">
              <a:lnSpc>
                <a:spcPct val="120000"/>
              </a:lnSpc>
              <a:spcBef>
                <a:spcPts val="0"/>
              </a:spcBef>
              <a:spcAft>
                <a:spcPts val="0"/>
              </a:spcAft>
              <a:buSzPts val="1800"/>
              <a:buChar char="•"/>
            </a:pPr>
            <a:r>
              <a:rPr lang="en-GB"/>
              <a:t>First we clean raw data using user defined classes available in Packages folder </a:t>
            </a:r>
            <a:endParaRPr/>
          </a:p>
          <a:p>
            <a:pPr indent="-342900" lvl="1" marL="914400" rtl="0" algn="l">
              <a:lnSpc>
                <a:spcPct val="120000"/>
              </a:lnSpc>
              <a:spcBef>
                <a:spcPts val="0"/>
              </a:spcBef>
              <a:spcAft>
                <a:spcPts val="0"/>
              </a:spcAft>
              <a:buSzPts val="1800"/>
              <a:buChar char="•"/>
            </a:pPr>
            <a:r>
              <a:rPr lang="en-GB"/>
              <a:t>QC</a:t>
            </a:r>
            <a:endParaRPr/>
          </a:p>
          <a:p>
            <a:pPr indent="-342900" lvl="1" marL="914400" rtl="0" algn="l">
              <a:lnSpc>
                <a:spcPct val="120000"/>
              </a:lnSpc>
              <a:spcBef>
                <a:spcPts val="0"/>
              </a:spcBef>
              <a:spcAft>
                <a:spcPts val="0"/>
              </a:spcAft>
              <a:buSzPts val="1800"/>
              <a:buChar char="•"/>
            </a:pPr>
            <a:r>
              <a:rPr lang="en-GB"/>
              <a:t>DP </a:t>
            </a:r>
            <a:endParaRPr/>
          </a:p>
          <a:p>
            <a:pPr indent="-342900" lvl="0" marL="457200" rtl="0" algn="l">
              <a:lnSpc>
                <a:spcPct val="120000"/>
              </a:lnSpc>
              <a:spcBef>
                <a:spcPts val="0"/>
              </a:spcBef>
              <a:spcAft>
                <a:spcPts val="0"/>
              </a:spcAft>
              <a:buSzPts val="1800"/>
              <a:buChar char="•"/>
            </a:pPr>
            <a:r>
              <a:rPr lang="en-GB"/>
              <a:t>In cleaning process, we specify our target variable and then fill missing values with respective medians</a:t>
            </a:r>
            <a:endParaRPr/>
          </a:p>
          <a:p>
            <a:pPr indent="0" lvl="0" marL="0" rtl="0" algn="l">
              <a:lnSpc>
                <a:spcPct val="120000"/>
              </a:lnSpc>
              <a:spcBef>
                <a:spcPts val="1000"/>
              </a:spcBef>
              <a:spcAft>
                <a:spcPts val="0"/>
              </a:spcAft>
              <a:buSzPts val="2000"/>
              <a:buNone/>
            </a:pPr>
            <a:r>
              <a:t/>
            </a:r>
            <a:endParaRPr/>
          </a:p>
        </p:txBody>
      </p:sp>
      <p:sp>
        <p:nvSpPr>
          <p:cNvPr id="127" name="Google Shape;127;p3"/>
          <p:cNvSpPr/>
          <p:nvPr/>
        </p:nvSpPr>
        <p:spPr>
          <a:xfrm rot="-5400000">
            <a:off x="5867335" y="533334"/>
            <a:ext cx="6858000" cy="5791331"/>
          </a:xfrm>
          <a:custGeom>
            <a:rect b="b" l="l" r="r" t="t"/>
            <a:pathLst>
              <a:path extrusionOk="0" h="5791331" w="6858000">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Table&#10;&#10;Description automatically generated" id="128" name="Google Shape;128;p3"/>
          <p:cNvPicPr preferRelativeResize="0"/>
          <p:nvPr/>
        </p:nvPicPr>
        <p:blipFill rotWithShape="1">
          <a:blip r:embed="rId3">
            <a:alphaModFix/>
          </a:blip>
          <a:srcRect b="8012" l="0" r="0" t="0"/>
          <a:stretch/>
        </p:blipFill>
        <p:spPr>
          <a:xfrm>
            <a:off x="6538500" y="1571800"/>
            <a:ext cx="5515650" cy="3854153"/>
          </a:xfrm>
          <a:custGeom>
            <a:rect b="b" l="l" r="r" t="t"/>
            <a:pathLst>
              <a:path extrusionOk="0" h="5409338" w="4284000">
                <a:moveTo>
                  <a:pt x="0" y="0"/>
                </a:moveTo>
                <a:lnTo>
                  <a:pt x="4284000" y="0"/>
                </a:lnTo>
                <a:lnTo>
                  <a:pt x="4284000" y="5409338"/>
                </a:lnTo>
                <a:lnTo>
                  <a:pt x="0" y="5409338"/>
                </a:lnTo>
                <a:close/>
              </a:path>
            </a:pathLst>
          </a:cu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2" name="Shape 132"/>
        <p:cNvGrpSpPr/>
        <p:nvPr/>
      </p:nvGrpSpPr>
      <p:grpSpPr>
        <a:xfrm>
          <a:off x="0" y="0"/>
          <a:ext cx="0" cy="0"/>
          <a:chOff x="0" y="0"/>
          <a:chExt cx="0" cy="0"/>
        </a:xfrm>
      </p:grpSpPr>
      <p:sp>
        <p:nvSpPr>
          <p:cNvPr id="133" name="Google Shape;133;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4" name="Google Shape;134;p4"/>
          <p:cNvSpPr/>
          <p:nvPr/>
        </p:nvSpPr>
        <p:spPr>
          <a:xfrm>
            <a:off x="0" y="0"/>
            <a:ext cx="12192000" cy="6858000"/>
          </a:xfrm>
          <a:prstGeom prst="rect">
            <a:avLst/>
          </a:prstGeom>
          <a:solidFill>
            <a:srgbClr val="5A3E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5" name="Google Shape;135;p4"/>
          <p:cNvSpPr txBox="1"/>
          <p:nvPr>
            <p:ph idx="1" type="body"/>
          </p:nvPr>
        </p:nvSpPr>
        <p:spPr>
          <a:xfrm>
            <a:off x="720000" y="2465400"/>
            <a:ext cx="4992000" cy="3216300"/>
          </a:xfrm>
          <a:prstGeom prst="rect">
            <a:avLst/>
          </a:prstGeom>
          <a:noFill/>
          <a:ln>
            <a:noFill/>
          </a:ln>
        </p:spPr>
        <p:txBody>
          <a:bodyPr anchorCtr="0" anchor="t" bIns="0" lIns="0" spcFirstLastPara="1" rIns="0" wrap="square" tIns="0">
            <a:normAutofit lnSpcReduction="20000"/>
          </a:bodyPr>
          <a:lstStyle/>
          <a:p>
            <a:pPr indent="-228600" lvl="0" marL="228600" rtl="0" algn="l">
              <a:spcBef>
                <a:spcPts val="0"/>
              </a:spcBef>
              <a:spcAft>
                <a:spcPts val="0"/>
              </a:spcAft>
              <a:buSzPts val="1800"/>
              <a:buChar char="•"/>
            </a:pPr>
            <a:r>
              <a:rPr lang="en-GB"/>
              <a:t>Save the cleaned data in another directory within the project</a:t>
            </a:r>
            <a:endParaRPr/>
          </a:p>
          <a:p>
            <a:pPr indent="-228600" lvl="0" marL="228600" rtl="0" algn="l">
              <a:spcBef>
                <a:spcPts val="0"/>
              </a:spcBef>
              <a:spcAft>
                <a:spcPts val="0"/>
              </a:spcAft>
              <a:buSzPts val="1800"/>
              <a:buChar char="•"/>
            </a:pPr>
            <a:r>
              <a:rPr lang="en-GB"/>
              <a:t>Perform quality check again on the cleaned data to confirm that our data is cleaned</a:t>
            </a:r>
            <a:endParaRPr/>
          </a:p>
          <a:p>
            <a:pPr indent="-228600" lvl="0" marL="228600" rtl="0" algn="l">
              <a:spcBef>
                <a:spcPts val="0"/>
              </a:spcBef>
              <a:spcAft>
                <a:spcPts val="0"/>
              </a:spcAft>
              <a:buSzPts val="1800"/>
              <a:buChar char="•"/>
            </a:pPr>
            <a:r>
              <a:rPr lang="en-GB"/>
              <a:t>This cleaned dataset is used to perform necessary predictions</a:t>
            </a:r>
            <a:endParaRPr/>
          </a:p>
          <a:p>
            <a:pPr indent="0" lvl="0" marL="228600" rtl="0" algn="l">
              <a:lnSpc>
                <a:spcPct val="120000"/>
              </a:lnSpc>
              <a:spcBef>
                <a:spcPts val="1000"/>
              </a:spcBef>
              <a:spcAft>
                <a:spcPts val="0"/>
              </a:spcAft>
              <a:buNone/>
            </a:pPr>
            <a:r>
              <a:t/>
            </a:r>
            <a:endParaRPr/>
          </a:p>
          <a:p>
            <a:pPr indent="-101600" lvl="0" marL="228600" rtl="0" algn="l">
              <a:lnSpc>
                <a:spcPct val="120000"/>
              </a:lnSpc>
              <a:spcBef>
                <a:spcPts val="1000"/>
              </a:spcBef>
              <a:spcAft>
                <a:spcPts val="0"/>
              </a:spcAft>
              <a:buSzPts val="2000"/>
              <a:buNone/>
            </a:pPr>
            <a:r>
              <a:t/>
            </a:r>
            <a:endParaRPr/>
          </a:p>
        </p:txBody>
      </p:sp>
      <p:sp>
        <p:nvSpPr>
          <p:cNvPr id="136" name="Google Shape;136;p4"/>
          <p:cNvSpPr txBox="1"/>
          <p:nvPr>
            <p:ph type="title"/>
          </p:nvPr>
        </p:nvSpPr>
        <p:spPr>
          <a:xfrm>
            <a:off x="720000" y="619200"/>
            <a:ext cx="4992000" cy="14772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Data Cleaning</a:t>
            </a:r>
            <a:endParaRPr/>
          </a:p>
        </p:txBody>
      </p:sp>
      <p:pic>
        <p:nvPicPr>
          <p:cNvPr id="137" name="Google Shape;137;p4"/>
          <p:cNvPicPr preferRelativeResize="0"/>
          <p:nvPr/>
        </p:nvPicPr>
        <p:blipFill>
          <a:blip r:embed="rId3">
            <a:alphaModFix/>
          </a:blip>
          <a:stretch>
            <a:fillRect/>
          </a:stretch>
        </p:blipFill>
        <p:spPr>
          <a:xfrm>
            <a:off x="5655604" y="939975"/>
            <a:ext cx="6346026" cy="451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1" name="Shape 141"/>
        <p:cNvGrpSpPr/>
        <p:nvPr/>
      </p:nvGrpSpPr>
      <p:grpSpPr>
        <a:xfrm>
          <a:off x="0" y="0"/>
          <a:ext cx="0" cy="0"/>
          <a:chOff x="0" y="0"/>
          <a:chExt cx="0" cy="0"/>
        </a:xfrm>
      </p:grpSpPr>
      <p:sp>
        <p:nvSpPr>
          <p:cNvPr id="142" name="Google Shape;142;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3" name="Google Shape;143;p5"/>
          <p:cNvSpPr/>
          <p:nvPr/>
        </p:nvSpPr>
        <p:spPr>
          <a:xfrm>
            <a:off x="0" y="0"/>
            <a:ext cx="12192000" cy="6858000"/>
          </a:xfrm>
          <a:prstGeom prst="rect">
            <a:avLst/>
          </a:prstGeom>
          <a:solidFill>
            <a:srgbClr val="5A3E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4" name="Google Shape;144;p5"/>
          <p:cNvSpPr txBox="1"/>
          <p:nvPr>
            <p:ph idx="1" type="body"/>
          </p:nvPr>
        </p:nvSpPr>
        <p:spPr>
          <a:xfrm>
            <a:off x="720000" y="1653080"/>
            <a:ext cx="4992000" cy="1491000"/>
          </a:xfrm>
          <a:prstGeom prst="rect">
            <a:avLst/>
          </a:prstGeom>
          <a:noFill/>
          <a:ln>
            <a:noFill/>
          </a:ln>
        </p:spPr>
        <p:txBody>
          <a:bodyPr anchorCtr="0" anchor="t" bIns="0" lIns="0" spcFirstLastPara="1" rIns="0" wrap="square" tIns="0">
            <a:normAutofit/>
          </a:bodyPr>
          <a:lstStyle/>
          <a:p>
            <a:pPr indent="-342900" lvl="0" marL="457200" rtl="0" algn="l">
              <a:lnSpc>
                <a:spcPct val="120000"/>
              </a:lnSpc>
              <a:spcBef>
                <a:spcPts val="1000"/>
              </a:spcBef>
              <a:spcAft>
                <a:spcPts val="0"/>
              </a:spcAft>
              <a:buSzPts val="1800"/>
              <a:buChar char="•"/>
            </a:pPr>
            <a:r>
              <a:rPr lang="en-GB"/>
              <a:t>Here is the quality check of cleaned data. All missing values have been filled</a:t>
            </a:r>
            <a:endParaRPr/>
          </a:p>
        </p:txBody>
      </p:sp>
      <p:sp>
        <p:nvSpPr>
          <p:cNvPr id="145" name="Google Shape;145;p5"/>
          <p:cNvSpPr txBox="1"/>
          <p:nvPr>
            <p:ph type="title"/>
          </p:nvPr>
        </p:nvSpPr>
        <p:spPr>
          <a:xfrm>
            <a:off x="720000" y="390600"/>
            <a:ext cx="4992000" cy="14772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Data Cleaning</a:t>
            </a:r>
            <a:endParaRPr/>
          </a:p>
        </p:txBody>
      </p:sp>
      <p:pic>
        <p:nvPicPr>
          <p:cNvPr id="146" name="Google Shape;146;p5"/>
          <p:cNvPicPr preferRelativeResize="0"/>
          <p:nvPr/>
        </p:nvPicPr>
        <p:blipFill>
          <a:blip r:embed="rId3">
            <a:alphaModFix/>
          </a:blip>
          <a:stretch>
            <a:fillRect/>
          </a:stretch>
        </p:blipFill>
        <p:spPr>
          <a:xfrm>
            <a:off x="0" y="3220277"/>
            <a:ext cx="12191998" cy="245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720000" y="898121"/>
            <a:ext cx="10728300" cy="758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Exploratory data analysis</a:t>
            </a:r>
            <a:endParaRPr/>
          </a:p>
        </p:txBody>
      </p:sp>
      <p:sp>
        <p:nvSpPr>
          <p:cNvPr id="152" name="Google Shape;152;p6"/>
          <p:cNvSpPr txBox="1"/>
          <p:nvPr>
            <p:ph idx="1" type="body"/>
          </p:nvPr>
        </p:nvSpPr>
        <p:spPr>
          <a:xfrm>
            <a:off x="648113" y="1736468"/>
            <a:ext cx="10728300" cy="4435200"/>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SzPts val="2000"/>
              <a:buChar char="•"/>
            </a:pPr>
            <a:r>
              <a:rPr lang="en-GB">
                <a:solidFill>
                  <a:srgbClr val="FFFFFF"/>
                </a:solidFill>
              </a:rPr>
              <a:t>F</a:t>
            </a:r>
            <a:r>
              <a:rPr lang="en-GB">
                <a:solidFill>
                  <a:srgbClr val="FFFFFF"/>
                </a:solidFill>
              </a:rPr>
              <a:t>irst we analyse the trend of our target variable throughout time.</a:t>
            </a:r>
            <a:endParaRPr/>
          </a:p>
          <a:p>
            <a:pPr indent="-101600" lvl="0" marL="228600" rtl="0" algn="l">
              <a:lnSpc>
                <a:spcPct val="120000"/>
              </a:lnSpc>
              <a:spcBef>
                <a:spcPts val="1000"/>
              </a:spcBef>
              <a:spcAft>
                <a:spcPts val="0"/>
              </a:spcAft>
              <a:buSzPts val="2000"/>
              <a:buNone/>
            </a:pPr>
            <a:r>
              <a:t/>
            </a:r>
            <a:endParaRPr>
              <a:solidFill>
                <a:srgbClr val="FFFFFF"/>
              </a:solidFill>
            </a:endParaRPr>
          </a:p>
        </p:txBody>
      </p:sp>
      <p:pic>
        <p:nvPicPr>
          <p:cNvPr descr="Chart, line chart&#10;&#10;Description automatically generated" id="153" name="Google Shape;153;p6"/>
          <p:cNvPicPr preferRelativeResize="0"/>
          <p:nvPr/>
        </p:nvPicPr>
        <p:blipFill rotWithShape="1">
          <a:blip r:embed="rId3">
            <a:alphaModFix/>
          </a:blip>
          <a:srcRect b="0" l="0" r="0" t="0"/>
          <a:stretch/>
        </p:blipFill>
        <p:spPr>
          <a:xfrm>
            <a:off x="308750" y="2572025"/>
            <a:ext cx="11535475" cy="351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9" name="Google Shape;159;p7"/>
          <p:cNvSpPr/>
          <p:nvPr/>
        </p:nvSpPr>
        <p:spPr>
          <a:xfrm>
            <a:off x="0" y="0"/>
            <a:ext cx="12192000" cy="6858000"/>
          </a:xfrm>
          <a:prstGeom prst="rect">
            <a:avLst/>
          </a:prstGeom>
          <a:solidFill>
            <a:srgbClr val="5A3E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60" name="Google Shape;160;p7"/>
          <p:cNvSpPr txBox="1"/>
          <p:nvPr>
            <p:ph idx="1" type="body"/>
          </p:nvPr>
        </p:nvSpPr>
        <p:spPr>
          <a:xfrm>
            <a:off x="720000" y="1170000"/>
            <a:ext cx="10546800" cy="2100000"/>
          </a:xfrm>
          <a:prstGeom prst="rect">
            <a:avLst/>
          </a:prstGeom>
          <a:noFill/>
          <a:ln>
            <a:noFill/>
          </a:ln>
        </p:spPr>
        <p:txBody>
          <a:bodyPr anchorCtr="0" anchor="t" bIns="0" lIns="0" spcFirstLastPara="1" rIns="0" wrap="square" tIns="0">
            <a:normAutofit/>
          </a:bodyPr>
          <a:lstStyle/>
          <a:p>
            <a:pPr indent="-342900" lvl="0" marL="457200" rtl="0" algn="l">
              <a:lnSpc>
                <a:spcPct val="120000"/>
              </a:lnSpc>
              <a:spcBef>
                <a:spcPts val="0"/>
              </a:spcBef>
              <a:spcAft>
                <a:spcPts val="0"/>
              </a:spcAft>
              <a:buSzPts val="1800"/>
              <a:buChar char="•"/>
            </a:pPr>
            <a:r>
              <a:rPr lang="en-GB"/>
              <a:t>Next, we check relationship of each predictor with the target variable</a:t>
            </a:r>
            <a:endParaRPr/>
          </a:p>
        </p:txBody>
      </p:sp>
      <p:sp>
        <p:nvSpPr>
          <p:cNvPr id="161" name="Google Shape;161;p7"/>
          <p:cNvSpPr txBox="1"/>
          <p:nvPr>
            <p:ph type="title"/>
          </p:nvPr>
        </p:nvSpPr>
        <p:spPr>
          <a:xfrm>
            <a:off x="720000" y="288521"/>
            <a:ext cx="10728300" cy="758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Exploratory data analysis</a:t>
            </a:r>
            <a:endParaRPr/>
          </a:p>
        </p:txBody>
      </p:sp>
      <p:pic>
        <p:nvPicPr>
          <p:cNvPr id="162" name="Google Shape;162;p7"/>
          <p:cNvPicPr preferRelativeResize="0"/>
          <p:nvPr/>
        </p:nvPicPr>
        <p:blipFill>
          <a:blip r:embed="rId3">
            <a:alphaModFix/>
          </a:blip>
          <a:stretch>
            <a:fillRect/>
          </a:stretch>
        </p:blipFill>
        <p:spPr>
          <a:xfrm>
            <a:off x="875225" y="1591950"/>
            <a:ext cx="9620076" cy="487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926dd8f753_0_10"/>
          <p:cNvSpPr txBox="1"/>
          <p:nvPr>
            <p:ph idx="1" type="body"/>
          </p:nvPr>
        </p:nvSpPr>
        <p:spPr>
          <a:xfrm>
            <a:off x="720000" y="1170000"/>
            <a:ext cx="3834300" cy="5184900"/>
          </a:xfrm>
          <a:prstGeom prst="rect">
            <a:avLst/>
          </a:prstGeom>
        </p:spPr>
        <p:txBody>
          <a:bodyPr anchorCtr="0" anchor="t" bIns="0" lIns="0" spcFirstLastPara="1" rIns="0" wrap="square" tIns="0">
            <a:normAutofit/>
          </a:bodyPr>
          <a:lstStyle/>
          <a:p>
            <a:pPr indent="-342900" lvl="0" marL="457200" rtl="0" algn="l">
              <a:spcBef>
                <a:spcPts val="1000"/>
              </a:spcBef>
              <a:spcAft>
                <a:spcPts val="0"/>
              </a:spcAft>
              <a:buSzPts val="1800"/>
              <a:buChar char="•"/>
            </a:pPr>
            <a:r>
              <a:rPr lang="en-GB"/>
              <a:t>Here is the correlation matrix</a:t>
            </a:r>
            <a:endParaRPr/>
          </a:p>
        </p:txBody>
      </p:sp>
      <p:sp>
        <p:nvSpPr>
          <p:cNvPr id="169" name="Google Shape;169;g1926dd8f753_0_10"/>
          <p:cNvSpPr txBox="1"/>
          <p:nvPr>
            <p:ph type="title"/>
          </p:nvPr>
        </p:nvSpPr>
        <p:spPr>
          <a:xfrm>
            <a:off x="720000" y="288521"/>
            <a:ext cx="10728300" cy="758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rial"/>
              <a:buNone/>
            </a:pPr>
            <a:r>
              <a:rPr lang="en-GB"/>
              <a:t>Exploratory data analysis</a:t>
            </a:r>
            <a:endParaRPr/>
          </a:p>
        </p:txBody>
      </p:sp>
      <p:pic>
        <p:nvPicPr>
          <p:cNvPr id="170" name="Google Shape;170;g1926dd8f753_0_10"/>
          <p:cNvPicPr preferRelativeResize="0"/>
          <p:nvPr/>
        </p:nvPicPr>
        <p:blipFill>
          <a:blip r:embed="rId3">
            <a:alphaModFix/>
          </a:blip>
          <a:stretch>
            <a:fillRect/>
          </a:stretch>
        </p:blipFill>
        <p:spPr>
          <a:xfrm>
            <a:off x="920250" y="1728900"/>
            <a:ext cx="10032127" cy="413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obVTI">
  <a:themeElements>
    <a:clrScheme name="AnalogousFromLightSeedRightStep">
      <a:dk1>
        <a:srgbClr val="000000"/>
      </a:dk1>
      <a:lt1>
        <a:srgbClr val="FFFFFF"/>
      </a:lt1>
      <a:dk2>
        <a:srgbClr val="412D24"/>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2022-11-13T19:33:38Z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