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4">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025" autoAdjust="0"/>
    <p:restoredTop sz="94660"/>
  </p:normalViewPr>
  <p:slideViewPr>
    <p:cSldViewPr snapToGrid="0">
      <p:cViewPr>
        <p:scale>
          <a:sx n="27" d="100"/>
          <a:sy n="27" d="100"/>
        </p:scale>
        <p:origin x="2544" y="-104"/>
      </p:cViewPr>
      <p:guideLst>
        <p:guide orient="horz" pos="10944"/>
        <p:guide pos="12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686639"/>
            <a:ext cx="32644080" cy="1209717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8250326"/>
            <a:ext cx="28803600" cy="8389194"/>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68221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42791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849967"/>
            <a:ext cx="828103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849967"/>
            <a:ext cx="24363045"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14351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69965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662680"/>
            <a:ext cx="33124140" cy="1445386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3253287"/>
            <a:ext cx="33124140" cy="76009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47037-5B7C-4A80-B109-1C0710EF493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71422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447037-5B7C-4A80-B109-1C0710EF4934}" type="datetimeFigureOut">
              <a:rPr lang="en-US" smtClean="0"/>
              <a:pPr/>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58170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49974"/>
            <a:ext cx="3312414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517893"/>
            <a:ext cx="16247028"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692380"/>
            <a:ext cx="16247028"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517893"/>
            <a:ext cx="16327042"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692380"/>
            <a:ext cx="1632704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447037-5B7C-4A80-B109-1C0710EF4934}" type="datetimeFigureOut">
              <a:rPr lang="en-US" smtClean="0"/>
              <a:pPr/>
              <a:t>12/16/22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77057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447037-5B7C-4A80-B109-1C0710EF4934}" type="datetimeFigureOut">
              <a:rPr lang="en-US" smtClean="0"/>
              <a:pPr/>
              <a:t>12/16/22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49954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47037-5B7C-4A80-B109-1C0710EF4934}" type="datetimeFigureOut">
              <a:rPr lang="en-US" smtClean="0"/>
              <a:pPr/>
              <a:t>12/16/22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0964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002961"/>
            <a:ext cx="19442430" cy="246930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43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002961"/>
            <a:ext cx="19442430" cy="246930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99383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849974"/>
            <a:ext cx="3312414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9249833"/>
            <a:ext cx="3312414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2205514"/>
            <a:ext cx="8641080" cy="1849967"/>
          </a:xfrm>
          <a:prstGeom prst="rect">
            <a:avLst/>
          </a:prstGeom>
        </p:spPr>
        <p:txBody>
          <a:bodyPr vert="horz" lIns="91440" tIns="45720" rIns="91440" bIns="45720" rtlCol="0" anchor="ctr"/>
          <a:lstStyle>
            <a:lvl1pPr algn="l">
              <a:defRPr sz="5040">
                <a:solidFill>
                  <a:schemeClr val="tx1">
                    <a:tint val="75000"/>
                  </a:schemeClr>
                </a:solidFill>
              </a:defRPr>
            </a:lvl1pPr>
          </a:lstStyle>
          <a:p>
            <a:fld id="{DF447037-5B7C-4A80-B109-1C0710EF4934}" type="datetimeFigureOut">
              <a:rPr lang="en-US" smtClean="0"/>
              <a:pPr/>
              <a:t>12/16/22</a:t>
            </a:fld>
            <a:endParaRPr lang="en-US"/>
          </a:p>
        </p:txBody>
      </p:sp>
      <p:sp>
        <p:nvSpPr>
          <p:cNvPr id="5" name="Footer Placeholder 4"/>
          <p:cNvSpPr>
            <a:spLocks noGrp="1"/>
          </p:cNvSpPr>
          <p:nvPr>
            <p:ph type="ftr" sz="quarter" idx="3"/>
          </p:nvPr>
        </p:nvSpPr>
        <p:spPr>
          <a:xfrm>
            <a:off x="12721590" y="32205514"/>
            <a:ext cx="12961620" cy="18499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2205514"/>
            <a:ext cx="8641080" cy="1849967"/>
          </a:xfrm>
          <a:prstGeom prst="rect">
            <a:avLst/>
          </a:prstGeom>
        </p:spPr>
        <p:txBody>
          <a:bodyPr vert="horz" lIns="91440" tIns="45720" rIns="91440" bIns="45720" rtlCol="0" anchor="ctr"/>
          <a:lstStyle>
            <a:lvl1pPr algn="r">
              <a:defRPr sz="5040">
                <a:solidFill>
                  <a:schemeClr val="tx1">
                    <a:tint val="75000"/>
                  </a:schemeClr>
                </a:solidFill>
              </a:defRPr>
            </a:lvl1pPr>
          </a:lstStyle>
          <a:p>
            <a:fld id="{5C72F491-C769-4A15-B23F-2786C1D034BD}" type="slidenum">
              <a:rPr lang="en-US" smtClean="0"/>
              <a:pPr/>
              <a:t>‹#›</a:t>
            </a:fld>
            <a:endParaRPr lang="en-US"/>
          </a:p>
        </p:txBody>
      </p:sp>
    </p:spTree>
    <p:extLst>
      <p:ext uri="{BB962C8B-B14F-4D97-AF65-F5344CB8AC3E}">
        <p14:creationId xmlns:p14="http://schemas.microsoft.com/office/powerpoint/2010/main" val="1259739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8404800" cy="4049486"/>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highlight>
                <a:srgbClr val="0000FF"/>
              </a:highlight>
            </a:endParaRPr>
          </a:p>
        </p:txBody>
      </p:sp>
      <p:sp>
        <p:nvSpPr>
          <p:cNvPr id="5" name="Rectangle 4"/>
          <p:cNvSpPr/>
          <p:nvPr/>
        </p:nvSpPr>
        <p:spPr>
          <a:xfrm>
            <a:off x="0" y="4049486"/>
            <a:ext cx="38404800"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0" y="34305766"/>
            <a:ext cx="38404800" cy="48715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4148110"/>
            <a:ext cx="38404800" cy="12011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89371" y="8882743"/>
            <a:ext cx="184731" cy="369332"/>
          </a:xfrm>
          <a:prstGeom prst="rect">
            <a:avLst/>
          </a:prstGeom>
          <a:noFill/>
        </p:spPr>
        <p:txBody>
          <a:bodyPr wrap="none" rtlCol="0">
            <a:spAutoFit/>
          </a:bodyPr>
          <a:lstStyle/>
          <a:p>
            <a:endParaRPr lang="en-US" dirty="0"/>
          </a:p>
        </p:txBody>
      </p:sp>
      <p:pic>
        <p:nvPicPr>
          <p:cNvPr id="11" name="Picture 4" descr="Image result for umkc logo&quot;"/>
          <p:cNvPicPr>
            <a:picLocks noChangeAspect="1" noChangeArrowheads="1"/>
          </p:cNvPicPr>
          <p:nvPr/>
        </p:nvPicPr>
        <p:blipFill>
          <a:blip r:embed="rId2" cstate="print"/>
          <a:srcRect/>
          <a:stretch>
            <a:fillRect/>
          </a:stretch>
        </p:blipFill>
        <p:spPr bwMode="auto">
          <a:xfrm>
            <a:off x="827314" y="827314"/>
            <a:ext cx="4923206" cy="2977415"/>
          </a:xfrm>
          <a:prstGeom prst="rect">
            <a:avLst/>
          </a:prstGeom>
          <a:noFill/>
        </p:spPr>
      </p:pic>
      <p:sp>
        <p:nvSpPr>
          <p:cNvPr id="18" name="TextBox 17"/>
          <p:cNvSpPr txBox="1"/>
          <p:nvPr/>
        </p:nvSpPr>
        <p:spPr>
          <a:xfrm>
            <a:off x="6817589" y="695525"/>
            <a:ext cx="30378896" cy="1569660"/>
          </a:xfrm>
          <a:prstGeom prst="rect">
            <a:avLst/>
          </a:prstGeom>
          <a:noFill/>
        </p:spPr>
        <p:txBody>
          <a:bodyPr wrap="square" rtlCol="0">
            <a:spAutoFit/>
          </a:bodyPr>
          <a:lstStyle/>
          <a:p>
            <a:pPr algn="ctr"/>
            <a:r>
              <a:rPr lang="en-IN" sz="9600" b="1" dirty="0"/>
              <a:t>Smart Irrigation using Ultra Sonic Senor </a:t>
            </a:r>
          </a:p>
        </p:txBody>
      </p:sp>
      <p:sp>
        <p:nvSpPr>
          <p:cNvPr id="19" name="TextBox 18"/>
          <p:cNvSpPr txBox="1"/>
          <p:nvPr/>
        </p:nvSpPr>
        <p:spPr>
          <a:xfrm>
            <a:off x="15207916" y="3400861"/>
            <a:ext cx="12962138" cy="707886"/>
          </a:xfrm>
          <a:prstGeom prst="rect">
            <a:avLst/>
          </a:prstGeom>
          <a:noFill/>
        </p:spPr>
        <p:txBody>
          <a:bodyPr wrap="none" rtlCol="0">
            <a:spAutoFit/>
          </a:bodyPr>
          <a:lstStyle/>
          <a:p>
            <a:r>
              <a:rPr lang="en-IN" sz="4000" b="1" dirty="0">
                <a:solidFill>
                  <a:schemeClr val="bg1"/>
                </a:solidFill>
              </a:rPr>
              <a:t>Advisor: Dr. </a:t>
            </a:r>
            <a:r>
              <a:rPr lang="en-IN" sz="4000" b="1" dirty="0" err="1">
                <a:solidFill>
                  <a:schemeClr val="bg1"/>
                </a:solidFill>
              </a:rPr>
              <a:t>Sejun</a:t>
            </a:r>
            <a:r>
              <a:rPr lang="en-IN" sz="4000" b="1" dirty="0">
                <a:solidFill>
                  <a:schemeClr val="bg1"/>
                </a:solidFill>
              </a:rPr>
              <a:t> Song, University of Missouri – Kansas City</a:t>
            </a:r>
          </a:p>
        </p:txBody>
      </p:sp>
      <p:sp>
        <p:nvSpPr>
          <p:cNvPr id="20" name="TextBox 19"/>
          <p:cNvSpPr txBox="1"/>
          <p:nvPr/>
        </p:nvSpPr>
        <p:spPr>
          <a:xfrm>
            <a:off x="7374876" y="2390567"/>
            <a:ext cx="30200868" cy="830997"/>
          </a:xfrm>
          <a:prstGeom prst="rect">
            <a:avLst/>
          </a:prstGeom>
          <a:noFill/>
        </p:spPr>
        <p:txBody>
          <a:bodyPr wrap="square" rtlCol="0">
            <a:spAutoFit/>
          </a:bodyPr>
          <a:lstStyle/>
          <a:p>
            <a:pPr algn="ctr"/>
            <a:r>
              <a:rPr lang="en-IN" sz="4800" b="1" dirty="0">
                <a:solidFill>
                  <a:schemeClr val="bg1"/>
                </a:solidFill>
              </a:rPr>
              <a:t>Rajesh Kumar, </a:t>
            </a:r>
            <a:r>
              <a:rPr lang="en-IN" sz="4800" b="1" dirty="0" err="1">
                <a:solidFill>
                  <a:schemeClr val="bg1"/>
                </a:solidFill>
              </a:rPr>
              <a:t>Babji</a:t>
            </a:r>
            <a:r>
              <a:rPr lang="en-IN" sz="4800" b="1" dirty="0">
                <a:solidFill>
                  <a:schemeClr val="bg1"/>
                </a:solidFill>
              </a:rPr>
              <a:t> Kilaru, Sai </a:t>
            </a:r>
            <a:r>
              <a:rPr lang="en-IN" sz="4800" b="1" dirty="0" err="1">
                <a:solidFill>
                  <a:schemeClr val="bg1"/>
                </a:solidFill>
              </a:rPr>
              <a:t>Charan</a:t>
            </a:r>
            <a:r>
              <a:rPr lang="en-IN" sz="4800" b="1" dirty="0">
                <a:solidFill>
                  <a:schemeClr val="bg1"/>
                </a:solidFill>
              </a:rPr>
              <a:t>, Ranjit Reddy, Srikanth, Aravind, Sandeep, Janardhan </a:t>
            </a:r>
            <a:r>
              <a:rPr lang="en-IN" sz="4800" b="1" dirty="0" err="1">
                <a:solidFill>
                  <a:schemeClr val="bg1"/>
                </a:solidFill>
              </a:rPr>
              <a:t>Movva</a:t>
            </a:r>
            <a:endParaRPr lang="en-IN" sz="4800" b="1" dirty="0">
              <a:solidFill>
                <a:schemeClr val="bg1"/>
              </a:solidFill>
            </a:endParaRPr>
          </a:p>
        </p:txBody>
      </p:sp>
      <p:sp>
        <p:nvSpPr>
          <p:cNvPr id="21" name="Rounded Rectangle 20"/>
          <p:cNvSpPr/>
          <p:nvPr/>
        </p:nvSpPr>
        <p:spPr>
          <a:xfrm>
            <a:off x="783772" y="4903044"/>
            <a:ext cx="36782828" cy="2755039"/>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175683" y="5311038"/>
            <a:ext cx="30991629" cy="1938992"/>
          </a:xfrm>
          <a:prstGeom prst="rect">
            <a:avLst/>
          </a:prstGeom>
          <a:noFill/>
        </p:spPr>
        <p:txBody>
          <a:bodyPr wrap="square" rtlCol="0" anchor="ctr">
            <a:spAutoFit/>
          </a:bodyPr>
          <a:lstStyle/>
          <a:p>
            <a:pPr algn="just"/>
            <a:r>
              <a:rPr lang="en-US" sz="4000" dirty="0">
                <a:solidFill>
                  <a:schemeClr val="accent2">
                    <a:lumMod val="50000"/>
                  </a:schemeClr>
                </a:solidFill>
              </a:rPr>
              <a:t>Several IOT projects have been emerging on soil moisturizing methods for agricultural fields over the past decade. The current soil moisture method is applicable to smaller areas, but it is ineffective in wider agricultural fields. So, our main motivation is to implement the soil moisture technique in large area of agriculture field which accurately monitors the moisture of soil.</a:t>
            </a:r>
          </a:p>
        </p:txBody>
      </p:sp>
      <p:sp>
        <p:nvSpPr>
          <p:cNvPr id="29" name="TextBox 28"/>
          <p:cNvSpPr txBox="1"/>
          <p:nvPr/>
        </p:nvSpPr>
        <p:spPr>
          <a:xfrm>
            <a:off x="1368936" y="5842916"/>
            <a:ext cx="4151714" cy="923330"/>
          </a:xfrm>
          <a:prstGeom prst="rect">
            <a:avLst/>
          </a:prstGeom>
          <a:noFill/>
        </p:spPr>
        <p:txBody>
          <a:bodyPr wrap="none" rtlCol="0">
            <a:spAutoFit/>
          </a:bodyPr>
          <a:lstStyle/>
          <a:p>
            <a:r>
              <a:rPr lang="en-US" sz="5400" b="1" dirty="0">
                <a:solidFill>
                  <a:schemeClr val="accent1">
                    <a:lumMod val="75000"/>
                  </a:schemeClr>
                </a:solidFill>
              </a:rPr>
              <a:t>MOTIVATION:</a:t>
            </a:r>
          </a:p>
        </p:txBody>
      </p:sp>
      <p:sp>
        <p:nvSpPr>
          <p:cNvPr id="32" name="Rounded Rectangle 31"/>
          <p:cNvSpPr/>
          <p:nvPr/>
        </p:nvSpPr>
        <p:spPr>
          <a:xfrm>
            <a:off x="827314" y="8017909"/>
            <a:ext cx="18265358" cy="4591184"/>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520376" y="9512178"/>
            <a:ext cx="17025538" cy="2554545"/>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In wider agricultural area, soil moisture sensors has to be placed in entire field &amp; main disadvantage is Cost expensive and it is not wireless.</a:t>
            </a:r>
          </a:p>
          <a:p>
            <a:pPr marL="571500" indent="-571500" algn="just">
              <a:buFont typeface="Wingdings" panose="05000000000000000000" pitchFamily="2" charset="2"/>
              <a:buChar char="Ø"/>
            </a:pPr>
            <a:r>
              <a:rPr lang="en-US" sz="4000" dirty="0">
                <a:solidFill>
                  <a:schemeClr val="accent2">
                    <a:lumMod val="50000"/>
                  </a:schemeClr>
                </a:solidFill>
              </a:rPr>
              <a:t>These moisture sensors can be damaged by access amount of water due to natural calamities like Floods, Cyclone etc.</a:t>
            </a:r>
          </a:p>
        </p:txBody>
      </p:sp>
      <p:sp>
        <p:nvSpPr>
          <p:cNvPr id="38" name="Rounded Rectangle 37"/>
          <p:cNvSpPr/>
          <p:nvPr/>
        </p:nvSpPr>
        <p:spPr>
          <a:xfrm>
            <a:off x="914399" y="12997948"/>
            <a:ext cx="18162599" cy="5222678"/>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41" name="TextBox 40"/>
          <p:cNvSpPr txBox="1"/>
          <p:nvPr/>
        </p:nvSpPr>
        <p:spPr>
          <a:xfrm>
            <a:off x="1650997" y="14299321"/>
            <a:ext cx="17025538" cy="3785652"/>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Using RSSI(Received Signal Strength Indicator) and Triangulation for tracking the devices indoor.</a:t>
            </a:r>
          </a:p>
          <a:p>
            <a:pPr marL="1943100" lvl="3" indent="-571500" algn="just">
              <a:buFont typeface="Arial" panose="020B0604020202020204" pitchFamily="34" charset="0"/>
              <a:buChar char="•"/>
            </a:pPr>
            <a:r>
              <a:rPr lang="en-US" sz="4000" dirty="0">
                <a:solidFill>
                  <a:schemeClr val="accent2">
                    <a:lumMod val="50000"/>
                  </a:schemeClr>
                </a:solidFill>
              </a:rPr>
              <a:t>Using signal strengths, gives accurate and precise distances.</a:t>
            </a:r>
          </a:p>
          <a:p>
            <a:pPr marL="1943100" lvl="3" indent="-571500" algn="just">
              <a:buFont typeface="Arial" panose="020B0604020202020204" pitchFamily="34" charset="0"/>
              <a:buChar char="•"/>
            </a:pPr>
            <a:r>
              <a:rPr lang="en-US" sz="4000" dirty="0">
                <a:solidFill>
                  <a:schemeClr val="accent2">
                    <a:lumMod val="50000"/>
                  </a:schemeClr>
                </a:solidFill>
              </a:rPr>
              <a:t>It is of low cost, does not require extra hardware requirements.</a:t>
            </a:r>
          </a:p>
          <a:p>
            <a:pPr marL="1943100" lvl="3" indent="-571500" algn="just">
              <a:buFont typeface="Arial" panose="020B0604020202020204" pitchFamily="34" charset="0"/>
              <a:buChar char="•"/>
            </a:pPr>
            <a:r>
              <a:rPr lang="en-US" sz="4000" dirty="0">
                <a:solidFill>
                  <a:schemeClr val="accent2">
                    <a:lumMod val="50000"/>
                  </a:schemeClr>
                </a:solidFill>
              </a:rPr>
              <a:t>Main advantage of RSSI is, it does not have line of state channel compared to other approaches.</a:t>
            </a:r>
          </a:p>
        </p:txBody>
      </p:sp>
      <p:sp>
        <p:nvSpPr>
          <p:cNvPr id="45" name="Rounded Rectangle 44"/>
          <p:cNvSpPr/>
          <p:nvPr/>
        </p:nvSpPr>
        <p:spPr>
          <a:xfrm>
            <a:off x="900466" y="18684483"/>
            <a:ext cx="18265358" cy="4591184"/>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47" name="TextBox 46"/>
          <p:cNvSpPr txBox="1"/>
          <p:nvPr/>
        </p:nvSpPr>
        <p:spPr>
          <a:xfrm>
            <a:off x="1626179" y="19967567"/>
            <a:ext cx="17025538" cy="3170099"/>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It measures the distance of a moisture level by emitting ultrasonic sound waves and converts the reflected sound into an electrical signal.</a:t>
            </a:r>
          </a:p>
          <a:p>
            <a:pPr marL="571500" indent="-571500" algn="just">
              <a:buFont typeface="Wingdings" panose="05000000000000000000" pitchFamily="2" charset="2"/>
              <a:buChar char="Ø"/>
            </a:pPr>
            <a:r>
              <a:rPr lang="en-US" sz="4000" dirty="0">
                <a:solidFill>
                  <a:schemeClr val="accent2">
                    <a:lumMod val="50000"/>
                  </a:schemeClr>
                </a:solidFill>
              </a:rPr>
              <a:t>The time duration of a wave sent and reflected when hits by moisture molecule of soil is taken.</a:t>
            </a:r>
          </a:p>
          <a:p>
            <a:pPr marL="571500" indent="-571500" algn="just">
              <a:buFont typeface="Wingdings" panose="05000000000000000000" pitchFamily="2" charset="2"/>
              <a:buChar char="Ø"/>
            </a:pPr>
            <a:endParaRPr lang="en-US" sz="4000" dirty="0">
              <a:solidFill>
                <a:schemeClr val="accent2">
                  <a:lumMod val="50000"/>
                </a:schemeClr>
              </a:solidFill>
            </a:endParaRPr>
          </a:p>
        </p:txBody>
      </p:sp>
      <p:sp>
        <p:nvSpPr>
          <p:cNvPr id="48" name="Rounded Rectangle 47"/>
          <p:cNvSpPr/>
          <p:nvPr/>
        </p:nvSpPr>
        <p:spPr>
          <a:xfrm>
            <a:off x="925284" y="23635493"/>
            <a:ext cx="18265358" cy="10245434"/>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35" name="Rounded Rectangle 34"/>
          <p:cNvSpPr/>
          <p:nvPr/>
        </p:nvSpPr>
        <p:spPr>
          <a:xfrm>
            <a:off x="868679" y="8046240"/>
            <a:ext cx="18156717" cy="10058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911351" y="13032930"/>
            <a:ext cx="18156717" cy="10058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1430139" y="8103406"/>
            <a:ext cx="17025538" cy="923330"/>
          </a:xfrm>
          <a:prstGeom prst="rect">
            <a:avLst/>
          </a:prstGeom>
          <a:noFill/>
        </p:spPr>
        <p:txBody>
          <a:bodyPr wrap="square" rtlCol="0">
            <a:spAutoFit/>
          </a:bodyPr>
          <a:lstStyle/>
          <a:p>
            <a:pPr algn="ctr"/>
            <a:r>
              <a:rPr lang="en-US" sz="5400" b="1" dirty="0"/>
              <a:t>CURRENT PROBLEMS SOIL MOISTURE SENSOR</a:t>
            </a:r>
          </a:p>
        </p:txBody>
      </p:sp>
      <p:sp>
        <p:nvSpPr>
          <p:cNvPr id="39" name="TextBox 38"/>
          <p:cNvSpPr txBox="1"/>
          <p:nvPr/>
        </p:nvSpPr>
        <p:spPr>
          <a:xfrm>
            <a:off x="1780416" y="13065158"/>
            <a:ext cx="16756450" cy="923330"/>
          </a:xfrm>
          <a:prstGeom prst="rect">
            <a:avLst/>
          </a:prstGeom>
          <a:noFill/>
        </p:spPr>
        <p:txBody>
          <a:bodyPr wrap="square" rtlCol="0">
            <a:spAutoFit/>
          </a:bodyPr>
          <a:lstStyle/>
          <a:p>
            <a:pPr algn="ctr"/>
            <a:r>
              <a:rPr lang="en-US" sz="5400" b="1" dirty="0"/>
              <a:t>OUR SOLUTION FOR WIDER AGRICULTURAL AREA</a:t>
            </a:r>
          </a:p>
        </p:txBody>
      </p:sp>
      <p:sp>
        <p:nvSpPr>
          <p:cNvPr id="40" name="Rounded Rectangle 39"/>
          <p:cNvSpPr/>
          <p:nvPr/>
        </p:nvSpPr>
        <p:spPr>
          <a:xfrm>
            <a:off x="926591" y="18716970"/>
            <a:ext cx="18156717" cy="10058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1755598" y="18751692"/>
            <a:ext cx="16756450" cy="1754326"/>
          </a:xfrm>
          <a:prstGeom prst="rect">
            <a:avLst/>
          </a:prstGeom>
          <a:noFill/>
        </p:spPr>
        <p:txBody>
          <a:bodyPr wrap="square" rtlCol="0">
            <a:spAutoFit/>
          </a:bodyPr>
          <a:lstStyle/>
          <a:p>
            <a:pPr algn="ctr"/>
            <a:r>
              <a:rPr lang="en-US" sz="5400" b="1" dirty="0"/>
              <a:t>ULTRASONIC SENSOR</a:t>
            </a:r>
          </a:p>
          <a:p>
            <a:pPr algn="ctr"/>
            <a:endParaRPr lang="en-US" sz="5400" b="1" dirty="0"/>
          </a:p>
        </p:txBody>
      </p:sp>
      <p:sp>
        <p:nvSpPr>
          <p:cNvPr id="62" name="Rounded Rectangle 61"/>
          <p:cNvSpPr/>
          <p:nvPr/>
        </p:nvSpPr>
        <p:spPr>
          <a:xfrm>
            <a:off x="969263" y="23635494"/>
            <a:ext cx="18156717" cy="1125088"/>
          </a:xfrm>
          <a:prstGeom prst="roundRect">
            <a:avLst>
              <a:gd name="adj" fmla="val 2906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TextBox 62"/>
          <p:cNvSpPr txBox="1"/>
          <p:nvPr/>
        </p:nvSpPr>
        <p:spPr>
          <a:xfrm>
            <a:off x="1755598" y="23834351"/>
            <a:ext cx="16756450" cy="923330"/>
          </a:xfrm>
          <a:prstGeom prst="rect">
            <a:avLst/>
          </a:prstGeom>
          <a:noFill/>
        </p:spPr>
        <p:txBody>
          <a:bodyPr wrap="square" rtlCol="0">
            <a:spAutoFit/>
          </a:bodyPr>
          <a:lstStyle/>
          <a:p>
            <a:pPr algn="ctr"/>
            <a:r>
              <a:rPr lang="en-US" sz="5400" b="1" dirty="0"/>
              <a:t>OUTPUT GRAPH</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rcRect/>
          <a:stretch/>
        </p:blipFill>
        <p:spPr>
          <a:xfrm>
            <a:off x="1755599" y="25497201"/>
            <a:ext cx="16781268" cy="8029718"/>
          </a:xfrm>
          <a:prstGeom prst="rect">
            <a:avLst/>
          </a:prstGeom>
        </p:spPr>
      </p:pic>
      <p:sp>
        <p:nvSpPr>
          <p:cNvPr id="69" name="Rounded Rectangle 68"/>
          <p:cNvSpPr/>
          <p:nvPr/>
        </p:nvSpPr>
        <p:spPr>
          <a:xfrm>
            <a:off x="19976592" y="8047317"/>
            <a:ext cx="17659674" cy="18817533"/>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71" name="Rounded Rectangle 70"/>
          <p:cNvSpPr/>
          <p:nvPr/>
        </p:nvSpPr>
        <p:spPr>
          <a:xfrm>
            <a:off x="20021108" y="8068576"/>
            <a:ext cx="17554636" cy="10058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p:cNvSpPr txBox="1"/>
          <p:nvPr/>
        </p:nvSpPr>
        <p:spPr>
          <a:xfrm>
            <a:off x="20410862" y="8103306"/>
            <a:ext cx="16756450" cy="923330"/>
          </a:xfrm>
          <a:prstGeom prst="rect">
            <a:avLst/>
          </a:prstGeom>
          <a:noFill/>
        </p:spPr>
        <p:txBody>
          <a:bodyPr wrap="square" rtlCol="0">
            <a:spAutoFit/>
          </a:bodyPr>
          <a:lstStyle/>
          <a:p>
            <a:pPr algn="ctr"/>
            <a:r>
              <a:rPr lang="en-US" sz="5400" b="1" dirty="0"/>
              <a:t>WORKING OF SMART IRRIGATION</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3337077" y="14981190"/>
            <a:ext cx="11807687" cy="6725871"/>
          </a:xfrm>
          <a:prstGeom prst="rect">
            <a:avLst/>
          </a:prstGeom>
          <a:noFill/>
          <a:ln w="9525">
            <a:noFill/>
            <a:miter lim="800000"/>
            <a:headEnd/>
            <a:tailEnd/>
          </a:ln>
          <a:effectLst/>
        </p:spPr>
      </p:pic>
      <p:sp>
        <p:nvSpPr>
          <p:cNvPr id="85" name="Rounded Rectangle 84"/>
          <p:cNvSpPr/>
          <p:nvPr/>
        </p:nvSpPr>
        <p:spPr>
          <a:xfrm>
            <a:off x="788277" y="4918841"/>
            <a:ext cx="4855779" cy="2680138"/>
          </a:xfrm>
          <a:prstGeom prst="roundRect">
            <a:avLst>
              <a:gd name="adj" fmla="val 843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solidFill>
              </a:rPr>
              <a:t>MOTIVATION:</a:t>
            </a:r>
          </a:p>
        </p:txBody>
      </p:sp>
      <p:sp>
        <p:nvSpPr>
          <p:cNvPr id="88" name="TextBox 87"/>
          <p:cNvSpPr txBox="1"/>
          <p:nvPr/>
        </p:nvSpPr>
        <p:spPr>
          <a:xfrm>
            <a:off x="21732076" y="32571542"/>
            <a:ext cx="15757961" cy="646331"/>
          </a:xfrm>
          <a:prstGeom prst="rect">
            <a:avLst/>
          </a:prstGeom>
          <a:noFill/>
        </p:spPr>
        <p:txBody>
          <a:bodyPr wrap="square" rtlCol="0">
            <a:spAutoFit/>
          </a:bodyPr>
          <a:lstStyle/>
          <a:p>
            <a:pPr marL="571500" indent="-571500" algn="just"/>
            <a:r>
              <a:rPr lang="en-US" sz="3600" dirty="0">
                <a:solidFill>
                  <a:schemeClr val="accent2">
                    <a:lumMod val="50000"/>
                  </a:schemeClr>
                </a:solidFill>
              </a:rPr>
              <a:t>https://</a:t>
            </a:r>
            <a:r>
              <a:rPr lang="en-US" sz="3600" dirty="0" err="1">
                <a:solidFill>
                  <a:schemeClr val="accent2">
                    <a:lumMod val="50000"/>
                  </a:schemeClr>
                </a:solidFill>
              </a:rPr>
              <a:t>github.com</a:t>
            </a:r>
            <a:r>
              <a:rPr lang="en-US" sz="3600" dirty="0">
                <a:solidFill>
                  <a:schemeClr val="accent2">
                    <a:lumMod val="50000"/>
                  </a:schemeClr>
                </a:solidFill>
              </a:rPr>
              <a:t>/</a:t>
            </a:r>
            <a:r>
              <a:rPr lang="en-US" sz="3600" dirty="0" err="1">
                <a:solidFill>
                  <a:schemeClr val="accent2">
                    <a:lumMod val="50000"/>
                  </a:schemeClr>
                </a:solidFill>
              </a:rPr>
              <a:t>therealsrikanth</a:t>
            </a:r>
            <a:r>
              <a:rPr lang="en-US" sz="3600" dirty="0">
                <a:solidFill>
                  <a:schemeClr val="accent2">
                    <a:lumMod val="50000"/>
                  </a:schemeClr>
                </a:solidFill>
              </a:rPr>
              <a:t>/</a:t>
            </a:r>
            <a:r>
              <a:rPr lang="en-US" sz="3600" dirty="0" err="1">
                <a:solidFill>
                  <a:schemeClr val="accent2">
                    <a:lumMod val="50000"/>
                  </a:schemeClr>
                </a:solidFill>
              </a:rPr>
              <a:t>soilMoistureDetectionUsingUltrasonicSensor.git</a:t>
            </a:r>
            <a:endParaRPr lang="en-US" sz="3600" dirty="0">
              <a:solidFill>
                <a:schemeClr val="accent2">
                  <a:lumMod val="50000"/>
                </a:schemeClr>
              </a:solidFill>
            </a:endParaRPr>
          </a:p>
        </p:txBody>
      </p:sp>
      <p:pic>
        <p:nvPicPr>
          <p:cNvPr id="1031" name="Picture 7" descr="Image result for github logo&quot;"/>
          <p:cNvPicPr>
            <a:picLocks noChangeAspect="1" noChangeArrowheads="1"/>
          </p:cNvPicPr>
          <p:nvPr/>
        </p:nvPicPr>
        <p:blipFill>
          <a:blip r:embed="rId5" cstate="print"/>
          <a:srcRect/>
          <a:stretch>
            <a:fillRect/>
          </a:stretch>
        </p:blipFill>
        <p:spPr bwMode="auto">
          <a:xfrm>
            <a:off x="20085148" y="32244628"/>
            <a:ext cx="1646928" cy="1369009"/>
          </a:xfrm>
          <a:prstGeom prst="rect">
            <a:avLst/>
          </a:prstGeom>
          <a:noFill/>
        </p:spPr>
      </p:pic>
      <p:sp>
        <p:nvSpPr>
          <p:cNvPr id="1037" name="AutoShape 13"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9" name="AutoShape 15"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1" name="AutoShape 17"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0" name="Rounded Rectangle 89"/>
          <p:cNvSpPr/>
          <p:nvPr/>
        </p:nvSpPr>
        <p:spPr>
          <a:xfrm>
            <a:off x="20174228" y="27288967"/>
            <a:ext cx="17373600" cy="398986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91" name="Rounded Rectangle 90"/>
          <p:cNvSpPr/>
          <p:nvPr/>
        </p:nvSpPr>
        <p:spPr>
          <a:xfrm>
            <a:off x="20219774" y="27310231"/>
            <a:ext cx="17270263" cy="93664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extBox 91"/>
          <p:cNvSpPr txBox="1"/>
          <p:nvPr/>
        </p:nvSpPr>
        <p:spPr>
          <a:xfrm>
            <a:off x="21068963" y="27344953"/>
            <a:ext cx="15805908" cy="923330"/>
          </a:xfrm>
          <a:prstGeom prst="rect">
            <a:avLst/>
          </a:prstGeom>
          <a:noFill/>
        </p:spPr>
        <p:txBody>
          <a:bodyPr wrap="square" rtlCol="0">
            <a:spAutoFit/>
          </a:bodyPr>
          <a:lstStyle/>
          <a:p>
            <a:pPr algn="ctr"/>
            <a:r>
              <a:rPr lang="en-US" sz="5400" b="1" dirty="0"/>
              <a:t>CONCLUSION</a:t>
            </a:r>
          </a:p>
        </p:txBody>
      </p:sp>
      <p:sp>
        <p:nvSpPr>
          <p:cNvPr id="96" name="TextBox 95"/>
          <p:cNvSpPr txBox="1"/>
          <p:nvPr/>
        </p:nvSpPr>
        <p:spPr>
          <a:xfrm>
            <a:off x="20678213" y="28631884"/>
            <a:ext cx="16532729" cy="2554545"/>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Successfully, we are able to measure the moisture level of different soil groups using ultrasonic sensor.</a:t>
            </a:r>
          </a:p>
          <a:p>
            <a:pPr marL="571500" indent="-571500" algn="just">
              <a:buFont typeface="Wingdings" panose="05000000000000000000" pitchFamily="2" charset="2"/>
              <a:buChar char="Ø"/>
            </a:pPr>
            <a:r>
              <a:rPr lang="en-US" sz="4000" dirty="0">
                <a:solidFill>
                  <a:schemeClr val="accent2">
                    <a:lumMod val="50000"/>
                  </a:schemeClr>
                </a:solidFill>
              </a:rPr>
              <a:t>Future work involves the path tracking using GPS which keeps the track of each route.</a:t>
            </a:r>
          </a:p>
        </p:txBody>
      </p:sp>
      <p:sp>
        <p:nvSpPr>
          <p:cNvPr id="97" name="TextBox 96"/>
          <p:cNvSpPr txBox="1"/>
          <p:nvPr/>
        </p:nvSpPr>
        <p:spPr>
          <a:xfrm>
            <a:off x="20580680" y="9537030"/>
            <a:ext cx="16532729" cy="17327820"/>
          </a:xfrm>
          <a:prstGeom prst="rect">
            <a:avLst/>
          </a:prstGeom>
          <a:noFill/>
        </p:spPr>
        <p:txBody>
          <a:bodyPr wrap="square" rtlCol="0">
            <a:spAutoFit/>
          </a:bodyPr>
          <a:lstStyle/>
          <a:p>
            <a:pPr marL="742950" indent="-742950" algn="just">
              <a:buFont typeface="+mj-lt"/>
              <a:buAutoNum type="arabicPeriod"/>
            </a:pPr>
            <a:r>
              <a:rPr lang="en-US" sz="4000" dirty="0">
                <a:solidFill>
                  <a:schemeClr val="accent2">
                    <a:lumMod val="50000"/>
                  </a:schemeClr>
                </a:solidFill>
              </a:rPr>
              <a:t>Devices used Arduino Uno, Ultrasonic sensor, Wet soil &amp; Dry soil and Excel Data Stream in soil moisture project.</a:t>
            </a:r>
          </a:p>
          <a:p>
            <a:pPr marL="742950" indent="-742950" algn="just">
              <a:buFont typeface="+mj-lt"/>
              <a:buAutoNum type="arabicPeriod"/>
            </a:pPr>
            <a:r>
              <a:rPr lang="en-US" sz="4000" dirty="0">
                <a:solidFill>
                  <a:schemeClr val="accent2">
                    <a:lumMod val="50000"/>
                  </a:schemeClr>
                </a:solidFill>
              </a:rPr>
              <a:t>Firstly, To analyze the moisture levels of wet soil and dry soil using soil moisture sensor, we used existing methodology and captured the data into excel stream.</a:t>
            </a:r>
          </a:p>
          <a:p>
            <a:pPr marL="742950" indent="-742950" algn="just">
              <a:buFont typeface="+mj-lt"/>
              <a:buAutoNum type="arabicPeriod"/>
            </a:pPr>
            <a:r>
              <a:rPr lang="en-US" sz="4000" dirty="0">
                <a:solidFill>
                  <a:schemeClr val="accent2">
                    <a:lumMod val="50000"/>
                  </a:schemeClr>
                </a:solidFill>
              </a:rPr>
              <a:t>Replaced soil moisture sensors with ultrasonic sensors in both the soil types. An algorithm is written in a way that collects the time duration of moisture 	molecules of both wet &amp; dry soil in a time interval of every 1 minute..</a:t>
            </a: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r>
              <a:rPr lang="en-US" sz="4000" dirty="0">
                <a:solidFill>
                  <a:schemeClr val="accent2">
                    <a:lumMod val="50000"/>
                  </a:schemeClr>
                </a:solidFill>
              </a:rPr>
              <a:t>These ultrasonic sensors should be facing towards soil and kept in different position.</a:t>
            </a:r>
          </a:p>
          <a:p>
            <a:pPr marL="742950" indent="-742950" algn="just">
              <a:buFont typeface="+mj-lt"/>
              <a:buAutoNum type="arabicPeriod"/>
            </a:pPr>
            <a:r>
              <a:rPr lang="en-US" sz="4000" dirty="0">
                <a:solidFill>
                  <a:schemeClr val="accent2">
                    <a:lumMod val="50000"/>
                  </a:schemeClr>
                </a:solidFill>
              </a:rPr>
              <a:t>For every 1-minute interval of time, the data is collected form all the three sensors and sent to excel sheet.</a:t>
            </a:r>
          </a:p>
          <a:p>
            <a:pPr marL="742950" indent="-742950" algn="just">
              <a:buFont typeface="+mj-lt"/>
              <a:buAutoNum type="arabicPeriod"/>
            </a:pPr>
            <a:r>
              <a:rPr lang="en-US" sz="4000" dirty="0">
                <a:solidFill>
                  <a:schemeClr val="accent2">
                    <a:lumMod val="50000"/>
                  </a:schemeClr>
                </a:solidFill>
              </a:rPr>
              <a:t>Finally, the data collected after three days and drawn a graphical representation where x-axis as time and y-axis as ultrasonic sensor value.</a:t>
            </a:r>
          </a:p>
          <a:p>
            <a:pPr marL="742950" indent="-742950" algn="just">
              <a:buFont typeface="+mj-lt"/>
              <a:buAutoNum type="arabicPeriod"/>
            </a:pPr>
            <a:r>
              <a:rPr lang="en-US" sz="4000" dirty="0">
                <a:solidFill>
                  <a:schemeClr val="accent2">
                    <a:lumMod val="50000"/>
                  </a:schemeClr>
                </a:solidFill>
              </a:rPr>
              <a:t>A slight difference is shown in the graph of wet soil and dry soil as shown in the output graph.</a:t>
            </a:r>
          </a:p>
        </p:txBody>
      </p:sp>
    </p:spTree>
    <p:extLst>
      <p:ext uri="{BB962C8B-B14F-4D97-AF65-F5344CB8AC3E}">
        <p14:creationId xmlns:p14="http://schemas.microsoft.com/office/powerpoint/2010/main" val="4249382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497</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 Johnson Hall</dc:creator>
  <cp:lastModifiedBy>Kilaru, Babji</cp:lastModifiedBy>
  <cp:revision>20</cp:revision>
  <dcterms:created xsi:type="dcterms:W3CDTF">2019-12-04T18:23:18Z</dcterms:created>
  <dcterms:modified xsi:type="dcterms:W3CDTF">2022-12-17T01:54:24Z</dcterms:modified>
</cp:coreProperties>
</file>