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62" r:id="rId6"/>
    <p:sldId id="261" r:id="rId7"/>
    <p:sldId id="263" r:id="rId8"/>
    <p:sldId id="265" r:id="rId9"/>
    <p:sldId id="267" r:id="rId10"/>
    <p:sldId id="270" r:id="rId11"/>
    <p:sldId id="271" r:id="rId12"/>
    <p:sldId id="272" r:id="rId13"/>
    <p:sldId id="269" r:id="rId14"/>
    <p:sldId id="273" r:id="rId15"/>
    <p:sldId id="276" r:id="rId16"/>
    <p:sldId id="275" r:id="rId17"/>
    <p:sldId id="278" r:id="rId18"/>
    <p:sldId id="277" r:id="rId19"/>
    <p:sldId id="279" r:id="rId20"/>
    <p:sldId id="274" r:id="rId21"/>
    <p:sldId id="281"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9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 pos="39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7/12/2021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047740"/>
            <a:ext cx="7301762" cy="1712209"/>
          </a:xfrm>
          <a:ln>
            <a:solidFill>
              <a:schemeClr val="accent1"/>
            </a:solidFill>
          </a:ln>
          <a:effectLst>
            <a:glow rad="228600">
              <a:schemeClr val="accent3">
                <a:satMod val="175000"/>
                <a:alpha val="40000"/>
              </a:schemeClr>
            </a:glow>
          </a:effectLst>
        </p:spPr>
        <p:txBody>
          <a:bodyPr>
            <a:normAutofit/>
          </a:bodyPr>
          <a:lstStyle/>
          <a:p>
            <a:pPr algn="ctr"/>
            <a:r>
              <a:rPr lang="en-IN" sz="4800" b="1" dirty="0" smtClean="0">
                <a:latin typeface="Verdana" panose="020B0604030504040204" pitchFamily="34" charset="0"/>
                <a:ea typeface="Verdana" panose="020B0604030504040204" pitchFamily="34" charset="0"/>
              </a:rPr>
              <a:t>Tourism Package Adoption</a:t>
            </a:r>
            <a:endParaRPr lang="en-IN" sz="4800" b="1" dirty="0">
              <a:latin typeface="Verdana" panose="020B0604030504040204" pitchFamily="34" charset="0"/>
              <a:ea typeface="Verdana" panose="020B0604030504040204" pitchFamily="34" charset="0"/>
            </a:endParaRPr>
          </a:p>
        </p:txBody>
      </p:sp>
      <p:sp>
        <p:nvSpPr>
          <p:cNvPr id="3" name="Subtitle 2"/>
          <p:cNvSpPr>
            <a:spLocks noGrp="1"/>
          </p:cNvSpPr>
          <p:nvPr>
            <p:ph type="subTitle" idx="1"/>
          </p:nvPr>
        </p:nvSpPr>
        <p:spPr>
          <a:xfrm>
            <a:off x="8306873" y="4777379"/>
            <a:ext cx="3197739" cy="1126283"/>
          </a:xfrm>
        </p:spPr>
        <p:txBody>
          <a:bodyPr>
            <a:normAutofit lnSpcReduction="10000"/>
          </a:bodyPr>
          <a:lstStyle/>
          <a:p>
            <a:pPr algn="r"/>
            <a:r>
              <a:rPr lang="en-IN" sz="3200" b="1" dirty="0" smtClean="0">
                <a:latin typeface="Verdana" panose="020B0604030504040204" pitchFamily="34" charset="0"/>
                <a:ea typeface="Verdana" panose="020B0604030504040204" pitchFamily="34" charset="0"/>
              </a:rPr>
              <a:t>Srikanth PR</a:t>
            </a:r>
          </a:p>
          <a:p>
            <a:pPr algn="r"/>
            <a:r>
              <a:rPr lang="en-IN" sz="3200" b="1" dirty="0" smtClean="0">
                <a:latin typeface="Verdana" panose="020B0604030504040204" pitchFamily="34" charset="0"/>
                <a:ea typeface="Verdana" panose="020B0604030504040204" pitchFamily="34" charset="0"/>
              </a:rPr>
              <a:t>July 2021</a:t>
            </a:r>
            <a:endParaRPr lang="en-IN"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090208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08836" y="89165"/>
            <a:ext cx="6976078" cy="709325"/>
          </a:xfrm>
          <a:ln>
            <a:solidFill>
              <a:schemeClr val="accent1"/>
            </a:solidFill>
          </a:ln>
          <a:effectLst>
            <a:glow rad="228600">
              <a:schemeClr val="accent3">
                <a:satMod val="175000"/>
                <a:alpha val="40000"/>
              </a:schemeClr>
            </a:glow>
          </a:effectLst>
        </p:spPr>
        <p:txBody>
          <a:bodyPr/>
          <a:lstStyle/>
          <a:p>
            <a:r>
              <a:rPr lang="en-IN" b="1" dirty="0">
                <a:latin typeface="Verdana" panose="020B0604030504040204" pitchFamily="34" charset="0"/>
                <a:ea typeface="Verdana" panose="020B0604030504040204" pitchFamily="34" charset="0"/>
              </a:rPr>
              <a:t>Exploratory Data Analysis</a:t>
            </a:r>
            <a:endParaRPr lang="en-IN" dirty="0"/>
          </a:p>
        </p:txBody>
      </p:sp>
      <p:sp>
        <p:nvSpPr>
          <p:cNvPr id="4" name="Content Placeholder 3"/>
          <p:cNvSpPr>
            <a:spLocks noGrp="1"/>
          </p:cNvSpPr>
          <p:nvPr>
            <p:ph idx="1"/>
          </p:nvPr>
        </p:nvSpPr>
        <p:spPr>
          <a:xfrm>
            <a:off x="1481070" y="4713668"/>
            <a:ext cx="10303100" cy="1854558"/>
          </a:xfrm>
          <a:ln>
            <a:solidFill>
              <a:schemeClr val="accent1"/>
            </a:solidFill>
          </a:ln>
        </p:spPr>
        <p:txBody>
          <a:bodyPr>
            <a:normAutofit/>
          </a:bodyPr>
          <a:lstStyle/>
          <a:p>
            <a:r>
              <a:rPr lang="en-US" sz="2400" dirty="0" smtClean="0">
                <a:latin typeface="Verdana" panose="020B0604030504040204" pitchFamily="34" charset="0"/>
                <a:ea typeface="Verdana" panose="020B0604030504040204" pitchFamily="34" charset="0"/>
              </a:rPr>
              <a:t>Customers </a:t>
            </a:r>
            <a:r>
              <a:rPr lang="en-US" sz="2400" dirty="0">
                <a:latin typeface="Verdana" panose="020B0604030504040204" pitchFamily="34" charset="0"/>
                <a:ea typeface="Verdana" panose="020B0604030504040204" pitchFamily="34" charset="0"/>
              </a:rPr>
              <a:t>who are single and LiveInRelationship people has purchased the travel package more than married or divorced</a:t>
            </a:r>
            <a:r>
              <a:rPr lang="en-US" sz="2400" dirty="0" smtClean="0">
                <a:latin typeface="Verdana" panose="020B0604030504040204" pitchFamily="34" charset="0"/>
                <a:ea typeface="Verdana" panose="020B0604030504040204" pitchFamily="34" charset="0"/>
              </a:rPr>
              <a:t>.</a:t>
            </a:r>
            <a:endParaRPr lang="en-IN" sz="2400" dirty="0"/>
          </a:p>
          <a:p>
            <a:r>
              <a:rPr lang="en-US" sz="2400" dirty="0">
                <a:latin typeface="Verdana" panose="020B0604030504040204" pitchFamily="34" charset="0"/>
                <a:ea typeface="Verdana" panose="020B0604030504040204" pitchFamily="34" charset="0"/>
              </a:rPr>
              <a:t>Customers who have a passport have higher chance of purchasing the travel package than those without one. </a:t>
            </a:r>
          </a:p>
          <a:p>
            <a:endParaRPr lang="en-US" sz="2400" dirty="0">
              <a:latin typeface="Verdana" panose="020B0604030504040204" pitchFamily="34" charset="0"/>
              <a:ea typeface="Verdana" panose="020B0604030504040204" pitchFamily="34" charset="0"/>
            </a:endParaRPr>
          </a:p>
        </p:txBody>
      </p:sp>
      <p:pic>
        <p:nvPicPr>
          <p:cNvPr id="5" name="Picture 4"/>
          <p:cNvPicPr>
            <a:picLocks noChangeAspect="1"/>
          </p:cNvPicPr>
          <p:nvPr/>
        </p:nvPicPr>
        <p:blipFill>
          <a:blip r:embed="rId2"/>
          <a:stretch>
            <a:fillRect/>
          </a:stretch>
        </p:blipFill>
        <p:spPr>
          <a:xfrm>
            <a:off x="201748" y="985912"/>
            <a:ext cx="6533903" cy="3540335"/>
          </a:xfrm>
          <a:prstGeom prst="rect">
            <a:avLst/>
          </a:prstGeom>
          <a:effectLst>
            <a:glow rad="228600">
              <a:schemeClr val="accent3">
                <a:satMod val="175000"/>
                <a:alpha val="40000"/>
              </a:schemeClr>
            </a:glow>
          </a:effectLst>
        </p:spPr>
      </p:pic>
      <p:pic>
        <p:nvPicPr>
          <p:cNvPr id="6" name="Picture 5"/>
          <p:cNvPicPr>
            <a:picLocks noChangeAspect="1"/>
          </p:cNvPicPr>
          <p:nvPr/>
        </p:nvPicPr>
        <p:blipFill>
          <a:blip r:embed="rId3"/>
          <a:stretch>
            <a:fillRect/>
          </a:stretch>
        </p:blipFill>
        <p:spPr>
          <a:xfrm>
            <a:off x="7070502" y="985911"/>
            <a:ext cx="4945487" cy="3528813"/>
          </a:xfrm>
          <a:prstGeom prst="rect">
            <a:avLst/>
          </a:prstGeom>
          <a:effectLst>
            <a:glow rad="228600">
              <a:schemeClr val="accent3">
                <a:satMod val="175000"/>
                <a:alpha val="40000"/>
              </a:schemeClr>
            </a:glow>
          </a:effectLst>
        </p:spPr>
      </p:pic>
    </p:spTree>
    <p:extLst>
      <p:ext uri="{BB962C8B-B14F-4D97-AF65-F5344CB8AC3E}">
        <p14:creationId xmlns:p14="http://schemas.microsoft.com/office/powerpoint/2010/main" val="6096105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08836" y="89165"/>
            <a:ext cx="6976078" cy="709325"/>
          </a:xfrm>
          <a:ln>
            <a:solidFill>
              <a:schemeClr val="accent1"/>
            </a:solidFill>
          </a:ln>
          <a:effectLst>
            <a:glow rad="228600">
              <a:schemeClr val="accent3">
                <a:satMod val="175000"/>
                <a:alpha val="40000"/>
              </a:schemeClr>
            </a:glow>
          </a:effectLst>
        </p:spPr>
        <p:txBody>
          <a:bodyPr/>
          <a:lstStyle/>
          <a:p>
            <a:r>
              <a:rPr lang="en-IN" b="1" dirty="0">
                <a:latin typeface="Verdana" panose="020B0604030504040204" pitchFamily="34" charset="0"/>
                <a:ea typeface="Verdana" panose="020B0604030504040204" pitchFamily="34" charset="0"/>
              </a:rPr>
              <a:t>Exploratory Data Analysis</a:t>
            </a:r>
            <a:endParaRPr lang="en-IN" dirty="0"/>
          </a:p>
        </p:txBody>
      </p:sp>
      <p:sp>
        <p:nvSpPr>
          <p:cNvPr id="4" name="Content Placeholder 3"/>
          <p:cNvSpPr>
            <a:spLocks noGrp="1"/>
          </p:cNvSpPr>
          <p:nvPr>
            <p:ph idx="1"/>
          </p:nvPr>
        </p:nvSpPr>
        <p:spPr>
          <a:xfrm>
            <a:off x="1481070" y="4713668"/>
            <a:ext cx="10303100" cy="1854558"/>
          </a:xfrm>
          <a:ln>
            <a:solidFill>
              <a:schemeClr val="accent1"/>
            </a:solidFill>
          </a:ln>
        </p:spPr>
        <p:txBody>
          <a:bodyPr>
            <a:normAutofit fontScale="85000" lnSpcReduction="10000"/>
          </a:bodyPr>
          <a:lstStyle/>
          <a:p>
            <a:r>
              <a:rPr lang="en-US" sz="2400" dirty="0" smtClean="0">
                <a:latin typeface="Verdana" panose="020B0604030504040204" pitchFamily="34" charset="0"/>
                <a:ea typeface="Verdana" panose="020B0604030504040204" pitchFamily="34" charset="0"/>
              </a:rPr>
              <a:t>We </a:t>
            </a:r>
            <a:r>
              <a:rPr lang="en-US" sz="2400" dirty="0">
                <a:latin typeface="Verdana" panose="020B0604030504040204" pitchFamily="34" charset="0"/>
                <a:ea typeface="Verdana" panose="020B0604030504040204" pitchFamily="34" charset="0"/>
              </a:rPr>
              <a:t>can see that all of the customers who are Free Lancers (though we have only 2 such customers in this dataset) have purchased the product. </a:t>
            </a:r>
          </a:p>
          <a:p>
            <a:r>
              <a:rPr lang="en-US" sz="2400" dirty="0" smtClean="0">
                <a:latin typeface="Verdana" panose="020B0604030504040204" pitchFamily="34" charset="0"/>
                <a:ea typeface="Verdana" panose="020B0604030504040204" pitchFamily="34" charset="0"/>
              </a:rPr>
              <a:t>Customers who are into Large </a:t>
            </a:r>
            <a:r>
              <a:rPr lang="en-US" sz="2400" dirty="0">
                <a:latin typeface="Verdana" panose="020B0604030504040204" pitchFamily="34" charset="0"/>
                <a:ea typeface="Verdana" panose="020B0604030504040204" pitchFamily="34" charset="0"/>
              </a:rPr>
              <a:t>Business have purchased the product</a:t>
            </a:r>
            <a:r>
              <a:rPr lang="en-US" sz="2400" dirty="0" smtClean="0">
                <a:latin typeface="Verdana" panose="020B0604030504040204" pitchFamily="34" charset="0"/>
                <a:ea typeface="Verdana" panose="020B0604030504040204" pitchFamily="34" charset="0"/>
              </a:rPr>
              <a:t>.</a:t>
            </a:r>
          </a:p>
          <a:p>
            <a:r>
              <a:rPr lang="en-US" sz="2400" dirty="0" smtClean="0">
                <a:latin typeface="Verdana" panose="020B0604030504040204" pitchFamily="34" charset="0"/>
                <a:ea typeface="Verdana" panose="020B0604030504040204" pitchFamily="34" charset="0"/>
              </a:rPr>
              <a:t>As Designation of a person changes monthly income increases, and buying pattern for VP and AVP most of the customers did not prefer to buy. </a:t>
            </a:r>
            <a:endParaRPr lang="en-US" sz="2400" dirty="0">
              <a:latin typeface="Verdana" panose="020B0604030504040204" pitchFamily="34" charset="0"/>
              <a:ea typeface="Verdana" panose="020B0604030504040204" pitchFamily="34" charset="0"/>
            </a:endParaRPr>
          </a:p>
          <a:p>
            <a:pPr marL="0" indent="0">
              <a:buNone/>
            </a:pPr>
            <a:endParaRPr lang="en-US" sz="2400" dirty="0">
              <a:latin typeface="Verdana" panose="020B0604030504040204" pitchFamily="34" charset="0"/>
              <a:ea typeface="Verdana" panose="020B0604030504040204" pitchFamily="34" charset="0"/>
            </a:endParaRPr>
          </a:p>
        </p:txBody>
      </p:sp>
      <p:pic>
        <p:nvPicPr>
          <p:cNvPr id="2" name="Picture 1"/>
          <p:cNvPicPr>
            <a:picLocks noChangeAspect="1"/>
          </p:cNvPicPr>
          <p:nvPr/>
        </p:nvPicPr>
        <p:blipFill>
          <a:blip r:embed="rId2"/>
          <a:stretch>
            <a:fillRect/>
          </a:stretch>
        </p:blipFill>
        <p:spPr>
          <a:xfrm>
            <a:off x="222899" y="1098262"/>
            <a:ext cx="5508199" cy="3315634"/>
          </a:xfrm>
          <a:prstGeom prst="rect">
            <a:avLst/>
          </a:prstGeom>
          <a:effectLst>
            <a:glow rad="228600">
              <a:schemeClr val="accent3">
                <a:satMod val="175000"/>
                <a:alpha val="40000"/>
              </a:schemeClr>
            </a:glow>
          </a:effectLst>
        </p:spPr>
      </p:pic>
      <p:pic>
        <p:nvPicPr>
          <p:cNvPr id="7" name="Picture 6"/>
          <p:cNvPicPr>
            <a:picLocks noChangeAspect="1"/>
          </p:cNvPicPr>
          <p:nvPr/>
        </p:nvPicPr>
        <p:blipFill>
          <a:blip r:embed="rId3"/>
          <a:stretch>
            <a:fillRect/>
          </a:stretch>
        </p:blipFill>
        <p:spPr>
          <a:xfrm>
            <a:off x="6040191" y="1089671"/>
            <a:ext cx="5901743" cy="3324225"/>
          </a:xfrm>
          <a:prstGeom prst="rect">
            <a:avLst/>
          </a:prstGeom>
          <a:effectLst>
            <a:glow rad="228600">
              <a:schemeClr val="accent3">
                <a:satMod val="175000"/>
                <a:alpha val="40000"/>
              </a:schemeClr>
            </a:glow>
          </a:effectLst>
        </p:spPr>
      </p:pic>
    </p:spTree>
    <p:extLst>
      <p:ext uri="{BB962C8B-B14F-4D97-AF65-F5344CB8AC3E}">
        <p14:creationId xmlns:p14="http://schemas.microsoft.com/office/powerpoint/2010/main" val="38916929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08836" y="89165"/>
            <a:ext cx="6976078" cy="709325"/>
          </a:xfrm>
          <a:ln>
            <a:solidFill>
              <a:schemeClr val="accent1"/>
            </a:solidFill>
          </a:ln>
          <a:effectLst>
            <a:glow rad="228600">
              <a:schemeClr val="accent3">
                <a:satMod val="175000"/>
                <a:alpha val="40000"/>
              </a:schemeClr>
            </a:glow>
          </a:effectLst>
        </p:spPr>
        <p:txBody>
          <a:bodyPr/>
          <a:lstStyle/>
          <a:p>
            <a:r>
              <a:rPr lang="en-IN" b="1" dirty="0">
                <a:latin typeface="Verdana" panose="020B0604030504040204" pitchFamily="34" charset="0"/>
                <a:ea typeface="Verdana" panose="020B0604030504040204" pitchFamily="34" charset="0"/>
              </a:rPr>
              <a:t>Exploratory Data Analysis</a:t>
            </a:r>
            <a:endParaRPr lang="en-IN" dirty="0"/>
          </a:p>
        </p:txBody>
      </p:sp>
      <p:sp>
        <p:nvSpPr>
          <p:cNvPr id="4" name="Content Placeholder 3"/>
          <p:cNvSpPr>
            <a:spLocks noGrp="1"/>
          </p:cNvSpPr>
          <p:nvPr>
            <p:ph idx="1"/>
          </p:nvPr>
        </p:nvSpPr>
        <p:spPr>
          <a:xfrm>
            <a:off x="901521" y="4713668"/>
            <a:ext cx="10882649" cy="1854558"/>
          </a:xfrm>
          <a:ln>
            <a:solidFill>
              <a:schemeClr val="accent1"/>
            </a:solidFill>
          </a:ln>
        </p:spPr>
        <p:txBody>
          <a:bodyPr>
            <a:normAutofit fontScale="85000" lnSpcReduction="20000"/>
          </a:bodyPr>
          <a:lstStyle/>
          <a:p>
            <a:r>
              <a:rPr lang="en-US" sz="2400" dirty="0" smtClean="0">
                <a:latin typeface="Verdana" panose="020B0604030504040204" pitchFamily="34" charset="0"/>
                <a:ea typeface="Verdana" panose="020B0604030504040204" pitchFamily="34" charset="0"/>
              </a:rPr>
              <a:t>Tourism </a:t>
            </a:r>
            <a:r>
              <a:rPr lang="en-US" sz="2400" dirty="0">
                <a:latin typeface="Verdana" panose="020B0604030504040204" pitchFamily="34" charset="0"/>
                <a:ea typeface="Verdana" panose="020B0604030504040204" pitchFamily="34" charset="0"/>
              </a:rPr>
              <a:t>package has been taken mostly by customers who are of less than 40 years of age. </a:t>
            </a:r>
          </a:p>
          <a:p>
            <a:r>
              <a:rPr lang="en-US" sz="2400" dirty="0">
                <a:latin typeface="Verdana" panose="020B0604030504040204" pitchFamily="34" charset="0"/>
                <a:ea typeface="Verdana" panose="020B0604030504040204" pitchFamily="34" charset="0"/>
              </a:rPr>
              <a:t>T</a:t>
            </a:r>
            <a:r>
              <a:rPr lang="en-US" sz="2400" dirty="0" smtClean="0">
                <a:latin typeface="Verdana" panose="020B0604030504040204" pitchFamily="34" charset="0"/>
                <a:ea typeface="Verdana" panose="020B0604030504040204" pitchFamily="34" charset="0"/>
              </a:rPr>
              <a:t>here </a:t>
            </a:r>
            <a:r>
              <a:rPr lang="en-US" sz="2400" dirty="0">
                <a:latin typeface="Verdana" panose="020B0604030504040204" pitchFamily="34" charset="0"/>
                <a:ea typeface="Verdana" panose="020B0604030504040204" pitchFamily="34" charset="0"/>
              </a:rPr>
              <a:t>isn't a much difference in the monthly income of customers who have and have not taken the </a:t>
            </a:r>
            <a:r>
              <a:rPr lang="en-US" sz="2400" dirty="0" smtClean="0">
                <a:latin typeface="Verdana" panose="020B0604030504040204" pitchFamily="34" charset="0"/>
                <a:ea typeface="Verdana" panose="020B0604030504040204" pitchFamily="34" charset="0"/>
              </a:rPr>
              <a:t>package. Majority of the customers monthly income is less than 40000. </a:t>
            </a:r>
            <a:endParaRPr lang="en-US" sz="2400" dirty="0">
              <a:latin typeface="Verdana" panose="020B0604030504040204" pitchFamily="34" charset="0"/>
              <a:ea typeface="Verdana" panose="020B0604030504040204" pitchFamily="34" charset="0"/>
            </a:endParaRPr>
          </a:p>
          <a:p>
            <a:r>
              <a:rPr lang="en-US" sz="2400" dirty="0">
                <a:latin typeface="Verdana" panose="020B0604030504040204" pitchFamily="34" charset="0"/>
                <a:ea typeface="Verdana" panose="020B0604030504040204" pitchFamily="34" charset="0"/>
              </a:rPr>
              <a:t>P</a:t>
            </a:r>
            <a:r>
              <a:rPr lang="en-US" sz="2400" dirty="0" smtClean="0">
                <a:latin typeface="Verdana" panose="020B0604030504040204" pitchFamily="34" charset="0"/>
                <a:ea typeface="Verdana" panose="020B0604030504040204" pitchFamily="34" charset="0"/>
              </a:rPr>
              <a:t>ackage </a:t>
            </a:r>
            <a:r>
              <a:rPr lang="en-US" sz="2400" dirty="0">
                <a:latin typeface="Verdana" panose="020B0604030504040204" pitchFamily="34" charset="0"/>
                <a:ea typeface="Verdana" panose="020B0604030504040204" pitchFamily="34" charset="0"/>
              </a:rPr>
              <a:t>has been taken when there is higher duration of pitch. </a:t>
            </a:r>
          </a:p>
          <a:p>
            <a:pPr marL="0" indent="0">
              <a:buNone/>
            </a:pPr>
            <a:endParaRPr lang="en-US" sz="2400" dirty="0">
              <a:latin typeface="Verdana" panose="020B0604030504040204" pitchFamily="34" charset="0"/>
              <a:ea typeface="Verdana" panose="020B0604030504040204" pitchFamily="34" charset="0"/>
            </a:endParaRPr>
          </a:p>
        </p:txBody>
      </p:sp>
      <p:pic>
        <p:nvPicPr>
          <p:cNvPr id="5" name="Picture 4"/>
          <p:cNvPicPr>
            <a:picLocks noChangeAspect="1"/>
          </p:cNvPicPr>
          <p:nvPr/>
        </p:nvPicPr>
        <p:blipFill>
          <a:blip r:embed="rId2"/>
          <a:stretch>
            <a:fillRect/>
          </a:stretch>
        </p:blipFill>
        <p:spPr>
          <a:xfrm>
            <a:off x="901521" y="978794"/>
            <a:ext cx="10702344" cy="3580326"/>
          </a:xfrm>
          <a:prstGeom prst="rect">
            <a:avLst/>
          </a:prstGeom>
          <a:effectLst>
            <a:glow rad="228600">
              <a:schemeClr val="accent3">
                <a:satMod val="175000"/>
                <a:alpha val="40000"/>
              </a:schemeClr>
            </a:glow>
          </a:effectLst>
        </p:spPr>
      </p:pic>
    </p:spTree>
    <p:extLst>
      <p:ext uri="{BB962C8B-B14F-4D97-AF65-F5344CB8AC3E}">
        <p14:creationId xmlns:p14="http://schemas.microsoft.com/office/powerpoint/2010/main" val="31528785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9330" y="315017"/>
            <a:ext cx="5417702" cy="702414"/>
          </a:xfrm>
          <a:ln>
            <a:solidFill>
              <a:schemeClr val="accent1"/>
            </a:solidFill>
          </a:ln>
          <a:effectLst>
            <a:glow rad="228600">
              <a:schemeClr val="accent3">
                <a:satMod val="175000"/>
                <a:alpha val="40000"/>
              </a:schemeClr>
            </a:glow>
          </a:effectLst>
        </p:spPr>
        <p:txBody>
          <a:bodyPr>
            <a:noAutofit/>
          </a:bodyPr>
          <a:lstStyle/>
          <a:p>
            <a:r>
              <a:rPr lang="en-IN" b="1" dirty="0" smtClean="0">
                <a:latin typeface="Verdana" panose="020B0604030504040204" pitchFamily="34" charset="0"/>
                <a:ea typeface="Verdana" panose="020B0604030504040204" pitchFamily="34" charset="0"/>
              </a:rPr>
              <a:t>Data Pre-processing</a:t>
            </a:r>
            <a:endParaRPr lang="en-IN" b="1"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1313645" y="1249252"/>
            <a:ext cx="10315978" cy="5460642"/>
          </a:xfrm>
          <a:ln>
            <a:solidFill>
              <a:schemeClr val="accent1"/>
            </a:solidFill>
          </a:ln>
        </p:spPr>
        <p:txBody>
          <a:bodyPr>
            <a:normAutofit fontScale="92500" lnSpcReduction="10000"/>
          </a:bodyPr>
          <a:lstStyle/>
          <a:p>
            <a:pPr marL="0" indent="0">
              <a:buNone/>
            </a:pPr>
            <a:r>
              <a:rPr lang="en-US" sz="2400" b="1" dirty="0">
                <a:latin typeface="Verdana" panose="020B0604030504040204" pitchFamily="34" charset="0"/>
                <a:ea typeface="Verdana" panose="020B0604030504040204" pitchFamily="34" charset="0"/>
              </a:rPr>
              <a:t>Missing Value</a:t>
            </a:r>
            <a:r>
              <a:rPr lang="en-US" sz="2400" dirty="0">
                <a:latin typeface="Verdana" panose="020B0604030504040204" pitchFamily="34" charset="0"/>
                <a:ea typeface="Verdana" panose="020B0604030504040204" pitchFamily="34" charset="0"/>
              </a:rPr>
              <a:t>: There were a lot of missing values in the data set which were treated on case by case </a:t>
            </a:r>
            <a:r>
              <a:rPr lang="en-US" sz="2400" dirty="0" smtClean="0">
                <a:latin typeface="Verdana" panose="020B0604030504040204" pitchFamily="34" charset="0"/>
                <a:ea typeface="Verdana" panose="020B0604030504040204" pitchFamily="34" charset="0"/>
              </a:rPr>
              <a:t>basis.</a:t>
            </a:r>
            <a:endParaRPr lang="en-US" sz="2400" dirty="0">
              <a:latin typeface="Verdana" panose="020B0604030504040204" pitchFamily="34" charset="0"/>
              <a:ea typeface="Verdana" panose="020B0604030504040204" pitchFamily="34" charset="0"/>
            </a:endParaRPr>
          </a:p>
          <a:p>
            <a:pPr marL="0" indent="0">
              <a:buNone/>
            </a:pPr>
            <a:r>
              <a:rPr lang="en-US" sz="2400" b="1" dirty="0">
                <a:latin typeface="Verdana" panose="020B0604030504040204" pitchFamily="34" charset="0"/>
                <a:ea typeface="Verdana" panose="020B0604030504040204" pitchFamily="34" charset="0"/>
              </a:rPr>
              <a:t>Outlier Detection</a:t>
            </a:r>
            <a:r>
              <a:rPr lang="en-US" sz="2400" dirty="0">
                <a:latin typeface="Verdana" panose="020B0604030504040204" pitchFamily="34" charset="0"/>
                <a:ea typeface="Verdana" panose="020B0604030504040204" pitchFamily="34" charset="0"/>
              </a:rPr>
              <a:t>: Outlier Detection was performed but based on analysis we have chosen not to treat them as those values seem to possible for the given data </a:t>
            </a:r>
            <a:r>
              <a:rPr lang="en-US" sz="2400" dirty="0" smtClean="0">
                <a:latin typeface="Verdana" panose="020B0604030504040204" pitchFamily="34" charset="0"/>
                <a:ea typeface="Verdana" panose="020B0604030504040204" pitchFamily="34" charset="0"/>
              </a:rPr>
              <a:t>set.</a:t>
            </a:r>
            <a:endParaRPr lang="en-US" sz="2400" dirty="0">
              <a:latin typeface="Verdana" panose="020B0604030504040204" pitchFamily="34" charset="0"/>
              <a:ea typeface="Verdana" panose="020B0604030504040204" pitchFamily="34" charset="0"/>
            </a:endParaRPr>
          </a:p>
          <a:p>
            <a:pPr marL="0" indent="0">
              <a:buNone/>
            </a:pPr>
            <a:r>
              <a:rPr lang="en-US" sz="2400" b="1" dirty="0">
                <a:latin typeface="Verdana" panose="020B0604030504040204" pitchFamily="34" charset="0"/>
                <a:ea typeface="Verdana" panose="020B0604030504040204" pitchFamily="34" charset="0"/>
              </a:rPr>
              <a:t>Data Type conversion of columns</a:t>
            </a:r>
            <a:r>
              <a:rPr lang="en-US" sz="2400" dirty="0">
                <a:latin typeface="Verdana" panose="020B0604030504040204" pitchFamily="34" charset="0"/>
                <a:ea typeface="Verdana" panose="020B0604030504040204" pitchFamily="34" charset="0"/>
              </a:rPr>
              <a:t> :Some of the columns were converted to category data </a:t>
            </a:r>
            <a:r>
              <a:rPr lang="en-US" sz="2400" dirty="0" smtClean="0">
                <a:latin typeface="Verdana" panose="020B0604030504040204" pitchFamily="34" charset="0"/>
                <a:ea typeface="Verdana" panose="020B0604030504040204" pitchFamily="34" charset="0"/>
              </a:rPr>
              <a:t>type using Dummy encoding technique.</a:t>
            </a:r>
            <a:endParaRPr lang="en-US" sz="2400" dirty="0">
              <a:latin typeface="Verdana" panose="020B0604030504040204" pitchFamily="34" charset="0"/>
              <a:ea typeface="Verdana" panose="020B0604030504040204" pitchFamily="34" charset="0"/>
            </a:endParaRPr>
          </a:p>
          <a:p>
            <a:pPr marL="0" indent="0">
              <a:buNone/>
            </a:pPr>
            <a:r>
              <a:rPr lang="en-US" sz="2400" b="1" dirty="0" smtClean="0">
                <a:latin typeface="Verdana" panose="020B0604030504040204" pitchFamily="34" charset="0"/>
                <a:ea typeface="Verdana" panose="020B0604030504040204" pitchFamily="34" charset="0"/>
              </a:rPr>
              <a:t>Data Correction: </a:t>
            </a:r>
            <a:r>
              <a:rPr lang="en-US" sz="2400" dirty="0" smtClean="0">
                <a:latin typeface="Verdana" panose="020B0604030504040204" pitchFamily="34" charset="0"/>
                <a:ea typeface="Verdana" panose="020B0604030504040204" pitchFamily="34" charset="0"/>
              </a:rPr>
              <a:t>Gender Column value ‘Fe Male’ were replaced by ‘Female’  and from Marital status column ‘Unmarried’ were replaced by ‘LiveInRelationship’ [Assuming person not married but having a partner].</a:t>
            </a:r>
          </a:p>
          <a:p>
            <a:pPr marL="0" indent="0">
              <a:buNone/>
            </a:pPr>
            <a:r>
              <a:rPr lang="en-US" sz="2400" b="1" dirty="0" smtClean="0">
                <a:latin typeface="Verdana" panose="020B0604030504040204" pitchFamily="34" charset="0"/>
                <a:ea typeface="Verdana" panose="020B0604030504040204" pitchFamily="34" charset="0"/>
              </a:rPr>
              <a:t>Data Imbalance: </a:t>
            </a:r>
            <a:r>
              <a:rPr lang="en-US" sz="2400" dirty="0">
                <a:latin typeface="Verdana" panose="020B0604030504040204" pitchFamily="34" charset="0"/>
                <a:ea typeface="Verdana" panose="020B0604030504040204" pitchFamily="34" charset="0"/>
              </a:rPr>
              <a:t>Distribution of Target variable is 81:19</a:t>
            </a:r>
            <a:r>
              <a:rPr lang="en-US" sz="2400" dirty="0"/>
              <a:t>. </a:t>
            </a:r>
            <a:r>
              <a:rPr lang="en-US" sz="2400" dirty="0">
                <a:latin typeface="Verdana" panose="020B0604030504040204" pitchFamily="34" charset="0"/>
                <a:ea typeface="Verdana" panose="020B0604030504040204" pitchFamily="34" charset="0"/>
              </a:rPr>
              <a:t>Since we have a significant imbalance in the distribution of the target classes, before building model we will use stratified sampling to ensure that relative class frequencies are approximately preserved in train and test sets</a:t>
            </a:r>
            <a:r>
              <a:rPr lang="en-US" sz="2400" dirty="0" smtClean="0">
                <a:latin typeface="Verdana" panose="020B0604030504040204" pitchFamily="34" charset="0"/>
                <a:ea typeface="Verdana" panose="020B0604030504040204" pitchFamily="34" charset="0"/>
              </a:rPr>
              <a:t>.</a:t>
            </a:r>
            <a:endParaRPr lang="en-US"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51046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4186" y="302138"/>
            <a:ext cx="7134896" cy="702414"/>
          </a:xfrm>
          <a:ln>
            <a:solidFill>
              <a:schemeClr val="accent1"/>
            </a:solidFill>
          </a:ln>
          <a:effectLst>
            <a:glow rad="228600">
              <a:schemeClr val="accent3">
                <a:satMod val="175000"/>
                <a:alpha val="40000"/>
              </a:schemeClr>
            </a:glow>
          </a:effectLst>
        </p:spPr>
        <p:txBody>
          <a:bodyPr>
            <a:noAutofit/>
          </a:bodyPr>
          <a:lstStyle/>
          <a:p>
            <a:pPr algn="ctr"/>
            <a:r>
              <a:rPr lang="en-IN" b="1" dirty="0" smtClean="0">
                <a:latin typeface="Verdana" panose="020B0604030504040204" pitchFamily="34" charset="0"/>
                <a:ea typeface="Verdana" panose="020B0604030504040204" pitchFamily="34" charset="0"/>
              </a:rPr>
              <a:t>Model Building Approach</a:t>
            </a:r>
            <a:endParaRPr lang="en-IN" b="1"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1313645" y="1249252"/>
            <a:ext cx="10315978" cy="5460642"/>
          </a:xfrm>
          <a:ln>
            <a:solidFill>
              <a:schemeClr val="accent1"/>
            </a:solidFill>
          </a:ln>
        </p:spPr>
        <p:txBody>
          <a:bodyPr>
            <a:normAutofit/>
          </a:bodyPr>
          <a:lstStyle/>
          <a:p>
            <a:r>
              <a:rPr lang="en-US" sz="2400" dirty="0"/>
              <a:t>Model building is an iterative process. The model performance on both train and </a:t>
            </a:r>
            <a:r>
              <a:rPr lang="en-US" sz="2400" dirty="0" smtClean="0"/>
              <a:t>test dataset </a:t>
            </a:r>
            <a:r>
              <a:rPr lang="en-US" sz="2400" dirty="0"/>
              <a:t>can be improved using feature engineering, feature extraction, </a:t>
            </a:r>
            <a:r>
              <a:rPr lang="en-US" sz="2400" dirty="0" smtClean="0"/>
              <a:t>hyper-parameter tuning </a:t>
            </a:r>
            <a:r>
              <a:rPr lang="en-US" sz="2400" dirty="0"/>
              <a:t>(by changing the combinations of various parameters). </a:t>
            </a:r>
            <a:endParaRPr lang="en-US" sz="2400" dirty="0" smtClean="0"/>
          </a:p>
          <a:p>
            <a:r>
              <a:rPr lang="en-US" sz="2400" dirty="0" smtClean="0"/>
              <a:t>A </a:t>
            </a:r>
            <a:r>
              <a:rPr lang="en-US" sz="2400" dirty="0"/>
              <a:t>model </a:t>
            </a:r>
            <a:r>
              <a:rPr lang="en-US" sz="2400" dirty="0" smtClean="0"/>
              <a:t>has to </a:t>
            </a:r>
            <a:r>
              <a:rPr lang="en-US" sz="2400" dirty="0"/>
              <a:t>match the business objective and hence various permutation and combination </a:t>
            </a:r>
            <a:r>
              <a:rPr lang="en-US" sz="2400" dirty="0" smtClean="0"/>
              <a:t>can be </a:t>
            </a:r>
            <a:r>
              <a:rPr lang="en-US" sz="2400" dirty="0"/>
              <a:t>tried on to refine the model</a:t>
            </a:r>
            <a:r>
              <a:rPr lang="en-US" sz="2400" dirty="0" smtClean="0"/>
              <a:t>.</a:t>
            </a:r>
          </a:p>
          <a:p>
            <a:pPr marL="0" indent="0">
              <a:buNone/>
            </a:pPr>
            <a:r>
              <a:rPr lang="en-US" sz="2400" dirty="0" smtClean="0">
                <a:latin typeface="Verdana" panose="020B0604030504040204" pitchFamily="34" charset="0"/>
                <a:ea typeface="Verdana" panose="020B0604030504040204" pitchFamily="34" charset="0"/>
              </a:rPr>
              <a:t>In this case following models have been performed:</a:t>
            </a:r>
          </a:p>
          <a:p>
            <a:pPr lvl="1"/>
            <a:r>
              <a:rPr lang="en-US" sz="2200" dirty="0" smtClean="0">
                <a:latin typeface="Verdana" panose="020B0604030504040204" pitchFamily="34" charset="0"/>
                <a:ea typeface="Verdana" panose="020B0604030504040204" pitchFamily="34" charset="0"/>
              </a:rPr>
              <a:t> Linear based models: Logistic regression and Linear discriminant analysis. </a:t>
            </a:r>
          </a:p>
          <a:p>
            <a:pPr lvl="1"/>
            <a:r>
              <a:rPr lang="en-US" sz="2200" dirty="0" smtClean="0">
                <a:latin typeface="Verdana" panose="020B0604030504040204" pitchFamily="34" charset="0"/>
                <a:ea typeface="Verdana" panose="020B0604030504040204" pitchFamily="34" charset="0"/>
              </a:rPr>
              <a:t>Tree based models: Decision tree and Random forest.</a:t>
            </a:r>
          </a:p>
          <a:p>
            <a:pPr lvl="1"/>
            <a:r>
              <a:rPr lang="en-US" sz="2200" dirty="0" smtClean="0">
                <a:latin typeface="Verdana" panose="020B0604030504040204" pitchFamily="34" charset="0"/>
                <a:ea typeface="Verdana" panose="020B0604030504040204" pitchFamily="34" charset="0"/>
              </a:rPr>
              <a:t>Ensemble models: Bagging and Boosting classifier.</a:t>
            </a:r>
            <a:endParaRPr lang="en-US" sz="2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1254958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4186" y="302138"/>
            <a:ext cx="7134896" cy="702414"/>
          </a:xfrm>
          <a:ln>
            <a:solidFill>
              <a:schemeClr val="accent1"/>
            </a:solidFill>
          </a:ln>
          <a:effectLst>
            <a:glow rad="228600">
              <a:schemeClr val="accent3">
                <a:satMod val="175000"/>
                <a:alpha val="40000"/>
              </a:schemeClr>
            </a:glow>
          </a:effectLst>
        </p:spPr>
        <p:txBody>
          <a:bodyPr>
            <a:noAutofit/>
          </a:bodyPr>
          <a:lstStyle/>
          <a:p>
            <a:pPr algn="ctr"/>
            <a:r>
              <a:rPr lang="en-IN" b="1" dirty="0" smtClean="0">
                <a:latin typeface="Verdana" panose="020B0604030504040204" pitchFamily="34" charset="0"/>
                <a:ea typeface="Verdana" panose="020B0604030504040204" pitchFamily="34" charset="0"/>
              </a:rPr>
              <a:t>Model Building Approach</a:t>
            </a:r>
            <a:endParaRPr lang="en-IN" b="1"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1493949" y="1236372"/>
            <a:ext cx="10315978" cy="5422006"/>
          </a:xfrm>
          <a:ln>
            <a:solidFill>
              <a:schemeClr val="accent1"/>
            </a:solidFill>
          </a:ln>
        </p:spPr>
        <p:txBody>
          <a:bodyPr>
            <a:normAutofit lnSpcReduction="10000"/>
          </a:bodyPr>
          <a:lstStyle/>
          <a:p>
            <a:pPr marL="0" indent="0">
              <a:buNone/>
            </a:pPr>
            <a:r>
              <a:rPr lang="en-US" sz="2400" u="sng" dirty="0">
                <a:latin typeface="Verdana" panose="020B0604030504040204" pitchFamily="34" charset="0"/>
                <a:ea typeface="Verdana" panose="020B0604030504040204" pitchFamily="34" charset="0"/>
              </a:rPr>
              <a:t>Model </a:t>
            </a:r>
            <a:r>
              <a:rPr lang="en-US" sz="2400" u="sng" dirty="0" smtClean="0">
                <a:latin typeface="Verdana" panose="020B0604030504040204" pitchFamily="34" charset="0"/>
                <a:ea typeface="Verdana" panose="020B0604030504040204" pitchFamily="34" charset="0"/>
              </a:rPr>
              <a:t>building steps involved:</a:t>
            </a:r>
          </a:p>
          <a:p>
            <a:r>
              <a:rPr lang="en-US" sz="2400" dirty="0" smtClean="0">
                <a:latin typeface="Verdana" panose="020B0604030504040204" pitchFamily="34" charset="0"/>
                <a:ea typeface="Verdana" panose="020B0604030504040204" pitchFamily="34" charset="0"/>
              </a:rPr>
              <a:t>Data preparation</a:t>
            </a:r>
          </a:p>
          <a:p>
            <a:r>
              <a:rPr lang="en-US" sz="2400" dirty="0" smtClean="0">
                <a:latin typeface="Verdana" panose="020B0604030504040204" pitchFamily="34" charset="0"/>
                <a:ea typeface="Verdana" panose="020B0604030504040204" pitchFamily="34" charset="0"/>
              </a:rPr>
              <a:t>Partition </a:t>
            </a:r>
            <a:r>
              <a:rPr lang="en-US" sz="2400" dirty="0">
                <a:latin typeface="Verdana" panose="020B0604030504040204" pitchFamily="34" charset="0"/>
                <a:ea typeface="Verdana" panose="020B0604030504040204" pitchFamily="34" charset="0"/>
              </a:rPr>
              <a:t>the data into train and test </a:t>
            </a:r>
            <a:r>
              <a:rPr lang="en-US" sz="2400" dirty="0" smtClean="0">
                <a:latin typeface="Verdana" panose="020B0604030504040204" pitchFamily="34" charset="0"/>
                <a:ea typeface="Verdana" panose="020B0604030504040204" pitchFamily="34" charset="0"/>
              </a:rPr>
              <a:t>set [70:30].</a:t>
            </a:r>
          </a:p>
          <a:p>
            <a:r>
              <a:rPr lang="en-US" sz="2400" dirty="0" smtClean="0">
                <a:latin typeface="Verdana" panose="020B0604030504040204" pitchFamily="34" charset="0"/>
                <a:ea typeface="Verdana" panose="020B0604030504040204" pitchFamily="34" charset="0"/>
              </a:rPr>
              <a:t>Build </a:t>
            </a:r>
            <a:r>
              <a:rPr lang="en-US" sz="2400" dirty="0">
                <a:latin typeface="Verdana" panose="020B0604030504040204" pitchFamily="34" charset="0"/>
                <a:ea typeface="Verdana" panose="020B0604030504040204" pitchFamily="34" charset="0"/>
              </a:rPr>
              <a:t>model on the train </a:t>
            </a:r>
            <a:r>
              <a:rPr lang="en-US" sz="2400" dirty="0" smtClean="0">
                <a:latin typeface="Verdana" panose="020B0604030504040204" pitchFamily="34" charset="0"/>
                <a:ea typeface="Verdana" panose="020B0604030504040204" pitchFamily="34" charset="0"/>
              </a:rPr>
              <a:t>data.</a:t>
            </a:r>
          </a:p>
          <a:p>
            <a:r>
              <a:rPr lang="en-US" sz="2400" dirty="0" smtClean="0">
                <a:latin typeface="Verdana" panose="020B0604030504040204" pitchFamily="34" charset="0"/>
                <a:ea typeface="Verdana" panose="020B0604030504040204" pitchFamily="34" charset="0"/>
              </a:rPr>
              <a:t>Tune </a:t>
            </a:r>
            <a:r>
              <a:rPr lang="en-US" sz="2400" dirty="0">
                <a:latin typeface="Verdana" panose="020B0604030504040204" pitchFamily="34" charset="0"/>
                <a:ea typeface="Verdana" panose="020B0604030504040204" pitchFamily="34" charset="0"/>
              </a:rPr>
              <a:t>the model if </a:t>
            </a:r>
            <a:r>
              <a:rPr lang="en-US" sz="2400" dirty="0" smtClean="0">
                <a:latin typeface="Verdana" panose="020B0604030504040204" pitchFamily="34" charset="0"/>
                <a:ea typeface="Verdana" panose="020B0604030504040204" pitchFamily="34" charset="0"/>
              </a:rPr>
              <a:t>required.</a:t>
            </a:r>
          </a:p>
          <a:p>
            <a:r>
              <a:rPr lang="en-US" sz="2400" dirty="0" smtClean="0">
                <a:latin typeface="Verdana" panose="020B0604030504040204" pitchFamily="34" charset="0"/>
                <a:ea typeface="Verdana" panose="020B0604030504040204" pitchFamily="34" charset="0"/>
              </a:rPr>
              <a:t>Test </a:t>
            </a:r>
            <a:r>
              <a:rPr lang="en-US" sz="2400" dirty="0">
                <a:latin typeface="Verdana" panose="020B0604030504040204" pitchFamily="34" charset="0"/>
                <a:ea typeface="Verdana" panose="020B0604030504040204" pitchFamily="34" charset="0"/>
              </a:rPr>
              <a:t>the data on test set</a:t>
            </a:r>
            <a:r>
              <a:rPr lang="en-US" sz="2400" dirty="0" smtClean="0">
                <a:latin typeface="Verdana" panose="020B0604030504040204" pitchFamily="34" charset="0"/>
                <a:ea typeface="Verdana" panose="020B0604030504040204" pitchFamily="34" charset="0"/>
              </a:rPr>
              <a:t>.</a:t>
            </a:r>
          </a:p>
          <a:p>
            <a:pPr marL="0" indent="0">
              <a:buNone/>
            </a:pPr>
            <a:r>
              <a:rPr lang="en-US" sz="2400" u="sng" dirty="0" smtClean="0">
                <a:latin typeface="Verdana" panose="020B0604030504040204" pitchFamily="34" charset="0"/>
                <a:ea typeface="Verdana" panose="020B0604030504040204" pitchFamily="34" charset="0"/>
              </a:rPr>
              <a:t>Model </a:t>
            </a:r>
            <a:r>
              <a:rPr lang="en-US" sz="2400" u="sng" dirty="0">
                <a:latin typeface="Verdana" panose="020B0604030504040204" pitchFamily="34" charset="0"/>
                <a:ea typeface="Verdana" panose="020B0604030504040204" pitchFamily="34" charset="0"/>
              </a:rPr>
              <a:t>Tuning using Grid </a:t>
            </a:r>
            <a:r>
              <a:rPr lang="en-US" sz="2400" u="sng" dirty="0" smtClean="0">
                <a:latin typeface="Verdana" panose="020B0604030504040204" pitchFamily="34" charset="0"/>
                <a:ea typeface="Verdana" panose="020B0604030504040204" pitchFamily="34" charset="0"/>
              </a:rPr>
              <a:t>Search:</a:t>
            </a:r>
            <a:endParaRPr lang="en-US" sz="2400" dirty="0" smtClean="0">
              <a:latin typeface="Verdana" panose="020B0604030504040204" pitchFamily="34" charset="0"/>
              <a:ea typeface="Verdana" panose="020B0604030504040204" pitchFamily="34" charset="0"/>
            </a:endParaRPr>
          </a:p>
          <a:p>
            <a:r>
              <a:rPr lang="en-US" sz="2400" dirty="0" smtClean="0">
                <a:latin typeface="Verdana" panose="020B0604030504040204" pitchFamily="34" charset="0"/>
                <a:ea typeface="Verdana" panose="020B0604030504040204" pitchFamily="34" charset="0"/>
              </a:rPr>
              <a:t>Grid </a:t>
            </a:r>
            <a:r>
              <a:rPr lang="en-US" sz="2400" dirty="0">
                <a:latin typeface="Verdana" panose="020B0604030504040204" pitchFamily="34" charset="0"/>
                <a:ea typeface="Verdana" panose="020B0604030504040204" pitchFamily="34" charset="0"/>
              </a:rPr>
              <a:t>search builds a model for every combination of </a:t>
            </a:r>
            <a:r>
              <a:rPr lang="en-US" sz="2400" dirty="0" smtClean="0">
                <a:latin typeface="Verdana" panose="020B0604030504040204" pitchFamily="34" charset="0"/>
                <a:ea typeface="Verdana" panose="020B0604030504040204" pitchFamily="34" charset="0"/>
              </a:rPr>
              <a:t>hyper-parameters </a:t>
            </a:r>
            <a:r>
              <a:rPr lang="en-US" sz="2400" dirty="0">
                <a:latin typeface="Verdana" panose="020B0604030504040204" pitchFamily="34" charset="0"/>
                <a:ea typeface="Verdana" panose="020B0604030504040204" pitchFamily="34" charset="0"/>
              </a:rPr>
              <a:t>specified and evaluates each model</a:t>
            </a:r>
            <a:r>
              <a:rPr lang="en-US" sz="2400" dirty="0" smtClean="0">
                <a:latin typeface="Verdana" panose="020B0604030504040204" pitchFamily="34" charset="0"/>
                <a:ea typeface="Verdana" panose="020B0604030504040204" pitchFamily="34" charset="0"/>
              </a:rPr>
              <a:t>. </a:t>
            </a:r>
          </a:p>
          <a:p>
            <a:r>
              <a:rPr lang="en-US" sz="2400" dirty="0" smtClean="0">
                <a:latin typeface="Verdana" panose="020B0604030504040204" pitchFamily="34" charset="0"/>
                <a:ea typeface="Verdana" panose="020B0604030504040204" pitchFamily="34" charset="0"/>
              </a:rPr>
              <a:t>The </a:t>
            </a:r>
            <a:r>
              <a:rPr lang="en-US" sz="2400" dirty="0">
                <a:latin typeface="Verdana" panose="020B0604030504040204" pitchFamily="34" charset="0"/>
                <a:ea typeface="Verdana" panose="020B0604030504040204" pitchFamily="34" charset="0"/>
              </a:rPr>
              <a:t>parameters of the estimator/model used to apply these methods are optimized by cross-validated grid-search over a parameter </a:t>
            </a:r>
            <a:r>
              <a:rPr lang="en-US" sz="2400" dirty="0" smtClean="0">
                <a:latin typeface="Verdana" panose="020B0604030504040204" pitchFamily="34" charset="0"/>
                <a:ea typeface="Verdana" panose="020B0604030504040204" pitchFamily="34" charset="0"/>
              </a:rPr>
              <a:t>grid. Scoring parameter used in this case is recall in order to get better score.</a:t>
            </a:r>
            <a:endParaRPr lang="en-US"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3944533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4186" y="302138"/>
            <a:ext cx="7134896" cy="702414"/>
          </a:xfrm>
          <a:ln>
            <a:solidFill>
              <a:schemeClr val="accent1"/>
            </a:solidFill>
          </a:ln>
          <a:effectLst>
            <a:glow rad="228600">
              <a:schemeClr val="accent3">
                <a:satMod val="175000"/>
                <a:alpha val="40000"/>
              </a:schemeClr>
            </a:glow>
          </a:effectLst>
        </p:spPr>
        <p:txBody>
          <a:bodyPr>
            <a:noAutofit/>
          </a:bodyPr>
          <a:lstStyle/>
          <a:p>
            <a:pPr algn="ctr"/>
            <a:r>
              <a:rPr lang="en-IN" b="1" dirty="0" smtClean="0">
                <a:latin typeface="Verdana" panose="020B0604030504040204" pitchFamily="34" charset="0"/>
                <a:ea typeface="Verdana" panose="020B0604030504040204" pitchFamily="34" charset="0"/>
              </a:rPr>
              <a:t>Best Optimum Model</a:t>
            </a:r>
            <a:endParaRPr lang="en-IN" b="1"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1313645" y="1249252"/>
            <a:ext cx="10315978" cy="5460642"/>
          </a:xfrm>
          <a:ln>
            <a:solidFill>
              <a:schemeClr val="accent1"/>
            </a:solidFill>
          </a:ln>
        </p:spPr>
        <p:txBody>
          <a:bodyPr>
            <a:normAutofit fontScale="92500"/>
          </a:bodyPr>
          <a:lstStyle/>
          <a:p>
            <a:pPr marL="0" indent="0">
              <a:buNone/>
            </a:pPr>
            <a:r>
              <a:rPr lang="en-US" sz="2400" b="1" dirty="0">
                <a:latin typeface="Verdana" panose="020B0604030504040204" pitchFamily="34" charset="0"/>
                <a:ea typeface="Verdana" panose="020B0604030504040204" pitchFamily="34" charset="0"/>
              </a:rPr>
              <a:t>Model can make wrong predictions as</a:t>
            </a:r>
            <a:r>
              <a:rPr lang="en-US" sz="2400" b="1" dirty="0" smtClean="0">
                <a:latin typeface="Verdana" panose="020B0604030504040204" pitchFamily="34" charset="0"/>
                <a:ea typeface="Verdana" panose="020B0604030504040204" pitchFamily="34" charset="0"/>
              </a:rPr>
              <a:t>:</a:t>
            </a:r>
          </a:p>
          <a:p>
            <a:r>
              <a:rPr lang="en-US" sz="2400" dirty="0">
                <a:latin typeface="Verdana" panose="020B0604030504040204" pitchFamily="34" charset="0"/>
                <a:ea typeface="Verdana" panose="020B0604030504040204" pitchFamily="34" charset="0"/>
              </a:rPr>
              <a:t>Predicting a customer will purchase travel package but the customer </a:t>
            </a:r>
            <a:r>
              <a:rPr lang="en-US" sz="2400" dirty="0" smtClean="0">
                <a:latin typeface="Verdana" panose="020B0604030504040204" pitchFamily="34" charset="0"/>
                <a:ea typeface="Verdana" panose="020B0604030504040204" pitchFamily="34" charset="0"/>
              </a:rPr>
              <a:t>ultimately does </a:t>
            </a:r>
            <a:r>
              <a:rPr lang="en-US" sz="2400" dirty="0">
                <a:latin typeface="Verdana" panose="020B0604030504040204" pitchFamily="34" charset="0"/>
                <a:ea typeface="Verdana" panose="020B0604030504040204" pitchFamily="34" charset="0"/>
              </a:rPr>
              <a:t>not purchase the package</a:t>
            </a:r>
            <a:r>
              <a:rPr lang="en-US" sz="2400" dirty="0" smtClean="0">
                <a:latin typeface="Verdana" panose="020B0604030504040204" pitchFamily="34" charset="0"/>
                <a:ea typeface="Verdana" panose="020B0604030504040204" pitchFamily="34" charset="0"/>
              </a:rPr>
              <a:t>. Type-1 error or false positive.</a:t>
            </a:r>
            <a:r>
              <a:rPr lang="en-IN" sz="2400" dirty="0">
                <a:latin typeface="Verdana" panose="020B0604030504040204" pitchFamily="34" charset="0"/>
                <a:ea typeface="Verdana" panose="020B0604030504040204" pitchFamily="34" charset="0"/>
              </a:rPr>
              <a:t> </a:t>
            </a:r>
            <a:r>
              <a:rPr lang="en-IN" sz="2400" dirty="0" smtClean="0">
                <a:latin typeface="Verdana" panose="020B0604030504040204" pitchFamily="34" charset="0"/>
                <a:ea typeface="Verdana" panose="020B0604030504040204" pitchFamily="34" charset="0"/>
              </a:rPr>
              <a:t>(Actual=0</a:t>
            </a:r>
            <a:r>
              <a:rPr lang="en-IN" sz="2400" dirty="0">
                <a:latin typeface="Verdana" panose="020B0604030504040204" pitchFamily="34" charset="0"/>
                <a:ea typeface="Verdana" panose="020B0604030504040204" pitchFamily="34" charset="0"/>
              </a:rPr>
              <a:t>, </a:t>
            </a:r>
            <a:r>
              <a:rPr lang="en-IN" sz="2400" dirty="0" smtClean="0">
                <a:latin typeface="Verdana" panose="020B0604030504040204" pitchFamily="34" charset="0"/>
                <a:ea typeface="Verdana" panose="020B0604030504040204" pitchFamily="34" charset="0"/>
              </a:rPr>
              <a:t>predicted=1).</a:t>
            </a:r>
            <a:endParaRPr lang="en-US" sz="2400" dirty="0">
              <a:latin typeface="Verdana" panose="020B0604030504040204" pitchFamily="34" charset="0"/>
              <a:ea typeface="Verdana" panose="020B0604030504040204" pitchFamily="34" charset="0"/>
            </a:endParaRPr>
          </a:p>
          <a:p>
            <a:r>
              <a:rPr lang="en-US" sz="2400" dirty="0" smtClean="0">
                <a:latin typeface="Verdana" panose="020B0604030504040204" pitchFamily="34" charset="0"/>
                <a:ea typeface="Verdana" panose="020B0604030504040204" pitchFamily="34" charset="0"/>
              </a:rPr>
              <a:t>Predicting </a:t>
            </a:r>
            <a:r>
              <a:rPr lang="en-US" sz="2400" dirty="0">
                <a:latin typeface="Verdana" panose="020B0604030504040204" pitchFamily="34" charset="0"/>
                <a:ea typeface="Verdana" panose="020B0604030504040204" pitchFamily="34" charset="0"/>
              </a:rPr>
              <a:t>a customer will not purchase travel package but the customer </a:t>
            </a:r>
            <a:r>
              <a:rPr lang="en-US" sz="2400" dirty="0" smtClean="0">
                <a:latin typeface="Verdana" panose="020B0604030504040204" pitchFamily="34" charset="0"/>
                <a:ea typeface="Verdana" panose="020B0604030504040204" pitchFamily="34" charset="0"/>
              </a:rPr>
              <a:t>purchases </a:t>
            </a:r>
            <a:r>
              <a:rPr lang="en-IN" sz="2400" dirty="0" smtClean="0">
                <a:latin typeface="Verdana" panose="020B0604030504040204" pitchFamily="34" charset="0"/>
                <a:ea typeface="Verdana" panose="020B0604030504040204" pitchFamily="34" charset="0"/>
              </a:rPr>
              <a:t>the </a:t>
            </a:r>
            <a:r>
              <a:rPr lang="en-IN" sz="2400" dirty="0">
                <a:latin typeface="Verdana" panose="020B0604030504040204" pitchFamily="34" charset="0"/>
                <a:ea typeface="Verdana" panose="020B0604030504040204" pitchFamily="34" charset="0"/>
              </a:rPr>
              <a:t>travel </a:t>
            </a:r>
            <a:r>
              <a:rPr lang="en-IN" sz="2400" dirty="0" smtClean="0">
                <a:latin typeface="Verdana" panose="020B0604030504040204" pitchFamily="34" charset="0"/>
                <a:ea typeface="Verdana" panose="020B0604030504040204" pitchFamily="34" charset="0"/>
              </a:rPr>
              <a:t>package. Type-2 error or false negative. (Actual=1, predicted=0).</a:t>
            </a:r>
          </a:p>
          <a:p>
            <a:pPr marL="0" indent="0">
              <a:buNone/>
            </a:pPr>
            <a:r>
              <a:rPr lang="en-US" sz="2400" b="1" dirty="0"/>
              <a:t>Which case is more important</a:t>
            </a:r>
            <a:r>
              <a:rPr lang="en-US" sz="2400" b="1" dirty="0" smtClean="0"/>
              <a:t>?</a:t>
            </a:r>
          </a:p>
          <a:p>
            <a:r>
              <a:rPr lang="en-IN" sz="2400" dirty="0" smtClean="0">
                <a:latin typeface="Verdana" panose="020B0604030504040204" pitchFamily="34" charset="0"/>
                <a:ea typeface="Verdana" panose="020B0604030504040204" pitchFamily="34" charset="0"/>
              </a:rPr>
              <a:t>Type-2 error needs to be reduced. In order to do so Recall needs to be increased. If Recall increases, Sales will increase and it will bring good revenue to the company.</a:t>
            </a:r>
          </a:p>
          <a:p>
            <a:r>
              <a:rPr lang="en-US" sz="2400" dirty="0" smtClean="0">
                <a:latin typeface="Verdana" panose="020B0604030504040204" pitchFamily="34" charset="0"/>
                <a:ea typeface="Verdana" panose="020B0604030504040204" pitchFamily="34" charset="0"/>
              </a:rPr>
              <a:t>Type </a:t>
            </a:r>
            <a:r>
              <a:rPr lang="en-US" sz="2400" dirty="0">
                <a:latin typeface="Verdana" panose="020B0604030504040204" pitchFamily="34" charset="0"/>
                <a:ea typeface="Verdana" panose="020B0604030504040204" pitchFamily="34" charset="0"/>
              </a:rPr>
              <a:t>1 error anyhow we know those customer will not buy the plan but if due to our model miss if we target those customer it </a:t>
            </a:r>
            <a:r>
              <a:rPr lang="en-US" sz="2400" dirty="0" smtClean="0">
                <a:latin typeface="Verdana" panose="020B0604030504040204" pitchFamily="34" charset="0"/>
                <a:ea typeface="Verdana" panose="020B0604030504040204" pitchFamily="34" charset="0"/>
              </a:rPr>
              <a:t>is good </a:t>
            </a:r>
            <a:r>
              <a:rPr lang="en-US" sz="2400" dirty="0">
                <a:latin typeface="Verdana" panose="020B0604030504040204" pitchFamily="34" charset="0"/>
                <a:ea typeface="Verdana" panose="020B0604030504040204" pitchFamily="34" charset="0"/>
              </a:rPr>
              <a:t>if there's even 10-20% conversion rate.(so not a issue).</a:t>
            </a:r>
            <a:endParaRPr lang="en-IN" sz="2400" dirty="0" smtClean="0">
              <a:latin typeface="Verdana" panose="020B0604030504040204" pitchFamily="34" charset="0"/>
              <a:ea typeface="Verdana" panose="020B0604030504040204" pitchFamily="34" charset="0"/>
            </a:endParaRPr>
          </a:p>
          <a:p>
            <a:endParaRPr lang="en-US" sz="2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6519543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7020" y="173350"/>
            <a:ext cx="5881375" cy="689535"/>
          </a:xfrm>
          <a:ln>
            <a:solidFill>
              <a:schemeClr val="accent1"/>
            </a:solidFill>
          </a:ln>
          <a:effectLst>
            <a:glow rad="228600">
              <a:schemeClr val="accent3">
                <a:satMod val="175000"/>
                <a:alpha val="40000"/>
              </a:schemeClr>
            </a:glow>
          </a:effectLst>
        </p:spPr>
        <p:txBody>
          <a:bodyPr>
            <a:noAutofit/>
          </a:bodyPr>
          <a:lstStyle/>
          <a:p>
            <a:pPr algn="ctr"/>
            <a:r>
              <a:rPr lang="en-IN" b="1" dirty="0" smtClean="0">
                <a:latin typeface="Verdana" panose="020B0604030504040204" pitchFamily="34" charset="0"/>
                <a:ea typeface="Verdana" panose="020B0604030504040204" pitchFamily="34" charset="0"/>
              </a:rPr>
              <a:t>Model Comparison</a:t>
            </a:r>
            <a:endParaRPr lang="en-IN" b="1" dirty="0">
              <a:latin typeface="Verdana" panose="020B0604030504040204" pitchFamily="34" charset="0"/>
              <a:ea typeface="Verdana" panose="020B0604030504040204" pitchFamily="34" charset="0"/>
            </a:endParaRPr>
          </a:p>
        </p:txBody>
      </p:sp>
      <p:pic>
        <p:nvPicPr>
          <p:cNvPr id="3" name="Picture 2"/>
          <p:cNvPicPr>
            <a:picLocks noChangeAspect="1"/>
          </p:cNvPicPr>
          <p:nvPr/>
        </p:nvPicPr>
        <p:blipFill>
          <a:blip r:embed="rId2"/>
          <a:stretch>
            <a:fillRect/>
          </a:stretch>
        </p:blipFill>
        <p:spPr>
          <a:xfrm>
            <a:off x="540913" y="1166395"/>
            <a:ext cx="11372045" cy="5543498"/>
          </a:xfrm>
          <a:prstGeom prst="rect">
            <a:avLst/>
          </a:prstGeom>
          <a:ln>
            <a:solidFill>
              <a:schemeClr val="accent1"/>
            </a:solidFill>
          </a:ln>
          <a:effectLst>
            <a:glow rad="228600">
              <a:schemeClr val="accent3">
                <a:satMod val="175000"/>
                <a:alpha val="40000"/>
              </a:schemeClr>
            </a:glow>
          </a:effectLst>
        </p:spPr>
      </p:pic>
    </p:spTree>
    <p:extLst>
      <p:ext uri="{BB962C8B-B14F-4D97-AF65-F5344CB8AC3E}">
        <p14:creationId xmlns:p14="http://schemas.microsoft.com/office/powerpoint/2010/main" val="3215385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4186" y="302138"/>
            <a:ext cx="7134896" cy="702414"/>
          </a:xfrm>
          <a:ln>
            <a:solidFill>
              <a:schemeClr val="accent1"/>
            </a:solidFill>
          </a:ln>
          <a:effectLst>
            <a:glow rad="228600">
              <a:schemeClr val="accent3">
                <a:satMod val="175000"/>
                <a:alpha val="40000"/>
              </a:schemeClr>
            </a:glow>
          </a:effectLst>
        </p:spPr>
        <p:txBody>
          <a:bodyPr>
            <a:noAutofit/>
          </a:bodyPr>
          <a:lstStyle/>
          <a:p>
            <a:pPr algn="ctr"/>
            <a:r>
              <a:rPr lang="en-IN" b="1" dirty="0" smtClean="0">
                <a:latin typeface="Verdana" panose="020B0604030504040204" pitchFamily="34" charset="0"/>
                <a:ea typeface="Verdana" panose="020B0604030504040204" pitchFamily="34" charset="0"/>
              </a:rPr>
              <a:t>Best Optimum Model</a:t>
            </a:r>
            <a:endParaRPr lang="en-IN" b="1"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1339404" y="1178417"/>
            <a:ext cx="10425448" cy="1191296"/>
          </a:xfrm>
          <a:ln>
            <a:solidFill>
              <a:schemeClr val="accent1"/>
            </a:solidFill>
          </a:ln>
        </p:spPr>
        <p:txBody>
          <a:bodyPr>
            <a:noAutofit/>
          </a:bodyPr>
          <a:lstStyle/>
          <a:p>
            <a:pPr marL="0" indent="0">
              <a:buNone/>
            </a:pPr>
            <a:r>
              <a:rPr lang="en-US" sz="2000" dirty="0">
                <a:latin typeface="Verdana" panose="020B0604030504040204" pitchFamily="34" charset="0"/>
                <a:ea typeface="Verdana" panose="020B0604030504040204" pitchFamily="34" charset="0"/>
              </a:rPr>
              <a:t>The final best optimum model selected is simple weighted Logistic Regression with a better accuracy score of 71% on train and 73% on test set and followed by recall score of 72% on train and 78% on test set. </a:t>
            </a:r>
            <a:r>
              <a:rPr lang="en-US" sz="2000" dirty="0">
                <a:latin typeface="Verdana" panose="020B0604030504040204" pitchFamily="34" charset="0"/>
                <a:ea typeface="Verdana" panose="020B0604030504040204" pitchFamily="34" charset="0"/>
              </a:rPr>
              <a:t> </a:t>
            </a:r>
            <a:endParaRPr lang="en-US" sz="2000" dirty="0">
              <a:latin typeface="Verdana" panose="020B0604030504040204" pitchFamily="34" charset="0"/>
              <a:ea typeface="Verdana" panose="020B0604030504040204" pitchFamily="34" charset="0"/>
            </a:endParaRPr>
          </a:p>
        </p:txBody>
      </p:sp>
      <p:pic>
        <p:nvPicPr>
          <p:cNvPr id="6" name="Picture 5"/>
          <p:cNvPicPr>
            <a:picLocks noChangeAspect="1"/>
          </p:cNvPicPr>
          <p:nvPr/>
        </p:nvPicPr>
        <p:blipFill>
          <a:blip r:embed="rId2"/>
          <a:stretch>
            <a:fillRect/>
          </a:stretch>
        </p:blipFill>
        <p:spPr>
          <a:xfrm>
            <a:off x="547353" y="2614412"/>
            <a:ext cx="5924281" cy="4038600"/>
          </a:xfrm>
          <a:prstGeom prst="rect">
            <a:avLst/>
          </a:prstGeom>
          <a:ln>
            <a:solidFill>
              <a:schemeClr val="accent1"/>
            </a:solidFill>
          </a:ln>
          <a:effectLst>
            <a:glow rad="228600">
              <a:schemeClr val="accent3">
                <a:satMod val="175000"/>
                <a:alpha val="40000"/>
              </a:schemeClr>
            </a:glow>
          </a:effectLst>
        </p:spPr>
      </p:pic>
      <p:pic>
        <p:nvPicPr>
          <p:cNvPr id="7" name="Picture 6"/>
          <p:cNvPicPr>
            <a:picLocks noChangeAspect="1"/>
          </p:cNvPicPr>
          <p:nvPr/>
        </p:nvPicPr>
        <p:blipFill>
          <a:blip r:embed="rId3"/>
          <a:stretch>
            <a:fillRect/>
          </a:stretch>
        </p:blipFill>
        <p:spPr>
          <a:xfrm>
            <a:off x="7229206" y="2614412"/>
            <a:ext cx="4535645" cy="4038600"/>
          </a:xfrm>
          <a:prstGeom prst="rect">
            <a:avLst/>
          </a:prstGeom>
          <a:ln>
            <a:solidFill>
              <a:schemeClr val="accent1"/>
            </a:solidFill>
          </a:ln>
          <a:effectLst>
            <a:glow rad="228600">
              <a:schemeClr val="accent3">
                <a:satMod val="175000"/>
                <a:alpha val="40000"/>
              </a:schemeClr>
            </a:glow>
          </a:effectLst>
        </p:spPr>
      </p:pic>
    </p:spTree>
    <p:extLst>
      <p:ext uri="{BB962C8B-B14F-4D97-AF65-F5344CB8AC3E}">
        <p14:creationId xmlns:p14="http://schemas.microsoft.com/office/powerpoint/2010/main" val="28525299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9023" y="195628"/>
            <a:ext cx="5808372" cy="702415"/>
          </a:xfrm>
          <a:ln>
            <a:solidFill>
              <a:schemeClr val="accent1"/>
            </a:solidFill>
          </a:ln>
          <a:effectLst>
            <a:glow rad="228600">
              <a:schemeClr val="accent3">
                <a:satMod val="175000"/>
                <a:alpha val="40000"/>
              </a:schemeClr>
            </a:glow>
          </a:effectLst>
        </p:spPr>
        <p:txBody>
          <a:bodyPr>
            <a:noAutofit/>
          </a:bodyPr>
          <a:lstStyle/>
          <a:p>
            <a:pPr algn="ctr"/>
            <a:r>
              <a:rPr lang="en-US" b="1" dirty="0">
                <a:latin typeface="Verdana" panose="020B0604030504040204" pitchFamily="34" charset="0"/>
                <a:ea typeface="Verdana" panose="020B0604030504040204" pitchFamily="34" charset="0"/>
              </a:rPr>
              <a:t>Feature </a:t>
            </a:r>
            <a:r>
              <a:rPr lang="en-US" b="1" dirty="0" smtClean="0">
                <a:latin typeface="Verdana" panose="020B0604030504040204" pitchFamily="34" charset="0"/>
                <a:ea typeface="Verdana" panose="020B0604030504040204" pitchFamily="34" charset="0"/>
              </a:rPr>
              <a:t>Importance</a:t>
            </a:r>
            <a:endParaRPr lang="en-IN" b="1"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7753081" y="1146219"/>
            <a:ext cx="4310329" cy="4775617"/>
          </a:xfrm>
          <a:ln>
            <a:solidFill>
              <a:schemeClr val="accent1"/>
            </a:solidFill>
          </a:ln>
        </p:spPr>
        <p:txBody>
          <a:bodyPr>
            <a:noAutofit/>
          </a:bodyPr>
          <a:lstStyle/>
          <a:p>
            <a:r>
              <a:rPr lang="en-US" sz="2000" dirty="0">
                <a:latin typeface="Verdana" panose="020B0604030504040204" pitchFamily="34" charset="0"/>
                <a:ea typeface="Verdana" panose="020B0604030504040204" pitchFamily="34" charset="0"/>
              </a:rPr>
              <a:t>Passport_1, </a:t>
            </a:r>
            <a:r>
              <a:rPr lang="en-US" sz="2000" dirty="0" smtClean="0">
                <a:latin typeface="Verdana" panose="020B0604030504040204" pitchFamily="34" charset="0"/>
                <a:ea typeface="Verdana" panose="020B0604030504040204" pitchFamily="34" charset="0"/>
              </a:rPr>
              <a:t>City Tier_3, MaritalStatus_Single</a:t>
            </a:r>
            <a:r>
              <a:rPr lang="en-US" sz="2000" dirty="0">
                <a:latin typeface="Verdana" panose="020B0604030504040204" pitchFamily="34" charset="0"/>
                <a:ea typeface="Verdana" panose="020B0604030504040204" pitchFamily="34" charset="0"/>
              </a:rPr>
              <a:t>, </a:t>
            </a:r>
            <a:r>
              <a:rPr lang="en-US" sz="2000" dirty="0" smtClean="0">
                <a:latin typeface="Verdana" panose="020B0604030504040204" pitchFamily="34" charset="0"/>
                <a:ea typeface="Verdana" panose="020B0604030504040204" pitchFamily="34" charset="0"/>
              </a:rPr>
              <a:t>NumberOfFollowups_Max, </a:t>
            </a:r>
            <a:r>
              <a:rPr lang="en-US" sz="2000" dirty="0">
                <a:latin typeface="Verdana" panose="020B0604030504040204" pitchFamily="34" charset="0"/>
                <a:ea typeface="Verdana" panose="020B0604030504040204" pitchFamily="34" charset="0"/>
              </a:rPr>
              <a:t>PreferredPropertyStar_5.0 are the top 5 important significant features to increase sales. </a:t>
            </a:r>
          </a:p>
          <a:p>
            <a:r>
              <a:rPr lang="en-US" sz="2000" dirty="0" smtClean="0">
                <a:latin typeface="Verdana" panose="020B0604030504040204" pitchFamily="34" charset="0"/>
                <a:ea typeface="Verdana" panose="020B0604030504040204" pitchFamily="34" charset="0"/>
              </a:rPr>
              <a:t>MaritalStatus_Married</a:t>
            </a:r>
            <a:r>
              <a:rPr lang="en-US" sz="2000" dirty="0">
                <a:latin typeface="Verdana" panose="020B0604030504040204" pitchFamily="34" charset="0"/>
                <a:ea typeface="Verdana" panose="020B0604030504040204" pitchFamily="34" charset="0"/>
              </a:rPr>
              <a:t>, PreferredLoginDevice_SelfEnquiry, Occupation_Salaried, NumberOfTrips_Avg, Designation_Manager are 5 significant features which will reduce the sales. </a:t>
            </a:r>
          </a:p>
          <a:p>
            <a:pPr marL="0" indent="0">
              <a:buNone/>
            </a:pPr>
            <a:r>
              <a:rPr lang="en-US" sz="2200" dirty="0" smtClean="0">
                <a:latin typeface="Verdana" panose="020B0604030504040204" pitchFamily="34" charset="0"/>
                <a:ea typeface="Verdana" panose="020B0604030504040204" pitchFamily="34" charset="0"/>
              </a:rPr>
              <a:t> </a:t>
            </a:r>
            <a:endParaRPr lang="en-US" sz="2200" dirty="0">
              <a:latin typeface="Verdana" panose="020B0604030504040204" pitchFamily="34" charset="0"/>
              <a:ea typeface="Verdana" panose="020B0604030504040204" pitchFamily="34" charset="0"/>
            </a:endParaRPr>
          </a:p>
        </p:txBody>
      </p:sp>
      <p:pic>
        <p:nvPicPr>
          <p:cNvPr id="5" name="Picture 4"/>
          <p:cNvPicPr>
            <a:picLocks noChangeAspect="1"/>
          </p:cNvPicPr>
          <p:nvPr/>
        </p:nvPicPr>
        <p:blipFill>
          <a:blip r:embed="rId2"/>
          <a:stretch>
            <a:fillRect/>
          </a:stretch>
        </p:blipFill>
        <p:spPr>
          <a:xfrm>
            <a:off x="320495" y="1146219"/>
            <a:ext cx="7210425" cy="5589431"/>
          </a:xfrm>
          <a:prstGeom prst="rect">
            <a:avLst/>
          </a:prstGeom>
          <a:solidFill>
            <a:schemeClr val="accent2"/>
          </a:solidFill>
          <a:effectLst>
            <a:glow rad="228600">
              <a:schemeClr val="accent3">
                <a:satMod val="175000"/>
                <a:alpha val="40000"/>
              </a:schemeClr>
            </a:glow>
          </a:effectLst>
        </p:spPr>
      </p:pic>
    </p:spTree>
    <p:extLst>
      <p:ext uri="{BB962C8B-B14F-4D97-AF65-F5344CB8AC3E}">
        <p14:creationId xmlns:p14="http://schemas.microsoft.com/office/powerpoint/2010/main" val="15241720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2917" y="430926"/>
            <a:ext cx="8911687" cy="753929"/>
          </a:xfrm>
          <a:ln>
            <a:solidFill>
              <a:schemeClr val="accent1"/>
            </a:solidFill>
          </a:ln>
          <a:effectLst>
            <a:glow rad="228600">
              <a:schemeClr val="accent3">
                <a:satMod val="175000"/>
                <a:alpha val="40000"/>
              </a:schemeClr>
            </a:glow>
          </a:effectLst>
        </p:spPr>
        <p:txBody>
          <a:bodyPr>
            <a:normAutofit/>
          </a:bodyPr>
          <a:lstStyle/>
          <a:p>
            <a:pPr algn="ctr"/>
            <a:r>
              <a:rPr lang="en-IN" b="1" dirty="0" smtClean="0">
                <a:latin typeface="Verdana" panose="020B0604030504040204" pitchFamily="34" charset="0"/>
                <a:ea typeface="Verdana" panose="020B0604030504040204" pitchFamily="34" charset="0"/>
              </a:rPr>
              <a:t>Business Problem Understanding</a:t>
            </a:r>
            <a:endParaRPr lang="en-IN" b="1"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1403797" y="1487512"/>
            <a:ext cx="10315978" cy="5196624"/>
          </a:xfrm>
          <a:ln>
            <a:solidFill>
              <a:schemeClr val="accent1"/>
            </a:solidFill>
          </a:ln>
        </p:spPr>
        <p:txBody>
          <a:bodyPr>
            <a:normAutofit lnSpcReduction="10000"/>
          </a:bodyPr>
          <a:lstStyle/>
          <a:p>
            <a:r>
              <a:rPr lang="en-IN" sz="2400" dirty="0">
                <a:latin typeface="Verdana" panose="020B0604030504040204" pitchFamily="34" charset="0"/>
                <a:ea typeface="Verdana" panose="020B0604030504040204" pitchFamily="34" charset="0"/>
              </a:rPr>
              <a:t>Company is planning to launch a long term travel package for their customer’s.</a:t>
            </a:r>
          </a:p>
          <a:p>
            <a:r>
              <a:rPr lang="en-IN" sz="2400" dirty="0">
                <a:latin typeface="Verdana" panose="020B0604030504040204" pitchFamily="34" charset="0"/>
                <a:ea typeface="Verdana" panose="020B0604030504040204" pitchFamily="34" charset="0"/>
              </a:rPr>
              <a:t>Product Manager have access to existing customer’s data and information from which he wishes to analyse the trend of </a:t>
            </a:r>
            <a:r>
              <a:rPr lang="en-IN" sz="2400" dirty="0" smtClean="0">
                <a:latin typeface="Verdana" panose="020B0604030504040204" pitchFamily="34" charset="0"/>
                <a:ea typeface="Verdana" panose="020B0604030504040204" pitchFamily="34" charset="0"/>
              </a:rPr>
              <a:t>customers </a:t>
            </a:r>
            <a:r>
              <a:rPr lang="en-US" sz="2400" dirty="0">
                <a:latin typeface="Verdana" panose="020B0604030504040204" pitchFamily="34" charset="0"/>
                <a:ea typeface="Verdana" panose="020B0604030504040204" pitchFamily="34" charset="0"/>
              </a:rPr>
              <a:t>to figure out which customer is going to purchase the long term travel package.</a:t>
            </a:r>
          </a:p>
          <a:p>
            <a:r>
              <a:rPr lang="en-US" sz="2400" b="1" dirty="0">
                <a:latin typeface="Verdana" panose="020B0604030504040204" pitchFamily="34" charset="0"/>
                <a:ea typeface="Verdana" panose="020B0604030504040204" pitchFamily="34" charset="0"/>
              </a:rPr>
              <a:t>Objective:</a:t>
            </a:r>
            <a:r>
              <a:rPr lang="en-US" sz="2400" dirty="0">
                <a:latin typeface="Verdana" panose="020B0604030504040204" pitchFamily="34" charset="0"/>
                <a:ea typeface="Verdana" panose="020B0604030504040204" pitchFamily="34" charset="0"/>
              </a:rPr>
              <a:t> </a:t>
            </a:r>
            <a:endParaRPr lang="en-IN" sz="2400" dirty="0">
              <a:latin typeface="Verdana" panose="020B0604030504040204" pitchFamily="34" charset="0"/>
              <a:ea typeface="Verdana" panose="020B0604030504040204" pitchFamily="34" charset="0"/>
            </a:endParaRPr>
          </a:p>
          <a:p>
            <a:pPr lvl="1"/>
            <a:r>
              <a:rPr lang="en-IN" sz="2400" dirty="0">
                <a:latin typeface="Verdana" panose="020B0604030504040204" pitchFamily="34" charset="0"/>
                <a:ea typeface="Verdana" panose="020B0604030504040204" pitchFamily="34" charset="0"/>
              </a:rPr>
              <a:t>Identify which customer’s will purchase long term travel package.</a:t>
            </a:r>
          </a:p>
          <a:p>
            <a:pPr lvl="1"/>
            <a:r>
              <a:rPr lang="en-US" sz="2400" dirty="0">
                <a:latin typeface="Verdana" panose="020B0604030504040204" pitchFamily="34" charset="0"/>
                <a:ea typeface="Verdana" panose="020B0604030504040204" pitchFamily="34" charset="0"/>
              </a:rPr>
              <a:t>To understand the interaction between the customer demographics and the company sales strategy. </a:t>
            </a:r>
          </a:p>
          <a:p>
            <a:pPr lvl="1"/>
            <a:r>
              <a:rPr lang="en-US" sz="2400" dirty="0">
                <a:latin typeface="Verdana" panose="020B0604030504040204" pitchFamily="34" charset="0"/>
                <a:ea typeface="Verdana" panose="020B0604030504040204" pitchFamily="34" charset="0"/>
              </a:rPr>
              <a:t>Explore and visualize the dataset using central tendency and other parameters. </a:t>
            </a:r>
          </a:p>
        </p:txBody>
      </p:sp>
    </p:spTree>
    <p:extLst>
      <p:ext uri="{BB962C8B-B14F-4D97-AF65-F5344CB8AC3E}">
        <p14:creationId xmlns:p14="http://schemas.microsoft.com/office/powerpoint/2010/main" val="11935693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1375" y="186228"/>
            <a:ext cx="10187188" cy="689535"/>
          </a:xfrm>
          <a:ln>
            <a:solidFill>
              <a:schemeClr val="accent1"/>
            </a:solidFill>
          </a:ln>
          <a:effectLst>
            <a:glow rad="228600">
              <a:schemeClr val="accent3">
                <a:satMod val="175000"/>
                <a:alpha val="40000"/>
              </a:schemeClr>
            </a:glow>
          </a:effectLst>
        </p:spPr>
        <p:txBody>
          <a:bodyPr>
            <a:normAutofit fontScale="90000"/>
          </a:bodyPr>
          <a:lstStyle/>
          <a:p>
            <a:pPr algn="ctr"/>
            <a:r>
              <a:rPr lang="en-IN" b="1" dirty="0">
                <a:latin typeface="Verdana" panose="020B0604030504040204" pitchFamily="34" charset="0"/>
                <a:ea typeface="Verdana" panose="020B0604030504040204" pitchFamily="34" charset="0"/>
              </a:rPr>
              <a:t>Business </a:t>
            </a:r>
            <a:r>
              <a:rPr lang="en-IN" b="1" dirty="0" smtClean="0">
                <a:latin typeface="Verdana" panose="020B0604030504040204" pitchFamily="34" charset="0"/>
                <a:ea typeface="Verdana" panose="020B0604030504040204" pitchFamily="34" charset="0"/>
              </a:rPr>
              <a:t>Insights and </a:t>
            </a:r>
            <a:r>
              <a:rPr lang="en-IN" b="1" dirty="0">
                <a:latin typeface="Verdana" panose="020B0604030504040204" pitchFamily="34" charset="0"/>
                <a:ea typeface="Verdana" panose="020B0604030504040204" pitchFamily="34" charset="0"/>
              </a:rPr>
              <a:t>Recommendations</a:t>
            </a:r>
          </a:p>
        </p:txBody>
      </p:sp>
      <p:sp>
        <p:nvSpPr>
          <p:cNvPr id="3" name="Content Placeholder 2"/>
          <p:cNvSpPr>
            <a:spLocks noGrp="1"/>
          </p:cNvSpPr>
          <p:nvPr>
            <p:ph idx="1"/>
          </p:nvPr>
        </p:nvSpPr>
        <p:spPr>
          <a:xfrm>
            <a:off x="1661375" y="1056068"/>
            <a:ext cx="10187188" cy="5602309"/>
          </a:xfrm>
          <a:ln>
            <a:solidFill>
              <a:schemeClr val="accent1"/>
            </a:solidFill>
          </a:ln>
        </p:spPr>
        <p:txBody>
          <a:bodyPr>
            <a:normAutofit fontScale="92500" lnSpcReduction="20000"/>
          </a:bodyPr>
          <a:lstStyle/>
          <a:p>
            <a:pPr marL="0" indent="0">
              <a:buNone/>
            </a:pPr>
            <a:r>
              <a:rPr lang="en-US" sz="3000" dirty="0">
                <a:latin typeface="Verdana" panose="020B0604030504040204" pitchFamily="34" charset="0"/>
                <a:ea typeface="Verdana" panose="020B0604030504040204" pitchFamily="34" charset="0"/>
              </a:rPr>
              <a:t>To increase sales revenue Target customers whose: </a:t>
            </a:r>
          </a:p>
          <a:p>
            <a:pPr lvl="1"/>
            <a:r>
              <a:rPr lang="en-US" sz="3000" dirty="0" smtClean="0">
                <a:latin typeface="Verdana" panose="020B0604030504040204" pitchFamily="34" charset="0"/>
                <a:ea typeface="Verdana" panose="020B0604030504040204" pitchFamily="34" charset="0"/>
              </a:rPr>
              <a:t> Age </a:t>
            </a:r>
            <a:r>
              <a:rPr lang="en-US" sz="3000" dirty="0">
                <a:latin typeface="Verdana" panose="020B0604030504040204" pitchFamily="34" charset="0"/>
                <a:ea typeface="Verdana" panose="020B0604030504040204" pitchFamily="34" charset="0"/>
              </a:rPr>
              <a:t>is less than 40 years. </a:t>
            </a:r>
          </a:p>
          <a:p>
            <a:pPr lvl="1"/>
            <a:r>
              <a:rPr lang="en-IN" sz="3000" dirty="0" smtClean="0">
                <a:latin typeface="Verdana" panose="020B0604030504040204" pitchFamily="34" charset="0"/>
                <a:ea typeface="Verdana" panose="020B0604030504040204" pitchFamily="34" charset="0"/>
              </a:rPr>
              <a:t> Gender </a:t>
            </a:r>
            <a:r>
              <a:rPr lang="en-IN" sz="3000" dirty="0">
                <a:latin typeface="Verdana" panose="020B0604030504040204" pitchFamily="34" charset="0"/>
                <a:ea typeface="Verdana" panose="020B0604030504040204" pitchFamily="34" charset="0"/>
              </a:rPr>
              <a:t>is Male. </a:t>
            </a:r>
          </a:p>
          <a:p>
            <a:pPr lvl="1"/>
            <a:r>
              <a:rPr lang="en-US" sz="3000" dirty="0" smtClean="0">
                <a:latin typeface="Verdana" panose="020B0604030504040204" pitchFamily="34" charset="0"/>
                <a:ea typeface="Verdana" panose="020B0604030504040204" pitchFamily="34" charset="0"/>
              </a:rPr>
              <a:t> Marital </a:t>
            </a:r>
            <a:r>
              <a:rPr lang="en-US" sz="3000" dirty="0">
                <a:latin typeface="Verdana" panose="020B0604030504040204" pitchFamily="34" charset="0"/>
                <a:ea typeface="Verdana" panose="020B0604030504040204" pitchFamily="34" charset="0"/>
              </a:rPr>
              <a:t>Status is Single and LiveInRelationship. </a:t>
            </a:r>
          </a:p>
          <a:p>
            <a:pPr lvl="1"/>
            <a:r>
              <a:rPr lang="en-US" sz="3000" dirty="0" smtClean="0">
                <a:latin typeface="Verdana" panose="020B0604030504040204" pitchFamily="34" charset="0"/>
                <a:ea typeface="Verdana" panose="020B0604030504040204" pitchFamily="34" charset="0"/>
              </a:rPr>
              <a:t> Occupation </a:t>
            </a:r>
            <a:r>
              <a:rPr lang="en-US" sz="3000" dirty="0">
                <a:latin typeface="Verdana" panose="020B0604030504040204" pitchFamily="34" charset="0"/>
                <a:ea typeface="Verdana" panose="020B0604030504040204" pitchFamily="34" charset="0"/>
              </a:rPr>
              <a:t>belongs to Large Business. </a:t>
            </a:r>
          </a:p>
          <a:p>
            <a:pPr lvl="1"/>
            <a:r>
              <a:rPr lang="en-US" sz="3000" dirty="0" smtClean="0">
                <a:latin typeface="Verdana" panose="020B0604030504040204" pitchFamily="34" charset="0"/>
                <a:ea typeface="Verdana" panose="020B0604030504040204" pitchFamily="34" charset="0"/>
              </a:rPr>
              <a:t> </a:t>
            </a:r>
            <a:r>
              <a:rPr lang="en-US" sz="3000" dirty="0">
                <a:latin typeface="Verdana" panose="020B0604030504040204" pitchFamily="34" charset="0"/>
                <a:ea typeface="Verdana" panose="020B0604030504040204" pitchFamily="34" charset="0"/>
              </a:rPr>
              <a:t>Designation belongs to Executive and Senior Manager. </a:t>
            </a:r>
            <a:endParaRPr lang="en-IN" sz="3000" dirty="0">
              <a:latin typeface="Verdana" panose="020B0604030504040204" pitchFamily="34" charset="0"/>
              <a:ea typeface="Verdana" panose="020B0604030504040204" pitchFamily="34" charset="0"/>
            </a:endParaRPr>
          </a:p>
          <a:p>
            <a:r>
              <a:rPr lang="en-US" sz="3000" dirty="0" smtClean="0">
                <a:latin typeface="Verdana" panose="020B0604030504040204" pitchFamily="34" charset="0"/>
                <a:ea typeface="Verdana" panose="020B0604030504040204" pitchFamily="34" charset="0"/>
              </a:rPr>
              <a:t>Target </a:t>
            </a:r>
            <a:r>
              <a:rPr lang="en-US" sz="3000" dirty="0">
                <a:latin typeface="Verdana" panose="020B0604030504040204" pitchFamily="34" charset="0"/>
                <a:ea typeface="Verdana" panose="020B0604030504040204" pitchFamily="34" charset="0"/>
              </a:rPr>
              <a:t>Customer who have passport has higher chances of buying tourism package. </a:t>
            </a:r>
          </a:p>
          <a:p>
            <a:r>
              <a:rPr lang="en-US" sz="3000" dirty="0" smtClean="0">
                <a:latin typeface="Verdana" panose="020B0604030504040204" pitchFamily="34" charset="0"/>
                <a:ea typeface="Verdana" panose="020B0604030504040204" pitchFamily="34" charset="0"/>
              </a:rPr>
              <a:t>Target </a:t>
            </a:r>
            <a:r>
              <a:rPr lang="en-US" sz="3000" dirty="0">
                <a:latin typeface="Verdana" panose="020B0604030504040204" pitchFamily="34" charset="0"/>
                <a:ea typeface="Verdana" panose="020B0604030504040204" pitchFamily="34" charset="0"/>
              </a:rPr>
              <a:t>Customer who belongs to city tier 3 has higher chances of buying the tourism package. </a:t>
            </a:r>
          </a:p>
          <a:p>
            <a:r>
              <a:rPr lang="en-US" sz="3000" dirty="0" smtClean="0">
                <a:latin typeface="Verdana" panose="020B0604030504040204" pitchFamily="34" charset="0"/>
                <a:ea typeface="Verdana" panose="020B0604030504040204" pitchFamily="34" charset="0"/>
              </a:rPr>
              <a:t>Target </a:t>
            </a:r>
            <a:r>
              <a:rPr lang="en-US" sz="3000" dirty="0">
                <a:latin typeface="Verdana" panose="020B0604030504040204" pitchFamily="34" charset="0"/>
                <a:ea typeface="Verdana" panose="020B0604030504040204" pitchFamily="34" charset="0"/>
              </a:rPr>
              <a:t>Customer who prefers to stay at 5 star rating property has higher chances of buying</a:t>
            </a:r>
            <a:r>
              <a:rPr lang="en-US" sz="3000" dirty="0" smtClean="0">
                <a:latin typeface="Verdana" panose="020B0604030504040204" pitchFamily="34" charset="0"/>
                <a:ea typeface="Verdana" panose="020B0604030504040204" pitchFamily="34" charset="0"/>
              </a:rPr>
              <a:t>.</a:t>
            </a:r>
            <a:endParaRPr lang="en-IN" sz="2600" dirty="0">
              <a:latin typeface="Verdana" panose="020B0604030504040204" pitchFamily="34" charset="0"/>
              <a:ea typeface="Verdana" panose="020B0604030504040204" pitchFamily="34" charset="0"/>
            </a:endParaRPr>
          </a:p>
          <a:p>
            <a:endParaRPr lang="en-IN" sz="2400" dirty="0" smtClean="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0024434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224865"/>
            <a:ext cx="10160000" cy="689535"/>
          </a:xfrm>
          <a:ln>
            <a:solidFill>
              <a:schemeClr val="accent1"/>
            </a:solidFill>
          </a:ln>
          <a:effectLst>
            <a:glow rad="228600">
              <a:schemeClr val="accent3">
                <a:satMod val="175000"/>
                <a:alpha val="40000"/>
              </a:schemeClr>
            </a:glow>
          </a:effectLst>
        </p:spPr>
        <p:txBody>
          <a:bodyPr>
            <a:normAutofit fontScale="90000"/>
          </a:bodyPr>
          <a:lstStyle/>
          <a:p>
            <a:pPr algn="ctr"/>
            <a:r>
              <a:rPr lang="en-IN" b="1" dirty="0">
                <a:latin typeface="Verdana" panose="020B0604030504040204" pitchFamily="34" charset="0"/>
                <a:ea typeface="Verdana" panose="020B0604030504040204" pitchFamily="34" charset="0"/>
              </a:rPr>
              <a:t>Business Insights and </a:t>
            </a:r>
            <a:r>
              <a:rPr lang="en-IN" b="1" dirty="0" smtClean="0">
                <a:latin typeface="Verdana" panose="020B0604030504040204" pitchFamily="34" charset="0"/>
                <a:ea typeface="Verdana" panose="020B0604030504040204" pitchFamily="34" charset="0"/>
              </a:rPr>
              <a:t>Recommendations</a:t>
            </a:r>
            <a:endParaRPr lang="en-IN" b="1"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1562100" y="1326524"/>
            <a:ext cx="10187188" cy="4958366"/>
          </a:xfrm>
          <a:ln>
            <a:solidFill>
              <a:schemeClr val="accent1"/>
            </a:solidFill>
          </a:ln>
        </p:spPr>
        <p:txBody>
          <a:bodyPr>
            <a:normAutofit fontScale="92500" lnSpcReduction="10000"/>
          </a:bodyPr>
          <a:lstStyle/>
          <a:p>
            <a:r>
              <a:rPr lang="en-US" sz="2400" dirty="0">
                <a:latin typeface="Verdana" panose="020B0604030504040204" pitchFamily="34" charset="0"/>
                <a:ea typeface="Verdana" panose="020B0604030504040204" pitchFamily="34" charset="0"/>
              </a:rPr>
              <a:t>Suggest Business to expand their business at city tier 3 in order to increase the revenue. </a:t>
            </a:r>
          </a:p>
          <a:p>
            <a:r>
              <a:rPr lang="en-US" sz="2400" dirty="0" smtClean="0">
                <a:latin typeface="Verdana" panose="020B0604030504040204" pitchFamily="34" charset="0"/>
                <a:ea typeface="Verdana" panose="020B0604030504040204" pitchFamily="34" charset="0"/>
              </a:rPr>
              <a:t>Suggest </a:t>
            </a:r>
            <a:r>
              <a:rPr lang="en-US" sz="2400" dirty="0">
                <a:latin typeface="Verdana" panose="020B0604030504040204" pitchFamily="34" charset="0"/>
                <a:ea typeface="Verdana" panose="020B0604030504040204" pitchFamily="34" charset="0"/>
              </a:rPr>
              <a:t>Business to increase the duration of sales pitch and also to increase the number of follow-ups made by sales team which will definitely generate a good amount revenue to the company. </a:t>
            </a:r>
          </a:p>
          <a:p>
            <a:r>
              <a:rPr lang="en-US" sz="2400" dirty="0" smtClean="0">
                <a:latin typeface="Verdana" panose="020B0604030504040204" pitchFamily="34" charset="0"/>
                <a:ea typeface="Verdana" panose="020B0604030504040204" pitchFamily="34" charset="0"/>
              </a:rPr>
              <a:t>Product </a:t>
            </a:r>
            <a:r>
              <a:rPr lang="en-US" sz="2400" dirty="0">
                <a:latin typeface="Verdana" panose="020B0604030504040204" pitchFamily="34" charset="0"/>
                <a:ea typeface="Verdana" panose="020B0604030504040204" pitchFamily="34" charset="0"/>
              </a:rPr>
              <a:t>Super Deluxe is having no impact to business, recommend to change product policy or offers, so that in future could help to increase sales. </a:t>
            </a:r>
          </a:p>
          <a:p>
            <a:r>
              <a:rPr lang="en-US" sz="2400" dirty="0" smtClean="0">
                <a:latin typeface="Verdana" panose="020B0604030504040204" pitchFamily="34" charset="0"/>
                <a:ea typeface="Verdana" panose="020B0604030504040204" pitchFamily="34" charset="0"/>
              </a:rPr>
              <a:t>Suggest </a:t>
            </a:r>
            <a:r>
              <a:rPr lang="en-US" sz="2400" dirty="0">
                <a:latin typeface="Verdana" panose="020B0604030504040204" pitchFamily="34" charset="0"/>
                <a:ea typeface="Verdana" panose="020B0604030504040204" pitchFamily="34" charset="0"/>
              </a:rPr>
              <a:t>business to focus on collecting more data whose occupation is free Lancers has we had only 2 records and both the customers bought the tourism package. </a:t>
            </a:r>
          </a:p>
          <a:p>
            <a:r>
              <a:rPr lang="en-US" sz="2400" dirty="0" smtClean="0">
                <a:latin typeface="Verdana" panose="020B0604030504040204" pitchFamily="34" charset="0"/>
                <a:ea typeface="Verdana" panose="020B0604030504040204" pitchFamily="34" charset="0"/>
              </a:rPr>
              <a:t>Suggest </a:t>
            </a:r>
            <a:r>
              <a:rPr lang="en-US" sz="2400" dirty="0">
                <a:latin typeface="Verdana" panose="020B0604030504040204" pitchFamily="34" charset="0"/>
                <a:ea typeface="Verdana" panose="020B0604030504040204" pitchFamily="34" charset="0"/>
              </a:rPr>
              <a:t>business to improve or attract the customers who comes in contact with company through self-enquiry. At least with 10-20% conversion rate would increase company</a:t>
            </a:r>
            <a:r>
              <a:rPr lang="en-US" sz="2400" dirty="0" smtClean="0">
                <a:latin typeface="Verdana" panose="020B0604030504040204" pitchFamily="34" charset="0"/>
                <a:ea typeface="Verdana" panose="020B0604030504040204" pitchFamily="34" charset="0"/>
              </a:rPr>
              <a:t>.</a:t>
            </a:r>
            <a:endParaRPr lang="en-US"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6951575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54881" y="2304176"/>
            <a:ext cx="6897457" cy="1446550"/>
          </a:xfrm>
          <a:prstGeom prst="rect">
            <a:avLst/>
          </a:prstGeom>
          <a:ln>
            <a:solidFill>
              <a:schemeClr val="accent1"/>
            </a:solidFill>
          </a:ln>
          <a:effectLst>
            <a:glow rad="228600">
              <a:schemeClr val="accent3">
                <a:satMod val="175000"/>
                <a:alpha val="40000"/>
              </a:schemeClr>
            </a:glow>
          </a:effectLst>
          <a:scene3d>
            <a:camera prst="orthographicFront"/>
            <a:lightRig rig="threePt" dir="t"/>
          </a:scene3d>
          <a:sp3d>
            <a:bevelT w="114300" prst="hardEdge"/>
          </a:sp3d>
        </p:spPr>
        <p:txBody>
          <a:bodyPr wrap="square">
            <a:spAutoFit/>
          </a:bodyPr>
          <a:lstStyle/>
          <a:p>
            <a:r>
              <a:rPr lang="en-IN" sz="8800" b="1" dirty="0">
                <a:solidFill>
                  <a:srgbClr val="000000"/>
                </a:solidFill>
                <a:latin typeface="Verdana" panose="020B0604030504040204" pitchFamily="34" charset="0"/>
                <a:ea typeface="Verdana" panose="020B0604030504040204" pitchFamily="34" charset="0"/>
                <a:cs typeface="Arial" panose="020B0604020202020204" pitchFamily="34" charset="0"/>
              </a:rPr>
              <a:t>Thank You</a:t>
            </a:r>
            <a:endParaRPr lang="en-IN" sz="8800" b="1" dirty="0"/>
          </a:p>
        </p:txBody>
      </p:sp>
    </p:spTree>
    <p:extLst>
      <p:ext uri="{BB962C8B-B14F-4D97-AF65-F5344CB8AC3E}">
        <p14:creationId xmlns:p14="http://schemas.microsoft.com/office/powerpoint/2010/main" val="25035750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553" y="611233"/>
            <a:ext cx="8911687" cy="753929"/>
          </a:xfrm>
          <a:ln>
            <a:solidFill>
              <a:schemeClr val="accent1"/>
            </a:solidFill>
          </a:ln>
          <a:effectLst>
            <a:glow rad="228600">
              <a:schemeClr val="accent3">
                <a:satMod val="175000"/>
                <a:alpha val="40000"/>
              </a:schemeClr>
            </a:glow>
          </a:effectLst>
        </p:spPr>
        <p:txBody>
          <a:bodyPr>
            <a:normAutofit/>
          </a:bodyPr>
          <a:lstStyle/>
          <a:p>
            <a:pPr algn="ctr"/>
            <a:r>
              <a:rPr lang="en-IN" b="1" dirty="0" smtClean="0">
                <a:latin typeface="Verdana" panose="020B0604030504040204" pitchFamily="34" charset="0"/>
                <a:ea typeface="Verdana" panose="020B0604030504040204" pitchFamily="34" charset="0"/>
              </a:rPr>
              <a:t>Business Problem Understanding</a:t>
            </a:r>
            <a:endParaRPr lang="en-IN" b="1"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1231942" y="2292439"/>
            <a:ext cx="10010908" cy="3747752"/>
          </a:xfrm>
          <a:ln>
            <a:solidFill>
              <a:schemeClr val="accent1"/>
            </a:solidFill>
          </a:ln>
        </p:spPr>
        <p:txBody>
          <a:bodyPr>
            <a:noAutofit/>
          </a:bodyPr>
          <a:lstStyle/>
          <a:p>
            <a:pPr lvl="1"/>
            <a:r>
              <a:rPr lang="en-US" sz="2400" dirty="0">
                <a:latin typeface="Verdana" panose="020B0604030504040204" pitchFamily="34" charset="0"/>
                <a:ea typeface="Verdana" panose="020B0604030504040204" pitchFamily="34" charset="0"/>
              </a:rPr>
              <a:t>Analyze the different attributes of the customer with the product purchased which can help us in analyzing the prediction of tourism package adoption. </a:t>
            </a:r>
          </a:p>
          <a:p>
            <a:pPr lvl="1"/>
            <a:r>
              <a:rPr lang="en-US" sz="2400" dirty="0">
                <a:latin typeface="Verdana" panose="020B0604030504040204" pitchFamily="34" charset="0"/>
                <a:ea typeface="Verdana" panose="020B0604030504040204" pitchFamily="34" charset="0"/>
              </a:rPr>
              <a:t>Build various classification models to predict whether a person will take travel package or not.</a:t>
            </a:r>
          </a:p>
          <a:p>
            <a:pPr lvl="1"/>
            <a:r>
              <a:rPr lang="en-US" sz="2400" dirty="0">
                <a:latin typeface="Verdana" panose="020B0604030504040204" pitchFamily="34" charset="0"/>
                <a:ea typeface="Verdana" panose="020B0604030504040204" pitchFamily="34" charset="0"/>
              </a:rPr>
              <a:t>Understand which variables are most significant? </a:t>
            </a:r>
          </a:p>
          <a:p>
            <a:pPr lvl="1"/>
            <a:r>
              <a:rPr lang="en-US" sz="2400" dirty="0">
                <a:latin typeface="Verdana" panose="020B0604030504040204" pitchFamily="34" charset="0"/>
                <a:ea typeface="Verdana" panose="020B0604030504040204" pitchFamily="34" charset="0"/>
              </a:rPr>
              <a:t>Generate a set of insights and recommendations that will help the business to increase their sales revenue.</a:t>
            </a:r>
          </a:p>
        </p:txBody>
      </p:sp>
    </p:spTree>
    <p:extLst>
      <p:ext uri="{BB962C8B-B14F-4D97-AF65-F5344CB8AC3E}">
        <p14:creationId xmlns:p14="http://schemas.microsoft.com/office/powerpoint/2010/main" val="11935693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3875" y="310724"/>
            <a:ext cx="4834472" cy="676656"/>
          </a:xfrm>
          <a:ln>
            <a:solidFill>
              <a:schemeClr val="accent1"/>
            </a:solidFill>
          </a:ln>
          <a:effectLst>
            <a:glow rad="228600">
              <a:schemeClr val="accent3">
                <a:satMod val="175000"/>
                <a:alpha val="40000"/>
              </a:schemeClr>
            </a:glow>
          </a:effectLst>
        </p:spPr>
        <p:txBody>
          <a:bodyPr/>
          <a:lstStyle/>
          <a:p>
            <a:pPr algn="ctr"/>
            <a:r>
              <a:rPr lang="en-IN" b="1" dirty="0" smtClean="0">
                <a:latin typeface="Verdana" panose="020B0604030504040204" pitchFamily="34" charset="0"/>
                <a:ea typeface="Verdana" panose="020B0604030504040204" pitchFamily="34" charset="0"/>
              </a:rPr>
              <a:t>Data Information</a:t>
            </a:r>
            <a:endParaRPr lang="en-IN" b="1" dirty="0">
              <a:latin typeface="Verdana" panose="020B0604030504040204" pitchFamily="34" charset="0"/>
              <a:ea typeface="Verdana" panose="020B0604030504040204" pitchFamily="34" charset="0"/>
            </a:endParaRPr>
          </a:p>
        </p:txBody>
      </p:sp>
      <p:sp>
        <p:nvSpPr>
          <p:cNvPr id="10" name="Content Placeholder 9"/>
          <p:cNvSpPr>
            <a:spLocks noGrp="1"/>
          </p:cNvSpPr>
          <p:nvPr>
            <p:ph idx="1"/>
          </p:nvPr>
        </p:nvSpPr>
        <p:spPr>
          <a:xfrm>
            <a:off x="1313646" y="1167685"/>
            <a:ext cx="10753858" cy="815662"/>
          </a:xfrm>
        </p:spPr>
        <p:txBody>
          <a:bodyPr>
            <a:normAutofit lnSpcReduction="10000"/>
          </a:bodyPr>
          <a:lstStyle/>
          <a:p>
            <a:pPr marL="0" indent="0">
              <a:buNone/>
            </a:pPr>
            <a:r>
              <a:rPr lang="en-US" sz="2400" dirty="0">
                <a:solidFill>
                  <a:srgbClr val="000000"/>
                </a:solidFill>
                <a:latin typeface="Verdana" panose="020B0604030504040204" pitchFamily="34" charset="0"/>
              </a:rPr>
              <a:t>Tourism dataset has 4888 </a:t>
            </a:r>
            <a:r>
              <a:rPr lang="en-US" sz="2400" dirty="0" smtClean="0">
                <a:solidFill>
                  <a:srgbClr val="000000"/>
                </a:solidFill>
                <a:latin typeface="Verdana" panose="020B0604030504040204" pitchFamily="34" charset="0"/>
              </a:rPr>
              <a:t>records </a:t>
            </a:r>
            <a:r>
              <a:rPr lang="en-US" sz="2400" dirty="0">
                <a:solidFill>
                  <a:srgbClr val="000000"/>
                </a:solidFill>
                <a:latin typeface="Verdana" panose="020B0604030504040204" pitchFamily="34" charset="0"/>
              </a:rPr>
              <a:t>and 20 </a:t>
            </a:r>
            <a:r>
              <a:rPr lang="en-US" sz="2400" dirty="0" smtClean="0">
                <a:solidFill>
                  <a:srgbClr val="000000"/>
                </a:solidFill>
                <a:latin typeface="Verdana" panose="020B0604030504040204" pitchFamily="34" charset="0"/>
              </a:rPr>
              <a:t>variables </a:t>
            </a:r>
            <a:r>
              <a:rPr lang="en-US" sz="2400" dirty="0">
                <a:solidFill>
                  <a:srgbClr val="000000"/>
                </a:solidFill>
                <a:latin typeface="Verdana" panose="020B0604030504040204" pitchFamily="34" charset="0"/>
              </a:rPr>
              <a:t>including the target variable. </a:t>
            </a:r>
          </a:p>
        </p:txBody>
      </p:sp>
      <p:pic>
        <p:nvPicPr>
          <p:cNvPr id="15" name="Picture 14"/>
          <p:cNvPicPr>
            <a:picLocks noChangeAspect="1"/>
          </p:cNvPicPr>
          <p:nvPr/>
        </p:nvPicPr>
        <p:blipFill>
          <a:blip r:embed="rId2"/>
          <a:stretch>
            <a:fillRect/>
          </a:stretch>
        </p:blipFill>
        <p:spPr>
          <a:xfrm>
            <a:off x="1622737" y="1983347"/>
            <a:ext cx="9659156" cy="4726545"/>
          </a:xfrm>
          <a:prstGeom prst="rect">
            <a:avLst/>
          </a:prstGeom>
          <a:ln>
            <a:solidFill>
              <a:schemeClr val="accent1"/>
            </a:solidFill>
          </a:ln>
          <a:effectLst>
            <a:glow rad="228600">
              <a:schemeClr val="accent3">
                <a:satMod val="175000"/>
                <a:alpha val="40000"/>
              </a:schemeClr>
            </a:glow>
          </a:effectLst>
        </p:spPr>
      </p:pic>
    </p:spTree>
    <p:extLst>
      <p:ext uri="{BB962C8B-B14F-4D97-AF65-F5344CB8AC3E}">
        <p14:creationId xmlns:p14="http://schemas.microsoft.com/office/powerpoint/2010/main" val="21921430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6123" y="235831"/>
            <a:ext cx="4837447" cy="676656"/>
          </a:xfrm>
          <a:ln>
            <a:solidFill>
              <a:schemeClr val="accent1"/>
            </a:solidFill>
          </a:ln>
          <a:effectLst>
            <a:glow rad="228600">
              <a:schemeClr val="accent3">
                <a:satMod val="175000"/>
                <a:alpha val="40000"/>
              </a:schemeClr>
            </a:glow>
          </a:effectLst>
        </p:spPr>
        <p:txBody>
          <a:bodyPr/>
          <a:lstStyle/>
          <a:p>
            <a:pPr algn="ctr"/>
            <a:r>
              <a:rPr lang="en-IN" b="1" dirty="0" smtClean="0">
                <a:latin typeface="Verdana" panose="020B0604030504040204" pitchFamily="34" charset="0"/>
                <a:ea typeface="Verdana" panose="020B0604030504040204" pitchFamily="34" charset="0"/>
              </a:rPr>
              <a:t>Data Information</a:t>
            </a:r>
            <a:endParaRPr lang="en-IN" b="1" dirty="0">
              <a:latin typeface="Verdana" panose="020B0604030504040204" pitchFamily="34" charset="0"/>
              <a:ea typeface="Verdana" panose="020B0604030504040204" pitchFamily="34" charset="0"/>
            </a:endParaRPr>
          </a:p>
        </p:txBody>
      </p:sp>
      <p:sp>
        <p:nvSpPr>
          <p:cNvPr id="10" name="Content Placeholder 9"/>
          <p:cNvSpPr>
            <a:spLocks noGrp="1"/>
          </p:cNvSpPr>
          <p:nvPr>
            <p:ph idx="1"/>
          </p:nvPr>
        </p:nvSpPr>
        <p:spPr>
          <a:xfrm>
            <a:off x="1146220" y="3580327"/>
            <a:ext cx="10689465" cy="3181081"/>
          </a:xfrm>
          <a:ln>
            <a:solidFill>
              <a:schemeClr val="accent1"/>
            </a:solidFill>
          </a:ln>
        </p:spPr>
        <p:txBody>
          <a:bodyPr>
            <a:normAutofit fontScale="55000" lnSpcReduction="20000"/>
          </a:bodyPr>
          <a:lstStyle/>
          <a:p>
            <a:pPr marL="0" indent="0">
              <a:buNone/>
            </a:pPr>
            <a:r>
              <a:rPr lang="en-IN" sz="3300" dirty="0">
                <a:latin typeface="Verdana" panose="020B0604030504040204" pitchFamily="34" charset="0"/>
                <a:ea typeface="Verdana" panose="020B0604030504040204" pitchFamily="34" charset="0"/>
              </a:rPr>
              <a:t>Data–types of the variables:</a:t>
            </a:r>
          </a:p>
          <a:p>
            <a:pPr lvl="1"/>
            <a:r>
              <a:rPr lang="en-IN" sz="3300" dirty="0">
                <a:latin typeface="Verdana" panose="020B0604030504040204" pitchFamily="34" charset="0"/>
                <a:ea typeface="Verdana" panose="020B0604030504040204" pitchFamily="34" charset="0"/>
              </a:rPr>
              <a:t>Age, Monthly Income and Duration of Pitch are of continuous numerical data-type.</a:t>
            </a:r>
          </a:p>
          <a:p>
            <a:pPr lvl="1"/>
            <a:r>
              <a:rPr lang="en-IN" sz="3300" dirty="0">
                <a:latin typeface="Verdana" panose="020B0604030504040204" pitchFamily="34" charset="0"/>
                <a:ea typeface="Verdana" panose="020B0604030504040204" pitchFamily="34" charset="0"/>
              </a:rPr>
              <a:t>City-tier, preferred property star, Pitch Satisfaction Score and Designation are of ordinal data-type.</a:t>
            </a:r>
          </a:p>
          <a:p>
            <a:pPr lvl="1"/>
            <a:r>
              <a:rPr lang="en-IN" sz="3300" dirty="0">
                <a:latin typeface="Verdana" panose="020B0604030504040204" pitchFamily="34" charset="0"/>
                <a:ea typeface="Verdana" panose="020B0604030504040204" pitchFamily="34" charset="0"/>
              </a:rPr>
              <a:t>Customer ID is an unique Identifier and ProdTaken is our target variable which is of binary data-type.</a:t>
            </a:r>
          </a:p>
          <a:p>
            <a:pPr lvl="1"/>
            <a:r>
              <a:rPr lang="en-US" sz="3300" dirty="0">
                <a:latin typeface="Verdana" panose="020B0604030504040204" pitchFamily="34" charset="0"/>
                <a:ea typeface="Verdana" panose="020B0604030504040204" pitchFamily="34" charset="0"/>
              </a:rPr>
              <a:t>Number of Follow-ups and Number of trips variable is of continuous data-type needs to be converted to categorical data-type by creating bins using quantile method or manual method. </a:t>
            </a:r>
            <a:endParaRPr lang="en-IN" sz="3300" dirty="0">
              <a:latin typeface="Verdana" panose="020B0604030504040204" pitchFamily="34" charset="0"/>
              <a:ea typeface="Verdana" panose="020B0604030504040204" pitchFamily="34" charset="0"/>
            </a:endParaRPr>
          </a:p>
          <a:p>
            <a:pPr lvl="1"/>
            <a:r>
              <a:rPr lang="en-IN" sz="3300" dirty="0">
                <a:latin typeface="Verdana" panose="020B0604030504040204" pitchFamily="34" charset="0"/>
                <a:ea typeface="Verdana" panose="020B0604030504040204" pitchFamily="34" charset="0"/>
              </a:rPr>
              <a:t>Rest all of the variables are of categorical data-type.</a:t>
            </a:r>
            <a:endParaRPr lang="en-IN" sz="3300" dirty="0">
              <a:latin typeface="Verdana" panose="020B0604030504040204" pitchFamily="34" charset="0"/>
              <a:ea typeface="Verdana" panose="020B0604030504040204" pitchFamily="34" charset="0"/>
            </a:endParaRPr>
          </a:p>
        </p:txBody>
      </p:sp>
      <p:pic>
        <p:nvPicPr>
          <p:cNvPr id="5" name="Content Placeholder 5"/>
          <p:cNvPicPr>
            <a:picLocks noChangeAspect="1"/>
          </p:cNvPicPr>
          <p:nvPr/>
        </p:nvPicPr>
        <p:blipFill>
          <a:blip r:embed="rId2"/>
          <a:stretch>
            <a:fillRect/>
          </a:stretch>
        </p:blipFill>
        <p:spPr>
          <a:xfrm>
            <a:off x="1146220" y="1275009"/>
            <a:ext cx="10689465" cy="1970467"/>
          </a:xfrm>
          <a:prstGeom prst="rect">
            <a:avLst/>
          </a:prstGeom>
          <a:ln>
            <a:solidFill>
              <a:schemeClr val="accent1"/>
            </a:solidFill>
          </a:ln>
          <a:effectLst>
            <a:glow rad="228600">
              <a:schemeClr val="accent3">
                <a:satMod val="175000"/>
                <a:alpha val="40000"/>
              </a:schemeClr>
            </a:glow>
          </a:effectLst>
        </p:spPr>
      </p:pic>
    </p:spTree>
    <p:extLst>
      <p:ext uri="{BB962C8B-B14F-4D97-AF65-F5344CB8AC3E}">
        <p14:creationId xmlns:p14="http://schemas.microsoft.com/office/powerpoint/2010/main" val="4109283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2383" y="418048"/>
            <a:ext cx="6821531" cy="676656"/>
          </a:xfrm>
          <a:ln>
            <a:solidFill>
              <a:schemeClr val="accent1"/>
            </a:solidFill>
          </a:ln>
          <a:effectLst>
            <a:glow rad="228600">
              <a:schemeClr val="accent3">
                <a:satMod val="175000"/>
                <a:alpha val="40000"/>
              </a:schemeClr>
            </a:glow>
          </a:effectLst>
        </p:spPr>
        <p:txBody>
          <a:bodyPr/>
          <a:lstStyle/>
          <a:p>
            <a:r>
              <a:rPr lang="en-IN" b="1" dirty="0" smtClean="0">
                <a:latin typeface="Verdana" panose="020B0604030504040204" pitchFamily="34" charset="0"/>
                <a:ea typeface="Verdana" panose="020B0604030504040204" pitchFamily="34" charset="0"/>
              </a:rPr>
              <a:t>Exploratory Data Analysis</a:t>
            </a:r>
            <a:endParaRPr lang="en-IN" b="1" dirty="0">
              <a:latin typeface="Verdana" panose="020B0604030504040204" pitchFamily="34" charset="0"/>
              <a:ea typeface="Verdana" panose="020B0604030504040204" pitchFamily="34" charset="0"/>
            </a:endParaRPr>
          </a:p>
        </p:txBody>
      </p:sp>
      <p:sp>
        <p:nvSpPr>
          <p:cNvPr id="7" name="Content Placeholder 6"/>
          <p:cNvSpPr>
            <a:spLocks noGrp="1"/>
          </p:cNvSpPr>
          <p:nvPr>
            <p:ph idx="1"/>
          </p:nvPr>
        </p:nvSpPr>
        <p:spPr>
          <a:xfrm>
            <a:off x="1017431" y="1262130"/>
            <a:ext cx="11011437" cy="2614411"/>
          </a:xfrm>
          <a:ln>
            <a:solidFill>
              <a:schemeClr val="accent1"/>
            </a:solidFill>
          </a:ln>
        </p:spPr>
        <p:txBody>
          <a:bodyPr>
            <a:normAutofit fontScale="92500"/>
          </a:bodyPr>
          <a:lstStyle/>
          <a:p>
            <a:pPr marL="0" indent="0">
              <a:buNone/>
            </a:pPr>
            <a:r>
              <a:rPr lang="en-IN" sz="2800" u="sng" dirty="0" smtClean="0">
                <a:latin typeface="Verdana" panose="020B0604030504040204" pitchFamily="34" charset="0"/>
                <a:ea typeface="Verdana" panose="020B0604030504040204" pitchFamily="34" charset="0"/>
              </a:rPr>
              <a:t>Summary statistics of Numerical Variables:</a:t>
            </a:r>
          </a:p>
          <a:p>
            <a:r>
              <a:rPr lang="en-US" sz="2600" dirty="0" smtClean="0">
                <a:latin typeface="Verdana" panose="020B0604030504040204" pitchFamily="34" charset="0"/>
                <a:ea typeface="Verdana" panose="020B0604030504040204" pitchFamily="34" charset="0"/>
              </a:rPr>
              <a:t>Age </a:t>
            </a:r>
            <a:r>
              <a:rPr lang="en-US" sz="2600" dirty="0">
                <a:latin typeface="Verdana" panose="020B0604030504040204" pitchFamily="34" charset="0"/>
                <a:ea typeface="Verdana" panose="020B0604030504040204" pitchFamily="34" charset="0"/>
              </a:rPr>
              <a:t>of the customers vary from 18 years to 61 years. </a:t>
            </a:r>
            <a:endParaRPr lang="en-US" sz="2600" dirty="0" smtClean="0">
              <a:latin typeface="Verdana" panose="020B0604030504040204" pitchFamily="34" charset="0"/>
              <a:ea typeface="Verdana" panose="020B0604030504040204" pitchFamily="34" charset="0"/>
            </a:endParaRPr>
          </a:p>
          <a:p>
            <a:r>
              <a:rPr lang="en-US" sz="2600" dirty="0" smtClean="0">
                <a:latin typeface="Verdana" panose="020B0604030504040204" pitchFamily="34" charset="0"/>
                <a:ea typeface="Verdana" panose="020B0604030504040204" pitchFamily="34" charset="0"/>
              </a:rPr>
              <a:t>Minimum </a:t>
            </a:r>
            <a:r>
              <a:rPr lang="en-US" sz="2600" dirty="0">
                <a:latin typeface="Verdana" panose="020B0604030504040204" pitchFamily="34" charset="0"/>
                <a:ea typeface="Verdana" panose="020B0604030504040204" pitchFamily="34" charset="0"/>
              </a:rPr>
              <a:t>duration of Pitch is 5 and Maximum is </a:t>
            </a:r>
            <a:r>
              <a:rPr lang="en-US" sz="2600" dirty="0" smtClean="0">
                <a:latin typeface="Verdana" panose="020B0604030504040204" pitchFamily="34" charset="0"/>
                <a:ea typeface="Verdana" panose="020B0604030504040204" pitchFamily="34" charset="0"/>
              </a:rPr>
              <a:t>127. Measurement of Pitch is in minutes, seems to have a presence of an outlier. </a:t>
            </a:r>
            <a:endParaRPr lang="en-US" sz="2600" dirty="0">
              <a:latin typeface="Verdana" panose="020B0604030504040204" pitchFamily="34" charset="0"/>
              <a:ea typeface="Verdana" panose="020B0604030504040204" pitchFamily="34" charset="0"/>
            </a:endParaRPr>
          </a:p>
          <a:p>
            <a:r>
              <a:rPr lang="en-US" sz="2600" dirty="0" smtClean="0">
                <a:latin typeface="Verdana" panose="020B0604030504040204" pitchFamily="34" charset="0"/>
                <a:ea typeface="Verdana" panose="020B0604030504040204" pitchFamily="34" charset="0"/>
              </a:rPr>
              <a:t>Monthly </a:t>
            </a:r>
            <a:r>
              <a:rPr lang="en-US" sz="2600" dirty="0">
                <a:latin typeface="Verdana" panose="020B0604030504040204" pitchFamily="34" charset="0"/>
                <a:ea typeface="Verdana" panose="020B0604030504040204" pitchFamily="34" charset="0"/>
              </a:rPr>
              <a:t>Income vary from 1000 to 98678. </a:t>
            </a:r>
            <a:r>
              <a:rPr lang="en-US" sz="2600" dirty="0" smtClean="0">
                <a:latin typeface="Verdana" panose="020B0604030504040204" pitchFamily="34" charset="0"/>
                <a:ea typeface="Verdana" panose="020B0604030504040204" pitchFamily="34" charset="0"/>
              </a:rPr>
              <a:t>Variance is too high.</a:t>
            </a:r>
            <a:endParaRPr lang="en-US" sz="2600" dirty="0">
              <a:latin typeface="Verdana" panose="020B0604030504040204" pitchFamily="34" charset="0"/>
              <a:ea typeface="Verdana" panose="020B0604030504040204" pitchFamily="34" charset="0"/>
            </a:endParaRPr>
          </a:p>
          <a:p>
            <a:pPr lvl="1"/>
            <a:endParaRPr lang="en-IN" sz="1800" dirty="0"/>
          </a:p>
        </p:txBody>
      </p:sp>
      <p:pic>
        <p:nvPicPr>
          <p:cNvPr id="8" name="Picture 7"/>
          <p:cNvPicPr>
            <a:picLocks noChangeAspect="1"/>
          </p:cNvPicPr>
          <p:nvPr/>
        </p:nvPicPr>
        <p:blipFill>
          <a:blip r:embed="rId2"/>
          <a:stretch>
            <a:fillRect/>
          </a:stretch>
        </p:blipFill>
        <p:spPr>
          <a:xfrm>
            <a:off x="1017431" y="4134120"/>
            <a:ext cx="10341735" cy="2176527"/>
          </a:xfrm>
          <a:prstGeom prst="rect">
            <a:avLst/>
          </a:prstGeom>
          <a:ln>
            <a:solidFill>
              <a:schemeClr val="accent1"/>
            </a:solidFill>
          </a:ln>
          <a:effectLst>
            <a:glow rad="228600">
              <a:schemeClr val="accent3">
                <a:satMod val="175000"/>
                <a:alpha val="40000"/>
              </a:schemeClr>
            </a:glow>
          </a:effectLst>
        </p:spPr>
      </p:pic>
    </p:spTree>
    <p:extLst>
      <p:ext uri="{BB962C8B-B14F-4D97-AF65-F5344CB8AC3E}">
        <p14:creationId xmlns:p14="http://schemas.microsoft.com/office/powerpoint/2010/main" val="24771032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6176" y="111237"/>
            <a:ext cx="3824466" cy="976312"/>
          </a:xfrm>
          <a:ln>
            <a:solidFill>
              <a:schemeClr val="accent1"/>
            </a:solidFill>
          </a:ln>
          <a:effectLst>
            <a:glow rad="228600">
              <a:schemeClr val="accent3">
                <a:satMod val="175000"/>
                <a:alpha val="40000"/>
              </a:schemeClr>
            </a:glow>
          </a:effectLst>
        </p:spPr>
        <p:txBody>
          <a:bodyPr>
            <a:normAutofit/>
          </a:bodyPr>
          <a:lstStyle/>
          <a:p>
            <a:pPr algn="ctr"/>
            <a:r>
              <a:rPr lang="en-IN" sz="2800" b="1" dirty="0">
                <a:latin typeface="Verdana" panose="020B0604030504040204" pitchFamily="34" charset="0"/>
                <a:ea typeface="Verdana" panose="020B0604030504040204" pitchFamily="34" charset="0"/>
              </a:rPr>
              <a:t>Exploratory Data Analysis</a:t>
            </a:r>
          </a:p>
        </p:txBody>
      </p:sp>
      <p:sp>
        <p:nvSpPr>
          <p:cNvPr id="7" name="Content Placeholder 6"/>
          <p:cNvSpPr>
            <a:spLocks noGrp="1"/>
          </p:cNvSpPr>
          <p:nvPr>
            <p:ph idx="1"/>
          </p:nvPr>
        </p:nvSpPr>
        <p:spPr>
          <a:xfrm>
            <a:off x="5628068" y="111237"/>
            <a:ext cx="6439436" cy="6598655"/>
          </a:xfrm>
          <a:ln>
            <a:solidFill>
              <a:schemeClr val="accent1"/>
            </a:solidFill>
          </a:ln>
        </p:spPr>
        <p:txBody>
          <a:bodyPr>
            <a:normAutofit fontScale="92500" lnSpcReduction="20000"/>
          </a:bodyPr>
          <a:lstStyle/>
          <a:p>
            <a:pPr marL="0" indent="0">
              <a:buNone/>
            </a:pPr>
            <a:r>
              <a:rPr lang="en-IN" sz="1900" u="sng" dirty="0" smtClean="0">
                <a:latin typeface="Verdana" panose="020B0604030504040204" pitchFamily="34" charset="0"/>
                <a:ea typeface="Verdana" panose="020B0604030504040204" pitchFamily="34" charset="0"/>
              </a:rPr>
              <a:t>Summary </a:t>
            </a:r>
            <a:r>
              <a:rPr lang="en-IN" sz="1900" u="sng" dirty="0">
                <a:latin typeface="Verdana" panose="020B0604030504040204" pitchFamily="34" charset="0"/>
                <a:ea typeface="Verdana" panose="020B0604030504040204" pitchFamily="34" charset="0"/>
              </a:rPr>
              <a:t>statistics of Categorical Variables:</a:t>
            </a:r>
          </a:p>
          <a:p>
            <a:r>
              <a:rPr lang="en-US" sz="1900" dirty="0">
                <a:latin typeface="Verdana" panose="020B0604030504040204" pitchFamily="34" charset="0"/>
                <a:ea typeface="Verdana" panose="020B0604030504040204" pitchFamily="34" charset="0"/>
              </a:rPr>
              <a:t>Most of the customers are male and are married. </a:t>
            </a:r>
            <a:endParaRPr lang="en-US" sz="1900" dirty="0" smtClean="0">
              <a:latin typeface="Verdana" panose="020B0604030504040204" pitchFamily="34" charset="0"/>
              <a:ea typeface="Verdana" panose="020B0604030504040204" pitchFamily="34" charset="0"/>
            </a:endParaRPr>
          </a:p>
          <a:p>
            <a:r>
              <a:rPr lang="en-US" sz="1900" dirty="0" smtClean="0">
                <a:latin typeface="Verdana" panose="020B0604030504040204" pitchFamily="34" charset="0"/>
                <a:ea typeface="Verdana" panose="020B0604030504040204" pitchFamily="34" charset="0"/>
              </a:rPr>
              <a:t>Most </a:t>
            </a:r>
            <a:r>
              <a:rPr lang="en-US" sz="1900" dirty="0">
                <a:latin typeface="Verdana" panose="020B0604030504040204" pitchFamily="34" charset="0"/>
                <a:ea typeface="Verdana" panose="020B0604030504040204" pitchFamily="34" charset="0"/>
              </a:rPr>
              <a:t>of the customer’s occupation type are salaried and their designation is executive. </a:t>
            </a:r>
            <a:endParaRPr lang="en-US" sz="1900" dirty="0" smtClean="0">
              <a:latin typeface="Verdana" panose="020B0604030504040204" pitchFamily="34" charset="0"/>
              <a:ea typeface="Verdana" panose="020B0604030504040204" pitchFamily="34" charset="0"/>
            </a:endParaRPr>
          </a:p>
          <a:p>
            <a:r>
              <a:rPr lang="en-US" sz="1900" dirty="0" smtClean="0">
                <a:latin typeface="Verdana" panose="020B0604030504040204" pitchFamily="34" charset="0"/>
                <a:ea typeface="Verdana" panose="020B0604030504040204" pitchFamily="34" charset="0"/>
              </a:rPr>
              <a:t>Most </a:t>
            </a:r>
            <a:r>
              <a:rPr lang="en-US" sz="1900" dirty="0">
                <a:latin typeface="Verdana" panose="020B0604030504040204" pitchFamily="34" charset="0"/>
                <a:ea typeface="Verdana" panose="020B0604030504040204" pitchFamily="34" charset="0"/>
              </a:rPr>
              <a:t>of the customers do not have a passport. </a:t>
            </a:r>
          </a:p>
          <a:p>
            <a:r>
              <a:rPr lang="en-US" sz="1900" dirty="0" smtClean="0">
                <a:latin typeface="Verdana" panose="020B0604030504040204" pitchFamily="34" charset="0"/>
                <a:ea typeface="Verdana" panose="020B0604030504040204" pitchFamily="34" charset="0"/>
              </a:rPr>
              <a:t>Most </a:t>
            </a:r>
            <a:r>
              <a:rPr lang="en-US" sz="1900" dirty="0">
                <a:latin typeface="Verdana" panose="020B0604030504040204" pitchFamily="34" charset="0"/>
                <a:ea typeface="Verdana" panose="020B0604030504040204" pitchFamily="34" charset="0"/>
              </a:rPr>
              <a:t>of the customers have their own car. </a:t>
            </a:r>
          </a:p>
          <a:p>
            <a:r>
              <a:rPr lang="en-US" sz="1900" dirty="0" smtClean="0">
                <a:latin typeface="Verdana" panose="020B0604030504040204" pitchFamily="34" charset="0"/>
                <a:ea typeface="Verdana" panose="020B0604030504040204" pitchFamily="34" charset="0"/>
              </a:rPr>
              <a:t>Most </a:t>
            </a:r>
            <a:r>
              <a:rPr lang="en-US" sz="1900" dirty="0">
                <a:latin typeface="Verdana" panose="020B0604030504040204" pitchFamily="34" charset="0"/>
                <a:ea typeface="Verdana" panose="020B0604030504040204" pitchFamily="34" charset="0"/>
              </a:rPr>
              <a:t>of the customers are from City-Tier 1 </a:t>
            </a:r>
          </a:p>
          <a:p>
            <a:r>
              <a:rPr lang="en-US" sz="1900" dirty="0" smtClean="0">
                <a:latin typeface="Verdana" panose="020B0604030504040204" pitchFamily="34" charset="0"/>
                <a:ea typeface="Verdana" panose="020B0604030504040204" pitchFamily="34" charset="0"/>
              </a:rPr>
              <a:t>Most </a:t>
            </a:r>
            <a:r>
              <a:rPr lang="en-US" sz="1900" dirty="0">
                <a:latin typeface="Verdana" panose="020B0604030504040204" pitchFamily="34" charset="0"/>
                <a:ea typeface="Verdana" panose="020B0604030504040204" pitchFamily="34" charset="0"/>
              </a:rPr>
              <a:t>of the customer preferred 3 star rating property. </a:t>
            </a:r>
          </a:p>
          <a:p>
            <a:r>
              <a:rPr lang="en-US" sz="1900" dirty="0" smtClean="0">
                <a:latin typeface="Verdana" panose="020B0604030504040204" pitchFamily="34" charset="0"/>
                <a:ea typeface="Verdana" panose="020B0604030504040204" pitchFamily="34" charset="0"/>
              </a:rPr>
              <a:t>Most </a:t>
            </a:r>
            <a:r>
              <a:rPr lang="en-US" sz="1900" dirty="0">
                <a:latin typeface="Verdana" panose="020B0604030504040204" pitchFamily="34" charset="0"/>
                <a:ea typeface="Verdana" panose="020B0604030504040204" pitchFamily="34" charset="0"/>
              </a:rPr>
              <a:t>of the customers came into the company's contact by doing a self-Enquiry and number of person visited along with customer is </a:t>
            </a:r>
            <a:r>
              <a:rPr lang="en-US" sz="1900" dirty="0" smtClean="0">
                <a:latin typeface="Verdana" panose="020B0604030504040204" pitchFamily="34" charset="0"/>
                <a:ea typeface="Verdana" panose="020B0604030504040204" pitchFamily="34" charset="0"/>
              </a:rPr>
              <a:t>3 and at least 1 child </a:t>
            </a:r>
            <a:r>
              <a:rPr lang="en-US" sz="1900" dirty="0">
                <a:latin typeface="Verdana" panose="020B0604030504040204" pitchFamily="34" charset="0"/>
                <a:ea typeface="Verdana" panose="020B0604030504040204" pitchFamily="34" charset="0"/>
              </a:rPr>
              <a:t>visited along with </a:t>
            </a:r>
            <a:r>
              <a:rPr lang="en-US" sz="1900" dirty="0" smtClean="0">
                <a:latin typeface="Verdana" panose="020B0604030504040204" pitchFamily="34" charset="0"/>
                <a:ea typeface="Verdana" panose="020B0604030504040204" pitchFamily="34" charset="0"/>
              </a:rPr>
              <a:t>the customer. </a:t>
            </a:r>
            <a:endParaRPr lang="en-US" sz="1900" dirty="0">
              <a:latin typeface="Verdana" panose="020B0604030504040204" pitchFamily="34" charset="0"/>
              <a:ea typeface="Verdana" panose="020B0604030504040204" pitchFamily="34" charset="0"/>
            </a:endParaRPr>
          </a:p>
          <a:p>
            <a:r>
              <a:rPr lang="en-US" sz="1900" dirty="0" smtClean="0">
                <a:latin typeface="Verdana" panose="020B0604030504040204" pitchFamily="34" charset="0"/>
                <a:ea typeface="Verdana" panose="020B0604030504040204" pitchFamily="34" charset="0"/>
              </a:rPr>
              <a:t>Average </a:t>
            </a:r>
            <a:r>
              <a:rPr lang="en-US" sz="1900" dirty="0">
                <a:latin typeface="Verdana" panose="020B0604030504040204" pitchFamily="34" charset="0"/>
                <a:ea typeface="Verdana" panose="020B0604030504040204" pitchFamily="34" charset="0"/>
              </a:rPr>
              <a:t>number of trips in a year </a:t>
            </a:r>
            <a:r>
              <a:rPr lang="en-US" sz="1900" dirty="0" smtClean="0">
                <a:latin typeface="Verdana" panose="020B0604030504040204" pitchFamily="34" charset="0"/>
                <a:ea typeface="Verdana" panose="020B0604030504040204" pitchFamily="34" charset="0"/>
              </a:rPr>
              <a:t>made by </a:t>
            </a:r>
            <a:r>
              <a:rPr lang="en-US" sz="1900" dirty="0">
                <a:latin typeface="Verdana" panose="020B0604030504040204" pitchFamily="34" charset="0"/>
                <a:ea typeface="Verdana" panose="020B0604030504040204" pitchFamily="34" charset="0"/>
              </a:rPr>
              <a:t>most of the customers is </a:t>
            </a:r>
            <a:r>
              <a:rPr lang="en-US" sz="1900" dirty="0" smtClean="0">
                <a:latin typeface="Verdana" panose="020B0604030504040204" pitchFamily="34" charset="0"/>
                <a:ea typeface="Verdana" panose="020B0604030504040204" pitchFamily="34" charset="0"/>
              </a:rPr>
              <a:t>either 1 or 2</a:t>
            </a:r>
            <a:r>
              <a:rPr lang="en-US" sz="1900" dirty="0">
                <a:latin typeface="Verdana" panose="020B0604030504040204" pitchFamily="34" charset="0"/>
                <a:ea typeface="Verdana" panose="020B0604030504040204" pitchFamily="34" charset="0"/>
              </a:rPr>
              <a:t>. </a:t>
            </a:r>
            <a:endParaRPr lang="en-US" sz="1900" dirty="0" smtClean="0">
              <a:latin typeface="Verdana" panose="020B0604030504040204" pitchFamily="34" charset="0"/>
              <a:ea typeface="Verdana" panose="020B0604030504040204" pitchFamily="34" charset="0"/>
            </a:endParaRPr>
          </a:p>
          <a:p>
            <a:r>
              <a:rPr lang="en-US" sz="1900" dirty="0" smtClean="0">
                <a:latin typeface="Verdana" panose="020B0604030504040204" pitchFamily="34" charset="0"/>
                <a:ea typeface="Verdana" panose="020B0604030504040204" pitchFamily="34" charset="0"/>
              </a:rPr>
              <a:t>Maximum </a:t>
            </a:r>
            <a:r>
              <a:rPr lang="en-US" sz="1900" dirty="0">
                <a:latin typeface="Verdana" panose="020B0604030504040204" pitchFamily="34" charset="0"/>
                <a:ea typeface="Verdana" panose="020B0604030504040204" pitchFamily="34" charset="0"/>
              </a:rPr>
              <a:t>number of </a:t>
            </a:r>
            <a:r>
              <a:rPr lang="en-US" sz="1900" dirty="0" smtClean="0">
                <a:latin typeface="Verdana" panose="020B0604030504040204" pitchFamily="34" charset="0"/>
                <a:ea typeface="Verdana" panose="020B0604030504040204" pitchFamily="34" charset="0"/>
              </a:rPr>
              <a:t>follow-ups have been made </a:t>
            </a:r>
            <a:r>
              <a:rPr lang="en-US" sz="1900" dirty="0">
                <a:latin typeface="Verdana" panose="020B0604030504040204" pitchFamily="34" charset="0"/>
                <a:ea typeface="Verdana" panose="020B0604030504040204" pitchFamily="34" charset="0"/>
              </a:rPr>
              <a:t>by sales person </a:t>
            </a:r>
            <a:r>
              <a:rPr lang="en-US" sz="1900" dirty="0" smtClean="0">
                <a:latin typeface="Verdana" panose="020B0604030504040204" pitchFamily="34" charset="0"/>
                <a:ea typeface="Verdana" panose="020B0604030504040204" pitchFamily="34" charset="0"/>
              </a:rPr>
              <a:t>most </a:t>
            </a:r>
            <a:r>
              <a:rPr lang="en-US" sz="1900" dirty="0">
                <a:latin typeface="Verdana" panose="020B0604030504040204" pitchFamily="34" charset="0"/>
                <a:ea typeface="Verdana" panose="020B0604030504040204" pitchFamily="34" charset="0"/>
              </a:rPr>
              <a:t>of the times. </a:t>
            </a:r>
          </a:p>
          <a:p>
            <a:r>
              <a:rPr lang="en-US" sz="1900" dirty="0">
                <a:latin typeface="Verdana" panose="020B0604030504040204" pitchFamily="34" charset="0"/>
                <a:ea typeface="Verdana" panose="020B0604030504040204" pitchFamily="34" charset="0"/>
              </a:rPr>
              <a:t>Product ‘Multi’ is pitched by sales person most of the times. </a:t>
            </a:r>
          </a:p>
          <a:p>
            <a:r>
              <a:rPr lang="en-US" sz="1900" dirty="0">
                <a:latin typeface="Verdana" panose="020B0604030504040204" pitchFamily="34" charset="0"/>
                <a:ea typeface="Verdana" panose="020B0604030504040204" pitchFamily="34" charset="0"/>
              </a:rPr>
              <a:t>Sales pitch satisfactory score for most of the sales person is 3. </a:t>
            </a:r>
            <a:endParaRPr lang="en-US" sz="1900" dirty="0" smtClean="0">
              <a:latin typeface="Verdana" panose="020B0604030504040204" pitchFamily="34" charset="0"/>
              <a:ea typeface="Verdana" panose="020B0604030504040204" pitchFamily="34" charset="0"/>
            </a:endParaRPr>
          </a:p>
        </p:txBody>
      </p:sp>
      <p:sp>
        <p:nvSpPr>
          <p:cNvPr id="3" name="Text Placeholder 2"/>
          <p:cNvSpPr>
            <a:spLocks noGrp="1"/>
          </p:cNvSpPr>
          <p:nvPr>
            <p:ph type="body" sz="half" idx="2"/>
          </p:nvPr>
        </p:nvSpPr>
        <p:spPr>
          <a:xfrm>
            <a:off x="528035" y="1249251"/>
            <a:ext cx="5100034" cy="4611800"/>
          </a:xfrm>
        </p:spPr>
        <p:txBody>
          <a:bodyPr/>
          <a:lstStyle/>
          <a:p>
            <a:endParaRPr lang="en-IN" dirty="0"/>
          </a:p>
          <a:p>
            <a:endParaRPr lang="en-US" dirty="0"/>
          </a:p>
        </p:txBody>
      </p:sp>
      <p:pic>
        <p:nvPicPr>
          <p:cNvPr id="5" name="Picture 4"/>
          <p:cNvPicPr>
            <a:picLocks noChangeAspect="1"/>
          </p:cNvPicPr>
          <p:nvPr/>
        </p:nvPicPr>
        <p:blipFill>
          <a:blip r:embed="rId2"/>
          <a:stretch>
            <a:fillRect/>
          </a:stretch>
        </p:blipFill>
        <p:spPr>
          <a:xfrm>
            <a:off x="360609" y="1352281"/>
            <a:ext cx="5100033" cy="5209504"/>
          </a:xfrm>
          <a:prstGeom prst="rect">
            <a:avLst/>
          </a:prstGeom>
          <a:ln>
            <a:solidFill>
              <a:schemeClr val="accent1"/>
            </a:solidFill>
          </a:ln>
          <a:effectLst>
            <a:glow rad="228600">
              <a:schemeClr val="accent3">
                <a:satMod val="175000"/>
                <a:alpha val="40000"/>
              </a:schemeClr>
            </a:glow>
          </a:effectLst>
        </p:spPr>
      </p:pic>
    </p:spTree>
    <p:extLst>
      <p:ext uri="{BB962C8B-B14F-4D97-AF65-F5344CB8AC3E}">
        <p14:creationId xmlns:p14="http://schemas.microsoft.com/office/powerpoint/2010/main" val="3244104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08836" y="89165"/>
            <a:ext cx="6976078" cy="709325"/>
          </a:xfrm>
          <a:ln>
            <a:solidFill>
              <a:schemeClr val="accent1"/>
            </a:solidFill>
          </a:ln>
          <a:effectLst>
            <a:glow rad="228600">
              <a:schemeClr val="accent3">
                <a:satMod val="175000"/>
                <a:alpha val="40000"/>
              </a:schemeClr>
            </a:glow>
          </a:effectLst>
        </p:spPr>
        <p:txBody>
          <a:bodyPr/>
          <a:lstStyle/>
          <a:p>
            <a:r>
              <a:rPr lang="en-IN" b="1" dirty="0">
                <a:latin typeface="Verdana" panose="020B0604030504040204" pitchFamily="34" charset="0"/>
                <a:ea typeface="Verdana" panose="020B0604030504040204" pitchFamily="34" charset="0"/>
              </a:rPr>
              <a:t>Exploratory Data Analysis</a:t>
            </a:r>
            <a:endParaRPr lang="en-IN" dirty="0"/>
          </a:p>
        </p:txBody>
      </p:sp>
      <p:sp>
        <p:nvSpPr>
          <p:cNvPr id="4" name="Content Placeholder 3"/>
          <p:cNvSpPr>
            <a:spLocks noGrp="1"/>
          </p:cNvSpPr>
          <p:nvPr>
            <p:ph idx="1"/>
          </p:nvPr>
        </p:nvSpPr>
        <p:spPr>
          <a:xfrm>
            <a:off x="1068946" y="4526247"/>
            <a:ext cx="10985679" cy="2209404"/>
          </a:xfrm>
          <a:ln>
            <a:solidFill>
              <a:schemeClr val="accent1"/>
            </a:solidFill>
          </a:ln>
        </p:spPr>
        <p:txBody>
          <a:bodyPr>
            <a:normAutofit/>
          </a:bodyPr>
          <a:lstStyle/>
          <a:p>
            <a:r>
              <a:rPr lang="en-US" sz="2400" dirty="0">
                <a:latin typeface="Verdana" panose="020B0604030504040204" pitchFamily="34" charset="0"/>
                <a:ea typeface="Verdana" panose="020B0604030504040204" pitchFamily="34" charset="0"/>
              </a:rPr>
              <a:t>Customer who prefers to travel min(1 or 2) trips per year and max(&gt;6) trips per year has higher chances of buying tourism package.  </a:t>
            </a:r>
          </a:p>
          <a:p>
            <a:r>
              <a:rPr lang="en-US" sz="2300" dirty="0" smtClean="0">
                <a:latin typeface="Verdana" panose="020B0604030504040204" pitchFamily="34" charset="0"/>
                <a:ea typeface="Verdana" panose="020B0604030504040204" pitchFamily="34" charset="0"/>
              </a:rPr>
              <a:t>The </a:t>
            </a:r>
            <a:r>
              <a:rPr lang="en-US" sz="2300" dirty="0">
                <a:latin typeface="Verdana" panose="020B0604030504040204" pitchFamily="34" charset="0"/>
                <a:ea typeface="Verdana" panose="020B0604030504040204" pitchFamily="34" charset="0"/>
              </a:rPr>
              <a:t>package was purchased by those customers to whom the Multi product was pitched, followed by standard product. </a:t>
            </a:r>
          </a:p>
          <a:p>
            <a:endParaRPr lang="en-US" dirty="0"/>
          </a:p>
        </p:txBody>
      </p:sp>
      <p:pic>
        <p:nvPicPr>
          <p:cNvPr id="6" name="Picture 5"/>
          <p:cNvPicPr>
            <a:picLocks noChangeAspect="1"/>
          </p:cNvPicPr>
          <p:nvPr/>
        </p:nvPicPr>
        <p:blipFill>
          <a:blip r:embed="rId2"/>
          <a:stretch>
            <a:fillRect/>
          </a:stretch>
        </p:blipFill>
        <p:spPr>
          <a:xfrm>
            <a:off x="5756856" y="1010651"/>
            <a:ext cx="5975797" cy="3343275"/>
          </a:xfrm>
          <a:prstGeom prst="rect">
            <a:avLst/>
          </a:prstGeom>
          <a:ln>
            <a:solidFill>
              <a:schemeClr val="accent1"/>
            </a:solidFill>
          </a:ln>
          <a:effectLst>
            <a:glow rad="228600">
              <a:schemeClr val="accent3">
                <a:satMod val="175000"/>
                <a:alpha val="40000"/>
              </a:schemeClr>
            </a:glow>
          </a:effectLst>
        </p:spPr>
      </p:pic>
      <p:pic>
        <p:nvPicPr>
          <p:cNvPr id="7" name="Picture 6"/>
          <p:cNvPicPr>
            <a:picLocks noChangeAspect="1"/>
          </p:cNvPicPr>
          <p:nvPr/>
        </p:nvPicPr>
        <p:blipFill>
          <a:blip r:embed="rId3"/>
          <a:stretch>
            <a:fillRect/>
          </a:stretch>
        </p:blipFill>
        <p:spPr>
          <a:xfrm>
            <a:off x="1394002" y="1010651"/>
            <a:ext cx="3943350" cy="3419475"/>
          </a:xfrm>
          <a:prstGeom prst="rect">
            <a:avLst/>
          </a:prstGeom>
          <a:ln>
            <a:solidFill>
              <a:schemeClr val="accent1"/>
            </a:solidFill>
          </a:ln>
          <a:effectLst>
            <a:glow rad="228600">
              <a:schemeClr val="accent3">
                <a:satMod val="175000"/>
                <a:alpha val="40000"/>
              </a:schemeClr>
            </a:glow>
          </a:effectLst>
        </p:spPr>
      </p:pic>
    </p:spTree>
    <p:extLst>
      <p:ext uri="{BB962C8B-B14F-4D97-AF65-F5344CB8AC3E}">
        <p14:creationId xmlns:p14="http://schemas.microsoft.com/office/powerpoint/2010/main" val="1828335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08836" y="89165"/>
            <a:ext cx="6976078" cy="709325"/>
          </a:xfrm>
          <a:ln>
            <a:solidFill>
              <a:schemeClr val="accent1"/>
            </a:solidFill>
          </a:ln>
          <a:effectLst>
            <a:glow rad="228600">
              <a:schemeClr val="accent3">
                <a:satMod val="175000"/>
                <a:alpha val="40000"/>
              </a:schemeClr>
            </a:glow>
          </a:effectLst>
        </p:spPr>
        <p:txBody>
          <a:bodyPr/>
          <a:lstStyle/>
          <a:p>
            <a:r>
              <a:rPr lang="en-IN" b="1" dirty="0">
                <a:latin typeface="Verdana" panose="020B0604030504040204" pitchFamily="34" charset="0"/>
                <a:ea typeface="Verdana" panose="020B0604030504040204" pitchFamily="34" charset="0"/>
              </a:rPr>
              <a:t>Exploratory Data Analysis</a:t>
            </a:r>
            <a:endParaRPr lang="en-IN" dirty="0"/>
          </a:p>
        </p:txBody>
      </p:sp>
      <p:sp>
        <p:nvSpPr>
          <p:cNvPr id="4" name="Content Placeholder 3"/>
          <p:cNvSpPr>
            <a:spLocks noGrp="1"/>
          </p:cNvSpPr>
          <p:nvPr>
            <p:ph idx="1"/>
          </p:nvPr>
        </p:nvSpPr>
        <p:spPr>
          <a:xfrm>
            <a:off x="1403797" y="4564341"/>
            <a:ext cx="10650828" cy="2171310"/>
          </a:xfrm>
          <a:ln>
            <a:solidFill>
              <a:schemeClr val="accent1"/>
            </a:solidFill>
          </a:ln>
        </p:spPr>
        <p:txBody>
          <a:bodyPr>
            <a:normAutofit/>
          </a:bodyPr>
          <a:lstStyle/>
          <a:p>
            <a:r>
              <a:rPr lang="en-US" sz="2000" dirty="0">
                <a:latin typeface="Verdana" panose="020B0604030504040204" pitchFamily="34" charset="0"/>
                <a:ea typeface="Verdana" panose="020B0604030504040204" pitchFamily="34" charset="0"/>
              </a:rPr>
              <a:t>The </a:t>
            </a:r>
            <a:r>
              <a:rPr lang="en-US" sz="2000" dirty="0" smtClean="0">
                <a:latin typeface="Verdana" panose="020B0604030504040204" pitchFamily="34" charset="0"/>
                <a:ea typeface="Verdana" panose="020B0604030504040204" pitchFamily="34" charset="0"/>
              </a:rPr>
              <a:t>chances </a:t>
            </a:r>
            <a:r>
              <a:rPr lang="en-US" sz="2000" dirty="0">
                <a:latin typeface="Verdana" panose="020B0604030504040204" pitchFamily="34" charset="0"/>
                <a:ea typeface="Verdana" panose="020B0604030504040204" pitchFamily="34" charset="0"/>
              </a:rPr>
              <a:t>of purchasing increased as the number of </a:t>
            </a:r>
            <a:r>
              <a:rPr lang="en-US" sz="2000" dirty="0" smtClean="0">
                <a:latin typeface="Verdana" panose="020B0604030504040204" pitchFamily="34" charset="0"/>
                <a:ea typeface="Verdana" panose="020B0604030504040204" pitchFamily="34" charset="0"/>
              </a:rPr>
              <a:t>follow-ups </a:t>
            </a:r>
            <a:r>
              <a:rPr lang="en-US" sz="2000" dirty="0">
                <a:latin typeface="Verdana" panose="020B0604030504040204" pitchFamily="34" charset="0"/>
                <a:ea typeface="Verdana" panose="020B0604030504040204" pitchFamily="34" charset="0"/>
              </a:rPr>
              <a:t>went up</a:t>
            </a:r>
            <a:r>
              <a:rPr lang="en-US" sz="2000" dirty="0" smtClean="0">
                <a:latin typeface="Verdana" panose="020B0604030504040204" pitchFamily="34" charset="0"/>
                <a:ea typeface="Verdana" panose="020B0604030504040204" pitchFamily="34" charset="0"/>
              </a:rPr>
              <a:t>. With </a:t>
            </a:r>
            <a:r>
              <a:rPr lang="en-US" sz="2000" dirty="0">
                <a:latin typeface="Verdana" panose="020B0604030504040204" pitchFamily="34" charset="0"/>
                <a:ea typeface="Verdana" panose="020B0604030504040204" pitchFamily="34" charset="0"/>
              </a:rPr>
              <a:t>max (&gt;4) showing good chance of the customer purchasing the package. </a:t>
            </a:r>
          </a:p>
          <a:p>
            <a:r>
              <a:rPr lang="en-US" sz="2000" dirty="0" smtClean="0">
                <a:latin typeface="Verdana" panose="020B0604030504040204" pitchFamily="34" charset="0"/>
                <a:ea typeface="Verdana" panose="020B0604030504040204" pitchFamily="34" charset="0"/>
              </a:rPr>
              <a:t>Chances </a:t>
            </a:r>
            <a:r>
              <a:rPr lang="en-US" sz="2000" dirty="0">
                <a:latin typeface="Verdana" panose="020B0604030504040204" pitchFamily="34" charset="0"/>
                <a:ea typeface="Verdana" panose="020B0604030504040204" pitchFamily="34" charset="0"/>
              </a:rPr>
              <a:t>of purchasing product increases has the property rating increases. </a:t>
            </a:r>
            <a:endParaRPr lang="en-IN" sz="2000" dirty="0">
              <a:latin typeface="Verdana" panose="020B0604030504040204" pitchFamily="34" charset="0"/>
              <a:ea typeface="Verdana" panose="020B0604030504040204" pitchFamily="34" charset="0"/>
            </a:endParaRPr>
          </a:p>
          <a:p>
            <a:r>
              <a:rPr lang="en-US" sz="2000" dirty="0">
                <a:latin typeface="Verdana" panose="020B0604030504040204" pitchFamily="34" charset="0"/>
                <a:ea typeface="Verdana" panose="020B0604030504040204" pitchFamily="34" charset="0"/>
              </a:rPr>
              <a:t>Customers who have given a PitchSatisfactionScore of 3 or 5 have purchased the travel package more. </a:t>
            </a:r>
          </a:p>
        </p:txBody>
      </p:sp>
      <p:pic>
        <p:nvPicPr>
          <p:cNvPr id="7" name="Picture 6"/>
          <p:cNvPicPr>
            <a:picLocks noChangeAspect="1"/>
          </p:cNvPicPr>
          <p:nvPr/>
        </p:nvPicPr>
        <p:blipFill>
          <a:blip r:embed="rId2"/>
          <a:stretch>
            <a:fillRect/>
          </a:stretch>
        </p:blipFill>
        <p:spPr>
          <a:xfrm>
            <a:off x="4314423" y="971678"/>
            <a:ext cx="3644722" cy="3464417"/>
          </a:xfrm>
          <a:prstGeom prst="rect">
            <a:avLst/>
          </a:prstGeom>
          <a:effectLst>
            <a:glow rad="228600">
              <a:schemeClr val="accent3">
                <a:satMod val="175000"/>
                <a:alpha val="40000"/>
              </a:schemeClr>
            </a:glow>
          </a:effectLst>
        </p:spPr>
      </p:pic>
      <p:pic>
        <p:nvPicPr>
          <p:cNvPr id="8" name="Picture 7"/>
          <p:cNvPicPr>
            <a:picLocks noChangeAspect="1"/>
          </p:cNvPicPr>
          <p:nvPr/>
        </p:nvPicPr>
        <p:blipFill>
          <a:blip r:embed="rId3"/>
          <a:stretch>
            <a:fillRect/>
          </a:stretch>
        </p:blipFill>
        <p:spPr>
          <a:xfrm>
            <a:off x="8049297" y="971678"/>
            <a:ext cx="4005328" cy="3419475"/>
          </a:xfrm>
          <a:prstGeom prst="rect">
            <a:avLst/>
          </a:prstGeom>
          <a:effectLst>
            <a:glow rad="228600">
              <a:schemeClr val="accent3">
                <a:satMod val="175000"/>
                <a:alpha val="40000"/>
              </a:schemeClr>
            </a:glow>
          </a:effectLst>
        </p:spPr>
      </p:pic>
      <p:pic>
        <p:nvPicPr>
          <p:cNvPr id="9" name="Picture 8"/>
          <p:cNvPicPr>
            <a:picLocks noChangeAspect="1"/>
          </p:cNvPicPr>
          <p:nvPr/>
        </p:nvPicPr>
        <p:blipFill>
          <a:blip r:embed="rId4"/>
          <a:stretch>
            <a:fillRect/>
          </a:stretch>
        </p:blipFill>
        <p:spPr>
          <a:xfrm>
            <a:off x="489397" y="971677"/>
            <a:ext cx="3512847" cy="3419475"/>
          </a:xfrm>
          <a:prstGeom prst="rect">
            <a:avLst/>
          </a:prstGeom>
          <a:ln>
            <a:solidFill>
              <a:schemeClr val="accent1"/>
            </a:solidFill>
          </a:ln>
          <a:effectLst>
            <a:glow rad="228600">
              <a:schemeClr val="accent3">
                <a:satMod val="175000"/>
                <a:alpha val="40000"/>
              </a:schemeClr>
            </a:glow>
          </a:effectLst>
        </p:spPr>
      </p:pic>
    </p:spTree>
    <p:extLst>
      <p:ext uri="{BB962C8B-B14F-4D97-AF65-F5344CB8AC3E}">
        <p14:creationId xmlns:p14="http://schemas.microsoft.com/office/powerpoint/2010/main" val="304064550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1761</TotalTime>
  <Words>1572</Words>
  <Application>Microsoft Office PowerPoint</Application>
  <PresentationFormat>Widescreen</PresentationFormat>
  <Paragraphs>114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Century Gothic</vt:lpstr>
      <vt:lpstr>Verdana</vt:lpstr>
      <vt:lpstr>Wingdings 3</vt:lpstr>
      <vt:lpstr>Wisp</vt:lpstr>
      <vt:lpstr>Tourism Package Adoption</vt:lpstr>
      <vt:lpstr>Business Problem Understanding</vt:lpstr>
      <vt:lpstr>Business Problem Understanding</vt:lpstr>
      <vt:lpstr>Data Information</vt:lpstr>
      <vt:lpstr>Data Information</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Data Pre-processing</vt:lpstr>
      <vt:lpstr>Model Building Approach</vt:lpstr>
      <vt:lpstr>Model Building Approach</vt:lpstr>
      <vt:lpstr>Best Optimum Model</vt:lpstr>
      <vt:lpstr>Model Comparison</vt:lpstr>
      <vt:lpstr>Best Optimum Model</vt:lpstr>
      <vt:lpstr>Feature Importance</vt:lpstr>
      <vt:lpstr>Business Insights and Recommendations</vt:lpstr>
      <vt:lpstr>Business Insights and Recommendations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Package Adoption</dc:title>
  <dc:creator>Microsoft account</dc:creator>
  <cp:lastModifiedBy>Microsoft account</cp:lastModifiedBy>
  <cp:revision>73</cp:revision>
  <dcterms:created xsi:type="dcterms:W3CDTF">2021-07-01T12:20:01Z</dcterms:created>
  <dcterms:modified xsi:type="dcterms:W3CDTF">2021-07-12T13:31:18Z</dcterms:modified>
</cp:coreProperties>
</file>