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7" r:id="rId2"/>
    <p:sldId id="258" r:id="rId3"/>
    <p:sldId id="260" r:id="rId4"/>
    <p:sldId id="262" r:id="rId5"/>
    <p:sldId id="263" r:id="rId6"/>
    <p:sldId id="264" r:id="rId7"/>
    <p:sldId id="265" r:id="rId8"/>
    <p:sldId id="274" r:id="rId9"/>
    <p:sldId id="266" r:id="rId10"/>
    <p:sldId id="267" r:id="rId11"/>
    <p:sldId id="268" r:id="rId12"/>
    <p:sldId id="269" r:id="rId13"/>
    <p:sldId id="270" r:id="rId14"/>
    <p:sldId id="271" r:id="rId15"/>
    <p:sldId id="272" r:id="rId16"/>
    <p:sldId id="273" r:id="rId17"/>
    <p:sldId id="275" r:id="rId18"/>
    <p:sldId id="276" r:id="rId19"/>
    <p:sldId id="278"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9" autoAdjust="0"/>
    <p:restoredTop sz="94624" autoAdjust="0"/>
  </p:normalViewPr>
  <p:slideViewPr>
    <p:cSldViewPr>
      <p:cViewPr varScale="1">
        <p:scale>
          <a:sx n="69" d="100"/>
          <a:sy n="69" d="100"/>
        </p:scale>
        <p:origin x="-9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2DE1B5-A509-4587-ADBB-384618CF55B4}" type="datetimeFigureOut">
              <a:rPr lang="en-US" smtClean="0"/>
              <a:t>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36B6F-0184-4010-898D-9B6EB791528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A36B6F-0184-4010-898D-9B6EB7915280}"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A36B6F-0184-4010-898D-9B6EB7915280}" type="slidenum">
              <a:rPr lang="en-US" smtClean="0"/>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6AC90BB-FC88-4F1B-A335-19F94EA58D55}" type="datetime1">
              <a:rPr lang="en-US" smtClean="0"/>
              <a:t>1/6/2017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F23F64CD-F516-4079-88F3-FE9DA8E6EF52}"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E51E35-8200-4566-AC0F-CFB2D5792379}" type="datetime1">
              <a:rPr lang="en-US" smtClean="0"/>
              <a:t>1/6/2017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23F64CD-F516-4079-88F3-FE9DA8E6EF5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5"/>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6"/>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4E7F16-95C8-4593-B207-D5FB88C85464}" type="datetime1">
              <a:rPr lang="en-US" smtClean="0"/>
              <a:t>1/6/2017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23F64CD-F516-4079-88F3-FE9DA8E6EF5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6B8896-AED8-4515-BEDE-E7955A2B4FAA}" type="datetime1">
              <a:rPr lang="en-US" smtClean="0"/>
              <a:t>1/6/2017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23F64CD-F516-4079-88F3-FE9DA8E6EF5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9AE3C30-B49B-4540-86DC-34C7066347A2}" type="datetime1">
              <a:rPr lang="en-US" smtClean="0"/>
              <a:t>1/6/2017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23F64CD-F516-4079-88F3-FE9DA8E6EF52}"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FE9D4B-62BE-4A5F-80AF-A400DF405EC7}" type="datetime1">
              <a:rPr lang="en-US" smtClean="0"/>
              <a:t>1/6/2017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23F64CD-F516-4079-88F3-FE9DA8E6EF5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52FDD96-1792-433A-BA5E-9902394457BC}" type="datetime1">
              <a:rPr lang="en-US" smtClean="0"/>
              <a:t>1/6/2017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23F64CD-F516-4079-88F3-FE9DA8E6EF5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FF4DF3-D119-41BF-AFC1-FF7B026DEB6A}" type="datetime1">
              <a:rPr lang="en-US" smtClean="0"/>
              <a:t>1/6/2017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23F64CD-F516-4079-88F3-FE9DA8E6EF5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2520A27E-7A24-4146-910B-C2686E5A1340}" type="datetime1">
              <a:rPr lang="en-US" smtClean="0"/>
              <a:t>1/6/2017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23F64CD-F516-4079-88F3-FE9DA8E6EF52}"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3"/>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847A6F-8550-4BC9-A306-4B1289129370}" type="datetime1">
              <a:rPr lang="en-US" smtClean="0"/>
              <a:t>1/6/2017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23F64CD-F516-4079-88F3-FE9DA8E6EF5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0133CB0-9DFC-48D5-9BB5-66074A58F61C}" type="datetime1">
              <a:rPr lang="en-US" smtClean="0"/>
              <a:t>1/6/2017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23F64CD-F516-4079-88F3-FE9DA8E6EF52}"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9"/>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2"/>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5"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21" y="21106"/>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5" y="1055079"/>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7"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5C2C25A-14B0-4988-88F0-F69771B55CE7}" type="datetime1">
              <a:rPr lang="en-US" smtClean="0"/>
              <a:t>1/6/2017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23F64CD-F516-4079-88F3-FE9DA8E6EF52}"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659" y="1428260"/>
            <a:ext cx="7596555" cy="1651392"/>
          </a:xfrm>
        </p:spPr>
        <p:txBody>
          <a:bodyPr>
            <a:normAutofit/>
          </a:bodyPr>
          <a:lstStyle/>
          <a:p>
            <a:r>
              <a:rPr lang="en-US" sz="4000" b="1" dirty="0" smtClean="0">
                <a:latin typeface="Castellar" panose="020A0402060406010301" pitchFamily="18" charset="0"/>
              </a:rPr>
              <a:t>Churn  Prediction  in</a:t>
            </a:r>
            <a:br>
              <a:rPr lang="en-US" sz="4000" b="1" dirty="0" smtClean="0">
                <a:latin typeface="Castellar" panose="020A0402060406010301" pitchFamily="18" charset="0"/>
              </a:rPr>
            </a:br>
            <a:r>
              <a:rPr lang="en-US" sz="4000" b="1" dirty="0" smtClean="0">
                <a:latin typeface="Castellar" panose="020A0402060406010301" pitchFamily="18" charset="0"/>
              </a:rPr>
              <a:t> Telecom  Domain</a:t>
            </a:r>
            <a:endParaRPr lang="en-US" sz="4000" dirty="0"/>
          </a:p>
        </p:txBody>
      </p:sp>
      <p:sp>
        <p:nvSpPr>
          <p:cNvPr id="3" name="Subtitle 2"/>
          <p:cNvSpPr>
            <a:spLocks noGrp="1"/>
          </p:cNvSpPr>
          <p:nvPr>
            <p:ph type="subTitle" idx="1"/>
          </p:nvPr>
        </p:nvSpPr>
        <p:spPr>
          <a:xfrm>
            <a:off x="5638800" y="4572000"/>
            <a:ext cx="2895600" cy="1287324"/>
          </a:xfrm>
        </p:spPr>
        <p:txBody>
          <a:bodyPr>
            <a:normAutofit fontScale="85000" lnSpcReduction="10000"/>
          </a:bodyPr>
          <a:lstStyle/>
          <a:p>
            <a:r>
              <a:rPr lang="en-US" dirty="0" smtClean="0"/>
              <a:t>Presented by:</a:t>
            </a:r>
            <a:endParaRPr lang="en-US" dirty="0"/>
          </a:p>
          <a:p>
            <a:r>
              <a:rPr lang="en-US" dirty="0" smtClean="0"/>
              <a:t>M.V.S. VIDHYA SAGAR</a:t>
            </a:r>
          </a:p>
          <a:p>
            <a:r>
              <a:rPr lang="en-US" dirty="0" smtClean="0"/>
              <a:t>Batch </a:t>
            </a:r>
            <a:r>
              <a:rPr lang="en-US" dirty="0"/>
              <a:t>- </a:t>
            </a:r>
            <a:r>
              <a:rPr lang="en-US" dirty="0" smtClean="0"/>
              <a:t>20</a:t>
            </a:r>
            <a:endParaRPr lang="en-US" dirty="0"/>
          </a:p>
        </p:txBody>
      </p:sp>
      <p:sp>
        <p:nvSpPr>
          <p:cNvPr id="4" name="Subtitle 2"/>
          <p:cNvSpPr txBox="1">
            <a:spLocks/>
          </p:cNvSpPr>
          <p:nvPr/>
        </p:nvSpPr>
        <p:spPr>
          <a:xfrm>
            <a:off x="1538655" y="4191005"/>
            <a:ext cx="2238523" cy="137160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US" dirty="0"/>
          </a:p>
        </p:txBody>
      </p:sp>
      <p:sp>
        <p:nvSpPr>
          <p:cNvPr id="5" name="Rectangle 4"/>
          <p:cNvSpPr/>
          <p:nvPr/>
        </p:nvSpPr>
        <p:spPr>
          <a:xfrm>
            <a:off x="1676402" y="4495800"/>
            <a:ext cx="2472397" cy="1785104"/>
          </a:xfrm>
          <a:prstGeom prst="rect">
            <a:avLst/>
          </a:prstGeom>
        </p:spPr>
        <p:txBody>
          <a:bodyPr wrap="square">
            <a:spAutoFit/>
          </a:bodyPr>
          <a:lstStyle/>
          <a:p>
            <a:r>
              <a:rPr lang="en-IN" sz="2200" dirty="0" smtClean="0"/>
              <a:t>Mentors: </a:t>
            </a:r>
            <a:endParaRPr lang="en-IN" sz="2200" dirty="0"/>
          </a:p>
          <a:p>
            <a:r>
              <a:rPr lang="en-IN" sz="2200" dirty="0" smtClean="0"/>
              <a:t>GAUTHAM</a:t>
            </a:r>
          </a:p>
          <a:p>
            <a:r>
              <a:rPr lang="en-IN" sz="2200" dirty="0"/>
              <a:t> </a:t>
            </a:r>
            <a:r>
              <a:rPr lang="en-IN" sz="2200" dirty="0" smtClean="0"/>
              <a:t>      &amp;</a:t>
            </a:r>
          </a:p>
          <a:p>
            <a:r>
              <a:rPr lang="en-US" sz="2200" dirty="0"/>
              <a:t>Ashish Poigal</a:t>
            </a:r>
          </a:p>
          <a:p>
            <a:endParaRPr lang="en-US" sz="2200" dirty="0"/>
          </a:p>
        </p:txBody>
      </p:sp>
      <p:sp>
        <p:nvSpPr>
          <p:cNvPr id="6" name="Slide Number Placeholder 5"/>
          <p:cNvSpPr>
            <a:spLocks noGrp="1"/>
          </p:cNvSpPr>
          <p:nvPr>
            <p:ph type="sldNum" sz="quarter" idx="12"/>
          </p:nvPr>
        </p:nvSpPr>
        <p:spPr/>
        <p:txBody>
          <a:bodyPr/>
          <a:lstStyle/>
          <a:p>
            <a:fld id="{F23F64CD-F516-4079-88F3-FE9DA8E6EF52}" type="slidenum">
              <a:rPr lang="en-US" smtClean="0"/>
              <a:t>1</a:t>
            </a:fld>
            <a:endParaRPr lang="en-US" dirty="0"/>
          </a:p>
        </p:txBody>
      </p:sp>
    </p:spTree>
    <p:extLst>
      <p:ext uri="{BB962C8B-B14F-4D97-AF65-F5344CB8AC3E}">
        <p14:creationId xmlns:p14="http://schemas.microsoft.com/office/powerpoint/2010/main" xmlns="" val="198205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        </a:t>
            </a:r>
            <a:r>
              <a:rPr lang="en-US" sz="4400" b="1" dirty="0" smtClean="0">
                <a:solidFill>
                  <a:schemeClr val="accent1"/>
                </a:solidFill>
              </a:rPr>
              <a:t>OUTLIERS </a:t>
            </a:r>
            <a:r>
              <a:rPr lang="en-US" sz="4400" b="1" dirty="0" smtClean="0">
                <a:solidFill>
                  <a:schemeClr val="accent1"/>
                </a:solidFill>
              </a:rPr>
              <a:t/>
            </a:r>
            <a:br>
              <a:rPr lang="en-US" sz="4400" b="1" dirty="0" smtClean="0">
                <a:solidFill>
                  <a:schemeClr val="accent1"/>
                </a:solidFill>
              </a:rPr>
            </a:br>
            <a:endParaRPr lang="en-US" b="1" dirty="0">
              <a:solidFill>
                <a:schemeClr val="accent1"/>
              </a:solidFill>
            </a:endParaRPr>
          </a:p>
        </p:txBody>
      </p:sp>
      <p:pic>
        <p:nvPicPr>
          <p:cNvPr id="4" name="Content Placeholder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57402" y="1752604"/>
            <a:ext cx="6481689" cy="4203589"/>
          </a:xfrm>
          <a:prstGeom prst="rect">
            <a:avLst/>
          </a:prstGeom>
        </p:spPr>
      </p:pic>
      <p:sp>
        <p:nvSpPr>
          <p:cNvPr id="5" name="Slide Number Placeholder 4"/>
          <p:cNvSpPr>
            <a:spLocks noGrp="1"/>
          </p:cNvSpPr>
          <p:nvPr>
            <p:ph type="sldNum" sz="quarter" idx="12"/>
          </p:nvPr>
        </p:nvSpPr>
        <p:spPr/>
        <p:txBody>
          <a:bodyPr/>
          <a:lstStyle/>
          <a:p>
            <a:fld id="{F23F64CD-F516-4079-88F3-FE9DA8E6EF52}"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b="1" dirty="0" smtClean="0">
                <a:solidFill>
                  <a:schemeClr val="accent1"/>
                </a:solidFill>
              </a:rPr>
              <a:t>   Feature </a:t>
            </a:r>
            <a:r>
              <a:rPr lang="en-IN" sz="4400" b="1" dirty="0" smtClean="0">
                <a:solidFill>
                  <a:schemeClr val="accent1"/>
                </a:solidFill>
              </a:rPr>
              <a:t>Extraction</a:t>
            </a:r>
            <a:endParaRPr lang="en-US" dirty="0"/>
          </a:p>
        </p:txBody>
      </p:sp>
      <p:sp>
        <p:nvSpPr>
          <p:cNvPr id="3" name="Subtitle 2"/>
          <p:cNvSpPr>
            <a:spLocks noGrp="1"/>
          </p:cNvSpPr>
          <p:nvPr>
            <p:ph type="subTitle" idx="1"/>
          </p:nvPr>
        </p:nvSpPr>
        <p:spPr>
          <a:xfrm>
            <a:off x="1219200" y="2286000"/>
            <a:ext cx="7406640" cy="2819400"/>
          </a:xfrm>
        </p:spPr>
        <p:txBody>
          <a:bodyPr>
            <a:normAutofit fontScale="92500" lnSpcReduction="20000"/>
          </a:bodyPr>
          <a:lstStyle/>
          <a:p>
            <a:pPr marL="342900" indent="-342900">
              <a:buFont typeface="Wingdings" panose="05000000000000000000" pitchFamily="2" charset="2"/>
              <a:buChar char="q"/>
            </a:pPr>
            <a:r>
              <a:rPr lang="en-US" sz="2800" dirty="0" smtClean="0"/>
              <a:t>By Intuition and Domain understanding.</a:t>
            </a:r>
          </a:p>
          <a:p>
            <a:endParaRPr lang="en-US" sz="2800" dirty="0" smtClean="0"/>
          </a:p>
          <a:p>
            <a:pPr marL="342900" indent="-342900">
              <a:buFont typeface="Wingdings" panose="05000000000000000000" pitchFamily="2" charset="2"/>
              <a:buChar char="q"/>
            </a:pPr>
            <a:r>
              <a:rPr lang="en-US" sz="2800" dirty="0" smtClean="0"/>
              <a:t>Important   Features are selected using Random Forest.</a:t>
            </a:r>
          </a:p>
          <a:p>
            <a:pPr marL="342900" indent="-342900">
              <a:buFont typeface="Wingdings" panose="05000000000000000000" pitchFamily="2" charset="2"/>
              <a:buChar char="q"/>
            </a:pPr>
            <a:endParaRPr lang="en-US" sz="2800" dirty="0" smtClean="0"/>
          </a:p>
          <a:p>
            <a:pPr marL="342900" indent="-342900">
              <a:buFont typeface="Wingdings" panose="05000000000000000000" pitchFamily="2" charset="2"/>
              <a:buChar char="q"/>
            </a:pPr>
            <a:r>
              <a:rPr lang="en-US" sz="2800" dirty="0" smtClean="0"/>
              <a:t>21 attributes </a:t>
            </a:r>
            <a:r>
              <a:rPr lang="en-US" sz="2800" dirty="0" smtClean="0"/>
              <a:t>are selected as important attributes among 111 from the data set.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23F64CD-F516-4079-88F3-FE9DA8E6EF52}"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effectLst/>
                <a:latin typeface="Lucida Console" panose="020B0609040504020204" pitchFamily="49" charset="0"/>
              </a:rPr>
              <a:t>  Important Attributes</a:t>
            </a:r>
            <a:endParaRPr lang="en-US" dirty="0"/>
          </a:p>
        </p:txBody>
      </p:sp>
      <p:sp>
        <p:nvSpPr>
          <p:cNvPr id="3" name="Content Placeholder 2"/>
          <p:cNvSpPr>
            <a:spLocks noGrp="1"/>
          </p:cNvSpPr>
          <p:nvPr>
            <p:ph idx="1"/>
          </p:nvPr>
        </p:nvSpPr>
        <p:spPr>
          <a:xfrm>
            <a:off x="1295400" y="1447800"/>
            <a:ext cx="7638288" cy="5410200"/>
          </a:xfrm>
        </p:spPr>
        <p:txBody>
          <a:bodyPr>
            <a:normAutofit fontScale="25000" lnSpcReduction="20000"/>
          </a:bodyPr>
          <a:lstStyle/>
          <a:p>
            <a:pPr>
              <a:buNone/>
            </a:pPr>
            <a:r>
              <a:rPr lang="en-US" dirty="0" smtClean="0">
                <a:latin typeface="Lucida Console" panose="020B0609040504020204" pitchFamily="49" charset="0"/>
              </a:rPr>
              <a:t> </a:t>
            </a:r>
          </a:p>
          <a:p>
            <a:r>
              <a:rPr lang="en-US" sz="5500" dirty="0" smtClean="0"/>
              <a:t>ds.usg.p6 </a:t>
            </a:r>
          </a:p>
          <a:p>
            <a:r>
              <a:rPr lang="en-US" sz="5500" dirty="0" smtClean="0"/>
              <a:t>s7.new.rev.p3.p6 </a:t>
            </a:r>
          </a:p>
          <a:p>
            <a:r>
              <a:rPr lang="en-US" sz="5500" dirty="0" smtClean="0"/>
              <a:t>ds.og.usg.p4</a:t>
            </a:r>
          </a:p>
          <a:p>
            <a:r>
              <a:rPr lang="en-US" sz="5500" dirty="0" smtClean="0"/>
              <a:t>s4.og.unq.any.p2</a:t>
            </a:r>
          </a:p>
          <a:p>
            <a:r>
              <a:rPr lang="en-US" sz="5500" dirty="0" smtClean="0"/>
              <a:t>s2.rch.val.p6 </a:t>
            </a:r>
          </a:p>
          <a:p>
            <a:r>
              <a:rPr lang="en-US" sz="5500" dirty="0" smtClean="0"/>
              <a:t>s4.loc.ic.ins.p1</a:t>
            </a:r>
          </a:p>
          <a:p>
            <a:r>
              <a:rPr lang="en-US" sz="5500" dirty="0" smtClean="0"/>
              <a:t>s3.og.mou.all.p1</a:t>
            </a:r>
          </a:p>
          <a:p>
            <a:r>
              <a:rPr lang="en-US" sz="5500" dirty="0" smtClean="0"/>
              <a:t>s6.rtd.mou.p2.m2 </a:t>
            </a:r>
          </a:p>
          <a:p>
            <a:r>
              <a:rPr lang="en-US" sz="5500" dirty="0" smtClean="0"/>
              <a:t>s8.new.rev.p6</a:t>
            </a:r>
          </a:p>
          <a:p>
            <a:r>
              <a:rPr lang="en-US" sz="5500" dirty="0" smtClean="0"/>
              <a:t>s6.new.rev.p2.m2 </a:t>
            </a:r>
          </a:p>
          <a:p>
            <a:r>
              <a:rPr lang="en-US" sz="5500" dirty="0" smtClean="0"/>
              <a:t>s1.rtd.mou.p2</a:t>
            </a:r>
          </a:p>
          <a:p>
            <a:r>
              <a:rPr lang="en-US" sz="5500" dirty="0" smtClean="0"/>
              <a:t>s1.rtd.mou.p1 </a:t>
            </a:r>
          </a:p>
          <a:p>
            <a:r>
              <a:rPr lang="en-US" sz="5500" dirty="0" smtClean="0"/>
              <a:t>s8.ic.mou.all.p3 </a:t>
            </a:r>
          </a:p>
          <a:p>
            <a:r>
              <a:rPr lang="en-US" sz="5500" dirty="0" smtClean="0"/>
              <a:t>s1.og.rev.all.p2</a:t>
            </a:r>
          </a:p>
          <a:p>
            <a:r>
              <a:rPr lang="en-US" sz="5500" dirty="0" smtClean="0"/>
              <a:t>s7.new.rev.p2.p6 </a:t>
            </a:r>
          </a:p>
          <a:p>
            <a:r>
              <a:rPr lang="en-US" sz="5500" dirty="0" smtClean="0"/>
              <a:t>s4.usg.ins.p2 </a:t>
            </a:r>
          </a:p>
          <a:p>
            <a:r>
              <a:rPr lang="en-US" sz="5500" dirty="0" smtClean="0"/>
              <a:t>snd.dec.p2</a:t>
            </a:r>
          </a:p>
          <a:p>
            <a:r>
              <a:rPr lang="en-US" sz="5500" dirty="0" smtClean="0"/>
              <a:t>s3.og.rev.4db.p5</a:t>
            </a:r>
          </a:p>
          <a:p>
            <a:r>
              <a:rPr lang="en-US" sz="5500" dirty="0" smtClean="0"/>
              <a:t>s3.new.rev.4db.p5 </a:t>
            </a:r>
          </a:p>
          <a:p>
            <a:r>
              <a:rPr lang="en-US" sz="5500" dirty="0" smtClean="0"/>
              <a:t>s3.new.rev.p3 </a:t>
            </a:r>
          </a:p>
          <a:p>
            <a:r>
              <a:rPr lang="en-US" sz="5500" dirty="0" smtClean="0"/>
              <a:t>target</a:t>
            </a:r>
            <a:endParaRPr lang="en-US" sz="5500" dirty="0" smtClean="0">
              <a:latin typeface="Lucida Console" panose="020B0609040504020204" pitchFamily="49" charset="0"/>
            </a:endParaRPr>
          </a:p>
          <a:p>
            <a:r>
              <a:rPr lang="en-US" sz="5500" dirty="0" smtClean="0">
                <a:latin typeface="Lucida Console" panose="020B0609040504020204" pitchFamily="49" charset="0"/>
              </a:rPr>
              <a:t>        </a:t>
            </a:r>
            <a:endParaRPr lang="en-US" sz="5500" dirty="0"/>
          </a:p>
        </p:txBody>
      </p:sp>
      <p:sp>
        <p:nvSpPr>
          <p:cNvPr id="4" name="Rectangle 3"/>
          <p:cNvSpPr/>
          <p:nvPr/>
        </p:nvSpPr>
        <p:spPr>
          <a:xfrm>
            <a:off x="3581400" y="1828800"/>
            <a:ext cx="5562600" cy="2123658"/>
          </a:xfrm>
          <a:prstGeom prst="rect">
            <a:avLst/>
          </a:prstGeom>
        </p:spPr>
        <p:txBody>
          <a:bodyPr wrap="square">
            <a:spAutoFit/>
          </a:bodyPr>
          <a:lstStyle/>
          <a:p>
            <a:endParaRPr lang="en-US" dirty="0" smtClean="0"/>
          </a:p>
          <a:p>
            <a:endParaRPr lang="en-US" dirty="0"/>
          </a:p>
          <a:p>
            <a:r>
              <a:rPr lang="en-US" dirty="0" smtClean="0"/>
              <a:t>  </a:t>
            </a:r>
            <a:r>
              <a:rPr lang="en-US" sz="2400" dirty="0" smtClean="0"/>
              <a:t>Final Attributes after feature selection</a:t>
            </a:r>
          </a:p>
          <a:p>
            <a:r>
              <a:rPr lang="en-US" sz="2400" dirty="0" smtClean="0"/>
              <a:t> </a:t>
            </a:r>
          </a:p>
          <a:p>
            <a:r>
              <a:rPr lang="en-US" sz="2400" dirty="0" smtClean="0"/>
              <a:t> Each independent attribute is selected based on its </a:t>
            </a:r>
            <a:r>
              <a:rPr lang="en-US" sz="2400" dirty="0" smtClean="0"/>
              <a:t>Information Gain.</a:t>
            </a:r>
            <a:r>
              <a:rPr lang="en-US" sz="2400" dirty="0" smtClean="0"/>
              <a:t>    	.</a:t>
            </a:r>
            <a:endParaRPr lang="en-US" sz="2400" dirty="0"/>
          </a:p>
        </p:txBody>
      </p:sp>
      <p:sp>
        <p:nvSpPr>
          <p:cNvPr id="5" name="Slide Number Placeholder 4"/>
          <p:cNvSpPr>
            <a:spLocks noGrp="1"/>
          </p:cNvSpPr>
          <p:nvPr>
            <p:ph type="sldNum" sz="quarter" idx="12"/>
          </p:nvPr>
        </p:nvSpPr>
        <p:spPr/>
        <p:txBody>
          <a:bodyPr/>
          <a:lstStyle/>
          <a:p>
            <a:fld id="{F23F64CD-F516-4079-88F3-FE9DA8E6EF52}"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b="1" dirty="0" smtClean="0">
                <a:solidFill>
                  <a:schemeClr val="accent1"/>
                </a:solidFill>
              </a:rPr>
              <a:t>Applying Different Machine learning Techniques</a:t>
            </a:r>
            <a:endParaRPr lang="en-US" dirty="0">
              <a:solidFill>
                <a:schemeClr val="accent1"/>
              </a:solidFill>
            </a:endParaRPr>
          </a:p>
        </p:txBody>
      </p:sp>
      <p:pic>
        <p:nvPicPr>
          <p:cNvPr id="4" name="Content Placeholder 10"/>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31624" y="2451108"/>
            <a:ext cx="2978481" cy="3525837"/>
          </a:xfrm>
        </p:spPr>
      </p:pic>
      <p:sp>
        <p:nvSpPr>
          <p:cNvPr id="5" name="Rectangle 4"/>
          <p:cNvSpPr/>
          <p:nvPr/>
        </p:nvSpPr>
        <p:spPr>
          <a:xfrm>
            <a:off x="4572000" y="2514602"/>
            <a:ext cx="4572000" cy="2031325"/>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smtClean="0"/>
              <a:t>Supervised Data</a:t>
            </a:r>
            <a:br>
              <a:rPr lang="en-US" dirty="0" smtClean="0"/>
            </a:br>
            <a:r>
              <a:rPr lang="en-US" dirty="0" smtClean="0"/>
              <a:t>   </a:t>
            </a:r>
          </a:p>
          <a:p>
            <a:r>
              <a:rPr lang="en-US" dirty="0" smtClean="0"/>
              <a:t>        -&gt;Classification problem</a:t>
            </a:r>
          </a:p>
          <a:p>
            <a:r>
              <a:rPr lang="en-US" dirty="0" smtClean="0"/>
              <a:t>                Decision Trees(C5.0),Support 	Vector  ,Machine, Logistic   	Regression,</a:t>
            </a:r>
          </a:p>
          <a:p>
            <a:r>
              <a:rPr lang="en-US" dirty="0" smtClean="0"/>
              <a:t>               Random Forest</a:t>
            </a:r>
            <a:endParaRPr lang="en-US" dirty="0"/>
          </a:p>
        </p:txBody>
      </p:sp>
      <p:sp>
        <p:nvSpPr>
          <p:cNvPr id="6" name="Slide Number Placeholder 5"/>
          <p:cNvSpPr>
            <a:spLocks noGrp="1"/>
          </p:cNvSpPr>
          <p:nvPr>
            <p:ph type="sldNum" sz="quarter" idx="12"/>
          </p:nvPr>
        </p:nvSpPr>
        <p:spPr/>
        <p:txBody>
          <a:bodyPr/>
          <a:lstStyle/>
          <a:p>
            <a:fld id="{F23F64CD-F516-4079-88F3-FE9DA8E6EF52}"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143000"/>
            <a:ext cx="7406640" cy="2057400"/>
          </a:xfrm>
        </p:spPr>
        <p:txBody>
          <a:bodyPr>
            <a:normAutofit lnSpcReduction="10000"/>
          </a:bodyPr>
          <a:lstStyle/>
          <a:p>
            <a:pPr lvl="0">
              <a:buFont typeface="Arial" pitchFamily="34" charset="0"/>
              <a:buChar char="•"/>
            </a:pPr>
            <a:r>
              <a:rPr lang="en-US" dirty="0" smtClean="0"/>
              <a:t>Build the model on the training dataset and test the accuracy’s on the test dataset</a:t>
            </a:r>
            <a:r>
              <a:rPr lang="en-US" dirty="0" smtClean="0"/>
              <a:t>.</a:t>
            </a:r>
          </a:p>
          <a:p>
            <a:pPr lvl="0">
              <a:buFont typeface="Arial" pitchFamily="34" charset="0"/>
              <a:buChar char="•"/>
            </a:pPr>
            <a:r>
              <a:rPr lang="en-US" dirty="0" smtClean="0"/>
              <a:t>Tune </a:t>
            </a:r>
            <a:r>
              <a:rPr lang="en-US" dirty="0" smtClean="0"/>
              <a:t>the model on the  train dataset and again check error metrics on the test dataset until we get optimal tuning parameter.</a:t>
            </a:r>
          </a:p>
          <a:p>
            <a:endParaRPr lang="en-US"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1447800" y="3310890"/>
            <a:ext cx="6341110" cy="3547110"/>
          </a:xfrm>
          <a:prstGeom prst="rect">
            <a:avLst/>
          </a:prstGeom>
        </p:spPr>
      </p:pic>
      <p:sp>
        <p:nvSpPr>
          <p:cNvPr id="5" name="Slide Number Placeholder 4"/>
          <p:cNvSpPr>
            <a:spLocks noGrp="1"/>
          </p:cNvSpPr>
          <p:nvPr>
            <p:ph type="sldNum" sz="quarter" idx="12"/>
          </p:nvPr>
        </p:nvSpPr>
        <p:spPr/>
        <p:txBody>
          <a:bodyPr/>
          <a:lstStyle/>
          <a:p>
            <a:fld id="{F23F64CD-F516-4079-88F3-FE9DA8E6EF52}"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295400"/>
            <a:ext cx="7406640" cy="2057400"/>
          </a:xfrm>
        </p:spPr>
        <p:txBody>
          <a:bodyPr>
            <a:normAutofit fontScale="77500" lnSpcReduction="20000"/>
          </a:bodyPr>
          <a:lstStyle/>
          <a:p>
            <a:pPr lvl="0"/>
            <a:r>
              <a:rPr lang="en-US" dirty="0" smtClean="0"/>
              <a:t>In same way build multiple models and select the best model which gives good Accuracy and reduces the misclassification error.</a:t>
            </a:r>
          </a:p>
          <a:p>
            <a:r>
              <a:rPr lang="en-US" dirty="0" smtClean="0"/>
              <a:t>Important Error Metrics to be considered in churn prediction in telecom domain are </a:t>
            </a:r>
          </a:p>
          <a:p>
            <a:r>
              <a:rPr lang="en-US" dirty="0" smtClean="0"/>
              <a:t>1.Accuracy </a:t>
            </a:r>
            <a:endParaRPr lang="en-US" dirty="0" smtClean="0"/>
          </a:p>
          <a:p>
            <a:r>
              <a:rPr lang="en-US" dirty="0" smtClean="0"/>
              <a:t>2.Recall</a:t>
            </a:r>
          </a:p>
          <a:p>
            <a:endParaRPr lang="en-US" dirty="0"/>
          </a:p>
        </p:txBody>
      </p:sp>
      <p:pic>
        <p:nvPicPr>
          <p:cNvPr id="4" name="table"/>
          <p:cNvPicPr/>
          <p:nvPr/>
        </p:nvPicPr>
        <p:blipFill>
          <a:blip r:embed="rId2" cstate="print"/>
          <a:stretch>
            <a:fillRect/>
          </a:stretch>
        </p:blipFill>
        <p:spPr>
          <a:xfrm>
            <a:off x="1752602" y="3200400"/>
            <a:ext cx="6104255" cy="1298575"/>
          </a:xfrm>
          <a:prstGeom prst="rect">
            <a:avLst/>
          </a:prstGeom>
        </p:spPr>
      </p:pic>
      <p:sp>
        <p:nvSpPr>
          <p:cNvPr id="5" name="Rectangle 4"/>
          <p:cNvSpPr/>
          <p:nvPr/>
        </p:nvSpPr>
        <p:spPr>
          <a:xfrm>
            <a:off x="1524000" y="4953002"/>
            <a:ext cx="6172200" cy="1477328"/>
          </a:xfrm>
          <a:prstGeom prst="rect">
            <a:avLst/>
          </a:prstGeom>
        </p:spPr>
        <p:txBody>
          <a:bodyPr wrap="square">
            <a:spAutoFit/>
          </a:bodyPr>
          <a:lstStyle/>
          <a:p>
            <a:pPr marL="342900" indent="-342900">
              <a:buFont typeface="Wingdings" panose="05000000000000000000" pitchFamily="2" charset="2"/>
              <a:buChar char="Ø"/>
            </a:pPr>
            <a:r>
              <a:rPr lang="en-US" dirty="0" smtClean="0">
                <a:cs typeface="Times New Roman" panose="02020603050405020304" pitchFamily="18" charset="0"/>
              </a:rPr>
              <a:t>The customer who are going to churn  required category(+ve) and who are not going to churn required(-ve) category.</a:t>
            </a:r>
          </a:p>
          <a:p>
            <a:r>
              <a:rPr lang="en-US" dirty="0" smtClean="0">
                <a:cs typeface="Times New Roman" panose="02020603050405020304" pitchFamily="18" charset="0"/>
              </a:rPr>
              <a:t>     Recall =T+ve/( T+ve + False –ve)  </a:t>
            </a:r>
          </a:p>
          <a:p>
            <a:r>
              <a:rPr lang="en-US" dirty="0" smtClean="0">
                <a:cs typeface="Times New Roman" panose="02020603050405020304" pitchFamily="18" charset="0"/>
              </a:rPr>
              <a:t>     Accuracy=(T+ve  +  T-ve )/(Total sum)</a:t>
            </a:r>
            <a:endParaRPr lang="en-US"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23F64CD-F516-4079-88F3-FE9DA8E6EF52}"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          </a:t>
            </a:r>
            <a:r>
              <a:rPr lang="en-US" b="1" dirty="0" smtClean="0">
                <a:solidFill>
                  <a:schemeClr val="accent1"/>
                </a:solidFill>
              </a:rPr>
              <a:t>RESULTS</a:t>
            </a:r>
            <a:r>
              <a:rPr lang="en-US" b="1" dirty="0" smtClean="0">
                <a:solidFill>
                  <a:schemeClr val="accent1"/>
                </a:solidFill>
              </a:rPr>
              <a:t/>
            </a:r>
            <a:br>
              <a:rPr lang="en-US" b="1" dirty="0" smtClean="0">
                <a:solidFill>
                  <a:schemeClr val="accent1"/>
                </a:solidFill>
              </a:rPr>
            </a:br>
            <a:endParaRPr lang="en-US" dirty="0">
              <a:solidFill>
                <a:schemeClr val="accent1"/>
              </a:solidFill>
            </a:endParaRPr>
          </a:p>
        </p:txBody>
      </p:sp>
      <p:sp>
        <p:nvSpPr>
          <p:cNvPr id="3" name="Subtitle 2"/>
          <p:cNvSpPr>
            <a:spLocks noGrp="1"/>
          </p:cNvSpPr>
          <p:nvPr>
            <p:ph type="subTitle" idx="1"/>
          </p:nvPr>
        </p:nvSpPr>
        <p:spPr/>
        <p:txBody>
          <a:bodyPr/>
          <a:lstStyle/>
          <a:p>
            <a:r>
              <a:rPr lang="en-US" dirty="0" smtClean="0"/>
              <a:t>I  have applied 4 different classification algorithms to choose the best model which is giving good recall and accuracy.</a:t>
            </a:r>
          </a:p>
          <a:p>
            <a:endParaRPr lang="en-US" dirty="0"/>
          </a:p>
        </p:txBody>
      </p:sp>
      <p:graphicFrame>
        <p:nvGraphicFramePr>
          <p:cNvPr id="4" name="Table 3"/>
          <p:cNvGraphicFramePr>
            <a:graphicFrameLocks noGrp="1"/>
          </p:cNvGraphicFramePr>
          <p:nvPr/>
        </p:nvGraphicFramePr>
        <p:xfrm>
          <a:off x="1295400" y="3429000"/>
          <a:ext cx="7391400" cy="1381760"/>
        </p:xfrm>
        <a:graphic>
          <a:graphicData uri="http://schemas.openxmlformats.org/drawingml/2006/table">
            <a:tbl>
              <a:tblPr firstRow="1" bandRow="1">
                <a:tableStyleId>{5C22544A-7EE6-4342-B048-85BDC9FD1C3A}</a:tableStyleId>
              </a:tblPr>
              <a:tblGrid>
                <a:gridCol w="1155700"/>
                <a:gridCol w="1271270"/>
                <a:gridCol w="1560195"/>
                <a:gridCol w="1300163"/>
                <a:gridCol w="1037272"/>
                <a:gridCol w="1066800"/>
              </a:tblGrid>
              <a:tr h="370840">
                <a:tc>
                  <a:txBody>
                    <a:bodyPr/>
                    <a:lstStyle/>
                    <a:p>
                      <a:endParaRPr lang="en-US" dirty="0"/>
                    </a:p>
                  </a:txBody>
                  <a:tcPr/>
                </a:tc>
                <a:tc>
                  <a:txBody>
                    <a:bodyPr/>
                    <a:lstStyle/>
                    <a:p>
                      <a:r>
                        <a:rPr lang="en-US" dirty="0" smtClean="0"/>
                        <a:t>Random Forests</a:t>
                      </a:r>
                      <a:endParaRPr lang="en-US" dirty="0"/>
                    </a:p>
                  </a:txBody>
                  <a:tcPr/>
                </a:tc>
                <a:tc>
                  <a:txBody>
                    <a:bodyPr/>
                    <a:lstStyle/>
                    <a:p>
                      <a:r>
                        <a:rPr lang="en-US" dirty="0" smtClean="0"/>
                        <a:t>Logistic Regression</a:t>
                      </a:r>
                      <a:endParaRPr lang="en-US" dirty="0"/>
                    </a:p>
                  </a:txBody>
                  <a:tcPr/>
                </a:tc>
                <a:tc>
                  <a:txBody>
                    <a:bodyPr/>
                    <a:lstStyle/>
                    <a:p>
                      <a:r>
                        <a:rPr lang="en-US" dirty="0" smtClean="0"/>
                        <a:t>Decision Trees</a:t>
                      </a:r>
                      <a:endParaRPr lang="en-US" dirty="0"/>
                    </a:p>
                  </a:txBody>
                  <a:tcPr/>
                </a:tc>
                <a:tc>
                  <a:txBody>
                    <a:bodyPr/>
                    <a:lstStyle/>
                    <a:p>
                      <a:r>
                        <a:rPr lang="en-US" dirty="0" smtClean="0"/>
                        <a:t>SVM</a:t>
                      </a:r>
                    </a:p>
                    <a:p>
                      <a:r>
                        <a:rPr lang="en-US" dirty="0" smtClean="0"/>
                        <a:t>(linear)</a:t>
                      </a:r>
                      <a:endParaRPr lang="en-US" dirty="0"/>
                    </a:p>
                  </a:txBody>
                  <a:tcPr/>
                </a:tc>
                <a:tc>
                  <a:txBody>
                    <a:bodyPr/>
                    <a:lstStyle/>
                    <a:p>
                      <a:r>
                        <a:rPr lang="en-US" dirty="0" smtClean="0"/>
                        <a:t>SVM</a:t>
                      </a:r>
                    </a:p>
                    <a:p>
                      <a:r>
                        <a:rPr lang="en-US" dirty="0" smtClean="0"/>
                        <a:t>(radial)</a:t>
                      </a:r>
                      <a:endParaRPr lang="en-US" dirty="0"/>
                    </a:p>
                  </a:txBody>
                  <a:tcPr/>
                </a:tc>
              </a:tr>
              <a:tr h="370840">
                <a:tc>
                  <a:txBody>
                    <a:bodyPr/>
                    <a:lstStyle/>
                    <a:p>
                      <a:r>
                        <a:rPr lang="en-US" dirty="0" smtClean="0"/>
                        <a:t>Accuracy</a:t>
                      </a:r>
                      <a:endParaRPr lang="en-US" dirty="0"/>
                    </a:p>
                  </a:txBody>
                  <a:tcPr/>
                </a:tc>
                <a:tc>
                  <a:txBody>
                    <a:bodyPr/>
                    <a:lstStyle/>
                    <a:p>
                      <a:r>
                        <a:rPr lang="en-US" dirty="0" smtClean="0"/>
                        <a:t>83.83</a:t>
                      </a:r>
                      <a:endParaRPr lang="en-US" dirty="0"/>
                    </a:p>
                  </a:txBody>
                  <a:tcPr/>
                </a:tc>
                <a:tc>
                  <a:txBody>
                    <a:bodyPr/>
                    <a:lstStyle/>
                    <a:p>
                      <a:r>
                        <a:rPr lang="en-US" dirty="0" smtClean="0"/>
                        <a:t>73.5</a:t>
                      </a:r>
                      <a:endParaRPr lang="en-US" dirty="0"/>
                    </a:p>
                  </a:txBody>
                  <a:tcPr/>
                </a:tc>
                <a:tc>
                  <a:txBody>
                    <a:bodyPr/>
                    <a:lstStyle/>
                    <a:p>
                      <a:r>
                        <a:rPr lang="en-US" dirty="0" smtClean="0"/>
                        <a:t>80.98</a:t>
                      </a:r>
                      <a:endParaRPr lang="en-US" dirty="0"/>
                    </a:p>
                  </a:txBody>
                  <a:tcPr/>
                </a:tc>
                <a:tc>
                  <a:txBody>
                    <a:bodyPr/>
                    <a:lstStyle/>
                    <a:p>
                      <a:r>
                        <a:rPr lang="en-US" dirty="0" smtClean="0"/>
                        <a:t>73.50</a:t>
                      </a:r>
                      <a:endParaRPr lang="en-US" dirty="0"/>
                    </a:p>
                  </a:txBody>
                  <a:tcPr/>
                </a:tc>
                <a:tc>
                  <a:txBody>
                    <a:bodyPr/>
                    <a:lstStyle/>
                    <a:p>
                      <a:r>
                        <a:rPr lang="en-US" dirty="0" smtClean="0"/>
                        <a:t>81.06</a:t>
                      </a:r>
                      <a:endParaRPr lang="en-US" dirty="0"/>
                    </a:p>
                  </a:txBody>
                  <a:tcPr/>
                </a:tc>
              </a:tr>
              <a:tr h="370840">
                <a:tc>
                  <a:txBody>
                    <a:bodyPr/>
                    <a:lstStyle/>
                    <a:p>
                      <a:r>
                        <a:rPr lang="en-US" dirty="0" smtClean="0"/>
                        <a:t>Recall</a:t>
                      </a:r>
                      <a:endParaRPr lang="en-US" dirty="0"/>
                    </a:p>
                  </a:txBody>
                  <a:tcPr/>
                </a:tc>
                <a:tc>
                  <a:txBody>
                    <a:bodyPr/>
                    <a:lstStyle/>
                    <a:p>
                      <a:r>
                        <a:rPr lang="en-US" dirty="0" smtClean="0"/>
                        <a:t>82.31</a:t>
                      </a:r>
                      <a:endParaRPr lang="en-US" dirty="0"/>
                    </a:p>
                  </a:txBody>
                  <a:tcPr/>
                </a:tc>
                <a:tc>
                  <a:txBody>
                    <a:bodyPr/>
                    <a:lstStyle/>
                    <a:p>
                      <a:r>
                        <a:rPr lang="en-US" dirty="0" smtClean="0"/>
                        <a:t>70.4</a:t>
                      </a:r>
                      <a:endParaRPr lang="en-US" dirty="0"/>
                    </a:p>
                  </a:txBody>
                  <a:tcPr/>
                </a:tc>
                <a:tc>
                  <a:txBody>
                    <a:bodyPr/>
                    <a:lstStyle/>
                    <a:p>
                      <a:r>
                        <a:rPr lang="en-US" dirty="0" smtClean="0"/>
                        <a:t>78.83</a:t>
                      </a:r>
                      <a:endParaRPr lang="en-US" dirty="0"/>
                    </a:p>
                  </a:txBody>
                  <a:tcPr/>
                </a:tc>
                <a:tc>
                  <a:txBody>
                    <a:bodyPr/>
                    <a:lstStyle/>
                    <a:p>
                      <a:r>
                        <a:rPr lang="en-US" dirty="0" smtClean="0"/>
                        <a:t>68.72</a:t>
                      </a:r>
                      <a:endParaRPr lang="en-US" dirty="0"/>
                    </a:p>
                  </a:txBody>
                  <a:tcPr/>
                </a:tc>
                <a:tc>
                  <a:txBody>
                    <a:bodyPr/>
                    <a:lstStyle/>
                    <a:p>
                      <a:r>
                        <a:rPr lang="en-US" dirty="0" smtClean="0"/>
                        <a:t>75.65</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F23F64CD-F516-4079-88F3-FE9DA8E6EF52}"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371600"/>
            <a:ext cx="7406640" cy="2231064"/>
          </a:xfrm>
        </p:spPr>
        <p:txBody>
          <a:bodyPr>
            <a:normAutofit fontScale="25000" lnSpcReduction="20000"/>
          </a:bodyPr>
          <a:lstStyle/>
          <a:p>
            <a:endParaRPr lang="en-US" sz="8000" dirty="0" smtClean="0"/>
          </a:p>
          <a:p>
            <a:r>
              <a:rPr lang="en-US" sz="8000" dirty="0" smtClean="0"/>
              <a:t>By </a:t>
            </a:r>
            <a:r>
              <a:rPr lang="en-US" sz="8000" dirty="0" smtClean="0"/>
              <a:t>analyzing the results it is clear that only Random Forests gives good recall and accuracy among all other classifiers. so as per our business scenario recall is more important that precision i.e., Customers who are churning should not be predicted as non-churners .</a:t>
            </a:r>
          </a:p>
          <a:p>
            <a:r>
              <a:rPr lang="en-US" sz="8000" dirty="0" smtClean="0"/>
              <a:t>So I finally conclude that Random  Forest  is appropriate for this churn prediction in the telecom domain.   </a:t>
            </a:r>
          </a:p>
          <a:p>
            <a:endParaRPr lang="en-US" sz="9600" dirty="0" smtClean="0"/>
          </a:p>
          <a:p>
            <a:r>
              <a:rPr lang="en-US" sz="8000" dirty="0" smtClean="0"/>
              <a:t>Calculation </a:t>
            </a:r>
            <a:r>
              <a:rPr lang="en-US" sz="8000" dirty="0" smtClean="0"/>
              <a:t>of error metrics for Random Forests:</a:t>
            </a:r>
          </a:p>
          <a:p>
            <a:endParaRPr lang="en-US" dirty="0"/>
          </a:p>
        </p:txBody>
      </p:sp>
      <p:graphicFrame>
        <p:nvGraphicFramePr>
          <p:cNvPr id="4" name="Table 3"/>
          <p:cNvGraphicFramePr>
            <a:graphicFrameLocks noGrp="1"/>
          </p:cNvGraphicFramePr>
          <p:nvPr/>
        </p:nvGraphicFramePr>
        <p:xfrm>
          <a:off x="1447800" y="4343400"/>
          <a:ext cx="6156960" cy="1524000"/>
        </p:xfrm>
        <a:graphic>
          <a:graphicData uri="http://schemas.openxmlformats.org/drawingml/2006/table">
            <a:tbl>
              <a:tblPr/>
              <a:tblGrid>
                <a:gridCol w="2103120"/>
                <a:gridCol w="2026920"/>
                <a:gridCol w="2026920"/>
              </a:tblGrid>
              <a:tr h="711200">
                <a:tc>
                  <a:txBody>
                    <a:bodyPr/>
                    <a:lstStyle/>
                    <a:p>
                      <a:pPr marL="0" marR="0" algn="just">
                        <a:lnSpc>
                          <a:spcPts val="1800"/>
                        </a:lnSpc>
                        <a:spcBef>
                          <a:spcPts val="0"/>
                        </a:spcBef>
                        <a:spcAft>
                          <a:spcPts val="0"/>
                        </a:spcAft>
                      </a:pPr>
                      <a:r>
                        <a:rPr lang="en-US" sz="1200" dirty="0">
                          <a:latin typeface="Times New Roman"/>
                          <a:ea typeface="Calibri"/>
                          <a:cs typeface="Times New Roman"/>
                        </a:rPr>
                        <a:t>Actual/Predicted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800"/>
                        </a:lnSpc>
                        <a:spcBef>
                          <a:spcPts val="0"/>
                        </a:spcBef>
                        <a:spcAft>
                          <a:spcPts val="0"/>
                        </a:spcAft>
                      </a:pPr>
                      <a:r>
                        <a:rPr lang="en-US" sz="1200">
                          <a:latin typeface="Times New Roman"/>
                          <a:ea typeface="Calibri"/>
                          <a:cs typeface="Times New Roman"/>
                        </a:rPr>
                        <a:t>      Not Churn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800"/>
                        </a:lnSpc>
                        <a:spcBef>
                          <a:spcPts val="0"/>
                        </a:spcBef>
                        <a:spcAft>
                          <a:spcPts val="1000"/>
                        </a:spcAft>
                      </a:pPr>
                      <a:r>
                        <a:rPr lang="en-US" sz="1200">
                          <a:latin typeface="Times New Roman"/>
                          <a:ea typeface="Calibri"/>
                          <a:cs typeface="Times New Roman"/>
                        </a:rPr>
                        <a:t>          Churn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just">
                        <a:lnSpc>
                          <a:spcPts val="1800"/>
                        </a:lnSpc>
                        <a:spcBef>
                          <a:spcPts val="0"/>
                        </a:spcBef>
                        <a:spcAft>
                          <a:spcPts val="0"/>
                        </a:spcAft>
                      </a:pPr>
                      <a:r>
                        <a:rPr lang="en-US" sz="1200">
                          <a:latin typeface="Times New Roman"/>
                          <a:ea typeface="Calibri"/>
                          <a:cs typeface="Times New Roman"/>
                        </a:rPr>
                        <a:t>   Not Churn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800"/>
                        </a:lnSpc>
                        <a:spcBef>
                          <a:spcPts val="0"/>
                        </a:spcBef>
                        <a:spcAft>
                          <a:spcPts val="0"/>
                        </a:spcAft>
                      </a:pPr>
                      <a:r>
                        <a:rPr lang="en-US" sz="1200">
                          <a:latin typeface="Times New Roman"/>
                          <a:ea typeface="Calibri"/>
                          <a:cs typeface="Times New Roman"/>
                        </a:rPr>
                        <a:t>       3233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800"/>
                        </a:lnSpc>
                        <a:spcBef>
                          <a:spcPts val="0"/>
                        </a:spcBef>
                        <a:spcAft>
                          <a:spcPts val="1000"/>
                        </a:spcAft>
                      </a:pPr>
                      <a:r>
                        <a:rPr lang="en-US" sz="1200">
                          <a:latin typeface="Times New Roman"/>
                          <a:ea typeface="Calibri"/>
                          <a:cs typeface="Times New Roman"/>
                        </a:rPr>
                        <a:t>           557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just">
                        <a:lnSpc>
                          <a:spcPts val="1800"/>
                        </a:lnSpc>
                        <a:spcBef>
                          <a:spcPts val="0"/>
                        </a:spcBef>
                        <a:spcAft>
                          <a:spcPts val="0"/>
                        </a:spcAft>
                      </a:pPr>
                      <a:r>
                        <a:rPr lang="en-US" sz="1200" dirty="0">
                          <a:latin typeface="Times New Roman"/>
                          <a:ea typeface="Calibri"/>
                          <a:cs typeface="Times New Roman"/>
                        </a:rPr>
                        <a:t>   Churn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800"/>
                        </a:lnSpc>
                        <a:spcBef>
                          <a:spcPts val="0"/>
                        </a:spcBef>
                        <a:spcAft>
                          <a:spcPts val="0"/>
                        </a:spcAft>
                      </a:pPr>
                      <a:r>
                        <a:rPr lang="en-US" sz="1200" dirty="0">
                          <a:latin typeface="Times New Roman"/>
                          <a:ea typeface="Calibri"/>
                          <a:cs typeface="Times New Roman"/>
                        </a:rPr>
                        <a:t>       658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ts val="1800"/>
                        </a:lnSpc>
                        <a:spcBef>
                          <a:spcPts val="0"/>
                        </a:spcBef>
                        <a:spcAft>
                          <a:spcPts val="1000"/>
                        </a:spcAft>
                      </a:pPr>
                      <a:r>
                        <a:rPr lang="en-US" sz="1200" dirty="0">
                          <a:latin typeface="Times New Roman"/>
                          <a:ea typeface="Calibri"/>
                          <a:cs typeface="Times New Roman"/>
                        </a:rPr>
                        <a:t>           3051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81" name="Rectangle 1"/>
          <p:cNvSpPr>
            <a:spLocks noChangeArrowheads="1"/>
          </p:cNvSpPr>
          <p:nvPr/>
        </p:nvSpPr>
        <p:spPr bwMode="auto">
          <a:xfrm>
            <a:off x="1219200" y="6211673"/>
            <a:ext cx="6172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ea typeface="Calibri" pitchFamily="34" charset="0"/>
                <a:cs typeface="Times New Roman" pitchFamily="18" charset="0"/>
              </a:rPr>
              <a:t>Recall  </a:t>
            </a:r>
            <a:r>
              <a:rPr kumimoji="0" lang="en-US" b="1" i="0" u="none" strike="noStrike" cap="none" normalizeH="0" baseline="0" dirty="0" smtClean="0">
                <a:ln>
                  <a:noFill/>
                </a:ln>
                <a:solidFill>
                  <a:schemeClr val="tx1"/>
                </a:solidFill>
                <a:effectLst/>
                <a:ea typeface="Calibri" pitchFamily="34" charset="0"/>
                <a:cs typeface="Times New Roman" pitchFamily="18" charset="0"/>
              </a:rPr>
              <a:t>     :</a:t>
            </a:r>
            <a:r>
              <a:rPr kumimoji="0" lang="en-US" b="0" i="0" u="none" strike="noStrike" cap="none" normalizeH="0" baseline="0" dirty="0" smtClean="0">
                <a:ln>
                  <a:noFill/>
                </a:ln>
                <a:solidFill>
                  <a:schemeClr val="tx1"/>
                </a:solidFill>
                <a:effectLst/>
                <a:ea typeface="Calibri" pitchFamily="34" charset="0"/>
                <a:cs typeface="Times New Roman" pitchFamily="18" charset="0"/>
              </a:rPr>
              <a:t>  3051/(3051+658) = 82.31</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ea typeface="Calibri" pitchFamily="34" charset="0"/>
                <a:cs typeface="Times New Roman" pitchFamily="18" charset="0"/>
              </a:rPr>
              <a:t>Accuracy</a:t>
            </a:r>
            <a:r>
              <a:rPr kumimoji="0" lang="en-US" b="1" i="0" u="none" strike="noStrike" cap="none" normalizeH="0" baseline="0" dirty="0" smtClean="0">
                <a:ln>
                  <a:noFill/>
                </a:ln>
                <a:solidFill>
                  <a:schemeClr val="tx1"/>
                </a:solidFill>
                <a:effectLst/>
                <a:ea typeface="Calibri" pitchFamily="34" charset="0"/>
                <a:cs typeface="Times New Roman" pitchFamily="18" charset="0"/>
              </a:rPr>
              <a:t> :</a:t>
            </a:r>
            <a:r>
              <a:rPr kumimoji="0" lang="en-US" b="0" i="0" u="none" strike="noStrike" cap="none" normalizeH="0" baseline="0" dirty="0" smtClean="0">
                <a:ln>
                  <a:noFill/>
                </a:ln>
                <a:solidFill>
                  <a:schemeClr val="tx1"/>
                </a:solidFill>
                <a:effectLst/>
                <a:ea typeface="Calibri" pitchFamily="34" charset="0"/>
                <a:cs typeface="Times New Roman" pitchFamily="18" charset="0"/>
              </a:rPr>
              <a:t> (3233+3051)/(3233+3051+658+557) = 83.83</a:t>
            </a:r>
            <a:endParaRPr kumimoji="0" lang="en-US" b="0" i="0" u="none" strike="noStrike" cap="none" normalizeH="0" baseline="0" dirty="0" smtClean="0">
              <a:ln>
                <a:noFill/>
              </a:ln>
              <a:solidFill>
                <a:schemeClr val="tx1"/>
              </a:solidFill>
              <a:effectLst/>
              <a:cs typeface="Arial" pitchFamily="34" charset="0"/>
            </a:endParaRPr>
          </a:p>
        </p:txBody>
      </p:sp>
      <p:sp>
        <p:nvSpPr>
          <p:cNvPr id="6" name="TextBox 5"/>
          <p:cNvSpPr txBox="1"/>
          <p:nvPr/>
        </p:nvSpPr>
        <p:spPr>
          <a:xfrm>
            <a:off x="3200400" y="533401"/>
            <a:ext cx="3429000" cy="754053"/>
          </a:xfrm>
          <a:prstGeom prst="rect">
            <a:avLst/>
          </a:prstGeom>
          <a:noFill/>
        </p:spPr>
        <p:txBody>
          <a:bodyPr wrap="square" rtlCol="0">
            <a:spAutoFit/>
          </a:bodyPr>
          <a:lstStyle/>
          <a:p>
            <a:r>
              <a:rPr lang="en-US" sz="4300" dirty="0" smtClean="0">
                <a:solidFill>
                  <a:schemeClr val="accent1"/>
                </a:solidFill>
              </a:rPr>
              <a:t>ANALYSIS</a:t>
            </a:r>
            <a:endParaRPr lang="en-US" sz="4300" dirty="0">
              <a:solidFill>
                <a:schemeClr val="accent1"/>
              </a:solidFill>
            </a:endParaRPr>
          </a:p>
        </p:txBody>
      </p:sp>
      <p:sp>
        <p:nvSpPr>
          <p:cNvPr id="7" name="Slide Number Placeholder 6"/>
          <p:cNvSpPr>
            <a:spLocks noGrp="1"/>
          </p:cNvSpPr>
          <p:nvPr>
            <p:ph type="sldNum" sz="quarter" idx="12"/>
          </p:nvPr>
        </p:nvSpPr>
        <p:spPr/>
        <p:txBody>
          <a:bodyPr/>
          <a:lstStyle/>
          <a:p>
            <a:fld id="{F23F64CD-F516-4079-88F3-FE9DA8E6EF52}"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14400"/>
            <a:ext cx="7406640" cy="1472184"/>
          </a:xfrm>
        </p:spPr>
        <p:txBody>
          <a:bodyPr>
            <a:normAutofit fontScale="90000"/>
          </a:bodyPr>
          <a:lstStyle/>
          <a:p>
            <a:r>
              <a:rPr lang="en-IN" sz="4400" b="1" dirty="0" smtClean="0">
                <a:solidFill>
                  <a:schemeClr val="accent1"/>
                </a:solidFill>
              </a:rPr>
              <a:t/>
            </a:r>
            <a:br>
              <a:rPr lang="en-IN" sz="4400" b="1" dirty="0" smtClean="0">
                <a:solidFill>
                  <a:schemeClr val="accent1"/>
                </a:solidFill>
              </a:rPr>
            </a:br>
            <a:r>
              <a:rPr lang="en-IN" sz="4400" b="1" dirty="0" smtClean="0">
                <a:solidFill>
                  <a:schemeClr val="accent1"/>
                </a:solidFill>
              </a:rPr>
              <a:t/>
            </a:r>
            <a:br>
              <a:rPr lang="en-IN" sz="4400" b="1" dirty="0" smtClean="0">
                <a:solidFill>
                  <a:schemeClr val="accent1"/>
                </a:solidFill>
              </a:rPr>
            </a:br>
            <a:r>
              <a:rPr lang="en-IN" sz="4400" b="1" dirty="0" smtClean="0">
                <a:solidFill>
                  <a:schemeClr val="accent1"/>
                </a:solidFill>
              </a:rPr>
              <a:t/>
            </a:r>
            <a:br>
              <a:rPr lang="en-IN" sz="4400" b="1" dirty="0" smtClean="0">
                <a:solidFill>
                  <a:schemeClr val="accent1"/>
                </a:solidFill>
              </a:rPr>
            </a:br>
            <a:r>
              <a:rPr lang="en-IN" sz="4400" b="1" dirty="0" smtClean="0">
                <a:solidFill>
                  <a:schemeClr val="accent1"/>
                </a:solidFill>
              </a:rPr>
              <a:t/>
            </a:r>
            <a:br>
              <a:rPr lang="en-IN" sz="4400" b="1" dirty="0" smtClean="0">
                <a:solidFill>
                  <a:schemeClr val="accent1"/>
                </a:solidFill>
              </a:rPr>
            </a:br>
            <a:r>
              <a:rPr lang="en-IN" sz="4400" b="1" dirty="0" smtClean="0">
                <a:solidFill>
                  <a:schemeClr val="accent1"/>
                </a:solidFill>
              </a:rPr>
              <a:t/>
            </a:r>
            <a:br>
              <a:rPr lang="en-IN" sz="4400" b="1" dirty="0" smtClean="0">
                <a:solidFill>
                  <a:schemeClr val="accent1"/>
                </a:solidFill>
              </a:rPr>
            </a:br>
            <a:r>
              <a:rPr lang="en-IN" sz="4400" b="1" dirty="0" smtClean="0">
                <a:solidFill>
                  <a:schemeClr val="accent1"/>
                </a:solidFill>
              </a:rPr>
              <a:t>Other </a:t>
            </a:r>
            <a:r>
              <a:rPr lang="en-IN" sz="4400" b="1" dirty="0" smtClean="0">
                <a:solidFill>
                  <a:schemeClr val="accent1"/>
                </a:solidFill>
              </a:rPr>
              <a:t>Techniques</a:t>
            </a:r>
            <a:r>
              <a:rPr lang="en-IN" dirty="0" smtClean="0">
                <a:solidFill>
                  <a:schemeClr val="tx1"/>
                </a:solidFill>
              </a:rPr>
              <a:t/>
            </a:r>
            <a:br>
              <a:rPr lang="en-IN" dirty="0" smtClean="0">
                <a:solidFill>
                  <a:schemeClr val="tx1"/>
                </a:solidFill>
              </a:rPr>
            </a:br>
            <a:endParaRPr lang="en-US" dirty="0"/>
          </a:p>
        </p:txBody>
      </p:sp>
      <p:sp>
        <p:nvSpPr>
          <p:cNvPr id="3" name="Subtitle 2"/>
          <p:cNvSpPr>
            <a:spLocks noGrp="1"/>
          </p:cNvSpPr>
          <p:nvPr>
            <p:ph type="subTitle" idx="1"/>
          </p:nvPr>
        </p:nvSpPr>
        <p:spPr>
          <a:xfrm>
            <a:off x="1432560" y="2590800"/>
            <a:ext cx="7406640" cy="2133600"/>
          </a:xfrm>
        </p:spPr>
        <p:txBody>
          <a:bodyPr>
            <a:normAutofit/>
          </a:bodyPr>
          <a:lstStyle/>
          <a:p>
            <a:r>
              <a:rPr lang="en-US" dirty="0" smtClean="0"/>
              <a:t>Further improvements can be done to this project by clustering the customer data and building multiple models on it and choosing the appropriate model for each cluster.</a:t>
            </a:r>
          </a:p>
          <a:p>
            <a:r>
              <a:rPr lang="en-US" dirty="0" smtClean="0"/>
              <a:t> </a:t>
            </a:r>
          </a:p>
          <a:p>
            <a:endParaRPr lang="en-US" dirty="0"/>
          </a:p>
        </p:txBody>
      </p:sp>
      <p:sp>
        <p:nvSpPr>
          <p:cNvPr id="4" name="Slide Number Placeholder 3"/>
          <p:cNvSpPr>
            <a:spLocks noGrp="1"/>
          </p:cNvSpPr>
          <p:nvPr>
            <p:ph type="sldNum" sz="quarter" idx="12"/>
          </p:nvPr>
        </p:nvSpPr>
        <p:spPr/>
        <p:txBody>
          <a:bodyPr/>
          <a:lstStyle/>
          <a:p>
            <a:fld id="{F23F64CD-F516-4079-88F3-FE9DA8E6EF52}"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1551" y="838202"/>
            <a:ext cx="5734049" cy="1295401"/>
          </a:xfrm>
        </p:spPr>
        <p:txBody>
          <a:bodyPr>
            <a:noAutofit/>
          </a:bodyPr>
          <a:lstStyle/>
          <a:p>
            <a:r>
              <a:rPr lang="en-US" sz="4000" b="1" dirty="0" smtClean="0">
                <a:solidFill>
                  <a:schemeClr val="accent1"/>
                </a:solidFill>
              </a:rPr>
              <a:t>             References</a:t>
            </a:r>
            <a:endParaRPr lang="en-US" sz="4000" b="1" dirty="0">
              <a:solidFill>
                <a:schemeClr val="accent1"/>
              </a:solidFill>
            </a:endParaRPr>
          </a:p>
        </p:txBody>
      </p:sp>
      <p:sp>
        <p:nvSpPr>
          <p:cNvPr id="5" name="Content Placeholder 4"/>
          <p:cNvSpPr>
            <a:spLocks noGrp="1"/>
          </p:cNvSpPr>
          <p:nvPr>
            <p:ph idx="1"/>
          </p:nvPr>
        </p:nvSpPr>
        <p:spPr>
          <a:xfrm>
            <a:off x="971552" y="2133600"/>
            <a:ext cx="7200897" cy="4267200"/>
          </a:xfrm>
        </p:spPr>
        <p:txBody>
          <a:bodyPr>
            <a:normAutofit fontScale="55000" lnSpcReduction="20000"/>
          </a:bodyPr>
          <a:lstStyle/>
          <a:p>
            <a:endParaRPr lang="en-US" dirty="0"/>
          </a:p>
          <a:p>
            <a:r>
              <a:rPr lang="en-US" dirty="0"/>
              <a:t>Applying Data Mining Techniques in Telecom Churn Prediction‖ , International Journal of Advanced Research in Computer Science and Software Engineering, N.Kamalraj Dr.A.Malathi , Department of Computer Technology PG and Research Department of Computer Science, Dr. SNS Rajalakshmi College of Arts and Science Govt. Arts College. </a:t>
            </a:r>
          </a:p>
          <a:p>
            <a:r>
              <a:rPr lang="en-US" dirty="0"/>
              <a:t> Anshul Goyal and Rajni Mehta, Assistant Professor,CSE. ―Performance Comparison of Naïve Bayes and J48 Classification Algorithms.‖ </a:t>
            </a:r>
          </a:p>
          <a:p>
            <a:r>
              <a:rPr lang="pt-BR" dirty="0"/>
              <a:t> R Data: http://cran.r-project.org/ </a:t>
            </a:r>
          </a:p>
          <a:p>
            <a:r>
              <a:rPr lang="en-US" dirty="0"/>
              <a:t> Vladislav Lazarov, Technische Universität München and Marius Capota, Technische Universität München, ―Churn Prediction‖, </a:t>
            </a:r>
          </a:p>
          <a:p>
            <a:r>
              <a:rPr lang="en-US" dirty="0"/>
              <a:t> Prof S. Chandrasekhar, ―Predicting The Churn In Telecom Industry‖‘. </a:t>
            </a:r>
          </a:p>
          <a:p>
            <a:r>
              <a:rPr lang="en-US" dirty="0"/>
              <a:t>Marcin Owczarczuk, ―Churn models for prepaid customers in the cellular telecommunication industry using large data marts‖, Expert Systems with Applications, 37 (2010) 4710–4712. </a:t>
            </a:r>
          </a:p>
          <a:p>
            <a:endParaRPr lang="en-US" dirty="0"/>
          </a:p>
        </p:txBody>
      </p:sp>
      <p:sp>
        <p:nvSpPr>
          <p:cNvPr id="6" name="Slide Number Placeholder 5"/>
          <p:cNvSpPr>
            <a:spLocks noGrp="1"/>
          </p:cNvSpPr>
          <p:nvPr>
            <p:ph type="sldNum" sz="quarter" idx="12"/>
          </p:nvPr>
        </p:nvSpPr>
        <p:spPr/>
        <p:txBody>
          <a:bodyPr/>
          <a:lstStyle/>
          <a:p>
            <a:fld id="{F23F64CD-F516-4079-88F3-FE9DA8E6EF52}" type="slidenum">
              <a:rPr lang="en-US" smtClean="0"/>
              <a:t>19</a:t>
            </a:fld>
            <a:endParaRPr lang="en-US" dirty="0"/>
          </a:p>
        </p:txBody>
      </p:sp>
    </p:spTree>
    <p:extLst>
      <p:ext uri="{BB962C8B-B14F-4D97-AF65-F5344CB8AC3E}">
        <p14:creationId xmlns:p14="http://schemas.microsoft.com/office/powerpoint/2010/main" xmlns="" val="338121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47800" y="1295405"/>
            <a:ext cx="5029200" cy="5562595"/>
          </a:xfrm>
        </p:spPr>
        <p:txBody>
          <a:bodyPr>
            <a:noAutofit/>
          </a:bodyPr>
          <a:lstStyle/>
          <a:p>
            <a:pPr>
              <a:lnSpc>
                <a:spcPct val="200000"/>
              </a:lnSpc>
              <a:buFont typeface="Wingdings" panose="05000000000000000000" pitchFamily="2" charset="2"/>
              <a:buChar char="Ø"/>
            </a:pPr>
            <a:r>
              <a:rPr lang="en-IN" sz="1600" dirty="0" smtClean="0">
                <a:solidFill>
                  <a:schemeClr val="tx1"/>
                </a:solidFill>
              </a:rPr>
              <a:t> </a:t>
            </a:r>
            <a:r>
              <a:rPr lang="en-IN" sz="1600" dirty="0" smtClean="0">
                <a:solidFill>
                  <a:schemeClr val="tx1"/>
                </a:solidFill>
                <a:latin typeface="Times New Roman" pitchFamily="18" charset="0"/>
                <a:cs typeface="Times New Roman" pitchFamily="18" charset="0"/>
              </a:rPr>
              <a:t>Objective</a:t>
            </a:r>
          </a:p>
          <a:p>
            <a:pPr>
              <a:lnSpc>
                <a:spcPct val="200000"/>
              </a:lnSpc>
              <a:buFont typeface="Wingdings" panose="05000000000000000000" pitchFamily="2" charset="2"/>
              <a:buChar char="Ø"/>
            </a:pPr>
            <a:r>
              <a:rPr lang="en-IN" sz="1600" dirty="0" smtClean="0">
                <a:latin typeface="Times New Roman" pitchFamily="18" charset="0"/>
                <a:cs typeface="Times New Roman" pitchFamily="18" charset="0"/>
              </a:rPr>
              <a:t>Introduction</a:t>
            </a:r>
            <a:endParaRPr lang="en-IN" sz="1600" dirty="0" smtClean="0">
              <a:solidFill>
                <a:schemeClr val="tx1"/>
              </a:solidFill>
              <a:latin typeface="Times New Roman" pitchFamily="18" charset="0"/>
              <a:cs typeface="Times New Roman" pitchFamily="18" charset="0"/>
            </a:endParaRPr>
          </a:p>
          <a:p>
            <a:pPr>
              <a:lnSpc>
                <a:spcPct val="200000"/>
              </a:lnSpc>
              <a:buFont typeface="Wingdings" panose="05000000000000000000" pitchFamily="2" charset="2"/>
              <a:buChar char="Ø"/>
            </a:pPr>
            <a:r>
              <a:rPr lang="en-IN" sz="1600" dirty="0" smtClean="0">
                <a:solidFill>
                  <a:schemeClr val="tx1"/>
                </a:solidFill>
                <a:latin typeface="Times New Roman" pitchFamily="18" charset="0"/>
                <a:cs typeface="Times New Roman" pitchFamily="18" charset="0"/>
              </a:rPr>
              <a:t>Business </a:t>
            </a:r>
            <a:r>
              <a:rPr lang="en-IN" sz="1600" dirty="0">
                <a:solidFill>
                  <a:schemeClr val="tx1"/>
                </a:solidFill>
                <a:latin typeface="Times New Roman" pitchFamily="18" charset="0"/>
                <a:cs typeface="Times New Roman" pitchFamily="18" charset="0"/>
              </a:rPr>
              <a:t>Problem</a:t>
            </a:r>
          </a:p>
          <a:p>
            <a:pPr>
              <a:lnSpc>
                <a:spcPct val="200000"/>
              </a:lnSpc>
              <a:buFont typeface="Wingdings" panose="05000000000000000000" pitchFamily="2" charset="2"/>
              <a:buChar char="Ø"/>
            </a:pPr>
            <a:r>
              <a:rPr lang="en-IN" sz="1600" dirty="0" smtClean="0">
                <a:solidFill>
                  <a:schemeClr val="tx1"/>
                </a:solidFill>
                <a:latin typeface="Times New Roman" pitchFamily="18" charset="0"/>
                <a:cs typeface="Times New Roman" pitchFamily="18" charset="0"/>
              </a:rPr>
              <a:t> Data </a:t>
            </a:r>
            <a:r>
              <a:rPr lang="en-IN" sz="1600" dirty="0">
                <a:solidFill>
                  <a:schemeClr val="tx1"/>
                </a:solidFill>
                <a:latin typeface="Times New Roman" pitchFamily="18" charset="0"/>
                <a:cs typeface="Times New Roman" pitchFamily="18" charset="0"/>
              </a:rPr>
              <a:t>Exploration</a:t>
            </a:r>
          </a:p>
          <a:p>
            <a:pPr>
              <a:lnSpc>
                <a:spcPct val="200000"/>
              </a:lnSpc>
              <a:buFont typeface="Wingdings" panose="05000000000000000000" pitchFamily="2" charset="2"/>
              <a:buChar char="Ø"/>
            </a:pPr>
            <a:r>
              <a:rPr lang="en-IN" sz="1600" dirty="0" smtClean="0">
                <a:solidFill>
                  <a:schemeClr val="tx1"/>
                </a:solidFill>
                <a:latin typeface="Times New Roman" pitchFamily="18" charset="0"/>
                <a:cs typeface="Times New Roman" pitchFamily="18" charset="0"/>
              </a:rPr>
              <a:t> Data </a:t>
            </a:r>
            <a:r>
              <a:rPr lang="en-IN" sz="1600" dirty="0">
                <a:solidFill>
                  <a:schemeClr val="tx1"/>
                </a:solidFill>
                <a:latin typeface="Times New Roman" pitchFamily="18" charset="0"/>
                <a:cs typeface="Times New Roman" pitchFamily="18" charset="0"/>
              </a:rPr>
              <a:t>Pre-Processing</a:t>
            </a:r>
          </a:p>
          <a:p>
            <a:pPr>
              <a:lnSpc>
                <a:spcPct val="200000"/>
              </a:lnSpc>
              <a:buFont typeface="Wingdings" panose="05000000000000000000" pitchFamily="2" charset="2"/>
              <a:buChar char="Ø"/>
            </a:pPr>
            <a:r>
              <a:rPr lang="en-IN" sz="1600" dirty="0" smtClean="0">
                <a:solidFill>
                  <a:schemeClr val="tx1"/>
                </a:solidFill>
                <a:latin typeface="Times New Roman" pitchFamily="18" charset="0"/>
                <a:cs typeface="Times New Roman" pitchFamily="18" charset="0"/>
              </a:rPr>
              <a:t> Feature </a:t>
            </a:r>
            <a:r>
              <a:rPr lang="en-IN" sz="1600" dirty="0">
                <a:solidFill>
                  <a:schemeClr val="tx1"/>
                </a:solidFill>
                <a:latin typeface="Times New Roman" pitchFamily="18" charset="0"/>
                <a:cs typeface="Times New Roman" pitchFamily="18" charset="0"/>
              </a:rPr>
              <a:t>Extraction</a:t>
            </a:r>
          </a:p>
          <a:p>
            <a:pPr>
              <a:lnSpc>
                <a:spcPct val="200000"/>
              </a:lnSpc>
              <a:buFont typeface="Wingdings" panose="05000000000000000000" pitchFamily="2" charset="2"/>
              <a:buChar char="Ø"/>
            </a:pPr>
            <a:r>
              <a:rPr lang="en-IN" sz="1600" dirty="0" smtClean="0">
                <a:solidFill>
                  <a:schemeClr val="tx1"/>
                </a:solidFill>
                <a:latin typeface="Times New Roman" pitchFamily="18" charset="0"/>
                <a:cs typeface="Times New Roman" pitchFamily="18" charset="0"/>
              </a:rPr>
              <a:t> Applying </a:t>
            </a:r>
            <a:r>
              <a:rPr lang="en-IN" sz="1600" dirty="0">
                <a:solidFill>
                  <a:schemeClr val="tx1"/>
                </a:solidFill>
                <a:latin typeface="Times New Roman" pitchFamily="18" charset="0"/>
                <a:cs typeface="Times New Roman" pitchFamily="18" charset="0"/>
              </a:rPr>
              <a:t>Different Classification Models</a:t>
            </a:r>
          </a:p>
          <a:p>
            <a:pPr>
              <a:lnSpc>
                <a:spcPct val="200000"/>
              </a:lnSpc>
              <a:buFont typeface="Wingdings" panose="05000000000000000000" pitchFamily="2" charset="2"/>
              <a:buChar char="Ø"/>
            </a:pPr>
            <a:r>
              <a:rPr lang="en-IN" sz="1600" dirty="0" smtClean="0">
                <a:solidFill>
                  <a:schemeClr val="tx1"/>
                </a:solidFill>
                <a:latin typeface="Times New Roman" pitchFamily="18" charset="0"/>
                <a:cs typeface="Times New Roman" pitchFamily="18" charset="0"/>
              </a:rPr>
              <a:t> Comparison </a:t>
            </a:r>
            <a:r>
              <a:rPr lang="en-IN" sz="1600" dirty="0">
                <a:solidFill>
                  <a:schemeClr val="tx1"/>
                </a:solidFill>
                <a:latin typeface="Times New Roman" pitchFamily="18" charset="0"/>
                <a:cs typeface="Times New Roman" pitchFamily="18" charset="0"/>
              </a:rPr>
              <a:t>&amp; Results</a:t>
            </a:r>
          </a:p>
          <a:p>
            <a:pPr>
              <a:lnSpc>
                <a:spcPct val="200000"/>
              </a:lnSpc>
              <a:buFont typeface="Wingdings" panose="05000000000000000000" pitchFamily="2" charset="2"/>
              <a:buChar char="Ø"/>
            </a:pPr>
            <a:r>
              <a:rPr lang="en-IN" sz="1600" dirty="0" smtClean="0">
                <a:solidFill>
                  <a:schemeClr val="tx1"/>
                </a:solidFill>
                <a:latin typeface="Times New Roman" pitchFamily="18" charset="0"/>
                <a:cs typeface="Times New Roman" pitchFamily="18" charset="0"/>
              </a:rPr>
              <a:t> Other </a:t>
            </a:r>
            <a:r>
              <a:rPr lang="en-IN" sz="1600" dirty="0">
                <a:solidFill>
                  <a:schemeClr val="tx1"/>
                </a:solidFill>
                <a:latin typeface="Times New Roman" pitchFamily="18" charset="0"/>
                <a:cs typeface="Times New Roman" pitchFamily="18" charset="0"/>
              </a:rPr>
              <a:t>Techniques</a:t>
            </a:r>
          </a:p>
          <a:p>
            <a:pPr>
              <a:lnSpc>
                <a:spcPct val="200000"/>
              </a:lnSpc>
              <a:buFont typeface="Wingdings" panose="05000000000000000000" pitchFamily="2" charset="2"/>
              <a:buChar char="Ø"/>
            </a:pPr>
            <a:r>
              <a:rPr lang="en-IN" sz="1600" dirty="0">
                <a:solidFill>
                  <a:schemeClr val="tx1"/>
                </a:solidFill>
                <a:latin typeface="Times New Roman" pitchFamily="18" charset="0"/>
                <a:cs typeface="Times New Roman" pitchFamily="18" charset="0"/>
              </a:rPr>
              <a:t>References </a:t>
            </a:r>
          </a:p>
          <a:p>
            <a:pPr marL="0" indent="0">
              <a:buNone/>
            </a:pPr>
            <a:endParaRPr lang="en-US" sz="1050" dirty="0"/>
          </a:p>
        </p:txBody>
      </p:sp>
      <p:sp>
        <p:nvSpPr>
          <p:cNvPr id="2" name="Title 1"/>
          <p:cNvSpPr>
            <a:spLocks noGrp="1"/>
          </p:cNvSpPr>
          <p:nvPr>
            <p:ph type="title" idx="4294967295"/>
          </p:nvPr>
        </p:nvSpPr>
        <p:spPr>
          <a:xfrm>
            <a:off x="3429002" y="457206"/>
            <a:ext cx="2570163" cy="550863"/>
          </a:xfrm>
        </p:spPr>
        <p:txBody>
          <a:bodyPr>
            <a:normAutofit fontScale="90000"/>
          </a:bodyPr>
          <a:lstStyle/>
          <a:p>
            <a:r>
              <a:rPr lang="en-US" b="1" dirty="0"/>
              <a:t>Contents</a:t>
            </a:r>
            <a:r>
              <a:rPr lang="en-US" dirty="0"/>
              <a:t> </a:t>
            </a:r>
          </a:p>
        </p:txBody>
      </p:sp>
      <p:sp>
        <p:nvSpPr>
          <p:cNvPr id="4" name="Slide Number Placeholder 3"/>
          <p:cNvSpPr>
            <a:spLocks noGrp="1"/>
          </p:cNvSpPr>
          <p:nvPr>
            <p:ph type="sldNum" sz="quarter" idx="12"/>
          </p:nvPr>
        </p:nvSpPr>
        <p:spPr/>
        <p:txBody>
          <a:bodyPr/>
          <a:lstStyle/>
          <a:p>
            <a:fld id="{F23F64CD-F516-4079-88F3-FE9DA8E6EF52}" type="slidenum">
              <a:rPr lang="en-US" smtClean="0"/>
              <a:t>2</a:t>
            </a:fld>
            <a:endParaRPr lang="en-US" dirty="0"/>
          </a:p>
        </p:txBody>
      </p:sp>
    </p:spTree>
    <p:extLst>
      <p:ext uri="{BB962C8B-B14F-4D97-AF65-F5344CB8AC3E}">
        <p14:creationId xmlns:p14="http://schemas.microsoft.com/office/powerpoint/2010/main" xmlns="" val="677271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36851" y="1172358"/>
            <a:ext cx="5384918" cy="4393492"/>
          </a:xfrm>
          <a:prstGeom prst="rect">
            <a:avLst/>
          </a:prstGeom>
        </p:spPr>
      </p:pic>
      <p:sp>
        <p:nvSpPr>
          <p:cNvPr id="3" name="Slide Number Placeholder 2"/>
          <p:cNvSpPr>
            <a:spLocks noGrp="1"/>
          </p:cNvSpPr>
          <p:nvPr>
            <p:ph type="sldNum" sz="quarter" idx="12"/>
          </p:nvPr>
        </p:nvSpPr>
        <p:spPr/>
        <p:txBody>
          <a:bodyPr/>
          <a:lstStyle/>
          <a:p>
            <a:fld id="{F23F64CD-F516-4079-88F3-FE9DA8E6EF52}" type="slidenum">
              <a:rPr lang="en-US" smtClean="0"/>
              <a:t>20</a:t>
            </a:fld>
            <a:endParaRPr lang="en-US" dirty="0"/>
          </a:p>
        </p:txBody>
      </p:sp>
    </p:spTree>
    <p:extLst>
      <p:ext uri="{BB962C8B-B14F-4D97-AF65-F5344CB8AC3E}">
        <p14:creationId xmlns:p14="http://schemas.microsoft.com/office/powerpoint/2010/main" xmlns="" val="17774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002" y="685806"/>
            <a:ext cx="7200897" cy="844063"/>
          </a:xfrm>
        </p:spPr>
        <p:txBody>
          <a:bodyPr>
            <a:normAutofit/>
          </a:bodyPr>
          <a:lstStyle/>
          <a:p>
            <a:r>
              <a:rPr lang="en-IN" b="1" dirty="0" smtClean="0">
                <a:latin typeface="Times New Roman" panose="02020603050405020304" pitchFamily="18" charset="0"/>
                <a:cs typeface="Times New Roman" panose="02020603050405020304" pitchFamily="18" charset="0"/>
              </a:rPr>
              <a:t>   Objective</a:t>
            </a:r>
            <a:endParaRPr lang="en-US" b="1" dirty="0"/>
          </a:p>
        </p:txBody>
      </p:sp>
      <p:sp>
        <p:nvSpPr>
          <p:cNvPr id="5" name="Content Placeholder 4"/>
          <p:cNvSpPr>
            <a:spLocks noGrp="1"/>
          </p:cNvSpPr>
          <p:nvPr>
            <p:ph idx="1"/>
          </p:nvPr>
        </p:nvSpPr>
        <p:spPr>
          <a:xfrm>
            <a:off x="1447802" y="2362200"/>
            <a:ext cx="7200897" cy="3376246"/>
          </a:xfrm>
        </p:spPr>
        <p:txBody>
          <a:bodyPr>
            <a:normAutofit/>
          </a:bodyPr>
          <a:lstStyle/>
          <a:p>
            <a:pPr marL="0" indent="0" algn="just">
              <a:buNone/>
            </a:pPr>
            <a:r>
              <a:rPr lang="en-US" dirty="0">
                <a:latin typeface="Times New Roman" pitchFamily="18" charset="0"/>
                <a:cs typeface="Times New Roman" pitchFamily="18" charset="0"/>
              </a:rPr>
              <a:t>The objective of the context is to predict customer churn. We have a </a:t>
            </a:r>
            <a:r>
              <a:rPr lang="en-US" dirty="0" smtClean="0">
                <a:latin typeface="Times New Roman" pitchFamily="18" charset="0"/>
                <a:cs typeface="Times New Roman" pitchFamily="18" charset="0"/>
              </a:rPr>
              <a:t>dataset </a:t>
            </a:r>
            <a:r>
              <a:rPr lang="en-US" dirty="0">
                <a:latin typeface="Times New Roman" pitchFamily="18" charset="0"/>
                <a:cs typeface="Times New Roman" pitchFamily="18" charset="0"/>
              </a:rPr>
              <a:t>that has customer usage pattern and </a:t>
            </a:r>
            <a:r>
              <a:rPr lang="en-US" dirty="0" smtClean="0">
                <a:latin typeface="Times New Roman" pitchFamily="18" charset="0"/>
                <a:cs typeface="Times New Roman" pitchFamily="18" charset="0"/>
              </a:rPr>
              <a:t>we have to identify whether </a:t>
            </a:r>
            <a:r>
              <a:rPr lang="en-US" dirty="0">
                <a:latin typeface="Times New Roman" pitchFamily="18" charset="0"/>
                <a:cs typeface="Times New Roman" pitchFamily="18" charset="0"/>
              </a:rPr>
              <a:t>the customer has churned or not. </a:t>
            </a:r>
          </a:p>
        </p:txBody>
      </p:sp>
      <p:sp>
        <p:nvSpPr>
          <p:cNvPr id="6" name="Slide Number Placeholder 5"/>
          <p:cNvSpPr>
            <a:spLocks noGrp="1"/>
          </p:cNvSpPr>
          <p:nvPr>
            <p:ph type="sldNum" sz="quarter" idx="12"/>
          </p:nvPr>
        </p:nvSpPr>
        <p:spPr/>
        <p:txBody>
          <a:bodyPr/>
          <a:lstStyle/>
          <a:p>
            <a:fld id="{F23F64CD-F516-4079-88F3-FE9DA8E6EF52}" type="slidenum">
              <a:rPr lang="en-US" smtClean="0"/>
              <a:t>3</a:t>
            </a:fld>
            <a:endParaRPr lang="en-US" dirty="0"/>
          </a:p>
        </p:txBody>
      </p:sp>
    </p:spTree>
    <p:extLst>
      <p:ext uri="{BB962C8B-B14F-4D97-AF65-F5344CB8AC3E}">
        <p14:creationId xmlns:p14="http://schemas.microsoft.com/office/powerpoint/2010/main" xmlns="" val="305196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Introduction</a:t>
            </a:r>
            <a:endParaRPr lang="en-US" b="1" dirty="0"/>
          </a:p>
        </p:txBody>
      </p:sp>
      <p:sp>
        <p:nvSpPr>
          <p:cNvPr id="3" name="Content Placeholder 2"/>
          <p:cNvSpPr>
            <a:spLocks noGrp="1"/>
          </p:cNvSpPr>
          <p:nvPr>
            <p:ph idx="4294967295"/>
          </p:nvPr>
        </p:nvSpPr>
        <p:spPr>
          <a:xfrm>
            <a:off x="1295400" y="1981200"/>
            <a:ext cx="4724400" cy="4572000"/>
          </a:xfrm>
        </p:spPr>
        <p:txBody>
          <a:bodyPr>
            <a:normAutofit/>
          </a:bodyPr>
          <a:lstStyle/>
          <a:p>
            <a:pPr>
              <a:buFont typeface="Wingdings" panose="05000000000000000000" pitchFamily="2" charset="2"/>
              <a:buChar char="Ø"/>
            </a:pPr>
            <a:r>
              <a:rPr lang="en-US" sz="1800" dirty="0">
                <a:latin typeface="Times New Roman" pitchFamily="18" charset="0"/>
                <a:cs typeface="Times New Roman" pitchFamily="18" charset="0"/>
              </a:rPr>
              <a:t>The Percentage of subscribers moving from a specific service or a service provider to another in a given period of time know as </a:t>
            </a:r>
            <a:r>
              <a:rPr lang="en-US" sz="1800" b="1" dirty="0">
                <a:latin typeface="Times New Roman" pitchFamily="18" charset="0"/>
                <a:cs typeface="Times New Roman" pitchFamily="18" charset="0"/>
              </a:rPr>
              <a:t>churn rate.</a:t>
            </a:r>
          </a:p>
          <a:p>
            <a:pPr marL="0" indent="0">
              <a:buNone/>
            </a:pPr>
            <a:endParaRPr lang="en-US" sz="1500" dirty="0">
              <a:latin typeface="Times New Roman" pitchFamily="18" charset="0"/>
              <a:cs typeface="Times New Roman" pitchFamily="18" charset="0"/>
            </a:endParaRPr>
          </a:p>
          <a:p>
            <a:pPr algn="just">
              <a:buFont typeface="Wingdings" panose="05000000000000000000" pitchFamily="2" charset="2"/>
              <a:buChar char="Ø"/>
            </a:pPr>
            <a:r>
              <a:rPr lang="en-US" sz="1800" dirty="0" smtClean="0">
                <a:latin typeface="Times New Roman" pitchFamily="18" charset="0"/>
                <a:cs typeface="Times New Roman" pitchFamily="18" charset="0"/>
              </a:rPr>
              <a:t>Types </a:t>
            </a:r>
            <a:r>
              <a:rPr lang="en-US" sz="1800" dirty="0">
                <a:latin typeface="Times New Roman" pitchFamily="18" charset="0"/>
                <a:cs typeface="Times New Roman" pitchFamily="18" charset="0"/>
              </a:rPr>
              <a:t>of Churns</a:t>
            </a:r>
          </a:p>
          <a:p>
            <a:pPr marL="0" indent="0">
              <a:buNone/>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p>
          <a:p>
            <a:pPr marL="0" indent="0">
              <a:buNone/>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Involuntary: Involuntary are easy to determine i.e.;</a:t>
            </a:r>
            <a:r>
              <a:rPr lang="en-US" sz="1400" dirty="0" smtClean="0">
                <a:latin typeface="Times New Roman" pitchFamily="18" charset="0"/>
                <a:cs typeface="Times New Roman" pitchFamily="18" charset="0"/>
              </a:rPr>
              <a:t> </a:t>
            </a:r>
          </a:p>
          <a:p>
            <a:pPr marL="0" indent="0">
              <a:buNone/>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the telecom industry itself decides to</a:t>
            </a:r>
            <a:r>
              <a:rPr lang="en-US" sz="1400" dirty="0" smtClean="0">
                <a:latin typeface="Times New Roman" pitchFamily="18" charset="0"/>
                <a:cs typeface="Times New Roman" pitchFamily="18" charset="0"/>
              </a:rPr>
              <a:t>                                         </a:t>
            </a:r>
          </a:p>
          <a:p>
            <a:pPr marL="0" indent="0">
              <a:buNone/>
            </a:pPr>
            <a:r>
              <a:rPr lang="en-US" sz="1400" dirty="0" smtClean="0">
                <a:latin typeface="Times New Roman" pitchFamily="18" charset="0"/>
                <a:cs typeface="Times New Roman" pitchFamily="18" charset="0"/>
              </a:rPr>
              <a:t>                                     remove the customer as their subscriber.</a:t>
            </a:r>
          </a:p>
          <a:p>
            <a:pPr marL="0" indent="0">
              <a:buNone/>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p>
          <a:p>
            <a:pPr marL="0" indent="0">
              <a:buNone/>
            </a:pP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Voluntary : voluntary churn are difficult to determine.</a:t>
            </a:r>
            <a:endParaRPr lang="en-US" sz="8000" dirty="0">
              <a:latin typeface="Times New Roman" pitchFamily="18" charset="0"/>
              <a:cs typeface="Times New Roman" pitchFamily="18" charset="0"/>
            </a:endParaRPr>
          </a:p>
          <a:p>
            <a:endParaRPr lang="en-US" sz="8000" dirty="0">
              <a:latin typeface="Times New Roman" pitchFamily="18" charset="0"/>
              <a:cs typeface="Times New Roman" pitchFamily="18" charset="0"/>
            </a:endParaRP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43605" y="2539487"/>
            <a:ext cx="2971799" cy="3064356"/>
          </a:xfrm>
          <a:prstGeom prst="rect">
            <a:avLst/>
          </a:prstGeom>
        </p:spPr>
      </p:pic>
      <p:sp>
        <p:nvSpPr>
          <p:cNvPr id="6" name="Slide Number Placeholder 5"/>
          <p:cNvSpPr>
            <a:spLocks noGrp="1"/>
          </p:cNvSpPr>
          <p:nvPr>
            <p:ph type="sldNum" sz="quarter" idx="12"/>
          </p:nvPr>
        </p:nvSpPr>
        <p:spPr/>
        <p:txBody>
          <a:bodyPr/>
          <a:lstStyle/>
          <a:p>
            <a:fld id="{F23F64CD-F516-4079-88F3-FE9DA8E6EF52}" type="slidenum">
              <a:rPr lang="en-US" smtClean="0"/>
              <a:t>4</a:t>
            </a:fld>
            <a:endParaRPr lang="en-US" dirty="0"/>
          </a:p>
        </p:txBody>
      </p:sp>
    </p:spTree>
    <p:extLst>
      <p:ext uri="{BB962C8B-B14F-4D97-AF65-F5344CB8AC3E}">
        <p14:creationId xmlns:p14="http://schemas.microsoft.com/office/powerpoint/2010/main" xmlns="" val="245791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Why do customers churn?</a:t>
            </a:r>
            <a:endParaRPr lang="en-US" dirty="0"/>
          </a:p>
        </p:txBody>
      </p:sp>
      <p:sp>
        <p:nvSpPr>
          <p:cNvPr id="4" name="Subtitle 3"/>
          <p:cNvSpPr>
            <a:spLocks noGrp="1"/>
          </p:cNvSpPr>
          <p:nvPr>
            <p:ph type="subTitle" idx="1"/>
          </p:nvPr>
        </p:nvSpPr>
        <p:spPr>
          <a:xfrm>
            <a:off x="1600200" y="2209800"/>
            <a:ext cx="7254240" cy="3505200"/>
          </a:xfrm>
        </p:spPr>
        <p:txBody>
          <a:bodyPr>
            <a:normAutofit/>
          </a:bodyPr>
          <a:lstStyle/>
          <a:p>
            <a:r>
              <a:rPr lang="en-US" dirty="0" smtClean="0"/>
              <a:t>Due to  lack of  customer satisfaction like</a:t>
            </a:r>
          </a:p>
          <a:p>
            <a:r>
              <a:rPr lang="en-US" dirty="0" smtClean="0"/>
              <a:t>        </a:t>
            </a:r>
            <a:r>
              <a:rPr lang="en-US" dirty="0" smtClean="0"/>
              <a:t>1. Telecom </a:t>
            </a:r>
            <a:r>
              <a:rPr lang="en-US" dirty="0" smtClean="0"/>
              <a:t>service options i.e.; </a:t>
            </a:r>
            <a:r>
              <a:rPr lang="en-US" dirty="0" smtClean="0"/>
              <a:t>         		</a:t>
            </a:r>
            <a:r>
              <a:rPr lang="en-US" dirty="0" smtClean="0">
                <a:latin typeface="Times New Roman" pitchFamily="18" charset="0"/>
                <a:cs typeface="Times New Roman" pitchFamily="18" charset="0"/>
              </a:rPr>
              <a:t>voice(pre-paid, post-paid</a:t>
            </a:r>
            <a:r>
              <a:rPr lang="en-US" dirty="0" smtClean="0"/>
              <a:t>), </a:t>
            </a:r>
            <a:r>
              <a:rPr lang="en-US" dirty="0" smtClean="0"/>
              <a:t>         </a:t>
            </a:r>
            <a:endParaRPr lang="en-US" dirty="0" smtClean="0"/>
          </a:p>
          <a:p>
            <a:r>
              <a:rPr lang="en-US" dirty="0" smtClean="0"/>
              <a:t>           (DSL,3G,4G), </a:t>
            </a:r>
            <a:r>
              <a:rPr lang="en-US" dirty="0" smtClean="0"/>
              <a:t>voice data.</a:t>
            </a:r>
            <a:endParaRPr lang="en-US" dirty="0" smtClean="0"/>
          </a:p>
          <a:p>
            <a:r>
              <a:rPr lang="en-US" dirty="0" smtClean="0"/>
              <a:t>       2. Plan Costs</a:t>
            </a:r>
          </a:p>
          <a:p>
            <a:r>
              <a:rPr lang="en-US" dirty="0" smtClean="0"/>
              <a:t>       3. Demography</a:t>
            </a:r>
          </a:p>
          <a:p>
            <a:r>
              <a:rPr lang="en-US" dirty="0" smtClean="0"/>
              <a:t> </a:t>
            </a:r>
          </a:p>
          <a:p>
            <a:endParaRPr lang="en-US" dirty="0"/>
          </a:p>
        </p:txBody>
      </p:sp>
      <p:sp>
        <p:nvSpPr>
          <p:cNvPr id="5" name="Slide Number Placeholder 4"/>
          <p:cNvSpPr>
            <a:spLocks noGrp="1"/>
          </p:cNvSpPr>
          <p:nvPr>
            <p:ph type="sldNum" sz="quarter" idx="12"/>
          </p:nvPr>
        </p:nvSpPr>
        <p:spPr/>
        <p:txBody>
          <a:bodyPr/>
          <a:lstStyle/>
          <a:p>
            <a:fld id="{F23F64CD-F516-4079-88F3-FE9DA8E6EF52}"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b="1" dirty="0" smtClean="0">
                <a:solidFill>
                  <a:schemeClr val="accent1"/>
                </a:solidFill>
              </a:rPr>
              <a:t>      Business</a:t>
            </a:r>
            <a:r>
              <a:rPr lang="en-IN" sz="4400" dirty="0" smtClean="0">
                <a:solidFill>
                  <a:schemeClr val="accent1"/>
                </a:solidFill>
              </a:rPr>
              <a:t> </a:t>
            </a:r>
            <a:r>
              <a:rPr lang="en-IN" sz="4400" b="1" dirty="0" smtClean="0">
                <a:solidFill>
                  <a:schemeClr val="accent1"/>
                </a:solidFill>
              </a:rPr>
              <a:t>Problem</a:t>
            </a:r>
            <a:br>
              <a:rPr lang="en-IN" sz="4400" b="1" dirty="0" smtClean="0">
                <a:solidFill>
                  <a:schemeClr val="accent1"/>
                </a:solidFill>
              </a:rPr>
            </a:br>
            <a:endParaRPr lang="en-US" dirty="0"/>
          </a:p>
        </p:txBody>
      </p:sp>
      <p:sp>
        <p:nvSpPr>
          <p:cNvPr id="3" name="Subtitle 2"/>
          <p:cNvSpPr>
            <a:spLocks noGrp="1"/>
          </p:cNvSpPr>
          <p:nvPr>
            <p:ph type="subTitle" idx="1"/>
          </p:nvPr>
        </p:nvSpPr>
        <p:spPr>
          <a:xfrm>
            <a:off x="1219200" y="1600200"/>
            <a:ext cx="4114800" cy="4572000"/>
          </a:xfrm>
        </p:spPr>
        <p:txBody>
          <a:bodyPr>
            <a:normAutofit fontScale="85000" lnSpcReduction="10000"/>
          </a:bodyPr>
          <a:lstStyle/>
          <a:p>
            <a:r>
              <a:rPr lang="en-US" sz="2800" dirty="0" smtClean="0">
                <a:latin typeface="Calibri" panose="020F0502020204030204" pitchFamily="34" charset="0"/>
                <a:cs typeface="Calibri" panose="020F0502020204030204" pitchFamily="34" charset="0"/>
              </a:rPr>
              <a:t>Telecommunication market is expanding day by day. Companies are facing a severe loss of revenue due to increasing competition hence the loss of customers. They are trying to find the reasons of losing customers by measuring customer loyalty to regain the lost customers. The customers leaving the current company and moving to another telecom company are called churn.</a:t>
            </a: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10202" y="1600200"/>
            <a:ext cx="3299019" cy="3235772"/>
          </a:xfrm>
          <a:prstGeom prst="rect">
            <a:avLst/>
          </a:prstGeom>
        </p:spPr>
      </p:pic>
      <p:sp>
        <p:nvSpPr>
          <p:cNvPr id="5" name="Slide Number Placeholder 4"/>
          <p:cNvSpPr>
            <a:spLocks noGrp="1"/>
          </p:cNvSpPr>
          <p:nvPr>
            <p:ph type="sldNum" sz="quarter" idx="12"/>
          </p:nvPr>
        </p:nvSpPr>
        <p:spPr/>
        <p:txBody>
          <a:bodyPr/>
          <a:lstStyle/>
          <a:p>
            <a:fld id="{F23F64CD-F516-4079-88F3-FE9DA8E6EF52}"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371600"/>
            <a:ext cx="7391400" cy="2231064"/>
          </a:xfrm>
        </p:spPr>
        <p:txBody>
          <a:bodyPr/>
          <a:lstStyle/>
          <a:p>
            <a:r>
              <a:rPr lang="en-IN" sz="1600" dirty="0" smtClean="0">
                <a:latin typeface="Times New Roman" pitchFamily="18" charset="0"/>
                <a:cs typeface="Times New Roman" pitchFamily="18" charset="0"/>
              </a:rPr>
              <a:t>We have 111 columns including target attribute and 25000 rows. </a:t>
            </a:r>
          </a:p>
          <a:p>
            <a:endParaRPr lang="en-US" dirty="0"/>
          </a:p>
        </p:txBody>
      </p:sp>
      <p:sp>
        <p:nvSpPr>
          <p:cNvPr id="4" name="Title 4"/>
          <p:cNvSpPr>
            <a:spLocks noGrp="1"/>
          </p:cNvSpPr>
          <p:nvPr>
            <p:ph type="ctrTitle"/>
          </p:nvPr>
        </p:nvSpPr>
        <p:spPr/>
        <p:txBody>
          <a:bodyPr>
            <a:normAutofit/>
          </a:bodyPr>
          <a:lstStyle/>
          <a:p>
            <a:r>
              <a:rPr lang="en-IN" sz="3600" b="1" dirty="0" smtClean="0">
                <a:solidFill>
                  <a:schemeClr val="accent1"/>
                </a:solidFill>
              </a:rPr>
              <a:t>           Data </a:t>
            </a:r>
            <a:r>
              <a:rPr lang="en-IN" sz="3600" b="1" dirty="0">
                <a:solidFill>
                  <a:schemeClr val="accent1"/>
                </a:solidFill>
              </a:rPr>
              <a:t>Exploration</a:t>
            </a:r>
            <a:r>
              <a:rPr lang="en-IN" dirty="0">
                <a:solidFill>
                  <a:schemeClr val="tx1"/>
                </a:solidFill>
              </a:rPr>
              <a:t/>
            </a:r>
            <a:br>
              <a:rPr lang="en-IN" dirty="0">
                <a:solidFill>
                  <a:schemeClr val="tx1"/>
                </a:solidFill>
              </a:rPr>
            </a:br>
            <a:r>
              <a:rPr lang="en-US" dirty="0"/>
              <a:t> </a:t>
            </a:r>
          </a:p>
        </p:txBody>
      </p:sp>
      <p:pic>
        <p:nvPicPr>
          <p:cNvPr id="5" name="Content Placeholder 8"/>
          <p:cNvPicPr>
            <a:picLocks noChangeAspect="1"/>
          </p:cNvPicPr>
          <p:nvPr/>
        </p:nvPicPr>
        <p:blipFill>
          <a:blip r:embed="rId2" cstate="print">
            <a:extLst>
              <a:ext uri="{28A0092B-C50C-407E-A947-70E740481C1C}">
                <a14:useLocalDpi xmlns:a14="http://schemas.microsoft.com/office/drawing/2010/main" xmlns="" val="0"/>
              </a:ext>
            </a:extLst>
          </a:blip>
          <a:srcRect t="191" b="191"/>
          <a:stretch>
            <a:fillRect/>
          </a:stretch>
        </p:blipFill>
        <p:spPr>
          <a:xfrm>
            <a:off x="1066802" y="1905000"/>
            <a:ext cx="7508873" cy="4419600"/>
          </a:xfrm>
          <a:prstGeom prst="roundRect">
            <a:avLst>
              <a:gd name="adj" fmla="val 0"/>
            </a:avLst>
          </a:prstGeom>
        </p:spPr>
      </p:pic>
      <p:sp>
        <p:nvSpPr>
          <p:cNvPr id="6" name="Slide Number Placeholder 5"/>
          <p:cNvSpPr>
            <a:spLocks noGrp="1"/>
          </p:cNvSpPr>
          <p:nvPr>
            <p:ph type="sldNum" sz="quarter" idx="12"/>
          </p:nvPr>
        </p:nvSpPr>
        <p:spPr/>
        <p:txBody>
          <a:bodyPr/>
          <a:lstStyle/>
          <a:p>
            <a:fld id="{F23F64CD-F516-4079-88F3-FE9DA8E6EF52}"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38200"/>
            <a:ext cx="7498080" cy="5562600"/>
          </a:xfrm>
        </p:spPr>
        <p:txBody>
          <a:bodyPr>
            <a:noAutofit/>
          </a:bodyPr>
          <a:lstStyle/>
          <a:p>
            <a:pPr>
              <a:buNone/>
            </a:pPr>
            <a:r>
              <a:rPr lang="en-IN" sz="1800" dirty="0" smtClean="0"/>
              <a:t>We  are having only very minimal information about the variables  i.e.,</a:t>
            </a:r>
            <a:endParaRPr lang="en-US" sz="1800" dirty="0" smtClean="0"/>
          </a:p>
          <a:p>
            <a:pPr>
              <a:buNone/>
            </a:pPr>
            <a:r>
              <a:rPr lang="en-IN" sz="1400" dirty="0" smtClean="0"/>
              <a:t> </a:t>
            </a:r>
            <a:endParaRPr lang="en-US" sz="1400" dirty="0" smtClean="0"/>
          </a:p>
          <a:p>
            <a:r>
              <a:rPr lang="en-IN" sz="1800" dirty="0" smtClean="0"/>
              <a:t>Rev: Revenue				</a:t>
            </a:r>
            <a:endParaRPr lang="en-US" sz="1800" dirty="0" smtClean="0"/>
          </a:p>
          <a:p>
            <a:r>
              <a:rPr lang="en-IN" sz="1800" dirty="0" smtClean="0"/>
              <a:t> </a:t>
            </a:r>
            <a:r>
              <a:rPr lang="en-IN" sz="1800" dirty="0" smtClean="0"/>
              <a:t>ic   </a:t>
            </a:r>
            <a:r>
              <a:rPr lang="en-IN" sz="1800" dirty="0" smtClean="0"/>
              <a:t>: Incoming calls</a:t>
            </a:r>
            <a:endParaRPr lang="en-US" sz="1800" dirty="0" smtClean="0"/>
          </a:p>
          <a:p>
            <a:r>
              <a:rPr lang="en-IN" sz="1800" dirty="0" smtClean="0"/>
              <a:t> </a:t>
            </a:r>
            <a:r>
              <a:rPr lang="en-IN" sz="1800" dirty="0" smtClean="0"/>
              <a:t>Og  </a:t>
            </a:r>
            <a:r>
              <a:rPr lang="en-IN" sz="1800" dirty="0" smtClean="0"/>
              <a:t>: Outgoing calls		           </a:t>
            </a:r>
            <a:endParaRPr lang="en-US" sz="1800" dirty="0" smtClean="0"/>
          </a:p>
          <a:p>
            <a:r>
              <a:rPr lang="en-IN" sz="1800" dirty="0" smtClean="0"/>
              <a:t> </a:t>
            </a:r>
            <a:r>
              <a:rPr lang="en-IN" sz="1800" dirty="0" smtClean="0"/>
              <a:t>Rmg</a:t>
            </a:r>
            <a:r>
              <a:rPr lang="en-IN" sz="1800" dirty="0" smtClean="0"/>
              <a:t>: Roaming</a:t>
            </a:r>
            <a:endParaRPr lang="en-US" sz="1800" dirty="0" smtClean="0"/>
          </a:p>
          <a:p>
            <a:r>
              <a:rPr lang="en-IN" sz="1800" dirty="0" smtClean="0"/>
              <a:t> </a:t>
            </a:r>
            <a:r>
              <a:rPr lang="en-IN" sz="1800" dirty="0" smtClean="0"/>
              <a:t>Usg </a:t>
            </a:r>
            <a:r>
              <a:rPr lang="en-IN" sz="1800" dirty="0" smtClean="0"/>
              <a:t>:Usage</a:t>
            </a:r>
            <a:endParaRPr lang="en-US" sz="1800" dirty="0" smtClean="0"/>
          </a:p>
          <a:p>
            <a:r>
              <a:rPr lang="en-IN" sz="1800" dirty="0" smtClean="0"/>
              <a:t> </a:t>
            </a:r>
            <a:r>
              <a:rPr lang="en-IN" sz="1800" dirty="0" smtClean="0"/>
              <a:t>Mbl </a:t>
            </a:r>
            <a:r>
              <a:rPr lang="en-IN" sz="1800" dirty="0" smtClean="0"/>
              <a:t>: Mobile </a:t>
            </a:r>
            <a:endParaRPr lang="en-US" sz="1800" dirty="0" smtClean="0"/>
          </a:p>
          <a:p>
            <a:r>
              <a:rPr lang="en-IN" sz="1800" dirty="0" smtClean="0"/>
              <a:t> </a:t>
            </a:r>
            <a:r>
              <a:rPr lang="en-IN" sz="1800" dirty="0" smtClean="0"/>
              <a:t>Rch</a:t>
            </a:r>
            <a:r>
              <a:rPr lang="en-IN" sz="1800" dirty="0" smtClean="0"/>
              <a:t>: Recharge</a:t>
            </a:r>
            <a:endParaRPr lang="en-US" sz="1800" dirty="0" smtClean="0"/>
          </a:p>
          <a:p>
            <a:r>
              <a:rPr lang="en-IN" sz="1800" dirty="0" smtClean="0"/>
              <a:t> </a:t>
            </a:r>
            <a:r>
              <a:rPr lang="en-IN" sz="1800" dirty="0" smtClean="0"/>
              <a:t>Mou</a:t>
            </a:r>
            <a:r>
              <a:rPr lang="en-IN" sz="1800" dirty="0" smtClean="0"/>
              <a:t>: Minutes of usage</a:t>
            </a:r>
            <a:endParaRPr lang="en-US" sz="1800" dirty="0" smtClean="0"/>
          </a:p>
          <a:p>
            <a:r>
              <a:rPr lang="en-IN" sz="1800" dirty="0" smtClean="0"/>
              <a:t> </a:t>
            </a:r>
            <a:r>
              <a:rPr lang="en-IN" sz="1800" dirty="0" smtClean="0"/>
              <a:t>Loc  </a:t>
            </a:r>
            <a:r>
              <a:rPr lang="en-IN" sz="1800" dirty="0" smtClean="0"/>
              <a:t>: Location</a:t>
            </a:r>
            <a:endParaRPr lang="en-US" sz="1800" dirty="0" smtClean="0"/>
          </a:p>
          <a:p>
            <a:endParaRPr lang="en-US" sz="1400" dirty="0"/>
          </a:p>
        </p:txBody>
      </p:sp>
      <p:sp>
        <p:nvSpPr>
          <p:cNvPr id="4" name="Slide Number Placeholder 3"/>
          <p:cNvSpPr>
            <a:spLocks noGrp="1"/>
          </p:cNvSpPr>
          <p:nvPr>
            <p:ph type="sldNum" sz="quarter" idx="12"/>
          </p:nvPr>
        </p:nvSpPr>
        <p:spPr/>
        <p:txBody>
          <a:bodyPr/>
          <a:lstStyle/>
          <a:p>
            <a:fld id="{F23F64CD-F516-4079-88F3-FE9DA8E6EF52}"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b="1" dirty="0" smtClean="0">
                <a:solidFill>
                  <a:schemeClr val="accent1"/>
                </a:solidFill>
              </a:rPr>
              <a:t>     Data </a:t>
            </a:r>
            <a:r>
              <a:rPr lang="en-IN" sz="4400" b="1" dirty="0" smtClean="0">
                <a:solidFill>
                  <a:schemeClr val="accent1"/>
                </a:solidFill>
              </a:rPr>
              <a:t>Pre-Processing</a:t>
            </a:r>
            <a:endParaRPr lang="en-US" dirty="0"/>
          </a:p>
        </p:txBody>
      </p:sp>
      <p:sp>
        <p:nvSpPr>
          <p:cNvPr id="3" name="Subtitle 2"/>
          <p:cNvSpPr>
            <a:spLocks noGrp="1"/>
          </p:cNvSpPr>
          <p:nvPr>
            <p:ph type="subTitle" idx="1"/>
          </p:nvPr>
        </p:nvSpPr>
        <p:spPr>
          <a:xfrm>
            <a:off x="1432560" y="2057400"/>
            <a:ext cx="7406640" cy="4419600"/>
          </a:xfrm>
        </p:spPr>
        <p:txBody>
          <a:bodyPr>
            <a:normAutofit fontScale="92500" lnSpcReduction="10000"/>
          </a:bodyPr>
          <a:lstStyle/>
          <a:p>
            <a:pPr marL="342900" indent="-342900">
              <a:buFont typeface="Wingdings" panose="05000000000000000000" pitchFamily="2" charset="2"/>
              <a:buChar char="Ø"/>
            </a:pPr>
            <a:r>
              <a:rPr lang="en-US" dirty="0" smtClean="0"/>
              <a:t>Data Cleaning</a:t>
            </a:r>
          </a:p>
          <a:p>
            <a:r>
              <a:rPr lang="en-US" dirty="0" smtClean="0"/>
              <a:t>               </a:t>
            </a:r>
            <a:r>
              <a:rPr lang="en-US" sz="3200" dirty="0" smtClean="0"/>
              <a:t>-&gt;</a:t>
            </a:r>
            <a:r>
              <a:rPr lang="en-US" dirty="0" smtClean="0"/>
              <a:t>There are No Missing Values</a:t>
            </a:r>
          </a:p>
          <a:p>
            <a:r>
              <a:rPr lang="en-US" dirty="0" smtClean="0"/>
              <a:t>               </a:t>
            </a:r>
            <a:r>
              <a:rPr lang="en-US" sz="3200" dirty="0" smtClean="0"/>
              <a:t>-&gt;</a:t>
            </a:r>
            <a:r>
              <a:rPr lang="en-US" dirty="0" smtClean="0"/>
              <a:t> There </a:t>
            </a:r>
            <a:r>
              <a:rPr lang="en-US" dirty="0" smtClean="0"/>
              <a:t>are </a:t>
            </a:r>
            <a:r>
              <a:rPr lang="en-US" dirty="0" smtClean="0"/>
              <a:t>No “NA”,  “NULL” , “?” Values.</a:t>
            </a:r>
          </a:p>
          <a:p>
            <a:pPr marL="342900" indent="-342900">
              <a:buFont typeface="Wingdings" panose="05000000000000000000" pitchFamily="2" charset="2"/>
              <a:buChar char="Ø"/>
            </a:pPr>
            <a:r>
              <a:rPr lang="en-US" dirty="0" smtClean="0"/>
              <a:t>Type Conversions</a:t>
            </a:r>
          </a:p>
          <a:p>
            <a:r>
              <a:rPr lang="en-US" dirty="0" smtClean="0"/>
              <a:t>               -&gt; There </a:t>
            </a:r>
            <a:r>
              <a:rPr lang="en-US" dirty="0" smtClean="0"/>
              <a:t>are no </a:t>
            </a:r>
            <a:r>
              <a:rPr lang="en-US" dirty="0" smtClean="0"/>
              <a:t>Categorical attributes except </a:t>
            </a:r>
            <a:r>
              <a:rPr lang="en-US" dirty="0" smtClean="0"/>
              <a:t> 		the </a:t>
            </a:r>
            <a:r>
              <a:rPr lang="en-US" dirty="0" smtClean="0"/>
              <a:t>“target” attribute, so only target </a:t>
            </a:r>
          </a:p>
          <a:p>
            <a:r>
              <a:rPr lang="en-US" dirty="0" smtClean="0"/>
              <a:t>                   attribute is converted to factor.</a:t>
            </a:r>
          </a:p>
          <a:p>
            <a:pPr>
              <a:buFont typeface="Wingdings" panose="05000000000000000000" pitchFamily="2" charset="2"/>
              <a:buChar char="Ø"/>
            </a:pPr>
            <a:r>
              <a:rPr lang="en-US" dirty="0" smtClean="0"/>
              <a:t>Data Standardizing is done.</a:t>
            </a:r>
          </a:p>
          <a:p>
            <a:pPr>
              <a:buFont typeface="Wingdings" panose="05000000000000000000" pitchFamily="2" charset="2"/>
              <a:buChar char="Ø"/>
            </a:pPr>
            <a:r>
              <a:rPr lang="en-US" dirty="0" smtClean="0"/>
              <a:t>Outliers were removed by using cook’s distance</a:t>
            </a:r>
          </a:p>
          <a:p>
            <a:pPr>
              <a:buFont typeface="Wingdings" panose="05000000000000000000" pitchFamily="2" charset="2"/>
              <a:buChar char="Ø"/>
            </a:pPr>
            <a:r>
              <a:rPr lang="en-US" dirty="0" smtClean="0"/>
              <a:t>Class Imbalance is done.</a:t>
            </a:r>
          </a:p>
          <a:p>
            <a:endParaRPr lang="en-US" dirty="0"/>
          </a:p>
        </p:txBody>
      </p:sp>
      <p:sp>
        <p:nvSpPr>
          <p:cNvPr id="4" name="Slide Number Placeholder 3"/>
          <p:cNvSpPr>
            <a:spLocks noGrp="1"/>
          </p:cNvSpPr>
          <p:nvPr>
            <p:ph type="sldNum" sz="quarter" idx="12"/>
          </p:nvPr>
        </p:nvSpPr>
        <p:spPr/>
        <p:txBody>
          <a:bodyPr/>
          <a:lstStyle/>
          <a:p>
            <a:fld id="{F23F64CD-F516-4079-88F3-FE9DA8E6EF52}" type="slidenum">
              <a:rPr lang="en-US" smtClean="0"/>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TotalTime>
  <Words>858</Words>
  <Application>Microsoft Office PowerPoint</Application>
  <PresentationFormat>On-screen Show (4:3)</PresentationFormat>
  <Paragraphs>184</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Churn  Prediction  in  Telecom  Domain</vt:lpstr>
      <vt:lpstr>Contents </vt:lpstr>
      <vt:lpstr>   Objective</vt:lpstr>
      <vt:lpstr>       Introduction</vt:lpstr>
      <vt:lpstr>   Why do customers churn?</vt:lpstr>
      <vt:lpstr>      Business Problem </vt:lpstr>
      <vt:lpstr>           Data Exploration  </vt:lpstr>
      <vt:lpstr>Slide 8</vt:lpstr>
      <vt:lpstr>     Data Pre-Processing</vt:lpstr>
      <vt:lpstr>        OUTLIERS  </vt:lpstr>
      <vt:lpstr>   Feature Extraction</vt:lpstr>
      <vt:lpstr>  Important Attributes</vt:lpstr>
      <vt:lpstr>Applying Different Machine learning Techniques</vt:lpstr>
      <vt:lpstr>Slide 14</vt:lpstr>
      <vt:lpstr>Slide 15</vt:lpstr>
      <vt:lpstr>          RESULTS </vt:lpstr>
      <vt:lpstr>Slide 17</vt:lpstr>
      <vt:lpstr>     Other Techniques </vt:lpstr>
      <vt:lpstr>             References</vt:lpstr>
      <vt:lpstr>Slide 20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  in  Telecom  Domain</dc:title>
  <dc:creator>HP</dc:creator>
  <cp:lastModifiedBy>HP</cp:lastModifiedBy>
  <cp:revision>21</cp:revision>
  <dcterms:created xsi:type="dcterms:W3CDTF">2017-01-06T09:10:32Z</dcterms:created>
  <dcterms:modified xsi:type="dcterms:W3CDTF">2017-01-06T12:24:40Z</dcterms:modified>
</cp:coreProperties>
</file>