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8"/>
  </p:notesMasterIdLst>
  <p:sldIdLst>
    <p:sldId id="256" r:id="rId2"/>
    <p:sldId id="285" r:id="rId3"/>
    <p:sldId id="276" r:id="rId4"/>
    <p:sldId id="277" r:id="rId5"/>
    <p:sldId id="278" r:id="rId6"/>
    <p:sldId id="292" r:id="rId7"/>
    <p:sldId id="281" r:id="rId8"/>
    <p:sldId id="282" r:id="rId9"/>
    <p:sldId id="283" r:id="rId10"/>
    <p:sldId id="284" r:id="rId11"/>
    <p:sldId id="299" r:id="rId12"/>
    <p:sldId id="305" r:id="rId13"/>
    <p:sldId id="306" r:id="rId14"/>
    <p:sldId id="307" r:id="rId15"/>
    <p:sldId id="30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58A0-82A7-4AD8-B184-E2B06AEF7C08}" type="datetimeFigureOut">
              <a:rPr lang="en-US"/>
              <a:pPr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425E-9116-44CC-A988-E8C98419B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1425E-9116-44CC-A988-E8C98419BB5D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4/4/2017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915" y="1418492"/>
            <a:ext cx="11540393" cy="961293"/>
          </a:xfrm>
        </p:spPr>
        <p:txBody>
          <a:bodyPr/>
          <a:lstStyle/>
          <a:p>
            <a:pPr algn="ctr"/>
            <a:r>
              <a:rPr lang="en-US" sz="3800" dirty="0"/>
              <a:t>Identifying Targeted Vindictive Email Threats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5813" y="4157048"/>
            <a:ext cx="4935414" cy="21755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	S. Srikanth   s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	N.V.L.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Akhil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E.Ved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	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Prashanth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07" y="4818185"/>
            <a:ext cx="295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DR. RIMPY,</a:t>
            </a:r>
          </a:p>
          <a:p>
            <a:pPr algn="ctr"/>
            <a:r>
              <a:rPr lang="en-US" dirty="0"/>
              <a:t>Assistant Professor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544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System design:</a:t>
            </a:r>
            <a:br>
              <a:rPr lang="en-US" sz="4000" b="1" dirty="0">
                <a:latin typeface="Calibri" pitchFamily="34" charset="0"/>
                <a:cs typeface="Calibri" pitchFamily="34" charset="0"/>
              </a:rPr>
            </a:b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6" y="1359878"/>
            <a:ext cx="8946541" cy="46188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collaborative diagram:</a:t>
            </a:r>
          </a:p>
          <a:p>
            <a:pPr algn="just">
              <a:buFont typeface="Wingdings" pitchFamily="2" charset="2"/>
              <a:buChar char="Ø"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8994" y="1178351"/>
            <a:ext cx="7343480" cy="551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304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Modules: 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r>
              <a:rPr lang="en-US" sz="2500" dirty="0">
                <a:latin typeface="Calibri" pitchFamily="34" charset="0"/>
                <a:cs typeface="Calibri" pitchFamily="34" charset="0"/>
              </a:rPr>
              <a:t>USER MODULE</a:t>
            </a:r>
          </a:p>
          <a:p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r>
              <a:rPr lang="en-US" sz="2500" dirty="0">
                <a:latin typeface="Calibri" pitchFamily="34" charset="0"/>
                <a:cs typeface="Calibri" pitchFamily="34" charset="0"/>
              </a:rPr>
              <a:t>PREPROCESSING </a:t>
            </a:r>
          </a:p>
          <a:p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r>
              <a:rPr lang="en-US" sz="2500" dirty="0">
                <a:latin typeface="Calibri" pitchFamily="34" charset="0"/>
                <a:cs typeface="Calibri" pitchFamily="34" charset="0"/>
              </a:rPr>
              <a:t>FEATURE EXTRACTION</a:t>
            </a:r>
          </a:p>
          <a:p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r>
              <a:rPr lang="en-US" sz="2500" dirty="0">
                <a:latin typeface="Calibri" pitchFamily="34" charset="0"/>
                <a:cs typeface="Calibri" pitchFamily="34" charset="0"/>
              </a:rPr>
              <a:t>CLASSIFICATION</a:t>
            </a:r>
          </a:p>
          <a:p>
            <a:endParaRPr lang="en-IN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7" y="331840"/>
            <a:ext cx="9956800" cy="55970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b="1" dirty="0">
                <a:latin typeface="Calibri" pitchFamily="34" charset="0"/>
                <a:cs typeface="Calibri" pitchFamily="34" charset="0"/>
              </a:rPr>
              <a:t>USER MODULE :</a:t>
            </a:r>
          </a:p>
          <a:p>
            <a:pPr algn="just"/>
            <a:endParaRPr lang="en-US" sz="4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This module consists of  two components : register and login.</a:t>
            </a:r>
          </a:p>
          <a:p>
            <a:pPr algn="just"/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Firstly, the user has to register by giving his username, password, contact.no, </a:t>
            </a:r>
            <a:r>
              <a:rPr lang="en-US" sz="2500" dirty="0" err="1">
                <a:latin typeface="Calibri" pitchFamily="34" charset="0"/>
                <a:cs typeface="Calibri" pitchFamily="34" charset="0"/>
              </a:rPr>
              <a:t>emailid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, and his address.</a:t>
            </a:r>
          </a:p>
          <a:p>
            <a:pPr algn="just"/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Then the user logins using his unique username and password through which he has registered.</a:t>
            </a:r>
          </a:p>
          <a:p>
            <a:pPr marL="36576" indent="0" algn="just">
              <a:buNone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After logging in, he can upload the mails for detecting targeted malicious emails.</a:t>
            </a:r>
          </a:p>
          <a:p>
            <a:pPr algn="just"/>
            <a:endParaRPr lang="en-US" sz="27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7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3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8757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Pre-Processing: 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159613" cy="4525963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Directory is a database which includes information about every email user in the client company such as job title, job level etc.</a:t>
            </a:r>
          </a:p>
          <a:p>
            <a:pPr algn="just"/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500" dirty="0">
                <a:latin typeface="Calibri" pitchFamily="34" charset="0"/>
                <a:cs typeface="Calibri" pitchFamily="34" charset="0"/>
              </a:rPr>
              <a:t>In the preprocessing stage, the emails and the directory information of the client company are combined to facilitate the extraction of recipient oriented features from the uploaded emails.</a:t>
            </a:r>
          </a:p>
          <a:p>
            <a:pPr algn="just"/>
            <a:endParaRPr lang="en-IN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5975"/>
            <a:ext cx="9956800" cy="6784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Feature Extraction: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4116"/>
            <a:ext cx="11115368" cy="5456903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>
                <a:latin typeface="Calibri" pitchFamily="34" charset="0"/>
                <a:cs typeface="Calibri" pitchFamily="34" charset="0"/>
              </a:rPr>
              <a:t>In this module, user can extract the features of the email that other filtering techniques don’t typically extract. The extracted features are classified into two types, they are :</a:t>
            </a:r>
          </a:p>
          <a:p>
            <a:pPr marL="36576" indent="0">
              <a:buNone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marL="36576" indent="0">
              <a:buNone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	1. PERSISTENT THREAT FEATURES.</a:t>
            </a:r>
          </a:p>
          <a:p>
            <a:pPr marL="36576" indent="0">
              <a:buNone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	2. RECIPIENT ORIENTED FEATURES.</a:t>
            </a:r>
          </a:p>
          <a:p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Persistent Threat Features: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>
                <a:latin typeface="Calibri" pitchFamily="34" charset="0"/>
                <a:cs typeface="Calibri" pitchFamily="34" charset="0"/>
              </a:rPr>
              <a:t>These are the extracted features which are dependent solely upon the email sender but not on the recipients. few examples are :</a:t>
            </a:r>
          </a:p>
          <a:p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Mail Size: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avg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size of a TME is 276kb which is much larger than the 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avg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 size of an NTME which is 95kb.</a:t>
            </a:r>
          </a:p>
          <a:p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endParaRPr lang="en-IN" sz="25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2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412954"/>
            <a:ext cx="11012129" cy="6445045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ATTACHMENTS 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doc,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pdf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ppt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attachment types were significantly more prevalent in targeted malicious email and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htm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xls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attachment types were significantly more prevalent in non-targeted malicious email.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FROM HEADER DOMAIN 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TME1 has a significantly greater proportion of emails with a From header domain of gmail.com, .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gov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yahoo.com than NTME. TME has a significantly smaller proportion of emails with a From header domain of aol.com,  hotmail.com.</a:t>
            </a:r>
          </a:p>
          <a:p>
            <a:pPr marL="36576" indent="0" algn="just">
              <a:buNone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CHARACTER ENCODING 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Character encodings are a map between a character (such as the letter ”A”) and a number to facilitate transmission and display on a computing system. The TME data set has significantly more big5, and gb2312 character encodings but the NTME data set has significantly more windows1252 encodings.</a:t>
            </a:r>
          </a:p>
          <a:p>
            <a:pPr algn="just"/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DATE HEADER 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data header consists of the current time zone of the computer that sent the mail. The +0200, -0700, +0800, +0900 time zones, are more prevalent in the TME1 data set than the NTME1 data set.</a:t>
            </a:r>
          </a:p>
          <a:p>
            <a:pPr algn="just"/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2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89" y="339214"/>
            <a:ext cx="10987549" cy="5801699"/>
          </a:xfrm>
        </p:spPr>
        <p:txBody>
          <a:bodyPr>
            <a:normAutofit fontScale="92500" lnSpcReduction="10000"/>
          </a:bodyPr>
          <a:lstStyle/>
          <a:p>
            <a:r>
              <a:rPr lang="en-US" sz="4300" b="1" dirty="0">
                <a:latin typeface="Calibri" pitchFamily="34" charset="0"/>
                <a:cs typeface="Calibri" pitchFamily="34" charset="0"/>
              </a:rPr>
              <a:t>RECIPIENT  ORIENTED  FEATURES:</a:t>
            </a:r>
          </a:p>
          <a:p>
            <a:pPr>
              <a:buFont typeface="Wingdings" pitchFamily="2" charset="2"/>
              <a:buChar char="Ø"/>
            </a:pPr>
            <a:r>
              <a:rPr lang="en-US" sz="2700" dirty="0">
                <a:latin typeface="Calibri" pitchFamily="34" charset="0"/>
                <a:cs typeface="Calibri" pitchFamily="34" charset="0"/>
              </a:rPr>
              <a:t>These are the extracted features which are dependent solely upon the email recipients but not on the email sender. few examples are :</a:t>
            </a:r>
          </a:p>
          <a:p>
            <a:endParaRPr lang="en-US" sz="39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ROLE: 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700" dirty="0">
                <a:latin typeface="Calibri" pitchFamily="34" charset="0"/>
                <a:cs typeface="Calibri" pitchFamily="34" charset="0"/>
              </a:rPr>
              <a:t>A threat actor may send an email to a particular individual because of their role in an organization. A recipient’s role could be a job title or also a job level (e.g. an entry level 1 employee vs. a senior level 3 employee).</a:t>
            </a:r>
          </a:p>
          <a:p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REPUTATION: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700" dirty="0">
                <a:latin typeface="Calibri" pitchFamily="34" charset="0"/>
                <a:cs typeface="Calibri" pitchFamily="34" charset="0"/>
              </a:rPr>
              <a:t>Reputation here means email visibility, i.e., those email addresses that are more publicly available and appear in internet search engine’s (</a:t>
            </a:r>
            <a:r>
              <a:rPr lang="en-US" sz="2700" dirty="0" err="1">
                <a:latin typeface="Calibri" pitchFamily="34" charset="0"/>
                <a:cs typeface="Calibri" pitchFamily="34" charset="0"/>
              </a:rPr>
              <a:t>eg</a:t>
            </a:r>
            <a:r>
              <a:rPr lang="en-US" sz="2700" dirty="0">
                <a:latin typeface="Calibri" pitchFamily="34" charset="0"/>
                <a:cs typeface="Calibri" pitchFamily="34" charset="0"/>
              </a:rPr>
              <a:t>. Google) are likely to be targets of TME’s.</a:t>
            </a: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endParaRPr lang="en-US" sz="4000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6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875736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9872"/>
            <a:ext cx="8946541" cy="50685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	1 | Abstract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	2 | Software Requirement Specification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	3 | System Design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	4 | Implementation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	5 | Testing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	6 | Results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	7 | Conclusion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	8 | Future Enhancement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   </a:t>
            </a:r>
          </a:p>
          <a:p>
            <a:pPr>
              <a:defRPr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IN" sz="22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30170"/>
            <a:ext cx="9404723" cy="883713"/>
          </a:xfrm>
        </p:spPr>
        <p:txBody>
          <a:bodyPr/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Abstract:</a:t>
            </a:r>
            <a:endParaRPr lang="en-IN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3" y="1331597"/>
            <a:ext cx="9822729" cy="5022069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TARGETED MALICIOUS EMAILS are emails which are sent having some malicious content or intent to a specific recipient or a small group of recipients. 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The primary motivation of TME’s is to exploit and steal sensitive information from the targeted recipients. 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These emails are tailored and engineered to appear legitimate and trustworthy or tempting for the recipient to open.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In our project a new email filtering technique is developed based on persistent-threat and recipient-oriented features with a random forest classifier algorithm.</a:t>
            </a:r>
            <a:endParaRPr lang="en-IN" sz="2400" dirty="0"/>
          </a:p>
          <a:p>
            <a:pPr>
              <a:buFont typeface="Wingdings" pitchFamily="2" charset="2"/>
              <a:buChar char="Ø"/>
            </a:pP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4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3563" y="330169"/>
            <a:ext cx="9404723" cy="848544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Existing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6" y="1359878"/>
            <a:ext cx="10167882" cy="5088056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In the existing system, filtering techniques work fairly well detecting SPAM and PHISHING attacks, but they don’t work as well with targeted malicious email (TME).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TME’S go undetected because these emails are not sent in bulk and are tailored specifically to the target recipient and engineered to appear legitimate and trustworthy , unlike SPAM which is sent in bulk and not tailored to appear legitimate. </a:t>
            </a:r>
          </a:p>
          <a:p>
            <a:pPr algn="just"/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200" dirty="0">
                <a:latin typeface="Calibri" pitchFamily="34" charset="0"/>
                <a:cs typeface="Calibri" pitchFamily="34" charset="0"/>
              </a:rPr>
              <a:t>So if anyone opens these kinds of emails then that email might have his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weponization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 tools  like 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trojans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or viruses and they cause their malicious effect.</a:t>
            </a: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9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544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proposed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5" y="1359878"/>
            <a:ext cx="10753257" cy="511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r>
              <a:rPr lang="en-US" sz="2200" dirty="0">
                <a:latin typeface="Calibri" pitchFamily="34" charset="0"/>
                <a:cs typeface="Calibri" pitchFamily="34" charset="0"/>
              </a:rPr>
              <a:t> A new email-filtering technique is developed based on persistent threat and recipient-oriented features with a random forest classifier algorithm.</a:t>
            </a:r>
          </a:p>
          <a:p>
            <a:pPr marL="36576" indent="0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r>
              <a:rPr lang="en-US" sz="2200" dirty="0">
                <a:latin typeface="Calibri" pitchFamily="34" charset="0"/>
                <a:cs typeface="Calibri" pitchFamily="34" charset="0"/>
              </a:rPr>
              <a:t>Based on the previously reported and trained data on malicious emails we gather the collected data and classify them in groups then we create a classifier which is used to detect and classify whether an email is a TME or NTME.                                  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TME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IN" dirty="0"/>
              <a:t>   </a:t>
            </a:r>
            <a:r>
              <a:rPr lang="en-US" sz="2000" dirty="0"/>
              <a:t>email</a:t>
            </a:r>
            <a:r>
              <a:rPr lang="en-US" dirty="0"/>
              <a:t>     </a:t>
            </a:r>
            <a:r>
              <a:rPr lang="en-US" sz="2000" dirty="0"/>
              <a:t>Preprocessing</a:t>
            </a:r>
            <a:r>
              <a:rPr lang="en-US" dirty="0"/>
              <a:t>     </a:t>
            </a:r>
            <a:r>
              <a:rPr lang="en-US" sz="2000" dirty="0"/>
              <a:t>Feature Extraction</a:t>
            </a:r>
            <a:r>
              <a:rPr lang="en-US" dirty="0"/>
              <a:t>      </a:t>
            </a:r>
            <a:r>
              <a:rPr lang="en-US" sz="2000" dirty="0"/>
              <a:t>Classification</a:t>
            </a:r>
            <a:r>
              <a:rPr lang="en-US" dirty="0"/>
              <a:t>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                                                         </a:t>
            </a:r>
            <a:r>
              <a:rPr lang="en-US" sz="2000" dirty="0"/>
              <a:t>NTME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sz="2000" dirty="0"/>
              <a:t>Directory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dirty="0"/>
              <a:t>                          </a:t>
            </a:r>
          </a:p>
        </p:txBody>
      </p:sp>
      <p:sp>
        <p:nvSpPr>
          <p:cNvPr id="6" name="Oval 5"/>
          <p:cNvSpPr/>
          <p:nvPr/>
        </p:nvSpPr>
        <p:spPr>
          <a:xfrm>
            <a:off x="1216059" y="4147794"/>
            <a:ext cx="914400" cy="6127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3138" y="5194169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1286" y="4015817"/>
            <a:ext cx="1904213" cy="8201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1745" y="4081807"/>
            <a:ext cx="2384981" cy="74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32396" y="4081807"/>
            <a:ext cx="2036191" cy="8012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11226" y="5222448"/>
            <a:ext cx="1329178" cy="6315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  <a:endCxn id="8" idx="4"/>
          </p:cNvCxnSpPr>
          <p:nvPr/>
        </p:nvCxnSpPr>
        <p:spPr>
          <a:xfrm rot="16200000" flipV="1">
            <a:off x="3061356" y="5007989"/>
            <a:ext cx="386497" cy="4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 flipV="1">
            <a:off x="2130459" y="4425884"/>
            <a:ext cx="150827" cy="28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</p:cNvCxnSpPr>
          <p:nvPr/>
        </p:nvCxnSpPr>
        <p:spPr>
          <a:xfrm>
            <a:off x="4185499" y="4425884"/>
            <a:ext cx="292233" cy="4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946037" y="4081806"/>
            <a:ext cx="791852" cy="19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021452" y="4600280"/>
            <a:ext cx="631595" cy="320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662474" y="3751868"/>
            <a:ext cx="914400" cy="5279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615340" y="4845377"/>
            <a:ext cx="914400" cy="622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9" idx="6"/>
            <a:endCxn id="11" idx="2"/>
          </p:cNvCxnSpPr>
          <p:nvPr/>
        </p:nvCxnSpPr>
        <p:spPr>
          <a:xfrm>
            <a:off x="6796726" y="4454166"/>
            <a:ext cx="235670" cy="2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78" y="235974"/>
            <a:ext cx="9956800" cy="812954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Calibri" pitchFamily="34" charset="0"/>
                <a:cs typeface="Calibri" pitchFamily="34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17" y="1238866"/>
            <a:ext cx="10793722" cy="20652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The functional requirements describe the interactions between the system and its environment independent of its implementation.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1 |User interface.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2 |Feature extraction.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3 |Classification.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0723" y="3333570"/>
            <a:ext cx="9672292" cy="677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dirty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rPr>
              <a:t> NON-</a:t>
            </a:r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FUNCTIONAL REQUIREMENTS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949" y="4144298"/>
            <a:ext cx="11385754" cy="2497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The non-functional requirements which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impose constraints on the design or implementation.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  <a:defRPr/>
            </a:pPr>
            <a:r>
              <a:rPr lang="en-US" sz="2800" baseline="0" dirty="0">
                <a:latin typeface="Calibri" pitchFamily="34" charset="0"/>
                <a:ea typeface="+mj-ea"/>
                <a:cs typeface="Calibri" pitchFamily="34" charset="0"/>
              </a:rPr>
              <a:t>	1 |Performance</a:t>
            </a:r>
            <a:r>
              <a:rPr lang="en-US" sz="2800" dirty="0">
                <a:latin typeface="Calibri" pitchFamily="34" charset="0"/>
                <a:ea typeface="+mj-ea"/>
                <a:cs typeface="Calibri" pitchFamily="34" charset="0"/>
              </a:rPr>
              <a:t> engineering requirements.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  <a:defRPr/>
            </a:pPr>
            <a:r>
              <a:rPr lang="en-US" sz="2800" dirty="0">
                <a:latin typeface="Calibri" pitchFamily="34" charset="0"/>
                <a:ea typeface="+mj-ea"/>
                <a:cs typeface="Calibri" pitchFamily="34" charset="0"/>
              </a:rPr>
              <a:t>	2 |Q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uality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standards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  <a:defRPr/>
            </a:pPr>
            <a:r>
              <a:rPr lang="en-US" sz="2800" dirty="0">
                <a:latin typeface="Calibri" pitchFamily="34" charset="0"/>
                <a:ea typeface="+mj-ea"/>
                <a:cs typeface="Calibri" pitchFamily="34" charset="0"/>
              </a:rPr>
              <a:t>	3 |D</a:t>
            </a:r>
            <a:r>
              <a:rPr lang="en-US" sz="2800" baseline="0" dirty="0">
                <a:latin typeface="Calibri" pitchFamily="34" charset="0"/>
                <a:ea typeface="+mj-ea"/>
                <a:cs typeface="Calibri" pitchFamily="34" charset="0"/>
              </a:rPr>
              <a:t>esign</a:t>
            </a:r>
            <a:r>
              <a:rPr lang="en-US" sz="2800" dirty="0">
                <a:latin typeface="Calibri" pitchFamily="34" charset="0"/>
                <a:ea typeface="+mj-ea"/>
                <a:cs typeface="Calibri" pitchFamily="34" charset="0"/>
              </a:rPr>
              <a:t> constraints.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544"/>
          </a:xfrm>
        </p:spPr>
        <p:txBody>
          <a:bodyPr>
            <a:normAutofit fontScale="90000"/>
          </a:bodyPr>
          <a:lstStyle/>
          <a:p>
            <a:r>
              <a:rPr lang="en-US" sz="4700" b="1" dirty="0">
                <a:latin typeface="Calibri" pitchFamily="34" charset="0"/>
                <a:cs typeface="Calibri" pitchFamily="34" charset="0"/>
              </a:rPr>
              <a:t>System design: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6" y="1359878"/>
            <a:ext cx="8946541" cy="46188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class diagram: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6445" y="2267146"/>
            <a:ext cx="7286920" cy="459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696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54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libri" pitchFamily="34" charset="0"/>
                <a:cs typeface="Calibri" pitchFamily="34" charset="0"/>
              </a:rPr>
              <a:t>System design:</a:t>
            </a:r>
            <a:br>
              <a:rPr lang="en-US" sz="3000" b="1" dirty="0"/>
            </a:b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6" y="1359878"/>
            <a:ext cx="8946541" cy="46188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use case diagram: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0466" y="282804"/>
            <a:ext cx="488308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379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544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Calibri" pitchFamily="34" charset="0"/>
                <a:cs typeface="Calibri" pitchFamily="34" charset="0"/>
              </a:rPr>
              <a:t>System design:</a:t>
            </a:r>
            <a:br>
              <a:rPr lang="en-US" sz="4000" b="1" dirty="0">
                <a:latin typeface="Calibri" pitchFamily="34" charset="0"/>
                <a:cs typeface="Calibri" pitchFamily="34" charset="0"/>
              </a:rPr>
            </a:b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561" y="796414"/>
            <a:ext cx="4852219" cy="619432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sequence diagram:</a:t>
            </a:r>
          </a:p>
          <a:p>
            <a:pPr algn="ctr">
              <a:buFont typeface="Wingdings" pitchFamily="2" charset="2"/>
              <a:buChar char="Ø"/>
            </a:pPr>
            <a:endParaRPr lang="en-US" dirty="0"/>
          </a:p>
          <a:p>
            <a:pPr algn="ctr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9651" y="1374947"/>
            <a:ext cx="8889476" cy="58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58678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1976</TotalTime>
  <Words>748</Words>
  <Application>Microsoft Office PowerPoint</Application>
  <PresentationFormat>Widescreen</PresentationFormat>
  <Paragraphs>134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Times New Roman</vt:lpstr>
      <vt:lpstr>Wingdings</vt:lpstr>
      <vt:lpstr>Wingdings 2</vt:lpstr>
      <vt:lpstr>Technic</vt:lpstr>
      <vt:lpstr>Identifying Targeted Vindictive Email Threats </vt:lpstr>
      <vt:lpstr>Contents</vt:lpstr>
      <vt:lpstr>Abstract:</vt:lpstr>
      <vt:lpstr>Existing system:</vt:lpstr>
      <vt:lpstr>proposed system:</vt:lpstr>
      <vt:lpstr>FUNCTIONAL REQUIREMENTS</vt:lpstr>
      <vt:lpstr>System design: </vt:lpstr>
      <vt:lpstr>System design: </vt:lpstr>
      <vt:lpstr>System design: </vt:lpstr>
      <vt:lpstr>System design: </vt:lpstr>
      <vt:lpstr>Modules: </vt:lpstr>
      <vt:lpstr>PowerPoint Presentation</vt:lpstr>
      <vt:lpstr>Pre-Processing: </vt:lpstr>
      <vt:lpstr>Feature Extraction: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</dc:creator>
  <cp:lastModifiedBy>Sidd</cp:lastModifiedBy>
  <cp:revision>157</cp:revision>
  <dcterms:created xsi:type="dcterms:W3CDTF">2014-09-12T17:24:29Z</dcterms:created>
  <dcterms:modified xsi:type="dcterms:W3CDTF">2017-04-04T09:21:51Z</dcterms:modified>
</cp:coreProperties>
</file>