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26"/>
  </p:notesMasterIdLst>
  <p:sldIdLst>
    <p:sldId id="256" r:id="rId3"/>
    <p:sldId id="258" r:id="rId4"/>
    <p:sldId id="262" r:id="rId5"/>
    <p:sldId id="279" r:id="rId6"/>
    <p:sldId id="281" r:id="rId7"/>
    <p:sldId id="265" r:id="rId8"/>
    <p:sldId id="264" r:id="rId9"/>
    <p:sldId id="282" r:id="rId10"/>
    <p:sldId id="266" r:id="rId11"/>
    <p:sldId id="267" r:id="rId12"/>
    <p:sldId id="268" r:id="rId13"/>
    <p:sldId id="284" r:id="rId14"/>
    <p:sldId id="285" r:id="rId15"/>
    <p:sldId id="287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8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F9241-574B-4F2B-9660-DEB34A68EFE5}" type="datetimeFigureOut">
              <a:rPr lang="en-US" smtClean="0"/>
              <a:pPr/>
              <a:t>1/2/2011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5195D-45D0-4E96-814C-85A10EC853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 a visual representation for N(</a:t>
            </a:r>
            <a:r>
              <a:rPr lang="en-US" dirty="0" err="1" smtClean="0"/>
              <a:t>k,i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5195D-45D0-4E96-814C-85A10EC8533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Constraints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Large hexagons could violate the requirement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Small hexagons could result in over-engineered WSNs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5195D-45D0-4E96-814C-85A10EC8533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100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883025" cy="4340225"/>
          </a:xfrm>
        </p:spPr>
        <p:txBody>
          <a:bodyPr/>
          <a:lstStyle>
            <a:lvl1pPr>
              <a:defRPr sz="2800"/>
            </a:lvl1pPr>
            <a:lvl2pPr>
              <a:buFont typeface="Arial" pitchFamily="34" charset="0"/>
              <a:buChar char="‒"/>
              <a:defRPr sz="2400"/>
            </a:lvl2pPr>
            <a:lvl3pPr>
              <a:buFont typeface="Courier New" pitchFamily="49" charset="0"/>
              <a:buChar char="o"/>
              <a:defRPr sz="2000"/>
            </a:lvl3pPr>
            <a:lvl4pPr>
              <a:buFont typeface="Wingdings" pitchFamily="2" charset="2"/>
              <a:buChar char="§"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3883025" cy="4340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940208-9A04-4717-B358-B01D4E977C6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buFont typeface="Arial" pitchFamily="34" charset="0"/>
              <a:buChar char="‒"/>
              <a:defRPr sz="2000"/>
            </a:lvl2pPr>
            <a:lvl3pPr>
              <a:buFont typeface="Courier New" pitchFamily="49" charset="0"/>
              <a:buChar char="o"/>
              <a:defRPr sz="1800"/>
            </a:lvl3pPr>
            <a:lvl4pPr>
              <a:buFont typeface="Wingdings" pitchFamily="2" charset="2"/>
              <a:buChar char="§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buFont typeface="Arial" pitchFamily="34" charset="0"/>
              <a:buChar char="‒"/>
              <a:defRPr sz="2000"/>
            </a:lvl2pPr>
            <a:lvl3pPr>
              <a:buFont typeface="Courier New" pitchFamily="49" charset="0"/>
              <a:buChar char="o"/>
              <a:defRPr sz="1800"/>
            </a:lvl3pPr>
            <a:lvl4pPr>
              <a:buFont typeface="Wingdings" pitchFamily="2" charset="2"/>
              <a:buChar char="§"/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FBE7A-A7A1-487A-B46D-8E8821D29E03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BD4F7C-A052-4404-BFD5-A79D8C6920B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E0E65-9657-45B3-A976-0F0274E3F8FC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A819B3-D143-4E66-A4E5-A26616D712C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C31DAD-9C86-4DBE-9F30-63F298AC14A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F126A1-87FD-4A8C-A11C-6B200BAB2C0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379413"/>
            <a:ext cx="1997075" cy="55610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379413"/>
            <a:ext cx="5840412" cy="55610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EA2DD0-1566-4465-8D81-977A95103266}" type="slidenum">
              <a:rPr lang="en-GB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480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524000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7388" indent="-247650">
              <a:buFont typeface="Arial" pitchFamily="34" charset="0"/>
              <a:buChar char="‒"/>
              <a:defRPr/>
            </a:lvl2pPr>
            <a:lvl3pPr>
              <a:buFont typeface="Courier New" pitchFamily="49" charset="0"/>
              <a:buChar char="o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172200"/>
            <a:ext cx="1901825" cy="4540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ED50553-CCE9-4B88-BCA3-D12BA1684C4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E89690-79FA-472B-8DD9-3DD3375E880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7388" indent="-247650">
              <a:buFont typeface="Arial" pitchFamily="34" charset="0"/>
              <a:buChar char="‒"/>
              <a:defRPr/>
            </a:lvl2pPr>
            <a:lvl3pPr>
              <a:buFont typeface="Courier New" pitchFamily="49" charset="0"/>
              <a:buChar char="o"/>
              <a:defRPr/>
            </a:lvl3pPr>
            <a:lvl4pPr>
              <a:buFont typeface="Wingdings" pitchFamily="2" charset="2"/>
              <a:buChar char="§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D50553-CCE9-4B88-BCA3-D12BA1684C4B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F5F09E-DF34-410A-B5FF-3FA8C365747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 noChangeAspect="1" noChangeArrowheads="1"/>
          </p:cNvPicPr>
          <p:nvPr/>
        </p:nvPicPr>
        <p:blipFill>
          <a:blip r:embed="rId8" cstate="screen"/>
          <a:srcRect/>
          <a:stretch>
            <a:fillRect/>
          </a:stretch>
        </p:blipFill>
        <p:spPr bwMode="auto">
          <a:xfrm>
            <a:off x="381000" y="5562600"/>
            <a:ext cx="1668463" cy="1241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0" y="3068638"/>
            <a:ext cx="8026400" cy="1587"/>
          </a:xfrm>
          <a:prstGeom prst="line">
            <a:avLst/>
          </a:prstGeom>
          <a:noFill/>
          <a:ln w="50760">
            <a:gradFill>
              <a:gsLst>
                <a:gs pos="0">
                  <a:srgbClr val="00B0F0"/>
                </a:gs>
                <a:gs pos="100000">
                  <a:srgbClr val="FFFFFF"/>
                </a:gs>
              </a:gsLst>
              <a:lin ang="0" scaled="0"/>
            </a:gradFill>
            <a:miter lim="800000"/>
            <a:headEnd/>
            <a:tailEnd/>
          </a:ln>
          <a:effectLst/>
        </p:spPr>
        <p:txBody>
          <a:bodyPr/>
          <a:lstStyle/>
          <a:p>
            <a:pPr>
              <a:buFont typeface="Arial" pitchFamily="-107" charset="0"/>
              <a:buNone/>
              <a:defRPr/>
            </a:pPr>
            <a:endParaRPr lang="en-US">
              <a:latin typeface="Arial" pitchFamily="-107" charset="0"/>
              <a:ea typeface="+mn-ea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67438" y="6232525"/>
            <a:ext cx="2786062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2160" tIns="46080" rIns="92160" bIns="46080">
            <a:spAutoFit/>
          </a:bodyPr>
          <a:lstStyle/>
          <a:p>
            <a:pPr marL="258763" indent="-258763">
              <a:lnSpc>
                <a:spcPct val="100000"/>
              </a:lnSpc>
              <a:tabLst>
                <a:tab pos="258763" algn="l"/>
                <a:tab pos="715963" algn="l"/>
                <a:tab pos="1173163" algn="l"/>
                <a:tab pos="1630363" algn="l"/>
                <a:tab pos="2087563" algn="l"/>
                <a:tab pos="2544763" algn="l"/>
                <a:tab pos="3001963" algn="l"/>
                <a:tab pos="3459163" algn="l"/>
                <a:tab pos="3916363" algn="l"/>
                <a:tab pos="4373563" algn="l"/>
                <a:tab pos="4830763" algn="l"/>
                <a:tab pos="5287963" algn="l"/>
                <a:tab pos="5745163" algn="l"/>
                <a:tab pos="6202363" algn="l"/>
                <a:tab pos="6659563" algn="l"/>
                <a:tab pos="7116763" algn="l"/>
                <a:tab pos="7573963" algn="l"/>
                <a:tab pos="8031163" algn="l"/>
                <a:tab pos="8488363" algn="l"/>
                <a:tab pos="8945563" algn="l"/>
                <a:tab pos="9402763" algn="l"/>
              </a:tabLst>
            </a:pPr>
            <a:r>
              <a:rPr lang="en-GB" dirty="0">
                <a:solidFill>
                  <a:srgbClr val="333399"/>
                </a:solidFill>
              </a:rPr>
              <a:t>http://parasol.tamu.edu</a:t>
            </a:r>
          </a:p>
        </p:txBody>
      </p:sp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379413"/>
            <a:ext cx="7989887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331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18450" cy="4340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  <a:p>
            <a:pPr lvl="4"/>
            <a:r>
              <a:rPr lang="en-GB" dirty="0" smtClean="0"/>
              <a:t>Eighth Outline Level</a:t>
            </a:r>
          </a:p>
          <a:p>
            <a:pPr lvl="4"/>
            <a:r>
              <a:rPr lang="en-GB" dirty="0" smtClean="0"/>
              <a:t>Ninth Outline Level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81000" y="6248400"/>
            <a:ext cx="1905000" cy="458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8" r:id="rId6"/>
  </p:sldLayoutIdLst>
  <p:txStyles>
    <p:titleStyle>
      <a:lvl1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3600">
          <a:solidFill>
            <a:srgbClr val="333399"/>
          </a:solidFill>
          <a:latin typeface="+mj-lt"/>
          <a:ea typeface="+mj-ea"/>
          <a:cs typeface="+mj-cs"/>
        </a:defRPr>
      </a:lvl1pPr>
      <a:lvl2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258763" indent="-258763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333399"/>
        </a:buClr>
        <a:buSzPct val="100000"/>
        <a:buFont typeface="Arial" charset="0"/>
        <a:buChar char="•"/>
        <a:defRPr sz="2400">
          <a:solidFill>
            <a:srgbClr val="333399"/>
          </a:solidFill>
          <a:latin typeface="+mn-lt"/>
          <a:ea typeface="+mn-ea"/>
          <a:cs typeface="+mn-cs"/>
        </a:defRPr>
      </a:lvl1pPr>
      <a:lvl2pPr marL="617538" indent="-177800" algn="l" defTabSz="457200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100000"/>
        <a:buFont typeface="Arial" charset="0"/>
        <a:buChar char="•"/>
        <a:defRPr sz="2000">
          <a:solidFill>
            <a:srgbClr val="333399"/>
          </a:solidFill>
          <a:latin typeface="+mn-lt"/>
          <a:ea typeface="+mn-ea"/>
          <a:cs typeface="+mn-cs"/>
        </a:defRPr>
      </a:lvl2pPr>
      <a:lvl3pPr marL="976313" indent="-1778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charset="0"/>
        <a:buChar char="•"/>
        <a:defRPr sz="2400">
          <a:solidFill>
            <a:srgbClr val="333399"/>
          </a:solidFill>
          <a:latin typeface="+mn-lt"/>
          <a:ea typeface="+mn-ea"/>
          <a:cs typeface="+mn-cs"/>
        </a:defRPr>
      </a:lvl3pPr>
      <a:lvl4pPr marL="1335088" indent="-176213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charset="0"/>
        <a:buChar char="•"/>
        <a:defRPr sz="2000">
          <a:solidFill>
            <a:srgbClr val="333399"/>
          </a:solidFill>
          <a:latin typeface="+mn-lt"/>
          <a:ea typeface="+mn-ea"/>
          <a:cs typeface="+mn-cs"/>
        </a:defRPr>
      </a:lvl4pPr>
      <a:lvl5pPr marL="1695450" indent="-179388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charset="0"/>
        <a:buChar char="•"/>
        <a:defRPr sz="2000">
          <a:solidFill>
            <a:srgbClr val="333399"/>
          </a:solidFill>
          <a:latin typeface="+mn-lt"/>
          <a:ea typeface="+mn-ea"/>
          <a:cs typeface="+mn-cs"/>
        </a:defRPr>
      </a:lvl5pPr>
      <a:lvl6pPr marL="2152650" indent="-179388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buChar char="•"/>
        <a:defRPr sz="2000">
          <a:solidFill>
            <a:srgbClr val="333399"/>
          </a:solidFill>
          <a:latin typeface="+mn-lt"/>
          <a:ea typeface="+mn-ea"/>
          <a:cs typeface="+mn-cs"/>
        </a:defRPr>
      </a:lvl6pPr>
      <a:lvl7pPr marL="2609850" indent="-179388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buChar char="•"/>
        <a:defRPr sz="2000">
          <a:solidFill>
            <a:srgbClr val="333399"/>
          </a:solidFill>
          <a:latin typeface="+mn-lt"/>
          <a:ea typeface="+mn-ea"/>
          <a:cs typeface="+mn-cs"/>
        </a:defRPr>
      </a:lvl7pPr>
      <a:lvl8pPr marL="3067050" indent="-179388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buChar char="•"/>
        <a:defRPr sz="2000">
          <a:solidFill>
            <a:srgbClr val="333399"/>
          </a:solidFill>
          <a:latin typeface="+mn-lt"/>
          <a:ea typeface="+mn-ea"/>
          <a:cs typeface="+mn-cs"/>
        </a:defRPr>
      </a:lvl8pPr>
      <a:lvl9pPr marL="3524250" indent="-179388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buChar char="•"/>
        <a:defRPr sz="2000">
          <a:solidFill>
            <a:srgbClr val="3333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379413"/>
            <a:ext cx="7989887" cy="835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00200"/>
            <a:ext cx="7918450" cy="4340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81000" y="6165850"/>
            <a:ext cx="167005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411413" y="6165850"/>
            <a:ext cx="4176712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858000" y="61722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>
                <a:srgbClr val="000066"/>
              </a:buClr>
              <a:defRPr sz="1400">
                <a:solidFill>
                  <a:srgbClr val="000066"/>
                </a:solidFill>
              </a:defRPr>
            </a:lvl1pPr>
          </a:lstStyle>
          <a:p>
            <a:fld id="{0696C086-33F9-41C6-8722-D41B7CC6D939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762000" y="1371600"/>
            <a:ext cx="6399213" cy="46038"/>
          </a:xfrm>
          <a:prstGeom prst="rect">
            <a:avLst/>
          </a:prstGeom>
          <a:gradFill rotWithShape="0">
            <a:gsLst>
              <a:gs pos="0">
                <a:srgbClr val="F8F8F8"/>
              </a:gs>
              <a:gs pos="100000">
                <a:srgbClr val="0099FF"/>
              </a:gs>
            </a:gsLst>
            <a:lin ang="108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3" cstate="screen"/>
          <a:srcRect/>
          <a:stretch>
            <a:fillRect/>
          </a:stretch>
        </p:blipFill>
        <p:spPr bwMode="auto">
          <a:xfrm>
            <a:off x="0" y="1143000"/>
            <a:ext cx="704850" cy="5429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3600">
          <a:solidFill>
            <a:srgbClr val="333399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2pPr>
      <a:lvl3pPr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3pPr>
      <a:lvl4pPr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4pPr>
      <a:lvl5pPr algn="l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6pPr>
      <a:lvl7pPr marL="9144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7pPr>
      <a:lvl8pPr marL="13716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8pPr>
      <a:lvl9pPr marL="1828800" algn="ctr" defTabSz="457200" rtl="0" eaLnBrk="1" fontAlgn="base" hangingPunct="1">
        <a:lnSpc>
          <a:spcPct val="93000"/>
        </a:lnSpc>
        <a:spcBef>
          <a:spcPct val="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defRPr sz="3600">
          <a:solidFill>
            <a:srgbClr val="333399"/>
          </a:solidFill>
          <a:latin typeface="Arial" pitchFamily="-107" charset="0"/>
          <a:ea typeface="ＭＳ Ｐゴシック" pitchFamily="-107" charset="-128"/>
          <a:cs typeface="ＭＳ Ｐゴシック" pitchFamily="-107" charset="-128"/>
        </a:defRPr>
      </a:lvl9pPr>
    </p:titleStyle>
    <p:bodyStyle>
      <a:lvl1pPr marL="258763" indent="-258763" algn="l" defTabSz="457200" rtl="0" eaLnBrk="1" fontAlgn="base" hangingPunct="1">
        <a:lnSpc>
          <a:spcPct val="93000"/>
        </a:lnSpc>
        <a:spcBef>
          <a:spcPts val="600"/>
        </a:spcBef>
        <a:spcAft>
          <a:spcPct val="0"/>
        </a:spcAft>
        <a:buClr>
          <a:srgbClr val="333399"/>
        </a:buClr>
        <a:buSzPct val="100000"/>
        <a:buFont typeface="Arial" charset="0"/>
        <a:buChar char="•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617538" indent="-177800" algn="l" defTabSz="457200" rtl="0" eaLnBrk="1" fontAlgn="base" hangingPunct="1">
        <a:lnSpc>
          <a:spcPct val="93000"/>
        </a:lnSpc>
        <a:spcBef>
          <a:spcPts val="500"/>
        </a:spcBef>
        <a:spcAft>
          <a:spcPct val="0"/>
        </a:spcAft>
        <a:buClr>
          <a:srgbClr val="000066"/>
        </a:buClr>
        <a:buSzPct val="100000"/>
        <a:buFont typeface="Arial" charset="0"/>
        <a:buChar char="•"/>
        <a:defRPr sz="2000">
          <a:solidFill>
            <a:srgbClr val="000066"/>
          </a:solidFill>
          <a:latin typeface="+mn-lt"/>
          <a:ea typeface="+mn-ea"/>
          <a:cs typeface="+mn-cs"/>
        </a:defRPr>
      </a:lvl2pPr>
      <a:lvl3pPr marL="976313" indent="-177800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charset="0"/>
        <a:buChar char="•"/>
        <a:defRPr>
          <a:solidFill>
            <a:srgbClr val="000066"/>
          </a:solidFill>
          <a:latin typeface="+mn-lt"/>
          <a:ea typeface="+mn-ea"/>
          <a:cs typeface="+mn-cs"/>
        </a:defRPr>
      </a:lvl3pPr>
      <a:lvl4pPr marL="1335088" indent="-176213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charset="0"/>
        <a:buChar char="•"/>
        <a:defRPr>
          <a:solidFill>
            <a:srgbClr val="000066"/>
          </a:solidFill>
          <a:latin typeface="+mn-lt"/>
          <a:ea typeface="+mn-ea"/>
          <a:cs typeface="+mn-cs"/>
        </a:defRPr>
      </a:lvl4pPr>
      <a:lvl5pPr marL="1695450" indent="-179388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charset="0"/>
        <a:buChar char="•"/>
        <a:defRPr>
          <a:solidFill>
            <a:srgbClr val="000066"/>
          </a:solidFill>
          <a:latin typeface="+mn-lt"/>
          <a:ea typeface="+mn-ea"/>
          <a:cs typeface="+mn-cs"/>
        </a:defRPr>
      </a:lvl5pPr>
      <a:lvl6pPr marL="2152650" indent="-179388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buChar char="•"/>
        <a:defRPr sz="2000">
          <a:solidFill>
            <a:srgbClr val="333399"/>
          </a:solidFill>
          <a:latin typeface="+mn-lt"/>
          <a:ea typeface="+mn-ea"/>
          <a:cs typeface="+mn-cs"/>
        </a:defRPr>
      </a:lvl6pPr>
      <a:lvl7pPr marL="2609850" indent="-179388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buChar char="•"/>
        <a:defRPr sz="2000">
          <a:solidFill>
            <a:srgbClr val="333399"/>
          </a:solidFill>
          <a:latin typeface="+mn-lt"/>
          <a:ea typeface="+mn-ea"/>
          <a:cs typeface="+mn-cs"/>
        </a:defRPr>
      </a:lvl7pPr>
      <a:lvl8pPr marL="3067050" indent="-179388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buChar char="•"/>
        <a:defRPr sz="2000">
          <a:solidFill>
            <a:srgbClr val="333399"/>
          </a:solidFill>
          <a:latin typeface="+mn-lt"/>
          <a:ea typeface="+mn-ea"/>
          <a:cs typeface="+mn-cs"/>
        </a:defRPr>
      </a:lvl8pPr>
      <a:lvl9pPr marL="3524250" indent="-179388" algn="l" defTabSz="457200" rtl="0" eaLnBrk="1" fontAlgn="base" hangingPunct="1">
        <a:lnSpc>
          <a:spcPct val="93000"/>
        </a:lnSpc>
        <a:spcBef>
          <a:spcPts val="450"/>
        </a:spcBef>
        <a:spcAft>
          <a:spcPct val="0"/>
        </a:spcAft>
        <a:buClr>
          <a:srgbClr val="333399"/>
        </a:buClr>
        <a:buSzPct val="100000"/>
        <a:buFont typeface="Arial" pitchFamily="-107" charset="0"/>
        <a:buChar char="•"/>
        <a:defRPr sz="2000">
          <a:solidFill>
            <a:srgbClr val="3333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1470025"/>
          </a:xfrm>
        </p:spPr>
        <p:txBody>
          <a:bodyPr/>
          <a:lstStyle/>
          <a:p>
            <a:r>
              <a:rPr lang="en-US" dirty="0" smtClean="0"/>
              <a:t>Reliable Networks With </a:t>
            </a:r>
            <a:br>
              <a:rPr lang="en-US" dirty="0" smtClean="0"/>
            </a:br>
            <a:r>
              <a:rPr lang="en-US" dirty="0" smtClean="0"/>
              <a:t>Unreliable Sensors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Srikanth</a:t>
            </a:r>
            <a:r>
              <a:rPr lang="en-US" b="1" dirty="0" smtClean="0"/>
              <a:t> </a:t>
            </a:r>
            <a:r>
              <a:rPr lang="en-US" b="1" dirty="0" err="1" smtClean="0"/>
              <a:t>Sastry</a:t>
            </a:r>
            <a:endParaRPr lang="en-US" b="1" dirty="0" smtClean="0"/>
          </a:p>
          <a:p>
            <a:r>
              <a:rPr lang="en-US" dirty="0" err="1" smtClean="0"/>
              <a:t>Tsvetomira</a:t>
            </a:r>
            <a:r>
              <a:rPr lang="en-US" dirty="0" smtClean="0"/>
              <a:t> </a:t>
            </a:r>
            <a:r>
              <a:rPr lang="en-US" dirty="0" err="1" smtClean="0"/>
              <a:t>Radeva</a:t>
            </a:r>
            <a:endParaRPr lang="en-US" dirty="0" smtClean="0"/>
          </a:p>
          <a:p>
            <a:r>
              <a:rPr lang="en-US" dirty="0" err="1" smtClean="0"/>
              <a:t>Jianer</a:t>
            </a:r>
            <a:r>
              <a:rPr lang="en-US" dirty="0" smtClean="0"/>
              <a:t> Chen</a:t>
            </a:r>
          </a:p>
          <a:p>
            <a:r>
              <a:rPr lang="en-US" dirty="0" smtClean="0"/>
              <a:t>Jennifer Welch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Level-3 </a:t>
            </a:r>
            <a:r>
              <a:rPr lang="en-US" dirty="0" err="1" smtClean="0"/>
              <a:t>Polyhex</a:t>
            </a:r>
            <a:r>
              <a:rPr lang="en-US" dirty="0" smtClean="0"/>
              <a:t> Tiles </a:t>
            </a:r>
            <a:r>
              <a:rPr lang="en-US" smtClean="0"/>
              <a:t>An Infinite </a:t>
            </a:r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ED50553-CCE9-4B88-BCA3-D12BA1684C4B}" type="slidenum">
              <a:rPr lang="en-GB" smtClean="0"/>
              <a:pPr/>
              <a:t>10</a:t>
            </a:fld>
            <a:endParaRPr lang="en-GB"/>
          </a:p>
        </p:txBody>
      </p:sp>
      <p:grpSp>
        <p:nvGrpSpPr>
          <p:cNvPr id="30" name="Group 45"/>
          <p:cNvGrpSpPr/>
          <p:nvPr/>
        </p:nvGrpSpPr>
        <p:grpSpPr>
          <a:xfrm>
            <a:off x="1066800" y="4419600"/>
            <a:ext cx="1524000" cy="1828800"/>
            <a:chOff x="4648200" y="1447800"/>
            <a:chExt cx="1524000" cy="1828800"/>
          </a:xfrm>
          <a:solidFill>
            <a:srgbClr val="FFFF00">
              <a:alpha val="58000"/>
            </a:srgbClr>
          </a:solidFill>
        </p:grpSpPr>
        <p:sp>
          <p:nvSpPr>
            <p:cNvPr id="47" name="Hexagon 46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47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exagon 48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1981200" y="1981200"/>
            <a:ext cx="4267200" cy="4876800"/>
            <a:chOff x="1981200" y="1981200"/>
            <a:chExt cx="4267200" cy="4876800"/>
          </a:xfrm>
        </p:grpSpPr>
        <p:grpSp>
          <p:nvGrpSpPr>
            <p:cNvPr id="3" name="Group 5"/>
            <p:cNvGrpSpPr/>
            <p:nvPr/>
          </p:nvGrpSpPr>
          <p:grpSpPr>
            <a:xfrm>
              <a:off x="3352800" y="3505200"/>
              <a:ext cx="1524000" cy="1828800"/>
              <a:chOff x="4648200" y="1447800"/>
              <a:chExt cx="1524000" cy="18288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7" name="Hexagon 6"/>
              <p:cNvSpPr/>
              <p:nvPr/>
            </p:nvSpPr>
            <p:spPr>
              <a:xfrm>
                <a:off x="5105400" y="2057400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Hexagon 7"/>
              <p:cNvSpPr/>
              <p:nvPr/>
            </p:nvSpPr>
            <p:spPr>
              <a:xfrm>
                <a:off x="5562600" y="23630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Hexagon 8"/>
              <p:cNvSpPr/>
              <p:nvPr/>
            </p:nvSpPr>
            <p:spPr>
              <a:xfrm>
                <a:off x="5562600" y="17534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Hexagon 9"/>
              <p:cNvSpPr/>
              <p:nvPr/>
            </p:nvSpPr>
            <p:spPr>
              <a:xfrm>
                <a:off x="5105400" y="1447800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Hexagon 10"/>
              <p:cNvSpPr/>
              <p:nvPr/>
            </p:nvSpPr>
            <p:spPr>
              <a:xfrm>
                <a:off x="4648200" y="17534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Hexagon 11"/>
              <p:cNvSpPr/>
              <p:nvPr/>
            </p:nvSpPr>
            <p:spPr>
              <a:xfrm>
                <a:off x="4648200" y="23630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Hexagon 12"/>
              <p:cNvSpPr/>
              <p:nvPr/>
            </p:nvSpPr>
            <p:spPr>
              <a:xfrm>
                <a:off x="5105400" y="26678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13"/>
            <p:cNvGrpSpPr/>
            <p:nvPr/>
          </p:nvGrpSpPr>
          <p:grpSpPr>
            <a:xfrm>
              <a:off x="4267200" y="2286000"/>
              <a:ext cx="1524000" cy="1828800"/>
              <a:chOff x="4648200" y="1447800"/>
              <a:chExt cx="1524000" cy="18288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15" name="Hexagon 14"/>
              <p:cNvSpPr/>
              <p:nvPr/>
            </p:nvSpPr>
            <p:spPr>
              <a:xfrm>
                <a:off x="5105400" y="2057400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Hexagon 15"/>
              <p:cNvSpPr/>
              <p:nvPr/>
            </p:nvSpPr>
            <p:spPr>
              <a:xfrm>
                <a:off x="5562600" y="23630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Hexagon 16"/>
              <p:cNvSpPr/>
              <p:nvPr/>
            </p:nvSpPr>
            <p:spPr>
              <a:xfrm>
                <a:off x="5562600" y="17534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Hexagon 17"/>
              <p:cNvSpPr/>
              <p:nvPr/>
            </p:nvSpPr>
            <p:spPr>
              <a:xfrm>
                <a:off x="5105400" y="1447800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Hexagon 18"/>
              <p:cNvSpPr/>
              <p:nvPr/>
            </p:nvSpPr>
            <p:spPr>
              <a:xfrm>
                <a:off x="4648200" y="17534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Hexagon 19"/>
              <p:cNvSpPr/>
              <p:nvPr/>
            </p:nvSpPr>
            <p:spPr>
              <a:xfrm>
                <a:off x="4648200" y="23630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Hexagon 20"/>
              <p:cNvSpPr/>
              <p:nvPr/>
            </p:nvSpPr>
            <p:spPr>
              <a:xfrm>
                <a:off x="5105400" y="26678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21"/>
            <p:cNvGrpSpPr/>
            <p:nvPr/>
          </p:nvGrpSpPr>
          <p:grpSpPr>
            <a:xfrm>
              <a:off x="4724400" y="3810000"/>
              <a:ext cx="1524000" cy="1828800"/>
              <a:chOff x="4648200" y="1447800"/>
              <a:chExt cx="1524000" cy="18288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23" name="Hexagon 22"/>
              <p:cNvSpPr/>
              <p:nvPr/>
            </p:nvSpPr>
            <p:spPr>
              <a:xfrm>
                <a:off x="5105400" y="2057400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Hexagon 23"/>
              <p:cNvSpPr/>
              <p:nvPr/>
            </p:nvSpPr>
            <p:spPr>
              <a:xfrm>
                <a:off x="5562600" y="23630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Hexagon 24"/>
              <p:cNvSpPr/>
              <p:nvPr/>
            </p:nvSpPr>
            <p:spPr>
              <a:xfrm>
                <a:off x="5562600" y="17534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Hexagon 25"/>
              <p:cNvSpPr/>
              <p:nvPr/>
            </p:nvSpPr>
            <p:spPr>
              <a:xfrm>
                <a:off x="5105400" y="1447800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Hexagon 26"/>
              <p:cNvSpPr/>
              <p:nvPr/>
            </p:nvSpPr>
            <p:spPr>
              <a:xfrm>
                <a:off x="4648200" y="17534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Hexagon 27"/>
              <p:cNvSpPr/>
              <p:nvPr/>
            </p:nvSpPr>
            <p:spPr>
              <a:xfrm>
                <a:off x="4648200" y="23630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Hexagon 28"/>
              <p:cNvSpPr/>
              <p:nvPr/>
            </p:nvSpPr>
            <p:spPr>
              <a:xfrm>
                <a:off x="5105400" y="26678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29"/>
            <p:cNvGrpSpPr/>
            <p:nvPr/>
          </p:nvGrpSpPr>
          <p:grpSpPr>
            <a:xfrm>
              <a:off x="3810000" y="5029200"/>
              <a:ext cx="1524000" cy="1828800"/>
              <a:chOff x="4648200" y="1447800"/>
              <a:chExt cx="1524000" cy="18288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1" name="Hexagon 30"/>
              <p:cNvSpPr/>
              <p:nvPr/>
            </p:nvSpPr>
            <p:spPr>
              <a:xfrm>
                <a:off x="5105400" y="2057400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Hexagon 31"/>
              <p:cNvSpPr/>
              <p:nvPr/>
            </p:nvSpPr>
            <p:spPr>
              <a:xfrm>
                <a:off x="5562600" y="23630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Hexagon 32"/>
              <p:cNvSpPr/>
              <p:nvPr/>
            </p:nvSpPr>
            <p:spPr>
              <a:xfrm>
                <a:off x="5562600" y="17534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Hexagon 33"/>
              <p:cNvSpPr/>
              <p:nvPr/>
            </p:nvSpPr>
            <p:spPr>
              <a:xfrm>
                <a:off x="5105400" y="1447800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Hexagon 34"/>
              <p:cNvSpPr/>
              <p:nvPr/>
            </p:nvSpPr>
            <p:spPr>
              <a:xfrm>
                <a:off x="4648200" y="17534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exagon 35"/>
              <p:cNvSpPr/>
              <p:nvPr/>
            </p:nvSpPr>
            <p:spPr>
              <a:xfrm>
                <a:off x="4648200" y="23630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Hexagon 36"/>
              <p:cNvSpPr/>
              <p:nvPr/>
            </p:nvSpPr>
            <p:spPr>
              <a:xfrm>
                <a:off x="5105400" y="26678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37"/>
            <p:cNvGrpSpPr/>
            <p:nvPr/>
          </p:nvGrpSpPr>
          <p:grpSpPr>
            <a:xfrm>
              <a:off x="2438400" y="4724400"/>
              <a:ext cx="1524000" cy="1828800"/>
              <a:chOff x="4648200" y="1447800"/>
              <a:chExt cx="1524000" cy="18288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39" name="Hexagon 38"/>
              <p:cNvSpPr/>
              <p:nvPr/>
            </p:nvSpPr>
            <p:spPr>
              <a:xfrm>
                <a:off x="5105400" y="2057400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Hexagon 39"/>
              <p:cNvSpPr/>
              <p:nvPr/>
            </p:nvSpPr>
            <p:spPr>
              <a:xfrm>
                <a:off x="5562600" y="23630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Hexagon 40"/>
              <p:cNvSpPr/>
              <p:nvPr/>
            </p:nvSpPr>
            <p:spPr>
              <a:xfrm>
                <a:off x="5562600" y="17534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Hexagon 41"/>
              <p:cNvSpPr/>
              <p:nvPr/>
            </p:nvSpPr>
            <p:spPr>
              <a:xfrm>
                <a:off x="5105400" y="1447800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Hexagon 42"/>
              <p:cNvSpPr/>
              <p:nvPr/>
            </p:nvSpPr>
            <p:spPr>
              <a:xfrm>
                <a:off x="4648200" y="17534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Hexagon 43"/>
              <p:cNvSpPr/>
              <p:nvPr/>
            </p:nvSpPr>
            <p:spPr>
              <a:xfrm>
                <a:off x="4648200" y="23630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Hexagon 44"/>
              <p:cNvSpPr/>
              <p:nvPr/>
            </p:nvSpPr>
            <p:spPr>
              <a:xfrm>
                <a:off x="5105400" y="26678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53"/>
            <p:cNvGrpSpPr/>
            <p:nvPr/>
          </p:nvGrpSpPr>
          <p:grpSpPr>
            <a:xfrm>
              <a:off x="1981200" y="3200400"/>
              <a:ext cx="1524000" cy="1828800"/>
              <a:chOff x="4648200" y="1447800"/>
              <a:chExt cx="1524000" cy="18288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55" name="Hexagon 54"/>
              <p:cNvSpPr/>
              <p:nvPr/>
            </p:nvSpPr>
            <p:spPr>
              <a:xfrm>
                <a:off x="5105400" y="2057400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Hexagon 55"/>
              <p:cNvSpPr/>
              <p:nvPr/>
            </p:nvSpPr>
            <p:spPr>
              <a:xfrm>
                <a:off x="5562600" y="23630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Hexagon 56"/>
              <p:cNvSpPr/>
              <p:nvPr/>
            </p:nvSpPr>
            <p:spPr>
              <a:xfrm>
                <a:off x="5562600" y="17534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Hexagon 57"/>
              <p:cNvSpPr/>
              <p:nvPr/>
            </p:nvSpPr>
            <p:spPr>
              <a:xfrm>
                <a:off x="5105400" y="1447800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Hexagon 58"/>
              <p:cNvSpPr/>
              <p:nvPr/>
            </p:nvSpPr>
            <p:spPr>
              <a:xfrm>
                <a:off x="4648200" y="17534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Hexagon 59"/>
              <p:cNvSpPr/>
              <p:nvPr/>
            </p:nvSpPr>
            <p:spPr>
              <a:xfrm>
                <a:off x="4648200" y="23630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Hexagon 60"/>
              <p:cNvSpPr/>
              <p:nvPr/>
            </p:nvSpPr>
            <p:spPr>
              <a:xfrm>
                <a:off x="5105400" y="26678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61"/>
            <p:cNvGrpSpPr/>
            <p:nvPr/>
          </p:nvGrpSpPr>
          <p:grpSpPr>
            <a:xfrm>
              <a:off x="2895600" y="1981200"/>
              <a:ext cx="1524000" cy="1828800"/>
              <a:chOff x="4648200" y="1447800"/>
              <a:chExt cx="1524000" cy="1828800"/>
            </a:xfrm>
            <a:solidFill>
              <a:schemeClr val="accent2">
                <a:lumMod val="50000"/>
              </a:schemeClr>
            </a:solidFill>
          </p:grpSpPr>
          <p:sp>
            <p:nvSpPr>
              <p:cNvPr id="63" name="Hexagon 62"/>
              <p:cNvSpPr/>
              <p:nvPr/>
            </p:nvSpPr>
            <p:spPr>
              <a:xfrm>
                <a:off x="5105400" y="2057400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Hexagon 63"/>
              <p:cNvSpPr/>
              <p:nvPr/>
            </p:nvSpPr>
            <p:spPr>
              <a:xfrm>
                <a:off x="5562600" y="23630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Hexagon 64"/>
              <p:cNvSpPr/>
              <p:nvPr/>
            </p:nvSpPr>
            <p:spPr>
              <a:xfrm>
                <a:off x="5562600" y="17534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Hexagon 65"/>
              <p:cNvSpPr/>
              <p:nvPr/>
            </p:nvSpPr>
            <p:spPr>
              <a:xfrm>
                <a:off x="5105400" y="1447800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Hexagon 66"/>
              <p:cNvSpPr/>
              <p:nvPr/>
            </p:nvSpPr>
            <p:spPr>
              <a:xfrm>
                <a:off x="4648200" y="17534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Hexagon 67"/>
              <p:cNvSpPr/>
              <p:nvPr/>
            </p:nvSpPr>
            <p:spPr>
              <a:xfrm>
                <a:off x="4648200" y="23630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Hexagon 68"/>
              <p:cNvSpPr/>
              <p:nvPr/>
            </p:nvSpPr>
            <p:spPr>
              <a:xfrm>
                <a:off x="5105400" y="26678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4" name="Group 69"/>
          <p:cNvGrpSpPr/>
          <p:nvPr/>
        </p:nvGrpSpPr>
        <p:grpSpPr>
          <a:xfrm>
            <a:off x="5638800" y="2590800"/>
            <a:ext cx="1524000" cy="1828800"/>
            <a:chOff x="4648200" y="1447800"/>
            <a:chExt cx="1524000" cy="1828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1" name="Hexagon 70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Hexagon 72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Hexagon 73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Hexagon 74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Hexagon 75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Hexagon 76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77"/>
          <p:cNvGrpSpPr/>
          <p:nvPr/>
        </p:nvGrpSpPr>
        <p:grpSpPr>
          <a:xfrm>
            <a:off x="6096000" y="4114800"/>
            <a:ext cx="1524000" cy="1828800"/>
            <a:chOff x="4648200" y="1447800"/>
            <a:chExt cx="1524000" cy="1828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79" name="Hexagon 78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Hexagon 79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Hexagon 80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Hexagon 81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Hexagon 82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Hexagon 83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Hexagon 84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85"/>
          <p:cNvGrpSpPr/>
          <p:nvPr/>
        </p:nvGrpSpPr>
        <p:grpSpPr>
          <a:xfrm>
            <a:off x="5181600" y="5334000"/>
            <a:ext cx="1524000" cy="1828800"/>
            <a:chOff x="4648200" y="1447800"/>
            <a:chExt cx="1524000" cy="1828800"/>
          </a:xfrm>
          <a:solidFill>
            <a:schemeClr val="accent1">
              <a:lumMod val="50000"/>
            </a:schemeClr>
          </a:solidFill>
        </p:grpSpPr>
        <p:sp>
          <p:nvSpPr>
            <p:cNvPr id="87" name="Hexagon 86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Hexagon 87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Hexagon 88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Hexagon 89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Hexagon 90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Hexagon 91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Hexagon 92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93"/>
          <p:cNvGrpSpPr/>
          <p:nvPr/>
        </p:nvGrpSpPr>
        <p:grpSpPr>
          <a:xfrm>
            <a:off x="7010400" y="2895600"/>
            <a:ext cx="1524000" cy="1828800"/>
            <a:chOff x="4648200" y="1447800"/>
            <a:chExt cx="1524000" cy="1828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95" name="Hexagon 94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Hexagon 98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Hexagon 99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Hexagon 100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101"/>
          <p:cNvGrpSpPr/>
          <p:nvPr/>
        </p:nvGrpSpPr>
        <p:grpSpPr>
          <a:xfrm>
            <a:off x="1524000" y="1676400"/>
            <a:ext cx="1524000" cy="1828800"/>
            <a:chOff x="4648200" y="1447800"/>
            <a:chExt cx="1524000" cy="1828800"/>
          </a:xfrm>
          <a:solidFill>
            <a:srgbClr val="C00000">
              <a:alpha val="55000"/>
            </a:srgbClr>
          </a:solidFill>
        </p:grpSpPr>
        <p:sp>
          <p:nvSpPr>
            <p:cNvPr id="103" name="Hexagon 102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Hexagon 104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109"/>
          <p:cNvGrpSpPr/>
          <p:nvPr/>
        </p:nvGrpSpPr>
        <p:grpSpPr>
          <a:xfrm>
            <a:off x="609600" y="2895600"/>
            <a:ext cx="1524000" cy="1828800"/>
            <a:chOff x="4648200" y="1447800"/>
            <a:chExt cx="1524000" cy="1828800"/>
          </a:xfrm>
          <a:solidFill>
            <a:srgbClr val="FFFF00">
              <a:alpha val="58000"/>
            </a:srgbClr>
          </a:solidFill>
        </p:grpSpPr>
        <p:sp>
          <p:nvSpPr>
            <p:cNvPr id="111" name="Hexagon 110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Hexagon 118"/>
          <p:cNvSpPr/>
          <p:nvPr/>
        </p:nvSpPr>
        <p:spPr>
          <a:xfrm>
            <a:off x="5638800" y="1676400"/>
            <a:ext cx="609600" cy="608718"/>
          </a:xfrm>
          <a:prstGeom prst="hexagon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6096000" y="1982082"/>
            <a:ext cx="609600" cy="608718"/>
          </a:xfrm>
          <a:prstGeom prst="hexagon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Hexagon 120"/>
          <p:cNvSpPr/>
          <p:nvPr/>
        </p:nvSpPr>
        <p:spPr>
          <a:xfrm>
            <a:off x="6096000" y="1372482"/>
            <a:ext cx="609600" cy="608718"/>
          </a:xfrm>
          <a:prstGeom prst="hexagon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Hexagon 121"/>
          <p:cNvSpPr/>
          <p:nvPr/>
        </p:nvSpPr>
        <p:spPr>
          <a:xfrm>
            <a:off x="2438400" y="1371600"/>
            <a:ext cx="609600" cy="608718"/>
          </a:xfrm>
          <a:prstGeom prst="hexagon">
            <a:avLst/>
          </a:prstGeom>
          <a:solidFill>
            <a:srgbClr val="C00000">
              <a:alpha val="5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Hexagon 122"/>
          <p:cNvSpPr/>
          <p:nvPr/>
        </p:nvSpPr>
        <p:spPr>
          <a:xfrm>
            <a:off x="5181600" y="1372482"/>
            <a:ext cx="609600" cy="608718"/>
          </a:xfrm>
          <a:prstGeom prst="hexagon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Hexagon 123"/>
          <p:cNvSpPr/>
          <p:nvPr/>
        </p:nvSpPr>
        <p:spPr>
          <a:xfrm>
            <a:off x="5181600" y="1982082"/>
            <a:ext cx="609600" cy="608718"/>
          </a:xfrm>
          <a:prstGeom prst="hexagon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Hexagon 124"/>
          <p:cNvSpPr/>
          <p:nvPr/>
        </p:nvSpPr>
        <p:spPr>
          <a:xfrm>
            <a:off x="5638800" y="2286882"/>
            <a:ext cx="609600" cy="608718"/>
          </a:xfrm>
          <a:prstGeom prst="hexagon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25"/>
          <p:cNvGrpSpPr/>
          <p:nvPr/>
        </p:nvGrpSpPr>
        <p:grpSpPr>
          <a:xfrm>
            <a:off x="6553200" y="1371600"/>
            <a:ext cx="1524000" cy="1828800"/>
            <a:chOff x="4648200" y="1447800"/>
            <a:chExt cx="1524000" cy="1828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7" name="Hexagon 126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Hexagon 127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Hexagon 128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Hexagon 129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Hexagon 130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Hexagon 131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Hexagon 132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33"/>
          <p:cNvGrpSpPr/>
          <p:nvPr/>
        </p:nvGrpSpPr>
        <p:grpSpPr>
          <a:xfrm>
            <a:off x="152400" y="1371600"/>
            <a:ext cx="1524000" cy="1828800"/>
            <a:chOff x="4648200" y="1447800"/>
            <a:chExt cx="1524000" cy="1828800"/>
          </a:xfrm>
          <a:solidFill>
            <a:srgbClr val="C00000">
              <a:alpha val="55000"/>
            </a:srgbClr>
          </a:solidFill>
        </p:grpSpPr>
        <p:sp>
          <p:nvSpPr>
            <p:cNvPr id="135" name="Hexagon 134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Hexagon 135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Hexagon 136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Hexagon 137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Hexagon 138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Hexagon 139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Hexagon 140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Hexagon 142"/>
          <p:cNvSpPr/>
          <p:nvPr/>
        </p:nvSpPr>
        <p:spPr>
          <a:xfrm>
            <a:off x="4267200" y="1371600"/>
            <a:ext cx="609600" cy="608718"/>
          </a:xfrm>
          <a:prstGeom prst="hexagon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Hexagon 143"/>
          <p:cNvSpPr/>
          <p:nvPr/>
        </p:nvSpPr>
        <p:spPr>
          <a:xfrm>
            <a:off x="4724400" y="1677282"/>
            <a:ext cx="609600" cy="608718"/>
          </a:xfrm>
          <a:prstGeom prst="hexagon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Hexagon 144"/>
          <p:cNvSpPr/>
          <p:nvPr/>
        </p:nvSpPr>
        <p:spPr>
          <a:xfrm>
            <a:off x="3352800" y="1371600"/>
            <a:ext cx="609600" cy="608718"/>
          </a:xfrm>
          <a:prstGeom prst="hexagon">
            <a:avLst/>
          </a:prstGeom>
          <a:solidFill>
            <a:srgbClr val="C00000">
              <a:alpha val="5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Hexagon 145"/>
          <p:cNvSpPr/>
          <p:nvPr/>
        </p:nvSpPr>
        <p:spPr>
          <a:xfrm>
            <a:off x="2895600" y="1676400"/>
            <a:ext cx="609600" cy="608718"/>
          </a:xfrm>
          <a:prstGeom prst="hexagon">
            <a:avLst/>
          </a:prstGeom>
          <a:solidFill>
            <a:srgbClr val="C00000">
              <a:alpha val="5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Hexagon 146"/>
          <p:cNvSpPr/>
          <p:nvPr/>
        </p:nvSpPr>
        <p:spPr>
          <a:xfrm>
            <a:off x="1524000" y="1371600"/>
            <a:ext cx="609600" cy="608718"/>
          </a:xfrm>
          <a:prstGeom prst="hexagon">
            <a:avLst/>
          </a:prstGeom>
          <a:solidFill>
            <a:srgbClr val="C00000">
              <a:alpha val="5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Hexagon 147"/>
          <p:cNvSpPr/>
          <p:nvPr/>
        </p:nvSpPr>
        <p:spPr>
          <a:xfrm>
            <a:off x="3810000" y="1677282"/>
            <a:ext cx="609600" cy="608718"/>
          </a:xfrm>
          <a:prstGeom prst="hexagon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Hexagon 148"/>
          <p:cNvSpPr/>
          <p:nvPr/>
        </p:nvSpPr>
        <p:spPr>
          <a:xfrm>
            <a:off x="4267200" y="1982082"/>
            <a:ext cx="609600" cy="608718"/>
          </a:xfrm>
          <a:prstGeom prst="hexagon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49"/>
          <p:cNvGrpSpPr/>
          <p:nvPr/>
        </p:nvGrpSpPr>
        <p:grpSpPr>
          <a:xfrm>
            <a:off x="6553200" y="5638800"/>
            <a:ext cx="1524000" cy="1828800"/>
            <a:chOff x="4648200" y="1447800"/>
            <a:chExt cx="1524000" cy="1828800"/>
          </a:xfrm>
          <a:solidFill>
            <a:schemeClr val="accent1">
              <a:lumMod val="50000"/>
            </a:schemeClr>
          </a:solidFill>
        </p:grpSpPr>
        <p:sp>
          <p:nvSpPr>
            <p:cNvPr id="151" name="Hexagon 150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Hexagon 151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Hexagon 152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Hexagon 153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Hexagon 154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Hexagon 155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Hexagon 156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57"/>
          <p:cNvGrpSpPr/>
          <p:nvPr/>
        </p:nvGrpSpPr>
        <p:grpSpPr>
          <a:xfrm>
            <a:off x="-304800" y="4114800"/>
            <a:ext cx="1524000" cy="1828800"/>
            <a:chOff x="4648200" y="1447800"/>
            <a:chExt cx="1524000" cy="1828800"/>
          </a:xfrm>
          <a:solidFill>
            <a:srgbClr val="FFFF00">
              <a:alpha val="58000"/>
            </a:srgbClr>
          </a:solidFill>
        </p:grpSpPr>
        <p:sp>
          <p:nvSpPr>
            <p:cNvPr id="159" name="Hexagon 158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Hexagon 159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Hexagon 160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Hexagon 162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Hexagon 163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Hexagon 164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65"/>
          <p:cNvGrpSpPr/>
          <p:nvPr/>
        </p:nvGrpSpPr>
        <p:grpSpPr>
          <a:xfrm>
            <a:off x="-762000" y="2590800"/>
            <a:ext cx="1524000" cy="1828800"/>
            <a:chOff x="4648200" y="1447800"/>
            <a:chExt cx="1524000" cy="1828800"/>
          </a:xfrm>
          <a:solidFill>
            <a:srgbClr val="FFFF00">
              <a:alpha val="58000"/>
            </a:srgbClr>
          </a:solidFill>
        </p:grpSpPr>
        <p:sp>
          <p:nvSpPr>
            <p:cNvPr id="167" name="Hexagon 166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Hexagon 167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Hexagon 168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Hexagon 169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Hexagon 170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Hexagon 171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Hexagon 172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73"/>
          <p:cNvGrpSpPr/>
          <p:nvPr/>
        </p:nvGrpSpPr>
        <p:grpSpPr>
          <a:xfrm>
            <a:off x="7467600" y="4419600"/>
            <a:ext cx="1524000" cy="1828800"/>
            <a:chOff x="4648200" y="1447800"/>
            <a:chExt cx="1524000" cy="1828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75" name="Hexagon 174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Hexagon 175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Hexagon 176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Hexagon 177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Hexagon 178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Hexagon 179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Hexagon 180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81"/>
          <p:cNvGrpSpPr/>
          <p:nvPr/>
        </p:nvGrpSpPr>
        <p:grpSpPr>
          <a:xfrm>
            <a:off x="152400" y="5638800"/>
            <a:ext cx="1524000" cy="1828800"/>
            <a:chOff x="4648200" y="1447800"/>
            <a:chExt cx="1524000" cy="1828800"/>
          </a:xfrm>
          <a:solidFill>
            <a:srgbClr val="FFFF00">
              <a:alpha val="58000"/>
            </a:srgbClr>
          </a:solidFill>
        </p:grpSpPr>
        <p:sp>
          <p:nvSpPr>
            <p:cNvPr id="183" name="Hexagon 182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Hexagon 183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Hexagon 184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Hexagon 185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Hexagon 186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Hexagon 187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Hexagon 188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89"/>
          <p:cNvGrpSpPr/>
          <p:nvPr/>
        </p:nvGrpSpPr>
        <p:grpSpPr>
          <a:xfrm>
            <a:off x="1524000" y="5943600"/>
            <a:ext cx="1524000" cy="1828800"/>
            <a:chOff x="4648200" y="1447800"/>
            <a:chExt cx="1524000" cy="1828800"/>
          </a:xfrm>
          <a:solidFill>
            <a:srgbClr val="7030A0">
              <a:alpha val="58000"/>
            </a:srgbClr>
          </a:solidFill>
        </p:grpSpPr>
        <p:sp>
          <p:nvSpPr>
            <p:cNvPr id="191" name="Hexagon 190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Hexagon 191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Hexagon 192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Hexagon 193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Hexagon 194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Hexagon 195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Hexagon 196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97"/>
          <p:cNvGrpSpPr/>
          <p:nvPr/>
        </p:nvGrpSpPr>
        <p:grpSpPr>
          <a:xfrm>
            <a:off x="2895600" y="6248400"/>
            <a:ext cx="1524000" cy="1828800"/>
            <a:chOff x="4648200" y="1447800"/>
            <a:chExt cx="1524000" cy="1828800"/>
          </a:xfrm>
          <a:solidFill>
            <a:srgbClr val="7030A0">
              <a:alpha val="58000"/>
            </a:srgbClr>
          </a:solidFill>
        </p:grpSpPr>
        <p:sp>
          <p:nvSpPr>
            <p:cNvPr id="199" name="Hexagon 198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Hexagon 199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Hexagon 200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Hexagon 201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Hexagon 202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Hexagon 203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Hexagon 204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205"/>
          <p:cNvGrpSpPr/>
          <p:nvPr/>
        </p:nvGrpSpPr>
        <p:grpSpPr>
          <a:xfrm>
            <a:off x="8382000" y="3200400"/>
            <a:ext cx="1524000" cy="1828800"/>
            <a:chOff x="4648200" y="1447800"/>
            <a:chExt cx="1524000" cy="1828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07" name="Hexagon 206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Hexagon 207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Hexagon 208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Hexagon 209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Hexagon 210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Hexagon 211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Hexagon 212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213"/>
          <p:cNvGrpSpPr/>
          <p:nvPr/>
        </p:nvGrpSpPr>
        <p:grpSpPr>
          <a:xfrm>
            <a:off x="7924800" y="1676400"/>
            <a:ext cx="1524000" cy="1828800"/>
            <a:chOff x="4648200" y="1447800"/>
            <a:chExt cx="1524000" cy="18288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15" name="Hexagon 214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Hexagon 215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Hexagon 216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Hexagon 217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Hexagon 218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Hexagon 219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Hexagon 220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Hexagon 221"/>
          <p:cNvSpPr/>
          <p:nvPr/>
        </p:nvSpPr>
        <p:spPr>
          <a:xfrm>
            <a:off x="4724400" y="6553200"/>
            <a:ext cx="609600" cy="608718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Hexagon 223"/>
          <p:cNvSpPr/>
          <p:nvPr/>
        </p:nvSpPr>
        <p:spPr>
          <a:xfrm>
            <a:off x="-304800" y="5638800"/>
            <a:ext cx="609600" cy="608718"/>
          </a:xfrm>
          <a:prstGeom prst="hexagon">
            <a:avLst/>
          </a:prstGeom>
          <a:solidFill>
            <a:srgbClr val="FFFF00">
              <a:alpha val="5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Hexagon 224"/>
          <p:cNvSpPr/>
          <p:nvPr/>
        </p:nvSpPr>
        <p:spPr>
          <a:xfrm>
            <a:off x="-304800" y="6248400"/>
            <a:ext cx="609600" cy="608718"/>
          </a:xfrm>
          <a:prstGeom prst="hexagon">
            <a:avLst/>
          </a:prstGeom>
          <a:solidFill>
            <a:srgbClr val="FFFF00">
              <a:alpha val="5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Hexagon 225"/>
          <p:cNvSpPr/>
          <p:nvPr/>
        </p:nvSpPr>
        <p:spPr>
          <a:xfrm>
            <a:off x="-304800" y="1982082"/>
            <a:ext cx="609600" cy="608718"/>
          </a:xfrm>
          <a:prstGeom prst="hexagon">
            <a:avLst/>
          </a:prstGeom>
          <a:solidFill>
            <a:srgbClr val="C00000">
              <a:alpha val="5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Hexagon 226"/>
          <p:cNvSpPr/>
          <p:nvPr/>
        </p:nvSpPr>
        <p:spPr>
          <a:xfrm>
            <a:off x="-304800" y="1371600"/>
            <a:ext cx="609600" cy="608718"/>
          </a:xfrm>
          <a:prstGeom prst="hexagon">
            <a:avLst/>
          </a:prstGeom>
          <a:solidFill>
            <a:srgbClr val="C00000">
              <a:alpha val="5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rapezoid 227"/>
          <p:cNvSpPr/>
          <p:nvPr/>
        </p:nvSpPr>
        <p:spPr bwMode="auto">
          <a:xfrm rot="10800000">
            <a:off x="1066800" y="1371600"/>
            <a:ext cx="585216" cy="304800"/>
          </a:xfrm>
          <a:prstGeom prst="trapezoid">
            <a:avLst>
              <a:gd name="adj" fmla="val 46429"/>
            </a:avLst>
          </a:prstGeom>
          <a:solidFill>
            <a:srgbClr val="C00000">
              <a:alpha val="57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229" name="Trapezoid 228"/>
          <p:cNvSpPr/>
          <p:nvPr/>
        </p:nvSpPr>
        <p:spPr bwMode="auto">
          <a:xfrm rot="10800000">
            <a:off x="2005584" y="1371600"/>
            <a:ext cx="585216" cy="304800"/>
          </a:xfrm>
          <a:prstGeom prst="trapezoid">
            <a:avLst>
              <a:gd name="adj" fmla="val 46429"/>
            </a:avLst>
          </a:prstGeom>
          <a:solidFill>
            <a:srgbClr val="C00000">
              <a:alpha val="57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230" name="Trapezoid 229"/>
          <p:cNvSpPr/>
          <p:nvPr/>
        </p:nvSpPr>
        <p:spPr bwMode="auto">
          <a:xfrm rot="10800000">
            <a:off x="2919984" y="1371601"/>
            <a:ext cx="585216" cy="304800"/>
          </a:xfrm>
          <a:prstGeom prst="trapezoid">
            <a:avLst>
              <a:gd name="adj" fmla="val 46429"/>
            </a:avLst>
          </a:prstGeom>
          <a:solidFill>
            <a:srgbClr val="C00000">
              <a:alpha val="57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231" name="Trapezoid 230"/>
          <p:cNvSpPr/>
          <p:nvPr/>
        </p:nvSpPr>
        <p:spPr bwMode="auto">
          <a:xfrm rot="10800000">
            <a:off x="152400" y="1371600"/>
            <a:ext cx="585216" cy="304800"/>
          </a:xfrm>
          <a:prstGeom prst="trapezoid">
            <a:avLst>
              <a:gd name="adj" fmla="val 46429"/>
            </a:avLst>
          </a:prstGeom>
          <a:solidFill>
            <a:srgbClr val="C00000">
              <a:alpha val="57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232" name="Trapezoid 231"/>
          <p:cNvSpPr/>
          <p:nvPr/>
        </p:nvSpPr>
        <p:spPr bwMode="auto">
          <a:xfrm rot="10800000">
            <a:off x="3834384" y="1371600"/>
            <a:ext cx="585216" cy="304800"/>
          </a:xfrm>
          <a:prstGeom prst="trapezoid">
            <a:avLst>
              <a:gd name="adj" fmla="val 46429"/>
            </a:avLst>
          </a:prstGeom>
          <a:solidFill>
            <a:schemeClr val="bg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233" name="Trapezoid 232"/>
          <p:cNvSpPr/>
          <p:nvPr/>
        </p:nvSpPr>
        <p:spPr bwMode="auto">
          <a:xfrm rot="10800000">
            <a:off x="4748784" y="1371600"/>
            <a:ext cx="585216" cy="304800"/>
          </a:xfrm>
          <a:prstGeom prst="trapezoid">
            <a:avLst>
              <a:gd name="adj" fmla="val 46429"/>
            </a:avLst>
          </a:prstGeom>
          <a:solidFill>
            <a:schemeClr val="bg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234" name="Trapezoid 233"/>
          <p:cNvSpPr/>
          <p:nvPr/>
        </p:nvSpPr>
        <p:spPr bwMode="auto">
          <a:xfrm rot="10800000">
            <a:off x="5663184" y="1371601"/>
            <a:ext cx="585216" cy="304800"/>
          </a:xfrm>
          <a:prstGeom prst="trapezoid">
            <a:avLst>
              <a:gd name="adj" fmla="val 46429"/>
            </a:avLst>
          </a:prstGeom>
          <a:solidFill>
            <a:schemeClr val="bg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235" name="Trapezoid 234"/>
          <p:cNvSpPr/>
          <p:nvPr/>
        </p:nvSpPr>
        <p:spPr bwMode="auto">
          <a:xfrm rot="10800000">
            <a:off x="6553200" y="1371601"/>
            <a:ext cx="585216" cy="304800"/>
          </a:xfrm>
          <a:prstGeom prst="trapezoid">
            <a:avLst>
              <a:gd name="adj" fmla="val 46429"/>
            </a:avLst>
          </a:prstGeom>
          <a:solidFill>
            <a:schemeClr val="bg2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Level-k </a:t>
            </a:r>
            <a:r>
              <a:rPr lang="en-US" dirty="0" err="1" smtClean="0"/>
              <a:t>Polyhexes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Level-k </a:t>
            </a:r>
            <a:r>
              <a:rPr lang="en-US" dirty="0" err="1" smtClean="0"/>
              <a:t>polyhexes</a:t>
            </a:r>
            <a:r>
              <a:rPr lang="en-US" dirty="0" smtClean="0"/>
              <a:t> tile a plane</a:t>
            </a:r>
          </a:p>
          <a:p>
            <a:r>
              <a:rPr lang="en-US" dirty="0" smtClean="0"/>
              <a:t>A level-k </a:t>
            </a:r>
            <a:r>
              <a:rPr lang="en-US" dirty="0" err="1" smtClean="0"/>
              <a:t>polyhex</a:t>
            </a:r>
            <a:r>
              <a:rPr lang="en-US" dirty="0" smtClean="0"/>
              <a:t> consists of 7</a:t>
            </a:r>
            <a:r>
              <a:rPr lang="en-US" baseline="30000" dirty="0" smtClean="0"/>
              <a:t>k-1</a:t>
            </a:r>
            <a:r>
              <a:rPr lang="en-US" dirty="0" smtClean="0"/>
              <a:t> hexagons</a:t>
            </a:r>
          </a:p>
          <a:p>
            <a:r>
              <a:rPr lang="en-US" dirty="0" smtClean="0"/>
              <a:t>‘Side’: The set of hexagons that are adjacent to a given level-k </a:t>
            </a:r>
            <a:r>
              <a:rPr lang="en-US" dirty="0" err="1" smtClean="0"/>
              <a:t>polyhex</a:t>
            </a:r>
            <a:endParaRPr lang="en-US" dirty="0" smtClean="0"/>
          </a:p>
          <a:p>
            <a:pPr lvl="1"/>
            <a:r>
              <a:rPr lang="en-US" dirty="0" smtClean="0"/>
              <a:t>A level-k </a:t>
            </a:r>
            <a:r>
              <a:rPr lang="en-US" dirty="0" err="1" smtClean="0"/>
              <a:t>polyhex</a:t>
            </a:r>
            <a:r>
              <a:rPr lang="en-US" dirty="0" smtClean="0"/>
              <a:t> has 6 sides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‘Length’ of a ‘side’ is             hexagons (denoted </a:t>
            </a:r>
            <a:r>
              <a:rPr lang="en-US" b="1" i="1" dirty="0" err="1" smtClean="0"/>
              <a:t>len</a:t>
            </a:r>
            <a:r>
              <a:rPr lang="en-US" b="1" i="1" dirty="0" smtClean="0"/>
              <a:t>(k)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ED50553-CCE9-4B88-BCA3-D12BA1684C4B}" type="slidenum">
              <a:rPr lang="en-GB" smtClean="0"/>
              <a:pPr/>
              <a:t>11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743131" y="3741057"/>
          <a:ext cx="838200" cy="678543"/>
        </p:xfrm>
        <a:graphic>
          <a:graphicData uri="http://schemas.openxmlformats.org/presentationml/2006/ole">
            <p:oleObj spid="_x0000_s1026" name="Equation" r:id="rId3" imgW="533160" imgH="431640" progId="Equation.3">
              <p:embed/>
            </p:oleObj>
          </a:graphicData>
        </a:graphic>
      </p:graphicFrame>
      <p:grpSp>
        <p:nvGrpSpPr>
          <p:cNvPr id="7" name="Group 5"/>
          <p:cNvGrpSpPr/>
          <p:nvPr/>
        </p:nvGrpSpPr>
        <p:grpSpPr>
          <a:xfrm>
            <a:off x="3279321" y="5138738"/>
            <a:ext cx="680357" cy="771525"/>
            <a:chOff x="4648200" y="1447800"/>
            <a:chExt cx="1524000" cy="1828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56" name="Hexagon 6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7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8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9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10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11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12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Hexagon 48"/>
          <p:cNvSpPr/>
          <p:nvPr/>
        </p:nvSpPr>
        <p:spPr>
          <a:xfrm>
            <a:off x="3891643" y="4881563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Hexagon 49"/>
          <p:cNvSpPr/>
          <p:nvPr/>
        </p:nvSpPr>
        <p:spPr>
          <a:xfrm>
            <a:off x="4095750" y="5010523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Hexagon 50"/>
          <p:cNvSpPr/>
          <p:nvPr/>
        </p:nvSpPr>
        <p:spPr>
          <a:xfrm>
            <a:off x="4095750" y="4753348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xagon 51"/>
          <p:cNvSpPr/>
          <p:nvPr/>
        </p:nvSpPr>
        <p:spPr>
          <a:xfrm>
            <a:off x="3891643" y="4624388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Hexagon 52"/>
          <p:cNvSpPr/>
          <p:nvPr/>
        </p:nvSpPr>
        <p:spPr>
          <a:xfrm>
            <a:off x="3687536" y="4753348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Hexagon 53"/>
          <p:cNvSpPr/>
          <p:nvPr/>
        </p:nvSpPr>
        <p:spPr>
          <a:xfrm>
            <a:off x="3687536" y="5010523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Hexagon 54"/>
          <p:cNvSpPr/>
          <p:nvPr/>
        </p:nvSpPr>
        <p:spPr>
          <a:xfrm>
            <a:off x="3891643" y="5139110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Hexagon 41"/>
          <p:cNvSpPr/>
          <p:nvPr/>
        </p:nvSpPr>
        <p:spPr>
          <a:xfrm>
            <a:off x="4095750" y="5524500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Hexagon 42"/>
          <p:cNvSpPr/>
          <p:nvPr/>
        </p:nvSpPr>
        <p:spPr>
          <a:xfrm>
            <a:off x="4299857" y="5653460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Hexagon 43"/>
          <p:cNvSpPr/>
          <p:nvPr/>
        </p:nvSpPr>
        <p:spPr>
          <a:xfrm>
            <a:off x="4299857" y="5396285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exagon 44"/>
          <p:cNvSpPr/>
          <p:nvPr/>
        </p:nvSpPr>
        <p:spPr>
          <a:xfrm>
            <a:off x="4095750" y="5267325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Hexagon 45"/>
          <p:cNvSpPr/>
          <p:nvPr/>
        </p:nvSpPr>
        <p:spPr>
          <a:xfrm>
            <a:off x="3891643" y="5396285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Hexagon 46"/>
          <p:cNvSpPr/>
          <p:nvPr/>
        </p:nvSpPr>
        <p:spPr>
          <a:xfrm>
            <a:off x="3891643" y="5653460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Hexagon 47"/>
          <p:cNvSpPr/>
          <p:nvPr/>
        </p:nvSpPr>
        <p:spPr>
          <a:xfrm>
            <a:off x="4095750" y="5782047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29"/>
          <p:cNvGrpSpPr/>
          <p:nvPr/>
        </p:nvGrpSpPr>
        <p:grpSpPr>
          <a:xfrm>
            <a:off x="3483429" y="5781675"/>
            <a:ext cx="680357" cy="771525"/>
            <a:chOff x="4648200" y="1447800"/>
            <a:chExt cx="1524000" cy="1828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5" name="Hexagon 34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exagon 37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Hexagon 38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exagon 39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exagon 40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37"/>
          <p:cNvGrpSpPr/>
          <p:nvPr/>
        </p:nvGrpSpPr>
        <p:grpSpPr>
          <a:xfrm>
            <a:off x="2871107" y="5653088"/>
            <a:ext cx="680357" cy="771525"/>
            <a:chOff x="4648200" y="1447800"/>
            <a:chExt cx="1524000" cy="1828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Hexagon 27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exagon 28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Hexagon 30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exagon 31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exagon 32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exagon 33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53"/>
          <p:cNvGrpSpPr/>
          <p:nvPr/>
        </p:nvGrpSpPr>
        <p:grpSpPr>
          <a:xfrm>
            <a:off x="2667000" y="5010150"/>
            <a:ext cx="680357" cy="771525"/>
            <a:chOff x="4648200" y="1447800"/>
            <a:chExt cx="1524000" cy="1828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1" name="Hexagon 20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exagon 21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exagon 22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26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61"/>
          <p:cNvGrpSpPr/>
          <p:nvPr/>
        </p:nvGrpSpPr>
        <p:grpSpPr>
          <a:xfrm>
            <a:off x="3075214" y="4495800"/>
            <a:ext cx="680357" cy="771525"/>
            <a:chOff x="4648200" y="1447800"/>
            <a:chExt cx="1524000" cy="1828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4" name="Hexagon 13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Hexagon 14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exagon 15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exagon 16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5"/>
          <p:cNvGrpSpPr/>
          <p:nvPr/>
        </p:nvGrpSpPr>
        <p:grpSpPr>
          <a:xfrm>
            <a:off x="4927728" y="4891476"/>
            <a:ext cx="680357" cy="771525"/>
            <a:chOff x="4648200" y="1447800"/>
            <a:chExt cx="1524000" cy="1828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13" name="Hexagon 6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7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8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9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0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Hexagon 11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Hexagon 12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13"/>
          <p:cNvGrpSpPr/>
          <p:nvPr/>
        </p:nvGrpSpPr>
        <p:grpSpPr>
          <a:xfrm>
            <a:off x="5335943" y="4377126"/>
            <a:ext cx="680357" cy="771525"/>
            <a:chOff x="4648200" y="1447800"/>
            <a:chExt cx="1524000" cy="1828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06" name="Hexagon 105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Hexagon 109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Hexagon 110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21"/>
          <p:cNvGrpSpPr/>
          <p:nvPr/>
        </p:nvGrpSpPr>
        <p:grpSpPr>
          <a:xfrm>
            <a:off x="5540050" y="5020063"/>
            <a:ext cx="680357" cy="771525"/>
            <a:chOff x="4648200" y="1447800"/>
            <a:chExt cx="1524000" cy="1828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99" name="Hexagon 98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Hexagon 99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Hexagon 100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exagon 101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Hexagon 102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Hexagon 104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29"/>
          <p:cNvGrpSpPr/>
          <p:nvPr/>
        </p:nvGrpSpPr>
        <p:grpSpPr>
          <a:xfrm>
            <a:off x="5131836" y="5534413"/>
            <a:ext cx="680357" cy="771525"/>
            <a:chOff x="4648200" y="1447800"/>
            <a:chExt cx="1524000" cy="1828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92" name="Hexagon 91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Hexagon 92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Hexagon 93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Hexagon 84"/>
          <p:cNvSpPr/>
          <p:nvPr/>
        </p:nvSpPr>
        <p:spPr>
          <a:xfrm>
            <a:off x="4723621" y="5663001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Hexagon 85"/>
          <p:cNvSpPr/>
          <p:nvPr/>
        </p:nvSpPr>
        <p:spPr>
          <a:xfrm>
            <a:off x="4927728" y="5791961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Hexagon 86"/>
          <p:cNvSpPr/>
          <p:nvPr/>
        </p:nvSpPr>
        <p:spPr>
          <a:xfrm>
            <a:off x="4927728" y="5534786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Hexagon 87"/>
          <p:cNvSpPr/>
          <p:nvPr/>
        </p:nvSpPr>
        <p:spPr>
          <a:xfrm>
            <a:off x="4723621" y="5405826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Hexagon 88"/>
          <p:cNvSpPr/>
          <p:nvPr/>
        </p:nvSpPr>
        <p:spPr>
          <a:xfrm>
            <a:off x="4519514" y="5534786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Hexagon 89"/>
          <p:cNvSpPr/>
          <p:nvPr/>
        </p:nvSpPr>
        <p:spPr>
          <a:xfrm>
            <a:off x="4519514" y="5791961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Hexagon 90"/>
          <p:cNvSpPr/>
          <p:nvPr/>
        </p:nvSpPr>
        <p:spPr>
          <a:xfrm>
            <a:off x="4723621" y="5920548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Hexagon 77"/>
          <p:cNvSpPr/>
          <p:nvPr/>
        </p:nvSpPr>
        <p:spPr>
          <a:xfrm>
            <a:off x="4519514" y="5020063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exagon 78"/>
          <p:cNvSpPr/>
          <p:nvPr/>
        </p:nvSpPr>
        <p:spPr>
          <a:xfrm>
            <a:off x="4723621" y="5149023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exagon 79"/>
          <p:cNvSpPr/>
          <p:nvPr/>
        </p:nvSpPr>
        <p:spPr>
          <a:xfrm>
            <a:off x="4723621" y="4891848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Hexagon 80"/>
          <p:cNvSpPr/>
          <p:nvPr/>
        </p:nvSpPr>
        <p:spPr>
          <a:xfrm>
            <a:off x="4519514" y="4762888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exagon 81"/>
          <p:cNvSpPr/>
          <p:nvPr/>
        </p:nvSpPr>
        <p:spPr>
          <a:xfrm>
            <a:off x="4315407" y="4891848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Hexagon 82"/>
          <p:cNvSpPr/>
          <p:nvPr/>
        </p:nvSpPr>
        <p:spPr>
          <a:xfrm>
            <a:off x="4315407" y="5149023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exagon 83"/>
          <p:cNvSpPr/>
          <p:nvPr/>
        </p:nvSpPr>
        <p:spPr>
          <a:xfrm>
            <a:off x="4519514" y="5277610"/>
            <a:ext cx="272143" cy="256803"/>
          </a:xfrm>
          <a:prstGeom prst="hexag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1"/>
          <p:cNvGrpSpPr/>
          <p:nvPr/>
        </p:nvGrpSpPr>
        <p:grpSpPr>
          <a:xfrm>
            <a:off x="4723621" y="4248538"/>
            <a:ext cx="680357" cy="771525"/>
            <a:chOff x="4648200" y="1447800"/>
            <a:chExt cx="1524000" cy="1828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1" name="Hexagon 70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Hexagon 72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Hexagon 73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Hexagon 74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Hexagon 75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Hexagon 76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3300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3300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3300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3300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3300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WSN Regions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ED50553-CCE9-4B88-BCA3-D12BA1684C4B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5" name="Hexagon 4"/>
          <p:cNvSpPr/>
          <p:nvPr/>
        </p:nvSpPr>
        <p:spPr bwMode="auto">
          <a:xfrm>
            <a:off x="1295400" y="2819400"/>
            <a:ext cx="2667000" cy="2438400"/>
          </a:xfrm>
          <a:prstGeom prst="hexagon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lang="en-US" sz="2000" dirty="0" smtClean="0">
                <a:solidFill>
                  <a:schemeClr val="bg1"/>
                </a:solidFill>
                <a:latin typeface="Arial" pitchFamily="-107" charset="0"/>
              </a:rPr>
              <a:t>Level-k </a:t>
            </a:r>
            <a:r>
              <a:rPr lang="en-US" sz="2000" dirty="0" err="1" smtClean="0">
                <a:solidFill>
                  <a:schemeClr val="bg1"/>
                </a:solidFill>
                <a:latin typeface="Arial" pitchFamily="-107" charset="0"/>
              </a:rPr>
              <a:t>Polyhex</a:t>
            </a:r>
            <a:endParaRPr lang="en-US" sz="2000" dirty="0">
              <a:solidFill>
                <a:schemeClr val="bg1"/>
              </a:solidFill>
              <a:latin typeface="Arial" pitchFamily="-107" charset="0"/>
            </a:endParaRPr>
          </a:p>
        </p:txBody>
      </p:sp>
      <p:sp>
        <p:nvSpPr>
          <p:cNvPr id="6" name="Hexagon 5"/>
          <p:cNvSpPr/>
          <p:nvPr/>
        </p:nvSpPr>
        <p:spPr bwMode="auto">
          <a:xfrm>
            <a:off x="3429000" y="4114800"/>
            <a:ext cx="2667000" cy="2438400"/>
          </a:xfrm>
          <a:prstGeom prst="hexagon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lang="en-US" sz="2000" dirty="0" smtClean="0">
                <a:solidFill>
                  <a:schemeClr val="bg1"/>
                </a:solidFill>
                <a:latin typeface="Arial" pitchFamily="-107" charset="0"/>
              </a:rPr>
              <a:t>Level-k </a:t>
            </a:r>
            <a:r>
              <a:rPr lang="en-US" sz="2000" dirty="0" err="1" smtClean="0">
                <a:solidFill>
                  <a:schemeClr val="bg1"/>
                </a:solidFill>
                <a:latin typeface="Arial" pitchFamily="-107" charset="0"/>
              </a:rPr>
              <a:t>Polyhex</a:t>
            </a:r>
            <a:endParaRPr lang="en-US" sz="2000" dirty="0">
              <a:solidFill>
                <a:schemeClr val="bg1"/>
              </a:solidFill>
              <a:latin typeface="Arial" pitchFamily="-107" charset="0"/>
            </a:endParaRPr>
          </a:p>
        </p:txBody>
      </p:sp>
      <p:sp>
        <p:nvSpPr>
          <p:cNvPr id="7" name="Hexagon 6"/>
          <p:cNvSpPr/>
          <p:nvPr/>
        </p:nvSpPr>
        <p:spPr bwMode="auto">
          <a:xfrm>
            <a:off x="3429000" y="1524000"/>
            <a:ext cx="2667000" cy="2438400"/>
          </a:xfrm>
          <a:prstGeom prst="hexagon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rPr>
              <a:t>Level-k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rPr>
              <a:t>Polyhex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8" name="Hexagon 7"/>
          <p:cNvSpPr/>
          <p:nvPr/>
        </p:nvSpPr>
        <p:spPr bwMode="auto">
          <a:xfrm>
            <a:off x="5562600" y="2819400"/>
            <a:ext cx="2667000" cy="2438400"/>
          </a:xfrm>
          <a:prstGeom prst="hexagon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lang="en-US" sz="2000" dirty="0" smtClean="0">
                <a:solidFill>
                  <a:schemeClr val="bg1"/>
                </a:solidFill>
                <a:latin typeface="Arial" pitchFamily="-107" charset="0"/>
              </a:rPr>
              <a:t>Level-k </a:t>
            </a:r>
            <a:r>
              <a:rPr lang="en-US" sz="2000" dirty="0" err="1" smtClean="0">
                <a:solidFill>
                  <a:schemeClr val="bg1"/>
                </a:solidFill>
                <a:latin typeface="Arial" pitchFamily="-107" charset="0"/>
              </a:rPr>
              <a:t>Polyhex</a:t>
            </a:r>
            <a:endParaRPr lang="en-US" sz="2000" dirty="0">
              <a:solidFill>
                <a:schemeClr val="bg1"/>
              </a:solidFill>
              <a:latin typeface="Arial" pitchFamily="-107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828800" y="2667000"/>
            <a:ext cx="13716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3009900" y="1714500"/>
            <a:ext cx="1219200" cy="68580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962400" y="1447800"/>
            <a:ext cx="15240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6200000" flipV="1">
            <a:off x="5257800" y="1752600"/>
            <a:ext cx="1219200" cy="60960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6172200" y="2667000"/>
            <a:ext cx="15240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16200000" flipV="1">
            <a:off x="7290748" y="2996252"/>
            <a:ext cx="1371600" cy="713096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>
            <a:off x="7353300" y="4381500"/>
            <a:ext cx="1295400" cy="60960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6172200" y="5334000"/>
            <a:ext cx="15240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5400000">
            <a:off x="5257800" y="5715000"/>
            <a:ext cx="1219200" cy="60960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962400" y="6629400"/>
            <a:ext cx="16002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3048000" y="5715000"/>
            <a:ext cx="1219200" cy="60960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10800000">
            <a:off x="1828800" y="5410200"/>
            <a:ext cx="15240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rot="16200000" flipV="1">
            <a:off x="838200" y="4343400"/>
            <a:ext cx="1371600" cy="76200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rot="5400000" flipH="1" flipV="1">
            <a:off x="762000" y="3048000"/>
            <a:ext cx="1447800" cy="68580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6248400" y="17642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WSN Region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1828800" y="3886200"/>
            <a:ext cx="1377300" cy="36933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Connected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09100" y="5421868"/>
            <a:ext cx="1377300" cy="36933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Connected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42700" y="4114800"/>
            <a:ext cx="1377300" cy="36933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Connected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09100" y="2667000"/>
            <a:ext cx="1377300" cy="36933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Connected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 rot="3850693">
            <a:off x="3133434" y="3092255"/>
            <a:ext cx="1408258" cy="30534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3850693">
            <a:off x="2779379" y="3296805"/>
            <a:ext cx="1443380" cy="326573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4010932" y="4101424"/>
            <a:ext cx="1475468" cy="318176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024580" y="3657600"/>
            <a:ext cx="1448172" cy="3048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7760000">
            <a:off x="4995716" y="3145728"/>
            <a:ext cx="1364727" cy="30508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7760000">
            <a:off x="5316469" y="3358283"/>
            <a:ext cx="1364727" cy="30508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17760000">
            <a:off x="3182869" y="4653683"/>
            <a:ext cx="1364727" cy="30508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17760000">
            <a:off x="2835844" y="4449089"/>
            <a:ext cx="1364727" cy="30508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 rot="3850693">
            <a:off x="4966910" y="4631659"/>
            <a:ext cx="1360242" cy="337884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 rot="3850693">
            <a:off x="5324734" y="4409631"/>
            <a:ext cx="1379297" cy="31678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95100" y="2145268"/>
            <a:ext cx="1518364" cy="36933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Connected?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38200" y="1828800"/>
            <a:ext cx="203132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Empty hexagons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2" name="Straight Arrow Connector 51"/>
          <p:cNvCxnSpPr>
            <a:stCxn id="49" idx="2"/>
            <a:endCxn id="33" idx="1"/>
          </p:cNvCxnSpPr>
          <p:nvPr/>
        </p:nvCxnSpPr>
        <p:spPr bwMode="auto">
          <a:xfrm rot="16200000" flipH="1">
            <a:off x="2214127" y="1837867"/>
            <a:ext cx="612328" cy="1332857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6400800" y="2145268"/>
            <a:ext cx="1774845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Disconnected!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6" grpId="0" animBg="1"/>
      <p:bldP spid="39" grpId="0" animBg="1"/>
      <p:bldP spid="40" grpId="0" animBg="1"/>
      <p:bldP spid="42" grpId="0" animBg="1"/>
      <p:bldP spid="43" grpId="0" animBg="1"/>
      <p:bldP spid="45" grpId="0" animBg="1"/>
      <p:bldP spid="46" grpId="0" animBg="1"/>
      <p:bldP spid="48" grpId="0" animBg="1"/>
      <p:bldP spid="48" grpId="1" animBg="1"/>
      <p:bldP spid="49" grpId="0" animBg="1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Sufficient Condition for 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Nodes within each level-k </a:t>
            </a:r>
            <a:r>
              <a:rPr lang="en-US" dirty="0" err="1" smtClean="0"/>
              <a:t>polyhex</a:t>
            </a:r>
            <a:r>
              <a:rPr lang="en-US" dirty="0" smtClean="0"/>
              <a:t> are connected</a:t>
            </a:r>
          </a:p>
          <a:p>
            <a:r>
              <a:rPr lang="en-US" dirty="0" smtClean="0"/>
              <a:t>More than a majority of hexagons on each ‘side’ are not empty</a:t>
            </a:r>
          </a:p>
          <a:p>
            <a:r>
              <a:rPr lang="en-US" b="1" i="1" dirty="0" smtClean="0"/>
              <a:t>Level-k connected</a:t>
            </a:r>
            <a:endParaRPr lang="en-US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9940208-9A04-4717-B358-B01D4E977C66}" type="slidenum">
              <a:rPr lang="en-GB" smtClean="0"/>
              <a:pPr/>
              <a:t>13</a:t>
            </a:fld>
            <a:endParaRPr lang="en-GB"/>
          </a:p>
        </p:txBody>
      </p:sp>
      <p:sp>
        <p:nvSpPr>
          <p:cNvPr id="6" name="Hexagon 5"/>
          <p:cNvSpPr/>
          <p:nvPr/>
        </p:nvSpPr>
        <p:spPr bwMode="auto">
          <a:xfrm>
            <a:off x="4495800" y="1981200"/>
            <a:ext cx="4419600" cy="1905000"/>
          </a:xfrm>
          <a:prstGeom prst="hexagon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lang="en-US" sz="2000" dirty="0" smtClean="0">
                <a:solidFill>
                  <a:schemeClr val="bg1"/>
                </a:solidFill>
                <a:latin typeface="Arial" pitchFamily="-107" charset="0"/>
              </a:rPr>
              <a:t>Level-k </a:t>
            </a:r>
            <a:r>
              <a:rPr lang="en-US" sz="2000" dirty="0" err="1" smtClean="0">
                <a:solidFill>
                  <a:schemeClr val="bg1"/>
                </a:solidFill>
                <a:latin typeface="Arial" pitchFamily="-107" charset="0"/>
              </a:rPr>
              <a:t>Polyhex</a:t>
            </a:r>
            <a:endParaRPr lang="en-US" sz="2000" dirty="0">
              <a:solidFill>
                <a:schemeClr val="bg1"/>
              </a:solidFill>
              <a:latin typeface="Arial" pitchFamily="-107" charset="0"/>
            </a:endParaRPr>
          </a:p>
        </p:txBody>
      </p:sp>
      <p:sp>
        <p:nvSpPr>
          <p:cNvPr id="7" name="Hexagon 6"/>
          <p:cNvSpPr/>
          <p:nvPr/>
        </p:nvSpPr>
        <p:spPr bwMode="auto">
          <a:xfrm>
            <a:off x="4495800" y="3888472"/>
            <a:ext cx="4419600" cy="1826528"/>
          </a:xfrm>
          <a:prstGeom prst="hexagon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ctr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lang="en-US" sz="2000" dirty="0" smtClean="0">
                <a:solidFill>
                  <a:schemeClr val="bg1"/>
                </a:solidFill>
                <a:latin typeface="Arial" pitchFamily="-107" charset="0"/>
              </a:rPr>
              <a:t>Level-k </a:t>
            </a:r>
            <a:r>
              <a:rPr lang="en-US" sz="2000" dirty="0" err="1" smtClean="0">
                <a:solidFill>
                  <a:schemeClr val="bg1"/>
                </a:solidFill>
                <a:latin typeface="Arial" pitchFamily="-107" charset="0"/>
              </a:rPr>
              <a:t>Polyhex</a:t>
            </a:r>
            <a:endParaRPr lang="en-US" sz="2000" dirty="0">
              <a:solidFill>
                <a:schemeClr val="bg1"/>
              </a:solidFill>
              <a:latin typeface="Arial" pitchFamily="-107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953000" y="3505200"/>
            <a:ext cx="16764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781800" y="3886200"/>
            <a:ext cx="1676400" cy="381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78875" y="5791200"/>
            <a:ext cx="203132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Empty hexagons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1" name="Straight Arrow Connector 10"/>
          <p:cNvCxnSpPr>
            <a:stCxn id="10" idx="0"/>
            <a:endCxn id="8" idx="2"/>
          </p:cNvCxnSpPr>
          <p:nvPr/>
        </p:nvCxnSpPr>
        <p:spPr bwMode="auto">
          <a:xfrm rot="5400000" flipH="1" flipV="1">
            <a:off x="4140369" y="4140369"/>
            <a:ext cx="1905000" cy="1396662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6629400" y="3505200"/>
            <a:ext cx="152400" cy="762000"/>
          </a:xfrm>
          <a:prstGeom prst="rect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14100" y="2602468"/>
            <a:ext cx="1377300" cy="36933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Connected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10400" y="4431268"/>
            <a:ext cx="1377300" cy="36933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Connected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37496" y="5791200"/>
            <a:ext cx="253146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Non-empty hexagons</a:t>
            </a:r>
          </a:p>
          <a:p>
            <a:r>
              <a:rPr lang="en-US" b="1" dirty="0" smtClean="0"/>
              <a:t>act as a “bridge”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18" idx="0"/>
            <a:endCxn id="14" idx="2"/>
          </p:cNvCxnSpPr>
          <p:nvPr/>
        </p:nvCxnSpPr>
        <p:spPr bwMode="auto">
          <a:xfrm rot="5400000" flipH="1" flipV="1">
            <a:off x="5942413" y="5028014"/>
            <a:ext cx="1524000" cy="2373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of a WSN Region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ED50553-CCE9-4B88-BCA3-D12BA1684C4B}" type="slidenum">
              <a:rPr lang="en-GB" smtClean="0"/>
              <a:pPr/>
              <a:t>14</a:t>
            </a:fld>
            <a:endParaRPr lang="en-GB"/>
          </a:p>
        </p:txBody>
      </p:sp>
      <p:sp>
        <p:nvSpPr>
          <p:cNvPr id="5" name="Hexagon 4"/>
          <p:cNvSpPr/>
          <p:nvPr/>
        </p:nvSpPr>
        <p:spPr bwMode="auto">
          <a:xfrm>
            <a:off x="1295400" y="2819400"/>
            <a:ext cx="2667000" cy="2438400"/>
          </a:xfrm>
          <a:prstGeom prst="hexagon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lang="en-US" sz="2000" dirty="0" smtClean="0">
                <a:solidFill>
                  <a:schemeClr val="bg1"/>
                </a:solidFill>
                <a:latin typeface="Arial" pitchFamily="-107" charset="0"/>
              </a:rPr>
              <a:t>Level-k </a:t>
            </a:r>
            <a:r>
              <a:rPr lang="en-US" sz="2000" dirty="0" err="1" smtClean="0">
                <a:solidFill>
                  <a:schemeClr val="bg1"/>
                </a:solidFill>
                <a:latin typeface="Arial" pitchFamily="-107" charset="0"/>
              </a:rPr>
              <a:t>Polyhex</a:t>
            </a:r>
            <a:endParaRPr lang="en-US" sz="2000" dirty="0">
              <a:solidFill>
                <a:schemeClr val="bg1"/>
              </a:solidFill>
              <a:latin typeface="Arial" pitchFamily="-107" charset="0"/>
            </a:endParaRPr>
          </a:p>
        </p:txBody>
      </p:sp>
      <p:sp>
        <p:nvSpPr>
          <p:cNvPr id="6" name="Hexagon 5"/>
          <p:cNvSpPr/>
          <p:nvPr/>
        </p:nvSpPr>
        <p:spPr bwMode="auto">
          <a:xfrm>
            <a:off x="3429000" y="4114800"/>
            <a:ext cx="2667000" cy="2438400"/>
          </a:xfrm>
          <a:prstGeom prst="hexagon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lang="en-US" sz="2000" dirty="0" smtClean="0">
                <a:solidFill>
                  <a:schemeClr val="bg1"/>
                </a:solidFill>
                <a:latin typeface="Arial" pitchFamily="-107" charset="0"/>
              </a:rPr>
              <a:t>Level-k </a:t>
            </a:r>
            <a:r>
              <a:rPr lang="en-US" sz="2000" dirty="0" err="1" smtClean="0">
                <a:solidFill>
                  <a:schemeClr val="bg1"/>
                </a:solidFill>
                <a:latin typeface="Arial" pitchFamily="-107" charset="0"/>
              </a:rPr>
              <a:t>Polyhex</a:t>
            </a:r>
            <a:endParaRPr lang="en-US" sz="2000" dirty="0">
              <a:solidFill>
                <a:schemeClr val="bg1"/>
              </a:solidFill>
              <a:latin typeface="Arial" pitchFamily="-107" charset="0"/>
            </a:endParaRPr>
          </a:p>
        </p:txBody>
      </p:sp>
      <p:sp>
        <p:nvSpPr>
          <p:cNvPr id="7" name="Hexagon 6"/>
          <p:cNvSpPr/>
          <p:nvPr/>
        </p:nvSpPr>
        <p:spPr bwMode="auto">
          <a:xfrm>
            <a:off x="3429000" y="1524000"/>
            <a:ext cx="2667000" cy="2438400"/>
          </a:xfrm>
          <a:prstGeom prst="hexagon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rPr>
              <a:t>Level-k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rPr>
              <a:t>Polyhex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8" name="Hexagon 7"/>
          <p:cNvSpPr/>
          <p:nvPr/>
        </p:nvSpPr>
        <p:spPr bwMode="auto">
          <a:xfrm>
            <a:off x="5562600" y="2819400"/>
            <a:ext cx="2667000" cy="2438400"/>
          </a:xfrm>
          <a:prstGeom prst="hexagon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457200" eaLnBrk="0" fontAlgn="base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</a:pPr>
            <a:r>
              <a:rPr lang="en-US" sz="2000" dirty="0" smtClean="0">
                <a:solidFill>
                  <a:schemeClr val="bg1"/>
                </a:solidFill>
                <a:latin typeface="Arial" pitchFamily="-107" charset="0"/>
              </a:rPr>
              <a:t>Level-k </a:t>
            </a:r>
            <a:r>
              <a:rPr lang="en-US" sz="2000" dirty="0" err="1" smtClean="0">
                <a:solidFill>
                  <a:schemeClr val="bg1"/>
                </a:solidFill>
                <a:latin typeface="Arial" pitchFamily="-107" charset="0"/>
              </a:rPr>
              <a:t>Polyhex</a:t>
            </a:r>
            <a:endParaRPr lang="en-US" sz="2000" dirty="0">
              <a:solidFill>
                <a:schemeClr val="bg1"/>
              </a:solidFill>
              <a:latin typeface="Arial" pitchFamily="-107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1828800" y="2667000"/>
            <a:ext cx="13716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rot="5400000">
            <a:off x="3009900" y="1714500"/>
            <a:ext cx="1219200" cy="68580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3962400" y="1447800"/>
            <a:ext cx="15240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 rot="16200000" flipV="1">
            <a:off x="5257800" y="1752600"/>
            <a:ext cx="1219200" cy="60960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6172200" y="2667000"/>
            <a:ext cx="15240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 rot="16200000" flipV="1">
            <a:off x="7290748" y="2996252"/>
            <a:ext cx="1371600" cy="713096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 rot="5400000">
            <a:off x="7353300" y="4381500"/>
            <a:ext cx="1295400" cy="60960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6172200" y="5334000"/>
            <a:ext cx="15240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5400000">
            <a:off x="5257800" y="5715000"/>
            <a:ext cx="1219200" cy="60960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962400" y="6629400"/>
            <a:ext cx="16002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16200000" flipH="1">
            <a:off x="3048000" y="5715000"/>
            <a:ext cx="1219200" cy="60960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 rot="10800000">
            <a:off x="1828800" y="5410200"/>
            <a:ext cx="1524000" cy="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 rot="16200000" flipV="1">
            <a:off x="838200" y="4343400"/>
            <a:ext cx="1371600" cy="76200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rot="5400000" flipH="1" flipV="1">
            <a:off x="762000" y="3048000"/>
            <a:ext cx="1447800" cy="685800"/>
          </a:xfrm>
          <a:prstGeom prst="line">
            <a:avLst/>
          </a:prstGeom>
          <a:solidFill>
            <a:srgbClr val="00B8FF"/>
          </a:solidFill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6248400" y="17642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WSN Region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549331" y="3886200"/>
            <a:ext cx="223651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Level-k Connected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682931" y="2754868"/>
            <a:ext cx="223651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Level-k Connected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682931" y="5269468"/>
            <a:ext cx="223651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Level-k Connected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867400" y="3886200"/>
            <a:ext cx="223651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Level-k Connected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318156" y="2069068"/>
            <a:ext cx="1454244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Connected!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8" grpId="0" animBg="1"/>
      <p:bldP spid="29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Connectivity Analysis: Definitions and Propositions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800600"/>
          </a:xfrm>
        </p:spPr>
        <p:txBody>
          <a:bodyPr/>
          <a:lstStyle/>
          <a:p>
            <a:r>
              <a:rPr lang="en-US" sz="2800" dirty="0" smtClean="0"/>
              <a:t>Definitions</a:t>
            </a:r>
          </a:p>
          <a:p>
            <a:pPr lvl="1"/>
            <a:r>
              <a:rPr lang="en-US" sz="2800" b="1" i="1" dirty="0" smtClean="0"/>
              <a:t>N(</a:t>
            </a:r>
            <a:r>
              <a:rPr lang="en-US" sz="2800" b="1" i="1" dirty="0" err="1" smtClean="0"/>
              <a:t>k,i</a:t>
            </a:r>
            <a:r>
              <a:rPr lang="en-US" sz="2800" b="1" i="1" dirty="0" smtClean="0"/>
              <a:t>)</a:t>
            </a:r>
            <a:r>
              <a:rPr lang="en-US" sz="2800" dirty="0" smtClean="0"/>
              <a:t> ≡ The number of ways in which a level-</a:t>
            </a:r>
            <a:r>
              <a:rPr lang="en-US" sz="2800" i="1" dirty="0" smtClean="0"/>
              <a:t>k</a:t>
            </a:r>
            <a:r>
              <a:rPr lang="en-US" sz="2800" dirty="0" smtClean="0"/>
              <a:t> </a:t>
            </a:r>
            <a:r>
              <a:rPr lang="en-US" sz="2800" dirty="0" err="1" smtClean="0"/>
              <a:t>polyhex</a:t>
            </a:r>
            <a:r>
              <a:rPr lang="en-US" sz="2800" dirty="0" smtClean="0"/>
              <a:t> can have </a:t>
            </a:r>
            <a:r>
              <a:rPr lang="en-US" sz="2800" i="1" dirty="0" err="1" smtClean="0"/>
              <a:t>i</a:t>
            </a:r>
            <a:r>
              <a:rPr lang="en-US" sz="2800" dirty="0" smtClean="0"/>
              <a:t> empty hexagons and still remain level-k connected</a:t>
            </a:r>
          </a:p>
          <a:p>
            <a:pPr lvl="1"/>
            <a:r>
              <a:rPr lang="en-US" sz="2800" b="1" i="1" dirty="0" smtClean="0"/>
              <a:t>size(k)</a:t>
            </a:r>
            <a:r>
              <a:rPr lang="en-US" sz="2800" dirty="0" smtClean="0"/>
              <a:t> = 7</a:t>
            </a:r>
            <a:r>
              <a:rPr lang="en-US" sz="2800" baseline="30000" dirty="0" smtClean="0"/>
              <a:t>k-1</a:t>
            </a:r>
            <a:r>
              <a:rPr lang="en-US" sz="2800" dirty="0" smtClean="0"/>
              <a:t> ≡ Total number of hexagons in a level-k </a:t>
            </a:r>
            <a:r>
              <a:rPr lang="en-US" sz="2800" dirty="0" err="1" smtClean="0"/>
              <a:t>polyhex</a:t>
            </a:r>
            <a:endParaRPr lang="en-US" sz="2800" dirty="0" smtClean="0"/>
          </a:p>
          <a:p>
            <a:r>
              <a:rPr lang="en-US" sz="2800" dirty="0" smtClean="0"/>
              <a:t>Propositions</a:t>
            </a:r>
          </a:p>
          <a:p>
            <a:pPr lvl="1"/>
            <a:r>
              <a:rPr lang="en-US" sz="2800" dirty="0" smtClean="0"/>
              <a:t>Probability of a given hexagon becoming empty is at most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ρ</a:t>
            </a:r>
            <a:r>
              <a:rPr lang="en-US" sz="2800" b="1" i="1" baseline="30000" dirty="0" err="1" smtClean="0"/>
              <a:t>D</a:t>
            </a:r>
            <a:endParaRPr lang="en-US" sz="2800" b="1" i="1" baseline="30000" dirty="0" smtClean="0"/>
          </a:p>
          <a:p>
            <a:pPr lvl="1"/>
            <a:r>
              <a:rPr lang="en-US" sz="2800" dirty="0" smtClean="0"/>
              <a:t>Probability of a given hexagon remaining non-empty is at least </a:t>
            </a:r>
            <a:r>
              <a:rPr lang="en-US" sz="2800" b="1" i="1" dirty="0" smtClean="0"/>
              <a:t>1-ρ</a:t>
            </a:r>
            <a:r>
              <a:rPr lang="en-US" sz="2800" b="1" i="1" baseline="30000" dirty="0" smtClean="0"/>
              <a:t>D</a:t>
            </a:r>
            <a:r>
              <a:rPr lang="en-US" sz="2800" dirty="0" smtClean="0"/>
              <a:t> </a:t>
            </a:r>
          </a:p>
          <a:p>
            <a:pPr lvl="1"/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ED50553-CCE9-4B88-BCA3-D12BA1684C4B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Analysis (Lower Bound)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4838" cy="4572000"/>
          </a:xfrm>
        </p:spPr>
        <p:txBody>
          <a:bodyPr/>
          <a:lstStyle/>
          <a:p>
            <a:r>
              <a:rPr lang="en-US" dirty="0" smtClean="0"/>
              <a:t>Lemma: Probability that a level-k </a:t>
            </a:r>
            <a:r>
              <a:rPr lang="en-US" dirty="0" err="1" smtClean="0"/>
              <a:t>polyhex</a:t>
            </a:r>
            <a:r>
              <a:rPr lang="en-US" dirty="0" smtClean="0"/>
              <a:t> is </a:t>
            </a:r>
            <a:r>
              <a:rPr lang="en-US" b="1" i="1" dirty="0" smtClean="0"/>
              <a:t>level-k connected</a:t>
            </a:r>
            <a:endParaRPr lang="en-US" dirty="0" smtClean="0"/>
          </a:p>
          <a:p>
            <a:endParaRPr lang="en-US" b="1" i="1" dirty="0" smtClean="0"/>
          </a:p>
          <a:p>
            <a:endParaRPr lang="en-US" b="1" i="1" dirty="0" smtClean="0"/>
          </a:p>
          <a:p>
            <a:endParaRPr lang="en-US" b="1" i="1" dirty="0" smtClean="0"/>
          </a:p>
          <a:p>
            <a:pPr>
              <a:buNone/>
            </a:pPr>
            <a:endParaRPr lang="en-US" b="1" i="1" dirty="0" smtClean="0"/>
          </a:p>
          <a:p>
            <a:r>
              <a:rPr lang="en-US" dirty="0" smtClean="0"/>
              <a:t>Theorem: Let a contiguous WSN region </a:t>
            </a:r>
            <a:r>
              <a:rPr lang="en-US" i="1" dirty="0" smtClean="0"/>
              <a:t>W</a:t>
            </a:r>
            <a:r>
              <a:rPr lang="en-US" dirty="0" smtClean="0"/>
              <a:t> is tiled by </a:t>
            </a:r>
            <a:r>
              <a:rPr lang="en-US" i="1" dirty="0" smtClean="0"/>
              <a:t>x</a:t>
            </a:r>
            <a:r>
              <a:rPr lang="en-US" dirty="0" smtClean="0"/>
              <a:t> level-k </a:t>
            </a:r>
            <a:r>
              <a:rPr lang="en-US" dirty="0" err="1" smtClean="0"/>
              <a:t>polyhexes</a:t>
            </a:r>
            <a:endParaRPr lang="en-US" dirty="0" smtClean="0"/>
          </a:p>
          <a:p>
            <a:pPr lvl="1"/>
            <a:r>
              <a:rPr lang="en-US" dirty="0" smtClean="0"/>
              <a:t>Probability of W being connected is at least</a:t>
            </a:r>
            <a:endParaRPr lang="en-US" baseline="30000" dirty="0" smtClean="0"/>
          </a:p>
          <a:p>
            <a:endParaRPr lang="en-US" b="1" i="1" dirty="0" smtClean="0"/>
          </a:p>
          <a:p>
            <a:endParaRPr lang="en-US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ED50553-CCE9-4B88-BCA3-D12BA1684C4B}" type="slidenum">
              <a:rPr lang="en-GB" smtClean="0"/>
              <a:pPr/>
              <a:t>16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61950" y="2362200"/>
          <a:ext cx="8023225" cy="1447800"/>
        </p:xfrm>
        <a:graphic>
          <a:graphicData uri="http://schemas.openxmlformats.org/presentationml/2006/ole">
            <p:oleObj spid="_x0000_s2050" name="Equation" r:id="rId3" imgW="2463480" imgH="4442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990600" y="5181600"/>
          <a:ext cx="1758950" cy="811823"/>
        </p:xfrm>
        <a:graphic>
          <a:graphicData uri="http://schemas.openxmlformats.org/presentationml/2006/ole">
            <p:oleObj spid="_x0000_s2051" name="Equation" r:id="rId4" imgW="4950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N(</a:t>
            </a:r>
            <a:r>
              <a:rPr lang="en-US" dirty="0" err="1" smtClean="0"/>
              <a:t>k,i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5029200" cy="5257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Computing N(</a:t>
            </a:r>
            <a:r>
              <a:rPr lang="en-US" dirty="0" err="1" smtClean="0"/>
              <a:t>k,i</a:t>
            </a:r>
            <a:r>
              <a:rPr lang="en-US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To our knowledge, no smart way to do it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Brute-force technique has </a:t>
            </a:r>
            <a:r>
              <a:rPr lang="en-US" sz="3600" b="1" i="1" dirty="0" smtClean="0">
                <a:latin typeface="Curlz MT" pitchFamily="82" charset="0"/>
              </a:rPr>
              <a:t>O</a:t>
            </a:r>
            <a:r>
              <a:rPr lang="en-US" b="1" dirty="0" smtClean="0"/>
              <a:t>((</a:t>
            </a:r>
            <a:r>
              <a:rPr lang="en-US" b="1" dirty="0" err="1" smtClean="0"/>
              <a:t>e</a:t>
            </a:r>
            <a:r>
              <a:rPr lang="en-US" b="1" baseline="30000" dirty="0" err="1" smtClean="0"/>
              <a:t>k</a:t>
            </a:r>
            <a:r>
              <a:rPr lang="en-US" b="1" dirty="0" smtClean="0"/>
              <a:t>)!) </a:t>
            </a:r>
            <a:r>
              <a:rPr lang="en-US" dirty="0" smtClean="0"/>
              <a:t>time complexity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Next step: reduce the time complexity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 but provides a more conservative lower bound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ED50553-CCE9-4B88-BCA3-D12BA1684C4B}" type="slidenum">
              <a:rPr lang="en-GB" smtClean="0"/>
              <a:pPr/>
              <a:t>17</a:t>
            </a:fld>
            <a:endParaRPr lang="en-GB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5181600" y="1524000"/>
          <a:ext cx="3122611" cy="482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0411"/>
                <a:gridCol w="858140"/>
                <a:gridCol w="15040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N(</a:t>
                      </a:r>
                      <a:r>
                        <a:rPr lang="en-US" dirty="0" err="1" smtClean="0"/>
                        <a:t>k,i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k&gt;2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size(k) = 7</a:t>
                      </a:r>
                      <a:r>
                        <a:rPr lang="en-US" baseline="30000" dirty="0" smtClean="0"/>
                        <a:t>k-1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1176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18346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208372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1230282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12899198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74729943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361856172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1481515771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58653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6666849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2881200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time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1"/>
            <a:ext cx="4953000" cy="2743200"/>
          </a:xfrm>
        </p:spPr>
        <p:txBody>
          <a:bodyPr/>
          <a:lstStyle/>
          <a:p>
            <a:r>
              <a:rPr lang="en-US" dirty="0" smtClean="0"/>
              <a:t>Each level-k </a:t>
            </a:r>
            <a:r>
              <a:rPr lang="en-US" dirty="0" err="1" smtClean="0"/>
              <a:t>polyhex</a:t>
            </a:r>
            <a:r>
              <a:rPr lang="en-US" dirty="0" smtClean="0"/>
              <a:t> consists of seven level-(k-1) </a:t>
            </a:r>
            <a:r>
              <a:rPr lang="en-US" dirty="0" err="1" smtClean="0"/>
              <a:t>polyhexes</a:t>
            </a:r>
            <a:endParaRPr lang="en-US" dirty="0" smtClean="0"/>
          </a:p>
          <a:p>
            <a:r>
              <a:rPr lang="en-US" dirty="0" smtClean="0"/>
              <a:t>Level-k connectivity depends on level-(k-1) connectedness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ED50553-CCE9-4B88-BCA3-D12BA1684C4B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6" name="Hexagon 5"/>
          <p:cNvSpPr/>
          <p:nvPr/>
        </p:nvSpPr>
        <p:spPr bwMode="auto">
          <a:xfrm>
            <a:off x="7540752" y="2286000"/>
            <a:ext cx="1527048" cy="1524000"/>
          </a:xfrm>
          <a:prstGeom prst="hexagon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7" name="Hexagon 6"/>
          <p:cNvSpPr/>
          <p:nvPr/>
        </p:nvSpPr>
        <p:spPr bwMode="auto">
          <a:xfrm>
            <a:off x="6397752" y="3048000"/>
            <a:ext cx="1527048" cy="1524000"/>
          </a:xfrm>
          <a:prstGeom prst="hexagon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8" name="Hexagon 7"/>
          <p:cNvSpPr/>
          <p:nvPr/>
        </p:nvSpPr>
        <p:spPr bwMode="auto">
          <a:xfrm>
            <a:off x="6397752" y="1524000"/>
            <a:ext cx="1527048" cy="1524000"/>
          </a:xfrm>
          <a:prstGeom prst="hexagon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9" name="Hexagon 8"/>
          <p:cNvSpPr/>
          <p:nvPr/>
        </p:nvSpPr>
        <p:spPr bwMode="auto">
          <a:xfrm>
            <a:off x="5254752" y="2286000"/>
            <a:ext cx="1527048" cy="1524000"/>
          </a:xfrm>
          <a:prstGeom prst="hexagon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10" name="Hexagon 9"/>
          <p:cNvSpPr/>
          <p:nvPr/>
        </p:nvSpPr>
        <p:spPr bwMode="auto">
          <a:xfrm>
            <a:off x="7540752" y="3810000"/>
            <a:ext cx="1527048" cy="1524000"/>
          </a:xfrm>
          <a:prstGeom prst="hexagon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11" name="Hexagon 10"/>
          <p:cNvSpPr/>
          <p:nvPr/>
        </p:nvSpPr>
        <p:spPr bwMode="auto">
          <a:xfrm>
            <a:off x="5254752" y="3810000"/>
            <a:ext cx="1527048" cy="1524000"/>
          </a:xfrm>
          <a:prstGeom prst="hexagon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16" name="Hexagon 15"/>
          <p:cNvSpPr/>
          <p:nvPr/>
        </p:nvSpPr>
        <p:spPr bwMode="auto">
          <a:xfrm>
            <a:off x="6397752" y="4572000"/>
            <a:ext cx="1527048" cy="1524000"/>
          </a:xfrm>
          <a:prstGeom prst="hexagon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" y="464820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P(k) ≥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21752" y="1447800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Level-k </a:t>
            </a:r>
          </a:p>
          <a:p>
            <a:r>
              <a:rPr lang="en-US" dirty="0" err="1" smtClean="0"/>
              <a:t>Polyhex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50152" y="342900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Level-(k-1) </a:t>
            </a:r>
          </a:p>
          <a:p>
            <a:r>
              <a:rPr lang="en-US" dirty="0" smtClean="0"/>
              <a:t>connected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50152" y="190500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Level-(k-1) </a:t>
            </a:r>
          </a:p>
          <a:p>
            <a:r>
              <a:rPr lang="en-US" dirty="0" smtClean="0"/>
              <a:t>connected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77292" y="2706469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Level-(k-1) </a:t>
            </a:r>
          </a:p>
          <a:p>
            <a:r>
              <a:rPr lang="en-US" dirty="0" smtClean="0"/>
              <a:t>connected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63292" y="2706469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Level-(k-1) </a:t>
            </a:r>
          </a:p>
          <a:p>
            <a:r>
              <a:rPr lang="en-US" dirty="0" smtClean="0"/>
              <a:t>connected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693152" y="4230469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Level-(k-1) </a:t>
            </a:r>
          </a:p>
          <a:p>
            <a:r>
              <a:rPr lang="en-US" dirty="0" smtClean="0"/>
              <a:t>connected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50152" y="4992469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Level-(k-1) </a:t>
            </a:r>
          </a:p>
          <a:p>
            <a:r>
              <a:rPr lang="en-US" dirty="0" smtClean="0"/>
              <a:t>connected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330952" y="4230469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Level-(k-1) </a:t>
            </a:r>
          </a:p>
          <a:p>
            <a:r>
              <a:rPr lang="en-US" dirty="0" smtClean="0"/>
              <a:t>connected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6778752" y="35814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Empty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1600" y="4596825"/>
            <a:ext cx="172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(P(k-1))</a:t>
            </a:r>
            <a:r>
              <a:rPr lang="en-US" sz="3200" baseline="30000" dirty="0" smtClean="0"/>
              <a:t>7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1066800" y="5158026"/>
            <a:ext cx="383310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+ (P(k-1))</a:t>
            </a:r>
            <a:r>
              <a:rPr lang="en-US" sz="3200" baseline="30000" dirty="0" smtClean="0"/>
              <a:t>6</a:t>
            </a:r>
            <a:r>
              <a:rPr lang="el-GR" sz="3200" dirty="0" smtClean="0"/>
              <a:t>ρ</a:t>
            </a:r>
            <a:r>
              <a:rPr lang="en-US" sz="3200" baseline="30000" dirty="0" err="1" smtClean="0"/>
              <a:t>D×size</a:t>
            </a:r>
            <a:r>
              <a:rPr lang="en-US" sz="3200" baseline="30000" dirty="0" smtClean="0"/>
              <a:t>(k-1)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39389" y="5648980"/>
            <a:ext cx="22220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P(1) = 1-</a:t>
            </a:r>
            <a:r>
              <a:rPr lang="el-GR" sz="3200" dirty="0" smtClean="0"/>
              <a:t>ρ</a:t>
            </a:r>
            <a:r>
              <a:rPr lang="en-US" sz="3200" baseline="30000" dirty="0" smtClean="0"/>
              <a:t>D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/>
      <p:bldP spid="18" grpId="0"/>
      <p:bldP spid="19" grpId="0"/>
      <p:bldP spid="19" grpId="1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the size of the hexagon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6553200" cy="5257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Requirement: Node in one hexagon can communicate with all nodes in neighboring hexagons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Communication Radius = R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Worst case: Hexagon length </a:t>
            </a:r>
            <a:r>
              <a:rPr lang="en-US" i="1" dirty="0" smtClean="0"/>
              <a:t>L = R/√13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Nodes in adjacent hexagons are more than R units apart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Average case: </a:t>
            </a:r>
            <a:r>
              <a:rPr lang="en-US" i="1" dirty="0" smtClean="0"/>
              <a:t>L = R/2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Nodes are ‘evenly distributed’ within a hexagon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Nodes less than R distance apart are either in the same hexagon or neighboring hexagons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ED50553-CCE9-4B88-BCA3-D12BA1684C4B}" type="slidenum">
              <a:rPr lang="en-GB" smtClean="0"/>
              <a:pPr/>
              <a:t>19</a:t>
            </a:fld>
            <a:endParaRPr lang="en-GB"/>
          </a:p>
        </p:txBody>
      </p:sp>
      <p:grpSp>
        <p:nvGrpSpPr>
          <p:cNvPr id="39" name="Group 38"/>
          <p:cNvGrpSpPr/>
          <p:nvPr/>
        </p:nvGrpSpPr>
        <p:grpSpPr>
          <a:xfrm>
            <a:off x="6934200" y="1981200"/>
            <a:ext cx="1295400" cy="3124200"/>
            <a:chOff x="6553200" y="1981200"/>
            <a:chExt cx="1295400" cy="3124200"/>
          </a:xfrm>
        </p:grpSpPr>
        <p:sp>
          <p:nvSpPr>
            <p:cNvPr id="6" name="Hexagon 5"/>
            <p:cNvSpPr/>
            <p:nvPr/>
          </p:nvSpPr>
          <p:spPr bwMode="auto">
            <a:xfrm>
              <a:off x="6553200" y="2133600"/>
              <a:ext cx="1295400" cy="1295400"/>
            </a:xfrm>
            <a:prstGeom prst="hexagon">
              <a:avLst/>
            </a:prstGeom>
            <a:noFill/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sp>
          <p:nvSpPr>
            <p:cNvPr id="8" name="Hexagon 7"/>
            <p:cNvSpPr/>
            <p:nvPr/>
          </p:nvSpPr>
          <p:spPr bwMode="auto">
            <a:xfrm>
              <a:off x="6553200" y="3429000"/>
              <a:ext cx="1295400" cy="1295400"/>
            </a:xfrm>
            <a:prstGeom prst="hexagon">
              <a:avLst/>
            </a:prstGeom>
            <a:noFill/>
            <a:ln w="2857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0" fontAlgn="base" latinLnBrk="0" hangingPunct="0">
                <a:lnSpc>
                  <a:spcPct val="93000"/>
                </a:lnSpc>
                <a:spcBef>
                  <a:spcPts val="500"/>
                </a:spcBef>
                <a:spcAft>
                  <a:spcPct val="0"/>
                </a:spcAft>
                <a:buClr>
                  <a:srgbClr val="333399"/>
                </a:buClr>
                <a:buSzPct val="100000"/>
                <a:buFont typeface="Arial" pitchFamily="-107" charset="0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-107" charset="0"/>
              </a:endParaRPr>
            </a:p>
          </p:txBody>
        </p:sp>
        <p:cxnSp>
          <p:nvCxnSpPr>
            <p:cNvPr id="10" name="Straight Connector 9"/>
            <p:cNvCxnSpPr>
              <a:stCxn id="6" idx="4"/>
              <a:endCxn id="8" idx="1"/>
            </p:cNvCxnSpPr>
            <p:nvPr/>
          </p:nvCxnSpPr>
          <p:spPr bwMode="auto">
            <a:xfrm rot="16200000" flipH="1">
              <a:off x="5905500" y="3105150"/>
              <a:ext cx="2590800" cy="647700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7086600" y="281940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stCxn id="6" idx="4"/>
            </p:cNvCxnSpPr>
            <p:nvPr/>
          </p:nvCxnSpPr>
          <p:spPr bwMode="auto">
            <a:xfrm rot="5400000" flipH="1" flipV="1">
              <a:off x="6943725" y="1914525"/>
              <a:ext cx="152400" cy="28575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 rot="5400000" flipH="1" flipV="1">
              <a:off x="7591813" y="4495994"/>
              <a:ext cx="152400" cy="28575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 rot="16200000" flipV="1">
              <a:off x="6781800" y="2362200"/>
              <a:ext cx="685800" cy="228600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 rot="16200000" flipH="1">
              <a:off x="6819901" y="3695699"/>
              <a:ext cx="1371602" cy="381003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rot="5400000">
              <a:off x="6743700" y="4838700"/>
              <a:ext cx="228600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rot="5400000">
              <a:off x="7399955" y="4868245"/>
              <a:ext cx="228600" cy="0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7010400" y="47360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Sensor Reliability (Bathtub Curve)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ED50553-CCE9-4B88-BCA3-D12BA1684C4B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Rectangle 4"/>
          <p:cNvSpPr/>
          <p:nvPr/>
        </p:nvSpPr>
        <p:spPr bwMode="auto">
          <a:xfrm>
            <a:off x="1380931" y="1922106"/>
            <a:ext cx="6811347" cy="39281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9796" y="37042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2616577"/>
            <a:ext cx="615553" cy="248882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b="1" dirty="0" smtClean="0"/>
              <a:t>Failure rate →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733800" y="6400800"/>
            <a:ext cx="1475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 →</a:t>
            </a:r>
            <a:endParaRPr lang="en-US" sz="2800" b="1" dirty="0"/>
          </a:p>
        </p:txBody>
      </p:sp>
      <p:sp>
        <p:nvSpPr>
          <p:cNvPr id="12" name="Freeform 11"/>
          <p:cNvSpPr/>
          <p:nvPr/>
        </p:nvSpPr>
        <p:spPr bwMode="auto">
          <a:xfrm>
            <a:off x="1408924" y="3962400"/>
            <a:ext cx="4917233" cy="1856793"/>
          </a:xfrm>
          <a:custGeom>
            <a:avLst/>
            <a:gdLst>
              <a:gd name="connsiteX0" fmla="*/ 0 w 4749282"/>
              <a:gd name="connsiteY0" fmla="*/ 0 h 3275044"/>
              <a:gd name="connsiteX1" fmla="*/ 345233 w 4749282"/>
              <a:gd name="connsiteY1" fmla="*/ 2295330 h 3275044"/>
              <a:gd name="connsiteX2" fmla="*/ 1511559 w 4749282"/>
              <a:gd name="connsiteY2" fmla="*/ 3023118 h 3275044"/>
              <a:gd name="connsiteX3" fmla="*/ 4749282 w 4749282"/>
              <a:gd name="connsiteY3" fmla="*/ 3275044 h 3275044"/>
              <a:gd name="connsiteX4" fmla="*/ 4749282 w 4749282"/>
              <a:gd name="connsiteY4" fmla="*/ 3275044 h 327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9282" h="3275044">
                <a:moveTo>
                  <a:pt x="0" y="0"/>
                </a:moveTo>
                <a:cubicBezTo>
                  <a:pt x="46653" y="895738"/>
                  <a:pt x="93306" y="1791477"/>
                  <a:pt x="345233" y="2295330"/>
                </a:cubicBezTo>
                <a:cubicBezTo>
                  <a:pt x="597160" y="2799183"/>
                  <a:pt x="777551" y="2859832"/>
                  <a:pt x="1511559" y="3023118"/>
                </a:cubicBezTo>
                <a:cubicBezTo>
                  <a:pt x="2245567" y="3186404"/>
                  <a:pt x="4749282" y="3275044"/>
                  <a:pt x="4749282" y="3275044"/>
                </a:cubicBezTo>
                <a:lnTo>
                  <a:pt x="4749282" y="3275044"/>
                </a:ln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3657600" y="2808514"/>
            <a:ext cx="4495800" cy="3013788"/>
          </a:xfrm>
          <a:custGeom>
            <a:avLst/>
            <a:gdLst>
              <a:gd name="connsiteX0" fmla="*/ 4404049 w 4404049"/>
              <a:gd name="connsiteY0" fmla="*/ 0 h 3013788"/>
              <a:gd name="connsiteX1" fmla="*/ 3387012 w 4404049"/>
              <a:gd name="connsiteY1" fmla="*/ 2491274 h 3013788"/>
              <a:gd name="connsiteX2" fmla="*/ 0 w 4404049"/>
              <a:gd name="connsiteY2" fmla="*/ 3013788 h 3013788"/>
              <a:gd name="connsiteX3" fmla="*/ 0 w 4404049"/>
              <a:gd name="connsiteY3" fmla="*/ 3013788 h 301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4049" h="3013788">
                <a:moveTo>
                  <a:pt x="4404049" y="0"/>
                </a:moveTo>
                <a:cubicBezTo>
                  <a:pt x="4262534" y="994488"/>
                  <a:pt x="4121020" y="1988976"/>
                  <a:pt x="3387012" y="2491274"/>
                </a:cubicBezTo>
                <a:cubicBezTo>
                  <a:pt x="2653004" y="2993572"/>
                  <a:pt x="0" y="3013788"/>
                  <a:pt x="0" y="3013788"/>
                </a:cubicBezTo>
                <a:lnTo>
                  <a:pt x="0" y="3013788"/>
                </a:lnTo>
              </a:path>
            </a:pathLst>
          </a:custGeom>
          <a:noFill/>
          <a:ln w="3810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418255" y="5029200"/>
            <a:ext cx="6735145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1373515" y="1905000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Early “Infant Mortality” Failure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2174813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Wear Out Failure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53000" y="1905000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Constant (Random) Failure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4" name="Freeform 23"/>
          <p:cNvSpPr/>
          <p:nvPr/>
        </p:nvSpPr>
        <p:spPr bwMode="auto">
          <a:xfrm>
            <a:off x="1418253" y="2202024"/>
            <a:ext cx="6735147" cy="2780523"/>
          </a:xfrm>
          <a:custGeom>
            <a:avLst/>
            <a:gdLst>
              <a:gd name="connsiteX0" fmla="*/ 0 w 6755364"/>
              <a:gd name="connsiteY0" fmla="*/ 830425 h 2780523"/>
              <a:gd name="connsiteX1" fmla="*/ 307911 w 6755364"/>
              <a:gd name="connsiteY1" fmla="*/ 1903445 h 2780523"/>
              <a:gd name="connsiteX2" fmla="*/ 1660849 w 6755364"/>
              <a:gd name="connsiteY2" fmla="*/ 2640564 h 2780523"/>
              <a:gd name="connsiteX3" fmla="*/ 4646645 w 6755364"/>
              <a:gd name="connsiteY3" fmla="*/ 2659225 h 2780523"/>
              <a:gd name="connsiteX4" fmla="*/ 5952931 w 6755364"/>
              <a:gd name="connsiteY4" fmla="*/ 1912776 h 2780523"/>
              <a:gd name="connsiteX5" fmla="*/ 6755364 w 6755364"/>
              <a:gd name="connsiteY5" fmla="*/ 0 h 278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5364" h="2780523">
                <a:moveTo>
                  <a:pt x="0" y="830425"/>
                </a:moveTo>
                <a:cubicBezTo>
                  <a:pt x="15551" y="1216090"/>
                  <a:pt x="31103" y="1601755"/>
                  <a:pt x="307911" y="1903445"/>
                </a:cubicBezTo>
                <a:cubicBezTo>
                  <a:pt x="584719" y="2205135"/>
                  <a:pt x="937727" y="2514601"/>
                  <a:pt x="1660849" y="2640564"/>
                </a:cubicBezTo>
                <a:cubicBezTo>
                  <a:pt x="2383971" y="2766527"/>
                  <a:pt x="3931298" y="2780523"/>
                  <a:pt x="4646645" y="2659225"/>
                </a:cubicBezTo>
                <a:cubicBezTo>
                  <a:pt x="5361992" y="2537927"/>
                  <a:pt x="5601478" y="2355980"/>
                  <a:pt x="5952931" y="1912776"/>
                </a:cubicBezTo>
                <a:cubicBezTo>
                  <a:pt x="6304384" y="1469572"/>
                  <a:pt x="6529874" y="734786"/>
                  <a:pt x="6755364" y="0"/>
                </a:cubicBez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 rot="5400000">
            <a:off x="5804848" y="5334000"/>
            <a:ext cx="15240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4">
                <a:lumMod val="85000"/>
                <a:lumOff val="1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581400" y="58674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 lifetime</a:t>
            </a:r>
            <a:endParaRPr lang="en-US" dirty="0"/>
          </a:p>
        </p:txBody>
      </p:sp>
      <p:cxnSp>
        <p:nvCxnSpPr>
          <p:cNvPr id="32" name="Straight Connector 31"/>
          <p:cNvCxnSpPr/>
          <p:nvPr/>
        </p:nvCxnSpPr>
        <p:spPr bwMode="auto">
          <a:xfrm rot="5400000">
            <a:off x="1559256" y="5334000"/>
            <a:ext cx="1524000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accent4">
                <a:lumMod val="85000"/>
                <a:lumOff val="1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1390262" y="2971800"/>
            <a:ext cx="914400" cy="2743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571862" y="2200469"/>
            <a:ext cx="1600200" cy="3352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05000" y="2667000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buFont typeface="Wingdings" pitchFamily="2" charset="2"/>
              <a:buChar char="Ø"/>
            </a:pPr>
            <a:r>
              <a:rPr lang="en-US" sz="2000" dirty="0" smtClean="0"/>
              <a:t>How does the (almost) constant failure rate affect the connectivity of a WSN?</a:t>
            </a:r>
          </a:p>
          <a:p>
            <a:pPr marL="344488" indent="-344488">
              <a:buFont typeface="Wingdings" pitchFamily="2" charset="2"/>
              <a:buChar char="Ø"/>
            </a:pPr>
            <a:r>
              <a:rPr lang="en-US" sz="2000" dirty="0" smtClean="0"/>
              <a:t>How does redundancy and node density affect WSN connectivity?</a:t>
            </a:r>
          </a:p>
          <a:p>
            <a:pPr marL="344488" indent="-344488">
              <a:buFont typeface="Wingdings" pitchFamily="2" charset="2"/>
              <a:buChar char="Ø"/>
            </a:pPr>
            <a:r>
              <a:rPr lang="en-US" sz="2000" dirty="0" smtClean="0"/>
              <a:t>What is the relationship among failure rate, node density, and connectivity?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257800" y="220980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Observed Failure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8" grpId="0"/>
      <p:bldP spid="19" grpId="0"/>
      <p:bldP spid="20" grpId="0"/>
      <p:bldP spid="24" grpId="0" animBg="1"/>
      <p:bldP spid="28" grpId="1"/>
      <p:bldP spid="36" grpId="0" animBg="1"/>
      <p:bldP spid="37" grpId="0" animBg="1"/>
      <p:bldP spid="29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target network reliability and region, what is the appropriate node density and node reliability </a:t>
            </a:r>
          </a:p>
          <a:p>
            <a:pPr lvl="1"/>
            <a:r>
              <a:rPr lang="en-US" dirty="0" smtClean="0"/>
              <a:t>Determine appropriate hexagon size</a:t>
            </a:r>
          </a:p>
          <a:p>
            <a:pPr lvl="1"/>
            <a:r>
              <a:rPr lang="en-US" dirty="0" smtClean="0"/>
              <a:t>Determine combinations of </a:t>
            </a:r>
            <a:r>
              <a:rPr lang="el-GR" dirty="0" smtClean="0"/>
              <a:t>ρ</a:t>
            </a:r>
            <a:r>
              <a:rPr lang="en-US" dirty="0" smtClean="0"/>
              <a:t> and D for which the connectivity probability exceeds the target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ED50553-CCE9-4B88-BCA3-D12BA1684C4B}" type="slidenum">
              <a:rPr lang="en-GB" smtClean="0"/>
              <a:pPr/>
              <a:t>20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599" y="3352800"/>
          <a:ext cx="4267201" cy="2255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6799"/>
                <a:gridCol w="1676401"/>
                <a:gridCol w="1524001"/>
              </a:tblGrid>
              <a:tr h="486461">
                <a:tc gridSpan="3">
                  <a:txBody>
                    <a:bodyPr/>
                    <a:lstStyle/>
                    <a:p>
                      <a:r>
                        <a:rPr lang="en-US" sz="1600" dirty="0" smtClean="0"/>
                        <a:t>Target</a:t>
                      </a:r>
                      <a:r>
                        <a:rPr lang="en-US" sz="1600" baseline="0" dirty="0" smtClean="0"/>
                        <a:t> network reliability = 99%</a:t>
                      </a:r>
                    </a:p>
                    <a:p>
                      <a:r>
                        <a:rPr lang="en-US" sz="1600" baseline="0" dirty="0" smtClean="0"/>
                        <a:t>WSN Region size = level-3 </a:t>
                      </a:r>
                      <a:r>
                        <a:rPr lang="en-US" sz="1600" baseline="0" dirty="0" err="1" smtClean="0"/>
                        <a:t>polyhex</a:t>
                      </a:r>
                      <a:endParaRPr 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</a:tr>
              <a:tr h="48646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 density</a:t>
                      </a:r>
                      <a:r>
                        <a:rPr lang="en-US" sz="1600" baseline="0" dirty="0" smtClean="0"/>
                        <a:t> D</a:t>
                      </a:r>
                      <a:endParaRPr lang="en-US" sz="1600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 nodes </a:t>
                      </a:r>
                      <a:endParaRPr lang="en-US" sz="1600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 failure</a:t>
                      </a:r>
                      <a:r>
                        <a:rPr lang="en-US" sz="1600" baseline="0" dirty="0" smtClean="0"/>
                        <a:t> probability </a:t>
                      </a:r>
                      <a:r>
                        <a:rPr lang="el-GR" sz="1600" baseline="0" dirty="0" smtClean="0"/>
                        <a:t>ρ</a:t>
                      </a:r>
                      <a:endParaRPr lang="en-US" sz="1600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37%</a:t>
                      </a:r>
                      <a:endParaRPr lang="en-US" dirty="0"/>
                    </a:p>
                  </a:txBody>
                  <a:tcPr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50%</a:t>
                      </a:r>
                      <a:endParaRPr lang="en-US" dirty="0"/>
                    </a:p>
                  </a:txBody>
                  <a:tcPr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48200" y="3352800"/>
          <a:ext cx="4267201" cy="2255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6799"/>
                <a:gridCol w="1676401"/>
                <a:gridCol w="1524001"/>
              </a:tblGrid>
              <a:tr h="486461">
                <a:tc gridSpan="3">
                  <a:txBody>
                    <a:bodyPr/>
                    <a:lstStyle/>
                    <a:p>
                      <a:r>
                        <a:rPr lang="en-US" sz="1600" dirty="0" smtClean="0"/>
                        <a:t>Target</a:t>
                      </a:r>
                      <a:r>
                        <a:rPr lang="en-US" sz="1600" baseline="0" dirty="0" smtClean="0"/>
                        <a:t> network reliability = 99%</a:t>
                      </a:r>
                    </a:p>
                    <a:p>
                      <a:r>
                        <a:rPr lang="en-US" sz="1600" baseline="0" dirty="0" smtClean="0"/>
                        <a:t>WSN Region size = level-5 </a:t>
                      </a:r>
                      <a:r>
                        <a:rPr lang="en-US" sz="1600" baseline="0" dirty="0" err="1" smtClean="0"/>
                        <a:t>polyhex</a:t>
                      </a:r>
                      <a:endParaRPr 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b="0" dirty="0"/>
                    </a:p>
                  </a:txBody>
                  <a:tcPr/>
                </a:tc>
              </a:tr>
              <a:tr h="48646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 density</a:t>
                      </a:r>
                      <a:r>
                        <a:rPr lang="en-US" sz="1600" baseline="0" dirty="0" smtClean="0"/>
                        <a:t> D</a:t>
                      </a:r>
                      <a:endParaRPr lang="en-US" sz="1600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Number of nodes </a:t>
                      </a:r>
                      <a:endParaRPr lang="en-US" sz="1600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Node failure</a:t>
                      </a:r>
                      <a:r>
                        <a:rPr lang="en-US" sz="1600" baseline="0" dirty="0" smtClean="0"/>
                        <a:t> probability </a:t>
                      </a:r>
                      <a:r>
                        <a:rPr lang="el-GR" sz="1600" baseline="0" dirty="0" smtClean="0"/>
                        <a:t>ρ</a:t>
                      </a:r>
                      <a:endParaRPr lang="en-US" sz="1600" b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24%</a:t>
                      </a:r>
                      <a:endParaRPr lang="en-US" dirty="0"/>
                    </a:p>
                  </a:txBody>
                  <a:tcPr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12005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40%</a:t>
                      </a:r>
                      <a:endParaRPr lang="en-US" dirty="0"/>
                    </a:p>
                  </a:txBody>
                  <a:tcPr/>
                </a:tc>
              </a:tr>
              <a:tr h="311506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63%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4838" cy="4648200"/>
          </a:xfrm>
        </p:spPr>
        <p:txBody>
          <a:bodyPr/>
          <a:lstStyle/>
          <a:p>
            <a:r>
              <a:rPr lang="en-US" dirty="0" smtClean="0"/>
              <a:t>Derived reasonably efficient mechanism to compute lower bounds on network reliability in WSNs</a:t>
            </a:r>
          </a:p>
          <a:p>
            <a:r>
              <a:rPr lang="en-US" dirty="0" smtClean="0"/>
              <a:t>Showed that relatively unreliable nodes can provide highly reliable network connectivity</a:t>
            </a:r>
          </a:p>
          <a:p>
            <a:r>
              <a:rPr lang="en-US" dirty="0" smtClean="0"/>
              <a:t>Introduced a technique of hierarchical network analysis for non-hierarchical WSNs</a:t>
            </a:r>
          </a:p>
          <a:p>
            <a:pPr lvl="1"/>
            <a:r>
              <a:rPr lang="en-US" dirty="0" smtClean="0"/>
              <a:t>The methodology may be of independent interest</a:t>
            </a:r>
          </a:p>
          <a:p>
            <a:r>
              <a:rPr lang="en-US" dirty="0" smtClean="0"/>
              <a:t>The techniques proposed can be used for design and analysis of WSN connectivity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ED50553-CCE9-4B88-BCA3-D12BA1684C4B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Network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scenarios</a:t>
            </a:r>
          </a:p>
          <a:p>
            <a:pPr lvl="1"/>
            <a:r>
              <a:rPr lang="en-US" dirty="0" smtClean="0"/>
              <a:t>Given existing WSN, determine the network reliability</a:t>
            </a:r>
          </a:p>
          <a:p>
            <a:pPr lvl="1"/>
            <a:r>
              <a:rPr lang="en-US" dirty="0" smtClean="0"/>
              <a:t>Given target network reliability, determine node reliability and density</a:t>
            </a:r>
          </a:p>
          <a:p>
            <a:r>
              <a:rPr lang="en-US" dirty="0" smtClean="0"/>
              <a:t>Given existing WSN region </a:t>
            </a:r>
            <a:r>
              <a:rPr lang="en-US" i="1" dirty="0" smtClean="0"/>
              <a:t>W </a:t>
            </a:r>
            <a:r>
              <a:rPr lang="en-US" dirty="0" smtClean="0"/>
              <a:t>and node failure probability </a:t>
            </a:r>
            <a:r>
              <a:rPr lang="el-GR" dirty="0" smtClean="0"/>
              <a:t>ρ</a:t>
            </a:r>
            <a:endParaRPr lang="en-US" i="1" dirty="0" smtClean="0"/>
          </a:p>
          <a:p>
            <a:pPr lvl="1"/>
            <a:r>
              <a:rPr lang="en-US" dirty="0" smtClean="0"/>
              <a:t>Determine size of the hexagon based on communication radius and node distribution</a:t>
            </a:r>
          </a:p>
          <a:p>
            <a:pPr lvl="1"/>
            <a:r>
              <a:rPr lang="en-US" dirty="0" smtClean="0"/>
              <a:t>Determine the node density per hexagon</a:t>
            </a:r>
          </a:p>
          <a:p>
            <a:pPr lvl="1"/>
            <a:r>
              <a:rPr lang="en-US" dirty="0" smtClean="0"/>
              <a:t>Determine the largest </a:t>
            </a:r>
            <a:r>
              <a:rPr lang="en-US" b="1" i="1" dirty="0" smtClean="0"/>
              <a:t>z</a:t>
            </a:r>
            <a:r>
              <a:rPr lang="en-US" dirty="0" smtClean="0"/>
              <a:t> such that </a:t>
            </a:r>
            <a:r>
              <a:rPr lang="en-US" i="1" dirty="0" smtClean="0"/>
              <a:t>W</a:t>
            </a:r>
            <a:r>
              <a:rPr lang="en-US" dirty="0" smtClean="0"/>
              <a:t> is tiled by </a:t>
            </a:r>
            <a:r>
              <a:rPr lang="en-US" b="1" dirty="0" smtClean="0"/>
              <a:t>x</a:t>
            </a:r>
            <a:r>
              <a:rPr lang="en-US" dirty="0" smtClean="0"/>
              <a:t> level-</a:t>
            </a:r>
            <a:r>
              <a:rPr lang="en-US" i="1" dirty="0" smtClean="0"/>
              <a:t>z</a:t>
            </a:r>
            <a:r>
              <a:rPr lang="en-US" dirty="0" smtClean="0"/>
              <a:t> </a:t>
            </a:r>
            <a:r>
              <a:rPr lang="en-US" dirty="0" err="1" smtClean="0"/>
              <a:t>polyhexes</a:t>
            </a:r>
            <a:endParaRPr lang="en-US" dirty="0" smtClean="0"/>
          </a:p>
          <a:p>
            <a:pPr lvl="1"/>
            <a:r>
              <a:rPr lang="en-US" dirty="0" smtClean="0"/>
              <a:t>Compute (P(z))</a:t>
            </a:r>
            <a:r>
              <a:rPr lang="en-US" baseline="30000" dirty="0" smtClean="0"/>
              <a:t>x</a:t>
            </a:r>
          </a:p>
          <a:p>
            <a:pPr lvl="2"/>
            <a:r>
              <a:rPr lang="en-US" dirty="0" smtClean="0"/>
              <a:t>Compute N(</a:t>
            </a:r>
            <a:r>
              <a:rPr lang="en-US" dirty="0" err="1" smtClean="0"/>
              <a:t>k,i</a:t>
            </a:r>
            <a:r>
              <a:rPr lang="en-US" dirty="0" smtClean="0"/>
              <a:t>) for the largest feasible </a:t>
            </a:r>
            <a:r>
              <a:rPr lang="en-US" i="1" dirty="0" smtClean="0"/>
              <a:t>k</a:t>
            </a:r>
            <a:r>
              <a:rPr lang="en-US" dirty="0" smtClean="0"/>
              <a:t> and compute P(k)</a:t>
            </a:r>
          </a:p>
          <a:p>
            <a:pPr lvl="2"/>
            <a:r>
              <a:rPr lang="en-US" dirty="0" smtClean="0"/>
              <a:t>Use the recursive function to compute P(z) from P(k)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ED50553-CCE9-4B88-BCA3-D12BA1684C4B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Hexagon 562"/>
          <p:cNvSpPr/>
          <p:nvPr/>
        </p:nvSpPr>
        <p:spPr>
          <a:xfrm>
            <a:off x="5786799" y="4657977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Hexagon 560"/>
          <p:cNvSpPr/>
          <p:nvPr/>
        </p:nvSpPr>
        <p:spPr>
          <a:xfrm>
            <a:off x="5768257" y="5876295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Hexagon 571"/>
          <p:cNvSpPr/>
          <p:nvPr/>
        </p:nvSpPr>
        <p:spPr>
          <a:xfrm>
            <a:off x="7694448" y="1009950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Hexagon 559"/>
          <p:cNvSpPr/>
          <p:nvPr/>
        </p:nvSpPr>
        <p:spPr>
          <a:xfrm>
            <a:off x="4836560" y="5256530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Hexagon 553"/>
          <p:cNvSpPr/>
          <p:nvPr/>
        </p:nvSpPr>
        <p:spPr>
          <a:xfrm>
            <a:off x="7654595" y="3447226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Hexagon 554"/>
          <p:cNvSpPr/>
          <p:nvPr/>
        </p:nvSpPr>
        <p:spPr>
          <a:xfrm>
            <a:off x="5791200" y="3436620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Hexagon 555"/>
          <p:cNvSpPr/>
          <p:nvPr/>
        </p:nvSpPr>
        <p:spPr>
          <a:xfrm>
            <a:off x="6722898" y="4056385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Hexagon 556"/>
          <p:cNvSpPr/>
          <p:nvPr/>
        </p:nvSpPr>
        <p:spPr>
          <a:xfrm>
            <a:off x="6741439" y="1609143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Hexagon 557"/>
          <p:cNvSpPr/>
          <p:nvPr/>
        </p:nvSpPr>
        <p:spPr>
          <a:xfrm>
            <a:off x="7673137" y="2228908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Hexagon 558"/>
          <p:cNvSpPr/>
          <p:nvPr/>
        </p:nvSpPr>
        <p:spPr>
          <a:xfrm>
            <a:off x="5791200" y="2218302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Hexagon 552"/>
          <p:cNvSpPr/>
          <p:nvPr/>
        </p:nvSpPr>
        <p:spPr>
          <a:xfrm>
            <a:off x="6722898" y="2827461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800600" cy="5257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 WSN has n nodes on a plane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 The region tiled by regular hexagons with sides of length </a:t>
            </a:r>
            <a:r>
              <a:rPr lang="en-US" i="1" dirty="0" smtClean="0"/>
              <a:t>L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Each node can communicate with nodes in the same or neighboring hexagons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Each hexagon contains at least </a:t>
            </a:r>
            <a:r>
              <a:rPr lang="en-US" i="1" dirty="0" smtClean="0"/>
              <a:t>D</a:t>
            </a:r>
            <a:r>
              <a:rPr lang="en-US" dirty="0" smtClean="0"/>
              <a:t> nodes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Nodes can fault when they crash prematurely with probability not exceeding </a:t>
            </a:r>
            <a:r>
              <a:rPr lang="el-GR" i="1" dirty="0" smtClean="0"/>
              <a:t>ρ</a:t>
            </a:r>
            <a:endParaRPr lang="en-US" i="1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Before the intended lifetime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ED50553-CCE9-4B88-BCA3-D12BA1684C4B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463" name="Oval 462"/>
          <p:cNvSpPr/>
          <p:nvPr/>
        </p:nvSpPr>
        <p:spPr bwMode="auto">
          <a:xfrm>
            <a:off x="8382000" y="1066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64" name="Oval 463"/>
          <p:cNvSpPr/>
          <p:nvPr/>
        </p:nvSpPr>
        <p:spPr bwMode="auto">
          <a:xfrm>
            <a:off x="7239000" y="3200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65" name="Oval 464"/>
          <p:cNvSpPr/>
          <p:nvPr/>
        </p:nvSpPr>
        <p:spPr bwMode="auto">
          <a:xfrm>
            <a:off x="7391400" y="3581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66" name="Oval 465"/>
          <p:cNvSpPr/>
          <p:nvPr/>
        </p:nvSpPr>
        <p:spPr bwMode="auto">
          <a:xfrm>
            <a:off x="7924800" y="3657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67" name="Oval 466"/>
          <p:cNvSpPr/>
          <p:nvPr/>
        </p:nvSpPr>
        <p:spPr bwMode="auto">
          <a:xfrm>
            <a:off x="7543800" y="3124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68" name="Oval 467"/>
          <p:cNvSpPr/>
          <p:nvPr/>
        </p:nvSpPr>
        <p:spPr bwMode="auto">
          <a:xfrm>
            <a:off x="7772400" y="3962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69" name="Oval 468"/>
          <p:cNvSpPr/>
          <p:nvPr/>
        </p:nvSpPr>
        <p:spPr bwMode="auto">
          <a:xfrm>
            <a:off x="8229600" y="4114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70" name="Oval 469"/>
          <p:cNvSpPr/>
          <p:nvPr/>
        </p:nvSpPr>
        <p:spPr bwMode="auto">
          <a:xfrm>
            <a:off x="6858000" y="3352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71" name="Oval 470"/>
          <p:cNvSpPr/>
          <p:nvPr/>
        </p:nvSpPr>
        <p:spPr bwMode="auto">
          <a:xfrm>
            <a:off x="7010400" y="3657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72" name="Oval 471"/>
          <p:cNvSpPr/>
          <p:nvPr/>
        </p:nvSpPr>
        <p:spPr bwMode="auto">
          <a:xfrm>
            <a:off x="6934200" y="2971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73" name="Oval 472"/>
          <p:cNvSpPr/>
          <p:nvPr/>
        </p:nvSpPr>
        <p:spPr bwMode="auto">
          <a:xfrm>
            <a:off x="6400800" y="3733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74" name="Oval 473"/>
          <p:cNvSpPr/>
          <p:nvPr/>
        </p:nvSpPr>
        <p:spPr bwMode="auto">
          <a:xfrm>
            <a:off x="6400800" y="3200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75" name="Oval 474"/>
          <p:cNvSpPr/>
          <p:nvPr/>
        </p:nvSpPr>
        <p:spPr bwMode="auto">
          <a:xfrm>
            <a:off x="8915400" y="2286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76" name="Oval 475"/>
          <p:cNvSpPr/>
          <p:nvPr/>
        </p:nvSpPr>
        <p:spPr bwMode="auto">
          <a:xfrm>
            <a:off x="8839200" y="2895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77" name="Oval 476"/>
          <p:cNvSpPr/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78" name="Oval 477"/>
          <p:cNvSpPr/>
          <p:nvPr/>
        </p:nvSpPr>
        <p:spPr bwMode="auto">
          <a:xfrm>
            <a:off x="8915400" y="1905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79" name="Oval 478"/>
          <p:cNvSpPr/>
          <p:nvPr/>
        </p:nvSpPr>
        <p:spPr bwMode="auto">
          <a:xfrm>
            <a:off x="8915400" y="3276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80" name="Oval 479"/>
          <p:cNvSpPr/>
          <p:nvPr/>
        </p:nvSpPr>
        <p:spPr bwMode="auto">
          <a:xfrm>
            <a:off x="9029700" y="3810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81" name="Oval 480"/>
          <p:cNvSpPr/>
          <p:nvPr/>
        </p:nvSpPr>
        <p:spPr bwMode="auto">
          <a:xfrm>
            <a:off x="8305800" y="2667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82" name="Oval 481"/>
          <p:cNvSpPr/>
          <p:nvPr/>
        </p:nvSpPr>
        <p:spPr bwMode="auto">
          <a:xfrm>
            <a:off x="8458200" y="2971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83" name="Oval 482"/>
          <p:cNvSpPr/>
          <p:nvPr/>
        </p:nvSpPr>
        <p:spPr bwMode="auto">
          <a:xfrm>
            <a:off x="8382000" y="2286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84" name="Oval 483"/>
          <p:cNvSpPr/>
          <p:nvPr/>
        </p:nvSpPr>
        <p:spPr bwMode="auto">
          <a:xfrm>
            <a:off x="7924800" y="2895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85" name="Oval 484"/>
          <p:cNvSpPr/>
          <p:nvPr/>
        </p:nvSpPr>
        <p:spPr bwMode="auto">
          <a:xfrm>
            <a:off x="7239000" y="4495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86" name="Oval 485"/>
          <p:cNvSpPr/>
          <p:nvPr/>
        </p:nvSpPr>
        <p:spPr bwMode="auto">
          <a:xfrm>
            <a:off x="7391400" y="4876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87" name="Oval 486"/>
          <p:cNvSpPr/>
          <p:nvPr/>
        </p:nvSpPr>
        <p:spPr bwMode="auto">
          <a:xfrm>
            <a:off x="8001000" y="4724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88" name="Oval 487"/>
          <p:cNvSpPr/>
          <p:nvPr/>
        </p:nvSpPr>
        <p:spPr bwMode="auto">
          <a:xfrm>
            <a:off x="7620000" y="4343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89" name="Oval 488"/>
          <p:cNvSpPr/>
          <p:nvPr/>
        </p:nvSpPr>
        <p:spPr bwMode="auto">
          <a:xfrm>
            <a:off x="7772400" y="5257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90" name="Oval 489"/>
          <p:cNvSpPr/>
          <p:nvPr/>
        </p:nvSpPr>
        <p:spPr bwMode="auto">
          <a:xfrm>
            <a:off x="6858000" y="4648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91" name="Oval 490"/>
          <p:cNvSpPr/>
          <p:nvPr/>
        </p:nvSpPr>
        <p:spPr bwMode="auto">
          <a:xfrm>
            <a:off x="7010400" y="4953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92" name="Oval 491"/>
          <p:cNvSpPr/>
          <p:nvPr/>
        </p:nvSpPr>
        <p:spPr bwMode="auto">
          <a:xfrm>
            <a:off x="6934200" y="4267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93" name="Oval 492"/>
          <p:cNvSpPr/>
          <p:nvPr/>
        </p:nvSpPr>
        <p:spPr bwMode="auto">
          <a:xfrm>
            <a:off x="5105400" y="4267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94" name="Oval 493"/>
          <p:cNvSpPr/>
          <p:nvPr/>
        </p:nvSpPr>
        <p:spPr bwMode="auto">
          <a:xfrm>
            <a:off x="6096000" y="4038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95" name="Oval 494"/>
          <p:cNvSpPr/>
          <p:nvPr/>
        </p:nvSpPr>
        <p:spPr bwMode="auto">
          <a:xfrm>
            <a:off x="5715000" y="1905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96" name="Oval 495"/>
          <p:cNvSpPr/>
          <p:nvPr/>
        </p:nvSpPr>
        <p:spPr bwMode="auto">
          <a:xfrm>
            <a:off x="6096000" y="2590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97" name="Oval 496"/>
          <p:cNvSpPr/>
          <p:nvPr/>
        </p:nvSpPr>
        <p:spPr bwMode="auto">
          <a:xfrm>
            <a:off x="6477000" y="2286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98" name="Oval 497"/>
          <p:cNvSpPr/>
          <p:nvPr/>
        </p:nvSpPr>
        <p:spPr bwMode="auto">
          <a:xfrm>
            <a:off x="5715000" y="3276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99" name="Oval 498"/>
          <p:cNvSpPr/>
          <p:nvPr/>
        </p:nvSpPr>
        <p:spPr bwMode="auto">
          <a:xfrm>
            <a:off x="6400800" y="2667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00" name="Oval 499"/>
          <p:cNvSpPr/>
          <p:nvPr/>
        </p:nvSpPr>
        <p:spPr bwMode="auto">
          <a:xfrm>
            <a:off x="5410200" y="2209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01" name="Oval 500"/>
          <p:cNvSpPr/>
          <p:nvPr/>
        </p:nvSpPr>
        <p:spPr bwMode="auto">
          <a:xfrm>
            <a:off x="5638800" y="2438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02" name="Oval 501"/>
          <p:cNvSpPr/>
          <p:nvPr/>
        </p:nvSpPr>
        <p:spPr bwMode="auto">
          <a:xfrm>
            <a:off x="5410200" y="1676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03" name="Oval 502"/>
          <p:cNvSpPr/>
          <p:nvPr/>
        </p:nvSpPr>
        <p:spPr bwMode="auto">
          <a:xfrm>
            <a:off x="5029200" y="2362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04" name="Oval 503"/>
          <p:cNvSpPr/>
          <p:nvPr/>
        </p:nvSpPr>
        <p:spPr bwMode="auto">
          <a:xfrm>
            <a:off x="5029200" y="1905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05" name="Oval 504"/>
          <p:cNvSpPr/>
          <p:nvPr/>
        </p:nvSpPr>
        <p:spPr bwMode="auto">
          <a:xfrm>
            <a:off x="8229600" y="1371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06" name="Oval 505"/>
          <p:cNvSpPr/>
          <p:nvPr/>
        </p:nvSpPr>
        <p:spPr bwMode="auto">
          <a:xfrm>
            <a:off x="7924800" y="2286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07" name="Oval 506"/>
          <p:cNvSpPr/>
          <p:nvPr/>
        </p:nvSpPr>
        <p:spPr bwMode="auto">
          <a:xfrm>
            <a:off x="8382000" y="1828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08" name="Oval 507"/>
          <p:cNvSpPr/>
          <p:nvPr/>
        </p:nvSpPr>
        <p:spPr bwMode="auto">
          <a:xfrm>
            <a:off x="8153400" y="1752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09" name="Oval 508"/>
          <p:cNvSpPr/>
          <p:nvPr/>
        </p:nvSpPr>
        <p:spPr bwMode="auto">
          <a:xfrm>
            <a:off x="8305800" y="2667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10" name="Oval 509"/>
          <p:cNvSpPr/>
          <p:nvPr/>
        </p:nvSpPr>
        <p:spPr bwMode="auto">
          <a:xfrm>
            <a:off x="7391400" y="2057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11" name="Oval 510"/>
          <p:cNvSpPr/>
          <p:nvPr/>
        </p:nvSpPr>
        <p:spPr bwMode="auto">
          <a:xfrm>
            <a:off x="7543800" y="2362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12" name="Oval 511"/>
          <p:cNvSpPr/>
          <p:nvPr/>
        </p:nvSpPr>
        <p:spPr bwMode="auto">
          <a:xfrm>
            <a:off x="7467600" y="1676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13" name="Oval 512"/>
          <p:cNvSpPr/>
          <p:nvPr/>
        </p:nvSpPr>
        <p:spPr bwMode="auto">
          <a:xfrm>
            <a:off x="6934200" y="2438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14" name="Oval 513"/>
          <p:cNvSpPr/>
          <p:nvPr/>
        </p:nvSpPr>
        <p:spPr bwMode="auto">
          <a:xfrm>
            <a:off x="6934200" y="1905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15" name="Oval 514"/>
          <p:cNvSpPr/>
          <p:nvPr/>
        </p:nvSpPr>
        <p:spPr bwMode="auto">
          <a:xfrm>
            <a:off x="5410200" y="4343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16" name="Oval 515"/>
          <p:cNvSpPr/>
          <p:nvPr/>
        </p:nvSpPr>
        <p:spPr bwMode="auto">
          <a:xfrm>
            <a:off x="6172200" y="5943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17" name="Oval 516"/>
          <p:cNvSpPr/>
          <p:nvPr/>
        </p:nvSpPr>
        <p:spPr bwMode="auto">
          <a:xfrm>
            <a:off x="5105400" y="4800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18" name="Oval 517"/>
          <p:cNvSpPr/>
          <p:nvPr/>
        </p:nvSpPr>
        <p:spPr bwMode="auto">
          <a:xfrm>
            <a:off x="5257800" y="4572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19" name="Oval 518"/>
          <p:cNvSpPr/>
          <p:nvPr/>
        </p:nvSpPr>
        <p:spPr bwMode="auto">
          <a:xfrm>
            <a:off x="6400800" y="6248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20" name="Oval 519"/>
          <p:cNvSpPr/>
          <p:nvPr/>
        </p:nvSpPr>
        <p:spPr bwMode="auto">
          <a:xfrm>
            <a:off x="5486400" y="5638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21" name="Oval 520"/>
          <p:cNvSpPr/>
          <p:nvPr/>
        </p:nvSpPr>
        <p:spPr bwMode="auto">
          <a:xfrm>
            <a:off x="5638800" y="5943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22" name="Oval 521"/>
          <p:cNvSpPr/>
          <p:nvPr/>
        </p:nvSpPr>
        <p:spPr bwMode="auto">
          <a:xfrm>
            <a:off x="5562600" y="5257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23" name="Oval 522"/>
          <p:cNvSpPr/>
          <p:nvPr/>
        </p:nvSpPr>
        <p:spPr bwMode="auto">
          <a:xfrm>
            <a:off x="5029200" y="6019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24" name="Oval 523"/>
          <p:cNvSpPr/>
          <p:nvPr/>
        </p:nvSpPr>
        <p:spPr bwMode="auto">
          <a:xfrm>
            <a:off x="5029200" y="5486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25" name="Oval 524"/>
          <p:cNvSpPr/>
          <p:nvPr/>
        </p:nvSpPr>
        <p:spPr bwMode="auto">
          <a:xfrm>
            <a:off x="5410200" y="3352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26" name="Oval 525"/>
          <p:cNvSpPr/>
          <p:nvPr/>
        </p:nvSpPr>
        <p:spPr bwMode="auto">
          <a:xfrm>
            <a:off x="5562600" y="3657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27" name="Oval 526"/>
          <p:cNvSpPr/>
          <p:nvPr/>
        </p:nvSpPr>
        <p:spPr bwMode="auto">
          <a:xfrm>
            <a:off x="5486400" y="2971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28" name="Oval 527"/>
          <p:cNvSpPr/>
          <p:nvPr/>
        </p:nvSpPr>
        <p:spPr bwMode="auto">
          <a:xfrm>
            <a:off x="4953000" y="3200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29" name="Oval 528"/>
          <p:cNvSpPr/>
          <p:nvPr/>
        </p:nvSpPr>
        <p:spPr bwMode="auto">
          <a:xfrm>
            <a:off x="6705600" y="3962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30" name="Oval 529"/>
          <p:cNvSpPr/>
          <p:nvPr/>
        </p:nvSpPr>
        <p:spPr bwMode="auto">
          <a:xfrm>
            <a:off x="6553200" y="4191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31" name="Oval 530"/>
          <p:cNvSpPr/>
          <p:nvPr/>
        </p:nvSpPr>
        <p:spPr bwMode="auto">
          <a:xfrm>
            <a:off x="4953000" y="4572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32" name="Oval 531"/>
          <p:cNvSpPr/>
          <p:nvPr/>
        </p:nvSpPr>
        <p:spPr bwMode="auto">
          <a:xfrm>
            <a:off x="6172200" y="4724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33" name="Oval 532"/>
          <p:cNvSpPr/>
          <p:nvPr/>
        </p:nvSpPr>
        <p:spPr bwMode="auto">
          <a:xfrm>
            <a:off x="6477000" y="4800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34" name="Oval 533"/>
          <p:cNvSpPr/>
          <p:nvPr/>
        </p:nvSpPr>
        <p:spPr bwMode="auto">
          <a:xfrm>
            <a:off x="6629400" y="5181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35" name="Oval 534"/>
          <p:cNvSpPr/>
          <p:nvPr/>
        </p:nvSpPr>
        <p:spPr bwMode="auto">
          <a:xfrm>
            <a:off x="5867400" y="5181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36" name="Oval 535"/>
          <p:cNvSpPr/>
          <p:nvPr/>
        </p:nvSpPr>
        <p:spPr bwMode="auto">
          <a:xfrm>
            <a:off x="7391400" y="5638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37" name="Oval 536"/>
          <p:cNvSpPr/>
          <p:nvPr/>
        </p:nvSpPr>
        <p:spPr bwMode="auto">
          <a:xfrm>
            <a:off x="7543800" y="6019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38" name="Oval 537"/>
          <p:cNvSpPr/>
          <p:nvPr/>
        </p:nvSpPr>
        <p:spPr bwMode="auto">
          <a:xfrm>
            <a:off x="7162800" y="6096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39" name="Oval 538"/>
          <p:cNvSpPr/>
          <p:nvPr/>
        </p:nvSpPr>
        <p:spPr bwMode="auto">
          <a:xfrm>
            <a:off x="7086600" y="5410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40" name="Oval 539"/>
          <p:cNvSpPr/>
          <p:nvPr/>
        </p:nvSpPr>
        <p:spPr bwMode="auto">
          <a:xfrm>
            <a:off x="8382000" y="5410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41" name="Oval 540"/>
          <p:cNvSpPr/>
          <p:nvPr/>
        </p:nvSpPr>
        <p:spPr bwMode="auto">
          <a:xfrm>
            <a:off x="8915400" y="5562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42" name="Oval 541"/>
          <p:cNvSpPr/>
          <p:nvPr/>
        </p:nvSpPr>
        <p:spPr bwMode="auto">
          <a:xfrm>
            <a:off x="8153400" y="6019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43" name="Oval 542"/>
          <p:cNvSpPr/>
          <p:nvPr/>
        </p:nvSpPr>
        <p:spPr bwMode="auto">
          <a:xfrm>
            <a:off x="8077200" y="5181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44" name="Oval 543"/>
          <p:cNvSpPr/>
          <p:nvPr/>
        </p:nvSpPr>
        <p:spPr bwMode="auto">
          <a:xfrm>
            <a:off x="6019800" y="6248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45" name="Oval 544"/>
          <p:cNvSpPr/>
          <p:nvPr/>
        </p:nvSpPr>
        <p:spPr bwMode="auto">
          <a:xfrm>
            <a:off x="6324600" y="6553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46" name="Oval 545"/>
          <p:cNvSpPr/>
          <p:nvPr/>
        </p:nvSpPr>
        <p:spPr bwMode="auto">
          <a:xfrm>
            <a:off x="7848600" y="6400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47" name="Oval 546"/>
          <p:cNvSpPr/>
          <p:nvPr/>
        </p:nvSpPr>
        <p:spPr bwMode="auto">
          <a:xfrm>
            <a:off x="8229600" y="6553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48" name="Oval 547"/>
          <p:cNvSpPr/>
          <p:nvPr/>
        </p:nvSpPr>
        <p:spPr bwMode="auto">
          <a:xfrm>
            <a:off x="7848600" y="6096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49" name="Oval 548"/>
          <p:cNvSpPr/>
          <p:nvPr/>
        </p:nvSpPr>
        <p:spPr bwMode="auto">
          <a:xfrm>
            <a:off x="8839200" y="5791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50" name="Oval 549"/>
          <p:cNvSpPr/>
          <p:nvPr/>
        </p:nvSpPr>
        <p:spPr bwMode="auto">
          <a:xfrm>
            <a:off x="8915400" y="6019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51" name="Oval 550"/>
          <p:cNvSpPr/>
          <p:nvPr/>
        </p:nvSpPr>
        <p:spPr bwMode="auto">
          <a:xfrm>
            <a:off x="8915400" y="4343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62" name="Hexagon 561"/>
          <p:cNvSpPr/>
          <p:nvPr/>
        </p:nvSpPr>
        <p:spPr>
          <a:xfrm>
            <a:off x="4855101" y="4038212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4" name="Group 13"/>
          <p:cNvGrpSpPr/>
          <p:nvPr/>
        </p:nvGrpSpPr>
        <p:grpSpPr>
          <a:xfrm>
            <a:off x="6705600" y="4668233"/>
            <a:ext cx="3124200" cy="3665560"/>
            <a:chOff x="2438400" y="381000"/>
            <a:chExt cx="2299648" cy="2751160"/>
          </a:xfrm>
        </p:grpSpPr>
        <p:sp>
          <p:nvSpPr>
            <p:cNvPr id="565" name="Hexagon 564"/>
            <p:cNvSpPr/>
            <p:nvPr/>
          </p:nvSpPr>
          <p:spPr>
            <a:xfrm>
              <a:off x="3124200" y="1295400"/>
              <a:ext cx="914400" cy="914400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Hexagon 565"/>
            <p:cNvSpPr/>
            <p:nvPr/>
          </p:nvSpPr>
          <p:spPr>
            <a:xfrm>
              <a:off x="3810000" y="1760560"/>
              <a:ext cx="914400" cy="914400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Hexagon 566"/>
            <p:cNvSpPr/>
            <p:nvPr/>
          </p:nvSpPr>
          <p:spPr>
            <a:xfrm>
              <a:off x="2438400" y="1752600"/>
              <a:ext cx="914400" cy="914400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Hexagon 567"/>
            <p:cNvSpPr/>
            <p:nvPr/>
          </p:nvSpPr>
          <p:spPr>
            <a:xfrm>
              <a:off x="3124200" y="2217760"/>
              <a:ext cx="914400" cy="914400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Hexagon 568"/>
            <p:cNvSpPr/>
            <p:nvPr/>
          </p:nvSpPr>
          <p:spPr>
            <a:xfrm>
              <a:off x="3137848" y="381000"/>
              <a:ext cx="914400" cy="914400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Hexagon 569"/>
            <p:cNvSpPr/>
            <p:nvPr/>
          </p:nvSpPr>
          <p:spPr>
            <a:xfrm>
              <a:off x="3823648" y="846160"/>
              <a:ext cx="914400" cy="914400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Hexagon 570"/>
            <p:cNvSpPr/>
            <p:nvPr/>
          </p:nvSpPr>
          <p:spPr>
            <a:xfrm>
              <a:off x="2438400" y="838200"/>
              <a:ext cx="914400" cy="914400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3" name="Hexagon 572"/>
          <p:cNvSpPr/>
          <p:nvPr/>
        </p:nvSpPr>
        <p:spPr>
          <a:xfrm>
            <a:off x="8610600" y="2855595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Hexagon 573"/>
          <p:cNvSpPr/>
          <p:nvPr/>
        </p:nvSpPr>
        <p:spPr>
          <a:xfrm>
            <a:off x="8610600" y="1637277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Hexagon 574"/>
          <p:cNvSpPr/>
          <p:nvPr/>
        </p:nvSpPr>
        <p:spPr>
          <a:xfrm>
            <a:off x="4835195" y="2818576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Hexagon 575"/>
          <p:cNvSpPr/>
          <p:nvPr/>
        </p:nvSpPr>
        <p:spPr>
          <a:xfrm>
            <a:off x="4853737" y="1600258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8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4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8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2" dur="5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6" dur="5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8" dur="5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0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251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4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  <p:set>
                                      <p:cBhvr>
                                        <p:cTn id="255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8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2" dur="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6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7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0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4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8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9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2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3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6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0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2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4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5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6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8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9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0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2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3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6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8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0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1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4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5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6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8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0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32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3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4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36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7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8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0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4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6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8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9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0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" grpId="0" animBg="1"/>
      <p:bldP spid="561" grpId="0" animBg="1"/>
      <p:bldP spid="572" grpId="0" animBg="1"/>
      <p:bldP spid="560" grpId="0" animBg="1"/>
      <p:bldP spid="554" grpId="0" animBg="1"/>
      <p:bldP spid="555" grpId="0" animBg="1"/>
      <p:bldP spid="556" grpId="0" animBg="1"/>
      <p:bldP spid="557" grpId="0" animBg="1"/>
      <p:bldP spid="558" grpId="0" animBg="1"/>
      <p:bldP spid="559" grpId="0" animBg="1"/>
      <p:bldP spid="553" grpId="0" animBg="1"/>
      <p:bldP spid="3" grpId="0" uiExpand="1" build="p"/>
      <p:bldP spid="463" grpId="0" animBg="1"/>
      <p:bldP spid="464" grpId="0" animBg="1"/>
      <p:bldP spid="465" grpId="0" animBg="1"/>
      <p:bldP spid="466" grpId="0" animBg="1"/>
      <p:bldP spid="467" grpId="0" animBg="1"/>
      <p:bldP spid="468" grpId="0" animBg="1"/>
      <p:bldP spid="469" grpId="0" animBg="1"/>
      <p:bldP spid="470" grpId="0" animBg="1"/>
      <p:bldP spid="471" grpId="0" animBg="1"/>
      <p:bldP spid="472" grpId="0" animBg="1"/>
      <p:bldP spid="473" grpId="0" animBg="1"/>
      <p:bldP spid="474" grpId="0" animBg="1"/>
      <p:bldP spid="475" grpId="0" animBg="1"/>
      <p:bldP spid="476" grpId="0" animBg="1"/>
      <p:bldP spid="477" grpId="0" animBg="1"/>
      <p:bldP spid="478" grpId="0" animBg="1"/>
      <p:bldP spid="479" grpId="0" animBg="1"/>
      <p:bldP spid="480" grpId="0" animBg="1"/>
      <p:bldP spid="481" grpId="0" animBg="1"/>
      <p:bldP spid="482" grpId="0" animBg="1"/>
      <p:bldP spid="483" grpId="0" animBg="1"/>
      <p:bldP spid="484" grpId="0" animBg="1"/>
      <p:bldP spid="485" grpId="0" animBg="1"/>
      <p:bldP spid="486" grpId="0" animBg="1"/>
      <p:bldP spid="487" grpId="0" animBg="1"/>
      <p:bldP spid="488" grpId="0" animBg="1"/>
      <p:bldP spid="489" grpId="0" animBg="1"/>
      <p:bldP spid="490" grpId="0" animBg="1"/>
      <p:bldP spid="491" grpId="0" animBg="1"/>
      <p:bldP spid="492" grpId="0" animBg="1"/>
      <p:bldP spid="493" grpId="0" animBg="1"/>
      <p:bldP spid="494" grpId="0" animBg="1"/>
      <p:bldP spid="495" grpId="0" animBg="1"/>
      <p:bldP spid="496" grpId="0" animBg="1"/>
      <p:bldP spid="497" grpId="0" animBg="1"/>
      <p:bldP spid="498" grpId="0" animBg="1"/>
      <p:bldP spid="499" grpId="0" animBg="1"/>
      <p:bldP spid="500" grpId="0" animBg="1"/>
      <p:bldP spid="501" grpId="0" animBg="1"/>
      <p:bldP spid="502" grpId="0" animBg="1"/>
      <p:bldP spid="503" grpId="0" animBg="1"/>
      <p:bldP spid="504" grpId="0" animBg="1"/>
      <p:bldP spid="505" grpId="0" animBg="1"/>
      <p:bldP spid="506" grpId="0" animBg="1"/>
      <p:bldP spid="507" grpId="0" animBg="1"/>
      <p:bldP spid="508" grpId="0" animBg="1"/>
      <p:bldP spid="509" grpId="0" animBg="1"/>
      <p:bldP spid="510" grpId="0" animBg="1"/>
      <p:bldP spid="511" grpId="0" animBg="1"/>
      <p:bldP spid="512" grpId="0" animBg="1"/>
      <p:bldP spid="513" grpId="0" animBg="1"/>
      <p:bldP spid="514" grpId="0" animBg="1"/>
      <p:bldP spid="515" grpId="0" animBg="1"/>
      <p:bldP spid="516" grpId="0" animBg="1"/>
      <p:bldP spid="517" grpId="0" animBg="1"/>
      <p:bldP spid="518" grpId="0" animBg="1"/>
      <p:bldP spid="519" grpId="0" animBg="1"/>
      <p:bldP spid="520" grpId="0" animBg="1"/>
      <p:bldP spid="521" grpId="0" animBg="1"/>
      <p:bldP spid="522" grpId="0" animBg="1"/>
      <p:bldP spid="523" grpId="0" animBg="1"/>
      <p:bldP spid="524" grpId="0" animBg="1"/>
      <p:bldP spid="525" grpId="0" animBg="1"/>
      <p:bldP spid="526" grpId="0" animBg="1"/>
      <p:bldP spid="527" grpId="0" animBg="1"/>
      <p:bldP spid="528" grpId="0" animBg="1"/>
      <p:bldP spid="529" grpId="0" animBg="1"/>
      <p:bldP spid="530" grpId="0" animBg="1"/>
      <p:bldP spid="531" grpId="0" animBg="1"/>
      <p:bldP spid="532" grpId="0" animBg="1"/>
      <p:bldP spid="533" grpId="0" animBg="1"/>
      <p:bldP spid="534" grpId="0" animBg="1"/>
      <p:bldP spid="535" grpId="0" animBg="1"/>
      <p:bldP spid="536" grpId="0" animBg="1"/>
      <p:bldP spid="537" grpId="0" animBg="1"/>
      <p:bldP spid="538" grpId="0" animBg="1"/>
      <p:bldP spid="539" grpId="0" animBg="1"/>
      <p:bldP spid="540" grpId="0" animBg="1"/>
      <p:bldP spid="541" grpId="0" animBg="1"/>
      <p:bldP spid="542" grpId="0" animBg="1"/>
      <p:bldP spid="543" grpId="0" animBg="1"/>
      <p:bldP spid="544" grpId="0" animBg="1"/>
      <p:bldP spid="545" grpId="0" animBg="1"/>
      <p:bldP spid="546" grpId="0" animBg="1"/>
      <p:bldP spid="547" grpId="0" animBg="1"/>
      <p:bldP spid="548" grpId="0" animBg="1"/>
      <p:bldP spid="549" grpId="0" animBg="1"/>
      <p:bldP spid="550" grpId="0" animBg="1"/>
      <p:bldP spid="551" grpId="0" animBg="1"/>
      <p:bldP spid="562" grpId="0" animBg="1"/>
      <p:bldP spid="573" grpId="0" animBg="1"/>
      <p:bldP spid="574" grpId="0" animBg="1"/>
      <p:bldP spid="575" grpId="0" animBg="1"/>
      <p:bldP spid="57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Hexagon 562"/>
          <p:cNvSpPr/>
          <p:nvPr/>
        </p:nvSpPr>
        <p:spPr>
          <a:xfrm>
            <a:off x="5786799" y="4657977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Hexagon 560"/>
          <p:cNvSpPr/>
          <p:nvPr/>
        </p:nvSpPr>
        <p:spPr>
          <a:xfrm>
            <a:off x="5768257" y="5876295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2" name="Hexagon 571"/>
          <p:cNvSpPr/>
          <p:nvPr/>
        </p:nvSpPr>
        <p:spPr>
          <a:xfrm>
            <a:off x="7694448" y="1009950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Hexagon 559"/>
          <p:cNvSpPr/>
          <p:nvPr/>
        </p:nvSpPr>
        <p:spPr>
          <a:xfrm>
            <a:off x="4836560" y="5256530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4" name="Hexagon 553"/>
          <p:cNvSpPr/>
          <p:nvPr/>
        </p:nvSpPr>
        <p:spPr>
          <a:xfrm>
            <a:off x="7654595" y="3447226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5" name="Hexagon 554"/>
          <p:cNvSpPr/>
          <p:nvPr/>
        </p:nvSpPr>
        <p:spPr>
          <a:xfrm>
            <a:off x="5791200" y="3436620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6" name="Hexagon 555"/>
          <p:cNvSpPr/>
          <p:nvPr/>
        </p:nvSpPr>
        <p:spPr>
          <a:xfrm>
            <a:off x="6722898" y="4056385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7" name="Hexagon 556"/>
          <p:cNvSpPr/>
          <p:nvPr/>
        </p:nvSpPr>
        <p:spPr>
          <a:xfrm>
            <a:off x="6741439" y="1609143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8" name="Hexagon 557"/>
          <p:cNvSpPr/>
          <p:nvPr/>
        </p:nvSpPr>
        <p:spPr>
          <a:xfrm>
            <a:off x="7673137" y="2228908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9" name="Hexagon 558"/>
          <p:cNvSpPr/>
          <p:nvPr/>
        </p:nvSpPr>
        <p:spPr>
          <a:xfrm>
            <a:off x="5791200" y="2218302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3" name="Hexagon 552"/>
          <p:cNvSpPr/>
          <p:nvPr/>
        </p:nvSpPr>
        <p:spPr>
          <a:xfrm>
            <a:off x="6722898" y="2827461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800600" cy="5257800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A hexagon with no non-faulty nodes is said to be </a:t>
            </a:r>
            <a:r>
              <a:rPr lang="en-US" b="1" i="1" dirty="0" smtClean="0"/>
              <a:t>empty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Two non-faulty nodes p and p’ are </a:t>
            </a:r>
            <a:r>
              <a:rPr lang="en-US" b="1" i="1" dirty="0" smtClean="0"/>
              <a:t>connected</a:t>
            </a:r>
            <a:r>
              <a:rPr lang="en-US" dirty="0" smtClean="0"/>
              <a:t> if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there exists some sequence of adjacent non-empty hexagons such that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the first hexagon in the sequence is occupied by p 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and the last hexagon in the sequence is occupied by p’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ED50553-CCE9-4B88-BCA3-D12BA1684C4B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463" name="Oval 462"/>
          <p:cNvSpPr/>
          <p:nvPr/>
        </p:nvSpPr>
        <p:spPr bwMode="auto">
          <a:xfrm>
            <a:off x="8382000" y="1066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64" name="Oval 463"/>
          <p:cNvSpPr/>
          <p:nvPr/>
        </p:nvSpPr>
        <p:spPr bwMode="auto">
          <a:xfrm>
            <a:off x="7239000" y="3200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65" name="Oval 464"/>
          <p:cNvSpPr/>
          <p:nvPr/>
        </p:nvSpPr>
        <p:spPr bwMode="auto">
          <a:xfrm>
            <a:off x="7391400" y="3581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66" name="Oval 465"/>
          <p:cNvSpPr/>
          <p:nvPr/>
        </p:nvSpPr>
        <p:spPr bwMode="auto">
          <a:xfrm>
            <a:off x="7924800" y="3657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67" name="Oval 466"/>
          <p:cNvSpPr/>
          <p:nvPr/>
        </p:nvSpPr>
        <p:spPr bwMode="auto">
          <a:xfrm>
            <a:off x="7543800" y="3124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68" name="Oval 467"/>
          <p:cNvSpPr/>
          <p:nvPr/>
        </p:nvSpPr>
        <p:spPr bwMode="auto">
          <a:xfrm>
            <a:off x="7772400" y="3962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69" name="Oval 468"/>
          <p:cNvSpPr/>
          <p:nvPr/>
        </p:nvSpPr>
        <p:spPr bwMode="auto">
          <a:xfrm>
            <a:off x="8229600" y="4114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70" name="Oval 469"/>
          <p:cNvSpPr/>
          <p:nvPr/>
        </p:nvSpPr>
        <p:spPr bwMode="auto">
          <a:xfrm>
            <a:off x="6858000" y="3352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71" name="Oval 470"/>
          <p:cNvSpPr/>
          <p:nvPr/>
        </p:nvSpPr>
        <p:spPr bwMode="auto">
          <a:xfrm>
            <a:off x="7010400" y="3657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72" name="Oval 471"/>
          <p:cNvSpPr/>
          <p:nvPr/>
        </p:nvSpPr>
        <p:spPr bwMode="auto">
          <a:xfrm>
            <a:off x="6934200" y="2971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73" name="Oval 472"/>
          <p:cNvSpPr/>
          <p:nvPr/>
        </p:nvSpPr>
        <p:spPr bwMode="auto">
          <a:xfrm>
            <a:off x="6400800" y="3733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74" name="Oval 473"/>
          <p:cNvSpPr/>
          <p:nvPr/>
        </p:nvSpPr>
        <p:spPr bwMode="auto">
          <a:xfrm>
            <a:off x="6400800" y="3200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75" name="Oval 474"/>
          <p:cNvSpPr/>
          <p:nvPr/>
        </p:nvSpPr>
        <p:spPr bwMode="auto">
          <a:xfrm>
            <a:off x="8915400" y="2286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76" name="Oval 475"/>
          <p:cNvSpPr/>
          <p:nvPr/>
        </p:nvSpPr>
        <p:spPr bwMode="auto">
          <a:xfrm>
            <a:off x="8839200" y="2895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77" name="Oval 476"/>
          <p:cNvSpPr/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78" name="Oval 477"/>
          <p:cNvSpPr/>
          <p:nvPr/>
        </p:nvSpPr>
        <p:spPr bwMode="auto">
          <a:xfrm>
            <a:off x="8915400" y="1905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79" name="Oval 478"/>
          <p:cNvSpPr/>
          <p:nvPr/>
        </p:nvSpPr>
        <p:spPr bwMode="auto">
          <a:xfrm>
            <a:off x="8915400" y="3276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80" name="Oval 479"/>
          <p:cNvSpPr/>
          <p:nvPr/>
        </p:nvSpPr>
        <p:spPr bwMode="auto">
          <a:xfrm>
            <a:off x="9029700" y="3810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81" name="Oval 480"/>
          <p:cNvSpPr/>
          <p:nvPr/>
        </p:nvSpPr>
        <p:spPr bwMode="auto">
          <a:xfrm>
            <a:off x="8305800" y="2667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82" name="Oval 481"/>
          <p:cNvSpPr/>
          <p:nvPr/>
        </p:nvSpPr>
        <p:spPr bwMode="auto">
          <a:xfrm>
            <a:off x="8458200" y="2971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83" name="Oval 482"/>
          <p:cNvSpPr/>
          <p:nvPr/>
        </p:nvSpPr>
        <p:spPr bwMode="auto">
          <a:xfrm>
            <a:off x="8382000" y="2286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84" name="Oval 483"/>
          <p:cNvSpPr/>
          <p:nvPr/>
        </p:nvSpPr>
        <p:spPr bwMode="auto">
          <a:xfrm>
            <a:off x="7924800" y="2895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85" name="Oval 484"/>
          <p:cNvSpPr/>
          <p:nvPr/>
        </p:nvSpPr>
        <p:spPr bwMode="auto">
          <a:xfrm>
            <a:off x="7239000" y="4495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86" name="Oval 485"/>
          <p:cNvSpPr/>
          <p:nvPr/>
        </p:nvSpPr>
        <p:spPr bwMode="auto">
          <a:xfrm>
            <a:off x="7391400" y="4876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87" name="Oval 486"/>
          <p:cNvSpPr/>
          <p:nvPr/>
        </p:nvSpPr>
        <p:spPr bwMode="auto">
          <a:xfrm>
            <a:off x="8001000" y="4724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88" name="Oval 487"/>
          <p:cNvSpPr/>
          <p:nvPr/>
        </p:nvSpPr>
        <p:spPr bwMode="auto">
          <a:xfrm>
            <a:off x="7620000" y="4343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89" name="Oval 488"/>
          <p:cNvSpPr/>
          <p:nvPr/>
        </p:nvSpPr>
        <p:spPr bwMode="auto">
          <a:xfrm>
            <a:off x="7772400" y="5257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90" name="Oval 489"/>
          <p:cNvSpPr/>
          <p:nvPr/>
        </p:nvSpPr>
        <p:spPr bwMode="auto">
          <a:xfrm>
            <a:off x="6858000" y="4648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91" name="Oval 490"/>
          <p:cNvSpPr/>
          <p:nvPr/>
        </p:nvSpPr>
        <p:spPr bwMode="auto">
          <a:xfrm>
            <a:off x="7010400" y="4953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92" name="Oval 491"/>
          <p:cNvSpPr/>
          <p:nvPr/>
        </p:nvSpPr>
        <p:spPr bwMode="auto">
          <a:xfrm>
            <a:off x="6934200" y="4267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93" name="Oval 492"/>
          <p:cNvSpPr/>
          <p:nvPr/>
        </p:nvSpPr>
        <p:spPr bwMode="auto">
          <a:xfrm>
            <a:off x="5105400" y="4267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94" name="Oval 493"/>
          <p:cNvSpPr/>
          <p:nvPr/>
        </p:nvSpPr>
        <p:spPr bwMode="auto">
          <a:xfrm>
            <a:off x="6096000" y="4038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95" name="Oval 494"/>
          <p:cNvSpPr/>
          <p:nvPr/>
        </p:nvSpPr>
        <p:spPr bwMode="auto">
          <a:xfrm>
            <a:off x="5715000" y="1905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96" name="Oval 495"/>
          <p:cNvSpPr/>
          <p:nvPr/>
        </p:nvSpPr>
        <p:spPr bwMode="auto">
          <a:xfrm>
            <a:off x="6096000" y="2590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97" name="Oval 496"/>
          <p:cNvSpPr/>
          <p:nvPr/>
        </p:nvSpPr>
        <p:spPr bwMode="auto">
          <a:xfrm>
            <a:off x="6477000" y="2286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98" name="Oval 497"/>
          <p:cNvSpPr/>
          <p:nvPr/>
        </p:nvSpPr>
        <p:spPr bwMode="auto">
          <a:xfrm>
            <a:off x="5715000" y="3276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99" name="Oval 498"/>
          <p:cNvSpPr/>
          <p:nvPr/>
        </p:nvSpPr>
        <p:spPr bwMode="auto">
          <a:xfrm>
            <a:off x="6400800" y="2667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00" name="Oval 499"/>
          <p:cNvSpPr/>
          <p:nvPr/>
        </p:nvSpPr>
        <p:spPr bwMode="auto">
          <a:xfrm>
            <a:off x="5410200" y="2209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01" name="Oval 500"/>
          <p:cNvSpPr/>
          <p:nvPr/>
        </p:nvSpPr>
        <p:spPr bwMode="auto">
          <a:xfrm>
            <a:off x="5638800" y="2438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02" name="Oval 501"/>
          <p:cNvSpPr/>
          <p:nvPr/>
        </p:nvSpPr>
        <p:spPr bwMode="auto">
          <a:xfrm>
            <a:off x="5410200" y="1676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03" name="Oval 502"/>
          <p:cNvSpPr/>
          <p:nvPr/>
        </p:nvSpPr>
        <p:spPr bwMode="auto">
          <a:xfrm>
            <a:off x="5029200" y="2362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04" name="Oval 503"/>
          <p:cNvSpPr/>
          <p:nvPr/>
        </p:nvSpPr>
        <p:spPr bwMode="auto">
          <a:xfrm>
            <a:off x="5029200" y="1905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05" name="Oval 504"/>
          <p:cNvSpPr/>
          <p:nvPr/>
        </p:nvSpPr>
        <p:spPr bwMode="auto">
          <a:xfrm>
            <a:off x="8229600" y="1371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06" name="Oval 505"/>
          <p:cNvSpPr/>
          <p:nvPr/>
        </p:nvSpPr>
        <p:spPr bwMode="auto">
          <a:xfrm>
            <a:off x="7924800" y="2286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07" name="Oval 506"/>
          <p:cNvSpPr/>
          <p:nvPr/>
        </p:nvSpPr>
        <p:spPr bwMode="auto">
          <a:xfrm>
            <a:off x="8382000" y="1828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08" name="Oval 507"/>
          <p:cNvSpPr/>
          <p:nvPr/>
        </p:nvSpPr>
        <p:spPr bwMode="auto">
          <a:xfrm>
            <a:off x="8153400" y="1752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09" name="Oval 508"/>
          <p:cNvSpPr/>
          <p:nvPr/>
        </p:nvSpPr>
        <p:spPr bwMode="auto">
          <a:xfrm>
            <a:off x="8305800" y="2667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10" name="Oval 509"/>
          <p:cNvSpPr/>
          <p:nvPr/>
        </p:nvSpPr>
        <p:spPr bwMode="auto">
          <a:xfrm>
            <a:off x="7391400" y="2057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11" name="Oval 510"/>
          <p:cNvSpPr/>
          <p:nvPr/>
        </p:nvSpPr>
        <p:spPr bwMode="auto">
          <a:xfrm>
            <a:off x="7543800" y="2362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12" name="Oval 511"/>
          <p:cNvSpPr/>
          <p:nvPr/>
        </p:nvSpPr>
        <p:spPr bwMode="auto">
          <a:xfrm>
            <a:off x="7467600" y="1676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13" name="Oval 512"/>
          <p:cNvSpPr/>
          <p:nvPr/>
        </p:nvSpPr>
        <p:spPr bwMode="auto">
          <a:xfrm>
            <a:off x="6934200" y="2438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14" name="Oval 513"/>
          <p:cNvSpPr/>
          <p:nvPr/>
        </p:nvSpPr>
        <p:spPr bwMode="auto">
          <a:xfrm>
            <a:off x="6934200" y="1905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15" name="Oval 514"/>
          <p:cNvSpPr/>
          <p:nvPr/>
        </p:nvSpPr>
        <p:spPr bwMode="auto">
          <a:xfrm>
            <a:off x="5410200" y="4343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16" name="Oval 515"/>
          <p:cNvSpPr/>
          <p:nvPr/>
        </p:nvSpPr>
        <p:spPr bwMode="auto">
          <a:xfrm>
            <a:off x="6172200" y="5943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17" name="Oval 516"/>
          <p:cNvSpPr/>
          <p:nvPr/>
        </p:nvSpPr>
        <p:spPr bwMode="auto">
          <a:xfrm>
            <a:off x="5105400" y="4800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18" name="Oval 517"/>
          <p:cNvSpPr/>
          <p:nvPr/>
        </p:nvSpPr>
        <p:spPr bwMode="auto">
          <a:xfrm>
            <a:off x="5257800" y="4572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19" name="Oval 518"/>
          <p:cNvSpPr/>
          <p:nvPr/>
        </p:nvSpPr>
        <p:spPr bwMode="auto">
          <a:xfrm>
            <a:off x="6400800" y="6248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20" name="Oval 519"/>
          <p:cNvSpPr/>
          <p:nvPr/>
        </p:nvSpPr>
        <p:spPr bwMode="auto">
          <a:xfrm>
            <a:off x="5486400" y="5638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21" name="Oval 520"/>
          <p:cNvSpPr/>
          <p:nvPr/>
        </p:nvSpPr>
        <p:spPr bwMode="auto">
          <a:xfrm>
            <a:off x="5638800" y="5943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22" name="Oval 521"/>
          <p:cNvSpPr/>
          <p:nvPr/>
        </p:nvSpPr>
        <p:spPr bwMode="auto">
          <a:xfrm>
            <a:off x="5562600" y="5257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23" name="Oval 522"/>
          <p:cNvSpPr/>
          <p:nvPr/>
        </p:nvSpPr>
        <p:spPr bwMode="auto">
          <a:xfrm>
            <a:off x="5029200" y="6019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24" name="Oval 523"/>
          <p:cNvSpPr/>
          <p:nvPr/>
        </p:nvSpPr>
        <p:spPr bwMode="auto">
          <a:xfrm>
            <a:off x="5029200" y="5486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25" name="Oval 524"/>
          <p:cNvSpPr/>
          <p:nvPr/>
        </p:nvSpPr>
        <p:spPr bwMode="auto">
          <a:xfrm>
            <a:off x="5410200" y="3352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26" name="Oval 525"/>
          <p:cNvSpPr/>
          <p:nvPr/>
        </p:nvSpPr>
        <p:spPr bwMode="auto">
          <a:xfrm>
            <a:off x="5562600" y="3657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27" name="Oval 526"/>
          <p:cNvSpPr/>
          <p:nvPr/>
        </p:nvSpPr>
        <p:spPr bwMode="auto">
          <a:xfrm>
            <a:off x="5486400" y="2971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28" name="Oval 527"/>
          <p:cNvSpPr/>
          <p:nvPr/>
        </p:nvSpPr>
        <p:spPr bwMode="auto">
          <a:xfrm>
            <a:off x="4953000" y="3200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29" name="Oval 528"/>
          <p:cNvSpPr/>
          <p:nvPr/>
        </p:nvSpPr>
        <p:spPr bwMode="auto">
          <a:xfrm>
            <a:off x="6705600" y="3962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30" name="Oval 529"/>
          <p:cNvSpPr/>
          <p:nvPr/>
        </p:nvSpPr>
        <p:spPr bwMode="auto">
          <a:xfrm>
            <a:off x="6553200" y="4191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31" name="Oval 530"/>
          <p:cNvSpPr/>
          <p:nvPr/>
        </p:nvSpPr>
        <p:spPr bwMode="auto">
          <a:xfrm>
            <a:off x="4953000" y="4572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32" name="Oval 531"/>
          <p:cNvSpPr/>
          <p:nvPr/>
        </p:nvSpPr>
        <p:spPr bwMode="auto">
          <a:xfrm>
            <a:off x="6172200" y="4724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33" name="Oval 532"/>
          <p:cNvSpPr/>
          <p:nvPr/>
        </p:nvSpPr>
        <p:spPr bwMode="auto">
          <a:xfrm>
            <a:off x="6477000" y="4800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34" name="Oval 533"/>
          <p:cNvSpPr/>
          <p:nvPr/>
        </p:nvSpPr>
        <p:spPr bwMode="auto">
          <a:xfrm>
            <a:off x="6629400" y="5181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35" name="Oval 534"/>
          <p:cNvSpPr/>
          <p:nvPr/>
        </p:nvSpPr>
        <p:spPr bwMode="auto">
          <a:xfrm>
            <a:off x="5867400" y="5181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36" name="Oval 535"/>
          <p:cNvSpPr/>
          <p:nvPr/>
        </p:nvSpPr>
        <p:spPr bwMode="auto">
          <a:xfrm>
            <a:off x="7391400" y="5638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37" name="Oval 536"/>
          <p:cNvSpPr/>
          <p:nvPr/>
        </p:nvSpPr>
        <p:spPr bwMode="auto">
          <a:xfrm>
            <a:off x="7543800" y="6019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38" name="Oval 537"/>
          <p:cNvSpPr/>
          <p:nvPr/>
        </p:nvSpPr>
        <p:spPr bwMode="auto">
          <a:xfrm>
            <a:off x="7162800" y="6096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39" name="Oval 538"/>
          <p:cNvSpPr/>
          <p:nvPr/>
        </p:nvSpPr>
        <p:spPr bwMode="auto">
          <a:xfrm>
            <a:off x="7086600" y="5410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40" name="Oval 539"/>
          <p:cNvSpPr/>
          <p:nvPr/>
        </p:nvSpPr>
        <p:spPr bwMode="auto">
          <a:xfrm>
            <a:off x="8382000" y="5410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41" name="Oval 540"/>
          <p:cNvSpPr/>
          <p:nvPr/>
        </p:nvSpPr>
        <p:spPr bwMode="auto">
          <a:xfrm>
            <a:off x="8915400" y="5562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42" name="Oval 541"/>
          <p:cNvSpPr/>
          <p:nvPr/>
        </p:nvSpPr>
        <p:spPr bwMode="auto">
          <a:xfrm>
            <a:off x="8153400" y="6019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43" name="Oval 542"/>
          <p:cNvSpPr/>
          <p:nvPr/>
        </p:nvSpPr>
        <p:spPr bwMode="auto">
          <a:xfrm>
            <a:off x="8077200" y="5181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44" name="Oval 543"/>
          <p:cNvSpPr/>
          <p:nvPr/>
        </p:nvSpPr>
        <p:spPr bwMode="auto">
          <a:xfrm>
            <a:off x="6019800" y="6248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45" name="Oval 544"/>
          <p:cNvSpPr/>
          <p:nvPr/>
        </p:nvSpPr>
        <p:spPr bwMode="auto">
          <a:xfrm>
            <a:off x="6324600" y="6553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46" name="Oval 545"/>
          <p:cNvSpPr/>
          <p:nvPr/>
        </p:nvSpPr>
        <p:spPr bwMode="auto">
          <a:xfrm>
            <a:off x="7848600" y="6400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47" name="Oval 546"/>
          <p:cNvSpPr/>
          <p:nvPr/>
        </p:nvSpPr>
        <p:spPr bwMode="auto">
          <a:xfrm>
            <a:off x="8229600" y="6553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48" name="Oval 547"/>
          <p:cNvSpPr/>
          <p:nvPr/>
        </p:nvSpPr>
        <p:spPr bwMode="auto">
          <a:xfrm>
            <a:off x="7848600" y="6096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49" name="Oval 548"/>
          <p:cNvSpPr/>
          <p:nvPr/>
        </p:nvSpPr>
        <p:spPr bwMode="auto">
          <a:xfrm>
            <a:off x="8839200" y="5791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50" name="Oval 549"/>
          <p:cNvSpPr/>
          <p:nvPr/>
        </p:nvSpPr>
        <p:spPr bwMode="auto">
          <a:xfrm>
            <a:off x="8915400" y="6019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51" name="Oval 550"/>
          <p:cNvSpPr/>
          <p:nvPr/>
        </p:nvSpPr>
        <p:spPr bwMode="auto">
          <a:xfrm>
            <a:off x="8915400" y="4343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62" name="Hexagon 561"/>
          <p:cNvSpPr/>
          <p:nvPr/>
        </p:nvSpPr>
        <p:spPr>
          <a:xfrm>
            <a:off x="4855101" y="4038212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13"/>
          <p:cNvGrpSpPr/>
          <p:nvPr/>
        </p:nvGrpSpPr>
        <p:grpSpPr>
          <a:xfrm>
            <a:off x="6705600" y="4668233"/>
            <a:ext cx="3124200" cy="3665560"/>
            <a:chOff x="2438400" y="381000"/>
            <a:chExt cx="2299648" cy="2751160"/>
          </a:xfrm>
        </p:grpSpPr>
        <p:sp>
          <p:nvSpPr>
            <p:cNvPr id="565" name="Hexagon 564"/>
            <p:cNvSpPr/>
            <p:nvPr/>
          </p:nvSpPr>
          <p:spPr>
            <a:xfrm>
              <a:off x="3124200" y="1295400"/>
              <a:ext cx="914400" cy="914400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6" name="Hexagon 565"/>
            <p:cNvSpPr/>
            <p:nvPr/>
          </p:nvSpPr>
          <p:spPr>
            <a:xfrm>
              <a:off x="3810000" y="1760560"/>
              <a:ext cx="914400" cy="914400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7" name="Hexagon 566"/>
            <p:cNvSpPr/>
            <p:nvPr/>
          </p:nvSpPr>
          <p:spPr>
            <a:xfrm>
              <a:off x="2438400" y="1752600"/>
              <a:ext cx="914400" cy="914400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8" name="Hexagon 567"/>
            <p:cNvSpPr/>
            <p:nvPr/>
          </p:nvSpPr>
          <p:spPr>
            <a:xfrm>
              <a:off x="3124200" y="2217760"/>
              <a:ext cx="914400" cy="914400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9" name="Hexagon 568"/>
            <p:cNvSpPr/>
            <p:nvPr/>
          </p:nvSpPr>
          <p:spPr>
            <a:xfrm>
              <a:off x="3137848" y="381000"/>
              <a:ext cx="914400" cy="914400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0" name="Hexagon 569"/>
            <p:cNvSpPr/>
            <p:nvPr/>
          </p:nvSpPr>
          <p:spPr>
            <a:xfrm>
              <a:off x="3823648" y="846160"/>
              <a:ext cx="914400" cy="914400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1" name="Hexagon 570"/>
            <p:cNvSpPr/>
            <p:nvPr/>
          </p:nvSpPr>
          <p:spPr>
            <a:xfrm>
              <a:off x="2438400" y="838200"/>
              <a:ext cx="914400" cy="914400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3" name="Hexagon 572"/>
          <p:cNvSpPr/>
          <p:nvPr/>
        </p:nvSpPr>
        <p:spPr>
          <a:xfrm>
            <a:off x="8610600" y="2855595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Hexagon 573"/>
          <p:cNvSpPr/>
          <p:nvPr/>
        </p:nvSpPr>
        <p:spPr>
          <a:xfrm>
            <a:off x="8610600" y="1637277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5" name="Hexagon 574"/>
          <p:cNvSpPr/>
          <p:nvPr/>
        </p:nvSpPr>
        <p:spPr>
          <a:xfrm>
            <a:off x="4835195" y="2818576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6" name="Hexagon 575"/>
          <p:cNvSpPr/>
          <p:nvPr/>
        </p:nvSpPr>
        <p:spPr>
          <a:xfrm>
            <a:off x="4853737" y="1600258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5943600" y="6324600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</a:t>
            </a:r>
            <a:endParaRPr lang="en-US" sz="2800" b="1" dirty="0"/>
          </a:p>
        </p:txBody>
      </p:sp>
      <p:sp>
        <p:nvSpPr>
          <p:cNvPr id="119" name="TextBox 118"/>
          <p:cNvSpPr txBox="1"/>
          <p:nvPr/>
        </p:nvSpPr>
        <p:spPr>
          <a:xfrm>
            <a:off x="7924800" y="914400"/>
            <a:ext cx="52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p’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4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8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2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0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4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8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2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6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4" dur="5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33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5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0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4" dur="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4" dur="5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8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2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6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5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0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5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4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8" grpId="0"/>
      <p:bldP spid="1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Goal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Given</a:t>
            </a:r>
          </a:p>
          <a:p>
            <a:pPr lvl="1"/>
            <a:r>
              <a:rPr lang="en-US" dirty="0" smtClean="0"/>
              <a:t>Constant node failure rate </a:t>
            </a:r>
            <a:r>
              <a:rPr lang="el-GR" dirty="0" smtClean="0"/>
              <a:t>ρ</a:t>
            </a:r>
            <a:endParaRPr lang="en-US" dirty="0" smtClean="0"/>
          </a:p>
          <a:p>
            <a:pPr lvl="1"/>
            <a:r>
              <a:rPr lang="en-US" dirty="0" smtClean="0"/>
              <a:t>Node density D nodes/hexagon</a:t>
            </a:r>
          </a:p>
          <a:p>
            <a:pPr lvl="1"/>
            <a:r>
              <a:rPr lang="en-US" dirty="0" smtClean="0"/>
              <a:t>Coverage area Z units</a:t>
            </a:r>
          </a:p>
          <a:p>
            <a:r>
              <a:rPr lang="en-US" dirty="0" smtClean="0"/>
              <a:t>What is the probability of non-faulty nodes remaining connected?</a:t>
            </a:r>
          </a:p>
          <a:p>
            <a:pPr lvl="1"/>
            <a:r>
              <a:rPr lang="en-US" dirty="0" smtClean="0"/>
              <a:t>A lower bound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ED50553-CCE9-4B88-BCA3-D12BA1684C4B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Hexagon 6"/>
          <p:cNvSpPr/>
          <p:nvPr/>
        </p:nvSpPr>
        <p:spPr>
          <a:xfrm>
            <a:off x="5786799" y="4657977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exagon 7"/>
          <p:cNvSpPr/>
          <p:nvPr/>
        </p:nvSpPr>
        <p:spPr>
          <a:xfrm>
            <a:off x="5768257" y="5876295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7694448" y="1009950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/>
          <p:cNvSpPr/>
          <p:nvPr/>
        </p:nvSpPr>
        <p:spPr>
          <a:xfrm>
            <a:off x="4836560" y="5256530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/>
          <p:cNvSpPr/>
          <p:nvPr/>
        </p:nvSpPr>
        <p:spPr>
          <a:xfrm>
            <a:off x="7654595" y="3447226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5791200" y="3436620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/>
          <p:cNvSpPr/>
          <p:nvPr/>
        </p:nvSpPr>
        <p:spPr>
          <a:xfrm>
            <a:off x="6722898" y="4056385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6741439" y="1609143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>
            <a:off x="7673137" y="2228908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5791200" y="2218302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6722898" y="2827461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/>
          <p:cNvSpPr txBox="1">
            <a:spLocks/>
          </p:cNvSpPr>
          <p:nvPr/>
        </p:nvSpPr>
        <p:spPr bwMode="auto">
          <a:xfrm>
            <a:off x="6858000" y="6172200"/>
            <a:ext cx="19018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66"/>
              </a:buClr>
              <a:buSzTx/>
              <a:buFontTx/>
              <a:buNone/>
              <a:tabLst/>
              <a:defRPr/>
            </a:pPr>
            <a:fld id="{4ED50553-CCE9-4B88-BCA3-D12BA1684C4B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000066"/>
                </a:buClr>
                <a:buSzTx/>
                <a:buFontTx/>
                <a:buNone/>
                <a:tabLst/>
                <a:defRPr/>
              </a:pPr>
              <a:t>5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8382000" y="1066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7239000" y="3200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7391400" y="3581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22" name="Oval 21"/>
          <p:cNvSpPr/>
          <p:nvPr/>
        </p:nvSpPr>
        <p:spPr bwMode="auto">
          <a:xfrm>
            <a:off x="7924800" y="3657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7543800" y="3124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7772400" y="3962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25" name="Oval 24"/>
          <p:cNvSpPr/>
          <p:nvPr/>
        </p:nvSpPr>
        <p:spPr bwMode="auto">
          <a:xfrm>
            <a:off x="8229600" y="4114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26" name="Oval 25"/>
          <p:cNvSpPr/>
          <p:nvPr/>
        </p:nvSpPr>
        <p:spPr bwMode="auto">
          <a:xfrm>
            <a:off x="6858000" y="3352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7010400" y="3657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934200" y="2971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6400800" y="3733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6400800" y="3200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31" name="Oval 30"/>
          <p:cNvSpPr/>
          <p:nvPr/>
        </p:nvSpPr>
        <p:spPr bwMode="auto">
          <a:xfrm>
            <a:off x="8915400" y="2286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8839200" y="2895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33" name="Oval 32"/>
          <p:cNvSpPr/>
          <p:nvPr/>
        </p:nvSpPr>
        <p:spPr bwMode="auto">
          <a:xfrm>
            <a:off x="8305800" y="3733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34" name="Oval 33"/>
          <p:cNvSpPr/>
          <p:nvPr/>
        </p:nvSpPr>
        <p:spPr bwMode="auto">
          <a:xfrm>
            <a:off x="8915400" y="1905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35" name="Oval 34"/>
          <p:cNvSpPr/>
          <p:nvPr/>
        </p:nvSpPr>
        <p:spPr bwMode="auto">
          <a:xfrm>
            <a:off x="8915400" y="3276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9029700" y="3810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8305800" y="2667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38" name="Oval 37"/>
          <p:cNvSpPr/>
          <p:nvPr/>
        </p:nvSpPr>
        <p:spPr bwMode="auto">
          <a:xfrm>
            <a:off x="8458200" y="2971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39" name="Oval 38"/>
          <p:cNvSpPr/>
          <p:nvPr/>
        </p:nvSpPr>
        <p:spPr bwMode="auto">
          <a:xfrm>
            <a:off x="8382000" y="2286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0" name="Oval 39"/>
          <p:cNvSpPr/>
          <p:nvPr/>
        </p:nvSpPr>
        <p:spPr bwMode="auto">
          <a:xfrm>
            <a:off x="7924800" y="2895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1" name="Oval 40"/>
          <p:cNvSpPr/>
          <p:nvPr/>
        </p:nvSpPr>
        <p:spPr bwMode="auto">
          <a:xfrm>
            <a:off x="7239000" y="4495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7391400" y="4876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3" name="Oval 42"/>
          <p:cNvSpPr/>
          <p:nvPr/>
        </p:nvSpPr>
        <p:spPr bwMode="auto">
          <a:xfrm>
            <a:off x="8001000" y="4724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7620000" y="4343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7772400" y="5257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6858000" y="4648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7010400" y="4953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6934200" y="4267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49" name="Oval 48"/>
          <p:cNvSpPr/>
          <p:nvPr/>
        </p:nvSpPr>
        <p:spPr bwMode="auto">
          <a:xfrm>
            <a:off x="5105400" y="4267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096000" y="4038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1" name="Oval 50"/>
          <p:cNvSpPr/>
          <p:nvPr/>
        </p:nvSpPr>
        <p:spPr bwMode="auto">
          <a:xfrm>
            <a:off x="5715000" y="1905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2" name="Oval 51"/>
          <p:cNvSpPr/>
          <p:nvPr/>
        </p:nvSpPr>
        <p:spPr bwMode="auto">
          <a:xfrm>
            <a:off x="6096000" y="2590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3" name="Oval 52"/>
          <p:cNvSpPr/>
          <p:nvPr/>
        </p:nvSpPr>
        <p:spPr bwMode="auto">
          <a:xfrm>
            <a:off x="6477000" y="2286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4" name="Oval 53"/>
          <p:cNvSpPr/>
          <p:nvPr/>
        </p:nvSpPr>
        <p:spPr bwMode="auto">
          <a:xfrm>
            <a:off x="5715000" y="3276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6400800" y="2667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5410200" y="2209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5638800" y="2438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5410200" y="1676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59" name="Oval 58"/>
          <p:cNvSpPr/>
          <p:nvPr/>
        </p:nvSpPr>
        <p:spPr bwMode="auto">
          <a:xfrm>
            <a:off x="5029200" y="2362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5029200" y="1905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61" name="Oval 60"/>
          <p:cNvSpPr/>
          <p:nvPr/>
        </p:nvSpPr>
        <p:spPr bwMode="auto">
          <a:xfrm>
            <a:off x="8229600" y="1371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62" name="Oval 61"/>
          <p:cNvSpPr/>
          <p:nvPr/>
        </p:nvSpPr>
        <p:spPr bwMode="auto">
          <a:xfrm>
            <a:off x="7924800" y="2286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63" name="Oval 62"/>
          <p:cNvSpPr/>
          <p:nvPr/>
        </p:nvSpPr>
        <p:spPr bwMode="auto">
          <a:xfrm>
            <a:off x="8382000" y="1828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8153400" y="1752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8305800" y="2667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7391400" y="2057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7543800" y="2362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7467600" y="1676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6934200" y="2438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6934200" y="1905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5410200" y="4343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6172200" y="5943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5105400" y="4800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74" name="Oval 73"/>
          <p:cNvSpPr/>
          <p:nvPr/>
        </p:nvSpPr>
        <p:spPr bwMode="auto">
          <a:xfrm>
            <a:off x="5257800" y="4572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75" name="Oval 74"/>
          <p:cNvSpPr/>
          <p:nvPr/>
        </p:nvSpPr>
        <p:spPr bwMode="auto">
          <a:xfrm>
            <a:off x="6400800" y="6248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76" name="Oval 75"/>
          <p:cNvSpPr/>
          <p:nvPr/>
        </p:nvSpPr>
        <p:spPr bwMode="auto">
          <a:xfrm>
            <a:off x="5486400" y="5638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77" name="Oval 76"/>
          <p:cNvSpPr/>
          <p:nvPr/>
        </p:nvSpPr>
        <p:spPr bwMode="auto">
          <a:xfrm>
            <a:off x="5638800" y="5943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78" name="Oval 77"/>
          <p:cNvSpPr/>
          <p:nvPr/>
        </p:nvSpPr>
        <p:spPr bwMode="auto">
          <a:xfrm>
            <a:off x="5562600" y="5257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79" name="Oval 78"/>
          <p:cNvSpPr/>
          <p:nvPr/>
        </p:nvSpPr>
        <p:spPr bwMode="auto">
          <a:xfrm>
            <a:off x="5029200" y="6019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80" name="Oval 79"/>
          <p:cNvSpPr/>
          <p:nvPr/>
        </p:nvSpPr>
        <p:spPr bwMode="auto">
          <a:xfrm>
            <a:off x="5029200" y="5486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81" name="Oval 80"/>
          <p:cNvSpPr/>
          <p:nvPr/>
        </p:nvSpPr>
        <p:spPr bwMode="auto">
          <a:xfrm>
            <a:off x="5410200" y="3352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82" name="Oval 81"/>
          <p:cNvSpPr/>
          <p:nvPr/>
        </p:nvSpPr>
        <p:spPr bwMode="auto">
          <a:xfrm>
            <a:off x="5562600" y="3657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5486400" y="2971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4953000" y="3200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85" name="Oval 84"/>
          <p:cNvSpPr/>
          <p:nvPr/>
        </p:nvSpPr>
        <p:spPr bwMode="auto">
          <a:xfrm>
            <a:off x="6705600" y="3962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86" name="Oval 85"/>
          <p:cNvSpPr/>
          <p:nvPr/>
        </p:nvSpPr>
        <p:spPr bwMode="auto">
          <a:xfrm>
            <a:off x="6553200" y="4191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87" name="Oval 86"/>
          <p:cNvSpPr/>
          <p:nvPr/>
        </p:nvSpPr>
        <p:spPr bwMode="auto">
          <a:xfrm>
            <a:off x="4953000" y="4572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88" name="Oval 87"/>
          <p:cNvSpPr/>
          <p:nvPr/>
        </p:nvSpPr>
        <p:spPr bwMode="auto">
          <a:xfrm>
            <a:off x="6172200" y="4724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89" name="Oval 88"/>
          <p:cNvSpPr/>
          <p:nvPr/>
        </p:nvSpPr>
        <p:spPr bwMode="auto">
          <a:xfrm>
            <a:off x="6477000" y="4800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90" name="Oval 89"/>
          <p:cNvSpPr/>
          <p:nvPr/>
        </p:nvSpPr>
        <p:spPr bwMode="auto">
          <a:xfrm>
            <a:off x="6629400" y="5181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91" name="Oval 90"/>
          <p:cNvSpPr/>
          <p:nvPr/>
        </p:nvSpPr>
        <p:spPr bwMode="auto">
          <a:xfrm>
            <a:off x="5867400" y="5181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7391400" y="5638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7543800" y="6019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7162800" y="6096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95" name="Oval 94"/>
          <p:cNvSpPr/>
          <p:nvPr/>
        </p:nvSpPr>
        <p:spPr bwMode="auto">
          <a:xfrm>
            <a:off x="7086600" y="5410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96" name="Oval 95"/>
          <p:cNvSpPr/>
          <p:nvPr/>
        </p:nvSpPr>
        <p:spPr bwMode="auto">
          <a:xfrm>
            <a:off x="8382000" y="5410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97" name="Oval 96"/>
          <p:cNvSpPr/>
          <p:nvPr/>
        </p:nvSpPr>
        <p:spPr bwMode="auto">
          <a:xfrm>
            <a:off x="8915400" y="5562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98" name="Oval 97"/>
          <p:cNvSpPr/>
          <p:nvPr/>
        </p:nvSpPr>
        <p:spPr bwMode="auto">
          <a:xfrm>
            <a:off x="8153400" y="6019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99" name="Oval 98"/>
          <p:cNvSpPr/>
          <p:nvPr/>
        </p:nvSpPr>
        <p:spPr bwMode="auto">
          <a:xfrm>
            <a:off x="8077200" y="51816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6019800" y="6248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6324600" y="6553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7848600" y="6400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8229600" y="6553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104" name="Oval 103"/>
          <p:cNvSpPr/>
          <p:nvPr/>
        </p:nvSpPr>
        <p:spPr bwMode="auto">
          <a:xfrm>
            <a:off x="7848600" y="60960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8839200" y="57912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106" name="Oval 105"/>
          <p:cNvSpPr/>
          <p:nvPr/>
        </p:nvSpPr>
        <p:spPr bwMode="auto">
          <a:xfrm>
            <a:off x="8915400" y="60198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8915400" y="4343400"/>
            <a:ext cx="228600" cy="2286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108" name="Hexagon 107"/>
          <p:cNvSpPr/>
          <p:nvPr/>
        </p:nvSpPr>
        <p:spPr>
          <a:xfrm>
            <a:off x="4855101" y="4038212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Hexagon 108"/>
          <p:cNvSpPr/>
          <p:nvPr/>
        </p:nvSpPr>
        <p:spPr>
          <a:xfrm>
            <a:off x="8610600" y="2855595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Hexagon 109"/>
          <p:cNvSpPr/>
          <p:nvPr/>
        </p:nvSpPr>
        <p:spPr>
          <a:xfrm>
            <a:off x="8610600" y="1637277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Hexagon 110"/>
          <p:cNvSpPr/>
          <p:nvPr/>
        </p:nvSpPr>
        <p:spPr>
          <a:xfrm>
            <a:off x="4835195" y="2818576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Hexagon 111"/>
          <p:cNvSpPr/>
          <p:nvPr/>
        </p:nvSpPr>
        <p:spPr>
          <a:xfrm>
            <a:off x="4853737" y="1600258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Hexagon 114"/>
          <p:cNvSpPr/>
          <p:nvPr/>
        </p:nvSpPr>
        <p:spPr>
          <a:xfrm>
            <a:off x="6731441" y="5285978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Hexagon 115"/>
          <p:cNvSpPr/>
          <p:nvPr/>
        </p:nvSpPr>
        <p:spPr>
          <a:xfrm>
            <a:off x="7668904" y="4662730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7673137" y="5867400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8610600" y="5279408"/>
            <a:ext cx="1242263" cy="12183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224" name="Content Placeholder 223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3883025" cy="4340225"/>
          </a:xfrm>
        </p:spPr>
        <p:txBody>
          <a:bodyPr/>
          <a:lstStyle/>
          <a:p>
            <a:r>
              <a:rPr lang="en-US" dirty="0" smtClean="0"/>
              <a:t>Avoid combinatorial explosion</a:t>
            </a:r>
          </a:p>
          <a:p>
            <a:r>
              <a:rPr lang="en-US" dirty="0" smtClean="0"/>
              <a:t>Combine contiguous hexagons into </a:t>
            </a:r>
            <a:r>
              <a:rPr lang="en-US" dirty="0" err="1" smtClean="0"/>
              <a:t>polyhexes</a:t>
            </a:r>
            <a:endParaRPr lang="en-US" dirty="0" smtClean="0"/>
          </a:p>
          <a:p>
            <a:r>
              <a:rPr lang="en-US" dirty="0" smtClean="0"/>
              <a:t>Connectivity of the region is a function of the connectivity of the </a:t>
            </a:r>
            <a:r>
              <a:rPr lang="en-US" dirty="0" err="1" smtClean="0"/>
              <a:t>polyhexes</a:t>
            </a:r>
            <a:endParaRPr lang="en-US" dirty="0"/>
          </a:p>
        </p:txBody>
      </p:sp>
      <p:sp>
        <p:nvSpPr>
          <p:cNvPr id="225" name="Content Placeholder 22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ED50553-CCE9-4B88-BCA3-D12BA1684C4B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" name="Hexagon 7"/>
          <p:cNvSpPr/>
          <p:nvPr/>
        </p:nvSpPr>
        <p:spPr>
          <a:xfrm>
            <a:off x="4267200" y="44204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/>
          <p:cNvSpPr/>
          <p:nvPr/>
        </p:nvSpPr>
        <p:spPr>
          <a:xfrm>
            <a:off x="4267200" y="38108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>
            <a:off x="4724400" y="2895600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5181600" y="32012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5181600" y="25916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>
            <a:off x="4724400" y="2286000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xagon 18"/>
          <p:cNvSpPr/>
          <p:nvPr/>
        </p:nvSpPr>
        <p:spPr>
          <a:xfrm>
            <a:off x="4267200" y="25916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xagon 19"/>
          <p:cNvSpPr/>
          <p:nvPr/>
        </p:nvSpPr>
        <p:spPr>
          <a:xfrm>
            <a:off x="4267200" y="32012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Hexagon 20"/>
          <p:cNvSpPr/>
          <p:nvPr/>
        </p:nvSpPr>
        <p:spPr>
          <a:xfrm>
            <a:off x="4724400" y="35060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exagon 22"/>
          <p:cNvSpPr/>
          <p:nvPr/>
        </p:nvSpPr>
        <p:spPr>
          <a:xfrm>
            <a:off x="5181600" y="4419600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>
            <a:off x="5638800" y="47252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/>
          <p:cNvSpPr/>
          <p:nvPr/>
        </p:nvSpPr>
        <p:spPr>
          <a:xfrm>
            <a:off x="5638800" y="41156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Hexagon 25"/>
          <p:cNvSpPr/>
          <p:nvPr/>
        </p:nvSpPr>
        <p:spPr>
          <a:xfrm>
            <a:off x="5181600" y="3810000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Hexagon 26"/>
          <p:cNvSpPr/>
          <p:nvPr/>
        </p:nvSpPr>
        <p:spPr>
          <a:xfrm>
            <a:off x="4724400" y="41156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Hexagon 27"/>
          <p:cNvSpPr/>
          <p:nvPr/>
        </p:nvSpPr>
        <p:spPr>
          <a:xfrm>
            <a:off x="4724400" y="47252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Hexagon 28"/>
          <p:cNvSpPr/>
          <p:nvPr/>
        </p:nvSpPr>
        <p:spPr>
          <a:xfrm>
            <a:off x="5181600" y="50300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Hexagon 30"/>
          <p:cNvSpPr/>
          <p:nvPr/>
        </p:nvSpPr>
        <p:spPr>
          <a:xfrm>
            <a:off x="4267200" y="5638800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Hexagon 31"/>
          <p:cNvSpPr/>
          <p:nvPr/>
        </p:nvSpPr>
        <p:spPr>
          <a:xfrm>
            <a:off x="4724400" y="59444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Hexagon 32"/>
          <p:cNvSpPr/>
          <p:nvPr/>
        </p:nvSpPr>
        <p:spPr>
          <a:xfrm>
            <a:off x="4724400" y="53348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Hexagon 33"/>
          <p:cNvSpPr/>
          <p:nvPr/>
        </p:nvSpPr>
        <p:spPr>
          <a:xfrm>
            <a:off x="4267200" y="5029200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36"/>
          <p:cNvSpPr/>
          <p:nvPr/>
        </p:nvSpPr>
        <p:spPr>
          <a:xfrm>
            <a:off x="4267200" y="62492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Hexagon 70"/>
          <p:cNvSpPr/>
          <p:nvPr/>
        </p:nvSpPr>
        <p:spPr>
          <a:xfrm>
            <a:off x="6096000" y="3200400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exagon 71"/>
          <p:cNvSpPr/>
          <p:nvPr/>
        </p:nvSpPr>
        <p:spPr>
          <a:xfrm>
            <a:off x="6553200" y="35060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Hexagon 72"/>
          <p:cNvSpPr/>
          <p:nvPr/>
        </p:nvSpPr>
        <p:spPr>
          <a:xfrm>
            <a:off x="6553200" y="28964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Hexagon 73"/>
          <p:cNvSpPr/>
          <p:nvPr/>
        </p:nvSpPr>
        <p:spPr>
          <a:xfrm>
            <a:off x="6096000" y="2590800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Hexagon 74"/>
          <p:cNvSpPr/>
          <p:nvPr/>
        </p:nvSpPr>
        <p:spPr>
          <a:xfrm>
            <a:off x="5638800" y="28964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exagon 75"/>
          <p:cNvSpPr/>
          <p:nvPr/>
        </p:nvSpPr>
        <p:spPr>
          <a:xfrm>
            <a:off x="5638800" y="35060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Hexagon 76"/>
          <p:cNvSpPr/>
          <p:nvPr/>
        </p:nvSpPr>
        <p:spPr>
          <a:xfrm>
            <a:off x="6096000" y="38108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exagon 78"/>
          <p:cNvSpPr/>
          <p:nvPr/>
        </p:nvSpPr>
        <p:spPr>
          <a:xfrm>
            <a:off x="6553200" y="4724400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exagon 79"/>
          <p:cNvSpPr/>
          <p:nvPr/>
        </p:nvSpPr>
        <p:spPr>
          <a:xfrm>
            <a:off x="7010400" y="50300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Hexagon 80"/>
          <p:cNvSpPr/>
          <p:nvPr/>
        </p:nvSpPr>
        <p:spPr>
          <a:xfrm>
            <a:off x="7010400" y="44204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exagon 81"/>
          <p:cNvSpPr/>
          <p:nvPr/>
        </p:nvSpPr>
        <p:spPr>
          <a:xfrm>
            <a:off x="6553200" y="4114800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Hexagon 82"/>
          <p:cNvSpPr/>
          <p:nvPr/>
        </p:nvSpPr>
        <p:spPr>
          <a:xfrm>
            <a:off x="6096000" y="44204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exagon 83"/>
          <p:cNvSpPr/>
          <p:nvPr/>
        </p:nvSpPr>
        <p:spPr>
          <a:xfrm>
            <a:off x="6096000" y="50300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Hexagon 84"/>
          <p:cNvSpPr/>
          <p:nvPr/>
        </p:nvSpPr>
        <p:spPr>
          <a:xfrm>
            <a:off x="6553200" y="53348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Hexagon 86"/>
          <p:cNvSpPr/>
          <p:nvPr/>
        </p:nvSpPr>
        <p:spPr>
          <a:xfrm>
            <a:off x="5638800" y="5943600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Hexagon 87"/>
          <p:cNvSpPr/>
          <p:nvPr/>
        </p:nvSpPr>
        <p:spPr>
          <a:xfrm>
            <a:off x="6096000" y="62492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Hexagon 88"/>
          <p:cNvSpPr/>
          <p:nvPr/>
        </p:nvSpPr>
        <p:spPr>
          <a:xfrm>
            <a:off x="6096000" y="56396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Hexagon 89"/>
          <p:cNvSpPr/>
          <p:nvPr/>
        </p:nvSpPr>
        <p:spPr>
          <a:xfrm>
            <a:off x="5638800" y="5334000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Hexagon 90"/>
          <p:cNvSpPr/>
          <p:nvPr/>
        </p:nvSpPr>
        <p:spPr>
          <a:xfrm>
            <a:off x="5181600" y="56396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Hexagon 91"/>
          <p:cNvSpPr/>
          <p:nvPr/>
        </p:nvSpPr>
        <p:spPr>
          <a:xfrm>
            <a:off x="5181600" y="62492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Hexagon 92"/>
          <p:cNvSpPr/>
          <p:nvPr/>
        </p:nvSpPr>
        <p:spPr>
          <a:xfrm>
            <a:off x="5638800" y="65540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Hexagon 94"/>
          <p:cNvSpPr/>
          <p:nvPr/>
        </p:nvSpPr>
        <p:spPr>
          <a:xfrm>
            <a:off x="7467600" y="3505200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Hexagon 95"/>
          <p:cNvSpPr/>
          <p:nvPr/>
        </p:nvSpPr>
        <p:spPr>
          <a:xfrm>
            <a:off x="7924800" y="38108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Hexagon 96"/>
          <p:cNvSpPr/>
          <p:nvPr/>
        </p:nvSpPr>
        <p:spPr>
          <a:xfrm>
            <a:off x="7924800" y="32012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Hexagon 97"/>
          <p:cNvSpPr/>
          <p:nvPr/>
        </p:nvSpPr>
        <p:spPr>
          <a:xfrm>
            <a:off x="7467600" y="2895600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Hexagon 98"/>
          <p:cNvSpPr/>
          <p:nvPr/>
        </p:nvSpPr>
        <p:spPr>
          <a:xfrm>
            <a:off x="7010400" y="32012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Hexagon 99"/>
          <p:cNvSpPr/>
          <p:nvPr/>
        </p:nvSpPr>
        <p:spPr>
          <a:xfrm>
            <a:off x="7010400" y="38108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Hexagon 100"/>
          <p:cNvSpPr/>
          <p:nvPr/>
        </p:nvSpPr>
        <p:spPr>
          <a:xfrm>
            <a:off x="7467600" y="41156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5638800" y="1676400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6096000" y="19820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Hexagon 120"/>
          <p:cNvSpPr/>
          <p:nvPr/>
        </p:nvSpPr>
        <p:spPr>
          <a:xfrm>
            <a:off x="6096000" y="13724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Hexagon 122"/>
          <p:cNvSpPr/>
          <p:nvPr/>
        </p:nvSpPr>
        <p:spPr>
          <a:xfrm>
            <a:off x="5181600" y="13724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Hexagon 123"/>
          <p:cNvSpPr/>
          <p:nvPr/>
        </p:nvSpPr>
        <p:spPr>
          <a:xfrm>
            <a:off x="5181600" y="19820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Hexagon 124"/>
          <p:cNvSpPr/>
          <p:nvPr/>
        </p:nvSpPr>
        <p:spPr>
          <a:xfrm>
            <a:off x="5638800" y="22868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Hexagon 126"/>
          <p:cNvSpPr/>
          <p:nvPr/>
        </p:nvSpPr>
        <p:spPr>
          <a:xfrm>
            <a:off x="7010400" y="1981200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xagon 127"/>
          <p:cNvSpPr/>
          <p:nvPr/>
        </p:nvSpPr>
        <p:spPr>
          <a:xfrm>
            <a:off x="7467600" y="22868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Hexagon 128"/>
          <p:cNvSpPr/>
          <p:nvPr/>
        </p:nvSpPr>
        <p:spPr>
          <a:xfrm>
            <a:off x="7467600" y="16772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Hexagon 129"/>
          <p:cNvSpPr/>
          <p:nvPr/>
        </p:nvSpPr>
        <p:spPr>
          <a:xfrm>
            <a:off x="7010400" y="1371600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Hexagon 130"/>
          <p:cNvSpPr/>
          <p:nvPr/>
        </p:nvSpPr>
        <p:spPr>
          <a:xfrm>
            <a:off x="6553200" y="16772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Hexagon 131"/>
          <p:cNvSpPr/>
          <p:nvPr/>
        </p:nvSpPr>
        <p:spPr>
          <a:xfrm>
            <a:off x="6553200" y="22868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Hexagon 132"/>
          <p:cNvSpPr/>
          <p:nvPr/>
        </p:nvSpPr>
        <p:spPr>
          <a:xfrm>
            <a:off x="7010400" y="25916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Hexagon 142"/>
          <p:cNvSpPr/>
          <p:nvPr/>
        </p:nvSpPr>
        <p:spPr>
          <a:xfrm>
            <a:off x="4267200" y="1371600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Hexagon 143"/>
          <p:cNvSpPr/>
          <p:nvPr/>
        </p:nvSpPr>
        <p:spPr>
          <a:xfrm>
            <a:off x="4724400" y="16772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Hexagon 148"/>
          <p:cNvSpPr/>
          <p:nvPr/>
        </p:nvSpPr>
        <p:spPr>
          <a:xfrm>
            <a:off x="4267200" y="19820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Hexagon 150"/>
          <p:cNvSpPr/>
          <p:nvPr/>
        </p:nvSpPr>
        <p:spPr>
          <a:xfrm>
            <a:off x="7010400" y="6248400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Hexagon 151"/>
          <p:cNvSpPr/>
          <p:nvPr/>
        </p:nvSpPr>
        <p:spPr>
          <a:xfrm>
            <a:off x="7467600" y="65540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Hexagon 152"/>
          <p:cNvSpPr/>
          <p:nvPr/>
        </p:nvSpPr>
        <p:spPr>
          <a:xfrm>
            <a:off x="7467600" y="59444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Hexagon 153"/>
          <p:cNvSpPr/>
          <p:nvPr/>
        </p:nvSpPr>
        <p:spPr>
          <a:xfrm>
            <a:off x="7010400" y="5638800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Hexagon 154"/>
          <p:cNvSpPr/>
          <p:nvPr/>
        </p:nvSpPr>
        <p:spPr>
          <a:xfrm>
            <a:off x="6553200" y="59444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Hexagon 155"/>
          <p:cNvSpPr/>
          <p:nvPr/>
        </p:nvSpPr>
        <p:spPr>
          <a:xfrm>
            <a:off x="6553200" y="65540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Hexagon 156"/>
          <p:cNvSpPr/>
          <p:nvPr/>
        </p:nvSpPr>
        <p:spPr>
          <a:xfrm>
            <a:off x="7010400" y="68588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Hexagon 174"/>
          <p:cNvSpPr/>
          <p:nvPr/>
        </p:nvSpPr>
        <p:spPr>
          <a:xfrm>
            <a:off x="7924800" y="5029200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Hexagon 175"/>
          <p:cNvSpPr/>
          <p:nvPr/>
        </p:nvSpPr>
        <p:spPr>
          <a:xfrm>
            <a:off x="8382000" y="53348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Hexagon 176"/>
          <p:cNvSpPr/>
          <p:nvPr/>
        </p:nvSpPr>
        <p:spPr>
          <a:xfrm>
            <a:off x="8382000" y="47252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Hexagon 177"/>
          <p:cNvSpPr/>
          <p:nvPr/>
        </p:nvSpPr>
        <p:spPr>
          <a:xfrm>
            <a:off x="7924800" y="4419600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Hexagon 178"/>
          <p:cNvSpPr/>
          <p:nvPr/>
        </p:nvSpPr>
        <p:spPr>
          <a:xfrm>
            <a:off x="7467600" y="47252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Hexagon 179"/>
          <p:cNvSpPr/>
          <p:nvPr/>
        </p:nvSpPr>
        <p:spPr>
          <a:xfrm>
            <a:off x="7467600" y="53348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Hexagon 180"/>
          <p:cNvSpPr/>
          <p:nvPr/>
        </p:nvSpPr>
        <p:spPr>
          <a:xfrm>
            <a:off x="7924800" y="56396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Hexagon 206"/>
          <p:cNvSpPr/>
          <p:nvPr/>
        </p:nvSpPr>
        <p:spPr>
          <a:xfrm>
            <a:off x="8839200" y="3810000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Hexagon 207"/>
          <p:cNvSpPr/>
          <p:nvPr/>
        </p:nvSpPr>
        <p:spPr>
          <a:xfrm>
            <a:off x="9296400" y="41156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Hexagon 208"/>
          <p:cNvSpPr/>
          <p:nvPr/>
        </p:nvSpPr>
        <p:spPr>
          <a:xfrm>
            <a:off x="9296400" y="35060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Hexagon 209"/>
          <p:cNvSpPr/>
          <p:nvPr/>
        </p:nvSpPr>
        <p:spPr>
          <a:xfrm>
            <a:off x="8839200" y="3200400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Hexagon 210"/>
          <p:cNvSpPr/>
          <p:nvPr/>
        </p:nvSpPr>
        <p:spPr>
          <a:xfrm>
            <a:off x="8382000" y="35060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Hexagon 211"/>
          <p:cNvSpPr/>
          <p:nvPr/>
        </p:nvSpPr>
        <p:spPr>
          <a:xfrm>
            <a:off x="8382000" y="41156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Hexagon 212"/>
          <p:cNvSpPr/>
          <p:nvPr/>
        </p:nvSpPr>
        <p:spPr>
          <a:xfrm>
            <a:off x="8839200" y="44204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Hexagon 214"/>
          <p:cNvSpPr/>
          <p:nvPr/>
        </p:nvSpPr>
        <p:spPr>
          <a:xfrm>
            <a:off x="8382000" y="2286000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Hexagon 215"/>
          <p:cNvSpPr/>
          <p:nvPr/>
        </p:nvSpPr>
        <p:spPr>
          <a:xfrm>
            <a:off x="8839200" y="25916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Hexagon 216"/>
          <p:cNvSpPr/>
          <p:nvPr/>
        </p:nvSpPr>
        <p:spPr>
          <a:xfrm>
            <a:off x="8839200" y="19820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Hexagon 217"/>
          <p:cNvSpPr/>
          <p:nvPr/>
        </p:nvSpPr>
        <p:spPr>
          <a:xfrm>
            <a:off x="8382000" y="1676400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Hexagon 218"/>
          <p:cNvSpPr/>
          <p:nvPr/>
        </p:nvSpPr>
        <p:spPr>
          <a:xfrm>
            <a:off x="7924800" y="19820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Hexagon 219"/>
          <p:cNvSpPr/>
          <p:nvPr/>
        </p:nvSpPr>
        <p:spPr>
          <a:xfrm>
            <a:off x="7924800" y="25916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Hexagon 220"/>
          <p:cNvSpPr/>
          <p:nvPr/>
        </p:nvSpPr>
        <p:spPr>
          <a:xfrm>
            <a:off x="8382000" y="2896482"/>
            <a:ext cx="609600" cy="608718"/>
          </a:xfrm>
          <a:prstGeom prst="hexagon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3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4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2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4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5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6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0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1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4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1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8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7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0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4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  <p:set>
                                      <p:cBhvr>
                                        <p:cTn id="14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  <p:set>
                                      <p:cBhvr>
                                        <p:cTn id="14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  <p:set>
                                      <p:cBhvr>
                                        <p:cTn id="15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  <p:set>
                                      <p:cBhvr>
                                        <p:cTn id="16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7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  <p:set>
                                      <p:cBhvr>
                                        <p:cTn id="20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  <p:set>
                                      <p:cBhvr>
                                        <p:cTn id="22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  <p:set>
                                      <p:cBhvr>
                                        <p:cTn id="2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  <p:set>
                                      <p:cBhvr>
                                        <p:cTn id="2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0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3300"/>
                                      </p:to>
                                    </p:animClr>
                                    <p:set>
                                      <p:cBhvr>
                                        <p:cTn id="24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24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2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26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27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2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29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0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01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2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05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6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0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2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4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4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52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5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56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6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65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6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6633"/>
                                      </p:to>
                                    </p:animClr>
                                    <p:set>
                                      <p:cBhvr>
                                        <p:cTn id="369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Constructing </a:t>
            </a:r>
            <a:r>
              <a:rPr lang="en-US" dirty="0" err="1" smtClean="0"/>
              <a:t>Polyhexes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ED50553-CCE9-4B88-BCA3-D12BA1684C4B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5" name="Hexagon 4"/>
          <p:cNvSpPr/>
          <p:nvPr/>
        </p:nvSpPr>
        <p:spPr>
          <a:xfrm>
            <a:off x="1295400" y="1828800"/>
            <a:ext cx="609600" cy="6087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2782669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Regular Hexagon</a:t>
            </a:r>
          </a:p>
          <a:p>
            <a:r>
              <a:rPr lang="en-US" dirty="0" smtClean="0"/>
              <a:t>Level-1 </a:t>
            </a:r>
            <a:r>
              <a:rPr lang="en-US" dirty="0" err="1" smtClean="0"/>
              <a:t>polyhex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895600" y="1447800"/>
            <a:ext cx="1524000" cy="1828800"/>
            <a:chOff x="4648200" y="1447800"/>
            <a:chExt cx="1524000" cy="1828800"/>
          </a:xfrm>
        </p:grpSpPr>
        <p:sp>
          <p:nvSpPr>
            <p:cNvPr id="7" name="Hexagon 6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819400" y="331606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Level-2 </a:t>
            </a:r>
            <a:r>
              <a:rPr lang="en-US" dirty="0" err="1" smtClean="0"/>
              <a:t>polyhex</a:t>
            </a:r>
            <a:endParaRPr lang="en-US" dirty="0"/>
          </a:p>
        </p:txBody>
      </p:sp>
      <p:grpSp>
        <p:nvGrpSpPr>
          <p:cNvPr id="74" name="Group 73"/>
          <p:cNvGrpSpPr/>
          <p:nvPr/>
        </p:nvGrpSpPr>
        <p:grpSpPr>
          <a:xfrm>
            <a:off x="4648200" y="1447800"/>
            <a:ext cx="4267200" cy="4876800"/>
            <a:chOff x="4648200" y="1447800"/>
            <a:chExt cx="4267200" cy="4876800"/>
          </a:xfrm>
        </p:grpSpPr>
        <p:grpSp>
          <p:nvGrpSpPr>
            <p:cNvPr id="16" name="Group 15"/>
            <p:cNvGrpSpPr/>
            <p:nvPr/>
          </p:nvGrpSpPr>
          <p:grpSpPr>
            <a:xfrm>
              <a:off x="4648200" y="3276600"/>
              <a:ext cx="1524000" cy="1828800"/>
              <a:chOff x="4648200" y="1447800"/>
              <a:chExt cx="1524000" cy="1828800"/>
            </a:xfrm>
            <a:solidFill>
              <a:srgbClr val="00B8FF">
                <a:alpha val="37000"/>
              </a:srgbClr>
            </a:solidFill>
          </p:grpSpPr>
          <p:sp>
            <p:nvSpPr>
              <p:cNvPr id="17" name="Hexagon 16"/>
              <p:cNvSpPr/>
              <p:nvPr/>
            </p:nvSpPr>
            <p:spPr>
              <a:xfrm>
                <a:off x="5105400" y="2057400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Hexagon 17"/>
              <p:cNvSpPr/>
              <p:nvPr/>
            </p:nvSpPr>
            <p:spPr>
              <a:xfrm>
                <a:off x="5562600" y="23630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Hexagon 18"/>
              <p:cNvSpPr/>
              <p:nvPr/>
            </p:nvSpPr>
            <p:spPr>
              <a:xfrm>
                <a:off x="5562600" y="17534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Hexagon 19"/>
              <p:cNvSpPr/>
              <p:nvPr/>
            </p:nvSpPr>
            <p:spPr>
              <a:xfrm>
                <a:off x="5105400" y="1447800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Hexagon 20"/>
              <p:cNvSpPr/>
              <p:nvPr/>
            </p:nvSpPr>
            <p:spPr>
              <a:xfrm>
                <a:off x="4648200" y="17534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Hexagon 21"/>
              <p:cNvSpPr/>
              <p:nvPr/>
            </p:nvSpPr>
            <p:spPr>
              <a:xfrm>
                <a:off x="4648200" y="23630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Hexagon 22"/>
              <p:cNvSpPr/>
              <p:nvPr/>
            </p:nvSpPr>
            <p:spPr>
              <a:xfrm>
                <a:off x="5105400" y="26678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019800" y="2971800"/>
              <a:ext cx="1524000" cy="1828800"/>
              <a:chOff x="4648200" y="1447800"/>
              <a:chExt cx="1524000" cy="1828800"/>
            </a:xfrm>
          </p:grpSpPr>
          <p:sp>
            <p:nvSpPr>
              <p:cNvPr id="25" name="Hexagon 24"/>
              <p:cNvSpPr/>
              <p:nvPr/>
            </p:nvSpPr>
            <p:spPr>
              <a:xfrm>
                <a:off x="5105400" y="2057400"/>
                <a:ext cx="609600" cy="608718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Hexagon 25"/>
              <p:cNvSpPr/>
              <p:nvPr/>
            </p:nvSpPr>
            <p:spPr>
              <a:xfrm>
                <a:off x="5562600" y="2363082"/>
                <a:ext cx="609600" cy="608718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Hexagon 26"/>
              <p:cNvSpPr/>
              <p:nvPr/>
            </p:nvSpPr>
            <p:spPr>
              <a:xfrm>
                <a:off x="5562600" y="1753482"/>
                <a:ext cx="609600" cy="608718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Hexagon 27"/>
              <p:cNvSpPr/>
              <p:nvPr/>
            </p:nvSpPr>
            <p:spPr>
              <a:xfrm>
                <a:off x="5105400" y="1447800"/>
                <a:ext cx="609600" cy="608718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Hexagon 28"/>
              <p:cNvSpPr/>
              <p:nvPr/>
            </p:nvSpPr>
            <p:spPr>
              <a:xfrm>
                <a:off x="4648200" y="1753482"/>
                <a:ext cx="609600" cy="608718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Hexagon 29"/>
              <p:cNvSpPr/>
              <p:nvPr/>
            </p:nvSpPr>
            <p:spPr>
              <a:xfrm>
                <a:off x="4648200" y="2363082"/>
                <a:ext cx="609600" cy="608718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Hexagon 30"/>
              <p:cNvSpPr/>
              <p:nvPr/>
            </p:nvSpPr>
            <p:spPr>
              <a:xfrm>
                <a:off x="5105400" y="2667882"/>
                <a:ext cx="609600" cy="608718"/>
              </a:xfrm>
              <a:prstGeom prst="hexagon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105400" y="1752600"/>
              <a:ext cx="1524000" cy="1828800"/>
              <a:chOff x="4648200" y="1447800"/>
              <a:chExt cx="1524000" cy="1828800"/>
            </a:xfrm>
            <a:solidFill>
              <a:schemeClr val="accent1">
                <a:lumMod val="20000"/>
                <a:lumOff val="80000"/>
                <a:alpha val="28000"/>
              </a:schemeClr>
            </a:solidFill>
          </p:grpSpPr>
          <p:sp>
            <p:nvSpPr>
              <p:cNvPr id="33" name="Hexagon 32"/>
              <p:cNvSpPr/>
              <p:nvPr/>
            </p:nvSpPr>
            <p:spPr>
              <a:xfrm>
                <a:off x="5105400" y="2057400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Hexagon 33"/>
              <p:cNvSpPr/>
              <p:nvPr/>
            </p:nvSpPr>
            <p:spPr>
              <a:xfrm>
                <a:off x="5562600" y="23630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Hexagon 34"/>
              <p:cNvSpPr/>
              <p:nvPr/>
            </p:nvSpPr>
            <p:spPr>
              <a:xfrm>
                <a:off x="5562600" y="17534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Hexagon 35"/>
              <p:cNvSpPr/>
              <p:nvPr/>
            </p:nvSpPr>
            <p:spPr>
              <a:xfrm>
                <a:off x="5105400" y="1447800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Hexagon 36"/>
              <p:cNvSpPr/>
              <p:nvPr/>
            </p:nvSpPr>
            <p:spPr>
              <a:xfrm>
                <a:off x="4648200" y="17534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Hexagon 37"/>
              <p:cNvSpPr/>
              <p:nvPr/>
            </p:nvSpPr>
            <p:spPr>
              <a:xfrm>
                <a:off x="4648200" y="23630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Hexagon 38"/>
              <p:cNvSpPr/>
              <p:nvPr/>
            </p:nvSpPr>
            <p:spPr>
              <a:xfrm>
                <a:off x="5105400" y="26678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accent1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477000" y="1447800"/>
              <a:ext cx="1524000" cy="1828800"/>
              <a:chOff x="4648200" y="1447800"/>
              <a:chExt cx="1524000" cy="1828800"/>
            </a:xfrm>
            <a:solidFill>
              <a:srgbClr val="FFC000">
                <a:alpha val="38000"/>
              </a:srgbClr>
            </a:solidFill>
          </p:grpSpPr>
          <p:sp>
            <p:nvSpPr>
              <p:cNvPr id="41" name="Hexagon 40"/>
              <p:cNvSpPr/>
              <p:nvPr/>
            </p:nvSpPr>
            <p:spPr>
              <a:xfrm>
                <a:off x="5105400" y="2057400"/>
                <a:ext cx="609600" cy="608718"/>
              </a:xfrm>
              <a:prstGeom prst="hexagon">
                <a:avLst/>
              </a:prstGeom>
              <a:grpFill/>
              <a:ln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Hexagon 41"/>
              <p:cNvSpPr/>
              <p:nvPr/>
            </p:nvSpPr>
            <p:spPr>
              <a:xfrm>
                <a:off x="5562600" y="2363082"/>
                <a:ext cx="609600" cy="608718"/>
              </a:xfrm>
              <a:prstGeom prst="hexagon">
                <a:avLst/>
              </a:prstGeom>
              <a:grpFill/>
              <a:ln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Hexagon 42"/>
              <p:cNvSpPr/>
              <p:nvPr/>
            </p:nvSpPr>
            <p:spPr>
              <a:xfrm>
                <a:off x="5562600" y="1753482"/>
                <a:ext cx="609600" cy="608718"/>
              </a:xfrm>
              <a:prstGeom prst="hexagon">
                <a:avLst/>
              </a:prstGeom>
              <a:grpFill/>
              <a:ln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Hexagon 43"/>
              <p:cNvSpPr/>
              <p:nvPr/>
            </p:nvSpPr>
            <p:spPr>
              <a:xfrm>
                <a:off x="5105400" y="1447800"/>
                <a:ext cx="609600" cy="608718"/>
              </a:xfrm>
              <a:prstGeom prst="hexagon">
                <a:avLst/>
              </a:prstGeom>
              <a:grpFill/>
              <a:ln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Hexagon 44"/>
              <p:cNvSpPr/>
              <p:nvPr/>
            </p:nvSpPr>
            <p:spPr>
              <a:xfrm>
                <a:off x="4648200" y="1753482"/>
                <a:ext cx="609600" cy="608718"/>
              </a:xfrm>
              <a:prstGeom prst="hexagon">
                <a:avLst/>
              </a:prstGeom>
              <a:grpFill/>
              <a:ln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Hexagon 45"/>
              <p:cNvSpPr/>
              <p:nvPr/>
            </p:nvSpPr>
            <p:spPr>
              <a:xfrm>
                <a:off x="4648200" y="2363082"/>
                <a:ext cx="609600" cy="608718"/>
              </a:xfrm>
              <a:prstGeom prst="hexagon">
                <a:avLst/>
              </a:prstGeom>
              <a:grpFill/>
              <a:ln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Hexagon 46"/>
              <p:cNvSpPr/>
              <p:nvPr/>
            </p:nvSpPr>
            <p:spPr>
              <a:xfrm>
                <a:off x="5105400" y="2667882"/>
                <a:ext cx="609600" cy="608718"/>
              </a:xfrm>
              <a:prstGeom prst="hexagon">
                <a:avLst/>
              </a:prstGeom>
              <a:grpFill/>
              <a:ln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391400" y="2667000"/>
              <a:ext cx="1524000" cy="1828800"/>
              <a:chOff x="4648200" y="1447800"/>
              <a:chExt cx="1524000" cy="1828800"/>
            </a:xfrm>
            <a:solidFill>
              <a:srgbClr val="7030A0">
                <a:alpha val="31000"/>
              </a:srgbClr>
            </a:solidFill>
          </p:grpSpPr>
          <p:sp>
            <p:nvSpPr>
              <p:cNvPr id="49" name="Hexagon 48"/>
              <p:cNvSpPr/>
              <p:nvPr/>
            </p:nvSpPr>
            <p:spPr>
              <a:xfrm>
                <a:off x="5105400" y="2057400"/>
                <a:ext cx="609600" cy="608718"/>
              </a:xfrm>
              <a:prstGeom prst="hexagon">
                <a:avLst/>
              </a:prstGeom>
              <a:grpFill/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Hexagon 49"/>
              <p:cNvSpPr/>
              <p:nvPr/>
            </p:nvSpPr>
            <p:spPr>
              <a:xfrm>
                <a:off x="5562600" y="2363082"/>
                <a:ext cx="609600" cy="608718"/>
              </a:xfrm>
              <a:prstGeom prst="hexagon">
                <a:avLst/>
              </a:prstGeom>
              <a:grpFill/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Hexagon 50"/>
              <p:cNvSpPr/>
              <p:nvPr/>
            </p:nvSpPr>
            <p:spPr>
              <a:xfrm>
                <a:off x="5562600" y="1753482"/>
                <a:ext cx="609600" cy="608718"/>
              </a:xfrm>
              <a:prstGeom prst="hexagon">
                <a:avLst/>
              </a:prstGeom>
              <a:grpFill/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Hexagon 51"/>
              <p:cNvSpPr/>
              <p:nvPr/>
            </p:nvSpPr>
            <p:spPr>
              <a:xfrm>
                <a:off x="5105400" y="1447800"/>
                <a:ext cx="609600" cy="608718"/>
              </a:xfrm>
              <a:prstGeom prst="hexagon">
                <a:avLst/>
              </a:prstGeom>
              <a:grpFill/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Hexagon 52"/>
              <p:cNvSpPr/>
              <p:nvPr/>
            </p:nvSpPr>
            <p:spPr>
              <a:xfrm>
                <a:off x="4648200" y="1753482"/>
                <a:ext cx="609600" cy="608718"/>
              </a:xfrm>
              <a:prstGeom prst="hexagon">
                <a:avLst/>
              </a:prstGeom>
              <a:grpFill/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Hexagon 53"/>
              <p:cNvSpPr/>
              <p:nvPr/>
            </p:nvSpPr>
            <p:spPr>
              <a:xfrm>
                <a:off x="4648200" y="2363082"/>
                <a:ext cx="609600" cy="608718"/>
              </a:xfrm>
              <a:prstGeom prst="hexagon">
                <a:avLst/>
              </a:prstGeom>
              <a:grpFill/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Hexagon 54"/>
              <p:cNvSpPr/>
              <p:nvPr/>
            </p:nvSpPr>
            <p:spPr>
              <a:xfrm>
                <a:off x="5105400" y="2667882"/>
                <a:ext cx="609600" cy="608718"/>
              </a:xfrm>
              <a:prstGeom prst="hexagon">
                <a:avLst/>
              </a:prstGeom>
              <a:grpFill/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5562600" y="4495800"/>
              <a:ext cx="1524000" cy="1828800"/>
              <a:chOff x="4648200" y="1447800"/>
              <a:chExt cx="1524000" cy="1828800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57" name="Hexagon 56"/>
              <p:cNvSpPr/>
              <p:nvPr/>
            </p:nvSpPr>
            <p:spPr>
              <a:xfrm>
                <a:off x="5105400" y="2057400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Hexagon 57"/>
              <p:cNvSpPr/>
              <p:nvPr/>
            </p:nvSpPr>
            <p:spPr>
              <a:xfrm>
                <a:off x="5562600" y="23630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Hexagon 58"/>
              <p:cNvSpPr/>
              <p:nvPr/>
            </p:nvSpPr>
            <p:spPr>
              <a:xfrm>
                <a:off x="5562600" y="17534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Hexagon 59"/>
              <p:cNvSpPr/>
              <p:nvPr/>
            </p:nvSpPr>
            <p:spPr>
              <a:xfrm>
                <a:off x="5105400" y="1447800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Hexagon 60"/>
              <p:cNvSpPr/>
              <p:nvPr/>
            </p:nvSpPr>
            <p:spPr>
              <a:xfrm>
                <a:off x="4648200" y="17534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Hexagon 61"/>
              <p:cNvSpPr/>
              <p:nvPr/>
            </p:nvSpPr>
            <p:spPr>
              <a:xfrm>
                <a:off x="4648200" y="23630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Hexagon 62"/>
              <p:cNvSpPr/>
              <p:nvPr/>
            </p:nvSpPr>
            <p:spPr>
              <a:xfrm>
                <a:off x="5105400" y="26678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934200" y="4191000"/>
              <a:ext cx="1524000" cy="1828800"/>
              <a:chOff x="4648200" y="1447800"/>
              <a:chExt cx="1524000" cy="1828800"/>
            </a:xfrm>
            <a:solidFill>
              <a:schemeClr val="accent6">
                <a:lumMod val="20000"/>
                <a:lumOff val="80000"/>
                <a:alpha val="58000"/>
              </a:schemeClr>
            </a:solidFill>
          </p:grpSpPr>
          <p:sp>
            <p:nvSpPr>
              <p:cNvPr id="65" name="Hexagon 64"/>
              <p:cNvSpPr/>
              <p:nvPr/>
            </p:nvSpPr>
            <p:spPr>
              <a:xfrm>
                <a:off x="5105400" y="2057400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Hexagon 65"/>
              <p:cNvSpPr/>
              <p:nvPr/>
            </p:nvSpPr>
            <p:spPr>
              <a:xfrm>
                <a:off x="5562600" y="23630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Hexagon 66"/>
              <p:cNvSpPr/>
              <p:nvPr/>
            </p:nvSpPr>
            <p:spPr>
              <a:xfrm>
                <a:off x="5562600" y="17534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Hexagon 67"/>
              <p:cNvSpPr/>
              <p:nvPr/>
            </p:nvSpPr>
            <p:spPr>
              <a:xfrm>
                <a:off x="5105400" y="1447800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Hexagon 68"/>
              <p:cNvSpPr/>
              <p:nvPr/>
            </p:nvSpPr>
            <p:spPr>
              <a:xfrm>
                <a:off x="4648200" y="17534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Hexagon 69"/>
              <p:cNvSpPr/>
              <p:nvPr/>
            </p:nvSpPr>
            <p:spPr>
              <a:xfrm>
                <a:off x="4648200" y="23630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Hexagon 70"/>
              <p:cNvSpPr/>
              <p:nvPr/>
            </p:nvSpPr>
            <p:spPr>
              <a:xfrm>
                <a:off x="5105400" y="2667882"/>
                <a:ext cx="609600" cy="608718"/>
              </a:xfrm>
              <a:prstGeom prst="hexagon">
                <a:avLst/>
              </a:prstGeom>
              <a:grp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2" name="TextBox 71"/>
          <p:cNvSpPr txBox="1"/>
          <p:nvPr/>
        </p:nvSpPr>
        <p:spPr>
          <a:xfrm>
            <a:off x="3914507" y="519326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Level-3 </a:t>
            </a:r>
            <a:r>
              <a:rPr lang="en-US" dirty="0" err="1" smtClean="0"/>
              <a:t>polyhex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81000" y="4209871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Level-k </a:t>
            </a:r>
            <a:r>
              <a:rPr lang="en-US" dirty="0" err="1" smtClean="0">
                <a:solidFill>
                  <a:srgbClr val="FF0000"/>
                </a:solidFill>
              </a:rPr>
              <a:t>polyhex</a:t>
            </a:r>
            <a:r>
              <a:rPr lang="en-US" dirty="0" smtClean="0">
                <a:solidFill>
                  <a:srgbClr val="FF0000"/>
                </a:solidFill>
              </a:rPr>
              <a:t> consists of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seven level-(k-1) </a:t>
            </a:r>
            <a:r>
              <a:rPr lang="en-US" dirty="0" err="1" smtClean="0">
                <a:solidFill>
                  <a:srgbClr val="FF0000"/>
                </a:solidFill>
              </a:rPr>
              <a:t>polyhexes</a:t>
            </a:r>
            <a:endParaRPr lang="en-US" dirty="0" smtClean="0">
              <a:solidFill>
                <a:srgbClr val="FF0000"/>
              </a:solidFill>
            </a:endParaRPr>
          </a:p>
          <a:p>
            <a:pPr marL="288925" indent="-288925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form a translational patch</a:t>
            </a:r>
          </a:p>
          <a:p>
            <a:pPr marL="288925" indent="-288925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admit a hexagonal tiling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5" grpId="0"/>
      <p:bldP spid="72" grpId="0"/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Level-1 </a:t>
            </a:r>
            <a:r>
              <a:rPr lang="en-US" dirty="0" err="1" smtClean="0"/>
              <a:t>Polyhex</a:t>
            </a:r>
            <a:r>
              <a:rPr lang="en-US" dirty="0" smtClean="0"/>
              <a:t> Tiles </a:t>
            </a:r>
            <a:r>
              <a:rPr lang="en-US" dirty="0" smtClean="0"/>
              <a:t>An Infinite </a:t>
            </a:r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ED50553-CCE9-4B88-BCA3-D12BA1684C4B}" type="slidenum">
              <a:rPr lang="en-GB" smtClean="0"/>
              <a:pPr/>
              <a:t>8</a:t>
            </a:fld>
            <a:endParaRPr lang="en-GB"/>
          </a:p>
        </p:txBody>
      </p:sp>
      <p:grpSp>
        <p:nvGrpSpPr>
          <p:cNvPr id="3" name="Group 5"/>
          <p:cNvGrpSpPr/>
          <p:nvPr/>
        </p:nvGrpSpPr>
        <p:grpSpPr>
          <a:xfrm>
            <a:off x="3352800" y="3505200"/>
            <a:ext cx="1524000" cy="1828800"/>
            <a:chOff x="4648200" y="1447800"/>
            <a:chExt cx="1524000" cy="1828800"/>
          </a:xfrm>
        </p:grpSpPr>
        <p:sp>
          <p:nvSpPr>
            <p:cNvPr id="7" name="Hexagon 6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4267200" y="2286000"/>
            <a:ext cx="1524000" cy="1828800"/>
            <a:chOff x="4648200" y="1447800"/>
            <a:chExt cx="1524000" cy="1828800"/>
          </a:xfrm>
        </p:grpSpPr>
        <p:sp>
          <p:nvSpPr>
            <p:cNvPr id="15" name="Hexagon 14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exagon 15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exagon 16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4724400" y="3810000"/>
            <a:ext cx="1524000" cy="1828800"/>
            <a:chOff x="4648200" y="1447800"/>
            <a:chExt cx="1524000" cy="1828800"/>
          </a:xfrm>
        </p:grpSpPr>
        <p:sp>
          <p:nvSpPr>
            <p:cNvPr id="23" name="Hexagon 22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26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exagon 27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exagon 28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9"/>
          <p:cNvGrpSpPr/>
          <p:nvPr/>
        </p:nvGrpSpPr>
        <p:grpSpPr>
          <a:xfrm>
            <a:off x="3810000" y="5029200"/>
            <a:ext cx="1524000" cy="1828800"/>
            <a:chOff x="4648200" y="1447800"/>
            <a:chExt cx="1524000" cy="1828800"/>
          </a:xfrm>
        </p:grpSpPr>
        <p:sp>
          <p:nvSpPr>
            <p:cNvPr id="31" name="Hexagon 30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exagon 31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exagon 32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exagon 33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exagon 34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37"/>
          <p:cNvGrpSpPr/>
          <p:nvPr/>
        </p:nvGrpSpPr>
        <p:grpSpPr>
          <a:xfrm>
            <a:off x="2438400" y="4724400"/>
            <a:ext cx="1524000" cy="1828800"/>
            <a:chOff x="4648200" y="1447800"/>
            <a:chExt cx="1524000" cy="1828800"/>
          </a:xfrm>
        </p:grpSpPr>
        <p:sp>
          <p:nvSpPr>
            <p:cNvPr id="39" name="Hexagon 38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exagon 39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exagon 40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exagon 41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42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exagon 43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exagon 44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45"/>
          <p:cNvGrpSpPr/>
          <p:nvPr/>
        </p:nvGrpSpPr>
        <p:grpSpPr>
          <a:xfrm>
            <a:off x="1066800" y="4419600"/>
            <a:ext cx="1524000" cy="1828800"/>
            <a:chOff x="4648200" y="1447800"/>
            <a:chExt cx="1524000" cy="1828800"/>
          </a:xfrm>
        </p:grpSpPr>
        <p:sp>
          <p:nvSpPr>
            <p:cNvPr id="47" name="Hexagon 46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47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exagon 48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53"/>
          <p:cNvGrpSpPr/>
          <p:nvPr/>
        </p:nvGrpSpPr>
        <p:grpSpPr>
          <a:xfrm>
            <a:off x="1981200" y="3200400"/>
            <a:ext cx="1524000" cy="1828800"/>
            <a:chOff x="4648200" y="1447800"/>
            <a:chExt cx="1524000" cy="1828800"/>
          </a:xfrm>
        </p:grpSpPr>
        <p:sp>
          <p:nvSpPr>
            <p:cNvPr id="55" name="Hexagon 54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61"/>
          <p:cNvGrpSpPr/>
          <p:nvPr/>
        </p:nvGrpSpPr>
        <p:grpSpPr>
          <a:xfrm>
            <a:off x="2895600" y="1981200"/>
            <a:ext cx="1524000" cy="1828800"/>
            <a:chOff x="4648200" y="1447800"/>
            <a:chExt cx="1524000" cy="1828800"/>
          </a:xfrm>
        </p:grpSpPr>
        <p:sp>
          <p:nvSpPr>
            <p:cNvPr id="63" name="Hexagon 62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69"/>
          <p:cNvGrpSpPr/>
          <p:nvPr/>
        </p:nvGrpSpPr>
        <p:grpSpPr>
          <a:xfrm>
            <a:off x="5638800" y="2590800"/>
            <a:ext cx="1524000" cy="1828800"/>
            <a:chOff x="4648200" y="1447800"/>
            <a:chExt cx="1524000" cy="1828800"/>
          </a:xfrm>
        </p:grpSpPr>
        <p:sp>
          <p:nvSpPr>
            <p:cNvPr id="71" name="Hexagon 70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Hexagon 72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Hexagon 73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Hexagon 74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Hexagon 75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Hexagon 76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77"/>
          <p:cNvGrpSpPr/>
          <p:nvPr/>
        </p:nvGrpSpPr>
        <p:grpSpPr>
          <a:xfrm>
            <a:off x="6096000" y="4114800"/>
            <a:ext cx="1524000" cy="1828800"/>
            <a:chOff x="4648200" y="1447800"/>
            <a:chExt cx="1524000" cy="1828800"/>
          </a:xfrm>
        </p:grpSpPr>
        <p:sp>
          <p:nvSpPr>
            <p:cNvPr id="79" name="Hexagon 78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Hexagon 79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Hexagon 80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Hexagon 81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Hexagon 82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Hexagon 83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Hexagon 84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85"/>
          <p:cNvGrpSpPr/>
          <p:nvPr/>
        </p:nvGrpSpPr>
        <p:grpSpPr>
          <a:xfrm>
            <a:off x="5181600" y="5334000"/>
            <a:ext cx="1524000" cy="1828800"/>
            <a:chOff x="4648200" y="1447800"/>
            <a:chExt cx="1524000" cy="1828800"/>
          </a:xfrm>
        </p:grpSpPr>
        <p:sp>
          <p:nvSpPr>
            <p:cNvPr id="87" name="Hexagon 86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Hexagon 87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Hexagon 88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Hexagon 89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Hexagon 90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Hexagon 91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Hexagon 92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93"/>
          <p:cNvGrpSpPr/>
          <p:nvPr/>
        </p:nvGrpSpPr>
        <p:grpSpPr>
          <a:xfrm>
            <a:off x="7010400" y="2895600"/>
            <a:ext cx="1524000" cy="1828800"/>
            <a:chOff x="4648200" y="1447800"/>
            <a:chExt cx="1524000" cy="1828800"/>
          </a:xfrm>
        </p:grpSpPr>
        <p:sp>
          <p:nvSpPr>
            <p:cNvPr id="95" name="Hexagon 94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Hexagon 98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Hexagon 99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Hexagon 100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101"/>
          <p:cNvGrpSpPr/>
          <p:nvPr/>
        </p:nvGrpSpPr>
        <p:grpSpPr>
          <a:xfrm>
            <a:off x="1524000" y="1676400"/>
            <a:ext cx="1524000" cy="1828800"/>
            <a:chOff x="4648200" y="1447800"/>
            <a:chExt cx="1524000" cy="1828800"/>
          </a:xfrm>
        </p:grpSpPr>
        <p:sp>
          <p:nvSpPr>
            <p:cNvPr id="103" name="Hexagon 102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Hexagon 104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109"/>
          <p:cNvGrpSpPr/>
          <p:nvPr/>
        </p:nvGrpSpPr>
        <p:grpSpPr>
          <a:xfrm>
            <a:off x="609600" y="2895600"/>
            <a:ext cx="1524000" cy="1828800"/>
            <a:chOff x="4648200" y="1447800"/>
            <a:chExt cx="1524000" cy="1828800"/>
          </a:xfrm>
        </p:grpSpPr>
        <p:sp>
          <p:nvSpPr>
            <p:cNvPr id="111" name="Hexagon 110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Hexagon 118"/>
          <p:cNvSpPr/>
          <p:nvPr/>
        </p:nvSpPr>
        <p:spPr>
          <a:xfrm>
            <a:off x="5638800" y="1676400"/>
            <a:ext cx="609600" cy="6087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6096000" y="1982082"/>
            <a:ext cx="609600" cy="6087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Hexagon 120"/>
          <p:cNvSpPr/>
          <p:nvPr/>
        </p:nvSpPr>
        <p:spPr>
          <a:xfrm>
            <a:off x="6096000" y="1372482"/>
            <a:ext cx="609600" cy="6087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Hexagon 121"/>
          <p:cNvSpPr/>
          <p:nvPr/>
        </p:nvSpPr>
        <p:spPr>
          <a:xfrm>
            <a:off x="2438400" y="1371600"/>
            <a:ext cx="609600" cy="6087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Hexagon 122"/>
          <p:cNvSpPr/>
          <p:nvPr/>
        </p:nvSpPr>
        <p:spPr>
          <a:xfrm>
            <a:off x="5181600" y="1372482"/>
            <a:ext cx="609600" cy="6087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Hexagon 123"/>
          <p:cNvSpPr/>
          <p:nvPr/>
        </p:nvSpPr>
        <p:spPr>
          <a:xfrm>
            <a:off x="5181600" y="1982082"/>
            <a:ext cx="609600" cy="6087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Hexagon 124"/>
          <p:cNvSpPr/>
          <p:nvPr/>
        </p:nvSpPr>
        <p:spPr>
          <a:xfrm>
            <a:off x="5638800" y="2286882"/>
            <a:ext cx="609600" cy="6087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25"/>
          <p:cNvGrpSpPr/>
          <p:nvPr/>
        </p:nvGrpSpPr>
        <p:grpSpPr>
          <a:xfrm>
            <a:off x="6553200" y="1371600"/>
            <a:ext cx="1524000" cy="1828800"/>
            <a:chOff x="4648200" y="1447800"/>
            <a:chExt cx="1524000" cy="1828800"/>
          </a:xfrm>
        </p:grpSpPr>
        <p:sp>
          <p:nvSpPr>
            <p:cNvPr id="127" name="Hexagon 126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Hexagon 127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Hexagon 128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Hexagon 129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Hexagon 130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Hexagon 131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Hexagon 132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33"/>
          <p:cNvGrpSpPr/>
          <p:nvPr/>
        </p:nvGrpSpPr>
        <p:grpSpPr>
          <a:xfrm>
            <a:off x="152400" y="1371600"/>
            <a:ext cx="1524000" cy="1828800"/>
            <a:chOff x="4648200" y="1447800"/>
            <a:chExt cx="1524000" cy="1828800"/>
          </a:xfrm>
        </p:grpSpPr>
        <p:sp>
          <p:nvSpPr>
            <p:cNvPr id="135" name="Hexagon 134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Hexagon 135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Hexagon 136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Hexagon 137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Hexagon 138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Hexagon 139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Hexagon 140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Hexagon 142"/>
          <p:cNvSpPr/>
          <p:nvPr/>
        </p:nvSpPr>
        <p:spPr>
          <a:xfrm>
            <a:off x="4267200" y="1371600"/>
            <a:ext cx="609600" cy="6087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Hexagon 143"/>
          <p:cNvSpPr/>
          <p:nvPr/>
        </p:nvSpPr>
        <p:spPr>
          <a:xfrm>
            <a:off x="4724400" y="1677282"/>
            <a:ext cx="609600" cy="6087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Hexagon 144"/>
          <p:cNvSpPr/>
          <p:nvPr/>
        </p:nvSpPr>
        <p:spPr>
          <a:xfrm>
            <a:off x="3352800" y="1371600"/>
            <a:ext cx="609600" cy="6087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Hexagon 145"/>
          <p:cNvSpPr/>
          <p:nvPr/>
        </p:nvSpPr>
        <p:spPr>
          <a:xfrm>
            <a:off x="2895600" y="1676400"/>
            <a:ext cx="609600" cy="6087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Hexagon 146"/>
          <p:cNvSpPr/>
          <p:nvPr/>
        </p:nvSpPr>
        <p:spPr>
          <a:xfrm>
            <a:off x="1524000" y="1371600"/>
            <a:ext cx="609600" cy="6087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Hexagon 147"/>
          <p:cNvSpPr/>
          <p:nvPr/>
        </p:nvSpPr>
        <p:spPr>
          <a:xfrm>
            <a:off x="3810000" y="1677282"/>
            <a:ext cx="609600" cy="6087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Hexagon 148"/>
          <p:cNvSpPr/>
          <p:nvPr/>
        </p:nvSpPr>
        <p:spPr>
          <a:xfrm>
            <a:off x="4267200" y="1982082"/>
            <a:ext cx="609600" cy="608718"/>
          </a:xfrm>
          <a:prstGeom prst="hexag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49"/>
          <p:cNvGrpSpPr/>
          <p:nvPr/>
        </p:nvGrpSpPr>
        <p:grpSpPr>
          <a:xfrm>
            <a:off x="6553200" y="5638800"/>
            <a:ext cx="1524000" cy="1828800"/>
            <a:chOff x="4648200" y="1447800"/>
            <a:chExt cx="1524000" cy="1828800"/>
          </a:xfrm>
        </p:grpSpPr>
        <p:sp>
          <p:nvSpPr>
            <p:cNvPr id="151" name="Hexagon 150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Hexagon 151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Hexagon 152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Hexagon 153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Hexagon 154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Hexagon 155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Hexagon 156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57"/>
          <p:cNvGrpSpPr/>
          <p:nvPr/>
        </p:nvGrpSpPr>
        <p:grpSpPr>
          <a:xfrm>
            <a:off x="-304800" y="4114800"/>
            <a:ext cx="1524000" cy="1828800"/>
            <a:chOff x="4648200" y="1447800"/>
            <a:chExt cx="1524000" cy="1828800"/>
          </a:xfrm>
        </p:grpSpPr>
        <p:sp>
          <p:nvSpPr>
            <p:cNvPr id="159" name="Hexagon 158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Hexagon 159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Hexagon 160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Hexagon 162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Hexagon 163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Hexagon 164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65"/>
          <p:cNvGrpSpPr/>
          <p:nvPr/>
        </p:nvGrpSpPr>
        <p:grpSpPr>
          <a:xfrm>
            <a:off x="-762000" y="2590800"/>
            <a:ext cx="1524000" cy="1828800"/>
            <a:chOff x="4648200" y="1447800"/>
            <a:chExt cx="1524000" cy="1828800"/>
          </a:xfrm>
        </p:grpSpPr>
        <p:sp>
          <p:nvSpPr>
            <p:cNvPr id="167" name="Hexagon 166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Hexagon 167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Hexagon 168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Hexagon 169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Hexagon 170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Hexagon 171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Hexagon 172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73"/>
          <p:cNvGrpSpPr/>
          <p:nvPr/>
        </p:nvGrpSpPr>
        <p:grpSpPr>
          <a:xfrm>
            <a:off x="7467600" y="4419600"/>
            <a:ext cx="1524000" cy="1828800"/>
            <a:chOff x="4648200" y="1447800"/>
            <a:chExt cx="1524000" cy="1828800"/>
          </a:xfrm>
        </p:grpSpPr>
        <p:sp>
          <p:nvSpPr>
            <p:cNvPr id="175" name="Hexagon 174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Hexagon 175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Hexagon 176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Hexagon 177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Hexagon 178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Hexagon 179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Hexagon 180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81"/>
          <p:cNvGrpSpPr/>
          <p:nvPr/>
        </p:nvGrpSpPr>
        <p:grpSpPr>
          <a:xfrm>
            <a:off x="152400" y="5638800"/>
            <a:ext cx="1524000" cy="1828800"/>
            <a:chOff x="4648200" y="1447800"/>
            <a:chExt cx="1524000" cy="1828800"/>
          </a:xfrm>
        </p:grpSpPr>
        <p:sp>
          <p:nvSpPr>
            <p:cNvPr id="183" name="Hexagon 182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Hexagon 183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Hexagon 184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Hexagon 185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Hexagon 186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Hexagon 187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Hexagon 188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89"/>
          <p:cNvGrpSpPr/>
          <p:nvPr/>
        </p:nvGrpSpPr>
        <p:grpSpPr>
          <a:xfrm>
            <a:off x="1524000" y="5943600"/>
            <a:ext cx="1524000" cy="1828800"/>
            <a:chOff x="4648200" y="1447800"/>
            <a:chExt cx="1524000" cy="1828800"/>
          </a:xfrm>
        </p:grpSpPr>
        <p:sp>
          <p:nvSpPr>
            <p:cNvPr id="191" name="Hexagon 190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Hexagon 191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Hexagon 192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Hexagon 193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Hexagon 194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Hexagon 195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Hexagon 196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97"/>
          <p:cNvGrpSpPr/>
          <p:nvPr/>
        </p:nvGrpSpPr>
        <p:grpSpPr>
          <a:xfrm>
            <a:off x="2895600" y="6248400"/>
            <a:ext cx="1524000" cy="1828800"/>
            <a:chOff x="4648200" y="1447800"/>
            <a:chExt cx="1524000" cy="1828800"/>
          </a:xfrm>
        </p:grpSpPr>
        <p:sp>
          <p:nvSpPr>
            <p:cNvPr id="199" name="Hexagon 198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Hexagon 199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Hexagon 200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Hexagon 201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Hexagon 202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Hexagon 203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Hexagon 204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205"/>
          <p:cNvGrpSpPr/>
          <p:nvPr/>
        </p:nvGrpSpPr>
        <p:grpSpPr>
          <a:xfrm>
            <a:off x="8382000" y="3200400"/>
            <a:ext cx="1524000" cy="1828800"/>
            <a:chOff x="4648200" y="1447800"/>
            <a:chExt cx="1524000" cy="1828800"/>
          </a:xfrm>
        </p:grpSpPr>
        <p:sp>
          <p:nvSpPr>
            <p:cNvPr id="207" name="Hexagon 206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Hexagon 207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Hexagon 208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Hexagon 209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Hexagon 210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Hexagon 211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Hexagon 212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213"/>
          <p:cNvGrpSpPr/>
          <p:nvPr/>
        </p:nvGrpSpPr>
        <p:grpSpPr>
          <a:xfrm>
            <a:off x="7924800" y="1676400"/>
            <a:ext cx="1524000" cy="1828800"/>
            <a:chOff x="4648200" y="1447800"/>
            <a:chExt cx="1524000" cy="1828800"/>
          </a:xfrm>
        </p:grpSpPr>
        <p:sp>
          <p:nvSpPr>
            <p:cNvPr id="215" name="Hexagon 214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Hexagon 215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Hexagon 216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Hexagon 217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Hexagon 218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Hexagon 219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Hexagon 220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Level-2 </a:t>
            </a:r>
            <a:r>
              <a:rPr lang="en-US" dirty="0" err="1" smtClean="0"/>
              <a:t>Polyhex</a:t>
            </a:r>
            <a:r>
              <a:rPr lang="en-US" dirty="0" smtClean="0"/>
              <a:t> Tiles </a:t>
            </a:r>
            <a:r>
              <a:rPr lang="en-US" dirty="0" smtClean="0"/>
              <a:t>An Infinite </a:t>
            </a:r>
            <a:r>
              <a:rPr lang="en-US" dirty="0" smtClean="0"/>
              <a:t>Plane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ED50553-CCE9-4B88-BCA3-D12BA1684C4B}" type="slidenum">
              <a:rPr lang="en-GB" smtClean="0"/>
              <a:pPr/>
              <a:t>9</a:t>
            </a:fld>
            <a:endParaRPr lang="en-GB"/>
          </a:p>
        </p:txBody>
      </p:sp>
      <p:grpSp>
        <p:nvGrpSpPr>
          <p:cNvPr id="3" name="Group 5"/>
          <p:cNvGrpSpPr/>
          <p:nvPr/>
        </p:nvGrpSpPr>
        <p:grpSpPr>
          <a:xfrm>
            <a:off x="3352800" y="3505200"/>
            <a:ext cx="1524000" cy="1828800"/>
            <a:chOff x="4648200" y="1447800"/>
            <a:chExt cx="1524000" cy="1828800"/>
          </a:xfrm>
          <a:solidFill>
            <a:schemeClr val="accent1">
              <a:lumMod val="50000"/>
            </a:schemeClr>
          </a:solidFill>
        </p:grpSpPr>
        <p:sp>
          <p:nvSpPr>
            <p:cNvPr id="7" name="Hexagon 6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Hexagon 7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Hexagon 8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Hexagon 9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Hexagon 11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4267200" y="2286000"/>
            <a:ext cx="1524000" cy="1828800"/>
            <a:chOff x="4648200" y="1447800"/>
            <a:chExt cx="1524000" cy="1828800"/>
          </a:xfrm>
          <a:solidFill>
            <a:schemeClr val="accent4">
              <a:lumMod val="50000"/>
              <a:lumOff val="50000"/>
            </a:schemeClr>
          </a:solidFill>
        </p:grpSpPr>
        <p:sp>
          <p:nvSpPr>
            <p:cNvPr id="15" name="Hexagon 14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exagon 15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Hexagon 16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Hexagon 17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Hexagon 18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Hexagon 19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Hexagon 20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4724400" y="3810000"/>
            <a:ext cx="1524000" cy="1828800"/>
            <a:chOff x="4648200" y="1447800"/>
            <a:chExt cx="1524000" cy="18288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Hexagon 22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Hexagon 23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Hexagon 24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Hexagon 25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Hexagon 26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Hexagon 27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Hexagon 28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29"/>
          <p:cNvGrpSpPr/>
          <p:nvPr/>
        </p:nvGrpSpPr>
        <p:grpSpPr>
          <a:xfrm>
            <a:off x="3810000" y="5029200"/>
            <a:ext cx="1524000" cy="1828800"/>
            <a:chOff x="4648200" y="1447800"/>
            <a:chExt cx="1524000" cy="1828800"/>
          </a:xfrm>
          <a:solidFill>
            <a:schemeClr val="accent2">
              <a:lumMod val="75000"/>
            </a:schemeClr>
          </a:solidFill>
        </p:grpSpPr>
        <p:sp>
          <p:nvSpPr>
            <p:cNvPr id="31" name="Hexagon 30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Hexagon 31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Hexagon 32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Hexagon 33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Hexagon 34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Hexagon 35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Hexagon 36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37"/>
          <p:cNvGrpSpPr/>
          <p:nvPr/>
        </p:nvGrpSpPr>
        <p:grpSpPr>
          <a:xfrm>
            <a:off x="2438400" y="4724400"/>
            <a:ext cx="1524000" cy="1828800"/>
            <a:chOff x="4648200" y="1447800"/>
            <a:chExt cx="1524000" cy="1828800"/>
          </a:xfrm>
          <a:solidFill>
            <a:srgbClr val="C00000">
              <a:alpha val="33000"/>
            </a:srgbClr>
          </a:solidFill>
        </p:grpSpPr>
        <p:sp>
          <p:nvSpPr>
            <p:cNvPr id="39" name="Hexagon 38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Hexagon 39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Hexagon 40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Hexagon 41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42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exagon 43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Hexagon 44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45"/>
          <p:cNvGrpSpPr/>
          <p:nvPr/>
        </p:nvGrpSpPr>
        <p:grpSpPr>
          <a:xfrm>
            <a:off x="1066800" y="4419600"/>
            <a:ext cx="1524000" cy="1828800"/>
            <a:chOff x="4648200" y="1447800"/>
            <a:chExt cx="1524000" cy="1828800"/>
          </a:xfrm>
          <a:solidFill>
            <a:schemeClr val="accent1">
              <a:lumMod val="50000"/>
            </a:schemeClr>
          </a:solidFill>
        </p:grpSpPr>
        <p:sp>
          <p:nvSpPr>
            <p:cNvPr id="47" name="Hexagon 46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Hexagon 47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Hexagon 48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53"/>
          <p:cNvGrpSpPr/>
          <p:nvPr/>
        </p:nvGrpSpPr>
        <p:grpSpPr>
          <a:xfrm>
            <a:off x="1981200" y="3200400"/>
            <a:ext cx="1524000" cy="1828800"/>
            <a:chOff x="4648200" y="1447800"/>
            <a:chExt cx="1524000" cy="1828800"/>
          </a:xfrm>
          <a:solidFill>
            <a:srgbClr val="FFFF00">
              <a:alpha val="39000"/>
            </a:srgbClr>
          </a:solidFill>
        </p:grpSpPr>
        <p:sp>
          <p:nvSpPr>
            <p:cNvPr id="55" name="Hexagon 54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61"/>
          <p:cNvGrpSpPr/>
          <p:nvPr/>
        </p:nvGrpSpPr>
        <p:grpSpPr>
          <a:xfrm>
            <a:off x="2895600" y="1981200"/>
            <a:ext cx="1524000" cy="1828800"/>
            <a:chOff x="4648200" y="1447800"/>
            <a:chExt cx="1524000" cy="1828800"/>
          </a:xfrm>
          <a:solidFill>
            <a:schemeClr val="accent2">
              <a:lumMod val="75000"/>
            </a:schemeClr>
          </a:solidFill>
        </p:grpSpPr>
        <p:sp>
          <p:nvSpPr>
            <p:cNvPr id="63" name="Hexagon 62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69"/>
          <p:cNvGrpSpPr/>
          <p:nvPr/>
        </p:nvGrpSpPr>
        <p:grpSpPr>
          <a:xfrm>
            <a:off x="5638800" y="2590800"/>
            <a:ext cx="1524000" cy="1828800"/>
            <a:chOff x="4648200" y="1447800"/>
            <a:chExt cx="1524000" cy="1828800"/>
          </a:xfrm>
          <a:solidFill>
            <a:schemeClr val="accent1">
              <a:lumMod val="50000"/>
            </a:schemeClr>
          </a:solidFill>
        </p:grpSpPr>
        <p:sp>
          <p:nvSpPr>
            <p:cNvPr id="71" name="Hexagon 70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Hexagon 72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Hexagon 73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Hexagon 74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Hexagon 75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Hexagon 76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77"/>
          <p:cNvGrpSpPr/>
          <p:nvPr/>
        </p:nvGrpSpPr>
        <p:grpSpPr>
          <a:xfrm>
            <a:off x="6096000" y="4114800"/>
            <a:ext cx="1524000" cy="1828800"/>
            <a:chOff x="4648200" y="1447800"/>
            <a:chExt cx="1524000" cy="1828800"/>
          </a:xfrm>
          <a:solidFill>
            <a:srgbClr val="FFFF00">
              <a:alpha val="38000"/>
            </a:srgbClr>
          </a:solidFill>
        </p:grpSpPr>
        <p:sp>
          <p:nvSpPr>
            <p:cNvPr id="79" name="Hexagon 78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Hexagon 79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Hexagon 80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Hexagon 81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Hexagon 82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Hexagon 83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Hexagon 84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85"/>
          <p:cNvGrpSpPr/>
          <p:nvPr/>
        </p:nvGrpSpPr>
        <p:grpSpPr>
          <a:xfrm>
            <a:off x="5181600" y="5334000"/>
            <a:ext cx="1524000" cy="1828800"/>
            <a:chOff x="4648200" y="1447800"/>
            <a:chExt cx="1524000" cy="1828800"/>
          </a:xfrm>
          <a:solidFill>
            <a:schemeClr val="accent4">
              <a:lumMod val="50000"/>
              <a:lumOff val="50000"/>
            </a:schemeClr>
          </a:solidFill>
        </p:grpSpPr>
        <p:sp>
          <p:nvSpPr>
            <p:cNvPr id="87" name="Hexagon 86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Hexagon 87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Hexagon 88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Hexagon 89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Hexagon 90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Hexagon 91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Hexagon 92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93"/>
          <p:cNvGrpSpPr/>
          <p:nvPr/>
        </p:nvGrpSpPr>
        <p:grpSpPr>
          <a:xfrm>
            <a:off x="7010400" y="2895600"/>
            <a:ext cx="1524000" cy="1828800"/>
            <a:chOff x="4648200" y="1447800"/>
            <a:chExt cx="1524000" cy="1828800"/>
          </a:xfrm>
          <a:solidFill>
            <a:srgbClr val="C00000">
              <a:alpha val="35000"/>
            </a:srgbClr>
          </a:solidFill>
        </p:grpSpPr>
        <p:sp>
          <p:nvSpPr>
            <p:cNvPr id="95" name="Hexagon 94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Hexagon 98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Hexagon 99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Hexagon 100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101"/>
          <p:cNvGrpSpPr/>
          <p:nvPr/>
        </p:nvGrpSpPr>
        <p:grpSpPr>
          <a:xfrm>
            <a:off x="1524000" y="1676400"/>
            <a:ext cx="1524000" cy="1828800"/>
            <a:chOff x="4648200" y="1447800"/>
            <a:chExt cx="1524000" cy="1828800"/>
          </a:xfrm>
          <a:solidFill>
            <a:schemeClr val="accent1">
              <a:lumMod val="50000"/>
            </a:schemeClr>
          </a:solidFill>
        </p:grpSpPr>
        <p:sp>
          <p:nvSpPr>
            <p:cNvPr id="103" name="Hexagon 102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Hexagon 103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Hexagon 104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Hexagon 105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Hexagon 106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Hexagon 107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Hexagon 108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109"/>
          <p:cNvGrpSpPr/>
          <p:nvPr/>
        </p:nvGrpSpPr>
        <p:grpSpPr>
          <a:xfrm>
            <a:off x="609600" y="2895600"/>
            <a:ext cx="1524000" cy="1828800"/>
            <a:chOff x="4648200" y="1447800"/>
            <a:chExt cx="1524000" cy="18288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1" name="Hexagon 110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Hexagon 111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Hexagon 112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Hexagon 113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Hexagon 114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Hexagon 115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exagon 116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Hexagon 118"/>
          <p:cNvSpPr/>
          <p:nvPr/>
        </p:nvSpPr>
        <p:spPr>
          <a:xfrm>
            <a:off x="5638800" y="1676400"/>
            <a:ext cx="609600" cy="608718"/>
          </a:xfrm>
          <a:prstGeom prst="hexagon">
            <a:avLst/>
          </a:prstGeom>
          <a:solidFill>
            <a:srgbClr val="FFFF00">
              <a:alpha val="3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6096000" y="1982082"/>
            <a:ext cx="609600" cy="608718"/>
          </a:xfrm>
          <a:prstGeom prst="hexagon">
            <a:avLst/>
          </a:prstGeom>
          <a:solidFill>
            <a:srgbClr val="FFFF00">
              <a:alpha val="3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Hexagon 120"/>
          <p:cNvSpPr/>
          <p:nvPr/>
        </p:nvSpPr>
        <p:spPr>
          <a:xfrm>
            <a:off x="6096000" y="1372482"/>
            <a:ext cx="609600" cy="608718"/>
          </a:xfrm>
          <a:prstGeom prst="hexagon">
            <a:avLst/>
          </a:prstGeom>
          <a:solidFill>
            <a:srgbClr val="FFFF00">
              <a:alpha val="3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Hexagon 121"/>
          <p:cNvSpPr/>
          <p:nvPr/>
        </p:nvSpPr>
        <p:spPr>
          <a:xfrm>
            <a:off x="2438400" y="1371600"/>
            <a:ext cx="609600" cy="608718"/>
          </a:xfrm>
          <a:prstGeom prst="hexagon">
            <a:avLst/>
          </a:prstGeom>
          <a:solidFill>
            <a:schemeClr val="accent1">
              <a:lumMod val="20000"/>
              <a:lumOff val="80000"/>
              <a:alpha val="5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Hexagon 122"/>
          <p:cNvSpPr/>
          <p:nvPr/>
        </p:nvSpPr>
        <p:spPr>
          <a:xfrm>
            <a:off x="5181600" y="1372482"/>
            <a:ext cx="609600" cy="608718"/>
          </a:xfrm>
          <a:prstGeom prst="hexagon">
            <a:avLst/>
          </a:prstGeom>
          <a:solidFill>
            <a:srgbClr val="FFFF00">
              <a:alpha val="3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Hexagon 123"/>
          <p:cNvSpPr/>
          <p:nvPr/>
        </p:nvSpPr>
        <p:spPr>
          <a:xfrm>
            <a:off x="5181600" y="1982082"/>
            <a:ext cx="609600" cy="608718"/>
          </a:xfrm>
          <a:prstGeom prst="hexagon">
            <a:avLst/>
          </a:prstGeom>
          <a:solidFill>
            <a:srgbClr val="FFFF00">
              <a:alpha val="3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Hexagon 124"/>
          <p:cNvSpPr/>
          <p:nvPr/>
        </p:nvSpPr>
        <p:spPr>
          <a:xfrm>
            <a:off x="5638800" y="2286882"/>
            <a:ext cx="609600" cy="608718"/>
          </a:xfrm>
          <a:prstGeom prst="hexagon">
            <a:avLst/>
          </a:prstGeom>
          <a:solidFill>
            <a:srgbClr val="FFFF00">
              <a:alpha val="37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25"/>
          <p:cNvGrpSpPr/>
          <p:nvPr/>
        </p:nvGrpSpPr>
        <p:grpSpPr>
          <a:xfrm>
            <a:off x="6553200" y="1371600"/>
            <a:ext cx="1524000" cy="1828800"/>
            <a:chOff x="4648200" y="1447800"/>
            <a:chExt cx="1524000" cy="1828800"/>
          </a:xfrm>
          <a:solidFill>
            <a:schemeClr val="bg2"/>
          </a:solidFill>
        </p:grpSpPr>
        <p:sp>
          <p:nvSpPr>
            <p:cNvPr id="127" name="Hexagon 126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Hexagon 127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Hexagon 128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Hexagon 129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Hexagon 130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Hexagon 131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Hexagon 132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33"/>
          <p:cNvGrpSpPr/>
          <p:nvPr/>
        </p:nvGrpSpPr>
        <p:grpSpPr>
          <a:xfrm>
            <a:off x="152400" y="1371600"/>
            <a:ext cx="1524000" cy="1828800"/>
            <a:chOff x="4648200" y="1447800"/>
            <a:chExt cx="1524000" cy="1828800"/>
          </a:xfrm>
          <a:solidFill>
            <a:schemeClr val="accent2">
              <a:lumMod val="75000"/>
            </a:schemeClr>
          </a:solidFill>
        </p:grpSpPr>
        <p:sp>
          <p:nvSpPr>
            <p:cNvPr id="135" name="Hexagon 134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Hexagon 135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Hexagon 136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Hexagon 137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Hexagon 138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Hexagon 139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Hexagon 140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Hexagon 142"/>
          <p:cNvSpPr/>
          <p:nvPr/>
        </p:nvSpPr>
        <p:spPr>
          <a:xfrm>
            <a:off x="4267200" y="1371600"/>
            <a:ext cx="609600" cy="608718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Hexagon 143"/>
          <p:cNvSpPr/>
          <p:nvPr/>
        </p:nvSpPr>
        <p:spPr>
          <a:xfrm>
            <a:off x="4724400" y="1677282"/>
            <a:ext cx="609600" cy="608718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Hexagon 144"/>
          <p:cNvSpPr/>
          <p:nvPr/>
        </p:nvSpPr>
        <p:spPr>
          <a:xfrm>
            <a:off x="3352800" y="1371600"/>
            <a:ext cx="609600" cy="608718"/>
          </a:xfrm>
          <a:prstGeom prst="hexagon">
            <a:avLst/>
          </a:prstGeom>
          <a:solidFill>
            <a:schemeClr val="accent1">
              <a:lumMod val="20000"/>
              <a:lumOff val="80000"/>
              <a:alpha val="5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Hexagon 145"/>
          <p:cNvSpPr/>
          <p:nvPr/>
        </p:nvSpPr>
        <p:spPr>
          <a:xfrm>
            <a:off x="2895600" y="1676400"/>
            <a:ext cx="609600" cy="608718"/>
          </a:xfrm>
          <a:prstGeom prst="hexagon">
            <a:avLst/>
          </a:prstGeom>
          <a:solidFill>
            <a:schemeClr val="accent1">
              <a:lumMod val="20000"/>
              <a:lumOff val="80000"/>
              <a:alpha val="5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Hexagon 146"/>
          <p:cNvSpPr/>
          <p:nvPr/>
        </p:nvSpPr>
        <p:spPr>
          <a:xfrm>
            <a:off x="1524000" y="1371600"/>
            <a:ext cx="609600" cy="608718"/>
          </a:xfrm>
          <a:prstGeom prst="hexagon">
            <a:avLst/>
          </a:prstGeom>
          <a:solidFill>
            <a:srgbClr val="C00000">
              <a:alpha val="3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Hexagon 147"/>
          <p:cNvSpPr/>
          <p:nvPr/>
        </p:nvSpPr>
        <p:spPr>
          <a:xfrm>
            <a:off x="3810000" y="1677282"/>
            <a:ext cx="609600" cy="608718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Hexagon 148"/>
          <p:cNvSpPr/>
          <p:nvPr/>
        </p:nvSpPr>
        <p:spPr>
          <a:xfrm>
            <a:off x="4267200" y="1982082"/>
            <a:ext cx="609600" cy="608718"/>
          </a:xfrm>
          <a:prstGeom prst="hexagon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49"/>
          <p:cNvGrpSpPr/>
          <p:nvPr/>
        </p:nvGrpSpPr>
        <p:grpSpPr>
          <a:xfrm>
            <a:off x="6553200" y="5638800"/>
            <a:ext cx="1524000" cy="1828800"/>
            <a:chOff x="4648200" y="1447800"/>
            <a:chExt cx="1524000" cy="1828800"/>
          </a:xfrm>
          <a:solidFill>
            <a:schemeClr val="accent2">
              <a:lumMod val="75000"/>
            </a:schemeClr>
          </a:solidFill>
        </p:grpSpPr>
        <p:sp>
          <p:nvSpPr>
            <p:cNvPr id="151" name="Hexagon 150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Hexagon 151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Hexagon 152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Hexagon 153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Hexagon 154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Hexagon 155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Hexagon 156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6" name="Group 157"/>
          <p:cNvGrpSpPr/>
          <p:nvPr/>
        </p:nvGrpSpPr>
        <p:grpSpPr>
          <a:xfrm>
            <a:off x="-304800" y="4114800"/>
            <a:ext cx="1524000" cy="1828800"/>
            <a:chOff x="4648200" y="1447800"/>
            <a:chExt cx="1524000" cy="1828800"/>
          </a:xfrm>
          <a:solidFill>
            <a:schemeClr val="accent2">
              <a:lumMod val="75000"/>
            </a:schemeClr>
          </a:solidFill>
        </p:grpSpPr>
        <p:sp>
          <p:nvSpPr>
            <p:cNvPr id="159" name="Hexagon 158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Hexagon 159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Hexagon 160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Hexagon 161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Hexagon 162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Hexagon 163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Hexagon 164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4" name="Group 165"/>
          <p:cNvGrpSpPr/>
          <p:nvPr/>
        </p:nvGrpSpPr>
        <p:grpSpPr>
          <a:xfrm>
            <a:off x="-762000" y="2590800"/>
            <a:ext cx="1524000" cy="1828800"/>
            <a:chOff x="4648200" y="1447800"/>
            <a:chExt cx="1524000" cy="1828800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167" name="Hexagon 166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Hexagon 167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Hexagon 168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Hexagon 169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Hexagon 170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Hexagon 171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Hexagon 172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73"/>
          <p:cNvGrpSpPr/>
          <p:nvPr/>
        </p:nvGrpSpPr>
        <p:grpSpPr>
          <a:xfrm>
            <a:off x="7467600" y="4419600"/>
            <a:ext cx="1524000" cy="1828800"/>
            <a:chOff x="4648200" y="1447800"/>
            <a:chExt cx="1524000" cy="1828800"/>
          </a:xfrm>
          <a:solidFill>
            <a:schemeClr val="accent1">
              <a:lumMod val="50000"/>
            </a:schemeClr>
          </a:solidFill>
        </p:grpSpPr>
        <p:sp>
          <p:nvSpPr>
            <p:cNvPr id="175" name="Hexagon 174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Hexagon 175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Hexagon 176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Hexagon 177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Hexagon 178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Hexagon 179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Hexagon 180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0" name="Group 181"/>
          <p:cNvGrpSpPr/>
          <p:nvPr/>
        </p:nvGrpSpPr>
        <p:grpSpPr>
          <a:xfrm>
            <a:off x="152400" y="5638800"/>
            <a:ext cx="1524000" cy="1828800"/>
            <a:chOff x="4648200" y="1447800"/>
            <a:chExt cx="1524000" cy="1828800"/>
          </a:xfrm>
          <a:solidFill>
            <a:srgbClr val="FFFF00">
              <a:alpha val="35000"/>
            </a:srgbClr>
          </a:solidFill>
        </p:grpSpPr>
        <p:sp>
          <p:nvSpPr>
            <p:cNvPr id="183" name="Hexagon 182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Hexagon 183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Hexagon 184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Hexagon 185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Hexagon 186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Hexagon 187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Hexagon 188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8" name="Group 189"/>
          <p:cNvGrpSpPr/>
          <p:nvPr/>
        </p:nvGrpSpPr>
        <p:grpSpPr>
          <a:xfrm>
            <a:off x="1524000" y="5943600"/>
            <a:ext cx="1524000" cy="1828800"/>
            <a:chOff x="4648200" y="1447800"/>
            <a:chExt cx="1524000" cy="1828800"/>
          </a:xfrm>
          <a:solidFill>
            <a:schemeClr val="bg2"/>
          </a:solidFill>
        </p:grpSpPr>
        <p:sp>
          <p:nvSpPr>
            <p:cNvPr id="191" name="Hexagon 190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Hexagon 191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Hexagon 192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Hexagon 193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Hexagon 194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Hexagon 195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Hexagon 196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6" name="Group 197"/>
          <p:cNvGrpSpPr/>
          <p:nvPr/>
        </p:nvGrpSpPr>
        <p:grpSpPr>
          <a:xfrm>
            <a:off x="2895600" y="6248400"/>
            <a:ext cx="1524000" cy="1828800"/>
            <a:chOff x="4648200" y="1447800"/>
            <a:chExt cx="1524000" cy="1828800"/>
          </a:xfrm>
          <a:solidFill>
            <a:schemeClr val="accent1">
              <a:lumMod val="50000"/>
            </a:schemeClr>
          </a:solidFill>
        </p:grpSpPr>
        <p:sp>
          <p:nvSpPr>
            <p:cNvPr id="199" name="Hexagon 198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Hexagon 199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Hexagon 200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Hexagon 201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Hexagon 202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Hexagon 203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Hexagon 204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oup 205"/>
          <p:cNvGrpSpPr/>
          <p:nvPr/>
        </p:nvGrpSpPr>
        <p:grpSpPr>
          <a:xfrm>
            <a:off x="8382000" y="3200400"/>
            <a:ext cx="1524000" cy="1828800"/>
            <a:chOff x="4648200" y="1447800"/>
            <a:chExt cx="1524000" cy="1828800"/>
          </a:xfrm>
          <a:solidFill>
            <a:schemeClr val="accent1">
              <a:lumMod val="20000"/>
              <a:lumOff val="80000"/>
              <a:alpha val="73000"/>
            </a:schemeClr>
          </a:solidFill>
        </p:grpSpPr>
        <p:sp>
          <p:nvSpPr>
            <p:cNvPr id="207" name="Hexagon 206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Hexagon 207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Hexagon 208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Hexagon 209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Hexagon 210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Hexagon 211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Hexagon 212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213"/>
          <p:cNvGrpSpPr/>
          <p:nvPr/>
        </p:nvGrpSpPr>
        <p:grpSpPr>
          <a:xfrm>
            <a:off x="7924800" y="1676400"/>
            <a:ext cx="1524000" cy="1828800"/>
            <a:chOff x="4648200" y="1447800"/>
            <a:chExt cx="1524000" cy="1828800"/>
          </a:xfrm>
          <a:solidFill>
            <a:schemeClr val="accent2">
              <a:lumMod val="75000"/>
            </a:schemeClr>
          </a:solidFill>
        </p:grpSpPr>
        <p:sp>
          <p:nvSpPr>
            <p:cNvPr id="215" name="Hexagon 214"/>
            <p:cNvSpPr/>
            <p:nvPr/>
          </p:nvSpPr>
          <p:spPr>
            <a:xfrm>
              <a:off x="5105400" y="20574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Hexagon 215"/>
            <p:cNvSpPr/>
            <p:nvPr/>
          </p:nvSpPr>
          <p:spPr>
            <a:xfrm>
              <a:off x="55626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Hexagon 216"/>
            <p:cNvSpPr/>
            <p:nvPr/>
          </p:nvSpPr>
          <p:spPr>
            <a:xfrm>
              <a:off x="55626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Hexagon 217"/>
            <p:cNvSpPr/>
            <p:nvPr/>
          </p:nvSpPr>
          <p:spPr>
            <a:xfrm>
              <a:off x="5105400" y="1447800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Hexagon 218"/>
            <p:cNvSpPr/>
            <p:nvPr/>
          </p:nvSpPr>
          <p:spPr>
            <a:xfrm>
              <a:off x="4648200" y="17534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Hexagon 219"/>
            <p:cNvSpPr/>
            <p:nvPr/>
          </p:nvSpPr>
          <p:spPr>
            <a:xfrm>
              <a:off x="4648200" y="23630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Hexagon 220"/>
            <p:cNvSpPr/>
            <p:nvPr/>
          </p:nvSpPr>
          <p:spPr>
            <a:xfrm>
              <a:off x="5105400" y="2667882"/>
              <a:ext cx="609600" cy="608718"/>
            </a:xfrm>
            <a:prstGeom prst="hexagon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" name="Trapezoid 221"/>
          <p:cNvSpPr/>
          <p:nvPr/>
        </p:nvSpPr>
        <p:spPr bwMode="auto">
          <a:xfrm rot="10800000">
            <a:off x="1066800" y="1371600"/>
            <a:ext cx="585216" cy="304800"/>
          </a:xfrm>
          <a:prstGeom prst="trapezoid">
            <a:avLst>
              <a:gd name="adj" fmla="val 46429"/>
            </a:avLst>
          </a:prstGeom>
          <a:solidFill>
            <a:srgbClr val="C00000">
              <a:alpha val="40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223" name="Trapezoid 222"/>
          <p:cNvSpPr/>
          <p:nvPr/>
        </p:nvSpPr>
        <p:spPr bwMode="auto">
          <a:xfrm rot="10800000">
            <a:off x="2005584" y="1371600"/>
            <a:ext cx="585216" cy="304800"/>
          </a:xfrm>
          <a:prstGeom prst="trapezoid">
            <a:avLst>
              <a:gd name="adj" fmla="val 46429"/>
            </a:avLst>
          </a:prstGeom>
          <a:solidFill>
            <a:srgbClr val="C00000">
              <a:alpha val="40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224" name="Trapezoid 223"/>
          <p:cNvSpPr/>
          <p:nvPr/>
        </p:nvSpPr>
        <p:spPr bwMode="auto">
          <a:xfrm rot="10800000">
            <a:off x="2919984" y="1371601"/>
            <a:ext cx="585216" cy="304800"/>
          </a:xfrm>
          <a:prstGeom prst="trapezoid">
            <a:avLst>
              <a:gd name="adj" fmla="val 46429"/>
            </a:avLst>
          </a:prstGeom>
          <a:solidFill>
            <a:schemeClr val="accent1">
              <a:lumMod val="20000"/>
              <a:lumOff val="80000"/>
              <a:alpha val="4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225" name="Trapezoid 224"/>
          <p:cNvSpPr/>
          <p:nvPr/>
        </p:nvSpPr>
        <p:spPr bwMode="auto">
          <a:xfrm rot="10800000">
            <a:off x="152400" y="1371600"/>
            <a:ext cx="585216" cy="304800"/>
          </a:xfrm>
          <a:prstGeom prst="trapezoid">
            <a:avLst>
              <a:gd name="adj" fmla="val 46429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226" name="Trapezoid 225"/>
          <p:cNvSpPr/>
          <p:nvPr/>
        </p:nvSpPr>
        <p:spPr bwMode="auto">
          <a:xfrm rot="10800000">
            <a:off x="3834384" y="1371600"/>
            <a:ext cx="585216" cy="304800"/>
          </a:xfrm>
          <a:prstGeom prst="trapezoid">
            <a:avLst>
              <a:gd name="adj" fmla="val 46429"/>
            </a:avLst>
          </a:prstGeom>
          <a:solidFill>
            <a:schemeClr val="accent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227" name="Trapezoid 226"/>
          <p:cNvSpPr/>
          <p:nvPr/>
        </p:nvSpPr>
        <p:spPr bwMode="auto">
          <a:xfrm rot="10800000">
            <a:off x="4748784" y="1371600"/>
            <a:ext cx="585216" cy="304800"/>
          </a:xfrm>
          <a:prstGeom prst="trapezoid">
            <a:avLst>
              <a:gd name="adj" fmla="val 46429"/>
            </a:avLst>
          </a:prstGeom>
          <a:solidFill>
            <a:schemeClr val="accent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  <p:sp>
        <p:nvSpPr>
          <p:cNvPr id="228" name="Trapezoid 227"/>
          <p:cNvSpPr/>
          <p:nvPr/>
        </p:nvSpPr>
        <p:spPr bwMode="auto">
          <a:xfrm rot="10800000">
            <a:off x="5663184" y="1371601"/>
            <a:ext cx="585216" cy="304800"/>
          </a:xfrm>
          <a:prstGeom prst="trapezoid">
            <a:avLst>
              <a:gd name="adj" fmla="val 46429"/>
            </a:avLst>
          </a:prstGeom>
          <a:solidFill>
            <a:srgbClr val="FFFF00">
              <a:alpha val="51000"/>
            </a:srgb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93000"/>
              </a:lnSpc>
              <a:spcBef>
                <a:spcPts val="500"/>
              </a:spcBef>
              <a:spcAft>
                <a:spcPct val="0"/>
              </a:spcAft>
              <a:buClr>
                <a:srgbClr val="333399"/>
              </a:buClr>
              <a:buSzPct val="100000"/>
              <a:buFont typeface="Arial" pitchFamily="-107" charset="0"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-10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asol Titl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ts val="500"/>
          </a:spcBef>
          <a:spcAft>
            <a:spcPct val="0"/>
          </a:spcAft>
          <a:buClr>
            <a:srgbClr val="333399"/>
          </a:buClr>
          <a:buSzPct val="100000"/>
          <a:buFont typeface="Arial" pitchFamily="-107" charset="0"/>
          <a:buNone/>
          <a:tabLst/>
          <a:defRPr kumimoji="0" lang="en-GB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ts val="500"/>
          </a:spcBef>
          <a:spcAft>
            <a:spcPct val="0"/>
          </a:spcAft>
          <a:buClr>
            <a:srgbClr val="333399"/>
          </a:buClr>
          <a:buSzPct val="100000"/>
          <a:buFont typeface="Arial" pitchFamily="-107" charset="0"/>
          <a:buNone/>
          <a:tabLst/>
          <a:defRPr kumimoji="0" lang="en-GB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7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arasol Presentation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ts val="500"/>
          </a:spcBef>
          <a:spcAft>
            <a:spcPct val="0"/>
          </a:spcAft>
          <a:buClr>
            <a:srgbClr val="333399"/>
          </a:buClr>
          <a:buSzPct val="100000"/>
          <a:buFont typeface="Arial" pitchFamily="-107" charset="0"/>
          <a:buNone/>
          <a:tabLst/>
          <a:defRPr kumimoji="0" lang="en-GB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ts val="500"/>
          </a:spcBef>
          <a:spcAft>
            <a:spcPct val="0"/>
          </a:spcAft>
          <a:buClr>
            <a:srgbClr val="333399"/>
          </a:buClr>
          <a:buSzPct val="100000"/>
          <a:buFont typeface="Arial" pitchFamily="-107" charset="0"/>
          <a:buNone/>
          <a:tabLst/>
          <a:defRPr kumimoji="0" lang="en-GB" sz="20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pitchFamily="-107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parasolTemplate</Template>
  <TotalTime>3971</TotalTime>
  <Words>1077</Words>
  <Application>Microsoft Office PowerPoint</Application>
  <PresentationFormat>On-screen Show (4:3)</PresentationFormat>
  <Paragraphs>268</Paragraphs>
  <Slides>23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Parasol Title Theme</vt:lpstr>
      <vt:lpstr>Parasol Presentation Theme</vt:lpstr>
      <vt:lpstr>Equation</vt:lpstr>
      <vt:lpstr>Reliable Networks With  Unreliable Sensors</vt:lpstr>
      <vt:lpstr>Sensor Reliability (Bathtub Curve) </vt:lpstr>
      <vt:lpstr>Preliminary Assumptions</vt:lpstr>
      <vt:lpstr>Preliminary Definitions</vt:lpstr>
      <vt:lpstr>Research Goal</vt:lpstr>
      <vt:lpstr>Methodology</vt:lpstr>
      <vt:lpstr>Constructing Polyhexes</vt:lpstr>
      <vt:lpstr>Level-1 Polyhex Tiles An Infinite Plane</vt:lpstr>
      <vt:lpstr>Level-2 Polyhex Tiles An Infinite Plane</vt:lpstr>
      <vt:lpstr>Level-3 Polyhex Tiles An Infinite Plane</vt:lpstr>
      <vt:lpstr>Properties of Level-k Polyhexes</vt:lpstr>
      <vt:lpstr>Connected WSN Regions</vt:lpstr>
      <vt:lpstr>Sufficient Condition for Connectivity</vt:lpstr>
      <vt:lpstr>Connectivity of a WSN Region</vt:lpstr>
      <vt:lpstr>Connectivity Analysis: Definitions and Propositions</vt:lpstr>
      <vt:lpstr>Connectivity Analysis (Lower Bound)</vt:lpstr>
      <vt:lpstr>Computing N(k,i)</vt:lpstr>
      <vt:lpstr>Reducing time complexity</vt:lpstr>
      <vt:lpstr>Determining the size of the hexagon</vt:lpstr>
      <vt:lpstr>Practical Application</vt:lpstr>
      <vt:lpstr>Results</vt:lpstr>
      <vt:lpstr>Questions?</vt:lpstr>
      <vt:lpstr>Determining Network Reliability</vt:lpstr>
    </vt:vector>
  </TitlesOfParts>
  <Company>Texas A&amp;M University -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Srikanth Sastry</dc:creator>
  <cp:lastModifiedBy>Srikanth Sastry</cp:lastModifiedBy>
  <cp:revision>301</cp:revision>
  <dcterms:created xsi:type="dcterms:W3CDTF">2010-12-07T17:42:38Z</dcterms:created>
  <dcterms:modified xsi:type="dcterms:W3CDTF">2011-01-02T11:05:15Z</dcterms:modified>
</cp:coreProperties>
</file>