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76" r:id="rId2"/>
    <p:sldMasterId id="2147483688" r:id="rId3"/>
  </p:sldMasterIdLst>
  <p:notesMasterIdLst>
    <p:notesMasterId r:id="rId29"/>
  </p:notesMasterIdLst>
  <p:sldIdLst>
    <p:sldId id="256" r:id="rId4"/>
    <p:sldId id="257" r:id="rId5"/>
    <p:sldId id="259" r:id="rId6"/>
    <p:sldId id="292" r:id="rId7"/>
    <p:sldId id="294" r:id="rId8"/>
    <p:sldId id="262" r:id="rId9"/>
    <p:sldId id="266" r:id="rId10"/>
    <p:sldId id="267" r:id="rId11"/>
    <p:sldId id="293" r:id="rId12"/>
    <p:sldId id="274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83" r:id="rId22"/>
    <p:sldId id="286" r:id="rId23"/>
    <p:sldId id="287" r:id="rId24"/>
    <p:sldId id="289" r:id="rId25"/>
    <p:sldId id="291" r:id="rId26"/>
    <p:sldId id="295" r:id="rId27"/>
    <p:sldId id="272" r:id="rId28"/>
  </p:sldIdLst>
  <p:sldSz cx="10080625" cy="7559675"/>
  <p:notesSz cx="7556500" cy="10691813"/>
  <p:defaultTextStyle>
    <a:defPPr>
      <a:defRPr lang="en-GB"/>
    </a:defPPr>
    <a:lvl1pPr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742950" indent="-285750"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143000" indent="-228600"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600200" indent="-228600"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57400" indent="-228600" algn="l" defTabSz="457200" rtl="0" fontAlgn="base" hangingPunct="0">
      <a:lnSpc>
        <a:spcPct val="10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09" autoAdjust="0"/>
  </p:normalViewPr>
  <p:slideViewPr>
    <p:cSldViewPr>
      <p:cViewPr>
        <p:scale>
          <a:sx n="66" d="100"/>
          <a:sy n="66" d="100"/>
        </p:scale>
        <p:origin x="-1014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96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FIX animation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06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Strengthen language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37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Add a slide to show a simple suspicion matrix to illustrate the construction</a:t>
            </a:r>
            <a:r>
              <a:rPr lang="en-US" baseline="0" dirty="0" smtClean="0">
                <a:latin typeface="Times New Roman" pitchFamily="18" charset="0"/>
              </a:rPr>
              <a:t> of the quiescence set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57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68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baseline="0" dirty="0" smtClean="0">
                <a:latin typeface="Times New Roman" pitchFamily="18" charset="0"/>
              </a:rPr>
              <a:t>Mention it is simple, straightforward, and standard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Include deltas</a:t>
            </a:r>
            <a:r>
              <a:rPr lang="en-US" baseline="0" dirty="0" smtClean="0">
                <a:latin typeface="Times New Roman" pitchFamily="18" charset="0"/>
              </a:rPr>
              <a:t> in rest of the animation sequence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Red green color</a:t>
            </a:r>
            <a:r>
              <a:rPr lang="en-US" baseline="0" dirty="0" smtClean="0">
                <a:latin typeface="Times New Roman" pitchFamily="18" charset="0"/>
              </a:rPr>
              <a:t> blindness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29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Fix final bullet. Clumsy syntax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49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Shorten</a:t>
            </a:r>
            <a:r>
              <a:rPr lang="en-US" baseline="0" dirty="0" smtClean="0">
                <a:latin typeface="Times New Roman" pitchFamily="18" charset="0"/>
              </a:rPr>
              <a:t> it, theta notation, leave it as a teaser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870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Skip strong completeness proof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75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Get ceiling</a:t>
            </a:r>
            <a:r>
              <a:rPr lang="en-US" baseline="0" dirty="0" smtClean="0">
                <a:latin typeface="Times New Roman" pitchFamily="18" charset="0"/>
              </a:rPr>
              <a:t> and floor symbols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Reduce impossibility result’s slides to just this one.</a:t>
            </a:r>
          </a:p>
          <a:p>
            <a:endParaRPr lang="en-US" baseline="0" dirty="0" smtClean="0">
              <a:latin typeface="Times New Roman" pitchFamily="18" charset="0"/>
            </a:endParaRPr>
          </a:p>
          <a:p>
            <a:r>
              <a:rPr lang="en-US" baseline="0" dirty="0" smtClean="0">
                <a:latin typeface="Times New Roman" pitchFamily="18" charset="0"/>
              </a:rPr>
              <a:t>Mention that the bound B on consecutive message loss in satisfied in this execution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5875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Needs to be fixed. Have parallel</a:t>
            </a:r>
            <a:r>
              <a:rPr lang="en-US" baseline="0" dirty="0" smtClean="0">
                <a:latin typeface="Times New Roman" pitchFamily="18" charset="0"/>
              </a:rPr>
              <a:t> constructions.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Redraw to straight lines instead</a:t>
            </a:r>
            <a:r>
              <a:rPr lang="en-US" baseline="0" dirty="0" smtClean="0"/>
              <a:t> of curves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system wide crash quiescence to the solvability </a:t>
            </a:r>
            <a:r>
              <a:rPr lang="en-US" baseline="0" dirty="0" smtClean="0"/>
              <a:t>or the </a:t>
            </a:r>
            <a:r>
              <a:rPr lang="en-US" baseline="0" dirty="0" err="1" smtClean="0"/>
              <a:t>unsolvability</a:t>
            </a:r>
            <a:r>
              <a:rPr lang="en-US" baseline="0" dirty="0" smtClean="0"/>
              <a:t> of crash-quiescent failure detectors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73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14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24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Most &lt;&gt;P</a:t>
            </a:r>
            <a:r>
              <a:rPr lang="en-US" baseline="0" dirty="0" smtClean="0">
                <a:latin typeface="Times New Roman" pitchFamily="18" charset="0"/>
              </a:rPr>
              <a:t> implementations consider only finite message loss. But crash quiescence in such models is easier to accomplish. This motivates our choice for E_{CLPS}. Very few &lt;&gt;P implementations consider infinite message loss. We provide not just a correct &lt;&gt;P implementation, but a CQ one. 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735388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22437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03972" indent="0" algn="ctr">
              <a:buNone/>
              <a:defRPr/>
            </a:lvl2pPr>
            <a:lvl3pPr marL="1007943" indent="0" algn="ctr">
              <a:buNone/>
              <a:defRPr/>
            </a:lvl3pPr>
            <a:lvl4pPr marL="1511915" indent="0" algn="ctr">
              <a:buNone/>
              <a:defRPr/>
            </a:lvl4pPr>
            <a:lvl5pPr marL="2015886" indent="0" algn="ctr">
              <a:buNone/>
              <a:defRPr/>
            </a:lvl5pPr>
            <a:lvl6pPr marL="2519858" indent="0" algn="ctr">
              <a:buNone/>
              <a:defRPr/>
            </a:lvl6pPr>
            <a:lvl7pPr marL="3023829" indent="0" algn="ctr">
              <a:buNone/>
              <a:defRPr/>
            </a:lvl7pPr>
            <a:lvl8pPr marL="3527801" indent="0" algn="ctr">
              <a:buNone/>
              <a:defRPr/>
            </a:lvl8pPr>
            <a:lvl9pPr marL="4031772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452" y="418233"/>
            <a:ext cx="2201637" cy="61299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792" y="418233"/>
            <a:ext cx="6438649" cy="61299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5838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27063"/>
            <a:ext cx="8605838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9775" y="2101850"/>
            <a:ext cx="4225925" cy="4760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18100" y="2101850"/>
            <a:ext cx="4227513" cy="4760913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2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03868" indent="0" algn="ctr">
              <a:buNone/>
              <a:defRPr/>
            </a:lvl2pPr>
            <a:lvl3pPr marL="1007734" indent="0" algn="ctr">
              <a:buNone/>
              <a:defRPr/>
            </a:lvl3pPr>
            <a:lvl4pPr marL="1511602" indent="0" algn="ctr">
              <a:buNone/>
              <a:defRPr/>
            </a:lvl4pPr>
            <a:lvl5pPr marL="2015468" indent="0" algn="ctr">
              <a:buNone/>
              <a:defRPr/>
            </a:lvl5pPr>
            <a:lvl6pPr marL="2519335" indent="0" algn="ctr">
              <a:buNone/>
              <a:defRPr/>
            </a:lvl6pPr>
            <a:lvl7pPr marL="3023201" indent="0" algn="ctr">
              <a:buNone/>
              <a:defRPr/>
            </a:lvl7pPr>
            <a:lvl8pPr marL="3527069" indent="0" algn="ctr">
              <a:buNone/>
              <a:defRPr/>
            </a:lvl8pPr>
            <a:lvl9pPr marL="403093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671AE-5021-4F05-92C4-E525ED754B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54C84-AAFA-4191-BE4D-BFF35F20B7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4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6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868" indent="0">
              <a:buNone/>
              <a:defRPr sz="2000"/>
            </a:lvl2pPr>
            <a:lvl3pPr marL="1007734" indent="0">
              <a:buNone/>
              <a:defRPr sz="1800"/>
            </a:lvl3pPr>
            <a:lvl4pPr marL="1511602" indent="0">
              <a:buNone/>
              <a:defRPr sz="1500"/>
            </a:lvl4pPr>
            <a:lvl5pPr marL="2015468" indent="0">
              <a:buNone/>
              <a:defRPr sz="1500"/>
            </a:lvl5pPr>
            <a:lvl6pPr marL="2519335" indent="0">
              <a:buNone/>
              <a:defRPr sz="1500"/>
            </a:lvl6pPr>
            <a:lvl7pPr marL="3023201" indent="0">
              <a:buNone/>
              <a:defRPr sz="1500"/>
            </a:lvl7pPr>
            <a:lvl8pPr marL="3527069" indent="0">
              <a:buNone/>
              <a:defRPr sz="1500"/>
            </a:lvl8pPr>
            <a:lvl9pPr marL="4030936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20287-2F72-4356-8C62-3AEAD8CA90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795" y="1763927"/>
            <a:ext cx="4280765" cy="47842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571" y="1763927"/>
            <a:ext cx="4280765" cy="47842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1838E-551E-4CAD-8C38-2D3249F73D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68" indent="0">
              <a:buNone/>
              <a:defRPr sz="2200" b="1"/>
            </a:lvl2pPr>
            <a:lvl3pPr marL="1007734" indent="0">
              <a:buNone/>
              <a:defRPr sz="2000" b="1"/>
            </a:lvl3pPr>
            <a:lvl4pPr marL="1511602" indent="0">
              <a:buNone/>
              <a:defRPr sz="1800" b="1"/>
            </a:lvl4pPr>
            <a:lvl5pPr marL="2015468" indent="0">
              <a:buNone/>
              <a:defRPr sz="1800" b="1"/>
            </a:lvl5pPr>
            <a:lvl6pPr marL="2519335" indent="0">
              <a:buNone/>
              <a:defRPr sz="1800" b="1"/>
            </a:lvl6pPr>
            <a:lvl7pPr marL="3023201" indent="0">
              <a:buNone/>
              <a:defRPr sz="1800" b="1"/>
            </a:lvl7pPr>
            <a:lvl8pPr marL="3527069" indent="0">
              <a:buNone/>
              <a:defRPr sz="1800" b="1"/>
            </a:lvl8pPr>
            <a:lvl9pPr marL="403093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68" indent="0">
              <a:buNone/>
              <a:defRPr sz="2200" b="1"/>
            </a:lvl2pPr>
            <a:lvl3pPr marL="1007734" indent="0">
              <a:buNone/>
              <a:defRPr sz="2000" b="1"/>
            </a:lvl3pPr>
            <a:lvl4pPr marL="1511602" indent="0">
              <a:buNone/>
              <a:defRPr sz="1800" b="1"/>
            </a:lvl4pPr>
            <a:lvl5pPr marL="2015468" indent="0">
              <a:buNone/>
              <a:defRPr sz="1800" b="1"/>
            </a:lvl5pPr>
            <a:lvl6pPr marL="2519335" indent="0">
              <a:buNone/>
              <a:defRPr sz="1800" b="1"/>
            </a:lvl6pPr>
            <a:lvl7pPr marL="3023201" indent="0">
              <a:buNone/>
              <a:defRPr sz="1800" b="1"/>
            </a:lvl7pPr>
            <a:lvl8pPr marL="3527069" indent="0">
              <a:buNone/>
              <a:defRPr sz="1800" b="1"/>
            </a:lvl8pPr>
            <a:lvl9pPr marL="403093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5293A-A148-4634-8F82-3D1AAFDC5C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037E6-D287-4D9F-99FD-7C7CAE759F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6BD8-746C-453D-BC32-1EB529D004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7" y="300990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5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C5D3C-F36A-4AA6-A602-3F036A9505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868" indent="0">
              <a:buNone/>
              <a:defRPr sz="3100"/>
            </a:lvl2pPr>
            <a:lvl3pPr marL="1007734" indent="0">
              <a:buNone/>
              <a:defRPr sz="2600"/>
            </a:lvl3pPr>
            <a:lvl4pPr marL="1511602" indent="0">
              <a:buNone/>
              <a:defRPr sz="2200"/>
            </a:lvl4pPr>
            <a:lvl5pPr marL="2015468" indent="0">
              <a:buNone/>
              <a:defRPr sz="2200"/>
            </a:lvl5pPr>
            <a:lvl6pPr marL="2519335" indent="0">
              <a:buNone/>
              <a:defRPr sz="2200"/>
            </a:lvl6pPr>
            <a:lvl7pPr marL="3023201" indent="0">
              <a:buNone/>
              <a:defRPr sz="2200"/>
            </a:lvl7pPr>
            <a:lvl8pPr marL="3527069" indent="0">
              <a:buNone/>
              <a:defRPr sz="2200"/>
            </a:lvl8pPr>
            <a:lvl9pPr marL="4030936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868" indent="0">
              <a:buNone/>
              <a:defRPr sz="1300"/>
            </a:lvl2pPr>
            <a:lvl3pPr marL="1007734" indent="0">
              <a:buNone/>
              <a:defRPr sz="1100"/>
            </a:lvl3pPr>
            <a:lvl4pPr marL="1511602" indent="0">
              <a:buNone/>
              <a:defRPr sz="1000"/>
            </a:lvl4pPr>
            <a:lvl5pPr marL="2015468" indent="0">
              <a:buNone/>
              <a:defRPr sz="1000"/>
            </a:lvl5pPr>
            <a:lvl6pPr marL="2519335" indent="0">
              <a:buNone/>
              <a:defRPr sz="1000"/>
            </a:lvl6pPr>
            <a:lvl7pPr marL="3023201" indent="0">
              <a:buNone/>
              <a:defRPr sz="1000"/>
            </a:lvl7pPr>
            <a:lvl8pPr marL="3527069" indent="0">
              <a:buNone/>
              <a:defRPr sz="1000"/>
            </a:lvl8pPr>
            <a:lvl9pPr marL="40309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5D93F-7513-4D6B-8821-D64B73D2BF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0A37B-AC0A-4A83-AE09-5246451D5D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454" y="418233"/>
            <a:ext cx="2201637" cy="612998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3792" y="418233"/>
            <a:ext cx="6438649" cy="61299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3E140-9EA0-4AC0-8FE8-A57A8A0807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3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8"/>
            <a:ext cx="7056438" cy="1931917"/>
          </a:xfrm>
        </p:spPr>
        <p:txBody>
          <a:bodyPr/>
          <a:lstStyle>
            <a:lvl1pPr marL="0" indent="0" algn="ctr">
              <a:buNone/>
              <a:defRPr/>
            </a:lvl1pPr>
            <a:lvl2pPr marL="503816" indent="0" algn="ctr">
              <a:buNone/>
              <a:defRPr/>
            </a:lvl2pPr>
            <a:lvl3pPr marL="1007630" indent="0" algn="ctr">
              <a:buNone/>
              <a:defRPr/>
            </a:lvl3pPr>
            <a:lvl4pPr marL="1511445" indent="0" algn="ctr">
              <a:buNone/>
              <a:defRPr/>
            </a:lvl4pPr>
            <a:lvl5pPr marL="2015259" indent="0" algn="ctr">
              <a:buNone/>
              <a:defRPr/>
            </a:lvl5pPr>
            <a:lvl6pPr marL="2519074" indent="0" algn="ctr">
              <a:buNone/>
              <a:defRPr/>
            </a:lvl6pPr>
            <a:lvl7pPr marL="3022888" indent="0" algn="ctr">
              <a:buNone/>
              <a:defRPr/>
            </a:lvl7pPr>
            <a:lvl8pPr marL="3526703" indent="0" algn="ctr">
              <a:buNone/>
              <a:defRPr/>
            </a:lvl8pPr>
            <a:lvl9pPr marL="4030518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A8C1F-E4D3-4E2D-B5E5-55F3DE0F86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E2338-4023-41B8-9359-1C97D3E661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5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7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816" indent="0">
              <a:buNone/>
              <a:defRPr sz="2000"/>
            </a:lvl2pPr>
            <a:lvl3pPr marL="1007630" indent="0">
              <a:buNone/>
              <a:defRPr sz="1800"/>
            </a:lvl3pPr>
            <a:lvl4pPr marL="1511445" indent="0">
              <a:buNone/>
              <a:defRPr sz="1500"/>
            </a:lvl4pPr>
            <a:lvl5pPr marL="2015259" indent="0">
              <a:buNone/>
              <a:defRPr sz="1500"/>
            </a:lvl5pPr>
            <a:lvl6pPr marL="2519074" indent="0">
              <a:buNone/>
              <a:defRPr sz="1500"/>
            </a:lvl6pPr>
            <a:lvl7pPr marL="3022888" indent="0">
              <a:buNone/>
              <a:defRPr sz="1500"/>
            </a:lvl7pPr>
            <a:lvl8pPr marL="3526703" indent="0">
              <a:buNone/>
              <a:defRPr sz="1500"/>
            </a:lvl8pPr>
            <a:lvl9pPr marL="40305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70A0-37BC-4003-AE2F-980BDB20C4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072" y="1847924"/>
            <a:ext cx="4174009" cy="45323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3091" y="1847924"/>
            <a:ext cx="4174008" cy="45323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52EEE-E025-4B01-AC93-AB19D01BD6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816" indent="0">
              <a:buNone/>
              <a:defRPr sz="2200" b="1"/>
            </a:lvl2pPr>
            <a:lvl3pPr marL="1007630" indent="0">
              <a:buNone/>
              <a:defRPr sz="2000" b="1"/>
            </a:lvl3pPr>
            <a:lvl4pPr marL="1511445" indent="0">
              <a:buNone/>
              <a:defRPr sz="1800" b="1"/>
            </a:lvl4pPr>
            <a:lvl5pPr marL="2015259" indent="0">
              <a:buNone/>
              <a:defRPr sz="1800" b="1"/>
            </a:lvl5pPr>
            <a:lvl6pPr marL="2519074" indent="0">
              <a:buNone/>
              <a:defRPr sz="1800" b="1"/>
            </a:lvl6pPr>
            <a:lvl7pPr marL="3022888" indent="0">
              <a:buNone/>
              <a:defRPr sz="1800" b="1"/>
            </a:lvl7pPr>
            <a:lvl8pPr marL="3526703" indent="0">
              <a:buNone/>
              <a:defRPr sz="1800" b="1"/>
            </a:lvl8pPr>
            <a:lvl9pPr marL="40305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F5219-79D5-434B-95F3-A21AA6DC97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/>
            </a:lvl1pPr>
            <a:lvl2pPr marL="503972" indent="0">
              <a:buNone/>
              <a:defRPr sz="2000"/>
            </a:lvl2pPr>
            <a:lvl3pPr marL="1007943" indent="0">
              <a:buNone/>
              <a:defRPr sz="1800"/>
            </a:lvl3pPr>
            <a:lvl4pPr marL="1511915" indent="0">
              <a:buNone/>
              <a:defRPr sz="1500"/>
            </a:lvl4pPr>
            <a:lvl5pPr marL="2015886" indent="0">
              <a:buNone/>
              <a:defRPr sz="1500"/>
            </a:lvl5pPr>
            <a:lvl6pPr marL="2519858" indent="0">
              <a:buNone/>
              <a:defRPr sz="1500"/>
            </a:lvl6pPr>
            <a:lvl7pPr marL="3023829" indent="0">
              <a:buNone/>
              <a:defRPr sz="1500"/>
            </a:lvl7pPr>
            <a:lvl8pPr marL="3527801" indent="0">
              <a:buNone/>
              <a:defRPr sz="1500"/>
            </a:lvl8pPr>
            <a:lvl9pPr marL="4031772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EA925-894F-42B5-A927-C30F2C4947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F6202-CEB4-464A-A2DA-248CC09B227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4" y="300987"/>
            <a:ext cx="3316456" cy="1280945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8" y="300991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4" y="1581936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6737B-5C57-4922-B2C2-A84F772CDF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816" indent="0">
              <a:buNone/>
              <a:defRPr sz="3100"/>
            </a:lvl2pPr>
            <a:lvl3pPr marL="1007630" indent="0">
              <a:buNone/>
              <a:defRPr sz="2600"/>
            </a:lvl3pPr>
            <a:lvl4pPr marL="1511445" indent="0">
              <a:buNone/>
              <a:defRPr sz="2200"/>
            </a:lvl4pPr>
            <a:lvl5pPr marL="2015259" indent="0">
              <a:buNone/>
              <a:defRPr sz="2200"/>
            </a:lvl5pPr>
            <a:lvl6pPr marL="2519074" indent="0">
              <a:buNone/>
              <a:defRPr sz="2200"/>
            </a:lvl6pPr>
            <a:lvl7pPr marL="3022888" indent="0">
              <a:buNone/>
              <a:defRPr sz="2200"/>
            </a:lvl7pPr>
            <a:lvl8pPr marL="3526703" indent="0">
              <a:buNone/>
              <a:defRPr sz="2200"/>
            </a:lvl8pPr>
            <a:lvl9pPr marL="4030518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816" indent="0">
              <a:buNone/>
              <a:defRPr sz="1300"/>
            </a:lvl2pPr>
            <a:lvl3pPr marL="1007630" indent="0">
              <a:buNone/>
              <a:defRPr sz="1100"/>
            </a:lvl3pPr>
            <a:lvl4pPr marL="1511445" indent="0">
              <a:buNone/>
              <a:defRPr sz="1000"/>
            </a:lvl4pPr>
            <a:lvl5pPr marL="2015259" indent="0">
              <a:buNone/>
              <a:defRPr sz="1000"/>
            </a:lvl5pPr>
            <a:lvl6pPr marL="2519074" indent="0">
              <a:buNone/>
              <a:defRPr sz="1000"/>
            </a:lvl6pPr>
            <a:lvl7pPr marL="3022888" indent="0">
              <a:buNone/>
              <a:defRPr sz="1000"/>
            </a:lvl7pPr>
            <a:lvl8pPr marL="3526703" indent="0">
              <a:buNone/>
              <a:defRPr sz="1000"/>
            </a:lvl8pPr>
            <a:lvl9pPr marL="403051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2D38F-427C-4202-B22E-F98C732065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AE3B-8DF9-4F9D-8C59-9941A9E82C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715" y="-92746"/>
            <a:ext cx="2224387" cy="64729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047" y="-92746"/>
            <a:ext cx="6508654" cy="64729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4E35C-A1AF-47ED-B6C6-1C65627FEC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793" y="1763925"/>
            <a:ext cx="4280765" cy="47842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569" y="1763925"/>
            <a:ext cx="4280765" cy="4784294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7561263" y="6854825"/>
            <a:ext cx="2095500" cy="569913"/>
          </a:xfrm>
          <a:prstGeom prst="rect">
            <a:avLst/>
          </a:prstGeom>
        </p:spPr>
        <p:txBody>
          <a:bodyPr/>
          <a:lstStyle>
            <a:lvl1pPr>
              <a:buFont typeface="Times New Roman" pitchFamily="16" charset="0"/>
              <a:buNone/>
              <a:defRPr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http://parasol.tamuedu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0688" y="6132513"/>
            <a:ext cx="1838325" cy="1368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3382606"/>
            <a:ext cx="8848549" cy="1749"/>
          </a:xfrm>
          <a:prstGeom prst="line">
            <a:avLst/>
          </a:prstGeom>
          <a:noFill/>
          <a:ln w="5076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DejaVu Sans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799263" y="6804025"/>
            <a:ext cx="3071812" cy="436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1588" tIns="50794" rIns="101588" bIns="50794">
            <a:spAutoFit/>
          </a:bodyPr>
          <a:lstStyle/>
          <a:p>
            <a:pPr marL="285234" indent="-285234">
              <a:lnSpc>
                <a:spcPct val="100000"/>
              </a:lnSpc>
              <a:buFont typeface="Times New Roman" pitchFamily="16" charset="0"/>
              <a:buNone/>
              <a:tabLst>
                <a:tab pos="285234" algn="l"/>
                <a:tab pos="789206" algn="l"/>
                <a:tab pos="1293178" algn="l"/>
                <a:tab pos="1797149" algn="l"/>
                <a:tab pos="2301121" algn="l"/>
                <a:tab pos="2805092" algn="l"/>
                <a:tab pos="3309064" algn="l"/>
                <a:tab pos="3813035" algn="l"/>
                <a:tab pos="4317007" algn="l"/>
                <a:tab pos="4820978" algn="l"/>
                <a:tab pos="5324950" algn="l"/>
                <a:tab pos="5828922" algn="l"/>
                <a:tab pos="6332893" algn="l"/>
                <a:tab pos="6836865" algn="l"/>
                <a:tab pos="7340836" algn="l"/>
                <a:tab pos="7844808" algn="l"/>
                <a:tab pos="8348779" algn="l"/>
                <a:tab pos="8852751" algn="l"/>
                <a:tab pos="9356723" algn="l"/>
                <a:tab pos="9860694" algn="l"/>
                <a:tab pos="10364666" algn="l"/>
              </a:tabLst>
              <a:defRPr/>
            </a:pPr>
            <a:r>
              <a:rPr lang="en-GB" dirty="0">
                <a:solidFill>
                  <a:srgbClr val="333399"/>
                </a:solidFill>
                <a:latin typeface="Arial" charset="0"/>
                <a:ea typeface="+mn-ea"/>
                <a:cs typeface="DejaVu Sans" charset="0"/>
              </a:rPr>
              <a:t>http://parasol.tamu.edu</a:t>
            </a:r>
          </a:p>
        </p:txBody>
      </p:sp>
      <p:sp>
        <p:nvSpPr>
          <p:cNvPr id="103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417513"/>
            <a:ext cx="8809038" cy="920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101588" tIns="50794" rIns="101588" bIns="50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3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763713"/>
            <a:ext cx="8729663" cy="4784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101588" tIns="50794" rIns="101588" bIns="50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20688" y="6888163"/>
            <a:ext cx="2098675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11" r:id="rId12"/>
    <p:sldLayoutId id="2147483712" r:id="rId13"/>
  </p:sldLayoutIdLst>
  <p:hf hdr="0" ftr="0" dt="0"/>
  <p:txStyles>
    <p:titleStyle>
      <a:lvl1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2pPr>
      <a:lvl3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3pPr>
      <a:lvl4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4pPr>
      <a:lvl5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5pPr>
      <a:lvl6pPr marL="503972" algn="ctr" defTabSz="5039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6pPr>
      <a:lvl7pPr marL="1007943" algn="ctr" defTabSz="5039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7pPr>
      <a:lvl8pPr marL="1511915" algn="ctr" defTabSz="5039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8pPr>
      <a:lvl9pPr marL="2015886" algn="ctr" defTabSz="503972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9pPr>
    </p:titleStyle>
    <p:bodyStyle>
      <a:lvl1pPr marL="284163" indent="-284163" algn="l" defTabSz="503238" rtl="0" fontAlgn="base">
        <a:lnSpc>
          <a:spcPct val="93000"/>
        </a:lnSpc>
        <a:spcBef>
          <a:spcPts val="663"/>
        </a:spcBef>
        <a:spcAft>
          <a:spcPct val="0"/>
        </a:spcAft>
        <a:buClr>
          <a:srgbClr val="333399"/>
        </a:buClr>
        <a:buSzPct val="100000"/>
        <a:buFont typeface="Arial" pitchFamily="34" charset="0"/>
        <a:buChar char="•"/>
        <a:defRPr sz="2600">
          <a:solidFill>
            <a:srgbClr val="333399"/>
          </a:solidFill>
          <a:latin typeface="+mn-lt"/>
          <a:ea typeface="+mn-ea"/>
          <a:cs typeface="+mn-cs"/>
        </a:defRPr>
      </a:lvl1pPr>
      <a:lvl2pPr marL="679450" indent="-195263" algn="l" defTabSz="503238" rtl="0" fontAlgn="base">
        <a:lnSpc>
          <a:spcPct val="93000"/>
        </a:lnSpc>
        <a:spcBef>
          <a:spcPts val="550"/>
        </a:spcBef>
        <a:spcAft>
          <a:spcPct val="0"/>
        </a:spcAft>
        <a:buClr>
          <a:srgbClr val="000066"/>
        </a:buClr>
        <a:buSzPct val="100000"/>
        <a:buFont typeface="Arial" pitchFamily="34" charset="0"/>
        <a:buChar char="•"/>
        <a:defRPr sz="2200">
          <a:solidFill>
            <a:srgbClr val="333399"/>
          </a:solidFill>
          <a:latin typeface="+mn-lt"/>
          <a:ea typeface="+mn-ea"/>
        </a:defRPr>
      </a:lvl2pPr>
      <a:lvl3pPr marL="1074738" indent="-195263" algn="l" defTabSz="503238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pitchFamily="34" charset="0"/>
        <a:buChar char="•"/>
        <a:defRPr sz="2600">
          <a:solidFill>
            <a:srgbClr val="333399"/>
          </a:solidFill>
          <a:latin typeface="+mn-lt"/>
          <a:ea typeface="+mn-ea"/>
        </a:defRPr>
      </a:lvl3pPr>
      <a:lvl4pPr marL="1471613" indent="-193675" algn="l" defTabSz="503238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pitchFamily="34" charset="0"/>
        <a:buChar char="•"/>
        <a:defRPr sz="2200">
          <a:solidFill>
            <a:srgbClr val="333399"/>
          </a:solidFill>
          <a:latin typeface="+mn-lt"/>
          <a:ea typeface="+mn-ea"/>
        </a:defRPr>
      </a:lvl4pPr>
      <a:lvl5pPr marL="1868488" indent="-196850" algn="l" defTabSz="503238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pitchFamily="34" charset="0"/>
        <a:buChar char="•"/>
        <a:defRPr sz="2200">
          <a:solidFill>
            <a:srgbClr val="333399"/>
          </a:solidFill>
          <a:latin typeface="+mn-lt"/>
          <a:ea typeface="+mn-ea"/>
        </a:defRPr>
      </a:lvl5pPr>
      <a:lvl6pPr marL="2372866" indent="-197739" algn="l" defTabSz="503972" rtl="0" eaLnBrk="1" fontAlgn="base" hangingPunct="1">
        <a:lnSpc>
          <a:spcPct val="93000"/>
        </a:lnSpc>
        <a:spcBef>
          <a:spcPts val="496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333399"/>
          </a:solidFill>
          <a:latin typeface="+mn-lt"/>
          <a:ea typeface="+mn-ea"/>
        </a:defRPr>
      </a:lvl6pPr>
      <a:lvl7pPr marL="2876838" indent="-197739" algn="l" defTabSz="503972" rtl="0" eaLnBrk="1" fontAlgn="base" hangingPunct="1">
        <a:lnSpc>
          <a:spcPct val="93000"/>
        </a:lnSpc>
        <a:spcBef>
          <a:spcPts val="496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333399"/>
          </a:solidFill>
          <a:latin typeface="+mn-lt"/>
          <a:ea typeface="+mn-ea"/>
        </a:defRPr>
      </a:lvl7pPr>
      <a:lvl8pPr marL="3380809" indent="-197739" algn="l" defTabSz="503972" rtl="0" eaLnBrk="1" fontAlgn="base" hangingPunct="1">
        <a:lnSpc>
          <a:spcPct val="93000"/>
        </a:lnSpc>
        <a:spcBef>
          <a:spcPts val="496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333399"/>
          </a:solidFill>
          <a:latin typeface="+mn-lt"/>
          <a:ea typeface="+mn-ea"/>
        </a:defRPr>
      </a:lvl8pPr>
      <a:lvl9pPr marL="3884781" indent="-197739" algn="l" defTabSz="503972" rtl="0" eaLnBrk="1" fontAlgn="base" hangingPunct="1">
        <a:lnSpc>
          <a:spcPct val="93000"/>
        </a:lnSpc>
        <a:spcBef>
          <a:spcPts val="496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33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417513"/>
            <a:ext cx="8809038" cy="920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101577" tIns="50788" rIns="101577" bIns="5078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763713"/>
            <a:ext cx="8729663" cy="4784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101577" tIns="50788" rIns="101577" bIns="507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420688" y="6796088"/>
            <a:ext cx="1839912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0783" tIns="50392" rIns="100783" bIns="50392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DejaVu Sans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659063" y="6796088"/>
            <a:ext cx="460375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0783" tIns="50392" rIns="100783" bIns="50392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DejaVu Sans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61263" y="6804025"/>
            <a:ext cx="2095500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1577" tIns="50788" rIns="101577" bIns="50788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>
                <a:srgbClr val="000066"/>
              </a:buClr>
              <a:buFont typeface="Times New Roman" pitchFamily="16" charset="0"/>
              <a:buNone/>
              <a:tabLst>
                <a:tab pos="0" algn="l"/>
                <a:tab pos="503920" algn="l"/>
                <a:tab pos="1007838" algn="l"/>
                <a:tab pos="1511758" algn="l"/>
                <a:tab pos="2015677" algn="l"/>
                <a:tab pos="2519597" algn="l"/>
                <a:tab pos="3023515" algn="l"/>
                <a:tab pos="3527435" algn="l"/>
                <a:tab pos="4031354" algn="l"/>
                <a:tab pos="4535273" algn="l"/>
                <a:tab pos="5039193" algn="l"/>
                <a:tab pos="5543112" algn="l"/>
                <a:tab pos="6047032" algn="l"/>
                <a:tab pos="6550951" algn="l"/>
                <a:tab pos="7054871" algn="l"/>
                <a:tab pos="7558790" algn="l"/>
                <a:tab pos="8062709" algn="l"/>
                <a:tab pos="8566629" algn="l"/>
                <a:tab pos="9070548" algn="l"/>
                <a:tab pos="9574468" algn="l"/>
                <a:tab pos="10078386" algn="l"/>
              </a:tabLst>
              <a:defRPr sz="1500">
                <a:solidFill>
                  <a:srgbClr val="000066"/>
                </a:solidFill>
                <a:latin typeface="Arial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2DE1FCD4-AD63-43F0-895D-7212F811D7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39788" y="1511300"/>
            <a:ext cx="7054850" cy="50800"/>
          </a:xfrm>
          <a:prstGeom prst="rect">
            <a:avLst/>
          </a:prstGeom>
          <a:gradFill rotWithShape="0">
            <a:gsLst>
              <a:gs pos="0">
                <a:srgbClr val="F8F8F8"/>
              </a:gs>
              <a:gs pos="100000">
                <a:srgbClr val="0099FF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100783" tIns="50392" rIns="100783" bIns="50392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DejaVu Sans" charset="0"/>
            </a:endParaRPr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60475"/>
            <a:ext cx="776288" cy="598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+mj-lt"/>
          <a:ea typeface="+mj-ea"/>
          <a:cs typeface="+mj-cs"/>
        </a:defRPr>
      </a:lvl1pPr>
      <a:lvl2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2pPr>
      <a:lvl3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3pPr>
      <a:lvl4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4pPr>
      <a:lvl5pPr algn="ctr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5pPr>
      <a:lvl6pPr marL="503920" algn="ctr" defTabSz="50392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6pPr>
      <a:lvl7pPr marL="1007838" algn="ctr" defTabSz="50392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7pPr>
      <a:lvl8pPr marL="1511758" algn="ctr" defTabSz="50392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8pPr>
      <a:lvl9pPr marL="2015677" algn="ctr" defTabSz="50392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000">
          <a:solidFill>
            <a:srgbClr val="333399"/>
          </a:solidFill>
          <a:latin typeface="Arial" charset="0"/>
          <a:ea typeface="ＭＳ Ｐゴシック" charset="-128"/>
        </a:defRPr>
      </a:lvl9pPr>
    </p:titleStyle>
    <p:bodyStyle>
      <a:lvl1pPr marL="284163" indent="-284163" algn="l" defTabSz="503238" rtl="0" fontAlgn="base">
        <a:lnSpc>
          <a:spcPct val="93000"/>
        </a:lnSpc>
        <a:spcBef>
          <a:spcPts val="663"/>
        </a:spcBef>
        <a:spcAft>
          <a:spcPct val="0"/>
        </a:spcAft>
        <a:buClr>
          <a:srgbClr val="333399"/>
        </a:buClr>
        <a:buSzPct val="100000"/>
        <a:buFont typeface="Arial" pitchFamily="34" charset="0"/>
        <a:buChar char="•"/>
        <a:defRPr sz="2600">
          <a:solidFill>
            <a:srgbClr val="333399"/>
          </a:solidFill>
          <a:latin typeface="+mn-lt"/>
          <a:ea typeface="+mn-ea"/>
          <a:cs typeface="+mn-cs"/>
        </a:defRPr>
      </a:lvl1pPr>
      <a:lvl2pPr marL="679450" indent="-195263" algn="l" defTabSz="503238" rtl="0" fontAlgn="base">
        <a:lnSpc>
          <a:spcPct val="93000"/>
        </a:lnSpc>
        <a:spcBef>
          <a:spcPts val="550"/>
        </a:spcBef>
        <a:spcAft>
          <a:spcPct val="0"/>
        </a:spcAft>
        <a:buClr>
          <a:srgbClr val="000066"/>
        </a:buClr>
        <a:buSzPct val="100000"/>
        <a:buFont typeface="Arial" pitchFamily="34" charset="0"/>
        <a:buChar char="•"/>
        <a:defRPr sz="2200">
          <a:solidFill>
            <a:srgbClr val="333399"/>
          </a:solidFill>
          <a:latin typeface="+mn-lt"/>
          <a:ea typeface="+mn-ea"/>
        </a:defRPr>
      </a:lvl2pPr>
      <a:lvl3pPr marL="1074738" indent="-195263" algn="l" defTabSz="503238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pitchFamily="34" charset="0"/>
        <a:buChar char="•"/>
        <a:defRPr sz="2600">
          <a:solidFill>
            <a:srgbClr val="333399"/>
          </a:solidFill>
          <a:latin typeface="+mn-lt"/>
          <a:ea typeface="+mn-ea"/>
        </a:defRPr>
      </a:lvl3pPr>
      <a:lvl4pPr marL="1470025" indent="-193675" algn="l" defTabSz="503238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pitchFamily="34" charset="0"/>
        <a:buChar char="•"/>
        <a:defRPr sz="2200">
          <a:solidFill>
            <a:srgbClr val="333399"/>
          </a:solidFill>
          <a:latin typeface="+mn-lt"/>
          <a:ea typeface="+mn-ea"/>
        </a:defRPr>
      </a:lvl4pPr>
      <a:lvl5pPr marL="1868488" indent="-196850" algn="l" defTabSz="503238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333399"/>
        </a:buClr>
        <a:buSzPct val="100000"/>
        <a:buFont typeface="Arial" pitchFamily="34" charset="0"/>
        <a:buChar char="•"/>
        <a:defRPr sz="2200">
          <a:solidFill>
            <a:srgbClr val="333399"/>
          </a:solidFill>
          <a:latin typeface="+mn-lt"/>
          <a:ea typeface="+mn-ea"/>
        </a:defRPr>
      </a:lvl5pPr>
      <a:lvl6pPr marL="2372620" indent="-197718" algn="l" defTabSz="503920" rtl="0" eaLnBrk="1" fontAlgn="base" hangingPunct="1">
        <a:lnSpc>
          <a:spcPct val="93000"/>
        </a:lnSpc>
        <a:spcBef>
          <a:spcPts val="496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333399"/>
          </a:solidFill>
          <a:latin typeface="+mn-lt"/>
          <a:ea typeface="+mn-ea"/>
        </a:defRPr>
      </a:lvl6pPr>
      <a:lvl7pPr marL="2876540" indent="-197718" algn="l" defTabSz="503920" rtl="0" eaLnBrk="1" fontAlgn="base" hangingPunct="1">
        <a:lnSpc>
          <a:spcPct val="93000"/>
        </a:lnSpc>
        <a:spcBef>
          <a:spcPts val="496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333399"/>
          </a:solidFill>
          <a:latin typeface="+mn-lt"/>
          <a:ea typeface="+mn-ea"/>
        </a:defRPr>
      </a:lvl7pPr>
      <a:lvl8pPr marL="3380459" indent="-197718" algn="l" defTabSz="503920" rtl="0" eaLnBrk="1" fontAlgn="base" hangingPunct="1">
        <a:lnSpc>
          <a:spcPct val="93000"/>
        </a:lnSpc>
        <a:spcBef>
          <a:spcPts val="496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333399"/>
          </a:solidFill>
          <a:latin typeface="+mn-lt"/>
          <a:ea typeface="+mn-ea"/>
        </a:defRPr>
      </a:lvl8pPr>
      <a:lvl9pPr marL="3884378" indent="-197718" algn="l" defTabSz="503920" rtl="0" eaLnBrk="1" fontAlgn="base" hangingPunct="1">
        <a:lnSpc>
          <a:spcPct val="93000"/>
        </a:lnSpc>
        <a:spcBef>
          <a:spcPts val="496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200">
          <a:solidFill>
            <a:srgbClr val="33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-92075"/>
            <a:ext cx="8566150" cy="1473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101566" tIns="50783" rIns="101566" bIns="5078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413" y="1847850"/>
            <a:ext cx="8515350" cy="4532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101566" tIns="50783" rIns="101566" bIns="507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20688" y="6804025"/>
            <a:ext cx="2098675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0772" tIns="50387" rIns="100772" bIns="50387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DejaVu Sans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116388" y="6804025"/>
            <a:ext cx="3192462" cy="504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100772" tIns="50387" rIns="100772" bIns="50387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DejaVu Sans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61263" y="6804025"/>
            <a:ext cx="2095500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01566" tIns="50783" rIns="101566" bIns="50783" numCol="1" anchor="ctr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spcBef>
                <a:spcPct val="0"/>
              </a:spcBef>
              <a:buClr>
                <a:srgbClr val="000066"/>
              </a:buClr>
              <a:buFont typeface="Times New Roman" pitchFamily="16" charset="0"/>
              <a:buNone/>
              <a:tabLst>
                <a:tab pos="797790" algn="l"/>
                <a:tab pos="1595579" algn="l"/>
              </a:tabLst>
              <a:defRPr sz="1500">
                <a:solidFill>
                  <a:srgbClr val="000066"/>
                </a:solidFill>
                <a:latin typeface="Times New Roman" pitchFamily="16" charset="0"/>
                <a:ea typeface="+mn-ea"/>
                <a:cs typeface="DejaVu Sans" charset="0"/>
              </a:defRPr>
            </a:lvl1pPr>
          </a:lstStyle>
          <a:p>
            <a:pPr>
              <a:defRPr/>
            </a:pPr>
            <a:fld id="{7E7ADCCF-AFAA-4426-869D-6FFDAA15D4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839788" y="1511300"/>
            <a:ext cx="7054850" cy="50800"/>
          </a:xfrm>
          <a:prstGeom prst="rect">
            <a:avLst/>
          </a:prstGeom>
          <a:gradFill rotWithShape="0">
            <a:gsLst>
              <a:gs pos="0">
                <a:srgbClr val="F8F8F8"/>
              </a:gs>
              <a:gs pos="100000">
                <a:srgbClr val="0099FF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lIns="100772" tIns="50387" rIns="100772" bIns="50387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DejaVu Sans" charset="0"/>
            </a:endParaRPr>
          </a:p>
        </p:txBody>
      </p:sp>
      <p:pic>
        <p:nvPicPr>
          <p:cNvPr id="308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260475"/>
            <a:ext cx="776288" cy="598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900">
          <a:solidFill>
            <a:srgbClr val="333399"/>
          </a:solidFill>
          <a:latin typeface="+mj-lt"/>
          <a:ea typeface="+mj-ea"/>
          <a:cs typeface="+mj-cs"/>
        </a:defRPr>
      </a:lvl1pPr>
      <a:lvl2pPr algn="l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900">
          <a:solidFill>
            <a:srgbClr val="333399"/>
          </a:solidFill>
          <a:latin typeface="Arial" charset="0"/>
          <a:ea typeface="ＭＳ Ｐゴシック" charset="-128"/>
        </a:defRPr>
      </a:lvl2pPr>
      <a:lvl3pPr algn="l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900">
          <a:solidFill>
            <a:srgbClr val="333399"/>
          </a:solidFill>
          <a:latin typeface="Arial" charset="0"/>
          <a:ea typeface="ＭＳ Ｐゴシック" charset="-128"/>
        </a:defRPr>
      </a:lvl3pPr>
      <a:lvl4pPr algn="l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900">
          <a:solidFill>
            <a:srgbClr val="333399"/>
          </a:solidFill>
          <a:latin typeface="Arial" charset="0"/>
          <a:ea typeface="ＭＳ Ｐゴシック" charset="-128"/>
        </a:defRPr>
      </a:lvl4pPr>
      <a:lvl5pPr algn="l" defTabSz="503238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34" charset="0"/>
        <a:defRPr sz="4900">
          <a:solidFill>
            <a:srgbClr val="333399"/>
          </a:solidFill>
          <a:latin typeface="Arial" charset="0"/>
          <a:ea typeface="ＭＳ Ｐゴシック" charset="-128"/>
        </a:defRPr>
      </a:lvl5pPr>
      <a:lvl6pPr marL="503868" algn="l" defTabSz="50386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900">
          <a:solidFill>
            <a:srgbClr val="333399"/>
          </a:solidFill>
          <a:latin typeface="Arial" charset="0"/>
          <a:ea typeface="ＭＳ Ｐゴシック" charset="-128"/>
        </a:defRPr>
      </a:lvl6pPr>
      <a:lvl7pPr marL="1007734" algn="l" defTabSz="50386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900">
          <a:solidFill>
            <a:srgbClr val="333399"/>
          </a:solidFill>
          <a:latin typeface="Arial" charset="0"/>
          <a:ea typeface="ＭＳ Ｐゴシック" charset="-128"/>
        </a:defRPr>
      </a:lvl7pPr>
      <a:lvl8pPr marL="1511602" algn="l" defTabSz="50386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900">
          <a:solidFill>
            <a:srgbClr val="333399"/>
          </a:solidFill>
          <a:latin typeface="Arial" charset="0"/>
          <a:ea typeface="ＭＳ Ｐゴシック" charset="-128"/>
        </a:defRPr>
      </a:lvl8pPr>
      <a:lvl9pPr marL="2015468" algn="l" defTabSz="503868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4900">
          <a:solidFill>
            <a:srgbClr val="333399"/>
          </a:solidFill>
          <a:latin typeface="Arial" charset="0"/>
          <a:ea typeface="ＭＳ Ｐゴシック" charset="-128"/>
        </a:defRPr>
      </a:lvl9pPr>
    </p:titleStyle>
    <p:bodyStyle>
      <a:lvl1pPr marL="373063" indent="-373063" algn="l" defTabSz="503238" rtl="0" fontAlgn="base">
        <a:lnSpc>
          <a:spcPct val="93000"/>
        </a:lnSpc>
        <a:spcBef>
          <a:spcPts val="888"/>
        </a:spcBef>
        <a:spcAft>
          <a:spcPct val="0"/>
        </a:spcAft>
        <a:buClr>
          <a:srgbClr val="333399"/>
        </a:buClr>
        <a:buSzPct val="55000"/>
        <a:buFont typeface="Monotype Sorts"/>
        <a:buChar char=""/>
        <a:defRPr sz="3500">
          <a:solidFill>
            <a:srgbClr val="333399"/>
          </a:solidFill>
          <a:latin typeface="+mn-lt"/>
          <a:ea typeface="+mn-ea"/>
          <a:cs typeface="+mn-cs"/>
        </a:defRPr>
      </a:lvl1pPr>
      <a:lvl2pPr marL="814388" indent="-311150" algn="l" defTabSz="503238" rtl="0" fontAlgn="base">
        <a:lnSpc>
          <a:spcPct val="93000"/>
        </a:lnSpc>
        <a:spcBef>
          <a:spcPts val="775"/>
        </a:spcBef>
        <a:spcAft>
          <a:spcPct val="0"/>
        </a:spcAft>
        <a:buClr>
          <a:srgbClr val="000066"/>
        </a:buClr>
        <a:buSzPct val="100000"/>
        <a:buFont typeface="Arial" pitchFamily="34" charset="0"/>
        <a:buChar char="–"/>
        <a:defRPr sz="3100">
          <a:solidFill>
            <a:srgbClr val="333399"/>
          </a:solidFill>
          <a:latin typeface="+mn-lt"/>
          <a:ea typeface="+mn-ea"/>
        </a:defRPr>
      </a:lvl2pPr>
      <a:lvl3pPr marL="1258888" indent="-250825" algn="l" defTabSz="503238" rtl="0" fontAlgn="base">
        <a:lnSpc>
          <a:spcPct val="93000"/>
        </a:lnSpc>
        <a:spcBef>
          <a:spcPts val="663"/>
        </a:spcBef>
        <a:spcAft>
          <a:spcPct val="0"/>
        </a:spcAft>
        <a:buClr>
          <a:srgbClr val="333399"/>
        </a:buClr>
        <a:buSzPct val="50000"/>
        <a:buFont typeface="Monotype Sorts"/>
        <a:buChar char=""/>
        <a:defRPr sz="2600">
          <a:solidFill>
            <a:srgbClr val="333399"/>
          </a:solidFill>
          <a:latin typeface="+mn-lt"/>
          <a:ea typeface="+mn-ea"/>
        </a:defRPr>
      </a:lvl3pPr>
      <a:lvl4pPr marL="1762125" indent="-250825" algn="l" defTabSz="503238" rtl="0" fontAlgn="base">
        <a:lnSpc>
          <a:spcPct val="93000"/>
        </a:lnSpc>
        <a:spcBef>
          <a:spcPts val="550"/>
        </a:spcBef>
        <a:spcAft>
          <a:spcPct val="0"/>
        </a:spcAft>
        <a:buClr>
          <a:srgbClr val="333399"/>
        </a:buClr>
        <a:buSzPct val="65000"/>
        <a:buFont typeface="Monotype Sorts"/>
        <a:buChar char=""/>
        <a:defRPr sz="2200">
          <a:solidFill>
            <a:srgbClr val="333399"/>
          </a:solidFill>
          <a:latin typeface="+mn-lt"/>
          <a:ea typeface="+mn-ea"/>
        </a:defRPr>
      </a:lvl4pPr>
      <a:lvl5pPr marL="2266950" indent="-250825" algn="l" defTabSz="503238" rtl="0" fontAlgn="base">
        <a:lnSpc>
          <a:spcPct val="93000"/>
        </a:lnSpc>
        <a:spcBef>
          <a:spcPts val="550"/>
        </a:spcBef>
        <a:spcAft>
          <a:spcPct val="0"/>
        </a:spcAft>
        <a:buClr>
          <a:srgbClr val="333399"/>
        </a:buClr>
        <a:buSzPct val="100000"/>
        <a:buFont typeface="Arial" pitchFamily="34" charset="0"/>
        <a:buChar char="–"/>
        <a:defRPr sz="2200">
          <a:solidFill>
            <a:srgbClr val="333399"/>
          </a:solidFill>
          <a:latin typeface="+mn-lt"/>
          <a:ea typeface="+mn-ea"/>
        </a:defRPr>
      </a:lvl5pPr>
      <a:lvl6pPr marL="2771269" indent="-251934" algn="l" defTabSz="503868" rtl="0" eaLnBrk="1" fontAlgn="base" hangingPunct="1">
        <a:lnSpc>
          <a:spcPct val="93000"/>
        </a:lnSpc>
        <a:spcBef>
          <a:spcPts val="551"/>
        </a:spcBef>
        <a:spcAft>
          <a:spcPct val="0"/>
        </a:spcAft>
        <a:buClr>
          <a:srgbClr val="333399"/>
        </a:buClr>
        <a:buSzPct val="100000"/>
        <a:buFont typeface="Arial" charset="0"/>
        <a:buChar char="–"/>
        <a:defRPr sz="2200">
          <a:solidFill>
            <a:srgbClr val="333399"/>
          </a:solidFill>
          <a:latin typeface="+mn-lt"/>
          <a:ea typeface="+mn-ea"/>
        </a:defRPr>
      </a:lvl6pPr>
      <a:lvl7pPr marL="3275136" indent="-251934" algn="l" defTabSz="503868" rtl="0" eaLnBrk="1" fontAlgn="base" hangingPunct="1">
        <a:lnSpc>
          <a:spcPct val="93000"/>
        </a:lnSpc>
        <a:spcBef>
          <a:spcPts val="551"/>
        </a:spcBef>
        <a:spcAft>
          <a:spcPct val="0"/>
        </a:spcAft>
        <a:buClr>
          <a:srgbClr val="333399"/>
        </a:buClr>
        <a:buSzPct val="100000"/>
        <a:buFont typeface="Arial" charset="0"/>
        <a:buChar char="–"/>
        <a:defRPr sz="2200">
          <a:solidFill>
            <a:srgbClr val="333399"/>
          </a:solidFill>
          <a:latin typeface="+mn-lt"/>
          <a:ea typeface="+mn-ea"/>
        </a:defRPr>
      </a:lvl7pPr>
      <a:lvl8pPr marL="3779003" indent="-251934" algn="l" defTabSz="503868" rtl="0" eaLnBrk="1" fontAlgn="base" hangingPunct="1">
        <a:lnSpc>
          <a:spcPct val="93000"/>
        </a:lnSpc>
        <a:spcBef>
          <a:spcPts val="551"/>
        </a:spcBef>
        <a:spcAft>
          <a:spcPct val="0"/>
        </a:spcAft>
        <a:buClr>
          <a:srgbClr val="333399"/>
        </a:buClr>
        <a:buSzPct val="100000"/>
        <a:buFont typeface="Arial" charset="0"/>
        <a:buChar char="–"/>
        <a:defRPr sz="2200">
          <a:solidFill>
            <a:srgbClr val="333399"/>
          </a:solidFill>
          <a:latin typeface="+mn-lt"/>
          <a:ea typeface="+mn-ea"/>
        </a:defRPr>
      </a:lvl8pPr>
      <a:lvl9pPr marL="4282870" indent="-251934" algn="l" defTabSz="503868" rtl="0" eaLnBrk="1" fontAlgn="base" hangingPunct="1">
        <a:lnSpc>
          <a:spcPct val="93000"/>
        </a:lnSpc>
        <a:spcBef>
          <a:spcPts val="551"/>
        </a:spcBef>
        <a:spcAft>
          <a:spcPct val="0"/>
        </a:spcAft>
        <a:buClr>
          <a:srgbClr val="333399"/>
        </a:buClr>
        <a:buSzPct val="100000"/>
        <a:buFont typeface="Arial" charset="0"/>
        <a:buChar char="–"/>
        <a:defRPr sz="2200">
          <a:solidFill>
            <a:srgbClr val="333399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8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34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602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68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335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01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069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0936" algn="l" defTabSz="10077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sastry@cse.tamu.edu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55650" y="2387600"/>
            <a:ext cx="8569325" cy="10112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Crash-Quiescent Failure Detection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  <a:noFill/>
        </p:spPr>
        <p:txBody>
          <a:bodyPr lIns="0" tIns="28224" rIns="0" bIns="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err="1" smtClean="0">
                <a:solidFill>
                  <a:srgbClr val="C00000"/>
                </a:solidFill>
              </a:rPr>
              <a:t>Srikanth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Sastry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Scott Pike, and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Jennifer Welch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Texas A&amp;M University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Detecting Transient Partitions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-293688" y="4176712"/>
            <a:ext cx="10374313" cy="2574925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The impossibility hinges on undetected transient </a:t>
            </a:r>
            <a:r>
              <a:rPr lang="en-US" dirty="0" smtClean="0"/>
              <a:t>partitions</a:t>
            </a:r>
            <a:endParaRPr lang="en-US" dirty="0" smtClean="0"/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If a </a:t>
            </a:r>
            <a:r>
              <a:rPr lang="en-US" dirty="0" smtClean="0"/>
              <a:t>majority are guaranteed to be correct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Then processes in a non-majority partition can detect </a:t>
            </a:r>
            <a:r>
              <a:rPr lang="en-US" dirty="0" smtClean="0"/>
              <a:t>transient partitions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Because these processes suspect </a:t>
            </a:r>
            <a:r>
              <a:rPr lang="en-US" dirty="0" smtClean="0"/>
              <a:t>half or </a:t>
            </a:r>
            <a:r>
              <a:rPr lang="en-US" dirty="0" smtClean="0"/>
              <a:t>more processes</a:t>
            </a:r>
            <a:endParaRPr lang="en-US" dirty="0" smtClean="0"/>
          </a:p>
        </p:txBody>
      </p:sp>
      <p:sp>
        <p:nvSpPr>
          <p:cNvPr id="32772" name="Oval 3"/>
          <p:cNvSpPr>
            <a:spLocks noChangeArrowheads="1"/>
          </p:cNvSpPr>
          <p:nvPr/>
        </p:nvSpPr>
        <p:spPr bwMode="auto">
          <a:xfrm>
            <a:off x="3230563" y="2193925"/>
            <a:ext cx="1139825" cy="1738312"/>
          </a:xfrm>
          <a:prstGeom prst="ellipse">
            <a:avLst/>
          </a:prstGeom>
          <a:solidFill>
            <a:srgbClr val="E6FF00">
              <a:alpha val="9804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5924550" y="2193925"/>
            <a:ext cx="488950" cy="1738312"/>
          </a:xfrm>
          <a:prstGeom prst="ellipse">
            <a:avLst/>
          </a:prstGeom>
          <a:solidFill>
            <a:srgbClr val="666600">
              <a:alpha val="9804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3556000" y="2368550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4044950" y="3063875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3556000" y="3584575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6086475" y="2368550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6086475" y="3584575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79" name="AutoShape 10"/>
          <p:cNvCxnSpPr>
            <a:cxnSpLocks noChangeShapeType="1"/>
            <a:stCxn id="32774" idx="6"/>
            <a:endCxn id="32777" idx="2"/>
          </p:cNvCxnSpPr>
          <p:nvPr/>
        </p:nvCxnSpPr>
        <p:spPr bwMode="auto">
          <a:xfrm>
            <a:off x="3717925" y="2454275"/>
            <a:ext cx="236855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780" name="AutoShape 11"/>
          <p:cNvCxnSpPr>
            <a:cxnSpLocks noChangeShapeType="1"/>
            <a:stCxn id="32774" idx="5"/>
            <a:endCxn id="32775" idx="1"/>
          </p:cNvCxnSpPr>
          <p:nvPr/>
        </p:nvCxnSpPr>
        <p:spPr bwMode="auto">
          <a:xfrm>
            <a:off x="3694113" y="2516187"/>
            <a:ext cx="373062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781" name="AutoShape 12"/>
          <p:cNvCxnSpPr>
            <a:cxnSpLocks noChangeShapeType="1"/>
            <a:stCxn id="32774" idx="4"/>
            <a:endCxn id="32776" idx="0"/>
          </p:cNvCxnSpPr>
          <p:nvPr/>
        </p:nvCxnSpPr>
        <p:spPr bwMode="auto">
          <a:xfrm>
            <a:off x="3636963" y="2541587"/>
            <a:ext cx="1587" cy="1042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782" name="AutoShape 13"/>
          <p:cNvCxnSpPr>
            <a:cxnSpLocks noChangeShapeType="1"/>
            <a:stCxn id="32775" idx="3"/>
            <a:endCxn id="32776" idx="7"/>
          </p:cNvCxnSpPr>
          <p:nvPr/>
        </p:nvCxnSpPr>
        <p:spPr bwMode="auto">
          <a:xfrm flipH="1">
            <a:off x="3694113" y="3211512"/>
            <a:ext cx="373062" cy="398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783" name="AutoShape 14"/>
          <p:cNvCxnSpPr>
            <a:cxnSpLocks noChangeShapeType="1"/>
            <a:stCxn id="32776" idx="6"/>
            <a:endCxn id="32778" idx="2"/>
          </p:cNvCxnSpPr>
          <p:nvPr/>
        </p:nvCxnSpPr>
        <p:spPr bwMode="auto">
          <a:xfrm>
            <a:off x="3717925" y="3671887"/>
            <a:ext cx="236855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784" name="AutoShape 15"/>
          <p:cNvCxnSpPr>
            <a:cxnSpLocks noChangeShapeType="1"/>
            <a:stCxn id="32777" idx="4"/>
            <a:endCxn id="32778" idx="0"/>
          </p:cNvCxnSpPr>
          <p:nvPr/>
        </p:nvCxnSpPr>
        <p:spPr bwMode="auto">
          <a:xfrm>
            <a:off x="6169025" y="2541587"/>
            <a:ext cx="1588" cy="1042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785" name="AutoShape 16"/>
          <p:cNvCxnSpPr>
            <a:cxnSpLocks noChangeShapeType="1"/>
            <a:stCxn id="32775" idx="7"/>
            <a:endCxn id="32777" idx="3"/>
          </p:cNvCxnSpPr>
          <p:nvPr/>
        </p:nvCxnSpPr>
        <p:spPr bwMode="auto">
          <a:xfrm flipV="1">
            <a:off x="4183063" y="2516187"/>
            <a:ext cx="19272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786" name="AutoShape 17"/>
          <p:cNvCxnSpPr>
            <a:cxnSpLocks noChangeShapeType="1"/>
            <a:stCxn id="32775" idx="5"/>
            <a:endCxn id="32778" idx="1"/>
          </p:cNvCxnSpPr>
          <p:nvPr/>
        </p:nvCxnSpPr>
        <p:spPr bwMode="auto">
          <a:xfrm>
            <a:off x="4183063" y="3211512"/>
            <a:ext cx="1927225" cy="398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3657600" y="2900362"/>
            <a:ext cx="333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88" name="Text Box 19"/>
          <p:cNvSpPr txBox="1">
            <a:spLocks noChangeArrowheads="1"/>
          </p:cNvSpPr>
          <p:nvPr/>
        </p:nvSpPr>
        <p:spPr bwMode="auto">
          <a:xfrm>
            <a:off x="6413500" y="2973387"/>
            <a:ext cx="333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91" name="AutoShape 22"/>
          <p:cNvSpPr>
            <a:spLocks noChangeArrowheads="1"/>
          </p:cNvSpPr>
          <p:nvPr/>
        </p:nvSpPr>
        <p:spPr bwMode="auto">
          <a:xfrm>
            <a:off x="5735638" y="21034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9966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AutoShape 23"/>
          <p:cNvSpPr>
            <a:spLocks noChangeArrowheads="1"/>
          </p:cNvSpPr>
          <p:nvPr/>
        </p:nvSpPr>
        <p:spPr bwMode="auto">
          <a:xfrm>
            <a:off x="5735638" y="25606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804C1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AutoShape 24"/>
          <p:cNvSpPr>
            <a:spLocks noChangeArrowheads="1"/>
          </p:cNvSpPr>
          <p:nvPr/>
        </p:nvSpPr>
        <p:spPr bwMode="auto">
          <a:xfrm>
            <a:off x="5735638" y="32464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804C1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AutoShape 25"/>
          <p:cNvSpPr>
            <a:spLocks noChangeArrowheads="1"/>
          </p:cNvSpPr>
          <p:nvPr/>
        </p:nvSpPr>
        <p:spPr bwMode="auto">
          <a:xfrm>
            <a:off x="5735638" y="37036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804C1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795" name="AutoShape 26"/>
          <p:cNvCxnSpPr>
            <a:cxnSpLocks noChangeShapeType="1"/>
          </p:cNvCxnSpPr>
          <p:nvPr/>
        </p:nvCxnSpPr>
        <p:spPr bwMode="auto">
          <a:xfrm>
            <a:off x="6169025" y="2541587"/>
            <a:ext cx="1588" cy="1042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796" name="AutoShape 27"/>
          <p:cNvCxnSpPr>
            <a:cxnSpLocks noChangeShapeType="1"/>
          </p:cNvCxnSpPr>
          <p:nvPr/>
        </p:nvCxnSpPr>
        <p:spPr bwMode="auto">
          <a:xfrm flipV="1">
            <a:off x="4183063" y="2516187"/>
            <a:ext cx="19272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797" name="AutoShape 28"/>
          <p:cNvCxnSpPr>
            <a:cxnSpLocks noChangeShapeType="1"/>
          </p:cNvCxnSpPr>
          <p:nvPr/>
        </p:nvCxnSpPr>
        <p:spPr bwMode="auto">
          <a:xfrm>
            <a:off x="4183063" y="3211512"/>
            <a:ext cx="1927225" cy="398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2798" name="AutoShape 29"/>
          <p:cNvSpPr>
            <a:spLocks noChangeArrowheads="1"/>
          </p:cNvSpPr>
          <p:nvPr/>
        </p:nvSpPr>
        <p:spPr bwMode="auto">
          <a:xfrm>
            <a:off x="4364038" y="21034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355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AutoShape 30"/>
          <p:cNvSpPr>
            <a:spLocks noChangeArrowheads="1"/>
          </p:cNvSpPr>
          <p:nvPr/>
        </p:nvSpPr>
        <p:spPr bwMode="auto">
          <a:xfrm>
            <a:off x="4592638" y="25606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355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AutoShape 31"/>
          <p:cNvSpPr>
            <a:spLocks noChangeArrowheads="1"/>
          </p:cNvSpPr>
          <p:nvPr/>
        </p:nvSpPr>
        <p:spPr bwMode="auto">
          <a:xfrm>
            <a:off x="4592638" y="30178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355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AutoShape 32"/>
          <p:cNvSpPr>
            <a:spLocks noChangeArrowheads="1"/>
          </p:cNvSpPr>
          <p:nvPr/>
        </p:nvSpPr>
        <p:spPr bwMode="auto">
          <a:xfrm>
            <a:off x="4592638" y="37036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355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3363912" y="1646238"/>
            <a:ext cx="1073150" cy="533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</a:t>
            </a:r>
            <a:r>
              <a:rPr lang="en-US" sz="2400" b="1" dirty="0" smtClean="0">
                <a:solidFill>
                  <a:srgbClr val="000000"/>
                </a:solidFill>
              </a:rPr>
              <a:t>n/2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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772150" y="1646237"/>
            <a:ext cx="1401762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</a:t>
            </a:r>
            <a:r>
              <a:rPr lang="en-US" sz="2400" b="1" dirty="0" smtClean="0">
                <a:solidFill>
                  <a:srgbClr val="000000"/>
                </a:solidFill>
              </a:rPr>
              <a:t>n/2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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>
              <a:tabLst>
                <a:tab pos="723900" algn="l"/>
              </a:tabLst>
            </a:pPr>
            <a:endParaRPr 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1" grpId="0" animBg="1"/>
      <p:bldP spid="32792" grpId="0" animBg="1"/>
      <p:bldP spid="32793" grpId="0" animBg="1"/>
      <p:bldP spid="32794" grpId="0" animBg="1"/>
      <p:bldP spid="32798" grpId="0" animBg="1"/>
      <p:bldP spid="32799" grpId="0" animBg="1"/>
      <p:bldP spid="32800" grpId="0" animBg="1"/>
      <p:bldP spid="328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Implementing Crash-Quiescent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◊</a:t>
            </a:r>
            <a:r>
              <a:rPr lang="en-US" dirty="0" smtClean="0">
                <a:cs typeface="Times New Roman" pitchFamily="18" charset="0"/>
              </a:rPr>
              <a:t>P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>
          <a:xfrm>
            <a:off x="468312" y="2408237"/>
            <a:ext cx="9220200" cy="4419600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Objectives</a:t>
            </a:r>
          </a:p>
          <a:p>
            <a:pPr marL="14224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/>
              <a:t>Circumvent the impossibility with graceful degradation</a:t>
            </a:r>
          </a:p>
          <a:p>
            <a:pPr marL="14224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/>
              <a:t>Guarantee correctness in all environments</a:t>
            </a:r>
          </a:p>
          <a:p>
            <a:pPr marL="14224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/>
              <a:t>Guarantee crash quiescence if majority non-faulty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 smtClean="0"/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Techniques</a:t>
            </a:r>
          </a:p>
          <a:p>
            <a:pPr marL="14224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/>
              <a:t>Heartbeats (to maintain correctness)</a:t>
            </a:r>
          </a:p>
          <a:p>
            <a:pPr marL="14224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/>
              <a:t>Suspect list exchange (to achieve crash quiescence)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Data Structure: Suspicion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60466" y="2713037"/>
          <a:ext cx="5376339" cy="385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97371"/>
                <a:gridCol w="597371"/>
                <a:gridCol w="597371"/>
                <a:gridCol w="597371"/>
                <a:gridCol w="597371"/>
                <a:gridCol w="597371"/>
                <a:gridCol w="597371"/>
                <a:gridCol w="597371"/>
                <a:gridCol w="5973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vert="vert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en-US" sz="2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2266" y="2729229"/>
          <a:ext cx="693208" cy="3809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3208"/>
              </a:tblGrid>
              <a:tr h="4410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…</a:t>
                      </a:r>
                      <a:endParaRPr lang="en-US" sz="2000" dirty="0"/>
                    </a:p>
                  </a:txBody>
                  <a:tcPr vert="vert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008"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7192"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 vert="vert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…</a:t>
                      </a:r>
                      <a:endParaRPr lang="en-US" sz="2000" b="1" dirty="0"/>
                    </a:p>
                  </a:txBody>
                  <a:tcPr vert="vert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endParaRPr lang="en-US" sz="2000" baseline="-25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60466" y="2179637"/>
          <a:ext cx="5376339" cy="39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371"/>
                <a:gridCol w="597371"/>
                <a:gridCol w="597371"/>
                <a:gridCol w="597371"/>
                <a:gridCol w="597371"/>
                <a:gridCol w="597371"/>
                <a:gridCol w="597371"/>
                <a:gridCol w="597371"/>
                <a:gridCol w="59737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8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1284266" y="4835753"/>
            <a:ext cx="5562600" cy="457200"/>
          </a:xfrm>
          <a:prstGeom prst="round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02512" y="5608637"/>
            <a:ext cx="2557944" cy="860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 </a:t>
            </a:r>
            <a:r>
              <a:rPr lang="en-US" sz="2400" b="1" i="1" dirty="0" err="1" smtClean="0"/>
              <a:t>x</a:t>
            </a:r>
            <a:r>
              <a:rPr lang="en-US" sz="2400" dirty="0" err="1" smtClean="0"/>
              <a:t>’s</a:t>
            </a:r>
            <a:r>
              <a:rPr lang="en-US" sz="2400" dirty="0" smtClean="0"/>
              <a:t> view </a:t>
            </a:r>
          </a:p>
          <a:p>
            <a:r>
              <a:rPr lang="en-US" sz="2400" dirty="0" smtClean="0"/>
              <a:t>of </a:t>
            </a:r>
            <a:r>
              <a:rPr lang="en-US" sz="2400" b="1" i="1" dirty="0" err="1" smtClean="0"/>
              <a:t>y</a:t>
            </a:r>
            <a:r>
              <a:rPr lang="en-US" sz="2400" dirty="0" err="1" smtClean="0"/>
              <a:t>’s</a:t>
            </a:r>
            <a:r>
              <a:rPr lang="en-US" sz="2400" dirty="0" smtClean="0"/>
              <a:t> suspect list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 bwMode="auto">
          <a:xfrm rot="10800000">
            <a:off x="6846866" y="5064353"/>
            <a:ext cx="555646" cy="97453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ounded Rectangle 12"/>
          <p:cNvSpPr/>
          <p:nvPr/>
        </p:nvSpPr>
        <p:spPr bwMode="auto">
          <a:xfrm>
            <a:off x="1284266" y="4012067"/>
            <a:ext cx="5562600" cy="45720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2512" y="2332037"/>
            <a:ext cx="2427268" cy="86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Process </a:t>
            </a:r>
            <a:r>
              <a:rPr lang="en-US" sz="2400" b="1" i="1" dirty="0" err="1" smtClean="0"/>
              <a:t>x</a:t>
            </a:r>
            <a:r>
              <a:rPr lang="en-US" sz="2400" dirty="0" err="1" smtClean="0"/>
              <a:t>’s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local suspect list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1"/>
            <a:endCxn id="13" idx="3"/>
          </p:cNvCxnSpPr>
          <p:nvPr/>
        </p:nvCxnSpPr>
        <p:spPr bwMode="auto">
          <a:xfrm rot="10800000" flipV="1">
            <a:off x="6846866" y="2762283"/>
            <a:ext cx="555646" cy="14783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1763712" y="1646237"/>
            <a:ext cx="6058069" cy="540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Suspicion matrix M[</a:t>
            </a:r>
            <a:r>
              <a:rPr lang="en-US" sz="2800" dirty="0" smtClean="0">
                <a:solidFill>
                  <a:srgbClr val="3333CC">
                    <a:lumMod val="75000"/>
                  </a:srgbClr>
                </a:solidFill>
                <a:sym typeface="Symbol"/>
              </a:rPr>
              <a:t>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l-GR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rgbClr val="3333CC">
                    <a:lumMod val="75000"/>
                  </a:srgbClr>
                </a:solidFill>
                <a:sym typeface="Symbol"/>
              </a:rPr>
              <a:t>n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] at process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en-US" sz="2800" i="1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Algorithm: Local Suspect List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 tIns="22932"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Every process </a:t>
            </a:r>
            <a:r>
              <a:rPr lang="en-US" i="1" dirty="0" smtClean="0"/>
              <a:t>x</a:t>
            </a:r>
            <a:r>
              <a:rPr lang="en-US" dirty="0" smtClean="0"/>
              <a:t> has a step timer for each process </a:t>
            </a:r>
            <a:r>
              <a:rPr lang="en-US" i="1" dirty="0" smtClean="0"/>
              <a:t>y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Process </a:t>
            </a:r>
            <a:r>
              <a:rPr lang="en-US" i="1" dirty="0" smtClean="0"/>
              <a:t>x</a:t>
            </a:r>
            <a:r>
              <a:rPr lang="en-US" dirty="0" smtClean="0"/>
              <a:t> expects to receive heartbeats from </a:t>
            </a:r>
            <a:r>
              <a:rPr lang="en-US" i="1" dirty="0" smtClean="0"/>
              <a:t>y</a:t>
            </a:r>
            <a:r>
              <a:rPr lang="en-US" dirty="0" smtClean="0"/>
              <a:t> with some upper bound on inter-arrival time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Initially, the value of the timer is some guesstimated value of this upper bound on inter-arrival time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Upon receiving a heartbeat from </a:t>
            </a:r>
            <a:r>
              <a:rPr lang="en-US" i="1" dirty="0" smtClean="0"/>
              <a:t>y</a:t>
            </a:r>
            <a:r>
              <a:rPr lang="en-US" dirty="0" smtClean="0"/>
              <a:t>, process </a:t>
            </a:r>
            <a:r>
              <a:rPr lang="en-US" i="1" dirty="0" smtClean="0"/>
              <a:t>x</a:t>
            </a:r>
            <a:r>
              <a:rPr lang="en-US" dirty="0" smtClean="0"/>
              <a:t> trusts </a:t>
            </a:r>
            <a:r>
              <a:rPr lang="en-US" i="1" dirty="0" smtClean="0"/>
              <a:t>y</a:t>
            </a:r>
            <a:r>
              <a:rPr lang="en-US" dirty="0" smtClean="0"/>
              <a:t> and (re)starts the timer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If the timer expires before x receives another heartbeat from </a:t>
            </a:r>
            <a:r>
              <a:rPr lang="en-US" i="1" dirty="0" smtClean="0"/>
              <a:t>y</a:t>
            </a:r>
            <a:r>
              <a:rPr lang="en-US" dirty="0" smtClean="0"/>
              <a:t>, then </a:t>
            </a:r>
            <a:r>
              <a:rPr lang="en-US" i="1" dirty="0" smtClean="0"/>
              <a:t>x</a:t>
            </a:r>
            <a:r>
              <a:rPr lang="en-US" dirty="0" smtClean="0"/>
              <a:t> suspects </a:t>
            </a:r>
            <a:r>
              <a:rPr lang="en-US" i="1" dirty="0" smtClean="0"/>
              <a:t>y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If </a:t>
            </a:r>
            <a:r>
              <a:rPr lang="en-US" i="1" dirty="0" smtClean="0"/>
              <a:t>x</a:t>
            </a:r>
            <a:r>
              <a:rPr lang="en-US" dirty="0" smtClean="0"/>
              <a:t> receives a heartbeat from </a:t>
            </a:r>
            <a:r>
              <a:rPr lang="en-US" i="1" dirty="0" smtClean="0"/>
              <a:t>y</a:t>
            </a:r>
            <a:r>
              <a:rPr lang="en-US" dirty="0" smtClean="0"/>
              <a:t> after timer expiry, then </a:t>
            </a:r>
            <a:r>
              <a:rPr lang="en-US" i="1" dirty="0" smtClean="0"/>
              <a:t>x</a:t>
            </a:r>
            <a:r>
              <a:rPr lang="en-US" dirty="0" smtClean="0"/>
              <a:t> increments the timer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Algorithm: Suspect List Exchange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Each process sends heartbeats to a subset (</a:t>
            </a:r>
            <a:r>
              <a:rPr lang="en-US" sz="3200" dirty="0" smtClean="0">
                <a:solidFill>
                  <a:srgbClr val="3333CC">
                    <a:lumMod val="75000"/>
                  </a:srgbClr>
                </a:solidFill>
                <a:sym typeface="Symbol"/>
              </a:rPr>
              <a:t></a:t>
            </a:r>
            <a:r>
              <a:rPr lang="en-US" sz="3200" dirty="0" smtClean="0"/>
              <a:t> - </a:t>
            </a:r>
            <a:r>
              <a:rPr lang="en-US" sz="3200" i="1" dirty="0" smtClean="0"/>
              <a:t>Q</a:t>
            </a:r>
            <a:r>
              <a:rPr lang="en-US" sz="3200" dirty="0" smtClean="0"/>
              <a:t>) at </a:t>
            </a:r>
            <a:r>
              <a:rPr lang="en-US" sz="3200" i="1" dirty="0" smtClean="0"/>
              <a:t>k</a:t>
            </a:r>
            <a:r>
              <a:rPr lang="en-US" sz="3200" dirty="0" smtClean="0"/>
              <a:t>-step intervals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The payload of a heartbeat is the local suspect list at the sending process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Process </a:t>
            </a:r>
            <a:r>
              <a:rPr lang="en-US" sz="3200" i="1" dirty="0" smtClean="0"/>
              <a:t>x</a:t>
            </a:r>
            <a:r>
              <a:rPr lang="en-US" sz="3200" dirty="0" smtClean="0"/>
              <a:t>, upon receiving a heartbeat from process </a:t>
            </a:r>
            <a:r>
              <a:rPr lang="en-US" sz="3200" i="1" dirty="0" smtClean="0"/>
              <a:t>y</a:t>
            </a:r>
            <a:r>
              <a:rPr lang="en-US" sz="3200" dirty="0" smtClean="0"/>
              <a:t>, updates the </a:t>
            </a:r>
            <a:r>
              <a:rPr lang="en-US" sz="3200" dirty="0" err="1" smtClean="0"/>
              <a:t>y</a:t>
            </a:r>
            <a:r>
              <a:rPr lang="en-US" sz="3200" baseline="33000" dirty="0" err="1" smtClean="0"/>
              <a:t>th</a:t>
            </a:r>
            <a:r>
              <a:rPr lang="en-US" sz="3200" dirty="0" smtClean="0"/>
              <a:t> row of its suspicion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Algorithm: Quiescence Set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0" y="1763713"/>
            <a:ext cx="9536112" cy="4784725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/>
              <a:t>Every time process </a:t>
            </a:r>
            <a:r>
              <a:rPr lang="en-US" sz="2800" i="1" dirty="0" smtClean="0"/>
              <a:t>x</a:t>
            </a:r>
            <a:r>
              <a:rPr lang="en-US" sz="2800" dirty="0" smtClean="0"/>
              <a:t> has to send new heartbeats, it computes the quiescence set </a:t>
            </a:r>
            <a:r>
              <a:rPr lang="en-US" sz="2800" i="1" dirty="0" smtClean="0"/>
              <a:t>Q</a:t>
            </a:r>
            <a:r>
              <a:rPr lang="en-US" sz="2800" dirty="0" smtClean="0"/>
              <a:t>.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/>
              <a:t>A process </a:t>
            </a:r>
            <a:r>
              <a:rPr lang="en-US" sz="2800" i="1" dirty="0" smtClean="0"/>
              <a:t>y</a:t>
            </a:r>
            <a:r>
              <a:rPr lang="en-US" sz="2800" dirty="0" smtClean="0"/>
              <a:t> is added to </a:t>
            </a:r>
            <a:r>
              <a:rPr lang="en-US" sz="2800" i="1" dirty="0" smtClean="0"/>
              <a:t>Q</a:t>
            </a:r>
            <a:r>
              <a:rPr lang="en-US" sz="2800" dirty="0" smtClean="0"/>
              <a:t> if: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/>
              <a:t>x</a:t>
            </a:r>
            <a:r>
              <a:rPr lang="en-US" sz="2400" dirty="0" smtClean="0"/>
              <a:t> suspects </a:t>
            </a:r>
            <a:r>
              <a:rPr lang="en-US" sz="2400" i="1" dirty="0" smtClean="0"/>
              <a:t>y</a:t>
            </a:r>
            <a:r>
              <a:rPr lang="en-US" sz="2400" dirty="0" smtClean="0"/>
              <a:t>,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/>
              <a:t>x </a:t>
            </a:r>
            <a:r>
              <a:rPr lang="en-US" sz="2400" dirty="0" smtClean="0"/>
              <a:t>trusts a majority of processes (denoted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sym typeface="Symbol"/>
              </a:rPr>
              <a:t></a:t>
            </a:r>
            <a:r>
              <a:rPr lang="en-US" sz="2400" baseline="-33000" dirty="0" smtClean="0">
                <a:latin typeface="OpenSymbol" pitchFamily="2" charset="0"/>
              </a:rPr>
              <a:t>m</a:t>
            </a:r>
            <a:r>
              <a:rPr lang="en-US" sz="2400" dirty="0" smtClean="0"/>
              <a:t>), and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/>
              <a:t>at least (</a:t>
            </a:r>
            <a:r>
              <a:rPr lang="en-US" sz="2400" b="1" dirty="0" smtClean="0">
                <a:sym typeface="Symbol"/>
              </a:rPr>
              <a:t></a:t>
            </a:r>
            <a:r>
              <a:rPr lang="en-US" sz="2400" b="1" dirty="0" smtClean="0"/>
              <a:t>n/2</a:t>
            </a:r>
            <a:r>
              <a:rPr lang="en-US" sz="2400" b="1" dirty="0" smtClean="0">
                <a:sym typeface="Symbol"/>
              </a:rPr>
              <a:t></a:t>
            </a:r>
            <a:r>
              <a:rPr lang="en-US" sz="2400" b="1" dirty="0" smtClean="0"/>
              <a:t> +1</a:t>
            </a:r>
            <a:r>
              <a:rPr lang="en-US" sz="2400" dirty="0" smtClean="0"/>
              <a:t>) processes in </a:t>
            </a:r>
            <a:r>
              <a:rPr lang="en-US" sz="2400" dirty="0" smtClean="0">
                <a:solidFill>
                  <a:srgbClr val="3333CC">
                    <a:lumMod val="75000"/>
                  </a:srgbClr>
                </a:solidFill>
                <a:cs typeface="+mn-cs"/>
                <a:sym typeface="Symbol"/>
              </a:rPr>
              <a:t></a:t>
            </a:r>
            <a:r>
              <a:rPr lang="en-US" sz="2400" baseline="-33000" dirty="0" smtClean="0">
                <a:latin typeface="OpenSymbol" pitchFamily="2" charset="0"/>
              </a:rPr>
              <a:t>m</a:t>
            </a:r>
            <a:r>
              <a:rPr lang="en-US" sz="2400" dirty="0" smtClean="0"/>
              <a:t> suspect </a:t>
            </a:r>
            <a:r>
              <a:rPr lang="en-US" sz="2400" i="1" dirty="0" smtClean="0"/>
              <a:t>y</a:t>
            </a:r>
            <a:r>
              <a:rPr lang="en-US" sz="2400" dirty="0" smtClean="0"/>
              <a:t> in </a:t>
            </a:r>
            <a:r>
              <a:rPr lang="en-US" sz="2400" i="1" dirty="0" err="1" smtClean="0"/>
              <a:t>x</a:t>
            </a:r>
            <a:r>
              <a:rPr lang="en-US" sz="2400" dirty="0" err="1" smtClean="0"/>
              <a:t>'s</a:t>
            </a:r>
            <a:r>
              <a:rPr lang="en-US" sz="2400" dirty="0" smtClean="0"/>
              <a:t> suspicion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4713" y="5334177"/>
          <a:ext cx="3048000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87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87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7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87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870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4713" y="4846637"/>
          <a:ext cx="3048000" cy="39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35112" y="5332865"/>
          <a:ext cx="617008" cy="198120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617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2112" y="5837237"/>
            <a:ext cx="1351652" cy="937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Suspicion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Matrix at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process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68512" y="6142037"/>
            <a:ext cx="3200400" cy="381000"/>
          </a:xfrm>
          <a:prstGeom prst="roundRect">
            <a:avLst/>
          </a:prstGeom>
          <a:solidFill>
            <a:srgbClr val="00B8FF">
              <a:alpha val="4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973512" y="6142037"/>
            <a:ext cx="609600" cy="381000"/>
          </a:xfrm>
          <a:prstGeom prst="roundRect">
            <a:avLst/>
          </a:prstGeom>
          <a:solidFill>
            <a:srgbClr val="C00000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973512" y="6951209"/>
            <a:ext cx="609600" cy="381000"/>
          </a:xfrm>
          <a:prstGeom prst="roundRect">
            <a:avLst/>
          </a:prstGeom>
          <a:solidFill>
            <a:srgbClr val="C00000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973512" y="5351009"/>
            <a:ext cx="609600" cy="381000"/>
          </a:xfrm>
          <a:prstGeom prst="roundRect">
            <a:avLst/>
          </a:prstGeom>
          <a:solidFill>
            <a:srgbClr val="C00000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3489" y="6073298"/>
            <a:ext cx="984565" cy="449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 </a:t>
            </a:r>
            <a:r>
              <a:rPr lang="en-US" sz="2400" b="1" dirty="0" smtClean="0">
                <a:sym typeface="Symbol"/>
              </a:rPr>
              <a:t> Q</a:t>
            </a:r>
            <a:endParaRPr lang="en-US" sz="2400" b="1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2754312" y="6933065"/>
            <a:ext cx="609600" cy="381000"/>
          </a:xfrm>
          <a:prstGeom prst="roundRect">
            <a:avLst/>
          </a:prstGeom>
          <a:solidFill>
            <a:srgbClr val="0070C0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754312" y="6142037"/>
            <a:ext cx="609600" cy="381000"/>
          </a:xfrm>
          <a:prstGeom prst="roundRect">
            <a:avLst/>
          </a:prstGeom>
          <a:solidFill>
            <a:srgbClr val="C00000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2754312" y="5351009"/>
            <a:ext cx="609600" cy="381000"/>
          </a:xfrm>
          <a:prstGeom prst="roundRect">
            <a:avLst/>
          </a:prstGeom>
          <a:solidFill>
            <a:srgbClr val="C00000">
              <a:alpha val="3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08975" y="6580025"/>
            <a:ext cx="984565" cy="476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 </a:t>
            </a:r>
            <a:r>
              <a:rPr lang="en-US" sz="2400" b="1" dirty="0" smtClean="0">
                <a:sym typeface="Symbol"/>
              </a:rPr>
              <a:t> Q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716712" y="5608637"/>
            <a:ext cx="1582484" cy="449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1,3,5 </a:t>
            </a:r>
            <a:r>
              <a:rPr lang="en-US" sz="2400" b="1" dirty="0" smtClean="0">
                <a:sym typeface="Symbol"/>
              </a:rPr>
              <a:t> Q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9" idx="3"/>
            <a:endCxn id="18" idx="1"/>
          </p:cNvCxnSpPr>
          <p:nvPr/>
        </p:nvCxnSpPr>
        <p:spPr bwMode="auto">
          <a:xfrm flipV="1">
            <a:off x="5268912" y="5833507"/>
            <a:ext cx="1447800" cy="49903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 bwMode="auto">
          <a:xfrm>
            <a:off x="4583112" y="5541509"/>
            <a:ext cx="2640377" cy="75665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3"/>
            <a:endCxn id="13" idx="1"/>
          </p:cNvCxnSpPr>
          <p:nvPr/>
        </p:nvCxnSpPr>
        <p:spPr bwMode="auto">
          <a:xfrm flipV="1">
            <a:off x="4583112" y="6298168"/>
            <a:ext cx="2640377" cy="34369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1" idx="3"/>
            <a:endCxn id="13" idx="1"/>
          </p:cNvCxnSpPr>
          <p:nvPr/>
        </p:nvCxnSpPr>
        <p:spPr bwMode="auto">
          <a:xfrm flipV="1">
            <a:off x="4583112" y="6298168"/>
            <a:ext cx="2640377" cy="843541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6" idx="3"/>
            <a:endCxn id="17" idx="1"/>
          </p:cNvCxnSpPr>
          <p:nvPr/>
        </p:nvCxnSpPr>
        <p:spPr bwMode="auto">
          <a:xfrm>
            <a:off x="3363912" y="5541509"/>
            <a:ext cx="3845063" cy="1276722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3"/>
            <a:endCxn id="17" idx="1"/>
          </p:cNvCxnSpPr>
          <p:nvPr/>
        </p:nvCxnSpPr>
        <p:spPr bwMode="auto">
          <a:xfrm>
            <a:off x="3363912" y="6332537"/>
            <a:ext cx="3845063" cy="48569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>
            <a:stCxn id="14" idx="3"/>
            <a:endCxn id="17" idx="1"/>
          </p:cNvCxnSpPr>
          <p:nvPr/>
        </p:nvCxnSpPr>
        <p:spPr bwMode="auto">
          <a:xfrm flipV="1">
            <a:off x="3363912" y="6818231"/>
            <a:ext cx="3845063" cy="30533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716712" y="4999037"/>
            <a:ext cx="2047355" cy="476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</a:t>
            </a:r>
            <a:r>
              <a:rPr lang="en-US" sz="2400" baseline="-33000" dirty="0" smtClean="0">
                <a:latin typeface="OpenSymbol" pitchFamily="2" charset="0"/>
              </a:rPr>
              <a:t>m </a:t>
            </a:r>
            <a:r>
              <a:rPr lang="en-US" sz="2400" b="1" dirty="0" smtClean="0"/>
              <a:t>= {1,3,5}  </a:t>
            </a:r>
            <a:endParaRPr 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Correctness and Crash Quiescence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0" y="1951037"/>
            <a:ext cx="9612312" cy="4876800"/>
          </a:xfrm>
        </p:spPr>
        <p:txBody>
          <a:bodyPr>
            <a:normAutofit/>
          </a:bodyPr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In order to implement </a:t>
            </a:r>
            <a:r>
              <a:rPr lang="en-US" sz="3200" b="1" dirty="0" smtClean="0">
                <a:cs typeface="Times New Roman" pitchFamily="18" charset="0"/>
              </a:rPr>
              <a:t>◊</a:t>
            </a:r>
            <a:r>
              <a:rPr lang="en-US" sz="3200" dirty="0" smtClean="0">
                <a:cs typeface="Times New Roman" pitchFamily="18" charset="0"/>
              </a:rPr>
              <a:t>P, the algorithm must satisfy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cs typeface="Times New Roman" pitchFamily="18" charset="0"/>
              </a:rPr>
              <a:t>Strong Completeness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>
                <a:cs typeface="Times New Roman" pitchFamily="18" charset="0"/>
              </a:rPr>
              <a:t>Eventual Strong Accuracy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600" dirty="0" smtClean="0">
              <a:cs typeface="Times New Roman" pitchFamily="18" charset="0"/>
            </a:endParaRPr>
          </a:p>
          <a:p>
            <a:pPr marL="838200" indent="-34448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cs typeface="Times New Roman" pitchFamily="18" charset="0"/>
              </a:rPr>
              <a:t>In order to be crash quiescent (in majority non-faulty runs), the algorithm must</a:t>
            </a:r>
          </a:p>
          <a:p>
            <a:pPr marL="1711325" lvl="1" indent="-565150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>
                <a:cs typeface="Times New Roman" pitchFamily="18" charset="0"/>
              </a:rPr>
              <a:t>Stop sending heartbeats to crashed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Strong Completeness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0" y="1763713"/>
            <a:ext cx="9402763" cy="5216524"/>
          </a:xfrm>
        </p:spPr>
        <p:txBody>
          <a:bodyPr>
            <a:normAutofit/>
          </a:bodyPr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Must show: </a:t>
            </a:r>
            <a:r>
              <a:rPr lang="en-US" sz="3200" i="1" dirty="0" smtClean="0">
                <a:cs typeface="Times New Roman" pitchFamily="18" charset="0"/>
              </a:rPr>
              <a:t>Every crash is eventually and permanently suspected by all correct processes</a:t>
            </a:r>
            <a:endParaRPr lang="en-US" sz="3200" i="1" dirty="0" smtClean="0"/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Crashed processes stop sending heartbeats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Timers at correct processes eventually expire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Correct processes suspect crashed processes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Suspicion is permanent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Eventual Strong Accuracy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673100" y="1763713"/>
            <a:ext cx="8729663" cy="5795962"/>
          </a:xfrm>
        </p:spPr>
        <p:txBody>
          <a:bodyPr>
            <a:normAutofit fontScale="92500" lnSpcReduction="10000"/>
          </a:bodyPr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Must show: </a:t>
            </a:r>
            <a:r>
              <a:rPr lang="en-US" sz="3200" i="1" dirty="0" smtClean="0">
                <a:cs typeface="Times New Roman" pitchFamily="18" charset="0"/>
              </a:rPr>
              <a:t>Every correct process is eventually and permanently trusted by all correct processes</a:t>
            </a:r>
            <a:endParaRPr lang="en-US" sz="3200" i="1" dirty="0" smtClean="0"/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Let </a:t>
            </a:r>
            <a:r>
              <a:rPr lang="en-US" sz="3200" i="1" dirty="0" smtClean="0"/>
              <a:t>x</a:t>
            </a:r>
            <a:r>
              <a:rPr lang="en-US" sz="3200" dirty="0" smtClean="0"/>
              <a:t> and </a:t>
            </a:r>
            <a:r>
              <a:rPr lang="en-US" sz="3200" i="1" dirty="0" smtClean="0"/>
              <a:t>y</a:t>
            </a:r>
            <a:r>
              <a:rPr lang="en-US" sz="3200" dirty="0" smtClean="0"/>
              <a:t> be two correct processes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(Case 1) </a:t>
            </a:r>
            <a:r>
              <a:rPr lang="en-US" sz="3200" i="1" dirty="0" smtClean="0"/>
              <a:t>x</a:t>
            </a:r>
            <a:r>
              <a:rPr lang="en-US" sz="3200" dirty="0" smtClean="0"/>
              <a:t> sends heartbeats to </a:t>
            </a:r>
            <a:r>
              <a:rPr lang="en-US" sz="3200" i="1" dirty="0" smtClean="0"/>
              <a:t>y</a:t>
            </a:r>
            <a:r>
              <a:rPr lang="en-US" sz="3200" dirty="0" smtClean="0"/>
              <a:t> infinitely often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i="1" dirty="0" smtClean="0"/>
              <a:t>y</a:t>
            </a:r>
            <a:r>
              <a:rPr lang="en-US" sz="2800" dirty="0" smtClean="0"/>
              <a:t> trusts </a:t>
            </a:r>
            <a:r>
              <a:rPr lang="en-US" sz="2800" i="1" dirty="0" smtClean="0"/>
              <a:t>x</a:t>
            </a:r>
            <a:r>
              <a:rPr lang="en-US" sz="2800" dirty="0" smtClean="0"/>
              <a:t> infinitely often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i="1" dirty="0" smtClean="0"/>
              <a:t>x</a:t>
            </a:r>
            <a:r>
              <a:rPr lang="en-US" sz="2800" dirty="0" smtClean="0"/>
              <a:t> not in </a:t>
            </a:r>
            <a:r>
              <a:rPr lang="en-US" sz="2800" i="1" dirty="0" err="1" smtClean="0"/>
              <a:t>y</a:t>
            </a:r>
            <a:r>
              <a:rPr lang="en-US" sz="2800" dirty="0" err="1" smtClean="0"/>
              <a:t>’s</a:t>
            </a:r>
            <a:r>
              <a:rPr lang="en-US" sz="2800" dirty="0" smtClean="0"/>
              <a:t> quiescence set infinitely often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i="1" dirty="0" smtClean="0"/>
              <a:t>y</a:t>
            </a:r>
            <a:r>
              <a:rPr lang="en-US" sz="2800" dirty="0" smtClean="0"/>
              <a:t> sends heartbeats to </a:t>
            </a:r>
            <a:r>
              <a:rPr lang="en-US" sz="2800" i="1" dirty="0" smtClean="0"/>
              <a:t>x </a:t>
            </a:r>
            <a:r>
              <a:rPr lang="en-US" sz="2800" dirty="0" smtClean="0"/>
              <a:t>infinitely often</a:t>
            </a:r>
          </a:p>
          <a:p>
            <a:pPr marL="912813" indent="-342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(Case 2) </a:t>
            </a:r>
            <a:r>
              <a:rPr lang="en-US" sz="3200" i="1" dirty="0" smtClean="0"/>
              <a:t>x</a:t>
            </a:r>
            <a:r>
              <a:rPr lang="en-US" sz="3200" dirty="0" smtClean="0"/>
              <a:t> does not send heartbeats to </a:t>
            </a:r>
            <a:r>
              <a:rPr lang="en-US" sz="3200" i="1" dirty="0" smtClean="0"/>
              <a:t>y</a:t>
            </a:r>
            <a:r>
              <a:rPr lang="en-US" sz="3200" dirty="0" smtClean="0"/>
              <a:t> infinitely often</a:t>
            </a:r>
          </a:p>
          <a:p>
            <a:pPr marL="1703388" lvl="2" indent="-563563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i="1" dirty="0" smtClean="0"/>
              <a:t>x</a:t>
            </a:r>
            <a:r>
              <a:rPr lang="en-US" sz="2800" dirty="0" smtClean="0"/>
              <a:t> becomes quiescent with respect to </a:t>
            </a:r>
            <a:r>
              <a:rPr lang="en-US" sz="2800" i="1" dirty="0" smtClean="0"/>
              <a:t>y</a:t>
            </a:r>
          </a:p>
          <a:p>
            <a:pPr marL="1711325" lvl="1" indent="-571500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i="1" dirty="0" smtClean="0"/>
              <a:t>x</a:t>
            </a:r>
            <a:r>
              <a:rPr lang="en-US" sz="2800" dirty="0" smtClean="0"/>
              <a:t> suspects </a:t>
            </a:r>
            <a:r>
              <a:rPr lang="en-US" sz="2800" i="1" dirty="0" smtClean="0"/>
              <a:t>y</a:t>
            </a:r>
            <a:r>
              <a:rPr lang="en-US" sz="2800" dirty="0" smtClean="0"/>
              <a:t> permanently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Eventual Strong Accuracy (Case 1)</a:t>
            </a:r>
            <a:endParaRPr lang="en-US" baseline="-33000" dirty="0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597025"/>
            <a:ext cx="10080625" cy="2106612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/>
              <a:t>If </a:t>
            </a:r>
            <a:r>
              <a:rPr lang="en-US" sz="2800" i="1" dirty="0" smtClean="0"/>
              <a:t>x</a:t>
            </a:r>
            <a:r>
              <a:rPr lang="en-US" sz="2800" dirty="0" smtClean="0"/>
              <a:t> sends heartbeats to </a:t>
            </a:r>
            <a:r>
              <a:rPr lang="en-US" sz="2800" i="1" dirty="0" smtClean="0"/>
              <a:t>y</a:t>
            </a:r>
            <a:r>
              <a:rPr lang="en-US" sz="2800" dirty="0" smtClean="0"/>
              <a:t> infinitely often, then either</a:t>
            </a:r>
          </a:p>
          <a:p>
            <a:pPr marL="1258887" lvl="1" indent="-323850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i="1" dirty="0" smtClean="0"/>
              <a:t>x</a:t>
            </a:r>
            <a:r>
              <a:rPr lang="en-US" sz="2400" dirty="0" smtClean="0"/>
              <a:t> and </a:t>
            </a:r>
            <a:r>
              <a:rPr lang="en-US" sz="2400" i="1" dirty="0" smtClean="0"/>
              <a:t>y</a:t>
            </a:r>
            <a:r>
              <a:rPr lang="en-US" sz="2400" dirty="0" smtClean="0"/>
              <a:t> permanently trust each other, or</a:t>
            </a:r>
          </a:p>
          <a:p>
            <a:pPr marL="1258887" lvl="1" indent="-323850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/>
              <a:t>After finitely many false suspicions</a:t>
            </a:r>
          </a:p>
          <a:p>
            <a:pPr marL="1547813" lvl="1" indent="-349250">
              <a:buFont typeface="Courier New" pitchFamily="49" charset="0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/>
              <a:t>Their heartbeat inter-arrival timers become “sufficiently” large</a:t>
            </a:r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914400" y="4235449"/>
            <a:ext cx="8458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914400" y="5835649"/>
            <a:ext cx="8458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544512" y="4006849"/>
            <a:ext cx="271463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r>
              <a:rPr lang="en-US" sz="3200" i="1" dirty="0" smtClean="0">
                <a:solidFill>
                  <a:srgbClr val="000000"/>
                </a:solidFill>
              </a:rPr>
              <a:t>y</a:t>
            </a:r>
            <a:endParaRPr lang="en-US" sz="3200" i="1" dirty="0">
              <a:solidFill>
                <a:srgbClr val="000000"/>
              </a:solidFill>
            </a:endParaRP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501649" y="5564186"/>
            <a:ext cx="271463" cy="546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r>
              <a:rPr lang="en-US" sz="3200" i="1" dirty="0" smtClean="0">
                <a:solidFill>
                  <a:srgbClr val="000000"/>
                </a:solidFill>
              </a:rPr>
              <a:t>x</a:t>
            </a:r>
            <a:endParaRPr lang="en-US" sz="3200" i="1" dirty="0">
              <a:solidFill>
                <a:srgbClr val="000000"/>
              </a:solidFill>
            </a:endParaRPr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 flipV="1">
            <a:off x="1371600" y="4691062"/>
            <a:ext cx="685800" cy="1146175"/>
          </a:xfrm>
          <a:prstGeom prst="line">
            <a:avLst/>
          </a:prstGeom>
          <a:noFill/>
          <a:ln w="2736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2286000" y="4691062"/>
            <a:ext cx="685800" cy="1146175"/>
          </a:xfrm>
          <a:prstGeom prst="line">
            <a:avLst/>
          </a:prstGeom>
          <a:noFill/>
          <a:ln w="2736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1014413" y="5835649"/>
            <a:ext cx="8143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Trust </a:t>
            </a:r>
            <a:r>
              <a:rPr lang="en-US" i="1" dirty="0" smtClean="0">
                <a:solidFill>
                  <a:srgbClr val="000000"/>
                </a:solidFill>
              </a:rPr>
              <a:t>y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3300413" y="3778249"/>
            <a:ext cx="8143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Trust 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42004" name="Line 19"/>
          <p:cNvSpPr>
            <a:spLocks noChangeShapeType="1"/>
          </p:cNvSpPr>
          <p:nvPr/>
        </p:nvSpPr>
        <p:spPr bwMode="auto">
          <a:xfrm>
            <a:off x="3657600" y="4235449"/>
            <a:ext cx="685800" cy="1189038"/>
          </a:xfrm>
          <a:prstGeom prst="line">
            <a:avLst/>
          </a:prstGeom>
          <a:noFill/>
          <a:ln w="2736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Line 20"/>
          <p:cNvSpPr>
            <a:spLocks noChangeShapeType="1"/>
          </p:cNvSpPr>
          <p:nvPr/>
        </p:nvSpPr>
        <p:spPr bwMode="auto">
          <a:xfrm>
            <a:off x="4572000" y="4235449"/>
            <a:ext cx="685800" cy="1189038"/>
          </a:xfrm>
          <a:prstGeom prst="line">
            <a:avLst/>
          </a:prstGeom>
          <a:noFill/>
          <a:ln w="2736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3" name="Line 28"/>
          <p:cNvSpPr>
            <a:spLocks noChangeShapeType="1"/>
          </p:cNvSpPr>
          <p:nvPr/>
        </p:nvSpPr>
        <p:spPr bwMode="auto">
          <a:xfrm flipV="1">
            <a:off x="6172200" y="4691062"/>
            <a:ext cx="685800" cy="1146175"/>
          </a:xfrm>
          <a:prstGeom prst="line">
            <a:avLst/>
          </a:prstGeom>
          <a:noFill/>
          <a:ln w="2736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4" name="Line 29"/>
          <p:cNvSpPr>
            <a:spLocks noChangeShapeType="1"/>
          </p:cNvSpPr>
          <p:nvPr/>
        </p:nvSpPr>
        <p:spPr bwMode="auto">
          <a:xfrm flipV="1">
            <a:off x="7086600" y="4691062"/>
            <a:ext cx="685800" cy="1146175"/>
          </a:xfrm>
          <a:prstGeom prst="line">
            <a:avLst/>
          </a:prstGeom>
          <a:noFill/>
          <a:ln w="27360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9" name="Text Box 34"/>
          <p:cNvSpPr txBox="1">
            <a:spLocks noChangeArrowheads="1"/>
          </p:cNvSpPr>
          <p:nvPr/>
        </p:nvSpPr>
        <p:spPr bwMode="auto">
          <a:xfrm>
            <a:off x="7415213" y="3778249"/>
            <a:ext cx="8143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Trust </a:t>
            </a:r>
            <a:r>
              <a:rPr lang="en-US" i="1" dirty="0" smtClean="0">
                <a:solidFill>
                  <a:srgbClr val="000000"/>
                </a:solidFill>
              </a:rPr>
              <a:t>x</a:t>
            </a:r>
            <a:endParaRPr lang="en-US" i="1" dirty="0">
              <a:solidFill>
                <a:srgbClr val="000000"/>
              </a:solidFill>
            </a:endParaRPr>
          </a:p>
        </p:txBody>
      </p:sp>
      <p:sp>
        <p:nvSpPr>
          <p:cNvPr id="42024" name="Text Box 39"/>
          <p:cNvSpPr txBox="1">
            <a:spLocks noChangeArrowheads="1"/>
          </p:cNvSpPr>
          <p:nvPr/>
        </p:nvSpPr>
        <p:spPr bwMode="auto">
          <a:xfrm>
            <a:off x="2894013" y="6064249"/>
            <a:ext cx="763587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Timer</a:t>
            </a:r>
          </a:p>
        </p:txBody>
      </p:sp>
      <p:sp>
        <p:nvSpPr>
          <p:cNvPr id="42025" name="Line 40"/>
          <p:cNvSpPr>
            <a:spLocks noChangeShapeType="1"/>
          </p:cNvSpPr>
          <p:nvPr/>
        </p:nvSpPr>
        <p:spPr bwMode="auto">
          <a:xfrm flipH="1">
            <a:off x="1141413" y="6292849"/>
            <a:ext cx="1603375" cy="158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6" name="Line 41"/>
          <p:cNvSpPr>
            <a:spLocks noChangeShapeType="1"/>
          </p:cNvSpPr>
          <p:nvPr/>
        </p:nvSpPr>
        <p:spPr bwMode="auto">
          <a:xfrm>
            <a:off x="3657600" y="6292849"/>
            <a:ext cx="2057400" cy="158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27" name="Line 42"/>
          <p:cNvSpPr>
            <a:spLocks noChangeShapeType="1"/>
          </p:cNvSpPr>
          <p:nvPr/>
        </p:nvSpPr>
        <p:spPr bwMode="auto">
          <a:xfrm flipV="1">
            <a:off x="5715000" y="5605462"/>
            <a:ext cx="1588" cy="917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8" name="Line 43"/>
          <p:cNvSpPr>
            <a:spLocks noChangeShapeType="1"/>
          </p:cNvSpPr>
          <p:nvPr/>
        </p:nvSpPr>
        <p:spPr bwMode="auto">
          <a:xfrm flipV="1">
            <a:off x="1103313" y="5605462"/>
            <a:ext cx="1587" cy="917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29" name="Text Box 44"/>
          <p:cNvSpPr txBox="1">
            <a:spLocks noChangeArrowheads="1"/>
          </p:cNvSpPr>
          <p:nvPr/>
        </p:nvSpPr>
        <p:spPr bwMode="auto">
          <a:xfrm>
            <a:off x="5029200" y="3321049"/>
            <a:ext cx="7635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>
                <a:solidFill>
                  <a:srgbClr val="000000"/>
                </a:solidFill>
              </a:rPr>
              <a:t>Timer</a:t>
            </a:r>
          </a:p>
        </p:txBody>
      </p:sp>
      <p:sp>
        <p:nvSpPr>
          <p:cNvPr id="42030" name="Line 45"/>
          <p:cNvSpPr>
            <a:spLocks noChangeShapeType="1"/>
          </p:cNvSpPr>
          <p:nvPr/>
        </p:nvSpPr>
        <p:spPr bwMode="auto">
          <a:xfrm flipH="1">
            <a:off x="3198813" y="3549649"/>
            <a:ext cx="1603375" cy="158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31" name="Line 46"/>
          <p:cNvSpPr>
            <a:spLocks noChangeShapeType="1"/>
          </p:cNvSpPr>
          <p:nvPr/>
        </p:nvSpPr>
        <p:spPr bwMode="auto">
          <a:xfrm>
            <a:off x="6172200" y="3549649"/>
            <a:ext cx="2057400" cy="1588"/>
          </a:xfrm>
          <a:prstGeom prst="line">
            <a:avLst/>
          </a:prstGeom>
          <a:noFill/>
          <a:ln w="2736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32" name="Line 47"/>
          <p:cNvSpPr>
            <a:spLocks noChangeShapeType="1"/>
          </p:cNvSpPr>
          <p:nvPr/>
        </p:nvSpPr>
        <p:spPr bwMode="auto">
          <a:xfrm flipV="1">
            <a:off x="8229600" y="3319462"/>
            <a:ext cx="1588" cy="91757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3" name="Line 48"/>
          <p:cNvSpPr>
            <a:spLocks noChangeShapeType="1"/>
          </p:cNvSpPr>
          <p:nvPr/>
        </p:nvSpPr>
        <p:spPr bwMode="auto">
          <a:xfrm flipV="1">
            <a:off x="3200400" y="3319462"/>
            <a:ext cx="1588" cy="274637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4" name="Text Box 49"/>
          <p:cNvSpPr txBox="1">
            <a:spLocks noChangeArrowheads="1"/>
          </p:cNvSpPr>
          <p:nvPr/>
        </p:nvSpPr>
        <p:spPr bwMode="auto">
          <a:xfrm>
            <a:off x="2514600" y="5799137"/>
            <a:ext cx="333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r>
              <a:rPr lang="en-US">
                <a:solidFill>
                  <a:srgbClr val="000000"/>
                </a:solidFill>
                <a:cs typeface="Arial" pitchFamily="34" charset="0"/>
              </a:rPr>
              <a:t>Δ</a:t>
            </a:r>
          </a:p>
        </p:txBody>
      </p:sp>
      <p:sp>
        <p:nvSpPr>
          <p:cNvPr id="42035" name="Line 50"/>
          <p:cNvSpPr>
            <a:spLocks noChangeShapeType="1"/>
          </p:cNvSpPr>
          <p:nvPr/>
        </p:nvSpPr>
        <p:spPr bwMode="auto">
          <a:xfrm>
            <a:off x="2286000" y="5835649"/>
            <a:ext cx="1588" cy="2286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36" name="Line 51"/>
          <p:cNvSpPr>
            <a:spLocks noChangeShapeType="1"/>
          </p:cNvSpPr>
          <p:nvPr/>
        </p:nvSpPr>
        <p:spPr bwMode="auto">
          <a:xfrm>
            <a:off x="2743200" y="6064249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37" name="Line 52"/>
          <p:cNvSpPr>
            <a:spLocks noChangeShapeType="1"/>
          </p:cNvSpPr>
          <p:nvPr/>
        </p:nvSpPr>
        <p:spPr bwMode="auto">
          <a:xfrm flipH="1">
            <a:off x="2284413" y="6064249"/>
            <a:ext cx="4603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53037E6-D287-4D9F-99FD-7C7CAE759F19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1771865" y="5195886"/>
            <a:ext cx="601447" cy="36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B+1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528209" y="5429625"/>
            <a:ext cx="845103" cy="60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9900"/>
                </a:solidFill>
                <a:latin typeface="Arial"/>
                <a:cs typeface="Arial"/>
              </a:rPr>
              <a:t>• • •</a:t>
            </a:r>
            <a:endParaRPr lang="en-US" sz="3200" dirty="0">
              <a:solidFill>
                <a:srgbClr val="009900"/>
              </a:solidFill>
            </a:endParaRPr>
          </a:p>
        </p:txBody>
      </p:sp>
      <p:cxnSp>
        <p:nvCxnSpPr>
          <p:cNvPr id="58" name="Straight Connector 57"/>
          <p:cNvCxnSpPr>
            <a:stCxn id="41993" idx="1"/>
            <a:endCxn id="41992" idx="1"/>
          </p:cNvCxnSpPr>
          <p:nvPr/>
        </p:nvCxnSpPr>
        <p:spPr bwMode="auto">
          <a:xfrm rot="5400000">
            <a:off x="2514600" y="4233862"/>
            <a:ext cx="0" cy="91440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2678112" y="4205286"/>
            <a:ext cx="533400" cy="4572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744912" y="4058025"/>
            <a:ext cx="845103" cy="60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9900"/>
                </a:solidFill>
                <a:latin typeface="Arial"/>
                <a:cs typeface="Arial"/>
              </a:rPr>
              <a:t>• • •</a:t>
            </a:r>
            <a:endParaRPr lang="en-US" sz="3200" dirty="0">
              <a:solidFill>
                <a:srgbClr val="0099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57865" y="4453890"/>
            <a:ext cx="601447" cy="36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B+1</a:t>
            </a:r>
            <a:endParaRPr lang="en-US" dirty="0"/>
          </a:p>
        </p:txBody>
      </p:sp>
      <p:cxnSp>
        <p:nvCxnSpPr>
          <p:cNvPr id="64" name="Straight Connector 63"/>
          <p:cNvCxnSpPr>
            <a:stCxn id="42005" idx="1"/>
            <a:endCxn id="42004" idx="1"/>
          </p:cNvCxnSpPr>
          <p:nvPr/>
        </p:nvCxnSpPr>
        <p:spPr bwMode="auto">
          <a:xfrm rot="16200000" flipV="1">
            <a:off x="4800600" y="4967287"/>
            <a:ext cx="0" cy="91440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4887912" y="5424486"/>
            <a:ext cx="609600" cy="38100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4811712" y="5805486"/>
            <a:ext cx="881395" cy="36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259512" y="5429625"/>
            <a:ext cx="845103" cy="60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9900"/>
                </a:solidFill>
                <a:latin typeface="Arial"/>
                <a:cs typeface="Arial"/>
              </a:rPr>
              <a:t>• • •</a:t>
            </a:r>
            <a:endParaRPr lang="en-US" sz="3200" dirty="0">
              <a:solidFill>
                <a:srgbClr val="0099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488112" y="5272086"/>
            <a:ext cx="601447" cy="36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B+1</a:t>
            </a:r>
            <a:endParaRPr lang="en-US" dirty="0"/>
          </a:p>
        </p:txBody>
      </p:sp>
      <p:cxnSp>
        <p:nvCxnSpPr>
          <p:cNvPr id="73" name="Straight Connector 72"/>
          <p:cNvCxnSpPr>
            <a:stCxn id="42014" idx="1"/>
            <a:endCxn id="42013" idx="1"/>
          </p:cNvCxnSpPr>
          <p:nvPr/>
        </p:nvCxnSpPr>
        <p:spPr bwMode="auto">
          <a:xfrm rot="5400000">
            <a:off x="7315200" y="4233862"/>
            <a:ext cx="0" cy="91440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Arrow Connector 74"/>
          <p:cNvCxnSpPr>
            <a:endCxn id="42019" idx="2"/>
          </p:cNvCxnSpPr>
          <p:nvPr/>
        </p:nvCxnSpPr>
        <p:spPr bwMode="auto">
          <a:xfrm rot="5400000" flipH="1" flipV="1">
            <a:off x="7398941" y="4239021"/>
            <a:ext cx="427037" cy="419895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864175" y="6523037"/>
            <a:ext cx="8443337" cy="510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x</a:t>
            </a:r>
            <a:r>
              <a:rPr lang="en-US" sz="2800" dirty="0" smtClean="0">
                <a:solidFill>
                  <a:srgbClr val="C00000"/>
                </a:solidFill>
              </a:rPr>
              <a:t> and </a:t>
            </a:r>
            <a:r>
              <a:rPr lang="en-US" sz="2800" i="1" dirty="0" smtClean="0">
                <a:solidFill>
                  <a:srgbClr val="C00000"/>
                </a:solidFill>
              </a:rPr>
              <a:t>y</a:t>
            </a:r>
            <a:r>
              <a:rPr lang="en-US" sz="2800" dirty="0" smtClean="0">
                <a:solidFill>
                  <a:srgbClr val="C00000"/>
                </a:solidFill>
              </a:rPr>
              <a:t> trust each other eventually and permanently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/>
      <p:bldP spid="41991" grpId="0"/>
      <p:bldP spid="41992" grpId="0" animBg="1"/>
      <p:bldP spid="41993" grpId="0" animBg="1"/>
      <p:bldP spid="41998" grpId="0"/>
      <p:bldP spid="41999" grpId="0"/>
      <p:bldP spid="42004" grpId="0" animBg="1"/>
      <p:bldP spid="42005" grpId="0" animBg="1"/>
      <p:bldP spid="42013" grpId="0" animBg="1"/>
      <p:bldP spid="42014" grpId="0" animBg="1"/>
      <p:bldP spid="42019" grpId="0"/>
      <p:bldP spid="42024" grpId="0"/>
      <p:bldP spid="42025" grpId="0" animBg="1"/>
      <p:bldP spid="42026" grpId="0" animBg="1"/>
      <p:bldP spid="42027" grpId="0" animBg="1"/>
      <p:bldP spid="42028" grpId="0" animBg="1"/>
      <p:bldP spid="42029" grpId="0"/>
      <p:bldP spid="42030" grpId="0" animBg="1"/>
      <p:bldP spid="42031" grpId="0" animBg="1"/>
      <p:bldP spid="42032" grpId="0" animBg="1"/>
      <p:bldP spid="42033" grpId="0" animBg="1"/>
      <p:bldP spid="42034" grpId="0"/>
      <p:bldP spid="42035" grpId="0" animBg="1"/>
      <p:bldP spid="42036" grpId="0" animBg="1"/>
      <p:bldP spid="42037" grpId="0" animBg="1"/>
      <p:bldP spid="55" grpId="0"/>
      <p:bldP spid="56" grpId="0"/>
      <p:bldP spid="62" grpId="0"/>
      <p:bldP spid="63" grpId="0"/>
      <p:bldP spid="69" grpId="0"/>
      <p:bldP spid="70" grpId="1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Crash Quiescence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Sending messages to live processes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Intuitively necessary for protocol correctness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Sending messages to (permanently) crashed processes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What purpose does it serve?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Protocols that stop sending messages to crashed processes are expected to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Enjoy lower message complexity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Provide higher performance and throughput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Such protocols are said to be </a:t>
            </a:r>
            <a:r>
              <a:rPr lang="en-US" b="1" dirty="0" smtClean="0">
                <a:solidFill>
                  <a:srgbClr val="FF0000"/>
                </a:solidFill>
              </a:rPr>
              <a:t>crash quiescent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Eventual Strong Accuracy (Case 2)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</a:t>
            </a:r>
            <a:r>
              <a:rPr lang="en-US" sz="2800" i="1" dirty="0" smtClean="0"/>
              <a:t>x</a:t>
            </a:r>
            <a:r>
              <a:rPr lang="en-US" sz="2800" dirty="0" smtClean="0"/>
              <a:t> does not send heartbeats to </a:t>
            </a:r>
            <a:r>
              <a:rPr lang="en-US" sz="2800" i="1" dirty="0" smtClean="0"/>
              <a:t>y</a:t>
            </a:r>
            <a:r>
              <a:rPr lang="en-US" sz="2800" dirty="0" smtClean="0"/>
              <a:t> infinitely often</a:t>
            </a:r>
          </a:p>
          <a:p>
            <a:pPr lvl="1">
              <a:buFont typeface="Symbol" pitchFamily="18" charset="2"/>
              <a:buChar char="Þ"/>
            </a:pPr>
            <a:r>
              <a:rPr lang="en-US" i="1" dirty="0" smtClean="0"/>
              <a:t>x</a:t>
            </a:r>
            <a:r>
              <a:rPr lang="en-US" dirty="0" smtClean="0"/>
              <a:t> is quiescent with respect to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53037E6-D287-4D9F-99FD-7C7CAE759F19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4572000" y="2636837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1828800" y="4008437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7543800" y="4008437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z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1828800" y="6065837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v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7543800" y="6065837"/>
            <a:ext cx="457200" cy="457200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065" name="AutoShape 8"/>
          <p:cNvCxnSpPr>
            <a:cxnSpLocks noChangeShapeType="1"/>
            <a:stCxn id="45060" idx="2"/>
            <a:endCxn id="45061" idx="7"/>
          </p:cNvCxnSpPr>
          <p:nvPr/>
        </p:nvCxnSpPr>
        <p:spPr bwMode="auto">
          <a:xfrm flipH="1">
            <a:off x="2219325" y="2865437"/>
            <a:ext cx="2352675" cy="1209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66" name="AutoShape 9"/>
          <p:cNvCxnSpPr>
            <a:cxnSpLocks noChangeShapeType="1"/>
            <a:stCxn id="45061" idx="4"/>
            <a:endCxn id="45063" idx="0"/>
          </p:cNvCxnSpPr>
          <p:nvPr/>
        </p:nvCxnSpPr>
        <p:spPr bwMode="auto">
          <a:xfrm>
            <a:off x="2057400" y="4465637"/>
            <a:ext cx="1588" cy="1600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67" name="AutoShape 10"/>
          <p:cNvCxnSpPr>
            <a:cxnSpLocks noChangeShapeType="1"/>
            <a:stCxn id="45060" idx="3"/>
            <a:endCxn id="45063" idx="7"/>
          </p:cNvCxnSpPr>
          <p:nvPr/>
        </p:nvCxnSpPr>
        <p:spPr bwMode="auto">
          <a:xfrm flipH="1">
            <a:off x="2219325" y="3027362"/>
            <a:ext cx="2419350" cy="3106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68" name="AutoShape 11"/>
          <p:cNvCxnSpPr>
            <a:cxnSpLocks noChangeShapeType="1"/>
            <a:stCxn id="45060" idx="6"/>
            <a:endCxn id="45062" idx="1"/>
          </p:cNvCxnSpPr>
          <p:nvPr/>
        </p:nvCxnSpPr>
        <p:spPr bwMode="auto">
          <a:xfrm>
            <a:off x="5029200" y="2865437"/>
            <a:ext cx="2581275" cy="12096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69" name="AutoShape 12"/>
          <p:cNvCxnSpPr>
            <a:cxnSpLocks noChangeShapeType="1"/>
            <a:stCxn id="45060" idx="5"/>
            <a:endCxn id="45064" idx="1"/>
          </p:cNvCxnSpPr>
          <p:nvPr/>
        </p:nvCxnSpPr>
        <p:spPr bwMode="auto">
          <a:xfrm>
            <a:off x="4962525" y="3027362"/>
            <a:ext cx="2649538" cy="3106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0" name="AutoShape 13"/>
          <p:cNvCxnSpPr>
            <a:cxnSpLocks noChangeShapeType="1"/>
            <a:stCxn id="45062" idx="4"/>
            <a:endCxn id="45064" idx="0"/>
          </p:cNvCxnSpPr>
          <p:nvPr/>
        </p:nvCxnSpPr>
        <p:spPr bwMode="auto">
          <a:xfrm>
            <a:off x="7772400" y="4465637"/>
            <a:ext cx="1588" cy="1600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1" name="AutoShape 14"/>
          <p:cNvCxnSpPr>
            <a:cxnSpLocks noChangeShapeType="1"/>
            <a:stCxn id="45063" idx="5"/>
            <a:endCxn id="45064" idx="3"/>
          </p:cNvCxnSpPr>
          <p:nvPr/>
        </p:nvCxnSpPr>
        <p:spPr bwMode="auto">
          <a:xfrm>
            <a:off x="2219325" y="6456362"/>
            <a:ext cx="5392738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2" name="AutoShape 15"/>
          <p:cNvCxnSpPr>
            <a:cxnSpLocks noChangeShapeType="1"/>
            <a:stCxn id="45061" idx="5"/>
            <a:endCxn id="45064" idx="2"/>
          </p:cNvCxnSpPr>
          <p:nvPr/>
        </p:nvCxnSpPr>
        <p:spPr bwMode="auto">
          <a:xfrm>
            <a:off x="2219325" y="4398962"/>
            <a:ext cx="5326063" cy="1895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3" name="AutoShape 16"/>
          <p:cNvCxnSpPr>
            <a:cxnSpLocks noChangeShapeType="1"/>
            <a:stCxn id="45062" idx="2"/>
            <a:endCxn id="45061" idx="6"/>
          </p:cNvCxnSpPr>
          <p:nvPr/>
        </p:nvCxnSpPr>
        <p:spPr bwMode="auto">
          <a:xfrm flipH="1">
            <a:off x="2286000" y="4237037"/>
            <a:ext cx="52578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5074" name="AutoShape 17"/>
          <p:cNvCxnSpPr>
            <a:cxnSpLocks noChangeShapeType="1"/>
            <a:stCxn id="45063" idx="6"/>
            <a:endCxn id="45062" idx="3"/>
          </p:cNvCxnSpPr>
          <p:nvPr/>
        </p:nvCxnSpPr>
        <p:spPr bwMode="auto">
          <a:xfrm flipV="1">
            <a:off x="2286000" y="4398962"/>
            <a:ext cx="5324475" cy="1895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45075" name="AutoShape 18"/>
          <p:cNvSpPr>
            <a:spLocks noChangeArrowheads="1"/>
          </p:cNvSpPr>
          <p:nvPr/>
        </p:nvSpPr>
        <p:spPr bwMode="auto">
          <a:xfrm rot="-1800000">
            <a:off x="2252663" y="3452812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AutoShape 19"/>
          <p:cNvSpPr>
            <a:spLocks noChangeArrowheads="1"/>
          </p:cNvSpPr>
          <p:nvPr/>
        </p:nvSpPr>
        <p:spPr bwMode="auto">
          <a:xfrm rot="-9300000">
            <a:off x="6365875" y="3452812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AutoShape 20"/>
          <p:cNvSpPr>
            <a:spLocks noChangeArrowheads="1"/>
          </p:cNvSpPr>
          <p:nvPr/>
        </p:nvSpPr>
        <p:spPr bwMode="auto">
          <a:xfrm rot="-7800000">
            <a:off x="6472238" y="5353050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AutoShape 21"/>
          <p:cNvSpPr>
            <a:spLocks noChangeArrowheads="1"/>
          </p:cNvSpPr>
          <p:nvPr/>
        </p:nvSpPr>
        <p:spPr bwMode="auto">
          <a:xfrm rot="-2700000">
            <a:off x="2613025" y="3424237"/>
            <a:ext cx="484188" cy="484188"/>
          </a:xfrm>
          <a:prstGeom prst="plus">
            <a:avLst>
              <a:gd name="adj" fmla="val 41227"/>
            </a:avLst>
          </a:prstGeom>
          <a:solidFill>
            <a:srgbClr val="DC2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AutoShape 22"/>
          <p:cNvSpPr>
            <a:spLocks noChangeArrowheads="1"/>
          </p:cNvSpPr>
          <p:nvPr/>
        </p:nvSpPr>
        <p:spPr bwMode="auto">
          <a:xfrm rot="-2700000">
            <a:off x="6956425" y="3424237"/>
            <a:ext cx="484188" cy="484188"/>
          </a:xfrm>
          <a:prstGeom prst="plus">
            <a:avLst>
              <a:gd name="adj" fmla="val 41227"/>
            </a:avLst>
          </a:prstGeom>
          <a:solidFill>
            <a:srgbClr val="DC2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AutoShape 23"/>
          <p:cNvSpPr>
            <a:spLocks noChangeArrowheads="1"/>
          </p:cNvSpPr>
          <p:nvPr/>
        </p:nvSpPr>
        <p:spPr bwMode="auto">
          <a:xfrm rot="-2700000">
            <a:off x="6956425" y="5253037"/>
            <a:ext cx="484188" cy="484188"/>
          </a:xfrm>
          <a:prstGeom prst="plus">
            <a:avLst>
              <a:gd name="adj" fmla="val 41227"/>
            </a:avLst>
          </a:prstGeom>
          <a:solidFill>
            <a:srgbClr val="DC23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8001000" y="6176962"/>
            <a:ext cx="1222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Suspect </a:t>
            </a:r>
            <a:r>
              <a:rPr lang="en-US" i="1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8001000" y="4119562"/>
            <a:ext cx="1222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</a:rPr>
              <a:t>Suspect </a:t>
            </a:r>
            <a:r>
              <a:rPr lang="en-US" i="1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5645150" y="2408237"/>
            <a:ext cx="4032250" cy="803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y suspects a majority 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</a:t>
            </a:r>
            <a:r>
              <a:rPr lang="en-US" dirty="0" smtClean="0">
                <a:solidFill>
                  <a:srgbClr val="000000"/>
                </a:solidFill>
              </a:rPr>
              <a:t> Q = </a:t>
            </a:r>
            <a:r>
              <a:rPr lang="en-US" dirty="0" smtClean="0">
                <a:solidFill>
                  <a:srgbClr val="000000"/>
                </a:solidFill>
                <a:sym typeface="Symbol"/>
              </a:rPr>
              <a:t>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 smtClean="0">
                <a:solidFill>
                  <a:srgbClr val="000000"/>
                </a:solidFill>
                <a:sym typeface="Symbol"/>
              </a:rPr>
              <a:t> y sends heartbeats to all processes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820" name="AutoShape 28"/>
          <p:cNvSpPr>
            <a:spLocks noChangeArrowheads="1"/>
          </p:cNvSpPr>
          <p:nvPr/>
        </p:nvSpPr>
        <p:spPr bwMode="auto">
          <a:xfrm rot="9000000">
            <a:off x="3305175" y="3228975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 rot="1800000">
            <a:off x="4995863" y="3192462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AutoShape 30"/>
          <p:cNvSpPr>
            <a:spLocks noChangeArrowheads="1"/>
          </p:cNvSpPr>
          <p:nvPr/>
        </p:nvSpPr>
        <p:spPr bwMode="auto">
          <a:xfrm rot="3000000">
            <a:off x="4692650" y="3543300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3" name="AutoShape 31"/>
          <p:cNvSpPr>
            <a:spLocks noChangeArrowheads="1"/>
          </p:cNvSpPr>
          <p:nvPr/>
        </p:nvSpPr>
        <p:spPr bwMode="auto">
          <a:xfrm rot="7800000">
            <a:off x="3587750" y="3522662"/>
            <a:ext cx="1371600" cy="2286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2">
              <a:lumMod val="5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64175" y="6523037"/>
            <a:ext cx="8443337" cy="510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x</a:t>
            </a:r>
            <a:r>
              <a:rPr lang="en-US" sz="2800" dirty="0" smtClean="0">
                <a:solidFill>
                  <a:srgbClr val="C00000"/>
                </a:solidFill>
              </a:rPr>
              <a:t> and </a:t>
            </a:r>
            <a:r>
              <a:rPr lang="en-US" sz="2800" i="1" dirty="0" smtClean="0">
                <a:solidFill>
                  <a:srgbClr val="C00000"/>
                </a:solidFill>
              </a:rPr>
              <a:t>y</a:t>
            </a:r>
            <a:r>
              <a:rPr lang="en-US" sz="2800" dirty="0" smtClean="0">
                <a:solidFill>
                  <a:srgbClr val="C00000"/>
                </a:solidFill>
              </a:rPr>
              <a:t> trust each other eventually and permanently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0712" y="4028441"/>
            <a:ext cx="1197764" cy="360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Suspect </a:t>
            </a:r>
            <a:r>
              <a:rPr lang="en-US" i="1" dirty="0" smtClean="0"/>
              <a:t>y</a:t>
            </a:r>
            <a:endParaRPr lang="en-US"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nimBg="1"/>
      <p:bldP spid="45077" grpId="0" animBg="1"/>
      <p:bldP spid="33813" grpId="1" animBg="1"/>
      <p:bldP spid="33814" grpId="0" animBg="1"/>
      <p:bldP spid="33814" grpId="1" animBg="1"/>
      <p:bldP spid="33815" grpId="0" animBg="1"/>
      <p:bldP spid="33815" grpId="1" animBg="1"/>
      <p:bldP spid="33820" grpId="0" animBg="1"/>
      <p:bldP spid="33821" grpId="0" animBg="1"/>
      <p:bldP spid="33822" grpId="0" animBg="1"/>
      <p:bldP spid="33823" grpId="0" animBg="1"/>
      <p:bldP spid="36" grpId="0"/>
      <p:bldP spid="3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Crash Quiescence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Let a majority of processes be correct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The suspect lists eventually become stable and provide perfect information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The suspect list exchange mechanism ensures that this stable suspect list is communicated to all correct processes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So each correct process trusts a majority and each crashed process is suspected by a majority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Therefore, crashed processes are in the Q sets of all correct processes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Communication Complexity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0" y="1763713"/>
            <a:ext cx="10080625" cy="4784725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Expected advantage: Improved communication complexity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Although the implementation sends fewer messages</a:t>
            </a:r>
          </a:p>
          <a:p>
            <a:pPr marL="1262063" lvl="1" indent="-508000">
              <a:buFont typeface="Arial" pitchFamily="34" charset="0"/>
              <a:buChar char="‒"/>
              <a:tabLst>
                <a:tab pos="7239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dirty="0" smtClean="0"/>
              <a:t>Sending entire suspect list requires </a:t>
            </a:r>
            <a:r>
              <a:rPr lang="el-GR" sz="2400" dirty="0" smtClean="0"/>
              <a:t>Θ</a:t>
            </a:r>
            <a:r>
              <a:rPr lang="en-US" sz="2400" dirty="0" smtClean="0"/>
              <a:t>(n) bits</a:t>
            </a:r>
          </a:p>
          <a:p>
            <a:pPr marL="1719263" lvl="2" indent="-43021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dirty="0" smtClean="0"/>
              <a:t>The algorithm periodically sends</a:t>
            </a:r>
            <a:r>
              <a:rPr lang="el-GR" sz="2400" dirty="0" smtClean="0"/>
              <a:t> Θ</a:t>
            </a:r>
            <a:r>
              <a:rPr lang="en-US" sz="2400" dirty="0" smtClean="0"/>
              <a:t>(c</a:t>
            </a:r>
            <a:r>
              <a:rPr lang="en-US" sz="2400" baseline="33000" dirty="0" smtClean="0"/>
              <a:t>2</a:t>
            </a:r>
            <a:r>
              <a:rPr lang="en-US" sz="2400" dirty="0" smtClean="0"/>
              <a:t>n) to </a:t>
            </a:r>
            <a:r>
              <a:rPr lang="el-GR" sz="2400" dirty="0" smtClean="0"/>
              <a:t>Θ</a:t>
            </a:r>
            <a:r>
              <a:rPr lang="en-US" sz="2400" dirty="0" smtClean="0"/>
              <a:t>(cn</a:t>
            </a:r>
            <a:r>
              <a:rPr lang="en-US" sz="2400" baseline="33000" dirty="0" smtClean="0"/>
              <a:t>2</a:t>
            </a:r>
            <a:r>
              <a:rPr lang="en-US" sz="2400" dirty="0" smtClean="0"/>
              <a:t>) bits </a:t>
            </a:r>
          </a:p>
          <a:p>
            <a:pPr marL="2114550" lvl="3" indent="-43021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000" dirty="0" smtClean="0"/>
              <a:t>[‘c’ is the number of correct processes]</a:t>
            </a:r>
          </a:p>
          <a:p>
            <a:pPr marL="1262063" lvl="1" indent="-5222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dirty="0" smtClean="0"/>
              <a:t>Normal heartbeat mechanisms require just </a:t>
            </a:r>
            <a:r>
              <a:rPr lang="el-GR" sz="2400" dirty="0" smtClean="0"/>
              <a:t>Θ</a:t>
            </a:r>
            <a:r>
              <a:rPr lang="en-US" sz="2400" dirty="0" smtClean="0"/>
              <a:t>(1) bits (to encode '</a:t>
            </a:r>
            <a:r>
              <a:rPr lang="en-US" sz="2400" dirty="0" err="1" smtClean="0"/>
              <a:t>i</a:t>
            </a:r>
            <a:r>
              <a:rPr lang="en-US" sz="2400" dirty="0" smtClean="0"/>
              <a:t>-am-alive')</a:t>
            </a:r>
          </a:p>
          <a:p>
            <a:pPr marL="1719263" lvl="2" indent="-43021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400" dirty="0" smtClean="0"/>
              <a:t>These algorithms periodically send </a:t>
            </a:r>
            <a:r>
              <a:rPr lang="el-GR" sz="2400" dirty="0" smtClean="0"/>
              <a:t>Θ</a:t>
            </a:r>
            <a:r>
              <a:rPr lang="en-US" sz="2400" dirty="0" smtClean="0"/>
              <a:t>(</a:t>
            </a:r>
            <a:r>
              <a:rPr lang="en-US" sz="2400" dirty="0" err="1" smtClean="0"/>
              <a:t>cn</a:t>
            </a:r>
            <a:r>
              <a:rPr lang="en-US" sz="2400" dirty="0" smtClean="0"/>
              <a:t>)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46366" y="5684837"/>
            <a:ext cx="6846746" cy="860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indent="0" algn="ctr"/>
            <a:r>
              <a:rPr lang="en-US" sz="2400" b="1" dirty="0" smtClean="0">
                <a:solidFill>
                  <a:srgbClr val="C00000"/>
                </a:solidFill>
              </a:rPr>
              <a:t>We provide an optimization that reduces </a:t>
            </a:r>
          </a:p>
          <a:p>
            <a:pPr marL="0" lvl="1" indent="0" algn="ctr"/>
            <a:r>
              <a:rPr lang="en-US" sz="2400" b="1" dirty="0" smtClean="0">
                <a:solidFill>
                  <a:srgbClr val="C00000"/>
                </a:solidFill>
              </a:rPr>
              <a:t>Heartbeat size to </a:t>
            </a:r>
            <a:r>
              <a:rPr lang="el-GR" sz="2400" b="1" dirty="0" smtClean="0">
                <a:solidFill>
                  <a:srgbClr val="C00000"/>
                </a:solidFill>
              </a:rPr>
              <a:t>Θ</a:t>
            </a:r>
            <a:r>
              <a:rPr lang="en-US" sz="2400" b="1" dirty="0" smtClean="0">
                <a:solidFill>
                  <a:srgbClr val="C00000"/>
                </a:solidFill>
              </a:rPr>
              <a:t>(1) bits in the infinite suffix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Conclusion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0" y="1763713"/>
            <a:ext cx="9402763" cy="4784725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Crash quiescence</a:t>
            </a:r>
            <a:r>
              <a:rPr lang="en-US" dirty="0" smtClean="0"/>
              <a:t> is a property by which correct processes stop sending messages to crashed processes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crash-quiescent </a:t>
            </a:r>
            <a:r>
              <a:rPr lang="en-US" b="1" dirty="0" smtClean="0">
                <a:cs typeface="Times New Roman" pitchFamily="18" charset="0"/>
              </a:rPr>
              <a:t>◊</a:t>
            </a:r>
            <a:r>
              <a:rPr lang="en-US" dirty="0" smtClean="0">
                <a:cs typeface="Times New Roman" pitchFamily="18" charset="0"/>
              </a:rPr>
              <a:t>P is fundamental to achieving system-wide crash quiescence</a:t>
            </a:r>
            <a:endParaRPr lang="en-US" dirty="0" smtClean="0"/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cs typeface="Times New Roman" pitchFamily="18" charset="0"/>
              </a:rPr>
              <a:t>◊</a:t>
            </a:r>
            <a:r>
              <a:rPr lang="en-US" dirty="0" smtClean="0">
                <a:cs typeface="Times New Roman" pitchFamily="18" charset="0"/>
              </a:rPr>
              <a:t>P cannot be implemented crash quiescently in E</a:t>
            </a:r>
            <a:r>
              <a:rPr lang="en-US" baseline="-33000" dirty="0" smtClean="0">
                <a:cs typeface="Times New Roman" pitchFamily="18" charset="0"/>
              </a:rPr>
              <a:t>CLPS</a:t>
            </a:r>
            <a:r>
              <a:rPr lang="en-US" dirty="0" smtClean="0">
                <a:cs typeface="Times New Roman" pitchFamily="18" charset="0"/>
              </a:rPr>
              <a:t> if half or more processes crash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cs typeface="Times New Roman" pitchFamily="18" charset="0"/>
              </a:rPr>
              <a:t>Implemented </a:t>
            </a:r>
            <a:r>
              <a:rPr lang="en-US" b="1" dirty="0" smtClean="0">
                <a:cs typeface="Times New Roman" pitchFamily="18" charset="0"/>
              </a:rPr>
              <a:t>◊</a:t>
            </a:r>
            <a:r>
              <a:rPr lang="en-US" dirty="0" smtClean="0">
                <a:cs typeface="Times New Roman" pitchFamily="18" charset="0"/>
              </a:rPr>
              <a:t>P with the following graceful degradation 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Correct in all runs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Crash quiescent in majority non-faulty runs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cs typeface="Times New Roman" pitchFamily="18" charset="0"/>
              </a:rPr>
              <a:t>Our implementation enjoys better communication complexity among all-to-all communication </a:t>
            </a:r>
            <a:r>
              <a:rPr lang="en-US" b="1" dirty="0" smtClean="0">
                <a:cs typeface="Times New Roman" pitchFamily="18" charset="0"/>
              </a:rPr>
              <a:t>◊</a:t>
            </a:r>
            <a:r>
              <a:rPr lang="en-US" dirty="0" smtClean="0">
                <a:cs typeface="Times New Roman" pitchFamily="18" charset="0"/>
              </a:rPr>
              <a:t>P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r>
              <a:rPr lang="en-US" dirty="0" smtClean="0"/>
              <a:t>!</a:t>
            </a:r>
            <a:r>
              <a:rPr lang="en-US" baseline="30000" dirty="0" smtClean="0"/>
              <a:t>*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Srikanth</a:t>
            </a:r>
            <a:r>
              <a:rPr lang="en-US" dirty="0" smtClean="0"/>
              <a:t> </a:t>
            </a:r>
            <a:r>
              <a:rPr lang="en-US" dirty="0" err="1" smtClean="0"/>
              <a:t>Sastry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sastry@cse.tamu.edu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82712" y="5913437"/>
            <a:ext cx="7391319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 smtClean="0"/>
              <a:t>*</a:t>
            </a:r>
            <a:r>
              <a:rPr lang="en-US" dirty="0" smtClean="0"/>
              <a:t>Thanks to Yahoo! Research for sponsoring my conference registration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Standard Partitioning Argument</a:t>
            </a:r>
            <a:endParaRPr lang="en-US" dirty="0" smtClean="0">
              <a:latin typeface="OpenSymbol" pitchFamily="2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-31751" y="1662112"/>
            <a:ext cx="9110663" cy="5897563"/>
          </a:xfrm>
        </p:spPr>
        <p:txBody>
          <a:bodyPr tIns="22932">
            <a:normAutofit fontScale="92500" lnSpcReduction="10000"/>
          </a:bodyPr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Assumption: Crash-quiescent </a:t>
            </a:r>
            <a:r>
              <a:rPr lang="en-US" sz="2800" b="1" dirty="0" smtClean="0">
                <a:cs typeface="Times New Roman" pitchFamily="18" charset="0"/>
              </a:rPr>
              <a:t>◊</a:t>
            </a:r>
            <a:r>
              <a:rPr lang="en-US" sz="2800" dirty="0" smtClean="0">
                <a:cs typeface="Times New Roman" pitchFamily="18" charset="0"/>
              </a:rPr>
              <a:t>W exists</a:t>
            </a:r>
            <a:endParaRPr lang="en-US" dirty="0" smtClean="0"/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No process crashes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Messages between A and B</a:t>
            </a:r>
          </a:p>
          <a:p>
            <a:pPr marL="1258887" lvl="1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dropped until time </a:t>
            </a:r>
            <a:r>
              <a:rPr lang="en-US" i="1" dirty="0" smtClean="0"/>
              <a:t>t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Processes in A </a:t>
            </a:r>
          </a:p>
          <a:p>
            <a:pPr marL="1258887" lvl="1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appear crashed to processes in B</a:t>
            </a:r>
            <a:endParaRPr lang="en-US" dirty="0" smtClean="0">
              <a:latin typeface="OpenSymbol" pitchFamily="2" charset="0"/>
            </a:endParaRPr>
          </a:p>
          <a:p>
            <a:pPr marL="1258887" lvl="1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until time </a:t>
            </a:r>
            <a:r>
              <a:rPr lang="en-US" i="1" dirty="0" smtClean="0"/>
              <a:t>t</a:t>
            </a:r>
            <a:endParaRPr lang="en-US" i="1" dirty="0" smtClean="0">
              <a:latin typeface="OpenSymbol" pitchFamily="2" charset="0"/>
            </a:endParaRP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Processes in B </a:t>
            </a:r>
          </a:p>
          <a:p>
            <a:pPr marL="1258887" lvl="1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appear  crashed to processes in B</a:t>
            </a:r>
          </a:p>
          <a:p>
            <a:pPr marL="1258887" lvl="1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until time </a:t>
            </a:r>
            <a:r>
              <a:rPr lang="en-US" i="1" dirty="0" smtClean="0"/>
              <a:t>t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Time </a:t>
            </a:r>
            <a:r>
              <a:rPr lang="en-US" i="1" dirty="0" smtClean="0"/>
              <a:t>t</a:t>
            </a:r>
            <a:r>
              <a:rPr lang="en-US" dirty="0" smtClean="0"/>
              <a:t> is sufficiently long</a:t>
            </a:r>
          </a:p>
          <a:p>
            <a:pPr marL="1258887" lvl="1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200" dirty="0" smtClean="0"/>
              <a:t>Processes in A and B suspect each other</a:t>
            </a:r>
          </a:p>
          <a:p>
            <a:pPr marL="1258887" lvl="1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Processes in A and B become quiescent with each other</a:t>
            </a:r>
          </a:p>
          <a:p>
            <a:pPr marL="1258887" lvl="1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2200" dirty="0" smtClean="0"/>
              <a:t>Suspicion is now permanent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No process is permanently trusted by all. 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Contradiction!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5756275" y="2574925"/>
            <a:ext cx="1139825" cy="1738312"/>
          </a:xfrm>
          <a:prstGeom prst="ellipse">
            <a:avLst/>
          </a:prstGeom>
          <a:solidFill>
            <a:srgbClr val="E6FF00">
              <a:alpha val="9804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Oval 4"/>
          <p:cNvSpPr>
            <a:spLocks noChangeArrowheads="1"/>
          </p:cNvSpPr>
          <p:nvPr/>
        </p:nvSpPr>
        <p:spPr bwMode="auto">
          <a:xfrm>
            <a:off x="8450262" y="2574925"/>
            <a:ext cx="488950" cy="1738312"/>
          </a:xfrm>
          <a:prstGeom prst="ellipse">
            <a:avLst/>
          </a:prstGeom>
          <a:solidFill>
            <a:srgbClr val="666600">
              <a:alpha val="9804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5"/>
          <p:cNvSpPr>
            <a:spLocks noChangeArrowheads="1"/>
          </p:cNvSpPr>
          <p:nvPr/>
        </p:nvSpPr>
        <p:spPr bwMode="auto">
          <a:xfrm>
            <a:off x="6081712" y="2749550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6"/>
          <p:cNvSpPr>
            <a:spLocks noChangeArrowheads="1"/>
          </p:cNvSpPr>
          <p:nvPr/>
        </p:nvSpPr>
        <p:spPr bwMode="auto">
          <a:xfrm>
            <a:off x="6570662" y="3444875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7"/>
          <p:cNvSpPr>
            <a:spLocks noChangeArrowheads="1"/>
          </p:cNvSpPr>
          <p:nvPr/>
        </p:nvSpPr>
        <p:spPr bwMode="auto">
          <a:xfrm>
            <a:off x="6081712" y="3965575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8"/>
          <p:cNvSpPr>
            <a:spLocks noChangeArrowheads="1"/>
          </p:cNvSpPr>
          <p:nvPr/>
        </p:nvSpPr>
        <p:spPr bwMode="auto">
          <a:xfrm>
            <a:off x="8612187" y="2749550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8612187" y="3965575"/>
            <a:ext cx="163513" cy="174625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31" name="AutoShape 10"/>
          <p:cNvCxnSpPr>
            <a:cxnSpLocks noChangeShapeType="1"/>
            <a:stCxn id="30726" idx="6"/>
            <a:endCxn id="30729" idx="2"/>
          </p:cNvCxnSpPr>
          <p:nvPr/>
        </p:nvCxnSpPr>
        <p:spPr bwMode="auto">
          <a:xfrm>
            <a:off x="6243637" y="2835275"/>
            <a:ext cx="2368550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32" name="AutoShape 11"/>
          <p:cNvCxnSpPr>
            <a:cxnSpLocks noChangeShapeType="1"/>
            <a:stCxn id="30726" idx="5"/>
            <a:endCxn id="30727" idx="1"/>
          </p:cNvCxnSpPr>
          <p:nvPr/>
        </p:nvCxnSpPr>
        <p:spPr bwMode="auto">
          <a:xfrm>
            <a:off x="6219825" y="2897187"/>
            <a:ext cx="373062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33" name="AutoShape 12"/>
          <p:cNvCxnSpPr>
            <a:cxnSpLocks noChangeShapeType="1"/>
            <a:stCxn id="30726" idx="4"/>
            <a:endCxn id="30728" idx="0"/>
          </p:cNvCxnSpPr>
          <p:nvPr/>
        </p:nvCxnSpPr>
        <p:spPr bwMode="auto">
          <a:xfrm>
            <a:off x="6162675" y="2922587"/>
            <a:ext cx="1587" cy="1042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34" name="AutoShape 13"/>
          <p:cNvCxnSpPr>
            <a:cxnSpLocks noChangeShapeType="1"/>
            <a:stCxn id="30727" idx="3"/>
            <a:endCxn id="30728" idx="7"/>
          </p:cNvCxnSpPr>
          <p:nvPr/>
        </p:nvCxnSpPr>
        <p:spPr bwMode="auto">
          <a:xfrm flipH="1">
            <a:off x="6219825" y="3592512"/>
            <a:ext cx="373062" cy="398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35" name="AutoShape 14"/>
          <p:cNvCxnSpPr>
            <a:cxnSpLocks noChangeShapeType="1"/>
            <a:stCxn id="30728" idx="6"/>
            <a:endCxn id="30730" idx="2"/>
          </p:cNvCxnSpPr>
          <p:nvPr/>
        </p:nvCxnSpPr>
        <p:spPr bwMode="auto">
          <a:xfrm>
            <a:off x="6243637" y="4052887"/>
            <a:ext cx="236855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36" name="AutoShape 15"/>
          <p:cNvCxnSpPr>
            <a:cxnSpLocks noChangeShapeType="1"/>
            <a:stCxn id="30729" idx="4"/>
            <a:endCxn id="30730" idx="0"/>
          </p:cNvCxnSpPr>
          <p:nvPr/>
        </p:nvCxnSpPr>
        <p:spPr bwMode="auto">
          <a:xfrm>
            <a:off x="8694737" y="2922587"/>
            <a:ext cx="1588" cy="1042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37" name="AutoShape 16"/>
          <p:cNvCxnSpPr>
            <a:cxnSpLocks noChangeShapeType="1"/>
            <a:stCxn id="30727" idx="7"/>
            <a:endCxn id="30729" idx="3"/>
          </p:cNvCxnSpPr>
          <p:nvPr/>
        </p:nvCxnSpPr>
        <p:spPr bwMode="auto">
          <a:xfrm flipV="1">
            <a:off x="6708775" y="2897187"/>
            <a:ext cx="19272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38" name="AutoShape 17"/>
          <p:cNvCxnSpPr>
            <a:cxnSpLocks noChangeShapeType="1"/>
            <a:stCxn id="30727" idx="5"/>
            <a:endCxn id="30730" idx="1"/>
          </p:cNvCxnSpPr>
          <p:nvPr/>
        </p:nvCxnSpPr>
        <p:spPr bwMode="auto">
          <a:xfrm>
            <a:off x="6708775" y="3592512"/>
            <a:ext cx="1927225" cy="398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0739" name="Text Box 18"/>
          <p:cNvSpPr txBox="1">
            <a:spLocks noChangeArrowheads="1"/>
          </p:cNvSpPr>
          <p:nvPr/>
        </p:nvSpPr>
        <p:spPr bwMode="auto">
          <a:xfrm>
            <a:off x="6183312" y="3281362"/>
            <a:ext cx="333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0740" name="Text Box 19"/>
          <p:cNvSpPr txBox="1">
            <a:spLocks noChangeArrowheads="1"/>
          </p:cNvSpPr>
          <p:nvPr/>
        </p:nvSpPr>
        <p:spPr bwMode="auto">
          <a:xfrm>
            <a:off x="8939212" y="3354387"/>
            <a:ext cx="333375" cy="346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0741" name="Text Box 20"/>
          <p:cNvSpPr txBox="1">
            <a:spLocks noChangeArrowheads="1"/>
          </p:cNvSpPr>
          <p:nvPr/>
        </p:nvSpPr>
        <p:spPr bwMode="auto">
          <a:xfrm>
            <a:off x="5954712" y="2103438"/>
            <a:ext cx="1073150" cy="533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</a:t>
            </a:r>
            <a:r>
              <a:rPr lang="en-US" sz="2400" b="1" dirty="0" smtClean="0">
                <a:solidFill>
                  <a:srgbClr val="000000"/>
                </a:solidFill>
              </a:rPr>
              <a:t>n/2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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0742" name="Text Box 21"/>
          <p:cNvSpPr txBox="1">
            <a:spLocks noChangeArrowheads="1"/>
          </p:cNvSpPr>
          <p:nvPr/>
        </p:nvSpPr>
        <p:spPr bwMode="auto">
          <a:xfrm>
            <a:off x="8164512" y="2027237"/>
            <a:ext cx="1676400" cy="3810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723900" algn="l"/>
              </a:tabLst>
            </a:pP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</a:t>
            </a:r>
            <a:r>
              <a:rPr lang="en-US" sz="2400" b="1" dirty="0" smtClean="0">
                <a:solidFill>
                  <a:srgbClr val="000000"/>
                </a:solidFill>
              </a:rPr>
              <a:t>n/2</a:t>
            </a:r>
            <a:r>
              <a:rPr lang="en-US" sz="2400" b="1" dirty="0" smtClean="0">
                <a:solidFill>
                  <a:srgbClr val="000000"/>
                </a:solidFill>
                <a:sym typeface="Symbol"/>
              </a:rPr>
              <a:t>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>
              <a:tabLst>
                <a:tab pos="723900" algn="l"/>
              </a:tabLst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8261350" y="24844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9966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AutoShape 23"/>
          <p:cNvSpPr>
            <a:spLocks noChangeArrowheads="1"/>
          </p:cNvSpPr>
          <p:nvPr/>
        </p:nvSpPr>
        <p:spPr bwMode="auto">
          <a:xfrm>
            <a:off x="8261350" y="29416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804C1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AutoShape 24"/>
          <p:cNvSpPr>
            <a:spLocks noChangeArrowheads="1"/>
          </p:cNvSpPr>
          <p:nvPr/>
        </p:nvSpPr>
        <p:spPr bwMode="auto">
          <a:xfrm>
            <a:off x="8261350" y="36274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804C1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8261350" y="40846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804C1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47" name="AutoShape 26"/>
          <p:cNvCxnSpPr>
            <a:cxnSpLocks noChangeShapeType="1"/>
          </p:cNvCxnSpPr>
          <p:nvPr/>
        </p:nvCxnSpPr>
        <p:spPr bwMode="auto">
          <a:xfrm>
            <a:off x="8694737" y="2922587"/>
            <a:ext cx="1588" cy="1042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48" name="AutoShape 27"/>
          <p:cNvCxnSpPr>
            <a:cxnSpLocks noChangeShapeType="1"/>
          </p:cNvCxnSpPr>
          <p:nvPr/>
        </p:nvCxnSpPr>
        <p:spPr bwMode="auto">
          <a:xfrm flipV="1">
            <a:off x="6708775" y="2897187"/>
            <a:ext cx="1927225" cy="571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0749" name="AutoShape 28"/>
          <p:cNvCxnSpPr>
            <a:cxnSpLocks noChangeShapeType="1"/>
          </p:cNvCxnSpPr>
          <p:nvPr/>
        </p:nvCxnSpPr>
        <p:spPr bwMode="auto">
          <a:xfrm>
            <a:off x="6708775" y="3592512"/>
            <a:ext cx="1927225" cy="398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6889750" y="24844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355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AutoShape 30"/>
          <p:cNvSpPr>
            <a:spLocks noChangeArrowheads="1"/>
          </p:cNvSpPr>
          <p:nvPr/>
        </p:nvSpPr>
        <p:spPr bwMode="auto">
          <a:xfrm>
            <a:off x="7118350" y="29416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355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AutoShape 31"/>
          <p:cNvSpPr>
            <a:spLocks noChangeArrowheads="1"/>
          </p:cNvSpPr>
          <p:nvPr/>
        </p:nvSpPr>
        <p:spPr bwMode="auto">
          <a:xfrm>
            <a:off x="7118350" y="33988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355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AutoShape 32"/>
          <p:cNvSpPr>
            <a:spLocks noChangeArrowheads="1"/>
          </p:cNvSpPr>
          <p:nvPr/>
        </p:nvSpPr>
        <p:spPr bwMode="auto">
          <a:xfrm>
            <a:off x="7118350" y="4084637"/>
            <a:ext cx="228600" cy="228600"/>
          </a:xfrm>
          <a:prstGeom prst="roundRect">
            <a:avLst>
              <a:gd name="adj" fmla="val 694"/>
            </a:avLst>
          </a:prstGeom>
          <a:solidFill>
            <a:srgbClr val="355E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  <p:bldP spid="19478" grpId="0" animBg="1"/>
      <p:bldP spid="19479" grpId="0" animBg="1"/>
      <p:bldP spid="19480" grpId="0" animBg="1"/>
      <p:bldP spid="19481" grpId="0" animBg="1"/>
      <p:bldP spid="19485" grpId="0" animBg="1"/>
      <p:bldP spid="19486" grpId="0" animBg="1"/>
      <p:bldP spid="19487" grpId="0" animBg="1"/>
      <p:bldP spid="194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mtClean="0"/>
              <a:t>Achieving Crash Quiescence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0" y="1763713"/>
            <a:ext cx="9459912" cy="5597524"/>
          </a:xfrm>
        </p:spPr>
        <p:txBody>
          <a:bodyPr tIns="24695"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/>
              <a:t>Message loss, but no process crashes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/>
              <a:t>Crash quiescence holds vacuously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600" dirty="0" smtClean="0"/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/>
              <a:t>Process crashes, but no message loss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/>
              <a:t>Crash quiescence is straightforward</a:t>
            </a:r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/>
              <a:t>Every message sent will be </a:t>
            </a:r>
            <a:r>
              <a:rPr lang="en-US" sz="2600" dirty="0" err="1" smtClean="0"/>
              <a:t>ack’d</a:t>
            </a:r>
            <a:endParaRPr lang="en-US" sz="2600" dirty="0" smtClean="0"/>
          </a:p>
          <a:p>
            <a:pPr marL="1727200" lvl="1" indent="-573088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/>
              <a:t>At most </a:t>
            </a:r>
            <a:r>
              <a:rPr lang="en-US" sz="2600" i="1" dirty="0" smtClean="0"/>
              <a:t>k </a:t>
            </a:r>
            <a:r>
              <a:rPr lang="en-US" sz="2600" dirty="0" smtClean="0"/>
              <a:t>pending messages from sender 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600" dirty="0" smtClean="0"/>
          </a:p>
          <a:p>
            <a:pPr marL="911225" indent="-4032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000" dirty="0" smtClean="0"/>
              <a:t>Process crashes </a:t>
            </a:r>
            <a:r>
              <a:rPr lang="en-US" sz="3000" i="1" dirty="0" smtClean="0"/>
              <a:t>and</a:t>
            </a:r>
            <a:r>
              <a:rPr lang="en-US" sz="3000" dirty="0" smtClean="0"/>
              <a:t> message loss</a:t>
            </a:r>
          </a:p>
          <a:p>
            <a:pPr marL="1711325" lvl="1" indent="-565150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/>
              <a:t>Crash quiescence is non-trivial </a:t>
            </a:r>
          </a:p>
          <a:p>
            <a:pPr marL="1711325" lvl="1" indent="-565150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/>
              <a:t>May even be impossible</a:t>
            </a:r>
          </a:p>
          <a:p>
            <a:pPr marL="1711325" lvl="1" indent="-565150">
              <a:buFont typeface="Arial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600" dirty="0" smtClean="0"/>
              <a:t>Depends on the system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Crashes and Message Loss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763714"/>
            <a:ext cx="8729663" cy="568324"/>
          </a:xfrm>
        </p:spPr>
        <p:txBody>
          <a:bodyPr/>
          <a:lstStyle/>
          <a:p>
            <a:r>
              <a:rPr lang="en-US" dirty="0" smtClean="0"/>
              <a:t>Suppose X sent a ping to Y and is waiting for an </a:t>
            </a:r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5" name="Oval 4"/>
          <p:cNvSpPr/>
          <p:nvPr/>
        </p:nvSpPr>
        <p:spPr bwMode="auto">
          <a:xfrm>
            <a:off x="849312" y="4237037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X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173912" y="4237037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lang="en-US" sz="2800" dirty="0" smtClean="0">
                <a:latin typeface="Arial" charset="0"/>
                <a:ea typeface="ＭＳ Ｐゴシック" charset="-128"/>
              </a:rPr>
              <a:t>Y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8" name="Straight Connector 7"/>
          <p:cNvCxnSpPr>
            <a:stCxn id="5" idx="6"/>
            <a:endCxn id="6" idx="2"/>
          </p:cNvCxnSpPr>
          <p:nvPr/>
        </p:nvCxnSpPr>
        <p:spPr bwMode="auto">
          <a:xfrm>
            <a:off x="1687512" y="4618037"/>
            <a:ext cx="5486400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Oval 8"/>
          <p:cNvSpPr/>
          <p:nvPr/>
        </p:nvSpPr>
        <p:spPr bwMode="auto">
          <a:xfrm>
            <a:off x="7173912" y="2332037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lang="en-US" sz="2800" dirty="0" smtClean="0">
                <a:latin typeface="Arial" charset="0"/>
                <a:ea typeface="ＭＳ Ｐゴシック" charset="-128"/>
              </a:rPr>
              <a:t>Y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5" name="Curved Connector 14"/>
          <p:cNvCxnSpPr>
            <a:stCxn id="5" idx="6"/>
            <a:endCxn id="9" idx="2"/>
          </p:cNvCxnSpPr>
          <p:nvPr/>
        </p:nvCxnSpPr>
        <p:spPr bwMode="auto">
          <a:xfrm flipV="1">
            <a:off x="1687512" y="2713037"/>
            <a:ext cx="5486400" cy="1905000"/>
          </a:xfrm>
          <a:prstGeom prst="curvedConnector3">
            <a:avLst>
              <a:gd name="adj1" fmla="val 10672"/>
            </a:avLst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Oval 18"/>
          <p:cNvSpPr/>
          <p:nvPr/>
        </p:nvSpPr>
        <p:spPr bwMode="auto">
          <a:xfrm>
            <a:off x="7173912" y="5989637"/>
            <a:ext cx="838200" cy="762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lang="en-US" sz="2800" dirty="0" smtClean="0">
                <a:latin typeface="Arial" charset="0"/>
                <a:ea typeface="ＭＳ Ｐゴシック" charset="-128"/>
              </a:rPr>
              <a:t>Y</a:t>
            </a:r>
            <a:endParaRPr kumimoji="0" 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21" name="Curved Connector 20"/>
          <p:cNvCxnSpPr>
            <a:stCxn id="5" idx="6"/>
            <a:endCxn id="19" idx="2"/>
          </p:cNvCxnSpPr>
          <p:nvPr/>
        </p:nvCxnSpPr>
        <p:spPr bwMode="auto">
          <a:xfrm>
            <a:off x="1687512" y="4618037"/>
            <a:ext cx="5486400" cy="1752600"/>
          </a:xfrm>
          <a:prstGeom prst="curvedConnector3">
            <a:avLst>
              <a:gd name="adj1" fmla="val 8854"/>
            </a:avLst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268912" y="4257041"/>
            <a:ext cx="1922321" cy="39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Late Messages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088312" y="4465637"/>
            <a:ext cx="2021707" cy="39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Correct Process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3043962" y="4160837"/>
            <a:ext cx="822469" cy="450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Wait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38931" y="2484437"/>
            <a:ext cx="2151551" cy="39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Crashed Process</a:t>
            </a:r>
            <a:endParaRPr lang="en-US" sz="2000" dirty="0"/>
          </a:p>
        </p:txBody>
      </p:sp>
      <p:sp>
        <p:nvSpPr>
          <p:cNvPr id="29" name="Explosion 1 28"/>
          <p:cNvSpPr/>
          <p:nvPr/>
        </p:nvSpPr>
        <p:spPr bwMode="auto">
          <a:xfrm>
            <a:off x="7097712" y="2179637"/>
            <a:ext cx="1066800" cy="1143000"/>
          </a:xfrm>
          <a:prstGeom prst="irregularSeal1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73312" y="2560637"/>
            <a:ext cx="2249334" cy="860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Stop Sending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Pings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88312" y="6208424"/>
            <a:ext cx="2021707" cy="39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Correct Process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45112" y="5989637"/>
            <a:ext cx="1837362" cy="39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Message Loss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2373312" y="5227637"/>
            <a:ext cx="2234907" cy="860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Keep Sending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Pings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27" name="Picture 3" descr="C:\Users\sastry\AppData\Local\Microsoft\Windows\Temporary Internet Files\Content.IE5\WZBJOH6I\MCj043485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5112" y="2332037"/>
            <a:ext cx="4735513" cy="44958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4" grpId="0"/>
      <p:bldP spid="25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the Uncertainty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5" name="Rounded Rectangle 4"/>
          <p:cNvSpPr/>
          <p:nvPr/>
        </p:nvSpPr>
        <p:spPr bwMode="auto">
          <a:xfrm>
            <a:off x="773112" y="1722436"/>
            <a:ext cx="8534400" cy="457199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ＭＳ Ｐゴシック" charset="-128"/>
              </a:rPr>
              <a:t>Applications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211512" y="5227637"/>
            <a:ext cx="2960688" cy="3810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>
                <a:solidFill>
                  <a:srgbClr val="000000"/>
                </a:solidFill>
              </a:rPr>
              <a:t>Failure Detectors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49312" y="3246436"/>
            <a:ext cx="3276600" cy="304801"/>
          </a:xfrm>
          <a:prstGeom prst="roundRect">
            <a:avLst>
              <a:gd name="adj" fmla="val 1666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dirty="0">
                <a:solidFill>
                  <a:srgbClr val="000000"/>
                </a:solidFill>
              </a:rPr>
              <a:t>Reliable Communication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2144712" y="2713036"/>
            <a:ext cx="10668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925512" y="2349320"/>
            <a:ext cx="1723549" cy="66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Message</a:t>
            </a:r>
          </a:p>
          <a:p>
            <a:r>
              <a:rPr lang="en-US" dirty="0" smtClean="0"/>
              <a:t>Wait for </a:t>
            </a:r>
            <a:r>
              <a:rPr lang="en-US" dirty="0" err="1" smtClean="0"/>
              <a:t>Ack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6334918" y="2712242"/>
            <a:ext cx="10668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345112" y="3246436"/>
            <a:ext cx="2743200" cy="334963"/>
          </a:xfrm>
          <a:prstGeom prst="roundRect">
            <a:avLst>
              <a:gd name="adj" fmla="val 16667"/>
            </a:avLst>
          </a:prstGeom>
          <a:solidFill>
            <a:srgbClr val="ABB4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Crash Detection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5312" y="2332036"/>
            <a:ext cx="2428870" cy="956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recipient is crashed,</a:t>
            </a:r>
          </a:p>
          <a:p>
            <a:r>
              <a:rPr lang="en-US" dirty="0" smtClean="0"/>
              <a:t>then stop sending </a:t>
            </a:r>
          </a:p>
          <a:p>
            <a:r>
              <a:rPr lang="en-US" dirty="0" smtClean="0"/>
              <a:t>messages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>
            <a:off x="2755106" y="4389437"/>
            <a:ext cx="1675606" cy="7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633643" y="3982937"/>
            <a:ext cx="1787669" cy="124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Quiescent </a:t>
            </a:r>
          </a:p>
          <a:p>
            <a:r>
              <a:rPr lang="en-US" dirty="0" smtClean="0"/>
              <a:t>Reliable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[ACT00]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>
            <a:off x="4979353" y="4404678"/>
            <a:ext cx="1645918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802312" y="4271028"/>
            <a:ext cx="1941557" cy="956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Unreliable </a:t>
            </a:r>
          </a:p>
          <a:p>
            <a:r>
              <a:rPr lang="en-US" dirty="0" smtClean="0"/>
              <a:t>Failure Detectors</a:t>
            </a:r>
          </a:p>
          <a:p>
            <a:r>
              <a:rPr lang="en-US" dirty="0" smtClean="0"/>
              <a:t>[CT96]</a:t>
            </a:r>
            <a:endParaRPr lang="en-US" dirty="0"/>
          </a:p>
        </p:txBody>
      </p:sp>
      <p:sp>
        <p:nvSpPr>
          <p:cNvPr id="24" name="AutoShape 3"/>
          <p:cNvSpPr>
            <a:spLocks noChangeArrowheads="1"/>
          </p:cNvSpPr>
          <p:nvPr/>
        </p:nvSpPr>
        <p:spPr bwMode="auto">
          <a:xfrm>
            <a:off x="914400" y="6370637"/>
            <a:ext cx="8229600" cy="6858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>
                <a:solidFill>
                  <a:srgbClr val="000000"/>
                </a:solidFill>
              </a:rPr>
              <a:t>Message Lossy, Crash-prone System Model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5400000">
            <a:off x="124618" y="4960937"/>
            <a:ext cx="2819400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7" name="Cross 26"/>
          <p:cNvSpPr/>
          <p:nvPr/>
        </p:nvSpPr>
        <p:spPr bwMode="auto">
          <a:xfrm rot="2756536">
            <a:off x="1159455" y="4460294"/>
            <a:ext cx="762000" cy="762000"/>
          </a:xfrm>
          <a:prstGeom prst="plus">
            <a:avLst>
              <a:gd name="adj" fmla="val 42188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312" y="4465637"/>
            <a:ext cx="1287532" cy="649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Crash </a:t>
            </a:r>
          </a:p>
          <a:p>
            <a:r>
              <a:rPr lang="en-US" dirty="0" smtClean="0"/>
              <a:t>Quiescent</a:t>
            </a:r>
            <a:endParaRPr lang="en-US" dirty="0"/>
          </a:p>
        </p:txBody>
      </p:sp>
      <p:sp>
        <p:nvSpPr>
          <p:cNvPr id="39" name="Down Arrow 38"/>
          <p:cNvSpPr/>
          <p:nvPr/>
        </p:nvSpPr>
        <p:spPr bwMode="auto">
          <a:xfrm>
            <a:off x="4506912" y="5608637"/>
            <a:ext cx="381000" cy="762000"/>
          </a:xfrm>
          <a:prstGeom prst="downArrow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charset="0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11712" y="5737849"/>
            <a:ext cx="2856872" cy="480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kern="0" dirty="0" smtClean="0">
                <a:solidFill>
                  <a:srgbClr val="333399"/>
                </a:solidFill>
                <a:latin typeface="Arial"/>
                <a:ea typeface="ＭＳ Ｐゴシック"/>
              </a:rPr>
              <a:t>Crash Quiescent?</a:t>
            </a:r>
            <a:endParaRPr lang="en-US" dirty="0"/>
          </a:p>
        </p:txBody>
      </p:sp>
      <p:sp>
        <p:nvSpPr>
          <p:cNvPr id="41" name="AutoShape 15"/>
          <p:cNvSpPr>
            <a:spLocks noChangeArrowheads="1"/>
          </p:cNvSpPr>
          <p:nvPr/>
        </p:nvSpPr>
        <p:spPr bwMode="auto">
          <a:xfrm>
            <a:off x="719136" y="1602695"/>
            <a:ext cx="8621712" cy="2209800"/>
          </a:xfrm>
          <a:prstGeom prst="roundRect">
            <a:avLst>
              <a:gd name="adj" fmla="val 16667"/>
            </a:avLst>
          </a:prstGeom>
          <a:solidFill>
            <a:srgbClr val="FFFF0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7200" dirty="0"/>
          </a:p>
        </p:txBody>
      </p:sp>
      <p:sp>
        <p:nvSpPr>
          <p:cNvPr id="42" name="TextBox 41"/>
          <p:cNvSpPr txBox="1"/>
          <p:nvPr/>
        </p:nvSpPr>
        <p:spPr>
          <a:xfrm rot="20004708">
            <a:off x="3441792" y="1920350"/>
            <a:ext cx="2959465" cy="1576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Crash </a:t>
            </a:r>
          </a:p>
          <a:p>
            <a:pPr algn="ctr"/>
            <a:r>
              <a:rPr lang="en-US" sz="4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Quiescent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 animBg="1"/>
      <p:bldP spid="13" grpId="0"/>
      <p:bldP spid="16" grpId="0"/>
      <p:bldP spid="20" grpId="0"/>
      <p:bldP spid="27" grpId="0" animBg="1"/>
      <p:bldP spid="32" grpId="0"/>
      <p:bldP spid="39" grpId="0" animBg="1"/>
      <p:bldP spid="40" grpId="0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Failure Detectors [CT96]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-217487" y="1763713"/>
            <a:ext cx="10298112" cy="949324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800" dirty="0" smtClean="0"/>
              <a:t>Oracular services that provide (potentially unreliable) information about process crashes</a:t>
            </a:r>
            <a:endParaRPr lang="en-US" dirty="0" smtClean="0"/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800" i="1" dirty="0" smtClean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-199344" y="3627437"/>
            <a:ext cx="10279969" cy="29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May make mistakes initially, but eventually provides perfect information about process crashes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Strong Completeness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Eventually and permanently suspects all crashed processes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Eventual Strong Accuracy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C00000"/>
                </a:solidFill>
              </a:rPr>
              <a:t>Eventually and permanently trusts all correct processes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solidFill>
                  <a:schemeClr val="accent2">
                    <a:lumMod val="75000"/>
                  </a:schemeClr>
                </a:solidFill>
              </a:rPr>
              <a:t>Significance: Achieves crash quiescence [ACT00]</a:t>
            </a:r>
            <a:endParaRPr lang="en-US" sz="2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1712" y="2865437"/>
            <a:ext cx="7683514" cy="540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Eventually Perfect Failure Detector (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◊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P) [CT96]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mtClean="0"/>
              <a:t>Contribution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-217489" y="1763713"/>
            <a:ext cx="9753601" cy="5140324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Can </a:t>
            </a:r>
            <a:r>
              <a:rPr lang="en-US" sz="3200" b="1" dirty="0" smtClean="0">
                <a:cs typeface="Arial" pitchFamily="34" charset="0"/>
              </a:rPr>
              <a:t>◊</a:t>
            </a:r>
            <a:r>
              <a:rPr lang="en-US" sz="3200" dirty="0" smtClean="0">
                <a:cs typeface="Arial" pitchFamily="34" charset="0"/>
              </a:rPr>
              <a:t>P itself be made crash quiescent?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/>
              <a:t>Depends on the underlying system model</a:t>
            </a:r>
          </a:p>
          <a:p>
            <a:pPr marL="1727200" lvl="1" indent="-573088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 smtClean="0"/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/>
              <a:t>We establish the solvability and the </a:t>
            </a:r>
            <a:r>
              <a:rPr lang="en-US" sz="3200" dirty="0" err="1" smtClean="0"/>
              <a:t>unsolvability</a:t>
            </a:r>
            <a:r>
              <a:rPr lang="en-US" sz="3200" dirty="0" smtClean="0"/>
              <a:t> of crash-quiescent </a:t>
            </a:r>
            <a:r>
              <a:rPr lang="en-US" sz="3200" b="1" dirty="0" smtClean="0">
                <a:cs typeface="Times New Roman" pitchFamily="18" charset="0"/>
              </a:rPr>
              <a:t>◊</a:t>
            </a:r>
            <a:r>
              <a:rPr lang="en-US" sz="3200" dirty="0" smtClean="0">
                <a:cs typeface="Times New Roman" pitchFamily="18" charset="0"/>
              </a:rPr>
              <a:t>P</a:t>
            </a:r>
            <a:r>
              <a:rPr lang="en-US" sz="3200" dirty="0" smtClean="0"/>
              <a:t> with respect to a “representative” system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System Model E</a:t>
            </a:r>
            <a:r>
              <a:rPr lang="en-US" baseline="-33000" dirty="0" smtClean="0"/>
              <a:t>CLPS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11112" y="1570037"/>
            <a:ext cx="10069513" cy="5597524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i="1" dirty="0" smtClean="0"/>
              <a:t>Communication </a:t>
            </a:r>
            <a:r>
              <a:rPr lang="en-US" i="1" dirty="0" err="1" smtClean="0"/>
              <a:t>Lossy</a:t>
            </a:r>
            <a:r>
              <a:rPr lang="en-US" i="1" dirty="0" smtClean="0"/>
              <a:t>, Partially Synchronous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Set </a:t>
            </a:r>
            <a:r>
              <a:rPr lang="en-US" sz="2800" dirty="0" smtClean="0">
                <a:solidFill>
                  <a:srgbClr val="3333CC">
                    <a:lumMod val="75000"/>
                  </a:srgbClr>
                </a:solidFill>
                <a:sym typeface="Symbol"/>
              </a:rPr>
              <a:t> </a:t>
            </a:r>
            <a:r>
              <a:rPr lang="en-US" dirty="0" smtClean="0">
                <a:cs typeface="Times New Roman" pitchFamily="18" charset="0"/>
              </a:rPr>
              <a:t>of </a:t>
            </a:r>
            <a:r>
              <a:rPr lang="en-US" i="1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processes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Message loss/delay: If an infinite number of messages are sent on a channel:</a:t>
            </a:r>
          </a:p>
          <a:p>
            <a:pPr marL="1262063" lvl="2" indent="-323850">
              <a:buClr>
                <a:schemeClr val="accent2"/>
              </a:buClr>
              <a:buSzPct val="45000"/>
              <a:buFont typeface="Arial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There exists an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</a:rPr>
              <a:t>unknown bound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Δ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on delay of timely messages</a:t>
            </a:r>
            <a:endParaRPr lang="en-US" sz="2400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1262063" lvl="2" indent="-323850">
              <a:buClr>
                <a:schemeClr val="accent2"/>
              </a:buClr>
              <a:buSzPct val="45000"/>
              <a:buFont typeface="Arial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There exists an </a:t>
            </a:r>
            <a:r>
              <a:rPr lang="en-US" sz="2400" i="1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unknown bound B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where every B+1 messages sent includes at least one timely message</a:t>
            </a:r>
          </a:p>
          <a:p>
            <a:pPr marL="1262063" lvl="2" indent="-323850">
              <a:buClr>
                <a:schemeClr val="accent2"/>
              </a:buClr>
              <a:buSzPct val="45000"/>
              <a:buFont typeface="Arial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400" dirty="0" smtClean="0">
                <a:solidFill>
                  <a:srgbClr val="C00000"/>
                </a:solidFill>
                <a:cs typeface="Times New Roman" pitchFamily="18" charset="0"/>
              </a:rPr>
              <a:t>Some messages are timely and not too sparse</a:t>
            </a:r>
          </a:p>
          <a:p>
            <a:pPr marL="1262063" lvl="2" indent="-323850">
              <a:buClr>
                <a:schemeClr val="accent2"/>
              </a:buClr>
              <a:buSzPct val="45000"/>
              <a:buFont typeface="Arial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cs typeface="Times New Roman" pitchFamily="18" charset="0"/>
              </a:rPr>
              <a:t>An unknown upper bound </a:t>
            </a:r>
            <a:r>
              <a:rPr lang="en-US" dirty="0" smtClean="0">
                <a:cs typeface="Times New Roman" pitchFamily="18" charset="0"/>
                <a:sym typeface="Symbol"/>
              </a:rPr>
              <a:t> </a:t>
            </a:r>
            <a:r>
              <a:rPr lang="en-US" dirty="0" smtClean="0">
                <a:cs typeface="Times New Roman" pitchFamily="18" charset="0"/>
              </a:rPr>
              <a:t>on relative process speeds</a:t>
            </a: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dirty="0" smtClean="0">
              <a:cs typeface="Times New Roman" pitchFamily="18" charset="0"/>
            </a:endParaRP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cs typeface="Times New Roman" pitchFamily="18" charset="0"/>
              </a:rPr>
              <a:t>Processes may crash without warning</a:t>
            </a:r>
          </a:p>
          <a:p>
            <a:pPr marL="2447925" lvl="4" indent="-323850"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i="1" dirty="0" smtClean="0">
                <a:solidFill>
                  <a:srgbClr val="C00000"/>
                </a:solidFill>
                <a:cs typeface="Times New Roman" pitchFamily="18" charset="0"/>
              </a:rPr>
              <a:t>Crashed processes never recover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Impossibility Result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501649" y="2789237"/>
            <a:ext cx="8729663" cy="2438400"/>
          </a:xfrm>
        </p:spPr>
        <p:txBody>
          <a:bodyPr/>
          <a:lstStyle/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smtClean="0"/>
              <a:t>Crash-quiescent </a:t>
            </a:r>
            <a:r>
              <a:rPr lang="en-US" sz="3200" b="1" dirty="0" smtClean="0">
                <a:cs typeface="Times New Roman" pitchFamily="18" charset="0"/>
              </a:rPr>
              <a:t>◊</a:t>
            </a:r>
            <a:r>
              <a:rPr lang="en-US" sz="3200" dirty="0" smtClean="0">
                <a:cs typeface="Times New Roman" pitchFamily="18" charset="0"/>
              </a:rPr>
              <a:t>P impossible in E</a:t>
            </a:r>
            <a:r>
              <a:rPr lang="en-US" sz="3200" baseline="-33000" dirty="0" smtClean="0">
                <a:cs typeface="Times New Roman" pitchFamily="18" charset="0"/>
              </a:rPr>
              <a:t>CLPS</a:t>
            </a:r>
            <a:endParaRPr lang="en-US" sz="2000" b="1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863600" indent="-32385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smtClean="0">
                <a:cs typeface="Times New Roman" pitchFamily="18" charset="0"/>
              </a:rPr>
              <a:t>We provide a proof by contradiction</a:t>
            </a:r>
          </a:p>
          <a:p>
            <a:pPr marL="1262063" lvl="1" indent="-347663">
              <a:buSzPct val="75000"/>
              <a:buFont typeface="Arial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cs typeface="Times New Roman" pitchFamily="18" charset="0"/>
              </a:rPr>
              <a:t>Use a standard partitioning argument</a:t>
            </a:r>
          </a:p>
          <a:p>
            <a:pPr marL="1262063" lvl="1" indent="-347663">
              <a:buSzPct val="75000"/>
              <a:buFont typeface="Arial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cs typeface="Times New Roman" pitchFamily="18" charset="0"/>
              </a:rPr>
              <a:t>Message loss can lead to undetectable transient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2FD54C84-AAFA-4191-BE4D-BFF35F20B76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sol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charset="0"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parasol-template</Template>
  <TotalTime>4995</TotalTime>
  <Words>1697</Words>
  <Application>Microsoft Office PowerPoint</Application>
  <PresentationFormat>Custom</PresentationFormat>
  <Paragraphs>401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parasol-template</vt:lpstr>
      <vt:lpstr>Office Theme</vt:lpstr>
      <vt:lpstr>1_Office Theme</vt:lpstr>
      <vt:lpstr>Crash-Quiescent Failure Detection</vt:lpstr>
      <vt:lpstr>Crash Quiescence</vt:lpstr>
      <vt:lpstr>Achieving Crash Quiescence</vt:lpstr>
      <vt:lpstr>Process Crashes and Message Loss</vt:lpstr>
      <vt:lpstr>Resolving the Uncertainty</vt:lpstr>
      <vt:lpstr>Failure Detectors [CT96]</vt:lpstr>
      <vt:lpstr>Contribution</vt:lpstr>
      <vt:lpstr>System Model ECLPS</vt:lpstr>
      <vt:lpstr>Impossibility Result</vt:lpstr>
      <vt:lpstr>Detecting Transient Partitions</vt:lpstr>
      <vt:lpstr>Implementing Crash-Quiescent ◊P</vt:lpstr>
      <vt:lpstr>Data Structure: Suspicion Matrix</vt:lpstr>
      <vt:lpstr>Algorithm: Local Suspect List</vt:lpstr>
      <vt:lpstr>Algorithm: Suspect List Exchange</vt:lpstr>
      <vt:lpstr>Algorithm: Quiescence Set</vt:lpstr>
      <vt:lpstr>Correctness and Crash Quiescence</vt:lpstr>
      <vt:lpstr>Strong Completeness</vt:lpstr>
      <vt:lpstr>Eventual Strong Accuracy</vt:lpstr>
      <vt:lpstr>Eventual Strong Accuracy (Case 1)</vt:lpstr>
      <vt:lpstr>Eventual Strong Accuracy (Case 2)</vt:lpstr>
      <vt:lpstr>Crash Quiescence</vt:lpstr>
      <vt:lpstr>Communication Complexity</vt:lpstr>
      <vt:lpstr>Conclusion</vt:lpstr>
      <vt:lpstr>Thank you!*  Questions?</vt:lpstr>
      <vt:lpstr>Standard Partitioning Argument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</dc:title>
  <dc:creator>Srikanth Sastry</dc:creator>
  <cp:lastModifiedBy>Srikanth Sastry</cp:lastModifiedBy>
  <cp:revision>350</cp:revision>
  <cp:lastPrinted>1601-01-01T00:00:00Z</cp:lastPrinted>
  <dcterms:created xsi:type="dcterms:W3CDTF">2009-06-23T15:16:38Z</dcterms:created>
  <dcterms:modified xsi:type="dcterms:W3CDTF">2009-09-24T12:21:55Z</dcterms:modified>
</cp:coreProperties>
</file>