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4"/>
  </p:notesMasterIdLst>
  <p:sldIdLst>
    <p:sldId id="256" r:id="rId3"/>
    <p:sldId id="292" r:id="rId4"/>
    <p:sldId id="259" r:id="rId5"/>
    <p:sldId id="261" r:id="rId6"/>
    <p:sldId id="267" r:id="rId7"/>
    <p:sldId id="268" r:id="rId8"/>
    <p:sldId id="271" r:id="rId9"/>
    <p:sldId id="291" r:id="rId10"/>
    <p:sldId id="294" r:id="rId11"/>
    <p:sldId id="295" r:id="rId12"/>
    <p:sldId id="275" r:id="rId13"/>
    <p:sldId id="293" r:id="rId14"/>
    <p:sldId id="277" r:id="rId15"/>
    <p:sldId id="287" r:id="rId16"/>
    <p:sldId id="290" r:id="rId17"/>
    <p:sldId id="296" r:id="rId18"/>
    <p:sldId id="266" r:id="rId19"/>
    <p:sldId id="300" r:id="rId20"/>
    <p:sldId id="298" r:id="rId21"/>
    <p:sldId id="299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12BF-21F8-468E-B80E-53930A4C4876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03F4B-FCC6-4621-A822-ADC570CFA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3F4B-FCC6-4621-A822-ADC570CFA4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3F4B-FCC6-4621-A822-ADC570CFA4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3F4B-FCC6-4621-A822-ADC570CFA42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1F5F-FB5B-438B-A6CD-531DDC9FE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9DA58D-4084-4454-B239-E4F9E57CD55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273050"/>
            <a:ext cx="7961313" cy="10985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A6184F2-7BEC-4A4B-8741-8E72B293575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8382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24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5000"/>
            <a:ext cx="5486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382E9E-D581-4A0E-B09F-47CDC941F01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7429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7410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1F5F-FB5B-438B-A6CD-531DDC9FE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12975"/>
            <a:ext cx="7989887" cy="835025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1F5F-FB5B-438B-A6CD-531DDC9FE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1F5F-FB5B-438B-A6CD-531DDC9FE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84138"/>
            <a:ext cx="7769225" cy="13366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050" y="1676400"/>
            <a:ext cx="7724775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A178D48-1995-4C46-92EB-164D4A1D56A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A178D48-1995-4C46-92EB-164D4A1D56A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6188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3638" y="1676400"/>
            <a:ext cx="3786187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2E6A21C-2AF6-46E9-9A03-056BCC5D258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46C1440-69B4-47EA-8587-0DD1D88D2D0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F899B5C-B95A-4A51-92BE-2C58DC6C5A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5562600"/>
            <a:ext cx="1668463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200400" y="6324600"/>
            <a:ext cx="2786062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 marL="258763" indent="-258763">
              <a:lnSpc>
                <a:spcPct val="100000"/>
              </a:lnSpc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dirty="0">
                <a:solidFill>
                  <a:srgbClr val="333399"/>
                </a:solidFill>
              </a:rPr>
              <a:t>http://parasol.tamu.edu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000" y="6248400"/>
            <a:ext cx="190500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3048000"/>
            <a:ext cx="8915400" cy="76200"/>
          </a:xfrm>
          <a:prstGeom prst="rect">
            <a:avLst/>
          </a:prstGeom>
          <a:gradFill rotWithShape="0">
            <a:gsLst>
              <a:gs pos="0">
                <a:srgbClr val="F8F8F8"/>
              </a:gs>
              <a:gs pos="100000">
                <a:srgbClr val="0099FF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D1F5F-FB5B-438B-A6CD-531DDC9FE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</p:sldLayoutIdLst>
  <p:hf hdr="0" ftr="0" dt="0"/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charset="0"/>
          <a:ea typeface="ＭＳ Ｐゴシック" charset="-128"/>
        </a:defRPr>
      </a:lvl9pPr>
    </p:titleStyle>
    <p:bodyStyle>
      <a:lvl1pPr marL="258763" indent="-25876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400">
          <a:solidFill>
            <a:srgbClr val="333399"/>
          </a:solidFill>
          <a:latin typeface="+mn-lt"/>
          <a:ea typeface="+mn-ea"/>
          <a:cs typeface="+mn-cs"/>
        </a:defRPr>
      </a:lvl1pPr>
      <a:lvl2pPr marL="617538" indent="-1778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100000"/>
        <a:buFont typeface="Arial" charset="0"/>
        <a:buChar char="•"/>
        <a:defRPr sz="2000">
          <a:solidFill>
            <a:srgbClr val="333399"/>
          </a:solidFill>
          <a:latin typeface="+mn-lt"/>
          <a:ea typeface="+mn-ea"/>
        </a:defRPr>
      </a:lvl2pPr>
      <a:lvl3pPr marL="976313" indent="-1778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400">
          <a:solidFill>
            <a:srgbClr val="333399"/>
          </a:solidFill>
          <a:latin typeface="+mn-lt"/>
          <a:ea typeface="+mn-ea"/>
        </a:defRPr>
      </a:lvl3pPr>
      <a:lvl4pPr marL="1335088" indent="-176213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000">
          <a:solidFill>
            <a:srgbClr val="333399"/>
          </a:solidFill>
          <a:latin typeface="+mn-lt"/>
          <a:ea typeface="+mn-ea"/>
        </a:defRPr>
      </a:lvl4pPr>
      <a:lvl5pPr marL="16954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000">
          <a:solidFill>
            <a:srgbClr val="333399"/>
          </a:solidFill>
          <a:latin typeface="+mn-lt"/>
          <a:ea typeface="+mn-ea"/>
        </a:defRPr>
      </a:lvl5pPr>
      <a:lvl6pPr marL="21526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000">
          <a:solidFill>
            <a:srgbClr val="333399"/>
          </a:solidFill>
          <a:latin typeface="+mn-lt"/>
          <a:ea typeface="+mn-ea"/>
        </a:defRPr>
      </a:lvl6pPr>
      <a:lvl7pPr marL="26098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000">
          <a:solidFill>
            <a:srgbClr val="333399"/>
          </a:solidFill>
          <a:latin typeface="+mn-lt"/>
          <a:ea typeface="+mn-ea"/>
        </a:defRPr>
      </a:lvl7pPr>
      <a:lvl8pPr marL="30670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000">
          <a:solidFill>
            <a:srgbClr val="333399"/>
          </a:solidFill>
          <a:latin typeface="+mn-lt"/>
          <a:ea typeface="+mn-ea"/>
        </a:defRPr>
      </a:lvl8pPr>
      <a:lvl9pPr marL="35242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000">
          <a:solidFill>
            <a:srgbClr val="3333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84138"/>
            <a:ext cx="7769225" cy="1336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477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1000" y="6172200"/>
            <a:ext cx="190500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733800" y="6172200"/>
            <a:ext cx="289560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1722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spcBef>
                <a:spcPct val="0"/>
              </a:spcBef>
              <a:buClr>
                <a:srgbClr val="000066"/>
              </a:buClr>
              <a:tabLst>
                <a:tab pos="723900" algn="l"/>
                <a:tab pos="1447800" algn="l"/>
              </a:tabLst>
              <a:defRPr sz="1400">
                <a:solidFill>
                  <a:srgbClr val="000066"/>
                </a:solidFill>
                <a:latin typeface="Times New Roman" pitchFamily="16" charset="0"/>
              </a:defRPr>
            </a:lvl1pPr>
          </a:lstStyle>
          <a:p>
            <a:fld id="{0B590445-8F9A-422E-890B-EBFA6714082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62000" y="1371600"/>
            <a:ext cx="6399213" cy="46038"/>
          </a:xfrm>
          <a:prstGeom prst="rect">
            <a:avLst/>
          </a:prstGeom>
          <a:gradFill rotWithShape="0">
            <a:gsLst>
              <a:gs pos="0">
                <a:srgbClr val="F8F8F8"/>
              </a:gs>
              <a:gs pos="100000">
                <a:srgbClr val="0099FF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143000"/>
            <a:ext cx="704850" cy="542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hf hdr="0" ftr="0" dt="0"/>
  <p:txStyles>
    <p:titleStyle>
      <a:lvl1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400">
          <a:solidFill>
            <a:srgbClr val="333399"/>
          </a:solidFill>
          <a:latin typeface="Arial" charset="0"/>
          <a:ea typeface="ＭＳ Ｐゴシック" charset="-128"/>
        </a:defRPr>
      </a:lvl2pPr>
      <a:lvl3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400">
          <a:solidFill>
            <a:srgbClr val="333399"/>
          </a:solidFill>
          <a:latin typeface="Arial" charset="0"/>
          <a:ea typeface="ＭＳ Ｐゴシック" charset="-128"/>
        </a:defRPr>
      </a:lvl3pPr>
      <a:lvl4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400">
          <a:solidFill>
            <a:srgbClr val="333399"/>
          </a:solidFill>
          <a:latin typeface="Arial" charset="0"/>
          <a:ea typeface="ＭＳ Ｐゴシック" charset="-128"/>
        </a:defRPr>
      </a:lvl4pPr>
      <a:lvl5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400">
          <a:solidFill>
            <a:srgbClr val="333399"/>
          </a:solidFill>
          <a:latin typeface="Arial" charset="0"/>
          <a:ea typeface="ＭＳ Ｐゴシック" charset="-128"/>
        </a:defRPr>
      </a:lvl5pPr>
      <a:lvl6pPr marL="4572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400">
          <a:solidFill>
            <a:srgbClr val="333399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400">
          <a:solidFill>
            <a:srgbClr val="333399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400">
          <a:solidFill>
            <a:srgbClr val="333399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400">
          <a:solidFill>
            <a:srgbClr val="333399"/>
          </a:solidFill>
          <a:latin typeface="Arial" charset="0"/>
          <a:ea typeface="ＭＳ Ｐゴシック" charset="-128"/>
        </a:defRPr>
      </a:lvl9pPr>
    </p:titleStyle>
    <p:bodyStyle>
      <a:lvl1pPr marL="339725" indent="-339725" algn="l" defTabSz="457200" rtl="0" eaLnBrk="1" fontAlgn="base" hangingPunct="1">
        <a:lnSpc>
          <a:spcPct val="93000"/>
        </a:lnSpc>
        <a:spcBef>
          <a:spcPts val="800"/>
        </a:spcBef>
        <a:spcAft>
          <a:spcPct val="0"/>
        </a:spcAft>
        <a:buClr>
          <a:srgbClr val="333399"/>
        </a:buClr>
        <a:buSzPct val="55000"/>
        <a:buFont typeface="Monotype Sorts" pitchFamily="48" charset="2"/>
        <a:buChar char="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39775" indent="-282575" algn="l" defTabSz="457200" rtl="0" eaLnBrk="1" fontAlgn="base" hangingPunct="1">
        <a:lnSpc>
          <a:spcPct val="93000"/>
        </a:lnSpc>
        <a:spcBef>
          <a:spcPts val="700"/>
        </a:spcBef>
        <a:spcAft>
          <a:spcPct val="0"/>
        </a:spcAft>
        <a:buClr>
          <a:srgbClr val="000066"/>
        </a:buClr>
        <a:buSzPct val="100000"/>
        <a:buFont typeface="Arial" charset="0"/>
        <a:buChar char="–"/>
        <a:defRPr sz="2800">
          <a:solidFill>
            <a:srgbClr val="333399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333399"/>
        </a:buClr>
        <a:buSzPct val="50000"/>
        <a:buFont typeface="Monotype Sorts" pitchFamily="48" charset="2"/>
        <a:buChar char=""/>
        <a:defRPr sz="2400">
          <a:solidFill>
            <a:srgbClr val="333399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333399"/>
        </a:buClr>
        <a:buSzPct val="65000"/>
        <a:buFont typeface="Monotype Sorts" pitchFamily="48" charset="2"/>
        <a:buChar char=""/>
        <a:defRPr sz="2000">
          <a:solidFill>
            <a:srgbClr val="333399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Arial" charset="0"/>
        <a:buChar char="–"/>
        <a:defRPr sz="2000">
          <a:solidFill>
            <a:srgbClr val="333399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Arial" charset="0"/>
        <a:buChar char="–"/>
        <a:defRPr sz="2000">
          <a:solidFill>
            <a:srgbClr val="333399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Arial" charset="0"/>
        <a:buChar char="–"/>
        <a:defRPr sz="2000">
          <a:solidFill>
            <a:srgbClr val="333399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Arial" charset="0"/>
        <a:buChar char="–"/>
        <a:defRPr sz="2000">
          <a:solidFill>
            <a:srgbClr val="333399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Arial" charset="0"/>
        <a:buChar char="–"/>
        <a:defRPr sz="2000">
          <a:solidFill>
            <a:srgbClr val="3333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/>
          <a:lstStyle/>
          <a:p>
            <a:r>
              <a:rPr lang="en-US" dirty="0" smtClean="0"/>
              <a:t>Failure Detectors Encapsulate Fairness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r>
              <a:rPr lang="en-US" dirty="0" smtClean="0"/>
              <a:t>Scott Pike</a:t>
            </a:r>
          </a:p>
          <a:p>
            <a:r>
              <a:rPr lang="en-US" b="1" dirty="0" err="1" smtClean="0"/>
              <a:t>Srikanth</a:t>
            </a:r>
            <a:r>
              <a:rPr lang="en-US" b="1" dirty="0" smtClean="0"/>
              <a:t> </a:t>
            </a:r>
            <a:r>
              <a:rPr lang="en-US" b="1" dirty="0" err="1" smtClean="0"/>
              <a:t>Sastry</a:t>
            </a:r>
            <a:endParaRPr lang="en-US" b="1" dirty="0" smtClean="0"/>
          </a:p>
          <a:p>
            <a:r>
              <a:rPr lang="en-US" dirty="0" smtClean="0"/>
              <a:t>Jennifer Welch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1F5F-FB5B-438B-A6CD-531DDC9FEA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</a:t>
            </a:r>
            <a:r>
              <a:rPr lang="en-US" b="1" i="1" dirty="0" smtClean="0">
                <a:latin typeface="Baskerville Old Face" pitchFamily="18" charset="0"/>
              </a:rPr>
              <a:t>M</a:t>
            </a:r>
            <a:r>
              <a:rPr lang="en-US" dirty="0" smtClean="0"/>
              <a:t> ►</a:t>
            </a:r>
            <a:r>
              <a:rPr lang="en-US" b="1" i="1" dirty="0" smtClean="0">
                <a:latin typeface="Baskerville Old Face" pitchFamily="18" charset="0"/>
              </a:rPr>
              <a:t>D</a:t>
            </a:r>
            <a:endParaRPr lang="en-US" b="1" i="1" dirty="0">
              <a:latin typeface="Baskerville Old Fac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10</a:t>
            </a:fld>
            <a:endParaRPr lang="en-GB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828800" y="1688068"/>
            <a:ext cx="64008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828800" y="2905680"/>
            <a:ext cx="64008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828800" y="3872944"/>
            <a:ext cx="64008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828800" y="5112358"/>
            <a:ext cx="64008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Explosion 1 10"/>
          <p:cNvSpPr/>
          <p:nvPr/>
        </p:nvSpPr>
        <p:spPr bwMode="auto">
          <a:xfrm>
            <a:off x="3505200" y="1383268"/>
            <a:ext cx="609600" cy="533400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33600" y="15356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124200" y="15356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 bwMode="auto">
          <a:xfrm rot="16200000" flipH="1">
            <a:off x="2114550" y="1745218"/>
            <a:ext cx="1219200" cy="11049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200401" y="1688069"/>
            <a:ext cx="1828799" cy="1219199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22860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908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766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528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4290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6482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816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4864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6388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1628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3152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9342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086600" y="2754868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75423" y="2221468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-300" dirty="0" smtClean="0">
                <a:solidFill>
                  <a:schemeClr val="accent1">
                    <a:lumMod val="50000"/>
                  </a:schemeClr>
                </a:solidFill>
              </a:rPr>
              <a:t>. . .</a:t>
            </a:r>
            <a:endParaRPr lang="en-US" sz="4400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1600" y="14594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X</a:t>
            </a:r>
            <a:endParaRPr lang="en-US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1371600" y="267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Y</a:t>
            </a:r>
            <a:endParaRPr lang="en-US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71600" y="3657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X</a:t>
            </a:r>
            <a:endParaRPr lang="en-US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1371600" y="4876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Y</a:t>
            </a:r>
            <a:endParaRPr lang="en-US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" y="200453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faulty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8400" y="32120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 is suspected eventually and permanently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Down Arrow 39"/>
          <p:cNvSpPr/>
          <p:nvPr/>
        </p:nvSpPr>
        <p:spPr bwMode="auto">
          <a:xfrm>
            <a:off x="7315200" y="2297668"/>
            <a:ext cx="1524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19166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Suspect 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6400" y="290726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k+d+1 steps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 bwMode="auto">
          <a:xfrm rot="5400000">
            <a:off x="4894686" y="3097768"/>
            <a:ext cx="2286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10800000">
            <a:off x="5029200" y="3096992"/>
            <a:ext cx="533400" cy="158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>
            <a:off x="7200900" y="3097768"/>
            <a:ext cx="2286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6858000" y="3096956"/>
            <a:ext cx="457200" cy="158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133600" y="3722132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895600" y="3722132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657600" y="3722132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810000" y="3722132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019800" y="3722132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172200" y="3722132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324600" y="3722132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315200" y="3722132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2860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3622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4384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8194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1242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3528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5814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5720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150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3246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0104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6200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73914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58000" y="4961546"/>
            <a:ext cx="76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76" name="Straight Arrow Connector 75"/>
          <p:cNvCxnSpPr>
            <a:stCxn id="54" idx="2"/>
          </p:cNvCxnSpPr>
          <p:nvPr/>
        </p:nvCxnSpPr>
        <p:spPr bwMode="auto">
          <a:xfrm rot="16200000" flipH="1">
            <a:off x="2133600" y="3912632"/>
            <a:ext cx="1219200" cy="1143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5" idx="2"/>
            <a:endCxn id="70" idx="2"/>
          </p:cNvCxnSpPr>
          <p:nvPr/>
        </p:nvCxnSpPr>
        <p:spPr bwMode="auto">
          <a:xfrm rot="16200000" flipH="1">
            <a:off x="3723693" y="3084539"/>
            <a:ext cx="1239414" cy="2819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6" idx="2"/>
            <a:endCxn id="71" idx="2"/>
          </p:cNvCxnSpPr>
          <p:nvPr/>
        </p:nvCxnSpPr>
        <p:spPr bwMode="auto">
          <a:xfrm rot="16200000" flipH="1">
            <a:off x="4409493" y="3160739"/>
            <a:ext cx="1239414" cy="2667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endCxn id="72" idx="2"/>
          </p:cNvCxnSpPr>
          <p:nvPr/>
        </p:nvCxnSpPr>
        <p:spPr bwMode="auto">
          <a:xfrm>
            <a:off x="3924300" y="3874532"/>
            <a:ext cx="3124200" cy="123941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>
            <a:stCxn id="58" idx="2"/>
          </p:cNvCxnSpPr>
          <p:nvPr/>
        </p:nvCxnSpPr>
        <p:spPr bwMode="auto">
          <a:xfrm rot="16200000" flipH="1">
            <a:off x="6610350" y="3322082"/>
            <a:ext cx="1143000" cy="22479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248401" y="3854318"/>
            <a:ext cx="1981199" cy="85841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6400801" y="3854318"/>
            <a:ext cx="1828799" cy="55361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7391400" y="3874532"/>
            <a:ext cx="838200" cy="3810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304800" y="42555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k,d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)-fair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2133600" y="5398532"/>
            <a:ext cx="3581400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18068" y="51054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 k+1</a:t>
            </a:r>
          </a:p>
        </p:txBody>
      </p:sp>
      <p:cxnSp>
        <p:nvCxnSpPr>
          <p:cNvPr id="113" name="Straight Connector 112"/>
          <p:cNvCxnSpPr/>
          <p:nvPr/>
        </p:nvCxnSpPr>
        <p:spPr bwMode="auto">
          <a:xfrm rot="5400000">
            <a:off x="1379220" y="4628912"/>
            <a:ext cx="150876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5400000">
            <a:off x="2217420" y="4644152"/>
            <a:ext cx="150876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>
            <a:stCxn id="70" idx="1"/>
          </p:cNvCxnSpPr>
          <p:nvPr/>
        </p:nvCxnSpPr>
        <p:spPr bwMode="auto">
          <a:xfrm rot="10800000" flipV="1">
            <a:off x="5715000" y="5037746"/>
            <a:ext cx="0" cy="345546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3886200" y="509373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 d steps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2903868" y="54102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 k+d+1 steps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967191" y="5802868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 is not suspected until it crashes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375623" y="2219131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-300" dirty="0" smtClean="0">
                <a:solidFill>
                  <a:schemeClr val="accent1">
                    <a:lumMod val="50000"/>
                  </a:schemeClr>
                </a:solidFill>
              </a:rPr>
              <a:t>. . .</a:t>
            </a:r>
            <a:endParaRPr lang="en-US" sz="4400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1" grpId="0"/>
      <p:bldP spid="42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95" grpId="0"/>
      <p:bldP spid="97" grpId="0" animBg="1"/>
      <p:bldP spid="98" grpId="0"/>
      <p:bldP spid="98" grpId="1"/>
      <p:bldP spid="118" grpId="0"/>
      <p:bldP spid="119" grpId="0"/>
      <p:bldP spid="120" grpId="0"/>
      <p:bldP spid="121" grpId="0"/>
      <p:bldP spid="1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</a:t>
            </a:r>
            <a:r>
              <a:rPr lang="en-US" b="1" i="1" dirty="0" smtClean="0">
                <a:latin typeface="Baskerville Old Face" pitchFamily="18" charset="0"/>
              </a:rPr>
              <a:t>M</a:t>
            </a:r>
            <a:r>
              <a:rPr lang="en-US" dirty="0" smtClean="0"/>
              <a:t> ►</a:t>
            </a:r>
            <a:r>
              <a:rPr lang="en-US" b="1" i="1" dirty="0" smtClean="0">
                <a:latin typeface="Baskerville Old Face" pitchFamily="18" charset="0"/>
              </a:rPr>
              <a:t>D </a:t>
            </a:r>
            <a:r>
              <a:rPr lang="en-US" sz="3200" dirty="0" smtClean="0"/>
              <a:t>[cont.]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600201"/>
            <a:ext cx="8839200" cy="1219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Crashed processes are eventually and permanently suspected</a:t>
            </a:r>
          </a:p>
          <a:p>
            <a:r>
              <a:rPr lang="en-US" dirty="0" smtClean="0"/>
              <a:t>A (</a:t>
            </a:r>
            <a:r>
              <a:rPr lang="en-US" dirty="0" err="1" smtClean="0"/>
              <a:t>k,d</a:t>
            </a:r>
            <a:r>
              <a:rPr lang="en-US" dirty="0" smtClean="0"/>
              <a:t>)-fair process is never suspected until it crashes</a:t>
            </a:r>
          </a:p>
          <a:p>
            <a:pPr lvl="1"/>
            <a:r>
              <a:rPr lang="en-US" dirty="0" smtClean="0"/>
              <a:t>Heartbeats from a (</a:t>
            </a:r>
            <a:r>
              <a:rPr lang="en-US" i="1" dirty="0" err="1" smtClean="0"/>
              <a:t>k,d</a:t>
            </a:r>
            <a:r>
              <a:rPr lang="en-US" dirty="0" smtClean="0"/>
              <a:t>)-fair process are received with k+d+1 recipient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895600"/>
          <a:ext cx="8077200" cy="3268435"/>
        </p:xfrm>
        <a:graphic>
          <a:graphicData uri="http://schemas.openxmlformats.org/drawingml/2006/table">
            <a:tbl>
              <a:tblPr firstCol="1" bandCol="1">
                <a:tableStyleId>{21E4AEA4-8DFA-4A89-87EB-49C32662AFE0}</a:tableStyleId>
              </a:tblPr>
              <a:tblGrid>
                <a:gridCol w="461554"/>
                <a:gridCol w="1824446"/>
                <a:gridCol w="1981200"/>
                <a:gridCol w="1752600"/>
                <a:gridCol w="2057400"/>
              </a:tblGrid>
              <a:tr h="1676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>
                          <a:latin typeface="Baskerville Old Face" pitchFamily="18" charset="0"/>
                        </a:rPr>
                        <a:t>P </a:t>
                      </a:r>
                      <a:r>
                        <a:rPr lang="en-US" dirty="0" smtClean="0"/>
                        <a:t> – </a:t>
                      </a:r>
                      <a:r>
                        <a:rPr lang="en-US" b="0" dirty="0" smtClean="0">
                          <a:latin typeface="+mn-lt"/>
                        </a:rPr>
                        <a:t>No</a:t>
                      </a:r>
                      <a:r>
                        <a:rPr lang="en-US" b="0" baseline="0" dirty="0" smtClean="0">
                          <a:latin typeface="+mn-lt"/>
                        </a:rPr>
                        <a:t> process is suspected before crashing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◊</a:t>
                      </a:r>
                      <a:r>
                        <a:rPr lang="en-US" b="1" i="1" dirty="0" smtClean="0">
                          <a:latin typeface="Baskerville Old Face" pitchFamily="18" charset="0"/>
                        </a:rPr>
                        <a:t>P  </a:t>
                      </a:r>
                      <a:r>
                        <a:rPr lang="en-US" dirty="0" smtClean="0"/>
                        <a:t>– Eventually, </a:t>
                      </a:r>
                      <a:r>
                        <a:rPr lang="en-US" b="0" dirty="0" smtClean="0">
                          <a:latin typeface="+mn-lt"/>
                        </a:rPr>
                        <a:t>no</a:t>
                      </a:r>
                      <a:r>
                        <a:rPr lang="en-US" b="0" baseline="0" dirty="0" smtClean="0">
                          <a:latin typeface="+mn-lt"/>
                        </a:rPr>
                        <a:t> process is suspected before crashing</a:t>
                      </a:r>
                      <a:endParaRPr lang="en-US" b="1" dirty="0">
                        <a:latin typeface="Edwardian Script ITC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Baskerville Old Face" pitchFamily="18" charset="0"/>
                        </a:rPr>
                        <a:t>S</a:t>
                      </a:r>
                      <a:r>
                        <a:rPr lang="en-US" b="1" dirty="0" smtClean="0">
                          <a:latin typeface="Edwardian Script ITC" pitchFamily="66" charset="0"/>
                        </a:rPr>
                        <a:t>  </a:t>
                      </a:r>
                      <a:r>
                        <a:rPr lang="en-US" dirty="0" smtClean="0"/>
                        <a:t>– </a:t>
                      </a:r>
                      <a:r>
                        <a:rPr lang="en-US" b="0" dirty="0" smtClean="0">
                          <a:latin typeface="+mn-lt"/>
                        </a:rPr>
                        <a:t>Some correct</a:t>
                      </a:r>
                      <a:r>
                        <a:rPr lang="en-US" b="0" baseline="0" dirty="0" smtClean="0">
                          <a:latin typeface="+mn-lt"/>
                        </a:rPr>
                        <a:t> process is never suspected</a:t>
                      </a:r>
                      <a:endParaRPr lang="en-US" b="1" dirty="0">
                        <a:latin typeface="Edwardian Script ITC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◊</a:t>
                      </a:r>
                      <a:r>
                        <a:rPr lang="en-US" b="1" i="1" dirty="0" smtClean="0">
                          <a:latin typeface="Baskerville Old Face" pitchFamily="18" charset="0"/>
                        </a:rPr>
                        <a:t>S </a:t>
                      </a:r>
                      <a:r>
                        <a:rPr lang="en-US" b="1" dirty="0" smtClean="0">
                          <a:latin typeface="Edwardian Script ITC" pitchFamily="66" charset="0"/>
                        </a:rPr>
                        <a:t> </a:t>
                      </a:r>
                      <a:r>
                        <a:rPr lang="en-US" dirty="0" smtClean="0"/>
                        <a:t>– </a:t>
                      </a:r>
                      <a:r>
                        <a:rPr lang="en-US" b="0" dirty="0" smtClean="0">
                          <a:latin typeface="+mn-lt"/>
                        </a:rPr>
                        <a:t>Some correct</a:t>
                      </a:r>
                      <a:r>
                        <a:rPr lang="en-US" b="0" baseline="0" dirty="0" smtClean="0">
                          <a:latin typeface="+mn-lt"/>
                        </a:rPr>
                        <a:t> process is eventually never suspected</a:t>
                      </a:r>
                      <a:endParaRPr lang="en-US" b="1" dirty="0" smtClean="0">
                        <a:latin typeface="Edwardian Script ITC" pitchFamily="66" charset="0"/>
                      </a:endParaRPr>
                    </a:p>
                  </a:txBody>
                  <a:tcPr/>
                </a:tc>
              </a:tr>
              <a:tr h="159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i="1" dirty="0">
                        <a:latin typeface="Baskerville Old Face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All processes are (</a:t>
                      </a:r>
                      <a:r>
                        <a:rPr lang="en-US" i="1" dirty="0" err="1" smtClean="0"/>
                        <a:t>k,d</a:t>
                      </a:r>
                      <a:r>
                        <a:rPr lang="en-US" i="1" dirty="0" smtClean="0"/>
                        <a:t>)-fair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◊AF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Eventually,</a:t>
                      </a:r>
                      <a:r>
                        <a:rPr lang="en-US" i="1" baseline="0" dirty="0" smtClean="0"/>
                        <a:t> all processes are (</a:t>
                      </a:r>
                      <a:r>
                        <a:rPr lang="en-US" i="1" baseline="0" dirty="0" err="1" smtClean="0"/>
                        <a:t>k,d</a:t>
                      </a:r>
                      <a:r>
                        <a:rPr lang="en-US" i="1" baseline="0" dirty="0" smtClean="0"/>
                        <a:t>)-fair</a:t>
                      </a:r>
                      <a:endParaRPr lang="en-US" i="1" dirty="0" smtClean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Some</a:t>
                      </a:r>
                      <a:r>
                        <a:rPr lang="en-US" i="1" baseline="0" dirty="0" smtClean="0"/>
                        <a:t> correct process is (</a:t>
                      </a:r>
                      <a:r>
                        <a:rPr lang="en-US" i="1" baseline="0" dirty="0" err="1" smtClean="0"/>
                        <a:t>k,d</a:t>
                      </a:r>
                      <a:r>
                        <a:rPr lang="en-US" i="1" baseline="0" dirty="0" smtClean="0"/>
                        <a:t>)-fair</a:t>
                      </a:r>
                      <a:endParaRPr lang="en-US" i="1" dirty="0" smtClean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◊SF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Eventually,</a:t>
                      </a:r>
                      <a:r>
                        <a:rPr lang="en-US" baseline="0" dirty="0" smtClean="0"/>
                        <a:t> some correct process is (</a:t>
                      </a:r>
                      <a:r>
                        <a:rPr lang="en-US" baseline="0" dirty="0" err="1" smtClean="0"/>
                        <a:t>k,d</a:t>
                      </a:r>
                      <a:r>
                        <a:rPr lang="en-US" baseline="0" dirty="0" smtClean="0"/>
                        <a:t>)-fair</a:t>
                      </a:r>
                      <a:endParaRPr lang="en-US" dirty="0" smtClean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 bwMode="auto">
          <a:xfrm>
            <a:off x="1676400" y="3962400"/>
            <a:ext cx="457200" cy="76200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3657600" y="3962400"/>
            <a:ext cx="457200" cy="76200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Up Arrow 17"/>
          <p:cNvSpPr/>
          <p:nvPr/>
        </p:nvSpPr>
        <p:spPr bwMode="auto">
          <a:xfrm>
            <a:off x="5486400" y="3962400"/>
            <a:ext cx="457200" cy="76200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Up Arrow 18"/>
          <p:cNvSpPr/>
          <p:nvPr/>
        </p:nvSpPr>
        <p:spPr bwMode="auto">
          <a:xfrm>
            <a:off x="7391400" y="3962400"/>
            <a:ext cx="457200" cy="76200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653761" y="4314613"/>
            <a:ext cx="1676400" cy="533400"/>
          </a:xfrm>
          <a:prstGeom prst="rect">
            <a:avLst/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Scheduler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b="1" i="1" dirty="0" smtClean="0">
                <a:latin typeface="Baskerville Old Face" pitchFamily="18" charset="0"/>
              </a:rPr>
              <a:t>M</a:t>
            </a:r>
            <a:r>
              <a:rPr lang="en-US" b="1" dirty="0" smtClean="0">
                <a:latin typeface="Edwardian Script ITC" pitchFamily="66" charset="0"/>
              </a:rPr>
              <a:t>  </a:t>
            </a:r>
            <a:r>
              <a:rPr lang="en-US" dirty="0" smtClean="0"/>
              <a:t>on top of</a:t>
            </a:r>
            <a:r>
              <a:rPr lang="en-US" b="1" dirty="0" smtClean="0">
                <a:latin typeface="Edwardian Script ITC" pitchFamily="66" charset="0"/>
              </a:rPr>
              <a:t> </a:t>
            </a:r>
            <a:r>
              <a:rPr lang="en-US" b="1" i="1" dirty="0" smtClean="0">
                <a:latin typeface="Baskerville Old Face" pitchFamily="18" charset="0"/>
              </a:rPr>
              <a:t>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477000" y="6172200"/>
            <a:ext cx="1901825" cy="454025"/>
          </a:xfrm>
        </p:spPr>
        <p:txBody>
          <a:bodyPr/>
          <a:lstStyle/>
          <a:p>
            <a:fld id="{7A178D48-1995-4C46-92EB-164D4A1D56A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533400" y="5486400"/>
            <a:ext cx="7924800" cy="762000"/>
          </a:xfrm>
          <a:prstGeom prst="flowChartAlternate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lang="en-US" sz="2000" b="1" dirty="0" smtClean="0">
                <a:solidFill>
                  <a:schemeClr val="bg1"/>
                </a:solidFill>
                <a:latin typeface="+mj-lt"/>
                <a:ea typeface="ＭＳ Ｐゴシック" charset="-128"/>
              </a:rPr>
              <a:t>Asynchrony + Crashes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3600" y="2410407"/>
            <a:ext cx="19812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Application that runs on 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skerville Old Face" pitchFamily="18" charset="0"/>
                <a:ea typeface="ＭＳ Ｐゴシック" charset="-128"/>
              </a:rPr>
              <a:t>M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Edwardian Script ITC" pitchFamily="66" charset="0"/>
                <a:ea typeface="ＭＳ Ｐゴシック" charset="-128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</a:rPr>
              <a:t>at process 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</a:rPr>
              <a:t>y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Edwardian Script ITC" pitchFamily="66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8413" y="1496007"/>
            <a:ext cx="845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roblem </a:t>
            </a: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skerville Old Face" pitchFamily="18" charset="0"/>
                <a:ea typeface="ＭＳ Ｐゴシック" charset="-128"/>
              </a:rPr>
              <a:t>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690670" y="3820504"/>
            <a:ext cx="991394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6096000" y="4315407"/>
            <a:ext cx="1676400" cy="533400"/>
          </a:xfrm>
          <a:prstGeom prst="rect">
            <a:avLst/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Scheduler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7149598" y="5167604"/>
            <a:ext cx="636799" cy="79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1425161" y="2409613"/>
            <a:ext cx="19812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Application that runs on 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skerville Old Face" pitchFamily="18" charset="0"/>
                <a:ea typeface="ＭＳ Ｐゴシック" charset="-128"/>
              </a:rPr>
              <a:t>M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Edwardian Script ITC" pitchFamily="66" charset="0"/>
                <a:ea typeface="ＭＳ Ｐゴシック" charset="-128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</a:rPr>
              <a:t>at process 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</a:rPr>
              <a:t>x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Edwardian Script ITC" pitchFamily="66" charset="0"/>
              <a:ea typeface="ＭＳ Ｐゴシック" charset="-128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5400000" flipH="1" flipV="1">
            <a:off x="1716362" y="5167207"/>
            <a:ext cx="637593" cy="79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57200" y="3276600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icrosoft Sans Serif" pitchFamily="34" charset="0"/>
                <a:cs typeface="Microsoft Sans Serif" pitchFamily="34" charset="0"/>
              </a:rPr>
              <a:t>Take One Step</a:t>
            </a:r>
            <a:endParaRPr lang="en-US" b="1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rot="5400000">
            <a:off x="2554562" y="5168000"/>
            <a:ext cx="636799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arrow" w="med" len="med"/>
            <a:tailEnd type="arrow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025361" y="327660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Send/Receive </a:t>
            </a:r>
          </a:p>
          <a:p>
            <a:r>
              <a:rPr lang="en-US" dirty="0" smtClean="0"/>
              <a:t>Messages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3" idx="0"/>
          </p:cNvCxnSpPr>
          <p:nvPr/>
        </p:nvCxnSpPr>
        <p:spPr bwMode="auto">
          <a:xfrm rot="16200000" flipV="1">
            <a:off x="2225261" y="2219113"/>
            <a:ext cx="380206" cy="79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10" idx="0"/>
          </p:cNvCxnSpPr>
          <p:nvPr/>
        </p:nvCxnSpPr>
        <p:spPr bwMode="auto">
          <a:xfrm rot="5400000" flipH="1" flipV="1">
            <a:off x="6757697" y="2233904"/>
            <a:ext cx="353007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5400000">
            <a:off x="6311398" y="5166809"/>
            <a:ext cx="637593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arrow" w="med" len="med"/>
            <a:tailEnd type="arrow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3130753" y="5040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Send/Receive Messages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rot="5400000" flipH="1" flipV="1">
            <a:off x="5829697" y="3819710"/>
            <a:ext cx="991394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572000" y="3276600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icrosoft Sans Serif" pitchFamily="34" charset="0"/>
                <a:cs typeface="Microsoft Sans Serif" pitchFamily="34" charset="0"/>
              </a:rPr>
              <a:t>Take One Step</a:t>
            </a:r>
            <a:endParaRPr lang="en-US" b="1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2453861" y="3848100"/>
            <a:ext cx="990600" cy="158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6668294" y="3847306"/>
            <a:ext cx="990600" cy="158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239000" y="327660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Send/Receive </a:t>
            </a:r>
          </a:p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4267200" y="4352731"/>
            <a:ext cx="762000" cy="4572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skerville Old Face" pitchFamily="18" charset="0"/>
                <a:ea typeface="ＭＳ Ｐゴシック" charset="-128"/>
              </a:rPr>
              <a:t>D</a:t>
            </a:r>
          </a:p>
        </p:txBody>
      </p:sp>
      <p:cxnSp>
        <p:nvCxnSpPr>
          <p:cNvPr id="40" name="Straight Arrow Connector 39"/>
          <p:cNvCxnSpPr>
            <a:stCxn id="37" idx="1"/>
            <a:endCxn id="44" idx="3"/>
          </p:cNvCxnSpPr>
          <p:nvPr/>
        </p:nvCxnSpPr>
        <p:spPr bwMode="auto">
          <a:xfrm rot="10800000">
            <a:off x="3330162" y="4581313"/>
            <a:ext cx="937039" cy="1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37" idx="3"/>
            <a:endCxn id="16" idx="1"/>
          </p:cNvCxnSpPr>
          <p:nvPr/>
        </p:nvCxnSpPr>
        <p:spPr bwMode="auto">
          <a:xfrm>
            <a:off x="5029200" y="4581331"/>
            <a:ext cx="1066800" cy="77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381000" y="4267200"/>
            <a:ext cx="8382000" cy="1981200"/>
            <a:chOff x="381000" y="4191000"/>
            <a:chExt cx="8382000" cy="2094724"/>
          </a:xfrm>
        </p:grpSpPr>
        <p:sp>
          <p:nvSpPr>
            <p:cNvPr id="46" name="Rectangle 45"/>
            <p:cNvSpPr/>
            <p:nvPr/>
          </p:nvSpPr>
          <p:spPr bwMode="auto">
            <a:xfrm>
              <a:off x="381000" y="4228324"/>
              <a:ext cx="8382000" cy="2057400"/>
            </a:xfrm>
            <a:prstGeom prst="rect">
              <a:avLst/>
            </a:prstGeom>
            <a:solidFill>
              <a:srgbClr val="002060">
                <a:alpha val="8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24800" y="4191000"/>
              <a:ext cx="6880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1" dirty="0" smtClean="0">
                  <a:solidFill>
                    <a:schemeClr val="accent3"/>
                  </a:solidFill>
                  <a:latin typeface="Baskerville Old Face" pitchFamily="18" charset="0"/>
                </a:rPr>
                <a:t>M</a:t>
              </a:r>
              <a:endParaRPr lang="en-US" sz="4400" b="1" i="1" dirty="0">
                <a:solidFill>
                  <a:schemeClr val="accent3"/>
                </a:solidFill>
                <a:latin typeface="Baskerville Old Face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68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Schematic </a:t>
            </a:r>
            <a:r>
              <a:rPr lang="en-US" b="1" i="1" dirty="0" smtClean="0">
                <a:latin typeface="Baskerville Old Face" pitchFamily="18" charset="0"/>
              </a:rPr>
              <a:t>D </a:t>
            </a:r>
            <a:r>
              <a:rPr lang="en-US" dirty="0" smtClean="0"/>
              <a:t>►</a:t>
            </a:r>
            <a:r>
              <a:rPr lang="en-US" b="1" i="1" dirty="0" smtClean="0">
                <a:latin typeface="Baskerville Old Face" pitchFamily="18" charset="0"/>
              </a:rPr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80792" y="1535668"/>
            <a:ext cx="622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Based on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Chandy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Misra’s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hygienic dining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algorithm.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990600" y="2057400"/>
            <a:ext cx="2438400" cy="10668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Collect permits (forks) based on dynamic priorities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562600" y="3239276"/>
            <a:ext cx="3352800" cy="110412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Schedule the application to execute a step;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 manage application messages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971800" y="4572000"/>
            <a:ext cx="2286000" cy="9906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Reduce priority,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 and </a:t>
            </a:r>
            <a:r>
              <a:rPr lang="en-US" sz="2000" b="1" i="1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s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end </a:t>
            </a:r>
            <a:r>
              <a:rPr lang="en-US" sz="2000" b="1" i="1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out all shared permits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3276600"/>
            <a:ext cx="331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Never wait on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suspected processes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221468"/>
            <a:ext cx="171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 Active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14732" y="54218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 Idle</a:t>
            </a:r>
            <a:endParaRPr lang="en-US" dirty="0"/>
          </a:p>
        </p:txBody>
      </p:sp>
      <p:cxnSp>
        <p:nvCxnSpPr>
          <p:cNvPr id="31" name="Shape 30"/>
          <p:cNvCxnSpPr>
            <a:stCxn id="10" idx="2"/>
            <a:endCxn id="11" idx="3"/>
          </p:cNvCxnSpPr>
          <p:nvPr/>
        </p:nvCxnSpPr>
        <p:spPr bwMode="auto">
          <a:xfrm rot="5400000">
            <a:off x="5886450" y="3714750"/>
            <a:ext cx="723900" cy="198120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hape 34"/>
          <p:cNvCxnSpPr>
            <a:stCxn id="11" idx="1"/>
            <a:endCxn id="9" idx="2"/>
          </p:cNvCxnSpPr>
          <p:nvPr/>
        </p:nvCxnSpPr>
        <p:spPr bwMode="auto">
          <a:xfrm rot="10800000">
            <a:off x="2209800" y="3124200"/>
            <a:ext cx="762000" cy="194310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hape 52"/>
          <p:cNvCxnSpPr>
            <a:stCxn id="9" idx="3"/>
            <a:endCxn id="10" idx="0"/>
          </p:cNvCxnSpPr>
          <p:nvPr/>
        </p:nvCxnSpPr>
        <p:spPr bwMode="auto">
          <a:xfrm>
            <a:off x="3429000" y="2590800"/>
            <a:ext cx="3810000" cy="648476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endCxn id="9" idx="1"/>
          </p:cNvCxnSpPr>
          <p:nvPr/>
        </p:nvCxnSpPr>
        <p:spPr bwMode="auto">
          <a:xfrm>
            <a:off x="381000" y="2590800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42421" y="2209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</a:t>
            </a:r>
            <a:r>
              <a:rPr lang="en-US" b="1" i="1" dirty="0" smtClean="0">
                <a:latin typeface="Baskerville Old Face" pitchFamily="18" charset="0"/>
              </a:rPr>
              <a:t>D </a:t>
            </a:r>
            <a:r>
              <a:rPr lang="en-US" dirty="0" smtClean="0"/>
              <a:t>►</a:t>
            </a:r>
            <a:r>
              <a:rPr lang="en-US" b="1" i="1" dirty="0" smtClean="0">
                <a:latin typeface="Baskerville Old Face" pitchFamily="18" charset="0"/>
              </a:rPr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1"/>
            <a:ext cx="8074025" cy="12191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trusted process is (</a:t>
            </a:r>
            <a:r>
              <a:rPr lang="en-US" i="1" dirty="0" smtClean="0"/>
              <a:t>1,2</a:t>
            </a:r>
            <a:r>
              <a:rPr lang="en-US" dirty="0" smtClean="0"/>
              <a:t>)-fair</a:t>
            </a:r>
          </a:p>
          <a:p>
            <a:r>
              <a:rPr lang="en-US" dirty="0" smtClean="0"/>
              <a:t>A crashed process is (1,2)-fair by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903765"/>
          <a:ext cx="8077200" cy="3268435"/>
        </p:xfrm>
        <a:graphic>
          <a:graphicData uri="http://schemas.openxmlformats.org/drawingml/2006/table">
            <a:tbl>
              <a:tblPr firstCol="1" bandCol="1">
                <a:tableStyleId>{21E4AEA4-8DFA-4A89-87EB-49C32662AFE0}</a:tableStyleId>
              </a:tblPr>
              <a:tblGrid>
                <a:gridCol w="461554"/>
                <a:gridCol w="1824446"/>
                <a:gridCol w="1981200"/>
                <a:gridCol w="1752600"/>
                <a:gridCol w="2057400"/>
              </a:tblGrid>
              <a:tr h="1676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>
                          <a:latin typeface="Baskerville Old Face" pitchFamily="18" charset="0"/>
                        </a:rPr>
                        <a:t>P </a:t>
                      </a:r>
                      <a:r>
                        <a:rPr lang="en-US" dirty="0" smtClean="0"/>
                        <a:t> – </a:t>
                      </a:r>
                      <a:r>
                        <a:rPr lang="en-US" b="0" dirty="0" smtClean="0">
                          <a:latin typeface="+mn-lt"/>
                        </a:rPr>
                        <a:t>No</a:t>
                      </a:r>
                      <a:r>
                        <a:rPr lang="en-US" b="0" baseline="0" dirty="0" smtClean="0">
                          <a:latin typeface="+mn-lt"/>
                        </a:rPr>
                        <a:t> process is suspected before crashing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◊</a:t>
                      </a:r>
                      <a:r>
                        <a:rPr lang="en-US" b="1" i="1" dirty="0" smtClean="0">
                          <a:latin typeface="Baskerville Old Face" pitchFamily="18" charset="0"/>
                        </a:rPr>
                        <a:t>P  </a:t>
                      </a:r>
                      <a:r>
                        <a:rPr lang="en-US" dirty="0" smtClean="0"/>
                        <a:t>– Eventually, </a:t>
                      </a:r>
                      <a:r>
                        <a:rPr lang="en-US" b="0" dirty="0" smtClean="0">
                          <a:latin typeface="+mn-lt"/>
                        </a:rPr>
                        <a:t>no</a:t>
                      </a:r>
                      <a:r>
                        <a:rPr lang="en-US" b="0" baseline="0" dirty="0" smtClean="0">
                          <a:latin typeface="+mn-lt"/>
                        </a:rPr>
                        <a:t> process is suspected before crashing</a:t>
                      </a:r>
                      <a:endParaRPr lang="en-US" b="1" dirty="0">
                        <a:latin typeface="Edwardian Script ITC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Baskerville Old Face" pitchFamily="18" charset="0"/>
                        </a:rPr>
                        <a:t>S</a:t>
                      </a:r>
                      <a:r>
                        <a:rPr lang="en-US" b="1" dirty="0" smtClean="0">
                          <a:latin typeface="Edwardian Script ITC" pitchFamily="66" charset="0"/>
                        </a:rPr>
                        <a:t>  </a:t>
                      </a:r>
                      <a:r>
                        <a:rPr lang="en-US" dirty="0" smtClean="0"/>
                        <a:t>– </a:t>
                      </a:r>
                      <a:r>
                        <a:rPr lang="en-US" b="0" dirty="0" smtClean="0">
                          <a:latin typeface="+mn-lt"/>
                        </a:rPr>
                        <a:t>Some correct</a:t>
                      </a:r>
                      <a:r>
                        <a:rPr lang="en-US" b="0" baseline="0" dirty="0" smtClean="0">
                          <a:latin typeface="+mn-lt"/>
                        </a:rPr>
                        <a:t> process is never suspected</a:t>
                      </a:r>
                      <a:endParaRPr lang="en-US" b="1" dirty="0">
                        <a:latin typeface="Edwardian Script ITC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◊</a:t>
                      </a:r>
                      <a:r>
                        <a:rPr lang="en-US" b="1" i="1" dirty="0" smtClean="0">
                          <a:latin typeface="Baskerville Old Face" pitchFamily="18" charset="0"/>
                        </a:rPr>
                        <a:t>S </a:t>
                      </a:r>
                      <a:r>
                        <a:rPr lang="en-US" b="1" dirty="0" smtClean="0">
                          <a:latin typeface="Edwardian Script ITC" pitchFamily="66" charset="0"/>
                        </a:rPr>
                        <a:t> </a:t>
                      </a:r>
                      <a:r>
                        <a:rPr lang="en-US" dirty="0" smtClean="0"/>
                        <a:t>– </a:t>
                      </a:r>
                      <a:r>
                        <a:rPr lang="en-US" b="0" dirty="0" smtClean="0">
                          <a:latin typeface="+mn-lt"/>
                        </a:rPr>
                        <a:t>Some correct</a:t>
                      </a:r>
                      <a:r>
                        <a:rPr lang="en-US" b="0" baseline="0" dirty="0" smtClean="0">
                          <a:latin typeface="+mn-lt"/>
                        </a:rPr>
                        <a:t> process is eventually never suspected</a:t>
                      </a:r>
                      <a:endParaRPr lang="en-US" b="1" dirty="0" smtClean="0">
                        <a:latin typeface="Edwardian Script ITC" pitchFamily="66" charset="0"/>
                      </a:endParaRPr>
                    </a:p>
                  </a:txBody>
                  <a:tcPr/>
                </a:tc>
              </a:tr>
              <a:tr h="159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i="1" dirty="0">
                        <a:latin typeface="Baskerville Old Face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All processes are (</a:t>
                      </a:r>
                      <a:r>
                        <a:rPr lang="en-US" i="1" dirty="0" err="1" smtClean="0"/>
                        <a:t>k,d</a:t>
                      </a:r>
                      <a:r>
                        <a:rPr lang="en-US" i="1" dirty="0" smtClean="0"/>
                        <a:t>)-fair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◊</a:t>
                      </a:r>
                      <a:r>
                        <a:rPr lang="en-US" dirty="0" smtClean="0"/>
                        <a:t>AF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Eventually,</a:t>
                      </a:r>
                      <a:r>
                        <a:rPr lang="en-US" i="1" baseline="0" dirty="0" smtClean="0"/>
                        <a:t> all processes are (</a:t>
                      </a:r>
                      <a:r>
                        <a:rPr lang="en-US" i="1" baseline="0" dirty="0" err="1" smtClean="0"/>
                        <a:t>k,d</a:t>
                      </a:r>
                      <a:r>
                        <a:rPr lang="en-US" i="1" baseline="0" dirty="0" smtClean="0"/>
                        <a:t>)-fair</a:t>
                      </a:r>
                      <a:endParaRPr lang="en-US" i="1" dirty="0" smtClean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Some</a:t>
                      </a:r>
                      <a:r>
                        <a:rPr lang="en-US" i="1" baseline="0" dirty="0" smtClean="0"/>
                        <a:t> correct process is (</a:t>
                      </a:r>
                      <a:r>
                        <a:rPr lang="en-US" i="1" baseline="0" dirty="0" err="1" smtClean="0"/>
                        <a:t>k,d</a:t>
                      </a:r>
                      <a:r>
                        <a:rPr lang="en-US" i="1" baseline="0" dirty="0" smtClean="0"/>
                        <a:t>)-fair</a:t>
                      </a:r>
                      <a:endParaRPr lang="en-US" i="1" dirty="0" smtClean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◊</a:t>
                      </a:r>
                      <a:r>
                        <a:rPr lang="en-US" dirty="0" smtClean="0"/>
                        <a:t>SF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Eventually,</a:t>
                      </a:r>
                      <a:r>
                        <a:rPr lang="en-US" baseline="0" dirty="0" smtClean="0"/>
                        <a:t> some correct process is (</a:t>
                      </a:r>
                      <a:r>
                        <a:rPr lang="en-US" baseline="0" dirty="0" err="1" smtClean="0"/>
                        <a:t>k,d</a:t>
                      </a:r>
                      <a:r>
                        <a:rPr lang="en-US" baseline="0" dirty="0" smtClean="0"/>
                        <a:t>)-fair</a:t>
                      </a:r>
                      <a:endParaRPr lang="en-US" dirty="0" smtClean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 bwMode="auto">
          <a:xfrm rot="10800000">
            <a:off x="1676400" y="4191000"/>
            <a:ext cx="457200" cy="76200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Up Arrow 7"/>
          <p:cNvSpPr/>
          <p:nvPr/>
        </p:nvSpPr>
        <p:spPr bwMode="auto">
          <a:xfrm rot="10800000">
            <a:off x="3657600" y="4191000"/>
            <a:ext cx="457200" cy="76200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Up Arrow 8"/>
          <p:cNvSpPr/>
          <p:nvPr/>
        </p:nvSpPr>
        <p:spPr bwMode="auto">
          <a:xfrm rot="10800000">
            <a:off x="5562600" y="4190999"/>
            <a:ext cx="457200" cy="76200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Up Arrow 9"/>
          <p:cNvSpPr/>
          <p:nvPr/>
        </p:nvSpPr>
        <p:spPr bwMode="auto">
          <a:xfrm rot="10800000">
            <a:off x="7467601" y="4190999"/>
            <a:ext cx="457200" cy="76200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84138"/>
            <a:ext cx="8229600" cy="133667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97825" cy="4343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Chandra-</a:t>
            </a:r>
            <a:r>
              <a:rPr lang="en-US" dirty="0" err="1" smtClean="0"/>
              <a:t>Toueg</a:t>
            </a:r>
            <a:r>
              <a:rPr lang="en-US" dirty="0" smtClean="0"/>
              <a:t> failure detectors encapsulate fairness in </a:t>
            </a:r>
            <a:r>
              <a:rPr lang="en-US" dirty="0" smtClean="0"/>
              <a:t>executions</a:t>
            </a: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Rajsbaum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et.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l. 2007, 2009] </a:t>
            </a: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[Anta et.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l. 2010]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We have determined ‘weakest system models’ to implement the Chandra-</a:t>
            </a:r>
            <a:r>
              <a:rPr lang="en-US" dirty="0" err="1" smtClean="0"/>
              <a:t>Toueg</a:t>
            </a:r>
            <a:r>
              <a:rPr lang="en-US" dirty="0" smtClean="0"/>
              <a:t> failure detectors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24775" cy="4111625"/>
          </a:xfrm>
        </p:spPr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P</a:t>
            </a:r>
            <a:r>
              <a:rPr lang="en-US" dirty="0" smtClean="0"/>
              <a:t> vs. Full Synchrony</a:t>
            </a:r>
          </a:p>
          <a:p>
            <a:r>
              <a:rPr lang="en-US" b="1" dirty="0" smtClean="0"/>
              <a:t>◊</a:t>
            </a:r>
            <a:r>
              <a:rPr lang="en-US" b="1" dirty="0" smtClean="0">
                <a:latin typeface="Baskerville Old Face" pitchFamily="18" charset="0"/>
              </a:rPr>
              <a:t>P</a:t>
            </a:r>
            <a:r>
              <a:rPr lang="en-US" dirty="0" smtClean="0"/>
              <a:t> vs. Eventual Synchrony</a:t>
            </a:r>
          </a:p>
          <a:p>
            <a:r>
              <a:rPr lang="en-US" dirty="0" smtClean="0"/>
              <a:t>Fairness in fault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84138"/>
            <a:ext cx="8534400" cy="133667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askerville Old Face" pitchFamily="18" charset="0"/>
              </a:rPr>
              <a:t>P</a:t>
            </a:r>
            <a:r>
              <a:rPr lang="en-US" dirty="0" smtClean="0"/>
              <a:t> vs. Full Synchrony </a:t>
            </a:r>
            <a:r>
              <a:rPr lang="en-US" sz="3200" dirty="0" smtClean="0"/>
              <a:t>[</a:t>
            </a:r>
            <a:r>
              <a:rPr lang="en-US" sz="3200" dirty="0" err="1" smtClean="0"/>
              <a:t>C</a:t>
            </a:r>
            <a:r>
              <a:rPr lang="en-US" sz="2000" dirty="0" err="1" smtClean="0"/>
              <a:t>harron</a:t>
            </a:r>
            <a:r>
              <a:rPr lang="en-US" sz="3200" dirty="0" smtClean="0"/>
              <a:t>-</a:t>
            </a:r>
            <a:r>
              <a:rPr lang="en-US" sz="3200" dirty="0" err="1" smtClean="0"/>
              <a:t>B</a:t>
            </a:r>
            <a:r>
              <a:rPr lang="en-US" sz="2000" dirty="0" err="1" smtClean="0"/>
              <a:t>ost</a:t>
            </a:r>
            <a:r>
              <a:rPr lang="en-US" sz="2000" dirty="0" smtClean="0"/>
              <a:t> et al. </a:t>
            </a:r>
            <a:r>
              <a:rPr lang="en-US" sz="3200" dirty="0" smtClean="0"/>
              <a:t>00]</a:t>
            </a:r>
            <a:endParaRPr lang="en-US" sz="3200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4724400" y="4267200"/>
            <a:ext cx="4191000" cy="2286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Full Synchrony preserves fairness guarantees for messages even after the sender crashes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Perfect failure detector, on the other hand, does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17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14400" y="1828800"/>
            <a:ext cx="36576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914400" y="3124200"/>
            <a:ext cx="36576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23446" y="16002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8194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Y</a:t>
            </a:r>
            <a:endParaRPr lang="en-US" sz="28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3505200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Full Synchrony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3497240"/>
            <a:ext cx="4421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Perfect Failure Detection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029200" y="1828800"/>
            <a:ext cx="36576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029200" y="3124200"/>
            <a:ext cx="36576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1638300" y="2019300"/>
            <a:ext cx="1295400" cy="914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2552699" y="2040908"/>
            <a:ext cx="1295400" cy="914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77932" y="247786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 has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crashed!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410200" y="1828801"/>
            <a:ext cx="2971800" cy="685799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7010400" y="1828801"/>
            <a:ext cx="1371600" cy="533399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5" name="Up Arrow 24"/>
          <p:cNvSpPr/>
          <p:nvPr/>
        </p:nvSpPr>
        <p:spPr bwMode="auto">
          <a:xfrm>
            <a:off x="6934200" y="3124200"/>
            <a:ext cx="304800" cy="3048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9400" y="2528248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 has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crashed!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Explosion 1 26"/>
          <p:cNvSpPr/>
          <p:nvPr/>
        </p:nvSpPr>
        <p:spPr bwMode="auto">
          <a:xfrm>
            <a:off x="2057400" y="1613848"/>
            <a:ext cx="533400" cy="381000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Explosion 1 27"/>
          <p:cNvSpPr/>
          <p:nvPr/>
        </p:nvSpPr>
        <p:spPr bwMode="auto">
          <a:xfrm>
            <a:off x="6248400" y="1613848"/>
            <a:ext cx="533400" cy="381000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28266" y="2234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?</a:t>
            </a:r>
            <a:endParaRPr lang="en-US" sz="3200" b="1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914400" y="4482152"/>
            <a:ext cx="36576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914400" y="5777552"/>
            <a:ext cx="36576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295400" y="4482153"/>
            <a:ext cx="2971800" cy="685799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895600" y="4482153"/>
            <a:ext cx="1371600" cy="533399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1" name="Up Arrow 30"/>
          <p:cNvSpPr/>
          <p:nvPr/>
        </p:nvSpPr>
        <p:spPr bwMode="auto">
          <a:xfrm>
            <a:off x="2819400" y="5777552"/>
            <a:ext cx="304800" cy="3048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19400" y="518160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 has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crashed!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Explosion 1 33"/>
          <p:cNvSpPr/>
          <p:nvPr/>
        </p:nvSpPr>
        <p:spPr bwMode="auto">
          <a:xfrm>
            <a:off x="2133600" y="4267200"/>
            <a:ext cx="533400" cy="381000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1295400" y="4482152"/>
            <a:ext cx="1524000" cy="1295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495300" y="5282252"/>
            <a:ext cx="16002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2019300" y="5282252"/>
            <a:ext cx="16002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1295400" y="578922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k+d+1 steps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3446" y="42672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endParaRPr lang="en-US" sz="2400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381000" y="54864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Y</a:t>
            </a:r>
            <a:endParaRPr lang="en-US" sz="2800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762000" y="6106180"/>
            <a:ext cx="391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All Fair System Model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91000" y="48006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?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  <p:bldP spid="8" grpId="0"/>
      <p:bldP spid="9" grpId="0"/>
      <p:bldP spid="10" grpId="0"/>
      <p:bldP spid="11" grpId="0"/>
      <p:bldP spid="18" grpId="0"/>
      <p:bldP spid="25" grpId="0" animBg="1"/>
      <p:bldP spid="26" grpId="0"/>
      <p:bldP spid="27" grpId="0" animBg="1"/>
      <p:bldP spid="28" grpId="0" animBg="1"/>
      <p:bldP spid="32" grpId="0"/>
      <p:bldP spid="31" grpId="0" animBg="1"/>
      <p:bldP spid="33" grpId="0"/>
      <p:bldP spid="34" grpId="0" animBg="1"/>
      <p:bldP spid="42" grpId="0"/>
      <p:bldP spid="42" grpId="1"/>
      <p:bldP spid="45" grpId="0"/>
      <p:bldP spid="46" grpId="0"/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◊</a:t>
            </a:r>
            <a:r>
              <a:rPr lang="en-US" b="1" dirty="0" smtClean="0">
                <a:latin typeface="Baskerville Old Face" pitchFamily="18" charset="0"/>
              </a:rPr>
              <a:t>P</a:t>
            </a:r>
            <a:r>
              <a:rPr lang="en-US" dirty="0" smtClean="0"/>
              <a:t> vs. Eventual 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07425" cy="243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Does there exist a ‘gap in synchronism’ between </a:t>
            </a:r>
            <a:r>
              <a:rPr lang="en-US" b="1" dirty="0" smtClean="0"/>
              <a:t>◊</a:t>
            </a:r>
            <a:r>
              <a:rPr lang="en-US" b="1" dirty="0" smtClean="0">
                <a:latin typeface="Baskerville Old Face" pitchFamily="18" charset="0"/>
              </a:rPr>
              <a:t>P</a:t>
            </a:r>
            <a:r>
              <a:rPr lang="en-US" dirty="0" smtClean="0"/>
              <a:t> (or </a:t>
            </a:r>
            <a:r>
              <a:rPr lang="en-US" b="1" dirty="0" smtClean="0"/>
              <a:t>◊</a:t>
            </a:r>
            <a:r>
              <a:rPr lang="en-US" dirty="0" smtClean="0"/>
              <a:t>AF)</a:t>
            </a:r>
            <a:r>
              <a:rPr lang="en-US" b="1" dirty="0" smtClean="0"/>
              <a:t> </a:t>
            </a:r>
            <a:r>
              <a:rPr lang="en-US" dirty="0" smtClean="0"/>
              <a:t>and eventual synchrony?</a:t>
            </a:r>
          </a:p>
          <a:p>
            <a:pPr lvl="1"/>
            <a:r>
              <a:rPr lang="en-US" dirty="0" smtClean="0"/>
              <a:t>Given the ‘gap’ between </a:t>
            </a:r>
            <a:r>
              <a:rPr lang="en-US" b="1" dirty="0" smtClean="0">
                <a:latin typeface="Baskerville Old Face" pitchFamily="18" charset="0"/>
              </a:rPr>
              <a:t>P</a:t>
            </a:r>
            <a:r>
              <a:rPr lang="en-US" dirty="0" smtClean="0"/>
              <a:t> (or AF) and full synchrony</a:t>
            </a:r>
          </a:p>
          <a:p>
            <a:r>
              <a:rPr lang="en-US" dirty="0" smtClean="0"/>
              <a:t>Answer: 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18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276600" y="3657600"/>
            <a:ext cx="5486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3200400" y="4572000"/>
            <a:ext cx="5486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4191000" y="3657601"/>
            <a:ext cx="2362200" cy="914399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Explosion 1 10"/>
          <p:cNvSpPr/>
          <p:nvPr/>
        </p:nvSpPr>
        <p:spPr bwMode="auto">
          <a:xfrm>
            <a:off x="5029200" y="3442648"/>
            <a:ext cx="533400" cy="381000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3" name="Straight Connector 12"/>
          <p:cNvCxnSpPr>
            <a:endCxn id="15" idx="1"/>
          </p:cNvCxnSpPr>
          <p:nvPr/>
        </p:nvCxnSpPr>
        <p:spPr bwMode="auto">
          <a:xfrm rot="5400000">
            <a:off x="3641467" y="4207133"/>
            <a:ext cx="1099066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5448300" y="4610100"/>
            <a:ext cx="381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191000" y="45720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k+d+1 steps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85646" y="344264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X</a:t>
            </a:r>
            <a:endParaRPr lang="en-US" sz="24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43434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Y</a:t>
            </a:r>
            <a:endParaRPr lang="en-US" sz="28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56386" y="6096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GST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3200400" y="5486400"/>
            <a:ext cx="5486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743200" y="51816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Z</a:t>
            </a:r>
            <a:endParaRPr lang="en-US" sz="2800" b="1" i="1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H="1">
            <a:off x="6019800" y="4572000"/>
            <a:ext cx="914400" cy="914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7162800" y="4572000"/>
            <a:ext cx="914400" cy="914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2324100" y="4914900"/>
            <a:ext cx="2514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5241667" y="5317867"/>
            <a:ext cx="1556266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5400000">
            <a:off x="6438900" y="5676900"/>
            <a:ext cx="9906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>
            <a:off x="6477000" y="4800600"/>
            <a:ext cx="1371600" cy="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7696202" y="4495800"/>
            <a:ext cx="761998" cy="3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6044213" y="5486400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k+d+1 </a:t>
            </a:r>
          </a:p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187213" y="3962400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k+d+1 </a:t>
            </a:r>
          </a:p>
          <a:p>
            <a:r>
              <a:rPr lang="en-US" dirty="0" smtClean="0"/>
              <a:t>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5" grpId="0"/>
      <p:bldP spid="16" grpId="0"/>
      <p:bldP spid="17" grpId="0"/>
      <p:bldP spid="22" grpId="0"/>
      <p:bldP spid="22" grpId="1"/>
      <p:bldP spid="25" grpId="0"/>
      <p:bldP spid="55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Chasing ‘Weakest Models’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648200"/>
          </a:xfrm>
        </p:spPr>
        <p:txBody>
          <a:bodyPr/>
          <a:lstStyle/>
          <a:p>
            <a:r>
              <a:rPr lang="en-US" dirty="0" smtClean="0"/>
              <a:t>Away from real time, towards fairness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Mostefaoui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et al. 03], [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Rajsbaum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et al. 07], [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Rajsbaum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et al. 08]</a:t>
            </a:r>
          </a:p>
          <a:p>
            <a:pPr lvl="1"/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/>
              <a:t>Practical consideration for empirical systems</a:t>
            </a:r>
          </a:p>
          <a:p>
            <a:pPr lvl="1"/>
            <a:r>
              <a:rPr lang="en-US" dirty="0" smtClean="0"/>
              <a:t>Guarantees on fairness provide correctness</a:t>
            </a:r>
          </a:p>
          <a:p>
            <a:pPr lvl="1"/>
            <a:r>
              <a:rPr lang="en-US" dirty="0" smtClean="0"/>
              <a:t>Guarantees on real-time bounds provide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-84138"/>
            <a:ext cx="8686800" cy="1336676"/>
          </a:xfrm>
        </p:spPr>
        <p:txBody>
          <a:bodyPr/>
          <a:lstStyle/>
          <a:p>
            <a:r>
              <a:rPr lang="en-US" dirty="0" smtClean="0"/>
              <a:t>Circumventing [F</a:t>
            </a:r>
            <a:r>
              <a:rPr lang="en-US" sz="2400" dirty="0" smtClean="0"/>
              <a:t>ischer</a:t>
            </a:r>
            <a:r>
              <a:rPr lang="en-US" dirty="0" smtClean="0"/>
              <a:t>L</a:t>
            </a:r>
            <a:r>
              <a:rPr lang="en-US" sz="2400" dirty="0" smtClean="0"/>
              <a:t>ynch</a:t>
            </a:r>
            <a:r>
              <a:rPr lang="en-US" dirty="0" smtClean="0"/>
              <a:t>P</a:t>
            </a:r>
            <a:r>
              <a:rPr lang="en-US" sz="2400" dirty="0" smtClean="0"/>
              <a:t>atterson</a:t>
            </a:r>
            <a:r>
              <a:rPr lang="en-US" dirty="0" smtClean="0"/>
              <a:t>85]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6C1440-69B4-47EA-8587-0DD1D88D2D0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Rounded Rectangle 8"/>
          <p:cNvSpPr/>
          <p:nvPr/>
        </p:nvSpPr>
        <p:spPr bwMode="auto">
          <a:xfrm>
            <a:off x="1219200" y="1428464"/>
            <a:ext cx="6705600" cy="6858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lang="en-US" sz="200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Certain Problems </a:t>
            </a: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in Distributed Computing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260144" y="4495800"/>
            <a:ext cx="6629400" cy="135226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-76200" y="5874603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Hypothesis:</a:t>
            </a:r>
          </a:p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Failure Detector + Asynchrony = Partial Synchrony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648494" y="3314700"/>
            <a:ext cx="2361406" cy="79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&quot;No&quot; Symbol 30"/>
          <p:cNvSpPr/>
          <p:nvPr/>
        </p:nvSpPr>
        <p:spPr bwMode="auto">
          <a:xfrm>
            <a:off x="1219200" y="2590800"/>
            <a:ext cx="1219200" cy="990600"/>
          </a:xfrm>
          <a:prstGeom prst="noSmoking">
            <a:avLst>
              <a:gd name="adj" fmla="val 1404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6821" y="3581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[FLP85]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6600" y="5410200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Asynchrony + Crashes</a:t>
            </a:r>
          </a:p>
          <a:p>
            <a:endParaRPr lang="en-US" dirty="0"/>
          </a:p>
        </p:txBody>
      </p:sp>
      <p:sp>
        <p:nvSpPr>
          <p:cNvPr id="34" name="Rounded Rectangle 33"/>
          <p:cNvSpPr/>
          <p:nvPr/>
        </p:nvSpPr>
        <p:spPr bwMode="auto">
          <a:xfrm>
            <a:off x="2057400" y="4648200"/>
            <a:ext cx="38100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Partial Synchrony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(Explicit Temporal Guarantees)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rot="5400000" flipH="1" flipV="1">
            <a:off x="2827749" y="3952462"/>
            <a:ext cx="1353312" cy="1589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20440" y="4114800"/>
            <a:ext cx="105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[DLS88]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Flowchart: Alternate Process 41"/>
          <p:cNvSpPr/>
          <p:nvPr/>
        </p:nvSpPr>
        <p:spPr bwMode="auto">
          <a:xfrm>
            <a:off x="4953000" y="2819400"/>
            <a:ext cx="1371600" cy="83820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</a:rPr>
              <a:t>Failure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</a:rPr>
              <a:t> Detectors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514600" y="2743200"/>
            <a:ext cx="19050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Time Sensitive Algorithm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3199606" y="2438400"/>
            <a:ext cx="609600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6781800" y="2971800"/>
            <a:ext cx="15240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Asynchronous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Algorithm</a:t>
            </a:r>
          </a:p>
        </p:txBody>
      </p:sp>
      <p:cxnSp>
        <p:nvCxnSpPr>
          <p:cNvPr id="61" name="Straight Arrow Connector 60"/>
          <p:cNvCxnSpPr>
            <a:stCxn id="42" idx="3"/>
            <a:endCxn id="58" idx="1"/>
          </p:cNvCxnSpPr>
          <p:nvPr/>
        </p:nvCxnSpPr>
        <p:spPr bwMode="auto">
          <a:xfrm>
            <a:off x="6324600" y="3238500"/>
            <a:ext cx="457200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6819900" y="4000500"/>
            <a:ext cx="990600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5400000" flipH="1" flipV="1">
            <a:off x="6896100" y="2552700"/>
            <a:ext cx="838200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rot="5400000" flipH="1" flipV="1">
            <a:off x="5676900" y="4076700"/>
            <a:ext cx="838200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&quot;No&quot; Symbol 68"/>
          <p:cNvSpPr/>
          <p:nvPr/>
        </p:nvSpPr>
        <p:spPr bwMode="auto">
          <a:xfrm>
            <a:off x="5752324" y="3886200"/>
            <a:ext cx="685800" cy="533400"/>
          </a:xfrm>
          <a:prstGeom prst="noSmoking">
            <a:avLst>
              <a:gd name="adj" fmla="val 17809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0" name="Up Arrow 69"/>
          <p:cNvSpPr/>
          <p:nvPr/>
        </p:nvSpPr>
        <p:spPr bwMode="auto">
          <a:xfrm>
            <a:off x="5181600" y="3657600"/>
            <a:ext cx="304800" cy="990600"/>
          </a:xfrm>
          <a:prstGeom prst="upArrow">
            <a:avLst>
              <a:gd name="adj1" fmla="val 31633"/>
              <a:gd name="adj2" fmla="val 74491"/>
            </a:avLst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05400" y="24384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[CT96]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4" grpId="0" animBg="1"/>
      <p:bldP spid="38" grpId="0"/>
      <p:bldP spid="42" grpId="0" animBg="1"/>
      <p:bldP spid="44" grpId="0" animBg="1"/>
      <p:bldP spid="58" grpId="0" animBg="1"/>
      <p:bldP spid="69" grpId="0" animBg="1"/>
      <p:bldP spid="70" grpId="0" animBg="1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84138"/>
            <a:ext cx="8229600" cy="1336676"/>
          </a:xfrm>
        </p:spPr>
        <p:txBody>
          <a:bodyPr/>
          <a:lstStyle/>
          <a:p>
            <a:r>
              <a:rPr lang="en-US" dirty="0" smtClean="0"/>
              <a:t>Fairness in Fault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419600"/>
          </a:xfrm>
        </p:spPr>
        <p:txBody>
          <a:bodyPr/>
          <a:lstStyle/>
          <a:p>
            <a:r>
              <a:rPr lang="en-US" dirty="0" smtClean="0"/>
              <a:t>Weakest failure detector to solve consensus</a:t>
            </a:r>
          </a:p>
          <a:p>
            <a:pPr lvl="1"/>
            <a:r>
              <a:rPr lang="en-US" b="1" dirty="0" smtClean="0"/>
              <a:t>◊</a:t>
            </a:r>
            <a:r>
              <a:rPr lang="en-US" b="1" dirty="0" smtClean="0">
                <a:latin typeface="Baskerville Old Face" pitchFamily="18" charset="0"/>
              </a:rPr>
              <a:t>S</a:t>
            </a:r>
            <a:r>
              <a:rPr lang="en-US" dirty="0" smtClean="0"/>
              <a:t> if a majority of the processes are correct</a:t>
            </a:r>
          </a:p>
          <a:p>
            <a:pPr lvl="1"/>
            <a:r>
              <a:rPr lang="en-US" dirty="0" smtClean="0"/>
              <a:t>(</a:t>
            </a:r>
            <a:r>
              <a:rPr lang="en-US" b="1" dirty="0" smtClean="0"/>
              <a:t>◊</a:t>
            </a:r>
            <a:r>
              <a:rPr lang="en-US" b="1" dirty="0" smtClean="0">
                <a:latin typeface="Baskerville Old Face" pitchFamily="18" charset="0"/>
              </a:rPr>
              <a:t>S</a:t>
            </a:r>
            <a:r>
              <a:rPr lang="en-US" dirty="0" smtClean="0"/>
              <a:t>,</a:t>
            </a:r>
            <a:r>
              <a:rPr lang="el-GR" dirty="0" smtClean="0"/>
              <a:t>Σ</a:t>
            </a:r>
            <a:r>
              <a:rPr lang="en-US" dirty="0" smtClean="0"/>
              <a:t>) if an arbitrary number of processes crash</a:t>
            </a:r>
          </a:p>
          <a:p>
            <a:r>
              <a:rPr lang="en-US" dirty="0" smtClean="0"/>
              <a:t>If </a:t>
            </a:r>
            <a:r>
              <a:rPr lang="el-GR" dirty="0" smtClean="0"/>
              <a:t>Σ</a:t>
            </a:r>
            <a:r>
              <a:rPr lang="en-US" dirty="0" smtClean="0"/>
              <a:t> (like </a:t>
            </a:r>
            <a:r>
              <a:rPr lang="en-US" b="1" dirty="0" smtClean="0"/>
              <a:t>◊</a:t>
            </a:r>
            <a:r>
              <a:rPr lang="en-US" b="1" dirty="0" smtClean="0">
                <a:latin typeface="Baskerville Old Face" pitchFamily="18" charset="0"/>
              </a:rPr>
              <a:t>S</a:t>
            </a:r>
            <a:r>
              <a:rPr lang="en-US" dirty="0" smtClean="0"/>
              <a:t>) encapsulates fairness</a:t>
            </a:r>
          </a:p>
          <a:p>
            <a:pPr lvl="1"/>
            <a:r>
              <a:rPr lang="en-US" dirty="0" smtClean="0"/>
              <a:t>Majority-correct encapsulates fairness in executions as well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The fault environment encapsulates fairness</a:t>
            </a:r>
          </a:p>
          <a:p>
            <a:r>
              <a:rPr lang="en-US" dirty="0" smtClean="0"/>
              <a:t>Conjecture: Fairness, and not real time, is the currency for crash tolerance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1F5F-FB5B-438B-A6CD-531DDC9FEAD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76400"/>
            <a:ext cx="4876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Failure detector </a:t>
            </a:r>
            <a:r>
              <a:rPr lang="en-US" b="1" i="1" dirty="0" smtClean="0">
                <a:latin typeface="Baskerville Old Face" pitchFamily="18" charset="0"/>
              </a:rPr>
              <a:t>D</a:t>
            </a:r>
            <a:r>
              <a:rPr lang="en-US" dirty="0" smtClean="0"/>
              <a:t>  encapsulates a model </a:t>
            </a:r>
            <a:r>
              <a:rPr lang="en-US" b="1" i="1" dirty="0" smtClean="0">
                <a:latin typeface="Baskerville Old Face" pitchFamily="18" charset="0"/>
              </a:rPr>
              <a:t>M</a:t>
            </a:r>
            <a:endParaRPr lang="en-US" i="1" dirty="0" smtClean="0">
              <a:latin typeface="Baskerville Old Face" pitchFamily="18" charset="0"/>
            </a:endParaRPr>
          </a:p>
          <a:p>
            <a:pPr lvl="1"/>
            <a:r>
              <a:rPr lang="en-US" b="1" i="1" dirty="0" smtClean="0">
                <a:latin typeface="Baskerville Old Face" pitchFamily="18" charset="0"/>
              </a:rPr>
              <a:t>R</a:t>
            </a:r>
            <a:r>
              <a:rPr lang="en-US" dirty="0" smtClean="0"/>
              <a:t>  is solvable in an asynchronous system augmented with </a:t>
            </a:r>
            <a:r>
              <a:rPr lang="en-US" b="1" i="1" dirty="0" smtClean="0">
                <a:latin typeface="Baskerville Old Face" pitchFamily="18" charset="0"/>
              </a:rPr>
              <a:t>D</a:t>
            </a:r>
            <a:r>
              <a:rPr lang="en-US" b="1" dirty="0" smtClean="0">
                <a:latin typeface="Edwardian Script ITC" pitchFamily="66" charset="0"/>
              </a:rPr>
              <a:t>  </a:t>
            </a:r>
            <a:r>
              <a:rPr lang="en-US" b="1" dirty="0" smtClean="0">
                <a:sym typeface="Symbol"/>
              </a:rPr>
              <a:t></a:t>
            </a:r>
            <a:r>
              <a:rPr lang="en-US" b="1" i="1" dirty="0" smtClean="0">
                <a:latin typeface="Baskerville Old Face" pitchFamily="18" charset="0"/>
              </a:rPr>
              <a:t>R</a:t>
            </a:r>
            <a:r>
              <a:rPr lang="en-US" dirty="0" smtClean="0"/>
              <a:t>  is solvable in </a:t>
            </a:r>
            <a:r>
              <a:rPr lang="en-US" b="1" i="1" dirty="0" smtClean="0">
                <a:latin typeface="Baskerville Old Face" pitchFamily="18" charset="0"/>
              </a:rPr>
              <a:t>M</a:t>
            </a:r>
            <a:r>
              <a:rPr lang="en-US" i="1" dirty="0" smtClean="0">
                <a:latin typeface="Baskerville Old Face" pitchFamily="18" charset="0"/>
              </a:rPr>
              <a:t> </a:t>
            </a:r>
          </a:p>
          <a:p>
            <a:pPr lvl="1"/>
            <a:r>
              <a:rPr lang="en-US" b="1" i="1" dirty="0" smtClean="0">
                <a:latin typeface="Baskerville Old Face" pitchFamily="18" charset="0"/>
              </a:rPr>
              <a:t>R</a:t>
            </a:r>
            <a:r>
              <a:rPr lang="en-US" dirty="0" smtClean="0"/>
              <a:t>  is solvable in </a:t>
            </a:r>
            <a:r>
              <a:rPr lang="en-US" b="1" i="1" dirty="0" smtClean="0">
                <a:latin typeface="Baskerville Old Face" pitchFamily="18" charset="0"/>
              </a:rPr>
              <a:t>M</a:t>
            </a:r>
            <a:r>
              <a:rPr lang="en-US" dirty="0" smtClean="0"/>
              <a:t> </a:t>
            </a:r>
            <a:r>
              <a:rPr lang="en-US" b="1" dirty="0" smtClean="0">
                <a:sym typeface="Symbol"/>
              </a:rPr>
              <a:t></a:t>
            </a:r>
            <a:r>
              <a:rPr lang="en-US" b="1" i="1" dirty="0" smtClean="0">
                <a:latin typeface="Baskerville Old Face" pitchFamily="18" charset="0"/>
              </a:rPr>
              <a:t>R</a:t>
            </a:r>
            <a:r>
              <a:rPr lang="en-US" dirty="0" smtClean="0"/>
              <a:t>  is solvable in an asynchronous system augmented with </a:t>
            </a:r>
            <a:r>
              <a:rPr lang="en-US" b="1" i="1" dirty="0" smtClean="0">
                <a:latin typeface="Baskerville Old Face" pitchFamily="18" charset="0"/>
              </a:rPr>
              <a:t>D</a:t>
            </a:r>
            <a:endParaRPr lang="en-US" i="1" dirty="0">
              <a:latin typeface="Baskerville Old Fac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5181600" y="5105400"/>
            <a:ext cx="3581400" cy="1066800"/>
          </a:xfrm>
          <a:prstGeom prst="flowChartAlternate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334000" y="5181600"/>
            <a:ext cx="1143000" cy="5334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Baskerville Old Face" pitchFamily="18" charset="0"/>
                <a:ea typeface="ＭＳ Ｐゴシック" charset="-128"/>
              </a:rPr>
              <a:t>M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6477000" y="3962400"/>
            <a:ext cx="762000" cy="672152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skerville Old Face" pitchFamily="18" charset="0"/>
                <a:ea typeface="ＭＳ Ｐゴシック" charset="-128"/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410200" y="3124200"/>
            <a:ext cx="6096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M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5257800" y="1676400"/>
            <a:ext cx="34290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roblem </a:t>
            </a: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skerville Old Face" pitchFamily="18" charset="0"/>
                <a:ea typeface="ＭＳ Ｐゴシック" charset="-128"/>
              </a:rPr>
              <a:t>R</a:t>
            </a:r>
          </a:p>
        </p:txBody>
      </p:sp>
      <p:cxnSp>
        <p:nvCxnSpPr>
          <p:cNvPr id="18" name="Straight Arrow Connector 17"/>
          <p:cNvCxnSpPr>
            <a:endCxn id="15" idx="2"/>
          </p:cNvCxnSpPr>
          <p:nvPr/>
        </p:nvCxnSpPr>
        <p:spPr bwMode="auto">
          <a:xfrm rot="5400000" flipH="1" flipV="1">
            <a:off x="4953000" y="4419600"/>
            <a:ext cx="1524000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5" idx="0"/>
          </p:cNvCxnSpPr>
          <p:nvPr/>
        </p:nvCxnSpPr>
        <p:spPr bwMode="auto">
          <a:xfrm rot="5400000" flipH="1" flipV="1">
            <a:off x="5257800" y="2667000"/>
            <a:ext cx="914400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7848600" y="3145808"/>
            <a:ext cx="6096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D</a:t>
            </a:r>
          </a:p>
        </p:txBody>
      </p:sp>
      <p:cxnSp>
        <p:nvCxnSpPr>
          <p:cNvPr id="29" name="Elbow Connector 28"/>
          <p:cNvCxnSpPr>
            <a:stCxn id="9" idx="3"/>
            <a:endCxn id="27" idx="1"/>
          </p:cNvCxnSpPr>
          <p:nvPr/>
        </p:nvCxnSpPr>
        <p:spPr bwMode="auto">
          <a:xfrm flipV="1">
            <a:off x="7239000" y="3412508"/>
            <a:ext cx="609600" cy="88596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rot="5400000" flipH="1" flipV="1">
            <a:off x="7685396" y="2677804"/>
            <a:ext cx="936008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27" idx="2"/>
          </p:cNvCxnSpPr>
          <p:nvPr/>
        </p:nvCxnSpPr>
        <p:spPr bwMode="auto">
          <a:xfrm rot="5400000" flipH="1" flipV="1">
            <a:off x="7440304" y="4392304"/>
            <a:ext cx="1426192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502801" y="5715000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a typeface="ＭＳ Ｐゴシック" charset="-128"/>
              </a:rPr>
              <a:t>Asynchrony  and Crashes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2625" cy="4343400"/>
          </a:xfrm>
        </p:spPr>
        <p:txBody>
          <a:bodyPr/>
          <a:lstStyle/>
          <a:p>
            <a:r>
              <a:rPr lang="en-US" dirty="0" smtClean="0"/>
              <a:t>Failure detectors encapsulate </a:t>
            </a:r>
            <a:r>
              <a:rPr lang="en-US" b="1" i="1" dirty="0" smtClean="0"/>
              <a:t>fairness</a:t>
            </a:r>
            <a:r>
              <a:rPr lang="en-US" dirty="0" smtClean="0"/>
              <a:t> in executions</a:t>
            </a:r>
          </a:p>
          <a:p>
            <a:pPr lvl="1"/>
            <a:r>
              <a:rPr lang="en-US" dirty="0" smtClean="0"/>
              <a:t>Not real-time guarantees</a:t>
            </a:r>
          </a:p>
          <a:p>
            <a:r>
              <a:rPr lang="en-US" dirty="0" smtClean="0"/>
              <a:t>Fairness (in partial synchrony)</a:t>
            </a:r>
          </a:p>
          <a:p>
            <a:pPr lvl="1"/>
            <a:r>
              <a:rPr lang="en-US" dirty="0" smtClean="0"/>
              <a:t>Constraints on relative ordering of events</a:t>
            </a:r>
          </a:p>
          <a:p>
            <a:pPr lvl="2"/>
            <a:r>
              <a:rPr lang="en-US" dirty="0" smtClean="0"/>
              <a:t>Computational events – atomic steps</a:t>
            </a:r>
          </a:p>
          <a:p>
            <a:pPr lvl="2"/>
            <a:r>
              <a:rPr lang="en-US" dirty="0" smtClean="0"/>
              <a:t>Communicational events – message send/receive</a:t>
            </a:r>
          </a:p>
          <a:p>
            <a:pPr lvl="1"/>
            <a:r>
              <a:rPr lang="en-US" dirty="0" smtClean="0"/>
              <a:t>Unrestricted real-time duration between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Fairness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676400"/>
            <a:ext cx="4572000" cy="4953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Process </a:t>
            </a:r>
            <a:r>
              <a:rPr lang="en-US" i="1" dirty="0" smtClean="0"/>
              <a:t>x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-proc-fair</a:t>
            </a:r>
            <a:r>
              <a:rPr lang="en-US" dirty="0" smtClean="0"/>
              <a:t> if and only if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process </a:t>
            </a:r>
            <a:r>
              <a:rPr lang="en-US" i="1" dirty="0" smtClean="0"/>
              <a:t>y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In every interval </a:t>
            </a:r>
            <a:r>
              <a:rPr lang="en-US" b="1" dirty="0" smtClean="0"/>
              <a:t>[t, t’]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Where </a:t>
            </a:r>
            <a:r>
              <a:rPr lang="en-US" i="1" dirty="0" smtClean="0"/>
              <a:t>y</a:t>
            </a:r>
            <a:r>
              <a:rPr lang="en-US" dirty="0" smtClean="0"/>
              <a:t> takes </a:t>
            </a:r>
            <a:r>
              <a:rPr lang="en-US" i="1" dirty="0" smtClean="0"/>
              <a:t>k+1</a:t>
            </a:r>
            <a:r>
              <a:rPr lang="en-US" dirty="0" smtClean="0"/>
              <a:t> steps</a:t>
            </a:r>
          </a:p>
          <a:p>
            <a:pPr lvl="1">
              <a:lnSpc>
                <a:spcPct val="95000"/>
              </a:lnSpc>
            </a:pPr>
            <a:r>
              <a:rPr lang="en-US" i="1" dirty="0" smtClean="0"/>
              <a:t>x</a:t>
            </a:r>
            <a:r>
              <a:rPr lang="en-US" dirty="0" smtClean="0"/>
              <a:t> takes at least one step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Or </a:t>
            </a:r>
            <a:r>
              <a:rPr lang="en-US" i="1" dirty="0" smtClean="0"/>
              <a:t>x</a:t>
            </a:r>
            <a:r>
              <a:rPr lang="en-US" dirty="0" smtClean="0"/>
              <a:t> is crashed </a:t>
            </a:r>
          </a:p>
        </p:txBody>
      </p:sp>
      <p:sp>
        <p:nvSpPr>
          <p:cNvPr id="55" name="Content Placeholder 54"/>
          <p:cNvSpPr>
            <a:spLocks noGrp="1"/>
          </p:cNvSpPr>
          <p:nvPr>
            <p:ph sz="half" idx="2"/>
          </p:nvPr>
        </p:nvSpPr>
        <p:spPr>
          <a:xfrm>
            <a:off x="4343400" y="1447800"/>
            <a:ext cx="47244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b="1" i="1" dirty="0" smtClean="0"/>
              <a:t>Observations: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Computational fairness is </a:t>
            </a:r>
            <a:r>
              <a:rPr lang="en-US" dirty="0" smtClean="0"/>
              <a:t>non-uniform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k-proc-fair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does not </a:t>
            </a:r>
            <a:r>
              <a:rPr lang="en-US" dirty="0" smtClean="0"/>
              <a:t>imply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i="1" dirty="0" smtClean="0"/>
              <a:t>k-proc-fair</a:t>
            </a:r>
            <a:r>
              <a:rPr lang="en-US" dirty="0" smtClean="0"/>
              <a:t> </a:t>
            </a:r>
            <a:endParaRPr lang="en-US" i="1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Uniform </a:t>
            </a:r>
            <a:r>
              <a:rPr lang="en-US" dirty="0" smtClean="0"/>
              <a:t>computational </a:t>
            </a:r>
            <a:r>
              <a:rPr lang="en-US" dirty="0" smtClean="0"/>
              <a:t>fairness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Bounded relative process speeds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 computational fairness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Asynchronous processes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Crashed processes are fair by definition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Computational fairness is agnostic about real-time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5" name="Rounded Rectangle 34"/>
          <p:cNvSpPr/>
          <p:nvPr/>
        </p:nvSpPr>
        <p:spPr bwMode="auto">
          <a:xfrm>
            <a:off x="838200" y="5181600"/>
            <a:ext cx="533400" cy="914400"/>
          </a:xfrm>
          <a:prstGeom prst="roundRect">
            <a:avLst/>
          </a:prstGeom>
          <a:solidFill>
            <a:srgbClr val="00B8FF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990600" y="5181600"/>
            <a:ext cx="533400" cy="914400"/>
          </a:xfrm>
          <a:prstGeom prst="roundRect">
            <a:avLst/>
          </a:prstGeom>
          <a:solidFill>
            <a:srgbClr val="00B8FF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143000" y="5181600"/>
            <a:ext cx="533400" cy="914400"/>
          </a:xfrm>
          <a:prstGeom prst="roundRect">
            <a:avLst/>
          </a:prstGeom>
          <a:solidFill>
            <a:srgbClr val="00B8FF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1295400" y="5181600"/>
            <a:ext cx="609600" cy="914400"/>
          </a:xfrm>
          <a:prstGeom prst="roundRect">
            <a:avLst/>
          </a:prstGeom>
          <a:solidFill>
            <a:srgbClr val="00B8FF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57200" y="4800600"/>
            <a:ext cx="3810000" cy="1371600"/>
            <a:chOff x="5334000" y="1219200"/>
            <a:chExt cx="3810000" cy="1371600"/>
          </a:xfrm>
        </p:grpSpPr>
        <p:sp>
          <p:nvSpPr>
            <p:cNvPr id="34" name="TextBox 33"/>
            <p:cNvSpPr txBox="1"/>
            <p:nvPr/>
          </p:nvSpPr>
          <p:spPr>
            <a:xfrm>
              <a:off x="8452785" y="1981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 = 3</a:t>
              </a:r>
              <a:endParaRPr lang="en-US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334000" y="1524000"/>
              <a:ext cx="3520440" cy="990600"/>
              <a:chOff x="5334000" y="1524000"/>
              <a:chExt cx="3520440" cy="990600"/>
            </a:xfrm>
          </p:grpSpPr>
          <p:cxnSp>
            <p:nvCxnSpPr>
              <p:cNvPr id="8" name="Straight Arrow Connector 7"/>
              <p:cNvCxnSpPr/>
              <p:nvPr/>
            </p:nvCxnSpPr>
            <p:spPr bwMode="auto">
              <a:xfrm>
                <a:off x="5562600" y="1828800"/>
                <a:ext cx="3291840" cy="0"/>
              </a:xfrm>
              <a:prstGeom prst="straightConnector1">
                <a:avLst/>
              </a:prstGeom>
              <a:solidFill>
                <a:srgbClr val="00B8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5562600" y="2438400"/>
                <a:ext cx="3291840" cy="0"/>
              </a:xfrm>
              <a:prstGeom prst="straightConnector1">
                <a:avLst/>
              </a:prstGeom>
              <a:solidFill>
                <a:srgbClr val="00B8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1" name="Rectangle 10"/>
              <p:cNvSpPr/>
              <p:nvPr/>
            </p:nvSpPr>
            <p:spPr bwMode="auto">
              <a:xfrm>
                <a:off x="5715000" y="22860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5867400" y="22860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6019800" y="22860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6172200" y="22860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6324600" y="22860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6477000" y="22860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934200" y="22860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7543800" y="22860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705600" y="22860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7696200" y="22860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7848600" y="22860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7924800" y="22860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5943600" y="16764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6400800" y="16764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6553200" y="16764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6705600" y="16764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7162800" y="16764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7772400" y="16764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34000" y="15240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334000" y="21452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7239000" y="16764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7086600" y="16764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7315200" y="1676400"/>
                <a:ext cx="76200" cy="152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001000" y="1821359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US" sz="4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24800" y="121920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US" sz="4400" dirty="0"/>
            </a:p>
          </p:txBody>
        </p:sp>
      </p:grpSp>
      <p:sp>
        <p:nvSpPr>
          <p:cNvPr id="54" name="Rounded Rectangle 53"/>
          <p:cNvSpPr/>
          <p:nvPr/>
        </p:nvSpPr>
        <p:spPr bwMode="auto">
          <a:xfrm>
            <a:off x="2209800" y="5181600"/>
            <a:ext cx="304800" cy="914400"/>
          </a:xfrm>
          <a:prstGeom prst="roundRect">
            <a:avLst/>
          </a:prstGeom>
          <a:solidFill>
            <a:srgbClr val="C00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5" grpId="0" uiExpand="1" build="p"/>
      <p:bldP spid="35" grpId="0" animBg="1"/>
      <p:bldP spid="35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Communicational 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1"/>
            <a:ext cx="4135438" cy="2971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Process </a:t>
            </a:r>
            <a:r>
              <a:rPr lang="en-US" i="1" dirty="0" smtClean="0"/>
              <a:t>x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-com-fair</a:t>
            </a:r>
            <a:r>
              <a:rPr lang="en-US" dirty="0" smtClean="0"/>
              <a:t> if and only if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a message m is in-transit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b="1" i="1" dirty="0" smtClean="0"/>
              <a:t>x</a:t>
            </a:r>
            <a:r>
              <a:rPr lang="en-US" b="1" dirty="0" smtClean="0"/>
              <a:t> is not crashed</a:t>
            </a:r>
          </a:p>
          <a:p>
            <a:pPr lvl="1">
              <a:lnSpc>
                <a:spcPct val="100000"/>
              </a:lnSpc>
            </a:pPr>
            <a:r>
              <a:rPr lang="en-US" i="1" dirty="0" smtClean="0"/>
              <a:t>y</a:t>
            </a:r>
            <a:r>
              <a:rPr lang="en-US" dirty="0" smtClean="0"/>
              <a:t> takes no more than </a:t>
            </a:r>
            <a:r>
              <a:rPr lang="en-US" i="1" dirty="0" smtClean="0"/>
              <a:t>d</a:t>
            </a:r>
            <a:r>
              <a:rPr lang="en-US" dirty="0" smtClean="0"/>
              <a:t>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4958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b="1" i="1" dirty="0" smtClean="0"/>
              <a:t>Observations: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Communicational fairness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   ‘Timely’ outgoing links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 communicational fairness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   Asynchronous message delay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Crashed processes are fair by definition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Communicational fairness is agnostic about real-time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Communicational fairness measured in steps taken by the recipient, and not sender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2E6A21C-2AF6-46E9-9A03-056BCC5D2580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110" name="Group 109"/>
          <p:cNvGrpSpPr/>
          <p:nvPr/>
        </p:nvGrpSpPr>
        <p:grpSpPr>
          <a:xfrm>
            <a:off x="838200" y="3962400"/>
            <a:ext cx="3822824" cy="1371600"/>
            <a:chOff x="5334000" y="1219200"/>
            <a:chExt cx="3822824" cy="1371600"/>
          </a:xfrm>
        </p:grpSpPr>
        <p:sp>
          <p:nvSpPr>
            <p:cNvPr id="7" name="TextBox 6"/>
            <p:cNvSpPr txBox="1"/>
            <p:nvPr/>
          </p:nvSpPr>
          <p:spPr>
            <a:xfrm>
              <a:off x="8452785" y="198120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 = 4</a:t>
              </a:r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334000" y="1219200"/>
              <a:ext cx="3520440" cy="1371600"/>
              <a:chOff x="5334000" y="1219200"/>
              <a:chExt cx="3520440" cy="13716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334000" y="1524000"/>
                <a:ext cx="3520440" cy="990600"/>
                <a:chOff x="5334000" y="1524000"/>
                <a:chExt cx="3520440" cy="99060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 bwMode="auto">
                <a:xfrm>
                  <a:off x="5562600" y="1828800"/>
                  <a:ext cx="3291840" cy="0"/>
                </a:xfrm>
                <a:prstGeom prst="straightConnector1">
                  <a:avLst/>
                </a:prstGeom>
                <a:solidFill>
                  <a:srgbClr val="00B8FF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 bwMode="auto">
                <a:xfrm>
                  <a:off x="5562600" y="2438400"/>
                  <a:ext cx="3291840" cy="0"/>
                </a:xfrm>
                <a:prstGeom prst="straightConnector1">
                  <a:avLst/>
                </a:prstGeom>
                <a:solidFill>
                  <a:srgbClr val="00B8FF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3" name="Rectangle 12"/>
                <p:cNvSpPr/>
                <p:nvPr/>
              </p:nvSpPr>
              <p:spPr bwMode="auto">
                <a:xfrm>
                  <a:off x="5715000" y="22860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5867400" y="22860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6019800" y="22860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6172200" y="22860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6324600" y="22860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477000" y="22860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6934200" y="22860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7620000" y="22860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6705600" y="22860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7696200" y="22860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7848600" y="22860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7924800" y="22860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6019800" y="16764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6248400" y="16764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6553200" y="16764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6705600" y="16764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7162800" y="16764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7772400" y="16764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334000" y="15240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334000" y="21452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7239000" y="16764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7086600" y="16764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7315200" y="1676400"/>
                  <a:ext cx="76200" cy="1524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0" fontAlgn="base" latinLnBrk="0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333399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8001000" y="1821359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…</a:t>
                </a:r>
                <a:endParaRPr lang="en-US" sz="4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924800" y="1219200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…</a:t>
                </a:r>
                <a:endParaRPr lang="en-US" sz="4400" dirty="0"/>
              </a:p>
            </p:txBody>
          </p:sp>
        </p:grpSp>
      </p:grpSp>
      <p:cxnSp>
        <p:nvCxnSpPr>
          <p:cNvPr id="37" name="Straight Arrow Connector 36"/>
          <p:cNvCxnSpPr/>
          <p:nvPr/>
        </p:nvCxnSpPr>
        <p:spPr bwMode="auto">
          <a:xfrm>
            <a:off x="1828800" y="4572000"/>
            <a:ext cx="1257300" cy="609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8" name="Rounded Rectangle 37"/>
          <p:cNvSpPr/>
          <p:nvPr/>
        </p:nvSpPr>
        <p:spPr bwMode="auto">
          <a:xfrm>
            <a:off x="1143000" y="4419600"/>
            <a:ext cx="609600" cy="762000"/>
          </a:xfrm>
          <a:prstGeom prst="roundRect">
            <a:avLst/>
          </a:prstGeom>
          <a:solidFill>
            <a:srgbClr val="00B8FF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1143000" y="4572000"/>
            <a:ext cx="1524000" cy="609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1143000" y="4419600"/>
            <a:ext cx="1524000" cy="762000"/>
          </a:xfrm>
          <a:prstGeom prst="roundRect">
            <a:avLst/>
          </a:prstGeom>
          <a:solidFill>
            <a:srgbClr val="C00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1123950" y="4591050"/>
            <a:ext cx="609600" cy="5715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H="1">
            <a:off x="1581150" y="4591050"/>
            <a:ext cx="609600" cy="5715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6" name="Rounded Rectangle 45"/>
          <p:cNvSpPr/>
          <p:nvPr/>
        </p:nvSpPr>
        <p:spPr bwMode="auto">
          <a:xfrm>
            <a:off x="1600200" y="4419600"/>
            <a:ext cx="609600" cy="762000"/>
          </a:xfrm>
          <a:prstGeom prst="roundRect">
            <a:avLst/>
          </a:prstGeom>
          <a:solidFill>
            <a:srgbClr val="00B8FF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1828800" y="4419600"/>
            <a:ext cx="1295400" cy="762000"/>
          </a:xfrm>
          <a:prstGeom prst="roundRect">
            <a:avLst/>
          </a:prstGeom>
          <a:solidFill>
            <a:srgbClr val="00B8FF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1143000" y="5791200"/>
            <a:ext cx="1524000" cy="609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108" name="Group 107"/>
          <p:cNvGrpSpPr/>
          <p:nvPr/>
        </p:nvGrpSpPr>
        <p:grpSpPr>
          <a:xfrm>
            <a:off x="838200" y="5486400"/>
            <a:ext cx="3752039" cy="1066800"/>
            <a:chOff x="5334000" y="2743200"/>
            <a:chExt cx="3752039" cy="1066800"/>
          </a:xfrm>
        </p:grpSpPr>
        <p:cxnSp>
          <p:nvCxnSpPr>
            <p:cNvPr id="81" name="Straight Arrow Connector 80"/>
            <p:cNvCxnSpPr/>
            <p:nvPr/>
          </p:nvCxnSpPr>
          <p:spPr bwMode="auto">
            <a:xfrm>
              <a:off x="5562600" y="3048000"/>
              <a:ext cx="3291840" cy="0"/>
            </a:xfrm>
            <a:prstGeom prst="straightConnector1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5562600" y="3657600"/>
              <a:ext cx="3291840" cy="0"/>
            </a:xfrm>
            <a:prstGeom prst="straightConnector1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3" name="Rectangle 82"/>
            <p:cNvSpPr/>
            <p:nvPr/>
          </p:nvSpPr>
          <p:spPr bwMode="auto">
            <a:xfrm>
              <a:off x="5715000" y="35052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5867400" y="35052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6019800" y="35052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6172200" y="35052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6324600" y="35052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6477000" y="35052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6934200" y="35052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7543800" y="35052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6705600" y="35052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7696200" y="35052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7848600" y="35052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924800" y="35052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6019800" y="28956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48400" y="28956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6553200" y="28956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6705600" y="2895600"/>
              <a:ext cx="76200" cy="152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charset="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34000" y="2743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334000" y="3364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01000" y="3040559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US" sz="4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382000" y="3135868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 = 4</a:t>
              </a:r>
              <a:endParaRPr lang="en-US" dirty="0"/>
            </a:p>
          </p:txBody>
        </p:sp>
      </p:grpSp>
      <p:sp>
        <p:nvSpPr>
          <p:cNvPr id="106" name="Explosion 1 105"/>
          <p:cNvSpPr/>
          <p:nvPr/>
        </p:nvSpPr>
        <p:spPr bwMode="auto">
          <a:xfrm>
            <a:off x="2326340" y="5665695"/>
            <a:ext cx="381000" cy="228600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1143000" y="5638800"/>
            <a:ext cx="1524000" cy="762000"/>
          </a:xfrm>
          <a:prstGeom prst="roundRect">
            <a:avLst/>
          </a:prstGeom>
          <a:solidFill>
            <a:srgbClr val="C00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38" grpId="0" animBg="1"/>
      <p:bldP spid="38" grpId="1" animBg="1"/>
      <p:bldP spid="41" grpId="0" animBg="1"/>
      <p:bldP spid="41" grpId="1" animBg="1"/>
      <p:bldP spid="46" grpId="0" animBg="1"/>
      <p:bldP spid="46" grpId="1" animBg="1"/>
      <p:bldP spid="47" grpId="0" animBg="1"/>
      <p:bldP spid="47" grpId="1" animBg="1"/>
      <p:bldP spid="106" grpId="0" animBg="1"/>
      <p:bldP spid="1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Synchrony vis-à-vis Failure Detectors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/>
          <a:lstStyle/>
          <a:p>
            <a:r>
              <a:rPr lang="en-US" dirty="0" smtClean="0"/>
              <a:t>Partial Synchrony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981200"/>
            <a:ext cx="4343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All Fair (AF)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Every process is </a:t>
            </a:r>
            <a:r>
              <a:rPr lang="en-US" i="1" dirty="0" smtClean="0"/>
              <a:t>k-proc</a:t>
            </a:r>
            <a:r>
              <a:rPr lang="en-US" dirty="0" smtClean="0"/>
              <a:t>-fair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Every process is d-com-fair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Processes are (</a:t>
            </a:r>
            <a:r>
              <a:rPr lang="en-US" dirty="0" err="1" smtClean="0"/>
              <a:t>k,d</a:t>
            </a:r>
            <a:r>
              <a:rPr lang="en-US" dirty="0" smtClean="0"/>
              <a:t>)-fair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Eventually All Fair (</a:t>
            </a:r>
            <a:r>
              <a:rPr lang="en-US" b="1" dirty="0" smtClean="0"/>
              <a:t>◊</a:t>
            </a:r>
            <a:r>
              <a:rPr lang="en-US" dirty="0" smtClean="0"/>
              <a:t>AF)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Eventually behaves like AF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Some Fair (SF)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Some correct process is (</a:t>
            </a:r>
            <a:r>
              <a:rPr lang="en-US" i="1" dirty="0" err="1" smtClean="0"/>
              <a:t>k,d</a:t>
            </a:r>
            <a:r>
              <a:rPr lang="en-US" dirty="0" smtClean="0"/>
              <a:t>)-fair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Eventually Some Fair (</a:t>
            </a:r>
            <a:r>
              <a:rPr lang="en-US" b="1" dirty="0" smtClean="0"/>
              <a:t>◊</a:t>
            </a:r>
            <a:r>
              <a:rPr lang="en-US" dirty="0" smtClean="0"/>
              <a:t>SF)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Eventually behaves like SF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/>
          <a:lstStyle/>
          <a:p>
            <a:r>
              <a:rPr lang="en-US" dirty="0" smtClean="0"/>
              <a:t>Failure Detectors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38600" y="2022474"/>
            <a:ext cx="5105400" cy="48355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Perfect Failure Detector (</a:t>
            </a:r>
            <a:r>
              <a:rPr lang="en-US" b="1" dirty="0" smtClean="0">
                <a:latin typeface="Baskerville Old Face" pitchFamily="18" charset="0"/>
              </a:rPr>
              <a:t>P</a:t>
            </a:r>
            <a:r>
              <a:rPr lang="en-US" dirty="0" smtClean="0"/>
              <a:t>)</a:t>
            </a:r>
            <a:endParaRPr lang="en-US" b="1" dirty="0" smtClean="0">
              <a:latin typeface="Baskerville Old Face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No process is suspected before it crashes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Eventually, crashed processes are permanently suspected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Eventually Perfect Failure Detector (</a:t>
            </a:r>
            <a:r>
              <a:rPr lang="en-US" b="1" dirty="0" smtClean="0"/>
              <a:t>◊</a:t>
            </a:r>
            <a:r>
              <a:rPr lang="en-US" b="1" dirty="0" smtClean="0">
                <a:latin typeface="Baskerville Old Face" pitchFamily="18" charset="0"/>
              </a:rPr>
              <a:t>P</a:t>
            </a:r>
            <a:r>
              <a:rPr lang="en-US" dirty="0" smtClean="0"/>
              <a:t>)</a:t>
            </a:r>
            <a:endParaRPr lang="en-US" dirty="0" smtClean="0">
              <a:latin typeface="Baskerville Old Face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Eventually behaves like </a:t>
            </a:r>
            <a:r>
              <a:rPr lang="en-US" b="1" dirty="0" smtClean="0">
                <a:latin typeface="Baskerville Old Face" pitchFamily="18" charset="0"/>
              </a:rPr>
              <a:t>P</a:t>
            </a:r>
            <a:endParaRPr lang="en-US" dirty="0" smtClean="0">
              <a:latin typeface="Baskerville Old Face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Strong Failure Detector (</a:t>
            </a:r>
            <a:r>
              <a:rPr lang="en-US" b="1" dirty="0" smtClean="0">
                <a:latin typeface="Baskerville Old Face" pitchFamily="18" charset="0"/>
              </a:rPr>
              <a:t>S</a:t>
            </a:r>
            <a:r>
              <a:rPr lang="en-US" dirty="0" smtClean="0"/>
              <a:t>)</a:t>
            </a:r>
            <a:endParaRPr lang="en-US" dirty="0" smtClean="0">
              <a:latin typeface="Baskerville Old Face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Some correct process is never suspected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Eventually, crashed processes are permanently suspected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Eventually Strong Failure Detector (</a:t>
            </a:r>
            <a:r>
              <a:rPr lang="en-US" b="1" dirty="0" smtClean="0"/>
              <a:t>◊</a:t>
            </a:r>
            <a:r>
              <a:rPr lang="en-US" b="1" dirty="0" smtClean="0">
                <a:latin typeface="Baskerville Old Face" pitchFamily="18" charset="0"/>
              </a:rPr>
              <a:t>S</a:t>
            </a:r>
            <a:r>
              <a:rPr lang="en-US" dirty="0" smtClean="0"/>
              <a:t>)</a:t>
            </a:r>
            <a:endParaRPr lang="en-US" dirty="0" smtClean="0">
              <a:latin typeface="Baskerville Old Face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 Eventually behaves like </a:t>
            </a:r>
            <a:r>
              <a:rPr lang="en-US" b="1" dirty="0" smtClean="0">
                <a:latin typeface="Baskerville Old Face" pitchFamily="18" charset="0"/>
              </a:rPr>
              <a:t>S</a:t>
            </a:r>
            <a:endParaRPr lang="en-US" dirty="0" smtClean="0">
              <a:latin typeface="Baskerville Old Face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46C1440-69B4-47EA-8587-0DD1D88D2D0C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76400"/>
            <a:ext cx="3786188" cy="4111625"/>
          </a:xfrm>
        </p:spPr>
        <p:txBody>
          <a:bodyPr/>
          <a:lstStyle/>
          <a:p>
            <a:r>
              <a:rPr lang="en-US" dirty="0" smtClean="0"/>
              <a:t>Given a system model </a:t>
            </a:r>
            <a:r>
              <a:rPr lang="en-US" b="1" i="1" dirty="0" smtClean="0">
                <a:latin typeface="Baskerville Old Face" pitchFamily="18" charset="0"/>
              </a:rPr>
              <a:t>M</a:t>
            </a:r>
            <a:r>
              <a:rPr lang="en-US" dirty="0" smtClean="0"/>
              <a:t>, implement failure detector </a:t>
            </a:r>
            <a:r>
              <a:rPr lang="en-US" b="1" i="1" dirty="0" smtClean="0">
                <a:latin typeface="Baskerville Old Face" pitchFamily="18" charset="0"/>
              </a:rPr>
              <a:t>D</a:t>
            </a:r>
            <a:endParaRPr lang="en-US" i="1" dirty="0" smtClean="0">
              <a:latin typeface="Baskerville Old Face" pitchFamily="18" charset="0"/>
            </a:endParaRPr>
          </a:p>
          <a:p>
            <a:r>
              <a:rPr lang="en-US" dirty="0" smtClean="0"/>
              <a:t>Given a failure detector </a:t>
            </a:r>
            <a:r>
              <a:rPr lang="en-US" b="1" i="1" dirty="0" smtClean="0">
                <a:latin typeface="Baskerville Old Face" pitchFamily="18" charset="0"/>
              </a:rPr>
              <a:t>D</a:t>
            </a:r>
            <a:r>
              <a:rPr lang="en-US" dirty="0" smtClean="0"/>
              <a:t>, implement system model </a:t>
            </a:r>
            <a:r>
              <a:rPr lang="en-US" b="1" i="1" dirty="0" smtClean="0">
                <a:latin typeface="Baskerville Old Face" pitchFamily="18" charset="0"/>
              </a:rPr>
              <a:t>M</a:t>
            </a:r>
            <a:endParaRPr lang="en-US" i="1" dirty="0">
              <a:latin typeface="Baskerville Old Fac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400800" y="6172200"/>
            <a:ext cx="1901825" cy="454025"/>
          </a:xfrm>
        </p:spPr>
        <p:txBody>
          <a:bodyPr/>
          <a:lstStyle/>
          <a:p>
            <a:fld id="{7A178D48-1995-4C46-92EB-164D4A1D56A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7" name="Flowchart: Alternate Process 26"/>
          <p:cNvSpPr/>
          <p:nvPr/>
        </p:nvSpPr>
        <p:spPr bwMode="auto">
          <a:xfrm>
            <a:off x="4343400" y="5105400"/>
            <a:ext cx="3581400" cy="1066800"/>
          </a:xfrm>
          <a:prstGeom prst="flowChartAlternateProces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charset="-128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4495800" y="5181600"/>
            <a:ext cx="2209800" cy="533400"/>
          </a:xfrm>
          <a:prstGeom prst="roundRect">
            <a:avLst/>
          </a:prstGeom>
          <a:solidFill>
            <a:schemeClr val="accent6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Baskerville Old Face" pitchFamily="18" charset="0"/>
                <a:ea typeface="ＭＳ Ｐゴシック" charset="-128"/>
              </a:rPr>
              <a:t>M</a:t>
            </a:r>
          </a:p>
        </p:txBody>
      </p:sp>
      <p:sp>
        <p:nvSpPr>
          <p:cNvPr id="29" name="Flowchart: Alternate Process 28"/>
          <p:cNvSpPr/>
          <p:nvPr/>
        </p:nvSpPr>
        <p:spPr bwMode="auto">
          <a:xfrm>
            <a:off x="5638800" y="3733800"/>
            <a:ext cx="762000" cy="672152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skerville Old Face" pitchFamily="18" charset="0"/>
                <a:ea typeface="ＭＳ Ｐゴシック" charset="-128"/>
              </a:rPr>
              <a:t>D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2819400"/>
            <a:ext cx="6096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M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4419600" y="1676400"/>
            <a:ext cx="34290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roblem </a:t>
            </a: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skerville Old Face" pitchFamily="18" charset="0"/>
                <a:ea typeface="ＭＳ Ｐゴシック" charset="-128"/>
              </a:rPr>
              <a:t>R</a:t>
            </a:r>
          </a:p>
        </p:txBody>
      </p:sp>
      <p:cxnSp>
        <p:nvCxnSpPr>
          <p:cNvPr id="32" name="Straight Arrow Connector 31"/>
          <p:cNvCxnSpPr>
            <a:endCxn id="30" idx="2"/>
          </p:cNvCxnSpPr>
          <p:nvPr/>
        </p:nvCxnSpPr>
        <p:spPr bwMode="auto">
          <a:xfrm rot="5400000" flipH="1" flipV="1">
            <a:off x="4000500" y="4229100"/>
            <a:ext cx="1752600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30" idx="0"/>
          </p:cNvCxnSpPr>
          <p:nvPr/>
        </p:nvCxnSpPr>
        <p:spPr bwMode="auto">
          <a:xfrm rot="5400000" flipH="1" flipV="1">
            <a:off x="4572000" y="2514600"/>
            <a:ext cx="609600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6781800" y="2831677"/>
            <a:ext cx="609600" cy="533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D</a:t>
            </a:r>
          </a:p>
        </p:txBody>
      </p:sp>
      <p:cxnSp>
        <p:nvCxnSpPr>
          <p:cNvPr id="35" name="Elbow Connector 34"/>
          <p:cNvCxnSpPr>
            <a:stCxn id="29" idx="3"/>
            <a:endCxn id="34" idx="1"/>
          </p:cNvCxnSpPr>
          <p:nvPr/>
        </p:nvCxnSpPr>
        <p:spPr bwMode="auto">
          <a:xfrm flipV="1">
            <a:off x="6400800" y="3098377"/>
            <a:ext cx="381000" cy="97149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34" idx="0"/>
          </p:cNvCxnSpPr>
          <p:nvPr/>
        </p:nvCxnSpPr>
        <p:spPr bwMode="auto">
          <a:xfrm rot="5400000" flipH="1" flipV="1">
            <a:off x="6775662" y="2520739"/>
            <a:ext cx="621877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34" idx="2"/>
          </p:cNvCxnSpPr>
          <p:nvPr/>
        </p:nvCxnSpPr>
        <p:spPr bwMode="auto">
          <a:xfrm rot="5400000" flipH="1" flipV="1">
            <a:off x="6216439" y="4235239"/>
            <a:ext cx="1740323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664601" y="5715000"/>
            <a:ext cx="275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a typeface="ＭＳ Ｐゴシック" charset="-128"/>
              </a:rPr>
              <a:t>Asynchrony  + Crashes</a:t>
            </a:r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5181600" y="2819400"/>
            <a:ext cx="1219200" cy="533400"/>
          </a:xfrm>
          <a:prstGeom prst="rect">
            <a:avLst/>
          </a:prstGeom>
          <a:solidFill>
            <a:srgbClr val="C00000">
              <a:alpha val="5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= 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skerville Old Face" pitchFamily="18" charset="0"/>
                <a:ea typeface="ＭＳ Ｐゴシック" charset="-128"/>
              </a:rPr>
              <a:t>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 + A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D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391400" y="2838062"/>
            <a:ext cx="1295400" cy="533400"/>
          </a:xfrm>
          <a:prstGeom prst="rect">
            <a:avLst/>
          </a:prstGeom>
          <a:solidFill>
            <a:srgbClr val="C00000">
              <a:alpha val="5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= 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skerville Old Face" pitchFamily="18" charset="0"/>
                <a:ea typeface="ＭＳ Ｐゴシック" charset="-128"/>
              </a:rPr>
              <a:t>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 + A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M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5409406" y="4800600"/>
            <a:ext cx="762794" cy="7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>
            <a:off x="5867400" y="4800600"/>
            <a:ext cx="762000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1" grpId="1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b="1" i="1" dirty="0" smtClean="0">
                <a:latin typeface="Baskerville Old Face" pitchFamily="18" charset="0"/>
              </a:rPr>
              <a:t>D</a:t>
            </a:r>
            <a:r>
              <a:rPr lang="en-US" dirty="0" smtClean="0"/>
              <a:t> on top of </a:t>
            </a:r>
            <a:r>
              <a:rPr lang="en-US" b="1" i="1" dirty="0" smtClean="0">
                <a:latin typeface="Baskerville Old Face" pitchFamily="18" charset="0"/>
              </a:rPr>
              <a:t>M</a:t>
            </a:r>
            <a:endParaRPr lang="en-US" b="1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8150225" cy="2133600"/>
          </a:xfrm>
        </p:spPr>
        <p:txBody>
          <a:bodyPr/>
          <a:lstStyle/>
          <a:p>
            <a:r>
              <a:rPr lang="en-US" dirty="0" smtClean="0"/>
              <a:t>Send heartbeats to all in every step</a:t>
            </a:r>
          </a:p>
          <a:p>
            <a:r>
              <a:rPr lang="en-US" dirty="0" smtClean="0"/>
              <a:t>Suspect </a:t>
            </a:r>
            <a:r>
              <a:rPr lang="en-US" i="1" dirty="0" smtClean="0"/>
              <a:t>y</a:t>
            </a:r>
            <a:r>
              <a:rPr lang="en-US" dirty="0" smtClean="0"/>
              <a:t> if no heartbeat is received from </a:t>
            </a:r>
            <a:r>
              <a:rPr lang="en-US" i="1" dirty="0" smtClean="0"/>
              <a:t>y</a:t>
            </a:r>
            <a:r>
              <a:rPr lang="en-US" dirty="0" smtClean="0"/>
              <a:t> in the past (</a:t>
            </a:r>
            <a:r>
              <a:rPr lang="en-US" i="1" dirty="0" smtClean="0"/>
              <a:t>k+d+1</a:t>
            </a:r>
            <a:r>
              <a:rPr lang="en-US" dirty="0" smtClean="0"/>
              <a:t>) steps</a:t>
            </a:r>
          </a:p>
          <a:p>
            <a:r>
              <a:rPr lang="en-US" dirty="0" smtClean="0"/>
              <a:t>Trust </a:t>
            </a:r>
            <a:r>
              <a:rPr lang="en-US" i="1" dirty="0" smtClean="0"/>
              <a:t>y</a:t>
            </a:r>
            <a:r>
              <a:rPr lang="en-US" dirty="0" smtClean="0"/>
              <a:t> upon receiving a heartbeat from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178D48-1995-4C46-92EB-164D4A1D56AF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3962400"/>
          <a:ext cx="8077200" cy="2209800"/>
        </p:xfrm>
        <a:graphic>
          <a:graphicData uri="http://schemas.openxmlformats.org/drawingml/2006/table">
            <a:tbl>
              <a:tblPr firstCol="1" bandCol="1">
                <a:tableStyleId>{21E4AEA4-8DFA-4A89-87EB-49C32662AFE0}</a:tableStyleId>
              </a:tblPr>
              <a:tblGrid>
                <a:gridCol w="461554"/>
                <a:gridCol w="1615440"/>
                <a:gridCol w="2190206"/>
                <a:gridCol w="1600200"/>
                <a:gridCol w="2209800"/>
              </a:tblGrid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Perfect failure detector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P)</a:t>
                      </a:r>
                      <a:endParaRPr lang="en-US" b="1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Eventually Perfect failure detector (</a:t>
                      </a:r>
                      <a:r>
                        <a:rPr lang="en-US" b="1" dirty="0" smtClean="0"/>
                        <a:t>◊</a:t>
                      </a:r>
                      <a:r>
                        <a:rPr lang="en-US" dirty="0" smtClean="0"/>
                        <a:t>P)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Strong failure detector (S)</a:t>
                      </a:r>
                      <a:endParaRPr lang="en-US" b="1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Eventually Strong failure detector (</a:t>
                      </a:r>
                      <a:r>
                        <a:rPr lang="en-US" b="1" dirty="0" smtClean="0"/>
                        <a:t>◊</a:t>
                      </a:r>
                      <a:r>
                        <a:rPr lang="en-US" dirty="0" smtClean="0"/>
                        <a:t>S)</a:t>
                      </a:r>
                      <a:endParaRPr lang="en-US" b="0" i="0" dirty="0" smtClean="0">
                        <a:latin typeface="+mn-lt"/>
                      </a:endParaRPr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i="1" dirty="0">
                        <a:latin typeface="Baskerville Old Face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Fair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(AF)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Eventually All Fair (</a:t>
                      </a:r>
                      <a:r>
                        <a:rPr lang="en-US" b="1" dirty="0" smtClean="0"/>
                        <a:t>◊</a:t>
                      </a:r>
                      <a:r>
                        <a:rPr lang="en-US" dirty="0" smtClean="0"/>
                        <a:t>AF)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Some Fair (SF)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Eventually</a:t>
                      </a:r>
                      <a:r>
                        <a:rPr lang="en-US" baseline="0" dirty="0" smtClean="0"/>
                        <a:t> Some Fair (</a:t>
                      </a:r>
                      <a:r>
                        <a:rPr lang="en-US" b="1" dirty="0" smtClean="0"/>
                        <a:t>◊</a:t>
                      </a:r>
                      <a:r>
                        <a:rPr lang="en-US" dirty="0" smtClean="0"/>
                        <a:t>SF)</a:t>
                      </a: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 bwMode="auto">
          <a:xfrm>
            <a:off x="1676400" y="4724400"/>
            <a:ext cx="457200" cy="76200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Up Arrow 7"/>
          <p:cNvSpPr/>
          <p:nvPr/>
        </p:nvSpPr>
        <p:spPr bwMode="auto">
          <a:xfrm>
            <a:off x="3657600" y="4724400"/>
            <a:ext cx="457200" cy="76200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Up Arrow 8"/>
          <p:cNvSpPr/>
          <p:nvPr/>
        </p:nvSpPr>
        <p:spPr bwMode="auto">
          <a:xfrm>
            <a:off x="5486400" y="4724400"/>
            <a:ext cx="457200" cy="76200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Up Arrow 9"/>
          <p:cNvSpPr/>
          <p:nvPr/>
        </p:nvSpPr>
        <p:spPr bwMode="auto">
          <a:xfrm>
            <a:off x="7391400" y="4724400"/>
            <a:ext cx="457200" cy="76200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Parasol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myParasolTemplate</Template>
  <TotalTime>2376</TotalTime>
  <Words>1248</Words>
  <Application>Microsoft Office PowerPoint</Application>
  <PresentationFormat>On-screen Show (4:3)</PresentationFormat>
  <Paragraphs>285</Paragraphs>
  <Slides>21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myParasolTemplate</vt:lpstr>
      <vt:lpstr>Office Theme</vt:lpstr>
      <vt:lpstr>Failure Detectors Encapsulate Fairness</vt:lpstr>
      <vt:lpstr>Circumventing [FischerLynchPatterson85]</vt:lpstr>
      <vt:lpstr>Conventional Hypothesis</vt:lpstr>
      <vt:lpstr>Our Hypothesis</vt:lpstr>
      <vt:lpstr>Computational Fairness</vt:lpstr>
      <vt:lpstr>Communicational Fairness</vt:lpstr>
      <vt:lpstr>Partial Synchrony vis-à-vis Failure Detectors</vt:lpstr>
      <vt:lpstr>Methodology</vt:lpstr>
      <vt:lpstr>Implementing D on top of M</vt:lpstr>
      <vt:lpstr>Correctness M ►D</vt:lpstr>
      <vt:lpstr>Correctness M ►D [cont.]</vt:lpstr>
      <vt:lpstr>Implementing M  on top of D </vt:lpstr>
      <vt:lpstr>Construction Schematic D ►M</vt:lpstr>
      <vt:lpstr>Correctness D ►M</vt:lpstr>
      <vt:lpstr>Conclusion</vt:lpstr>
      <vt:lpstr>Significance</vt:lpstr>
      <vt:lpstr>P vs. Full Synchrony [Charron-Bost et al. 00]</vt:lpstr>
      <vt:lpstr>◊P vs. Eventual Synchrony</vt:lpstr>
      <vt:lpstr>On Chasing ‘Weakest Models’</vt:lpstr>
      <vt:lpstr>Fairness in Fault Environments</vt:lpstr>
      <vt:lpstr>Questions?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Announcement: Failure Detectors Encapsulate Fairness</dc:title>
  <dc:creator>Srikanth Sastry</dc:creator>
  <cp:lastModifiedBy>Srikanth Sastry</cp:lastModifiedBy>
  <cp:revision>253</cp:revision>
  <dcterms:created xsi:type="dcterms:W3CDTF">2010-09-08T18:19:03Z</dcterms:created>
  <dcterms:modified xsi:type="dcterms:W3CDTF">2010-12-15T08:37:43Z</dcterms:modified>
</cp:coreProperties>
</file>