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p:scale>
          <a:sx n="66" d="100"/>
          <a:sy n="66" d="100"/>
        </p:scale>
        <p:origin x="252"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093FB23-B157-4A47-AB6D-9398E660E148}" type="datetimeFigureOut">
              <a:rPr lang="en-GB" smtClean="0"/>
              <a:t>23/08/2022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692324-36CF-4333-B046-46524209C56F}" type="slidenum">
              <a:rPr lang="en-GB" smtClean="0"/>
              <a:t>‹#›</a:t>
            </a:fld>
            <a:endParaRPr lang="en-GB"/>
          </a:p>
        </p:txBody>
      </p:sp>
    </p:spTree>
    <p:extLst>
      <p:ext uri="{BB962C8B-B14F-4D97-AF65-F5344CB8AC3E}">
        <p14:creationId xmlns:p14="http://schemas.microsoft.com/office/powerpoint/2010/main" val="861203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093FB23-B157-4A47-AB6D-9398E660E148}" type="datetimeFigureOut">
              <a:rPr lang="en-GB" smtClean="0"/>
              <a:t>23/08/2022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692324-36CF-4333-B046-46524209C56F}" type="slidenum">
              <a:rPr lang="en-GB" smtClean="0"/>
              <a:t>‹#›</a:t>
            </a:fld>
            <a:endParaRPr lang="en-GB"/>
          </a:p>
        </p:txBody>
      </p:sp>
    </p:spTree>
    <p:extLst>
      <p:ext uri="{BB962C8B-B14F-4D97-AF65-F5344CB8AC3E}">
        <p14:creationId xmlns:p14="http://schemas.microsoft.com/office/powerpoint/2010/main" val="1920171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093FB23-B157-4A47-AB6D-9398E660E148}" type="datetimeFigureOut">
              <a:rPr lang="en-GB" smtClean="0"/>
              <a:t>23/08/2022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692324-36CF-4333-B046-46524209C56F}" type="slidenum">
              <a:rPr lang="en-GB" smtClean="0"/>
              <a:t>‹#›</a:t>
            </a:fld>
            <a:endParaRPr lang="en-GB"/>
          </a:p>
        </p:txBody>
      </p:sp>
    </p:spTree>
    <p:extLst>
      <p:ext uri="{BB962C8B-B14F-4D97-AF65-F5344CB8AC3E}">
        <p14:creationId xmlns:p14="http://schemas.microsoft.com/office/powerpoint/2010/main" val="1024650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093FB23-B157-4A47-AB6D-9398E660E148}" type="datetimeFigureOut">
              <a:rPr lang="en-GB" smtClean="0"/>
              <a:t>23/08/2022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692324-36CF-4333-B046-46524209C56F}" type="slidenum">
              <a:rPr lang="en-GB" smtClean="0"/>
              <a:t>‹#›</a:t>
            </a:fld>
            <a:endParaRPr lang="en-GB"/>
          </a:p>
        </p:txBody>
      </p:sp>
    </p:spTree>
    <p:extLst>
      <p:ext uri="{BB962C8B-B14F-4D97-AF65-F5344CB8AC3E}">
        <p14:creationId xmlns:p14="http://schemas.microsoft.com/office/powerpoint/2010/main" val="393142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93FB23-B157-4A47-AB6D-9398E660E148}" type="datetimeFigureOut">
              <a:rPr lang="en-GB" smtClean="0"/>
              <a:t>23/08/2022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692324-36CF-4333-B046-46524209C56F}" type="slidenum">
              <a:rPr lang="en-GB" smtClean="0"/>
              <a:t>‹#›</a:t>
            </a:fld>
            <a:endParaRPr lang="en-GB"/>
          </a:p>
        </p:txBody>
      </p:sp>
    </p:spTree>
    <p:extLst>
      <p:ext uri="{BB962C8B-B14F-4D97-AF65-F5344CB8AC3E}">
        <p14:creationId xmlns:p14="http://schemas.microsoft.com/office/powerpoint/2010/main" val="2000271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093FB23-B157-4A47-AB6D-9398E660E148}" type="datetimeFigureOut">
              <a:rPr lang="en-GB" smtClean="0"/>
              <a:t>23/08/2022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7692324-36CF-4333-B046-46524209C56F}" type="slidenum">
              <a:rPr lang="en-GB" smtClean="0"/>
              <a:t>‹#›</a:t>
            </a:fld>
            <a:endParaRPr lang="en-GB"/>
          </a:p>
        </p:txBody>
      </p:sp>
    </p:spTree>
    <p:extLst>
      <p:ext uri="{BB962C8B-B14F-4D97-AF65-F5344CB8AC3E}">
        <p14:creationId xmlns:p14="http://schemas.microsoft.com/office/powerpoint/2010/main" val="846870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3093FB23-B157-4A47-AB6D-9398E660E148}" type="datetimeFigureOut">
              <a:rPr lang="en-GB" smtClean="0"/>
              <a:t>23/08/2022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7692324-36CF-4333-B046-46524209C56F}" type="slidenum">
              <a:rPr lang="en-GB" smtClean="0"/>
              <a:t>‹#›</a:t>
            </a:fld>
            <a:endParaRPr lang="en-GB"/>
          </a:p>
        </p:txBody>
      </p:sp>
    </p:spTree>
    <p:extLst>
      <p:ext uri="{BB962C8B-B14F-4D97-AF65-F5344CB8AC3E}">
        <p14:creationId xmlns:p14="http://schemas.microsoft.com/office/powerpoint/2010/main" val="3068785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3093FB23-B157-4A47-AB6D-9398E660E148}" type="datetimeFigureOut">
              <a:rPr lang="en-GB" smtClean="0"/>
              <a:t>23/08/2022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7692324-36CF-4333-B046-46524209C56F}" type="slidenum">
              <a:rPr lang="en-GB" smtClean="0"/>
              <a:t>‹#›</a:t>
            </a:fld>
            <a:endParaRPr lang="en-GB"/>
          </a:p>
        </p:txBody>
      </p:sp>
    </p:spTree>
    <p:extLst>
      <p:ext uri="{BB962C8B-B14F-4D97-AF65-F5344CB8AC3E}">
        <p14:creationId xmlns:p14="http://schemas.microsoft.com/office/powerpoint/2010/main" val="3886685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93FB23-B157-4A47-AB6D-9398E660E148}" type="datetimeFigureOut">
              <a:rPr lang="en-GB" smtClean="0"/>
              <a:t>23/08/2022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7692324-36CF-4333-B046-46524209C56F}" type="slidenum">
              <a:rPr lang="en-GB" smtClean="0"/>
              <a:t>‹#›</a:t>
            </a:fld>
            <a:endParaRPr lang="en-GB"/>
          </a:p>
        </p:txBody>
      </p:sp>
    </p:spTree>
    <p:extLst>
      <p:ext uri="{BB962C8B-B14F-4D97-AF65-F5344CB8AC3E}">
        <p14:creationId xmlns:p14="http://schemas.microsoft.com/office/powerpoint/2010/main" val="2156017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093FB23-B157-4A47-AB6D-9398E660E148}" type="datetimeFigureOut">
              <a:rPr lang="en-GB" smtClean="0"/>
              <a:t>23/08/2022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7692324-36CF-4333-B046-46524209C56F}" type="slidenum">
              <a:rPr lang="en-GB" smtClean="0"/>
              <a:t>‹#›</a:t>
            </a:fld>
            <a:endParaRPr lang="en-GB"/>
          </a:p>
        </p:txBody>
      </p:sp>
    </p:spTree>
    <p:extLst>
      <p:ext uri="{BB962C8B-B14F-4D97-AF65-F5344CB8AC3E}">
        <p14:creationId xmlns:p14="http://schemas.microsoft.com/office/powerpoint/2010/main" val="3699953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093FB23-B157-4A47-AB6D-9398E660E148}" type="datetimeFigureOut">
              <a:rPr lang="en-GB" smtClean="0"/>
              <a:t>23/08/2022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7692324-36CF-4333-B046-46524209C56F}" type="slidenum">
              <a:rPr lang="en-GB" smtClean="0"/>
              <a:t>‹#›</a:t>
            </a:fld>
            <a:endParaRPr lang="en-GB"/>
          </a:p>
        </p:txBody>
      </p:sp>
    </p:spTree>
    <p:extLst>
      <p:ext uri="{BB962C8B-B14F-4D97-AF65-F5344CB8AC3E}">
        <p14:creationId xmlns:p14="http://schemas.microsoft.com/office/powerpoint/2010/main" val="2659775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93FB23-B157-4A47-AB6D-9398E660E148}" type="datetimeFigureOut">
              <a:rPr lang="en-GB" smtClean="0"/>
              <a:t>23/08/2022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692324-36CF-4333-B046-46524209C56F}" type="slidenum">
              <a:rPr lang="en-GB" smtClean="0"/>
              <a:t>‹#›</a:t>
            </a:fld>
            <a:endParaRPr lang="en-GB"/>
          </a:p>
        </p:txBody>
      </p:sp>
    </p:spTree>
    <p:extLst>
      <p:ext uri="{BB962C8B-B14F-4D97-AF65-F5344CB8AC3E}">
        <p14:creationId xmlns:p14="http://schemas.microsoft.com/office/powerpoint/2010/main" val="832368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9389" y="404261"/>
            <a:ext cx="11069053" cy="5938787"/>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2" name="Title 1"/>
          <p:cNvSpPr>
            <a:spLocks noGrp="1"/>
          </p:cNvSpPr>
          <p:nvPr>
            <p:ph type="ctrTitle"/>
          </p:nvPr>
        </p:nvSpPr>
        <p:spPr/>
        <p:txBody>
          <a:bodyPr/>
          <a:lstStyle/>
          <a:p>
            <a:r>
              <a:rPr lang="en-US" dirty="0" smtClean="0"/>
              <a:t>GESTURE RECOGNITION PROJECT</a:t>
            </a:r>
            <a:endParaRPr lang="en-GB" dirty="0"/>
          </a:p>
        </p:txBody>
      </p:sp>
      <p:sp>
        <p:nvSpPr>
          <p:cNvPr id="3" name="Subtitle 2"/>
          <p:cNvSpPr>
            <a:spLocks noGrp="1"/>
          </p:cNvSpPr>
          <p:nvPr>
            <p:ph type="subTitle" idx="1"/>
          </p:nvPr>
        </p:nvSpPr>
        <p:spPr/>
        <p:txBody>
          <a:bodyPr>
            <a:normAutofit/>
          </a:bodyPr>
          <a:lstStyle/>
          <a:p>
            <a:r>
              <a:rPr lang="en-US" dirty="0" smtClean="0"/>
              <a:t>Submitted by – </a:t>
            </a:r>
          </a:p>
          <a:p>
            <a:r>
              <a:rPr lang="en-US" dirty="0" err="1" smtClean="0"/>
              <a:t>Srikanth</a:t>
            </a:r>
            <a:r>
              <a:rPr lang="en-US" dirty="0" smtClean="0"/>
              <a:t> SP and Anjali Vashisth</a:t>
            </a:r>
            <a:endParaRPr lang="en-GB" dirty="0"/>
          </a:p>
        </p:txBody>
      </p:sp>
    </p:spTree>
    <p:extLst>
      <p:ext uri="{BB962C8B-B14F-4D97-AF65-F5344CB8AC3E}">
        <p14:creationId xmlns:p14="http://schemas.microsoft.com/office/powerpoint/2010/main" val="2137229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445581"/>
            <a:ext cx="12192000" cy="91440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US" dirty="0" smtClean="0"/>
              <a:t>Model 6</a:t>
            </a:r>
            <a:endParaRPr lang="en-GB" dirty="0"/>
          </a:p>
        </p:txBody>
      </p:sp>
      <p:sp>
        <p:nvSpPr>
          <p:cNvPr id="3" name="Content Placeholder 2"/>
          <p:cNvSpPr>
            <a:spLocks noGrp="1"/>
          </p:cNvSpPr>
          <p:nvPr>
            <p:ph idx="1"/>
          </p:nvPr>
        </p:nvSpPr>
        <p:spPr/>
        <p:txBody>
          <a:bodyPr/>
          <a:lstStyle/>
          <a:p>
            <a:pPr marL="0" indent="0">
              <a:buNone/>
            </a:pPr>
            <a:endParaRPr lang="en-US" dirty="0" smtClean="0"/>
          </a:p>
          <a:p>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632223185"/>
              </p:ext>
            </p:extLst>
          </p:nvPr>
        </p:nvGraphicFramePr>
        <p:xfrm>
          <a:off x="838198" y="2027751"/>
          <a:ext cx="10721742" cy="741680"/>
        </p:xfrm>
        <a:graphic>
          <a:graphicData uri="http://schemas.openxmlformats.org/drawingml/2006/table">
            <a:tbl>
              <a:tblPr firstRow="1" bandRow="1">
                <a:tableStyleId>{F2DE63D5-997A-4646-A377-4702673A728D}</a:tableStyleId>
              </a:tblPr>
              <a:tblGrid>
                <a:gridCol w="3573914">
                  <a:extLst>
                    <a:ext uri="{9D8B030D-6E8A-4147-A177-3AD203B41FA5}">
                      <a16:colId xmlns:a16="http://schemas.microsoft.com/office/drawing/2014/main" val="647211554"/>
                    </a:ext>
                  </a:extLst>
                </a:gridCol>
                <a:gridCol w="3573914">
                  <a:extLst>
                    <a:ext uri="{9D8B030D-6E8A-4147-A177-3AD203B41FA5}">
                      <a16:colId xmlns:a16="http://schemas.microsoft.com/office/drawing/2014/main" val="2233916207"/>
                    </a:ext>
                  </a:extLst>
                </a:gridCol>
                <a:gridCol w="3573914">
                  <a:extLst>
                    <a:ext uri="{9D8B030D-6E8A-4147-A177-3AD203B41FA5}">
                      <a16:colId xmlns:a16="http://schemas.microsoft.com/office/drawing/2014/main" val="3207947382"/>
                    </a:ext>
                  </a:extLst>
                </a:gridCol>
              </a:tblGrid>
              <a:tr h="370840">
                <a:tc>
                  <a:txBody>
                    <a:bodyPr/>
                    <a:lstStyle/>
                    <a:p>
                      <a:r>
                        <a:rPr lang="en-US" dirty="0" smtClean="0"/>
                        <a:t>EXPERIMENT</a:t>
                      </a:r>
                      <a:r>
                        <a:rPr lang="en-US" baseline="0" dirty="0" smtClean="0"/>
                        <a:t> NO.</a:t>
                      </a:r>
                      <a:endParaRPr lang="en-GB" dirty="0"/>
                    </a:p>
                  </a:txBody>
                  <a:tcPr/>
                </a:tc>
                <a:tc>
                  <a:txBody>
                    <a:bodyPr/>
                    <a:lstStyle/>
                    <a:p>
                      <a:r>
                        <a:rPr lang="en-US" dirty="0" smtClean="0"/>
                        <a:t>MODEL USED</a:t>
                      </a:r>
                      <a:endParaRPr lang="en-GB" dirty="0"/>
                    </a:p>
                  </a:txBody>
                  <a:tcPr/>
                </a:tc>
                <a:tc>
                  <a:txBody>
                    <a:bodyPr/>
                    <a:lstStyle/>
                    <a:p>
                      <a:r>
                        <a:rPr lang="en-US" dirty="0" smtClean="0"/>
                        <a:t>RESULT</a:t>
                      </a:r>
                      <a:endParaRPr lang="en-GB" dirty="0"/>
                    </a:p>
                  </a:txBody>
                  <a:tcPr/>
                </a:tc>
                <a:extLst>
                  <a:ext uri="{0D108BD9-81ED-4DB2-BD59-A6C34878D82A}">
                    <a16:rowId xmlns:a16="http://schemas.microsoft.com/office/drawing/2014/main" val="2285285610"/>
                  </a:ext>
                </a:extLst>
              </a:tr>
              <a:tr h="370840">
                <a:tc>
                  <a:txBody>
                    <a:bodyPr/>
                    <a:lstStyle/>
                    <a:p>
                      <a:r>
                        <a:rPr lang="en-US" dirty="0" smtClean="0"/>
                        <a:t>6</a:t>
                      </a:r>
                      <a:endParaRPr lang="en-GB" dirty="0"/>
                    </a:p>
                  </a:txBody>
                  <a:tcPr/>
                </a:tc>
                <a:tc>
                  <a:txBody>
                    <a:bodyPr/>
                    <a:lstStyle/>
                    <a:p>
                      <a:r>
                        <a:rPr lang="en-US" dirty="0" smtClean="0"/>
                        <a:t>Conv2D+LSTM</a:t>
                      </a:r>
                      <a:endParaRPr lang="en-GB" dirty="0"/>
                    </a:p>
                  </a:txBody>
                  <a:tcPr/>
                </a:tc>
                <a:tc>
                  <a:txBody>
                    <a:bodyPr/>
                    <a:lstStyle/>
                    <a:p>
                      <a:r>
                        <a:rPr lang="en-US" dirty="0" smtClean="0"/>
                        <a:t>31%</a:t>
                      </a:r>
                      <a:r>
                        <a:rPr lang="en-US" baseline="0" dirty="0" smtClean="0"/>
                        <a:t> accuracy</a:t>
                      </a:r>
                    </a:p>
                  </a:txBody>
                  <a:tcPr/>
                </a:tc>
                <a:extLst>
                  <a:ext uri="{0D108BD9-81ED-4DB2-BD59-A6C34878D82A}">
                    <a16:rowId xmlns:a16="http://schemas.microsoft.com/office/drawing/2014/main" val="1948414524"/>
                  </a:ext>
                </a:extLst>
              </a:tr>
            </a:tbl>
          </a:graphicData>
        </a:graphic>
      </p:graphicFrame>
      <p:sp>
        <p:nvSpPr>
          <p:cNvPr id="11" name="TextBox 10"/>
          <p:cNvSpPr txBox="1"/>
          <p:nvPr/>
        </p:nvSpPr>
        <p:spPr>
          <a:xfrm>
            <a:off x="154007" y="2971557"/>
            <a:ext cx="5881033" cy="3416320"/>
          </a:xfrm>
          <a:prstGeom prst="rect">
            <a:avLst/>
          </a:prstGeom>
          <a:noFill/>
        </p:spPr>
        <p:txBody>
          <a:bodyPr wrap="square" rtlCol="0">
            <a:spAutoFit/>
          </a:bodyPr>
          <a:lstStyle/>
          <a:p>
            <a:r>
              <a:rPr lang="en-US" b="1" dirty="0" smtClean="0"/>
              <a:t>No. of Epochs – 10</a:t>
            </a:r>
          </a:p>
          <a:p>
            <a:r>
              <a:rPr lang="en-US" dirty="0" smtClean="0"/>
              <a:t>Batch size </a:t>
            </a:r>
            <a:r>
              <a:rPr lang="en-US" dirty="0" smtClean="0"/>
              <a:t>– 55</a:t>
            </a:r>
          </a:p>
          <a:p>
            <a:r>
              <a:rPr lang="en-US" dirty="0" smtClean="0"/>
              <a:t>Activation function used </a:t>
            </a:r>
            <a:r>
              <a:rPr lang="en-US" dirty="0" smtClean="0"/>
              <a:t>– ‘</a:t>
            </a:r>
            <a:r>
              <a:rPr lang="en-US" dirty="0" err="1"/>
              <a:t>R</a:t>
            </a:r>
            <a:r>
              <a:rPr lang="en-US" dirty="0" err="1" smtClean="0"/>
              <a:t>elu</a:t>
            </a:r>
            <a:r>
              <a:rPr lang="en-US" dirty="0" smtClean="0"/>
              <a:t>’ because it helps in pushing mean activation to zero with lower computational complexity.</a:t>
            </a:r>
          </a:p>
          <a:p>
            <a:r>
              <a:rPr lang="en-US" dirty="0" smtClean="0"/>
              <a:t>Convo2D + LSTM using </a:t>
            </a:r>
            <a:r>
              <a:rPr lang="en-US" dirty="0" err="1" smtClean="0"/>
              <a:t>Timedistributed</a:t>
            </a:r>
            <a:r>
              <a:rPr lang="en-US" dirty="0" smtClean="0"/>
              <a:t> function</a:t>
            </a:r>
            <a:br>
              <a:rPr lang="en-US" dirty="0" smtClean="0"/>
            </a:br>
            <a:r>
              <a:rPr lang="en-US" dirty="0" smtClean="0"/>
              <a:t>100x100 cropping of image</a:t>
            </a:r>
          </a:p>
          <a:p>
            <a:endParaRPr lang="en-US" dirty="0"/>
          </a:p>
          <a:p>
            <a:r>
              <a:rPr lang="en-US" dirty="0" smtClean="0"/>
              <a:t>Max. Training Accuracy 0.3048951029777527</a:t>
            </a:r>
          </a:p>
          <a:p>
            <a:r>
              <a:rPr lang="en-US" dirty="0" smtClean="0"/>
              <a:t>Max. </a:t>
            </a:r>
            <a:r>
              <a:rPr lang="en-US" dirty="0" err="1" smtClean="0"/>
              <a:t>Validaiton</a:t>
            </a:r>
            <a:r>
              <a:rPr lang="en-US" dirty="0" smtClean="0"/>
              <a:t> Accuracy 0.9818181991577148</a:t>
            </a:r>
          </a:p>
          <a:p>
            <a:endParaRPr lang="en-US" dirty="0"/>
          </a:p>
          <a:p>
            <a:r>
              <a:rPr lang="en-US" dirty="0" smtClean="0"/>
              <a:t>We </a:t>
            </a:r>
            <a:r>
              <a:rPr lang="en-US" dirty="0" err="1" smtClean="0"/>
              <a:t>realised</a:t>
            </a:r>
            <a:r>
              <a:rPr lang="en-US" dirty="0" smtClean="0"/>
              <a:t> it has similar result as Model 4</a:t>
            </a:r>
            <a:endParaRPr lang="en-US" dirty="0"/>
          </a:p>
        </p:txBody>
      </p:sp>
      <p:pic>
        <p:nvPicPr>
          <p:cNvPr id="6" name="Picture 5"/>
          <p:cNvPicPr>
            <a:picLocks noChangeAspect="1"/>
          </p:cNvPicPr>
          <p:nvPr/>
        </p:nvPicPr>
        <p:blipFill>
          <a:blip r:embed="rId2"/>
          <a:stretch>
            <a:fillRect/>
          </a:stretch>
        </p:blipFill>
        <p:spPr>
          <a:xfrm>
            <a:off x="4795435" y="72154"/>
            <a:ext cx="6408371" cy="1946053"/>
          </a:xfrm>
          <a:prstGeom prst="rect">
            <a:avLst/>
          </a:prstGeom>
        </p:spPr>
      </p:pic>
      <p:pic>
        <p:nvPicPr>
          <p:cNvPr id="14" name="Picture 13"/>
          <p:cNvPicPr>
            <a:picLocks noChangeAspect="1"/>
          </p:cNvPicPr>
          <p:nvPr/>
        </p:nvPicPr>
        <p:blipFill>
          <a:blip r:embed="rId3"/>
          <a:stretch>
            <a:fillRect/>
          </a:stretch>
        </p:blipFill>
        <p:spPr>
          <a:xfrm>
            <a:off x="5812205" y="2971557"/>
            <a:ext cx="2813012" cy="3416320"/>
          </a:xfrm>
          <a:prstGeom prst="rect">
            <a:avLst/>
          </a:prstGeom>
        </p:spPr>
      </p:pic>
      <p:pic>
        <p:nvPicPr>
          <p:cNvPr id="15" name="Picture 14"/>
          <p:cNvPicPr>
            <a:picLocks noChangeAspect="1"/>
          </p:cNvPicPr>
          <p:nvPr/>
        </p:nvPicPr>
        <p:blipFill>
          <a:blip r:embed="rId4"/>
          <a:stretch>
            <a:fillRect/>
          </a:stretch>
        </p:blipFill>
        <p:spPr>
          <a:xfrm>
            <a:off x="8816104" y="2965276"/>
            <a:ext cx="2786499" cy="3683218"/>
          </a:xfrm>
          <a:prstGeom prst="rect">
            <a:avLst/>
          </a:prstGeom>
        </p:spPr>
      </p:pic>
    </p:spTree>
    <p:extLst>
      <p:ext uri="{BB962C8B-B14F-4D97-AF65-F5344CB8AC3E}">
        <p14:creationId xmlns:p14="http://schemas.microsoft.com/office/powerpoint/2010/main" val="3674387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445581"/>
            <a:ext cx="12192000" cy="91440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US" dirty="0" smtClean="0"/>
              <a:t>Summarizing</a:t>
            </a:r>
            <a:endParaRPr lang="en-GB" dirty="0"/>
          </a:p>
        </p:txBody>
      </p:sp>
      <p:sp>
        <p:nvSpPr>
          <p:cNvPr id="3" name="Content Placeholder 2"/>
          <p:cNvSpPr>
            <a:spLocks noGrp="1"/>
          </p:cNvSpPr>
          <p:nvPr>
            <p:ph idx="1"/>
          </p:nvPr>
        </p:nvSpPr>
        <p:spPr/>
        <p:txBody>
          <a:bodyPr>
            <a:normAutofit fontScale="92500" lnSpcReduction="20000"/>
          </a:bodyPr>
          <a:lstStyle/>
          <a:p>
            <a:pPr marL="0" indent="0">
              <a:buNone/>
            </a:pPr>
            <a:r>
              <a:rPr lang="en-GB" dirty="0" smtClean="0"/>
              <a:t>Similar results of Model 6 &amp; Model 4</a:t>
            </a:r>
          </a:p>
          <a:p>
            <a:pPr marL="0" indent="0">
              <a:buNone/>
            </a:pPr>
            <a:r>
              <a:rPr lang="en-GB" dirty="0" smtClean="0"/>
              <a:t>- Model 6 - Conv2d &amp; LSTM</a:t>
            </a:r>
          </a:p>
          <a:p>
            <a:pPr marL="0" indent="0">
              <a:buNone/>
            </a:pPr>
            <a:r>
              <a:rPr lang="en-GB" dirty="0" smtClean="0"/>
              <a:t>            -- </a:t>
            </a:r>
            <a:r>
              <a:rPr lang="en-GB" dirty="0" err="1" smtClean="0"/>
              <a:t>TimeDistributed</a:t>
            </a:r>
            <a:r>
              <a:rPr lang="en-GB" dirty="0" smtClean="0"/>
              <a:t> Conv2d, </a:t>
            </a:r>
            <a:r>
              <a:rPr lang="en-GB" dirty="0" err="1" smtClean="0"/>
              <a:t>BatchNormalization</a:t>
            </a:r>
            <a:r>
              <a:rPr lang="en-GB" dirty="0" smtClean="0"/>
              <a:t>, Dropout</a:t>
            </a:r>
          </a:p>
          <a:p>
            <a:pPr marL="0" indent="0">
              <a:buNone/>
            </a:pPr>
            <a:r>
              <a:rPr lang="en-GB" dirty="0" smtClean="0"/>
              <a:t>            -- </a:t>
            </a:r>
            <a:r>
              <a:rPr lang="en-GB" dirty="0" err="1" smtClean="0"/>
              <a:t>num_epochs</a:t>
            </a:r>
            <a:r>
              <a:rPr lang="en-GB" dirty="0" smtClean="0"/>
              <a:t> = 10, </a:t>
            </a:r>
            <a:r>
              <a:rPr lang="en-GB" dirty="0" err="1" smtClean="0"/>
              <a:t>batch_size</a:t>
            </a:r>
            <a:r>
              <a:rPr lang="en-GB" dirty="0" smtClean="0"/>
              <a:t> = 55, </a:t>
            </a:r>
            <a:r>
              <a:rPr lang="en-GB" dirty="0" err="1" smtClean="0"/>
              <a:t>Img</a:t>
            </a:r>
            <a:r>
              <a:rPr lang="en-GB" dirty="0" smtClean="0"/>
              <a:t> size 15 X 100 x 100</a:t>
            </a:r>
          </a:p>
          <a:p>
            <a:pPr marL="0" indent="0">
              <a:buNone/>
            </a:pPr>
            <a:r>
              <a:rPr lang="en-GB" dirty="0" smtClean="0"/>
              <a:t>            -- Max. Training Accuracy 0.3048951029777527</a:t>
            </a:r>
          </a:p>
          <a:p>
            <a:pPr marL="0" indent="0">
              <a:buNone/>
            </a:pPr>
            <a:r>
              <a:rPr lang="en-GB" dirty="0" smtClean="0"/>
              <a:t>            -- Max. </a:t>
            </a:r>
            <a:r>
              <a:rPr lang="en-GB" dirty="0" err="1" smtClean="0"/>
              <a:t>Validaiton</a:t>
            </a:r>
            <a:r>
              <a:rPr lang="en-GB" dirty="0" smtClean="0"/>
              <a:t> Accuracy 0.9818181991577148</a:t>
            </a:r>
          </a:p>
          <a:p>
            <a:pPr marL="0" indent="0">
              <a:buNone/>
            </a:pPr>
            <a:r>
              <a:rPr lang="en-GB" dirty="0" smtClean="0"/>
              <a:t>- Model 4 – Conv3D</a:t>
            </a:r>
          </a:p>
          <a:p>
            <a:pPr marL="0" indent="0">
              <a:buNone/>
            </a:pPr>
            <a:r>
              <a:rPr lang="en-GB" dirty="0" smtClean="0"/>
              <a:t>            -- </a:t>
            </a:r>
            <a:r>
              <a:rPr lang="en-GB" dirty="0" err="1" smtClean="0"/>
              <a:t>num_epochs</a:t>
            </a:r>
            <a:r>
              <a:rPr lang="en-GB" dirty="0" smtClean="0"/>
              <a:t> = 20, </a:t>
            </a:r>
            <a:r>
              <a:rPr lang="en-GB" dirty="0" err="1" smtClean="0"/>
              <a:t>batch_size</a:t>
            </a:r>
            <a:r>
              <a:rPr lang="en-GB" dirty="0" smtClean="0"/>
              <a:t> = 55, </a:t>
            </a:r>
            <a:r>
              <a:rPr lang="en-GB" dirty="0" err="1" smtClean="0"/>
              <a:t>Img</a:t>
            </a:r>
            <a:r>
              <a:rPr lang="en-GB" dirty="0" smtClean="0"/>
              <a:t> size 15 X 100 x 100</a:t>
            </a:r>
          </a:p>
          <a:p>
            <a:pPr marL="0" indent="0">
              <a:buNone/>
            </a:pPr>
            <a:r>
              <a:rPr lang="en-GB" dirty="0" smtClean="0"/>
              <a:t>            -- Max. Training Accuracy 0.3048951029777527</a:t>
            </a:r>
          </a:p>
          <a:p>
            <a:pPr marL="0" indent="0">
              <a:buNone/>
            </a:pPr>
            <a:r>
              <a:rPr lang="en-GB" dirty="0" smtClean="0"/>
              <a:t>            -- Max. </a:t>
            </a:r>
            <a:r>
              <a:rPr lang="en-GB" dirty="0" err="1" smtClean="0"/>
              <a:t>Validaiton</a:t>
            </a:r>
            <a:r>
              <a:rPr lang="en-GB" dirty="0" smtClean="0"/>
              <a:t> Accuracy 0.9818181991577148</a:t>
            </a:r>
            <a:endParaRPr lang="en-GB" dirty="0"/>
          </a:p>
        </p:txBody>
      </p:sp>
    </p:spTree>
    <p:extLst>
      <p:ext uri="{BB962C8B-B14F-4D97-AF65-F5344CB8AC3E}">
        <p14:creationId xmlns:p14="http://schemas.microsoft.com/office/powerpoint/2010/main" val="1151408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Up Table</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59896944"/>
              </p:ext>
            </p:extLst>
          </p:nvPr>
        </p:nvGraphicFramePr>
        <p:xfrm>
          <a:off x="838200" y="1825625"/>
          <a:ext cx="10515600" cy="3134360"/>
        </p:xfrm>
        <a:graphic>
          <a:graphicData uri="http://schemas.openxmlformats.org/drawingml/2006/table">
            <a:tbl>
              <a:tblPr firstRow="1" bandRow="1">
                <a:tableStyleId>{17292A2E-F333-43FB-9621-5CBBE7FDCDCB}</a:tableStyleId>
              </a:tblPr>
              <a:tblGrid>
                <a:gridCol w="1548865">
                  <a:extLst>
                    <a:ext uri="{9D8B030D-6E8A-4147-A177-3AD203B41FA5}">
                      <a16:colId xmlns:a16="http://schemas.microsoft.com/office/drawing/2014/main" val="2472762064"/>
                    </a:ext>
                  </a:extLst>
                </a:gridCol>
                <a:gridCol w="1857676">
                  <a:extLst>
                    <a:ext uri="{9D8B030D-6E8A-4147-A177-3AD203B41FA5}">
                      <a16:colId xmlns:a16="http://schemas.microsoft.com/office/drawing/2014/main" val="2024838148"/>
                    </a:ext>
                  </a:extLst>
                </a:gridCol>
                <a:gridCol w="1694046">
                  <a:extLst>
                    <a:ext uri="{9D8B030D-6E8A-4147-A177-3AD203B41FA5}">
                      <a16:colId xmlns:a16="http://schemas.microsoft.com/office/drawing/2014/main" val="3377923105"/>
                    </a:ext>
                  </a:extLst>
                </a:gridCol>
                <a:gridCol w="5415013">
                  <a:extLst>
                    <a:ext uri="{9D8B030D-6E8A-4147-A177-3AD203B41FA5}">
                      <a16:colId xmlns:a16="http://schemas.microsoft.com/office/drawing/2014/main" val="1974280987"/>
                    </a:ext>
                  </a:extLst>
                </a:gridCol>
              </a:tblGrid>
              <a:tr h="370840">
                <a:tc>
                  <a:txBody>
                    <a:bodyPr/>
                    <a:lstStyle/>
                    <a:p>
                      <a:r>
                        <a:rPr lang="en-US" dirty="0" smtClean="0"/>
                        <a:t>EXPERIMENT</a:t>
                      </a:r>
                      <a:endParaRPr lang="en-GB" dirty="0"/>
                    </a:p>
                  </a:txBody>
                  <a:tcPr/>
                </a:tc>
                <a:tc>
                  <a:txBody>
                    <a:bodyPr/>
                    <a:lstStyle/>
                    <a:p>
                      <a:r>
                        <a:rPr lang="en-US" dirty="0" smtClean="0"/>
                        <a:t>MODEL</a:t>
                      </a:r>
                      <a:endParaRPr lang="en-GB" dirty="0"/>
                    </a:p>
                  </a:txBody>
                  <a:tcPr/>
                </a:tc>
                <a:tc>
                  <a:txBody>
                    <a:bodyPr/>
                    <a:lstStyle/>
                    <a:p>
                      <a:r>
                        <a:rPr lang="en-US" dirty="0" smtClean="0"/>
                        <a:t>RESULT</a:t>
                      </a:r>
                      <a:endParaRPr lang="en-GB" dirty="0"/>
                    </a:p>
                  </a:txBody>
                  <a:tcPr/>
                </a:tc>
                <a:tc>
                  <a:txBody>
                    <a:bodyPr/>
                    <a:lstStyle/>
                    <a:p>
                      <a:r>
                        <a:rPr lang="en-US" dirty="0" smtClean="0"/>
                        <a:t>EXPLANATION</a:t>
                      </a:r>
                      <a:endParaRPr lang="en-GB" dirty="0"/>
                    </a:p>
                  </a:txBody>
                  <a:tcPr/>
                </a:tc>
                <a:extLst>
                  <a:ext uri="{0D108BD9-81ED-4DB2-BD59-A6C34878D82A}">
                    <a16:rowId xmlns:a16="http://schemas.microsoft.com/office/drawing/2014/main" val="3289117271"/>
                  </a:ext>
                </a:extLst>
              </a:tr>
              <a:tr h="370840">
                <a:tc>
                  <a:txBody>
                    <a:bodyPr/>
                    <a:lstStyle/>
                    <a:p>
                      <a:r>
                        <a:rPr lang="en-US" dirty="0" smtClean="0"/>
                        <a:t>1</a:t>
                      </a:r>
                      <a:endParaRPr lang="en-GB" dirty="0"/>
                    </a:p>
                  </a:txBody>
                  <a:tcPr/>
                </a:tc>
                <a:tc>
                  <a:txBody>
                    <a:bodyPr/>
                    <a:lstStyle/>
                    <a:p>
                      <a:r>
                        <a:rPr lang="en-US" dirty="0" smtClean="0"/>
                        <a:t>Conv3D</a:t>
                      </a:r>
                      <a:endParaRPr lang="en-GB" dirty="0"/>
                    </a:p>
                  </a:txBody>
                  <a:tcPr/>
                </a:tc>
                <a:tc>
                  <a:txBody>
                    <a:bodyPr/>
                    <a:lstStyle/>
                    <a:p>
                      <a:r>
                        <a:rPr lang="en-US" baseline="0" dirty="0" smtClean="0"/>
                        <a:t>18% - 23%</a:t>
                      </a:r>
                    </a:p>
                  </a:txBody>
                  <a:tcPr/>
                </a:tc>
                <a:tc>
                  <a:txBody>
                    <a:bodyPr/>
                    <a:lstStyle/>
                    <a:p>
                      <a:r>
                        <a:rPr lang="en-US" dirty="0" smtClean="0"/>
                        <a:t>Need to </a:t>
                      </a:r>
                      <a:r>
                        <a:rPr lang="en-US" dirty="0" smtClean="0"/>
                        <a:t>Increase Sample size and reduce complexity </a:t>
                      </a:r>
                      <a:endParaRPr lang="en-GB" dirty="0"/>
                    </a:p>
                  </a:txBody>
                  <a:tcPr/>
                </a:tc>
                <a:extLst>
                  <a:ext uri="{0D108BD9-81ED-4DB2-BD59-A6C34878D82A}">
                    <a16:rowId xmlns:a16="http://schemas.microsoft.com/office/drawing/2014/main" val="1834028193"/>
                  </a:ext>
                </a:extLst>
              </a:tr>
              <a:tr h="370840">
                <a:tc>
                  <a:txBody>
                    <a:bodyPr/>
                    <a:lstStyle/>
                    <a:p>
                      <a:r>
                        <a:rPr lang="en-US" dirty="0" smtClean="0"/>
                        <a:t>2</a:t>
                      </a:r>
                      <a:endParaRPr lang="en-GB" dirty="0"/>
                    </a:p>
                  </a:txBody>
                  <a:tcPr/>
                </a:tc>
                <a:tc>
                  <a:txBody>
                    <a:bodyPr/>
                    <a:lstStyle/>
                    <a:p>
                      <a:r>
                        <a:rPr lang="en-US" dirty="0" smtClean="0"/>
                        <a:t>Conv3D</a:t>
                      </a:r>
                      <a:endParaRPr lang="en-GB" dirty="0"/>
                    </a:p>
                  </a:txBody>
                  <a:tcPr/>
                </a:tc>
                <a:tc>
                  <a:txBody>
                    <a:bodyPr/>
                    <a:lstStyle/>
                    <a:p>
                      <a:r>
                        <a:rPr lang="en-US" baseline="0" dirty="0" smtClean="0"/>
                        <a:t>22% accuracy</a:t>
                      </a:r>
                    </a:p>
                  </a:txBody>
                  <a:tcPr/>
                </a:tc>
                <a:tc>
                  <a:txBody>
                    <a:bodyPr/>
                    <a:lstStyle/>
                    <a:p>
                      <a:r>
                        <a:rPr lang="en-US" dirty="0" smtClean="0"/>
                        <a:t>Need to change the activation function and complexity</a:t>
                      </a:r>
                      <a:endParaRPr lang="en-GB" dirty="0"/>
                    </a:p>
                  </a:txBody>
                  <a:tcPr/>
                </a:tc>
                <a:extLst>
                  <a:ext uri="{0D108BD9-81ED-4DB2-BD59-A6C34878D82A}">
                    <a16:rowId xmlns:a16="http://schemas.microsoft.com/office/drawing/2014/main" val="3245609999"/>
                  </a:ext>
                </a:extLst>
              </a:tr>
              <a:tr h="370840">
                <a:tc>
                  <a:txBody>
                    <a:bodyPr/>
                    <a:lstStyle/>
                    <a:p>
                      <a:r>
                        <a:rPr lang="en-US" dirty="0" smtClean="0"/>
                        <a:t>3</a:t>
                      </a:r>
                      <a:endParaRPr lang="en-GB" dirty="0"/>
                    </a:p>
                  </a:txBody>
                  <a:tcPr/>
                </a:tc>
                <a:tc>
                  <a:txBody>
                    <a:bodyPr/>
                    <a:lstStyle/>
                    <a:p>
                      <a:r>
                        <a:rPr lang="en-US" dirty="0" smtClean="0"/>
                        <a:t>Conv3D</a:t>
                      </a:r>
                      <a:endParaRPr lang="en-GB" dirty="0"/>
                    </a:p>
                  </a:txBody>
                  <a:tcPr/>
                </a:tc>
                <a:tc>
                  <a:txBody>
                    <a:bodyPr/>
                    <a:lstStyle/>
                    <a:p>
                      <a:r>
                        <a:rPr lang="en-US" baseline="0" dirty="0" smtClean="0"/>
                        <a:t>25% accuracy</a:t>
                      </a:r>
                    </a:p>
                  </a:txBody>
                  <a:tcPr/>
                </a:tc>
                <a:tc>
                  <a:txBody>
                    <a:bodyPr/>
                    <a:lstStyle/>
                    <a:p>
                      <a:r>
                        <a:rPr lang="en-US" dirty="0" smtClean="0"/>
                        <a:t>Need</a:t>
                      </a:r>
                      <a:r>
                        <a:rPr lang="en-US" baseline="0" dirty="0" smtClean="0"/>
                        <a:t> to change kernel size, epochs and batch size</a:t>
                      </a:r>
                      <a:endParaRPr lang="en-GB" dirty="0"/>
                    </a:p>
                  </a:txBody>
                  <a:tcPr/>
                </a:tc>
                <a:extLst>
                  <a:ext uri="{0D108BD9-81ED-4DB2-BD59-A6C34878D82A}">
                    <a16:rowId xmlns:a16="http://schemas.microsoft.com/office/drawing/2014/main" val="2807270614"/>
                  </a:ext>
                </a:extLst>
              </a:tr>
              <a:tr h="370840">
                <a:tc>
                  <a:txBody>
                    <a:bodyPr/>
                    <a:lstStyle/>
                    <a:p>
                      <a:r>
                        <a:rPr lang="en-US" dirty="0" smtClean="0"/>
                        <a:t>4</a:t>
                      </a:r>
                      <a:endParaRPr lang="en-GB" dirty="0"/>
                    </a:p>
                  </a:txBody>
                  <a:tcPr/>
                </a:tc>
                <a:tc>
                  <a:txBody>
                    <a:bodyPr/>
                    <a:lstStyle/>
                    <a:p>
                      <a:r>
                        <a:rPr lang="en-US" dirty="0" smtClean="0"/>
                        <a:t>Conv3D</a:t>
                      </a:r>
                      <a:endParaRPr lang="en-GB" dirty="0"/>
                    </a:p>
                  </a:txBody>
                  <a:tcPr/>
                </a:tc>
                <a:tc>
                  <a:txBody>
                    <a:bodyPr/>
                    <a:lstStyle/>
                    <a:p>
                      <a:r>
                        <a:rPr lang="en-US" dirty="0" smtClean="0"/>
                        <a:t>31%</a:t>
                      </a:r>
                      <a:r>
                        <a:rPr lang="en-US" baseline="0" dirty="0" smtClean="0"/>
                        <a:t> accuracy</a:t>
                      </a:r>
                    </a:p>
                  </a:txBody>
                  <a:tcPr/>
                </a:tc>
                <a:tc>
                  <a:txBody>
                    <a:bodyPr/>
                    <a:lstStyle/>
                    <a:p>
                      <a:r>
                        <a:rPr lang="en-US" dirty="0" smtClean="0"/>
                        <a:t>Need to add</a:t>
                      </a:r>
                      <a:r>
                        <a:rPr lang="en-US" baseline="0" dirty="0" smtClean="0"/>
                        <a:t> more epochs and batch size</a:t>
                      </a:r>
                    </a:p>
                  </a:txBody>
                  <a:tcPr/>
                </a:tc>
                <a:extLst>
                  <a:ext uri="{0D108BD9-81ED-4DB2-BD59-A6C34878D82A}">
                    <a16:rowId xmlns:a16="http://schemas.microsoft.com/office/drawing/2014/main" val="554354476"/>
                  </a:ext>
                </a:extLst>
              </a:tr>
              <a:tr h="370840">
                <a:tc>
                  <a:txBody>
                    <a:bodyPr/>
                    <a:lstStyle/>
                    <a:p>
                      <a:r>
                        <a:rPr lang="en-US" dirty="0" smtClean="0"/>
                        <a:t>5</a:t>
                      </a:r>
                      <a:endParaRPr lang="en-GB" dirty="0"/>
                    </a:p>
                  </a:txBody>
                  <a:tcPr/>
                </a:tc>
                <a:tc>
                  <a:txBody>
                    <a:bodyPr/>
                    <a:lstStyle/>
                    <a:p>
                      <a:r>
                        <a:rPr lang="en-US" dirty="0" smtClean="0"/>
                        <a:t>Conv3D</a:t>
                      </a:r>
                      <a:endParaRPr lang="en-GB" dirty="0"/>
                    </a:p>
                  </a:txBody>
                  <a:tcPr/>
                </a:tc>
                <a:tc>
                  <a:txBody>
                    <a:bodyPr/>
                    <a:lstStyle/>
                    <a:p>
                      <a:r>
                        <a:rPr lang="en-US" baseline="0" dirty="0" smtClean="0"/>
                        <a:t>Stopped </a:t>
                      </a:r>
                      <a:endParaRPr lang="en-US" baseline="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Had to stop because of a lot of time taken – need to use diff</a:t>
                      </a:r>
                      <a:r>
                        <a:rPr lang="en-US" baseline="0" dirty="0" smtClean="0"/>
                        <a:t> model</a:t>
                      </a:r>
                      <a:endParaRPr lang="en-US" baseline="0" dirty="0" smtClean="0"/>
                    </a:p>
                  </a:txBody>
                  <a:tcPr/>
                </a:tc>
                <a:extLst>
                  <a:ext uri="{0D108BD9-81ED-4DB2-BD59-A6C34878D82A}">
                    <a16:rowId xmlns:a16="http://schemas.microsoft.com/office/drawing/2014/main" val="3339499734"/>
                  </a:ext>
                </a:extLst>
              </a:tr>
              <a:tr h="370840">
                <a:tc>
                  <a:txBody>
                    <a:bodyPr/>
                    <a:lstStyle/>
                    <a:p>
                      <a:r>
                        <a:rPr lang="en-US" dirty="0" smtClean="0"/>
                        <a:t>Final</a:t>
                      </a:r>
                      <a:r>
                        <a:rPr lang="en-US" baseline="0" dirty="0" smtClean="0"/>
                        <a:t> Model</a:t>
                      </a:r>
                      <a:endParaRPr lang="en-GB" dirty="0"/>
                    </a:p>
                  </a:txBody>
                  <a:tcPr/>
                </a:tc>
                <a:tc>
                  <a:txBody>
                    <a:bodyPr/>
                    <a:lstStyle/>
                    <a:p>
                      <a:r>
                        <a:rPr lang="en-US" dirty="0" smtClean="0"/>
                        <a:t>Conv2D+LSTM</a:t>
                      </a:r>
                      <a:endParaRPr lang="en-GB" dirty="0"/>
                    </a:p>
                  </a:txBody>
                  <a:tcPr/>
                </a:tc>
                <a:tc>
                  <a:txBody>
                    <a:bodyPr/>
                    <a:lstStyle/>
                    <a:p>
                      <a:r>
                        <a:rPr lang="en-US" dirty="0" smtClean="0"/>
                        <a:t>31%</a:t>
                      </a:r>
                      <a:r>
                        <a:rPr lang="en-US" baseline="0" dirty="0" smtClean="0"/>
                        <a:t> accuracy</a:t>
                      </a:r>
                    </a:p>
                  </a:txBody>
                  <a:tcPr/>
                </a:tc>
                <a:tc>
                  <a:txBody>
                    <a:bodyPr/>
                    <a:lstStyle/>
                    <a:p>
                      <a:r>
                        <a:rPr lang="en-US" baseline="0" dirty="0" err="1" smtClean="0"/>
                        <a:t>num_epochs</a:t>
                      </a:r>
                      <a:r>
                        <a:rPr lang="en-US" baseline="0" dirty="0" smtClean="0"/>
                        <a:t> = 20, </a:t>
                      </a:r>
                      <a:r>
                        <a:rPr lang="en-US" baseline="0" dirty="0" err="1" smtClean="0"/>
                        <a:t>batch_size</a:t>
                      </a:r>
                      <a:r>
                        <a:rPr lang="en-US" baseline="0" dirty="0" smtClean="0"/>
                        <a:t> = 55, </a:t>
                      </a:r>
                      <a:r>
                        <a:rPr lang="en-US" baseline="0" dirty="0" err="1" smtClean="0"/>
                        <a:t>Img</a:t>
                      </a:r>
                      <a:r>
                        <a:rPr lang="en-US" baseline="0" dirty="0" smtClean="0"/>
                        <a:t> size 15 X 100 x 100</a:t>
                      </a:r>
                      <a:endParaRPr lang="en-US" baseline="0" dirty="0" smtClean="0"/>
                    </a:p>
                  </a:txBody>
                  <a:tcPr/>
                </a:tc>
                <a:extLst>
                  <a:ext uri="{0D108BD9-81ED-4DB2-BD59-A6C34878D82A}">
                    <a16:rowId xmlns:a16="http://schemas.microsoft.com/office/drawing/2014/main" val="1491227535"/>
                  </a:ext>
                </a:extLst>
              </a:tr>
            </a:tbl>
          </a:graphicData>
        </a:graphic>
      </p:graphicFrame>
    </p:spTree>
    <p:extLst>
      <p:ext uri="{BB962C8B-B14F-4D97-AF65-F5344CB8AC3E}">
        <p14:creationId xmlns:p14="http://schemas.microsoft.com/office/powerpoint/2010/main" val="1162747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41282" y="2569311"/>
            <a:ext cx="10515600" cy="1325563"/>
          </a:xfrm>
        </p:spPr>
        <p:txBody>
          <a:bodyPr/>
          <a:lstStyle/>
          <a:p>
            <a:r>
              <a:rPr lang="en-US" dirty="0" smtClean="0"/>
              <a:t>THANK YOU </a:t>
            </a:r>
            <a:r>
              <a:rPr lang="en-US" dirty="0" smtClean="0">
                <a:sym typeface="Wingdings" panose="05000000000000000000" pitchFamily="2" charset="2"/>
              </a:rPr>
              <a:t></a:t>
            </a:r>
            <a:endParaRPr lang="en-GB" dirty="0"/>
          </a:p>
        </p:txBody>
      </p:sp>
    </p:spTree>
    <p:extLst>
      <p:ext uri="{BB962C8B-B14F-4D97-AF65-F5344CB8AC3E}">
        <p14:creationId xmlns:p14="http://schemas.microsoft.com/office/powerpoint/2010/main" val="3140548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455206"/>
            <a:ext cx="12192000" cy="914400"/>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US" dirty="0" smtClean="0"/>
              <a:t>CONTENT</a:t>
            </a:r>
            <a:endParaRPr lang="en-GB" dirty="0"/>
          </a:p>
        </p:txBody>
      </p:sp>
      <p:sp>
        <p:nvSpPr>
          <p:cNvPr id="3" name="Content Placeholder 2"/>
          <p:cNvSpPr>
            <a:spLocks noGrp="1"/>
          </p:cNvSpPr>
          <p:nvPr>
            <p:ph idx="1"/>
          </p:nvPr>
        </p:nvSpPr>
        <p:spPr/>
        <p:txBody>
          <a:bodyPr/>
          <a:lstStyle/>
          <a:p>
            <a:pPr>
              <a:buFont typeface="Courier New" panose="02070309020205020404" pitchFamily="49" charset="0"/>
              <a:buChar char="o"/>
            </a:pPr>
            <a:r>
              <a:rPr lang="en-US" dirty="0" smtClean="0"/>
              <a:t> Problem Statement</a:t>
            </a:r>
          </a:p>
          <a:p>
            <a:pPr>
              <a:buFont typeface="Courier New" panose="02070309020205020404" pitchFamily="49" charset="0"/>
              <a:buChar char="o"/>
            </a:pPr>
            <a:r>
              <a:rPr lang="en-US" dirty="0" smtClean="0"/>
              <a:t> Objective</a:t>
            </a:r>
          </a:p>
          <a:p>
            <a:pPr>
              <a:buFont typeface="Courier New" panose="02070309020205020404" pitchFamily="49" charset="0"/>
              <a:buChar char="o"/>
            </a:pPr>
            <a:r>
              <a:rPr lang="en-US" dirty="0"/>
              <a:t> </a:t>
            </a:r>
            <a:r>
              <a:rPr lang="en-US" dirty="0" smtClean="0"/>
              <a:t>Generator </a:t>
            </a:r>
          </a:p>
          <a:p>
            <a:pPr>
              <a:buFont typeface="Courier New" panose="02070309020205020404" pitchFamily="49" charset="0"/>
              <a:buChar char="o"/>
            </a:pPr>
            <a:r>
              <a:rPr lang="en-US" dirty="0"/>
              <a:t> </a:t>
            </a:r>
            <a:r>
              <a:rPr lang="en-US" dirty="0" smtClean="0"/>
              <a:t>Models used </a:t>
            </a:r>
          </a:p>
          <a:p>
            <a:pPr>
              <a:buFont typeface="Courier New" panose="02070309020205020404" pitchFamily="49" charset="0"/>
              <a:buChar char="o"/>
            </a:pPr>
            <a:r>
              <a:rPr lang="en-US" dirty="0" smtClean="0"/>
              <a:t>Tabulated Result</a:t>
            </a:r>
            <a:r>
              <a:rPr lang="en-GB" dirty="0" smtClean="0"/>
              <a:t> – write Up </a:t>
            </a:r>
            <a:endParaRPr lang="en-US" dirty="0" smtClean="0"/>
          </a:p>
        </p:txBody>
      </p:sp>
    </p:spTree>
    <p:extLst>
      <p:ext uri="{BB962C8B-B14F-4D97-AF65-F5344CB8AC3E}">
        <p14:creationId xmlns:p14="http://schemas.microsoft.com/office/powerpoint/2010/main" val="257127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45581"/>
            <a:ext cx="12192000" cy="91440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US" dirty="0" smtClean="0"/>
              <a:t>Problem Statement</a:t>
            </a:r>
            <a:endParaRPr lang="en-GB" dirty="0"/>
          </a:p>
        </p:txBody>
      </p:sp>
      <p:sp>
        <p:nvSpPr>
          <p:cNvPr id="3" name="Content Placeholder 2"/>
          <p:cNvSpPr>
            <a:spLocks noGrp="1"/>
          </p:cNvSpPr>
          <p:nvPr>
            <p:ph idx="1"/>
          </p:nvPr>
        </p:nvSpPr>
        <p:spPr/>
        <p:txBody>
          <a:bodyPr>
            <a:noAutofit/>
          </a:bodyPr>
          <a:lstStyle/>
          <a:p>
            <a:pPr marL="0" indent="0">
              <a:buNone/>
            </a:pPr>
            <a:r>
              <a:rPr lang="en-US" sz="2400" dirty="0">
                <a:latin typeface="Eras Medium ITC" panose="020B0602030504020804" pitchFamily="34" charset="0"/>
              </a:rPr>
              <a:t>Imagine you are working as a data scientist at a home electronics company which manufactures state of the art smart televisions. </a:t>
            </a:r>
            <a:r>
              <a:rPr lang="en-US" sz="2400" dirty="0">
                <a:latin typeface="Eras Medium ITC" panose="020B0602030504020804" pitchFamily="34" charset="0"/>
              </a:rPr>
              <a:t>You want to develop a cool feature in the smart-TV that can recognize five different gestures performed by the user which will help users control the TV without using a </a:t>
            </a:r>
            <a:r>
              <a:rPr lang="en-US" sz="2400" dirty="0" smtClean="0">
                <a:latin typeface="Eras Medium ITC" panose="020B0602030504020804" pitchFamily="34" charset="0"/>
              </a:rPr>
              <a:t>remote. The </a:t>
            </a:r>
            <a:r>
              <a:rPr lang="en-US" sz="2400" dirty="0">
                <a:latin typeface="Eras Medium ITC" panose="020B0602030504020804" pitchFamily="34" charset="0"/>
              </a:rPr>
              <a:t>gestures are continuously monitored by the webcam mounted on the TV. Each gesture corresponds to a specific command</a:t>
            </a:r>
            <a:r>
              <a:rPr lang="en-US" sz="2400" dirty="0" smtClean="0">
                <a:latin typeface="Eras Medium ITC" panose="020B0602030504020804" pitchFamily="34" charset="0"/>
              </a:rPr>
              <a:t>:</a:t>
            </a:r>
            <a:br>
              <a:rPr lang="en-US" sz="2400" dirty="0" smtClean="0">
                <a:latin typeface="Eras Medium ITC" panose="020B0602030504020804" pitchFamily="34" charset="0"/>
              </a:rPr>
            </a:br>
            <a:endParaRPr lang="en-US" sz="2400" dirty="0" smtClean="0">
              <a:latin typeface="Eras Medium ITC" panose="020B0602030504020804" pitchFamily="34" charset="0"/>
            </a:endParaRPr>
          </a:p>
          <a:p>
            <a:pPr marL="0" indent="0">
              <a:buNone/>
            </a:pPr>
            <a:endParaRPr lang="en-US" sz="2400" dirty="0">
              <a:latin typeface="Eras Medium ITC" panose="020B06020305040208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898910993"/>
              </p:ext>
            </p:extLst>
          </p:nvPr>
        </p:nvGraphicFramePr>
        <p:xfrm>
          <a:off x="1868371" y="4086860"/>
          <a:ext cx="8128000" cy="2225040"/>
        </p:xfrm>
        <a:graphic>
          <a:graphicData uri="http://schemas.openxmlformats.org/drawingml/2006/table">
            <a:tbl>
              <a:tblPr firstRow="1" bandRow="1">
                <a:tableStyleId>{72833802-FEF1-4C79-8D5D-14CF1EAF98D9}</a:tableStyleId>
              </a:tblPr>
              <a:tblGrid>
                <a:gridCol w="4064000">
                  <a:extLst>
                    <a:ext uri="{9D8B030D-6E8A-4147-A177-3AD203B41FA5}">
                      <a16:colId xmlns:a16="http://schemas.microsoft.com/office/drawing/2014/main" val="319829599"/>
                    </a:ext>
                  </a:extLst>
                </a:gridCol>
                <a:gridCol w="4064000">
                  <a:extLst>
                    <a:ext uri="{9D8B030D-6E8A-4147-A177-3AD203B41FA5}">
                      <a16:colId xmlns:a16="http://schemas.microsoft.com/office/drawing/2014/main" val="2636979723"/>
                    </a:ext>
                  </a:extLst>
                </a:gridCol>
              </a:tblGrid>
              <a:tr h="370840">
                <a:tc>
                  <a:txBody>
                    <a:bodyPr/>
                    <a:lstStyle/>
                    <a:p>
                      <a:r>
                        <a:rPr lang="en-US" dirty="0" smtClean="0"/>
                        <a:t>Action</a:t>
                      </a:r>
                      <a:endParaRPr lang="en-GB" dirty="0"/>
                    </a:p>
                  </a:txBody>
                  <a:tcPr/>
                </a:tc>
                <a:tc>
                  <a:txBody>
                    <a:bodyPr/>
                    <a:lstStyle/>
                    <a:p>
                      <a:r>
                        <a:rPr lang="en-US" dirty="0" smtClean="0"/>
                        <a:t>For</a:t>
                      </a:r>
                      <a:endParaRPr lang="en-GB" dirty="0"/>
                    </a:p>
                  </a:txBody>
                  <a:tcPr/>
                </a:tc>
                <a:extLst>
                  <a:ext uri="{0D108BD9-81ED-4DB2-BD59-A6C34878D82A}">
                    <a16:rowId xmlns:a16="http://schemas.microsoft.com/office/drawing/2014/main" val="3672435010"/>
                  </a:ext>
                </a:extLst>
              </a:tr>
              <a:tr h="370840">
                <a:tc>
                  <a:txBody>
                    <a:bodyPr/>
                    <a:lstStyle/>
                    <a:p>
                      <a:r>
                        <a:rPr lang="en-US" dirty="0" smtClean="0"/>
                        <a:t>Thumbs up</a:t>
                      </a:r>
                      <a:endParaRPr lang="en-GB" dirty="0"/>
                    </a:p>
                  </a:txBody>
                  <a:tcPr/>
                </a:tc>
                <a:tc>
                  <a:txBody>
                    <a:bodyPr/>
                    <a:lstStyle/>
                    <a:p>
                      <a:r>
                        <a:rPr lang="en-US" dirty="0" smtClean="0"/>
                        <a:t>Increase in volume</a:t>
                      </a:r>
                      <a:endParaRPr lang="en-GB" dirty="0"/>
                    </a:p>
                  </a:txBody>
                  <a:tcPr/>
                </a:tc>
                <a:extLst>
                  <a:ext uri="{0D108BD9-81ED-4DB2-BD59-A6C34878D82A}">
                    <a16:rowId xmlns:a16="http://schemas.microsoft.com/office/drawing/2014/main" val="1755410290"/>
                  </a:ext>
                </a:extLst>
              </a:tr>
              <a:tr h="370840">
                <a:tc>
                  <a:txBody>
                    <a:bodyPr/>
                    <a:lstStyle/>
                    <a:p>
                      <a:r>
                        <a:rPr lang="en-US" dirty="0" smtClean="0"/>
                        <a:t>Thumbs</a:t>
                      </a:r>
                      <a:r>
                        <a:rPr lang="en-US" baseline="0" dirty="0" smtClean="0"/>
                        <a:t> down</a:t>
                      </a:r>
                      <a:endParaRPr lang="en-GB" dirty="0"/>
                    </a:p>
                  </a:txBody>
                  <a:tcPr/>
                </a:tc>
                <a:tc>
                  <a:txBody>
                    <a:bodyPr/>
                    <a:lstStyle/>
                    <a:p>
                      <a:r>
                        <a:rPr lang="en-US" dirty="0" smtClean="0"/>
                        <a:t>Decrease in volume</a:t>
                      </a:r>
                      <a:endParaRPr lang="en-GB" dirty="0"/>
                    </a:p>
                  </a:txBody>
                  <a:tcPr/>
                </a:tc>
                <a:extLst>
                  <a:ext uri="{0D108BD9-81ED-4DB2-BD59-A6C34878D82A}">
                    <a16:rowId xmlns:a16="http://schemas.microsoft.com/office/drawing/2014/main" val="2481634144"/>
                  </a:ext>
                </a:extLst>
              </a:tr>
              <a:tr h="370840">
                <a:tc>
                  <a:txBody>
                    <a:bodyPr/>
                    <a:lstStyle/>
                    <a:p>
                      <a:r>
                        <a:rPr lang="en-US" dirty="0" smtClean="0"/>
                        <a:t>Left swipe</a:t>
                      </a:r>
                      <a:endParaRPr lang="en-GB" dirty="0"/>
                    </a:p>
                  </a:txBody>
                  <a:tcPr/>
                </a:tc>
                <a:tc>
                  <a:txBody>
                    <a:bodyPr/>
                    <a:lstStyle/>
                    <a:p>
                      <a:r>
                        <a:rPr lang="en-US" dirty="0" smtClean="0"/>
                        <a:t>Jump back 10 secs</a:t>
                      </a:r>
                      <a:endParaRPr lang="en-GB" dirty="0"/>
                    </a:p>
                  </a:txBody>
                  <a:tcPr/>
                </a:tc>
                <a:extLst>
                  <a:ext uri="{0D108BD9-81ED-4DB2-BD59-A6C34878D82A}">
                    <a16:rowId xmlns:a16="http://schemas.microsoft.com/office/drawing/2014/main" val="2769127508"/>
                  </a:ext>
                </a:extLst>
              </a:tr>
              <a:tr h="370840">
                <a:tc>
                  <a:txBody>
                    <a:bodyPr/>
                    <a:lstStyle/>
                    <a:p>
                      <a:r>
                        <a:rPr lang="en-US" dirty="0" smtClean="0"/>
                        <a:t>Right</a:t>
                      </a:r>
                      <a:r>
                        <a:rPr lang="en-US" baseline="0" dirty="0" smtClean="0"/>
                        <a:t> swipe</a:t>
                      </a:r>
                      <a:endParaRPr lang="en-GB" dirty="0"/>
                    </a:p>
                  </a:txBody>
                  <a:tcPr/>
                </a:tc>
                <a:tc>
                  <a:txBody>
                    <a:bodyPr/>
                    <a:lstStyle/>
                    <a:p>
                      <a:r>
                        <a:rPr lang="en-US" dirty="0" smtClean="0"/>
                        <a:t>Jump forward 10 secs</a:t>
                      </a:r>
                    </a:p>
                  </a:txBody>
                  <a:tcPr/>
                </a:tc>
                <a:extLst>
                  <a:ext uri="{0D108BD9-81ED-4DB2-BD59-A6C34878D82A}">
                    <a16:rowId xmlns:a16="http://schemas.microsoft.com/office/drawing/2014/main" val="3881609267"/>
                  </a:ext>
                </a:extLst>
              </a:tr>
              <a:tr h="370840">
                <a:tc>
                  <a:txBody>
                    <a:bodyPr/>
                    <a:lstStyle/>
                    <a:p>
                      <a:r>
                        <a:rPr lang="en-US" dirty="0" smtClean="0"/>
                        <a:t>Stop</a:t>
                      </a:r>
                      <a:endParaRPr lang="en-GB" dirty="0"/>
                    </a:p>
                  </a:txBody>
                  <a:tcPr/>
                </a:tc>
                <a:tc>
                  <a:txBody>
                    <a:bodyPr/>
                    <a:lstStyle/>
                    <a:p>
                      <a:r>
                        <a:rPr lang="en-US" dirty="0" smtClean="0"/>
                        <a:t>Pause</a:t>
                      </a:r>
                      <a:r>
                        <a:rPr lang="en-US" baseline="0" dirty="0" smtClean="0"/>
                        <a:t> the movie</a:t>
                      </a:r>
                      <a:endParaRPr lang="en-US" dirty="0" smtClean="0"/>
                    </a:p>
                  </a:txBody>
                  <a:tcPr/>
                </a:tc>
                <a:extLst>
                  <a:ext uri="{0D108BD9-81ED-4DB2-BD59-A6C34878D82A}">
                    <a16:rowId xmlns:a16="http://schemas.microsoft.com/office/drawing/2014/main" val="2919927131"/>
                  </a:ext>
                </a:extLst>
              </a:tr>
            </a:tbl>
          </a:graphicData>
        </a:graphic>
      </p:graphicFrame>
    </p:spTree>
    <p:extLst>
      <p:ext uri="{BB962C8B-B14F-4D97-AF65-F5344CB8AC3E}">
        <p14:creationId xmlns:p14="http://schemas.microsoft.com/office/powerpoint/2010/main" val="3142289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45581"/>
            <a:ext cx="12192000" cy="91440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US" dirty="0" smtClean="0"/>
              <a:t>Objective</a:t>
            </a:r>
            <a:endParaRPr lang="en-GB" dirty="0"/>
          </a:p>
        </p:txBody>
      </p:sp>
      <p:sp>
        <p:nvSpPr>
          <p:cNvPr id="3" name="Content Placeholder 2"/>
          <p:cNvSpPr>
            <a:spLocks noGrp="1"/>
          </p:cNvSpPr>
          <p:nvPr>
            <p:ph idx="1"/>
          </p:nvPr>
        </p:nvSpPr>
        <p:spPr/>
        <p:txBody>
          <a:bodyPr/>
          <a:lstStyle/>
          <a:p>
            <a:pPr marL="0" indent="0">
              <a:buNone/>
            </a:pPr>
            <a:r>
              <a:rPr lang="en-US" dirty="0" smtClean="0"/>
              <a:t>We read all of the images in the folder, crop them, then resize them as we iterate over the number of batches. There are two distinct image shapes that are recognized. When upgrading a picture, batch data and batch labels are returned after the convo3D issue has been fixed.</a:t>
            </a:r>
            <a:endParaRPr lang="en-GB" dirty="0"/>
          </a:p>
        </p:txBody>
      </p:sp>
    </p:spTree>
    <p:extLst>
      <p:ext uri="{BB962C8B-B14F-4D97-AF65-F5344CB8AC3E}">
        <p14:creationId xmlns:p14="http://schemas.microsoft.com/office/powerpoint/2010/main" val="1550603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445581"/>
            <a:ext cx="12192000" cy="91440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US" dirty="0" smtClean="0"/>
              <a:t>Model 1</a:t>
            </a:r>
            <a:endParaRPr lang="en-GB" dirty="0"/>
          </a:p>
        </p:txBody>
      </p:sp>
      <p:sp>
        <p:nvSpPr>
          <p:cNvPr id="3" name="Content Placeholder 2"/>
          <p:cNvSpPr>
            <a:spLocks noGrp="1"/>
          </p:cNvSpPr>
          <p:nvPr>
            <p:ph idx="1"/>
          </p:nvPr>
        </p:nvSpPr>
        <p:spPr/>
        <p:txBody>
          <a:bodyPr/>
          <a:lstStyle/>
          <a:p>
            <a:pPr marL="0" indent="0">
              <a:buNone/>
            </a:pPr>
            <a:endParaRPr lang="en-US" dirty="0" smtClean="0"/>
          </a:p>
          <a:p>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798367094"/>
              </p:ext>
            </p:extLst>
          </p:nvPr>
        </p:nvGraphicFramePr>
        <p:xfrm>
          <a:off x="838198" y="1825625"/>
          <a:ext cx="10721742" cy="741680"/>
        </p:xfrm>
        <a:graphic>
          <a:graphicData uri="http://schemas.openxmlformats.org/drawingml/2006/table">
            <a:tbl>
              <a:tblPr firstRow="1" bandRow="1">
                <a:tableStyleId>{F2DE63D5-997A-4646-A377-4702673A728D}</a:tableStyleId>
              </a:tblPr>
              <a:tblGrid>
                <a:gridCol w="3573914">
                  <a:extLst>
                    <a:ext uri="{9D8B030D-6E8A-4147-A177-3AD203B41FA5}">
                      <a16:colId xmlns:a16="http://schemas.microsoft.com/office/drawing/2014/main" val="647211554"/>
                    </a:ext>
                  </a:extLst>
                </a:gridCol>
                <a:gridCol w="3573914">
                  <a:extLst>
                    <a:ext uri="{9D8B030D-6E8A-4147-A177-3AD203B41FA5}">
                      <a16:colId xmlns:a16="http://schemas.microsoft.com/office/drawing/2014/main" val="2233916207"/>
                    </a:ext>
                  </a:extLst>
                </a:gridCol>
                <a:gridCol w="3573914">
                  <a:extLst>
                    <a:ext uri="{9D8B030D-6E8A-4147-A177-3AD203B41FA5}">
                      <a16:colId xmlns:a16="http://schemas.microsoft.com/office/drawing/2014/main" val="3207947382"/>
                    </a:ext>
                  </a:extLst>
                </a:gridCol>
              </a:tblGrid>
              <a:tr h="370840">
                <a:tc>
                  <a:txBody>
                    <a:bodyPr/>
                    <a:lstStyle/>
                    <a:p>
                      <a:r>
                        <a:rPr lang="en-US" dirty="0" smtClean="0"/>
                        <a:t>EXPERIMENT</a:t>
                      </a:r>
                      <a:r>
                        <a:rPr lang="en-US" baseline="0" dirty="0" smtClean="0"/>
                        <a:t> NO.</a:t>
                      </a:r>
                      <a:endParaRPr lang="en-GB" dirty="0"/>
                    </a:p>
                  </a:txBody>
                  <a:tcPr/>
                </a:tc>
                <a:tc>
                  <a:txBody>
                    <a:bodyPr/>
                    <a:lstStyle/>
                    <a:p>
                      <a:r>
                        <a:rPr lang="en-US" dirty="0" smtClean="0"/>
                        <a:t>MODEL USED</a:t>
                      </a:r>
                      <a:endParaRPr lang="en-GB" dirty="0"/>
                    </a:p>
                  </a:txBody>
                  <a:tcPr/>
                </a:tc>
                <a:tc>
                  <a:txBody>
                    <a:bodyPr/>
                    <a:lstStyle/>
                    <a:p>
                      <a:r>
                        <a:rPr lang="en-US" dirty="0" smtClean="0"/>
                        <a:t>RESULT</a:t>
                      </a:r>
                      <a:endParaRPr lang="en-GB" dirty="0"/>
                    </a:p>
                  </a:txBody>
                  <a:tcPr/>
                </a:tc>
                <a:extLst>
                  <a:ext uri="{0D108BD9-81ED-4DB2-BD59-A6C34878D82A}">
                    <a16:rowId xmlns:a16="http://schemas.microsoft.com/office/drawing/2014/main" val="2285285610"/>
                  </a:ext>
                </a:extLst>
              </a:tr>
              <a:tr h="370840">
                <a:tc>
                  <a:txBody>
                    <a:bodyPr/>
                    <a:lstStyle/>
                    <a:p>
                      <a:r>
                        <a:rPr lang="en-US" dirty="0" smtClean="0"/>
                        <a:t>1</a:t>
                      </a:r>
                      <a:endParaRPr lang="en-GB" dirty="0"/>
                    </a:p>
                  </a:txBody>
                  <a:tcPr/>
                </a:tc>
                <a:tc>
                  <a:txBody>
                    <a:bodyPr/>
                    <a:lstStyle/>
                    <a:p>
                      <a:r>
                        <a:rPr lang="en-US" dirty="0" smtClean="0"/>
                        <a:t>Conv3D</a:t>
                      </a:r>
                      <a:endParaRPr lang="en-GB" dirty="0"/>
                    </a:p>
                  </a:txBody>
                  <a:tcPr/>
                </a:tc>
                <a:tc>
                  <a:txBody>
                    <a:bodyPr/>
                    <a:lstStyle/>
                    <a:p>
                      <a:r>
                        <a:rPr lang="en-US" baseline="0" dirty="0" smtClean="0"/>
                        <a:t>18% - 23%</a:t>
                      </a:r>
                    </a:p>
                  </a:txBody>
                  <a:tcPr/>
                </a:tc>
                <a:extLst>
                  <a:ext uri="{0D108BD9-81ED-4DB2-BD59-A6C34878D82A}">
                    <a16:rowId xmlns:a16="http://schemas.microsoft.com/office/drawing/2014/main" val="1948414524"/>
                  </a:ext>
                </a:extLst>
              </a:tr>
            </a:tbl>
          </a:graphicData>
        </a:graphic>
      </p:graphicFrame>
      <p:pic>
        <p:nvPicPr>
          <p:cNvPr id="6" name="Picture 5"/>
          <p:cNvPicPr>
            <a:picLocks noChangeAspect="1"/>
          </p:cNvPicPr>
          <p:nvPr/>
        </p:nvPicPr>
        <p:blipFill>
          <a:blip r:embed="rId2"/>
          <a:stretch>
            <a:fillRect/>
          </a:stretch>
        </p:blipFill>
        <p:spPr>
          <a:xfrm>
            <a:off x="7000675" y="2771180"/>
            <a:ext cx="3864466" cy="3851001"/>
          </a:xfrm>
          <a:prstGeom prst="rect">
            <a:avLst/>
          </a:prstGeom>
        </p:spPr>
      </p:pic>
      <p:sp>
        <p:nvSpPr>
          <p:cNvPr id="7" name="TextBox 6"/>
          <p:cNvSpPr txBox="1"/>
          <p:nvPr/>
        </p:nvSpPr>
        <p:spPr>
          <a:xfrm>
            <a:off x="838198" y="3356471"/>
            <a:ext cx="5673818" cy="2585323"/>
          </a:xfrm>
          <a:prstGeom prst="rect">
            <a:avLst/>
          </a:prstGeom>
          <a:noFill/>
        </p:spPr>
        <p:txBody>
          <a:bodyPr wrap="square" rtlCol="0">
            <a:spAutoFit/>
          </a:bodyPr>
          <a:lstStyle/>
          <a:p>
            <a:r>
              <a:rPr lang="en-US" dirty="0" smtClean="0"/>
              <a:t>No. of Epochs – 5</a:t>
            </a:r>
          </a:p>
          <a:p>
            <a:r>
              <a:rPr lang="en-US" dirty="0" smtClean="0"/>
              <a:t>Batch size </a:t>
            </a:r>
            <a:r>
              <a:rPr lang="en-US" dirty="0" smtClean="0"/>
              <a:t>– 47</a:t>
            </a:r>
          </a:p>
          <a:p>
            <a:r>
              <a:rPr lang="en-US" dirty="0" smtClean="0"/>
              <a:t>Activation function used </a:t>
            </a:r>
            <a:r>
              <a:rPr lang="en-US" dirty="0" smtClean="0"/>
              <a:t>– ‘</a:t>
            </a:r>
            <a:r>
              <a:rPr lang="en-US" dirty="0" err="1" smtClean="0"/>
              <a:t>elu</a:t>
            </a:r>
            <a:r>
              <a:rPr lang="en-US" dirty="0" smtClean="0"/>
              <a:t>’ because it helps in converging cost to zero faster.</a:t>
            </a:r>
          </a:p>
          <a:p>
            <a:endParaRPr lang="en-US" dirty="0"/>
          </a:p>
          <a:p>
            <a:r>
              <a:rPr lang="en-US" dirty="0" smtClean="0"/>
              <a:t>With an accuracy of 18% to 23% - we get a poor result</a:t>
            </a:r>
          </a:p>
          <a:p>
            <a:endParaRPr lang="en-US" dirty="0"/>
          </a:p>
          <a:p>
            <a:r>
              <a:rPr lang="en-US" dirty="0" smtClean="0"/>
              <a:t>Next Plan – Increase Sample size and reduce complexity </a:t>
            </a:r>
            <a:endParaRPr lang="en-US" dirty="0" smtClean="0"/>
          </a:p>
          <a:p>
            <a:endParaRPr lang="en-GB" dirty="0"/>
          </a:p>
        </p:txBody>
      </p:sp>
    </p:spTree>
    <p:extLst>
      <p:ext uri="{BB962C8B-B14F-4D97-AF65-F5344CB8AC3E}">
        <p14:creationId xmlns:p14="http://schemas.microsoft.com/office/powerpoint/2010/main" val="1686237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445581"/>
            <a:ext cx="12192000" cy="91440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US" dirty="0" smtClean="0"/>
              <a:t>Model 2</a:t>
            </a:r>
            <a:endParaRPr lang="en-GB" dirty="0"/>
          </a:p>
        </p:txBody>
      </p:sp>
      <p:sp>
        <p:nvSpPr>
          <p:cNvPr id="3" name="Content Placeholder 2"/>
          <p:cNvSpPr>
            <a:spLocks noGrp="1"/>
          </p:cNvSpPr>
          <p:nvPr>
            <p:ph idx="1"/>
          </p:nvPr>
        </p:nvSpPr>
        <p:spPr/>
        <p:txBody>
          <a:bodyPr/>
          <a:lstStyle/>
          <a:p>
            <a:pPr marL="0" indent="0">
              <a:buNone/>
            </a:pPr>
            <a:endParaRPr lang="en-US" dirty="0" smtClean="0"/>
          </a:p>
          <a:p>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389342721"/>
              </p:ext>
            </p:extLst>
          </p:nvPr>
        </p:nvGraphicFramePr>
        <p:xfrm>
          <a:off x="838198" y="2040551"/>
          <a:ext cx="10721742" cy="736600"/>
        </p:xfrm>
        <a:graphic>
          <a:graphicData uri="http://schemas.openxmlformats.org/drawingml/2006/table">
            <a:tbl>
              <a:tblPr firstRow="1" bandRow="1">
                <a:tableStyleId>{F2DE63D5-997A-4646-A377-4702673A728D}</a:tableStyleId>
              </a:tblPr>
              <a:tblGrid>
                <a:gridCol w="3573914">
                  <a:extLst>
                    <a:ext uri="{9D8B030D-6E8A-4147-A177-3AD203B41FA5}">
                      <a16:colId xmlns:a16="http://schemas.microsoft.com/office/drawing/2014/main" val="647211554"/>
                    </a:ext>
                  </a:extLst>
                </a:gridCol>
                <a:gridCol w="3573914">
                  <a:extLst>
                    <a:ext uri="{9D8B030D-6E8A-4147-A177-3AD203B41FA5}">
                      <a16:colId xmlns:a16="http://schemas.microsoft.com/office/drawing/2014/main" val="2233916207"/>
                    </a:ext>
                  </a:extLst>
                </a:gridCol>
                <a:gridCol w="3573914">
                  <a:extLst>
                    <a:ext uri="{9D8B030D-6E8A-4147-A177-3AD203B41FA5}">
                      <a16:colId xmlns:a16="http://schemas.microsoft.com/office/drawing/2014/main" val="3207947382"/>
                    </a:ext>
                  </a:extLst>
                </a:gridCol>
              </a:tblGrid>
              <a:tr h="300288">
                <a:tc>
                  <a:txBody>
                    <a:bodyPr/>
                    <a:lstStyle/>
                    <a:p>
                      <a:r>
                        <a:rPr lang="en-US" dirty="0" smtClean="0"/>
                        <a:t>EXPERIMENT</a:t>
                      </a:r>
                      <a:r>
                        <a:rPr lang="en-US" baseline="0" dirty="0" smtClean="0"/>
                        <a:t> NO.</a:t>
                      </a:r>
                      <a:endParaRPr lang="en-GB" dirty="0"/>
                    </a:p>
                  </a:txBody>
                  <a:tcPr/>
                </a:tc>
                <a:tc>
                  <a:txBody>
                    <a:bodyPr/>
                    <a:lstStyle/>
                    <a:p>
                      <a:r>
                        <a:rPr lang="en-US" dirty="0" smtClean="0"/>
                        <a:t>MODEL USED</a:t>
                      </a:r>
                      <a:endParaRPr lang="en-GB" dirty="0"/>
                    </a:p>
                  </a:txBody>
                  <a:tcPr/>
                </a:tc>
                <a:tc>
                  <a:txBody>
                    <a:bodyPr/>
                    <a:lstStyle/>
                    <a:p>
                      <a:r>
                        <a:rPr lang="en-US" dirty="0" smtClean="0"/>
                        <a:t>RESULT</a:t>
                      </a:r>
                      <a:endParaRPr lang="en-GB" dirty="0"/>
                    </a:p>
                  </a:txBody>
                  <a:tcPr/>
                </a:tc>
                <a:extLst>
                  <a:ext uri="{0D108BD9-81ED-4DB2-BD59-A6C34878D82A}">
                    <a16:rowId xmlns:a16="http://schemas.microsoft.com/office/drawing/2014/main" val="2285285610"/>
                  </a:ext>
                </a:extLst>
              </a:tr>
              <a:tr h="370840">
                <a:tc>
                  <a:txBody>
                    <a:bodyPr/>
                    <a:lstStyle/>
                    <a:p>
                      <a:r>
                        <a:rPr lang="en-US" dirty="0" smtClean="0"/>
                        <a:t>2</a:t>
                      </a:r>
                      <a:endParaRPr lang="en-GB" dirty="0"/>
                    </a:p>
                  </a:txBody>
                  <a:tcPr/>
                </a:tc>
                <a:tc>
                  <a:txBody>
                    <a:bodyPr/>
                    <a:lstStyle/>
                    <a:p>
                      <a:r>
                        <a:rPr lang="en-US" dirty="0" smtClean="0"/>
                        <a:t>Conv3D</a:t>
                      </a:r>
                      <a:endParaRPr lang="en-GB" dirty="0"/>
                    </a:p>
                  </a:txBody>
                  <a:tcPr/>
                </a:tc>
                <a:tc>
                  <a:txBody>
                    <a:bodyPr/>
                    <a:lstStyle/>
                    <a:p>
                      <a:r>
                        <a:rPr lang="en-US" baseline="0" dirty="0" smtClean="0"/>
                        <a:t>22% accuracy</a:t>
                      </a:r>
                    </a:p>
                  </a:txBody>
                  <a:tcPr/>
                </a:tc>
                <a:extLst>
                  <a:ext uri="{0D108BD9-81ED-4DB2-BD59-A6C34878D82A}">
                    <a16:rowId xmlns:a16="http://schemas.microsoft.com/office/drawing/2014/main" val="1948414524"/>
                  </a:ext>
                </a:extLst>
              </a:tr>
            </a:tbl>
          </a:graphicData>
        </a:graphic>
      </p:graphicFrame>
      <p:sp>
        <p:nvSpPr>
          <p:cNvPr id="7" name="TextBox 6"/>
          <p:cNvSpPr txBox="1"/>
          <p:nvPr/>
        </p:nvSpPr>
        <p:spPr>
          <a:xfrm>
            <a:off x="728349" y="2937228"/>
            <a:ext cx="5673818" cy="3416320"/>
          </a:xfrm>
          <a:prstGeom prst="rect">
            <a:avLst/>
          </a:prstGeom>
          <a:noFill/>
        </p:spPr>
        <p:txBody>
          <a:bodyPr wrap="square" rtlCol="0">
            <a:spAutoFit/>
          </a:bodyPr>
          <a:lstStyle/>
          <a:p>
            <a:r>
              <a:rPr lang="en-US" b="1" dirty="0" smtClean="0"/>
              <a:t>No. of Epochs – 15</a:t>
            </a:r>
          </a:p>
          <a:p>
            <a:r>
              <a:rPr lang="en-US" dirty="0" smtClean="0"/>
              <a:t>Batch size </a:t>
            </a:r>
            <a:r>
              <a:rPr lang="en-US" dirty="0" smtClean="0"/>
              <a:t>– 47</a:t>
            </a:r>
          </a:p>
          <a:p>
            <a:r>
              <a:rPr lang="en-US" dirty="0" smtClean="0"/>
              <a:t>Activation function used </a:t>
            </a:r>
            <a:r>
              <a:rPr lang="en-US" dirty="0" smtClean="0"/>
              <a:t>– ‘</a:t>
            </a:r>
            <a:r>
              <a:rPr lang="en-US" dirty="0" err="1" smtClean="0"/>
              <a:t>elu</a:t>
            </a:r>
            <a:r>
              <a:rPr lang="en-US" dirty="0" smtClean="0"/>
              <a:t>’ because it helps in converging cost to zero faster.</a:t>
            </a:r>
          </a:p>
          <a:p>
            <a:r>
              <a:rPr lang="en-US" dirty="0" smtClean="0"/>
              <a:t>Dropped a Function from 3</a:t>
            </a:r>
            <a:r>
              <a:rPr lang="en-US" baseline="30000" dirty="0" smtClean="0"/>
              <a:t>rd</a:t>
            </a:r>
            <a:r>
              <a:rPr lang="en-US" dirty="0" smtClean="0"/>
              <a:t> layer – batch Normalization  </a:t>
            </a:r>
            <a:endParaRPr lang="en-US" dirty="0" smtClean="0"/>
          </a:p>
          <a:p>
            <a:endParaRPr lang="en-US" dirty="0"/>
          </a:p>
          <a:p>
            <a:r>
              <a:rPr lang="en-US" dirty="0" smtClean="0"/>
              <a:t>Max. Training Accuracy 0.22836878895759583</a:t>
            </a:r>
          </a:p>
          <a:p>
            <a:r>
              <a:rPr lang="en-US" dirty="0" smtClean="0"/>
              <a:t>Max. </a:t>
            </a:r>
            <a:r>
              <a:rPr lang="en-US" dirty="0" err="1" smtClean="0"/>
              <a:t>Validaiton</a:t>
            </a:r>
            <a:r>
              <a:rPr lang="en-US" dirty="0" smtClean="0"/>
              <a:t> Accuracy 0.13475176692008972 </a:t>
            </a:r>
            <a:r>
              <a:rPr lang="en-US" dirty="0" smtClean="0">
                <a:sym typeface="Wingdings" panose="05000000000000000000" pitchFamily="2" charset="2"/>
              </a:rPr>
              <a:t></a:t>
            </a:r>
            <a:endParaRPr lang="en-US" dirty="0" smtClean="0"/>
          </a:p>
          <a:p>
            <a:endParaRPr lang="en-US" dirty="0"/>
          </a:p>
          <a:p>
            <a:r>
              <a:rPr lang="en-US" dirty="0" smtClean="0"/>
              <a:t>Next Plan – Change in activation function; and removal of a layer</a:t>
            </a:r>
            <a:endParaRPr lang="en-US" dirty="0" smtClean="0"/>
          </a:p>
          <a:p>
            <a:endParaRPr lang="en-GB" dirty="0"/>
          </a:p>
        </p:txBody>
      </p:sp>
      <p:pic>
        <p:nvPicPr>
          <p:cNvPr id="9" name="Picture 8"/>
          <p:cNvPicPr>
            <a:picLocks noChangeAspect="1"/>
          </p:cNvPicPr>
          <p:nvPr/>
        </p:nvPicPr>
        <p:blipFill>
          <a:blip r:embed="rId2"/>
          <a:stretch>
            <a:fillRect/>
          </a:stretch>
        </p:blipFill>
        <p:spPr>
          <a:xfrm>
            <a:off x="4911340" y="67003"/>
            <a:ext cx="6302091" cy="1921806"/>
          </a:xfrm>
          <a:prstGeom prst="rect">
            <a:avLst/>
          </a:prstGeom>
        </p:spPr>
      </p:pic>
      <p:pic>
        <p:nvPicPr>
          <p:cNvPr id="14" name="Picture 13"/>
          <p:cNvPicPr>
            <a:picLocks noChangeAspect="1"/>
          </p:cNvPicPr>
          <p:nvPr/>
        </p:nvPicPr>
        <p:blipFill>
          <a:blip r:embed="rId3"/>
          <a:stretch>
            <a:fillRect/>
          </a:stretch>
        </p:blipFill>
        <p:spPr>
          <a:xfrm>
            <a:off x="7051809" y="2796401"/>
            <a:ext cx="3478229" cy="3944553"/>
          </a:xfrm>
          <a:prstGeom prst="rect">
            <a:avLst/>
          </a:prstGeom>
        </p:spPr>
      </p:pic>
    </p:spTree>
    <p:extLst>
      <p:ext uri="{BB962C8B-B14F-4D97-AF65-F5344CB8AC3E}">
        <p14:creationId xmlns:p14="http://schemas.microsoft.com/office/powerpoint/2010/main" val="3590179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445581"/>
            <a:ext cx="12192000" cy="91440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US" dirty="0" smtClean="0"/>
              <a:t>Model 3</a:t>
            </a:r>
            <a:endParaRPr lang="en-GB" dirty="0"/>
          </a:p>
        </p:txBody>
      </p:sp>
      <p:sp>
        <p:nvSpPr>
          <p:cNvPr id="3" name="Content Placeholder 2"/>
          <p:cNvSpPr>
            <a:spLocks noGrp="1"/>
          </p:cNvSpPr>
          <p:nvPr>
            <p:ph idx="1"/>
          </p:nvPr>
        </p:nvSpPr>
        <p:spPr/>
        <p:txBody>
          <a:bodyPr/>
          <a:lstStyle/>
          <a:p>
            <a:pPr marL="0" indent="0">
              <a:buNone/>
            </a:pPr>
            <a:endParaRPr lang="en-US" dirty="0" smtClean="0"/>
          </a:p>
          <a:p>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418436631"/>
              </p:ext>
            </p:extLst>
          </p:nvPr>
        </p:nvGraphicFramePr>
        <p:xfrm>
          <a:off x="838198" y="1970000"/>
          <a:ext cx="10721742" cy="741680"/>
        </p:xfrm>
        <a:graphic>
          <a:graphicData uri="http://schemas.openxmlformats.org/drawingml/2006/table">
            <a:tbl>
              <a:tblPr firstRow="1" bandRow="1">
                <a:tableStyleId>{F2DE63D5-997A-4646-A377-4702673A728D}</a:tableStyleId>
              </a:tblPr>
              <a:tblGrid>
                <a:gridCol w="3573914">
                  <a:extLst>
                    <a:ext uri="{9D8B030D-6E8A-4147-A177-3AD203B41FA5}">
                      <a16:colId xmlns:a16="http://schemas.microsoft.com/office/drawing/2014/main" val="647211554"/>
                    </a:ext>
                  </a:extLst>
                </a:gridCol>
                <a:gridCol w="3573914">
                  <a:extLst>
                    <a:ext uri="{9D8B030D-6E8A-4147-A177-3AD203B41FA5}">
                      <a16:colId xmlns:a16="http://schemas.microsoft.com/office/drawing/2014/main" val="2233916207"/>
                    </a:ext>
                  </a:extLst>
                </a:gridCol>
                <a:gridCol w="3573914">
                  <a:extLst>
                    <a:ext uri="{9D8B030D-6E8A-4147-A177-3AD203B41FA5}">
                      <a16:colId xmlns:a16="http://schemas.microsoft.com/office/drawing/2014/main" val="3207947382"/>
                    </a:ext>
                  </a:extLst>
                </a:gridCol>
              </a:tblGrid>
              <a:tr h="370840">
                <a:tc>
                  <a:txBody>
                    <a:bodyPr/>
                    <a:lstStyle/>
                    <a:p>
                      <a:r>
                        <a:rPr lang="en-US" dirty="0" smtClean="0"/>
                        <a:t>EXPERIMENT</a:t>
                      </a:r>
                      <a:r>
                        <a:rPr lang="en-US" baseline="0" dirty="0" smtClean="0"/>
                        <a:t> NO.</a:t>
                      </a:r>
                      <a:endParaRPr lang="en-GB" dirty="0"/>
                    </a:p>
                  </a:txBody>
                  <a:tcPr/>
                </a:tc>
                <a:tc>
                  <a:txBody>
                    <a:bodyPr/>
                    <a:lstStyle/>
                    <a:p>
                      <a:r>
                        <a:rPr lang="en-US" dirty="0" smtClean="0"/>
                        <a:t>MODEL USED</a:t>
                      </a:r>
                      <a:endParaRPr lang="en-GB" dirty="0"/>
                    </a:p>
                  </a:txBody>
                  <a:tcPr/>
                </a:tc>
                <a:tc>
                  <a:txBody>
                    <a:bodyPr/>
                    <a:lstStyle/>
                    <a:p>
                      <a:r>
                        <a:rPr lang="en-US" dirty="0" smtClean="0"/>
                        <a:t>RESULT</a:t>
                      </a:r>
                      <a:endParaRPr lang="en-GB" dirty="0"/>
                    </a:p>
                  </a:txBody>
                  <a:tcPr/>
                </a:tc>
                <a:extLst>
                  <a:ext uri="{0D108BD9-81ED-4DB2-BD59-A6C34878D82A}">
                    <a16:rowId xmlns:a16="http://schemas.microsoft.com/office/drawing/2014/main" val="2285285610"/>
                  </a:ext>
                </a:extLst>
              </a:tr>
              <a:tr h="370840">
                <a:tc>
                  <a:txBody>
                    <a:bodyPr/>
                    <a:lstStyle/>
                    <a:p>
                      <a:r>
                        <a:rPr lang="en-US" dirty="0" smtClean="0"/>
                        <a:t>3</a:t>
                      </a:r>
                      <a:endParaRPr lang="en-GB" dirty="0"/>
                    </a:p>
                  </a:txBody>
                  <a:tcPr/>
                </a:tc>
                <a:tc>
                  <a:txBody>
                    <a:bodyPr/>
                    <a:lstStyle/>
                    <a:p>
                      <a:r>
                        <a:rPr lang="en-US" dirty="0" smtClean="0"/>
                        <a:t>Conv3D</a:t>
                      </a:r>
                      <a:endParaRPr lang="en-GB" dirty="0"/>
                    </a:p>
                  </a:txBody>
                  <a:tcPr/>
                </a:tc>
                <a:tc>
                  <a:txBody>
                    <a:bodyPr/>
                    <a:lstStyle/>
                    <a:p>
                      <a:r>
                        <a:rPr lang="en-US" baseline="0" dirty="0" smtClean="0"/>
                        <a:t>25% accuracy</a:t>
                      </a:r>
                    </a:p>
                  </a:txBody>
                  <a:tcPr/>
                </a:tc>
                <a:extLst>
                  <a:ext uri="{0D108BD9-81ED-4DB2-BD59-A6C34878D82A}">
                    <a16:rowId xmlns:a16="http://schemas.microsoft.com/office/drawing/2014/main" val="1948414524"/>
                  </a:ext>
                </a:extLst>
              </a:tr>
            </a:tbl>
          </a:graphicData>
        </a:graphic>
      </p:graphicFrame>
      <p:sp>
        <p:nvSpPr>
          <p:cNvPr id="8" name="TextBox 7"/>
          <p:cNvSpPr txBox="1"/>
          <p:nvPr/>
        </p:nvSpPr>
        <p:spPr>
          <a:xfrm>
            <a:off x="838198" y="2809680"/>
            <a:ext cx="5673818" cy="3693319"/>
          </a:xfrm>
          <a:prstGeom prst="rect">
            <a:avLst/>
          </a:prstGeom>
          <a:noFill/>
        </p:spPr>
        <p:txBody>
          <a:bodyPr wrap="square" rtlCol="0">
            <a:spAutoFit/>
          </a:bodyPr>
          <a:lstStyle/>
          <a:p>
            <a:r>
              <a:rPr lang="en-US" dirty="0" smtClean="0"/>
              <a:t>No. of Epochs – 15</a:t>
            </a:r>
          </a:p>
          <a:p>
            <a:r>
              <a:rPr lang="en-US" dirty="0" smtClean="0"/>
              <a:t>Batch size </a:t>
            </a:r>
            <a:r>
              <a:rPr lang="en-US" dirty="0" smtClean="0"/>
              <a:t>– 47</a:t>
            </a:r>
          </a:p>
          <a:p>
            <a:r>
              <a:rPr lang="en-US" b="1" dirty="0" smtClean="0"/>
              <a:t>Activation function used </a:t>
            </a:r>
            <a:r>
              <a:rPr lang="en-US" b="1" dirty="0" smtClean="0"/>
              <a:t>– ‘</a:t>
            </a:r>
            <a:r>
              <a:rPr lang="en-US" b="1" dirty="0" err="1"/>
              <a:t>R</a:t>
            </a:r>
            <a:r>
              <a:rPr lang="en-US" b="1" dirty="0" err="1" smtClean="0"/>
              <a:t>elu</a:t>
            </a:r>
            <a:r>
              <a:rPr lang="en-US" b="1" dirty="0" smtClean="0"/>
              <a:t>’</a:t>
            </a:r>
            <a:r>
              <a:rPr lang="en-US" dirty="0" smtClean="0"/>
              <a:t> because it helps in pushing mean activation to zero with lower computational complexity.</a:t>
            </a:r>
            <a:r>
              <a:rPr lang="en-US" dirty="0"/>
              <a:t/>
            </a:r>
            <a:br>
              <a:rPr lang="en-US" dirty="0"/>
            </a:br>
            <a:r>
              <a:rPr lang="en-US" dirty="0" smtClean="0"/>
              <a:t>Dropped a Function from 3</a:t>
            </a:r>
            <a:r>
              <a:rPr lang="en-US" baseline="30000" dirty="0" smtClean="0"/>
              <a:t>rd</a:t>
            </a:r>
            <a:r>
              <a:rPr lang="en-US" dirty="0" smtClean="0"/>
              <a:t> layer – dropout layer removed  </a:t>
            </a:r>
            <a:endParaRPr lang="en-US" dirty="0" smtClean="0"/>
          </a:p>
          <a:p>
            <a:endParaRPr lang="en-US" dirty="0"/>
          </a:p>
          <a:p>
            <a:r>
              <a:rPr lang="en-US" dirty="0" smtClean="0"/>
              <a:t>Max. Training Accuracy 0.2567375898361206</a:t>
            </a:r>
          </a:p>
          <a:p>
            <a:r>
              <a:rPr lang="en-US" dirty="0" smtClean="0"/>
              <a:t>Max. </a:t>
            </a:r>
            <a:r>
              <a:rPr lang="en-US" dirty="0" err="1" smtClean="0"/>
              <a:t>Validaiton</a:t>
            </a:r>
            <a:r>
              <a:rPr lang="en-US" dirty="0" smtClean="0"/>
              <a:t> Accuracy 0.44680851697921753 </a:t>
            </a:r>
            <a:r>
              <a:rPr lang="en-US" dirty="0" smtClean="0">
                <a:sym typeface="Wingdings" panose="05000000000000000000" pitchFamily="2" charset="2"/>
              </a:rPr>
              <a:t></a:t>
            </a:r>
            <a:endParaRPr lang="en-US" dirty="0" smtClean="0"/>
          </a:p>
          <a:p>
            <a:endParaRPr lang="en-US" dirty="0"/>
          </a:p>
          <a:p>
            <a:r>
              <a:rPr lang="en-US" dirty="0" smtClean="0"/>
              <a:t>Next Plan – Change in kernel size</a:t>
            </a:r>
            <a:endParaRPr lang="en-US" dirty="0" smtClean="0"/>
          </a:p>
          <a:p>
            <a:r>
              <a:rPr lang="en-US" dirty="0" smtClean="0"/>
              <a:t>   </a:t>
            </a:r>
            <a:endParaRPr lang="en-GB" dirty="0"/>
          </a:p>
        </p:txBody>
      </p:sp>
      <p:pic>
        <p:nvPicPr>
          <p:cNvPr id="10" name="Picture 9"/>
          <p:cNvPicPr>
            <a:picLocks noChangeAspect="1"/>
          </p:cNvPicPr>
          <p:nvPr/>
        </p:nvPicPr>
        <p:blipFill>
          <a:blip r:embed="rId2"/>
          <a:stretch>
            <a:fillRect/>
          </a:stretch>
        </p:blipFill>
        <p:spPr>
          <a:xfrm>
            <a:off x="5418212" y="105134"/>
            <a:ext cx="6038658" cy="1845544"/>
          </a:xfrm>
          <a:prstGeom prst="rect">
            <a:avLst/>
          </a:prstGeom>
        </p:spPr>
      </p:pic>
      <p:pic>
        <p:nvPicPr>
          <p:cNvPr id="13" name="Picture 12"/>
          <p:cNvPicPr>
            <a:picLocks noChangeAspect="1"/>
          </p:cNvPicPr>
          <p:nvPr/>
        </p:nvPicPr>
        <p:blipFill>
          <a:blip r:embed="rId3"/>
          <a:stretch>
            <a:fillRect/>
          </a:stretch>
        </p:blipFill>
        <p:spPr>
          <a:xfrm>
            <a:off x="6939705" y="2809680"/>
            <a:ext cx="3986406" cy="3923329"/>
          </a:xfrm>
          <a:prstGeom prst="rect">
            <a:avLst/>
          </a:prstGeom>
        </p:spPr>
      </p:pic>
    </p:spTree>
    <p:extLst>
      <p:ext uri="{BB962C8B-B14F-4D97-AF65-F5344CB8AC3E}">
        <p14:creationId xmlns:p14="http://schemas.microsoft.com/office/powerpoint/2010/main" val="468430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445581"/>
            <a:ext cx="12192000" cy="91440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US" dirty="0" smtClean="0"/>
              <a:t>Model 4</a:t>
            </a:r>
            <a:endParaRPr lang="en-GB" dirty="0"/>
          </a:p>
        </p:txBody>
      </p:sp>
      <p:sp>
        <p:nvSpPr>
          <p:cNvPr id="3" name="Content Placeholder 2"/>
          <p:cNvSpPr>
            <a:spLocks noGrp="1"/>
          </p:cNvSpPr>
          <p:nvPr>
            <p:ph idx="1"/>
          </p:nvPr>
        </p:nvSpPr>
        <p:spPr/>
        <p:txBody>
          <a:bodyPr/>
          <a:lstStyle/>
          <a:p>
            <a:pPr marL="0" indent="0">
              <a:buNone/>
            </a:pPr>
            <a:endParaRPr lang="en-US" dirty="0" smtClean="0"/>
          </a:p>
          <a:p>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801161658"/>
              </p:ext>
            </p:extLst>
          </p:nvPr>
        </p:nvGraphicFramePr>
        <p:xfrm>
          <a:off x="838198" y="1941126"/>
          <a:ext cx="10721742" cy="741680"/>
        </p:xfrm>
        <a:graphic>
          <a:graphicData uri="http://schemas.openxmlformats.org/drawingml/2006/table">
            <a:tbl>
              <a:tblPr firstRow="1" bandRow="1">
                <a:tableStyleId>{F2DE63D5-997A-4646-A377-4702673A728D}</a:tableStyleId>
              </a:tblPr>
              <a:tblGrid>
                <a:gridCol w="3573914">
                  <a:extLst>
                    <a:ext uri="{9D8B030D-6E8A-4147-A177-3AD203B41FA5}">
                      <a16:colId xmlns:a16="http://schemas.microsoft.com/office/drawing/2014/main" val="647211554"/>
                    </a:ext>
                  </a:extLst>
                </a:gridCol>
                <a:gridCol w="3573914">
                  <a:extLst>
                    <a:ext uri="{9D8B030D-6E8A-4147-A177-3AD203B41FA5}">
                      <a16:colId xmlns:a16="http://schemas.microsoft.com/office/drawing/2014/main" val="2233916207"/>
                    </a:ext>
                  </a:extLst>
                </a:gridCol>
                <a:gridCol w="3573914">
                  <a:extLst>
                    <a:ext uri="{9D8B030D-6E8A-4147-A177-3AD203B41FA5}">
                      <a16:colId xmlns:a16="http://schemas.microsoft.com/office/drawing/2014/main" val="3207947382"/>
                    </a:ext>
                  </a:extLst>
                </a:gridCol>
              </a:tblGrid>
              <a:tr h="370840">
                <a:tc>
                  <a:txBody>
                    <a:bodyPr/>
                    <a:lstStyle/>
                    <a:p>
                      <a:r>
                        <a:rPr lang="en-US" dirty="0" smtClean="0"/>
                        <a:t>EXPERIMENT</a:t>
                      </a:r>
                      <a:r>
                        <a:rPr lang="en-US" baseline="0" dirty="0" smtClean="0"/>
                        <a:t> NO.</a:t>
                      </a:r>
                      <a:endParaRPr lang="en-GB" dirty="0"/>
                    </a:p>
                  </a:txBody>
                  <a:tcPr/>
                </a:tc>
                <a:tc>
                  <a:txBody>
                    <a:bodyPr/>
                    <a:lstStyle/>
                    <a:p>
                      <a:r>
                        <a:rPr lang="en-US" dirty="0" smtClean="0"/>
                        <a:t>MODEL USED</a:t>
                      </a:r>
                      <a:endParaRPr lang="en-GB" dirty="0"/>
                    </a:p>
                  </a:txBody>
                  <a:tcPr/>
                </a:tc>
                <a:tc>
                  <a:txBody>
                    <a:bodyPr/>
                    <a:lstStyle/>
                    <a:p>
                      <a:r>
                        <a:rPr lang="en-US" dirty="0" smtClean="0"/>
                        <a:t>RESULT</a:t>
                      </a:r>
                      <a:endParaRPr lang="en-GB" dirty="0"/>
                    </a:p>
                  </a:txBody>
                  <a:tcPr/>
                </a:tc>
                <a:extLst>
                  <a:ext uri="{0D108BD9-81ED-4DB2-BD59-A6C34878D82A}">
                    <a16:rowId xmlns:a16="http://schemas.microsoft.com/office/drawing/2014/main" val="2285285610"/>
                  </a:ext>
                </a:extLst>
              </a:tr>
              <a:tr h="370840">
                <a:tc>
                  <a:txBody>
                    <a:bodyPr/>
                    <a:lstStyle/>
                    <a:p>
                      <a:r>
                        <a:rPr lang="en-US" dirty="0" smtClean="0"/>
                        <a:t>4</a:t>
                      </a:r>
                      <a:endParaRPr lang="en-GB" dirty="0"/>
                    </a:p>
                  </a:txBody>
                  <a:tcPr/>
                </a:tc>
                <a:tc>
                  <a:txBody>
                    <a:bodyPr/>
                    <a:lstStyle/>
                    <a:p>
                      <a:r>
                        <a:rPr lang="en-US" dirty="0" smtClean="0"/>
                        <a:t>Conv3D</a:t>
                      </a:r>
                      <a:endParaRPr lang="en-GB" dirty="0"/>
                    </a:p>
                  </a:txBody>
                  <a:tcPr/>
                </a:tc>
                <a:tc>
                  <a:txBody>
                    <a:bodyPr/>
                    <a:lstStyle/>
                    <a:p>
                      <a:r>
                        <a:rPr lang="en-US" dirty="0" smtClean="0"/>
                        <a:t>31%</a:t>
                      </a:r>
                      <a:r>
                        <a:rPr lang="en-US" baseline="0" dirty="0" smtClean="0"/>
                        <a:t> accuracy</a:t>
                      </a:r>
                    </a:p>
                  </a:txBody>
                  <a:tcPr/>
                </a:tc>
                <a:extLst>
                  <a:ext uri="{0D108BD9-81ED-4DB2-BD59-A6C34878D82A}">
                    <a16:rowId xmlns:a16="http://schemas.microsoft.com/office/drawing/2014/main" val="1948414524"/>
                  </a:ext>
                </a:extLst>
              </a:tr>
            </a:tbl>
          </a:graphicData>
        </a:graphic>
      </p:graphicFrame>
      <p:pic>
        <p:nvPicPr>
          <p:cNvPr id="10" name="Picture 9"/>
          <p:cNvPicPr>
            <a:picLocks noChangeAspect="1"/>
          </p:cNvPicPr>
          <p:nvPr/>
        </p:nvPicPr>
        <p:blipFill>
          <a:blip r:embed="rId2"/>
          <a:stretch>
            <a:fillRect/>
          </a:stretch>
        </p:blipFill>
        <p:spPr>
          <a:xfrm>
            <a:off x="5685823" y="173878"/>
            <a:ext cx="5383229" cy="1708056"/>
          </a:xfrm>
          <a:prstGeom prst="rect">
            <a:avLst/>
          </a:prstGeom>
        </p:spPr>
      </p:pic>
      <p:sp>
        <p:nvSpPr>
          <p:cNvPr id="11" name="TextBox 10"/>
          <p:cNvSpPr txBox="1"/>
          <p:nvPr/>
        </p:nvSpPr>
        <p:spPr>
          <a:xfrm>
            <a:off x="269507" y="2798307"/>
            <a:ext cx="6459881" cy="3970318"/>
          </a:xfrm>
          <a:prstGeom prst="rect">
            <a:avLst/>
          </a:prstGeom>
          <a:noFill/>
        </p:spPr>
        <p:txBody>
          <a:bodyPr wrap="square" rtlCol="0">
            <a:spAutoFit/>
          </a:bodyPr>
          <a:lstStyle/>
          <a:p>
            <a:r>
              <a:rPr lang="en-US" b="1" dirty="0" smtClean="0"/>
              <a:t>No. of Epochs – 20</a:t>
            </a:r>
          </a:p>
          <a:p>
            <a:r>
              <a:rPr lang="en-US" b="1" dirty="0" smtClean="0"/>
              <a:t>Batch size </a:t>
            </a:r>
            <a:r>
              <a:rPr lang="en-US" b="1" dirty="0" smtClean="0"/>
              <a:t>– 55</a:t>
            </a:r>
          </a:p>
          <a:p>
            <a:r>
              <a:rPr lang="en-US" dirty="0" smtClean="0"/>
              <a:t>Activation function used </a:t>
            </a:r>
            <a:r>
              <a:rPr lang="en-US" dirty="0" smtClean="0"/>
              <a:t>– ‘</a:t>
            </a:r>
            <a:r>
              <a:rPr lang="en-US" dirty="0" err="1"/>
              <a:t>R</a:t>
            </a:r>
            <a:r>
              <a:rPr lang="en-US" dirty="0" err="1" smtClean="0"/>
              <a:t>elu</a:t>
            </a:r>
            <a:r>
              <a:rPr lang="en-US" dirty="0" smtClean="0"/>
              <a:t>’ because it helps in pushing mean activation to zero with lower computational complexity.</a:t>
            </a:r>
            <a:endParaRPr lang="en-US" dirty="0"/>
          </a:p>
          <a:p>
            <a:r>
              <a:rPr lang="en-US" dirty="0" smtClean="0"/>
              <a:t>Max. Training Accuracy 0.3048951029777527</a:t>
            </a:r>
          </a:p>
          <a:p>
            <a:r>
              <a:rPr lang="en-US" dirty="0" smtClean="0"/>
              <a:t>Max. </a:t>
            </a:r>
            <a:r>
              <a:rPr lang="en-US" dirty="0" err="1" smtClean="0"/>
              <a:t>Validaiton</a:t>
            </a:r>
            <a:r>
              <a:rPr lang="en-US" dirty="0" smtClean="0"/>
              <a:t> Accuracy 0.9818181991577148</a:t>
            </a:r>
            <a:r>
              <a:rPr lang="en-US" dirty="0" smtClean="0">
                <a:sym typeface="Wingdings" panose="05000000000000000000" pitchFamily="2" charset="2"/>
              </a:rPr>
              <a:t></a:t>
            </a:r>
            <a:endParaRPr lang="en-US" dirty="0" smtClean="0"/>
          </a:p>
          <a:p>
            <a:endParaRPr lang="en-US" dirty="0"/>
          </a:p>
          <a:p>
            <a:r>
              <a:rPr lang="en-US" b="1" dirty="0" smtClean="0"/>
              <a:t>Accuracy is slightly improved but there is huge difference to validation accuracy</a:t>
            </a:r>
          </a:p>
          <a:p>
            <a:r>
              <a:rPr lang="en-US" b="1" dirty="0" smtClean="0"/>
              <a:t>- Accuracy is improved after removing dropouts but training accuracy has not increased a lot.</a:t>
            </a:r>
          </a:p>
          <a:p>
            <a:r>
              <a:rPr lang="en-US" b="1" dirty="0" smtClean="0"/>
              <a:t>- validation accuracy is sky rocketing comparatively. this could be because of data.</a:t>
            </a:r>
          </a:p>
          <a:p>
            <a:r>
              <a:rPr lang="en-US" b="1" dirty="0" smtClean="0"/>
              <a:t>- training it for more time might increase the training accuracy  </a:t>
            </a:r>
            <a:r>
              <a:rPr lang="en-US" dirty="0" smtClean="0"/>
              <a:t> </a:t>
            </a:r>
            <a:endParaRPr lang="en-GB" dirty="0"/>
          </a:p>
        </p:txBody>
      </p:sp>
      <p:pic>
        <p:nvPicPr>
          <p:cNvPr id="13" name="Picture 12"/>
          <p:cNvPicPr>
            <a:picLocks noChangeAspect="1"/>
          </p:cNvPicPr>
          <p:nvPr/>
        </p:nvPicPr>
        <p:blipFill>
          <a:blip r:embed="rId3"/>
          <a:stretch>
            <a:fillRect/>
          </a:stretch>
        </p:blipFill>
        <p:spPr>
          <a:xfrm>
            <a:off x="7511323" y="2943079"/>
            <a:ext cx="3557729" cy="3529715"/>
          </a:xfrm>
          <a:prstGeom prst="rect">
            <a:avLst/>
          </a:prstGeom>
        </p:spPr>
      </p:pic>
    </p:spTree>
    <p:extLst>
      <p:ext uri="{BB962C8B-B14F-4D97-AF65-F5344CB8AC3E}">
        <p14:creationId xmlns:p14="http://schemas.microsoft.com/office/powerpoint/2010/main" val="1991108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445581"/>
            <a:ext cx="12192000" cy="91440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US" dirty="0" smtClean="0"/>
              <a:t>Model 5</a:t>
            </a:r>
            <a:endParaRPr lang="en-GB" dirty="0"/>
          </a:p>
        </p:txBody>
      </p:sp>
      <p:sp>
        <p:nvSpPr>
          <p:cNvPr id="3" name="Content Placeholder 2"/>
          <p:cNvSpPr>
            <a:spLocks noGrp="1"/>
          </p:cNvSpPr>
          <p:nvPr>
            <p:ph idx="1"/>
          </p:nvPr>
        </p:nvSpPr>
        <p:spPr/>
        <p:txBody>
          <a:bodyPr/>
          <a:lstStyle/>
          <a:p>
            <a:pPr marL="0" indent="0">
              <a:buNone/>
            </a:pPr>
            <a:endParaRPr lang="en-US" dirty="0" smtClean="0"/>
          </a:p>
          <a:p>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672174988"/>
              </p:ext>
            </p:extLst>
          </p:nvPr>
        </p:nvGraphicFramePr>
        <p:xfrm>
          <a:off x="838200" y="1594620"/>
          <a:ext cx="10721742" cy="1010920"/>
        </p:xfrm>
        <a:graphic>
          <a:graphicData uri="http://schemas.openxmlformats.org/drawingml/2006/table">
            <a:tbl>
              <a:tblPr firstRow="1" bandRow="1">
                <a:tableStyleId>{F2DE63D5-997A-4646-A377-4702673A728D}</a:tableStyleId>
              </a:tblPr>
              <a:tblGrid>
                <a:gridCol w="3573914">
                  <a:extLst>
                    <a:ext uri="{9D8B030D-6E8A-4147-A177-3AD203B41FA5}">
                      <a16:colId xmlns:a16="http://schemas.microsoft.com/office/drawing/2014/main" val="647211554"/>
                    </a:ext>
                  </a:extLst>
                </a:gridCol>
                <a:gridCol w="3573914">
                  <a:extLst>
                    <a:ext uri="{9D8B030D-6E8A-4147-A177-3AD203B41FA5}">
                      <a16:colId xmlns:a16="http://schemas.microsoft.com/office/drawing/2014/main" val="2233916207"/>
                    </a:ext>
                  </a:extLst>
                </a:gridCol>
                <a:gridCol w="3573914">
                  <a:extLst>
                    <a:ext uri="{9D8B030D-6E8A-4147-A177-3AD203B41FA5}">
                      <a16:colId xmlns:a16="http://schemas.microsoft.com/office/drawing/2014/main" val="3207947382"/>
                    </a:ext>
                  </a:extLst>
                </a:gridCol>
              </a:tblGrid>
              <a:tr h="370840">
                <a:tc>
                  <a:txBody>
                    <a:bodyPr/>
                    <a:lstStyle/>
                    <a:p>
                      <a:r>
                        <a:rPr lang="en-US" dirty="0" smtClean="0"/>
                        <a:t>EXPERIMENT</a:t>
                      </a:r>
                      <a:r>
                        <a:rPr lang="en-US" baseline="0" dirty="0" smtClean="0"/>
                        <a:t> NO.</a:t>
                      </a:r>
                      <a:endParaRPr lang="en-GB" dirty="0"/>
                    </a:p>
                  </a:txBody>
                  <a:tcPr/>
                </a:tc>
                <a:tc>
                  <a:txBody>
                    <a:bodyPr/>
                    <a:lstStyle/>
                    <a:p>
                      <a:r>
                        <a:rPr lang="en-US" dirty="0" smtClean="0"/>
                        <a:t>MODEL USED</a:t>
                      </a:r>
                      <a:endParaRPr lang="en-GB" dirty="0"/>
                    </a:p>
                  </a:txBody>
                  <a:tcPr/>
                </a:tc>
                <a:tc>
                  <a:txBody>
                    <a:bodyPr/>
                    <a:lstStyle/>
                    <a:p>
                      <a:r>
                        <a:rPr lang="en-US" dirty="0" smtClean="0"/>
                        <a:t>RESULT</a:t>
                      </a:r>
                      <a:endParaRPr lang="en-GB" dirty="0"/>
                    </a:p>
                  </a:txBody>
                  <a:tcPr/>
                </a:tc>
                <a:extLst>
                  <a:ext uri="{0D108BD9-81ED-4DB2-BD59-A6C34878D82A}">
                    <a16:rowId xmlns:a16="http://schemas.microsoft.com/office/drawing/2014/main" val="2285285610"/>
                  </a:ext>
                </a:extLst>
              </a:tr>
              <a:tr h="370840">
                <a:tc>
                  <a:txBody>
                    <a:bodyPr/>
                    <a:lstStyle/>
                    <a:p>
                      <a:r>
                        <a:rPr lang="en-US" dirty="0" smtClean="0"/>
                        <a:t>5</a:t>
                      </a:r>
                      <a:endParaRPr lang="en-GB" dirty="0"/>
                    </a:p>
                  </a:txBody>
                  <a:tcPr/>
                </a:tc>
                <a:tc>
                  <a:txBody>
                    <a:bodyPr/>
                    <a:lstStyle/>
                    <a:p>
                      <a:r>
                        <a:rPr lang="en-US" dirty="0" smtClean="0"/>
                        <a:t>Conv3D</a:t>
                      </a:r>
                      <a:endParaRPr lang="en-GB" dirty="0"/>
                    </a:p>
                  </a:txBody>
                  <a:tcPr/>
                </a:tc>
                <a:tc>
                  <a:txBody>
                    <a:bodyPr/>
                    <a:lstStyle/>
                    <a:p>
                      <a:r>
                        <a:rPr lang="en-US" dirty="0" smtClean="0"/>
                        <a:t>Had to stop because of a lot of time taken</a:t>
                      </a:r>
                      <a:endParaRPr lang="en-US" baseline="0" dirty="0" smtClean="0"/>
                    </a:p>
                  </a:txBody>
                  <a:tcPr/>
                </a:tc>
                <a:extLst>
                  <a:ext uri="{0D108BD9-81ED-4DB2-BD59-A6C34878D82A}">
                    <a16:rowId xmlns:a16="http://schemas.microsoft.com/office/drawing/2014/main" val="1948414524"/>
                  </a:ext>
                </a:extLst>
              </a:tr>
            </a:tbl>
          </a:graphicData>
        </a:graphic>
      </p:graphicFrame>
      <p:sp>
        <p:nvSpPr>
          <p:cNvPr id="7" name="TextBox 6"/>
          <p:cNvSpPr txBox="1"/>
          <p:nvPr/>
        </p:nvSpPr>
        <p:spPr>
          <a:xfrm>
            <a:off x="632058" y="2839786"/>
            <a:ext cx="5650155" cy="3416320"/>
          </a:xfrm>
          <a:prstGeom prst="rect">
            <a:avLst/>
          </a:prstGeom>
          <a:noFill/>
        </p:spPr>
        <p:txBody>
          <a:bodyPr wrap="square" rtlCol="0">
            <a:spAutoFit/>
          </a:bodyPr>
          <a:lstStyle/>
          <a:p>
            <a:r>
              <a:rPr lang="en-US" b="1" dirty="0" smtClean="0"/>
              <a:t>No. of Epochs – 33</a:t>
            </a:r>
          </a:p>
          <a:p>
            <a:r>
              <a:rPr lang="en-US" b="1" dirty="0" smtClean="0"/>
              <a:t>Batch size </a:t>
            </a:r>
            <a:r>
              <a:rPr lang="en-US" b="1" dirty="0" smtClean="0"/>
              <a:t>– 65</a:t>
            </a:r>
          </a:p>
          <a:p>
            <a:r>
              <a:rPr lang="en-US" dirty="0" smtClean="0"/>
              <a:t>Activation function used </a:t>
            </a:r>
            <a:r>
              <a:rPr lang="en-US" dirty="0" smtClean="0"/>
              <a:t>– ‘</a:t>
            </a:r>
            <a:r>
              <a:rPr lang="en-US" dirty="0" err="1"/>
              <a:t>R</a:t>
            </a:r>
            <a:r>
              <a:rPr lang="en-US" dirty="0" err="1" smtClean="0"/>
              <a:t>elu</a:t>
            </a:r>
            <a:r>
              <a:rPr lang="en-US" dirty="0" smtClean="0"/>
              <a:t>’ because it helps in pushing mean activation to zero with lower computational complexity.</a:t>
            </a:r>
            <a:endParaRPr lang="en-US" dirty="0"/>
          </a:p>
          <a:p>
            <a:endParaRPr lang="en-US" dirty="0" smtClean="0">
              <a:sym typeface="Wingdings" panose="05000000000000000000" pitchFamily="2" charset="2"/>
            </a:endParaRPr>
          </a:p>
          <a:p>
            <a:r>
              <a:rPr lang="en-US" dirty="0" smtClean="0">
                <a:sym typeface="Wingdings" panose="05000000000000000000" pitchFamily="2" charset="2"/>
              </a:rPr>
              <a:t>Because it took several hours to run, we had to </a:t>
            </a:r>
            <a:r>
              <a:rPr lang="en-US" dirty="0" err="1" smtClean="0">
                <a:sym typeface="Wingdings" panose="05000000000000000000" pitchFamily="2" charset="2"/>
              </a:rPr>
              <a:t>unfortunatenly</a:t>
            </a:r>
            <a:r>
              <a:rPr lang="en-US" dirty="0" smtClean="0">
                <a:sym typeface="Wingdings" panose="05000000000000000000" pitchFamily="2" charset="2"/>
              </a:rPr>
              <a:t> stop in middle where in the max accuracy it got was 27 % accuracy</a:t>
            </a:r>
          </a:p>
          <a:p>
            <a:endParaRPr lang="en-US" dirty="0">
              <a:sym typeface="Wingdings" panose="05000000000000000000" pitchFamily="2" charset="2"/>
            </a:endParaRPr>
          </a:p>
          <a:p>
            <a:r>
              <a:rPr lang="en-US" dirty="0" smtClean="0">
                <a:sym typeface="Wingdings" panose="05000000000000000000" pitchFamily="2" charset="2"/>
              </a:rPr>
              <a:t>Next plan – use convo2d+LSTM</a:t>
            </a:r>
            <a:endParaRPr lang="en-US" dirty="0" smtClean="0"/>
          </a:p>
          <a:p>
            <a:endParaRPr lang="en-US" dirty="0"/>
          </a:p>
        </p:txBody>
      </p:sp>
      <p:pic>
        <p:nvPicPr>
          <p:cNvPr id="11" name="Picture 10"/>
          <p:cNvPicPr>
            <a:picLocks noChangeAspect="1"/>
          </p:cNvPicPr>
          <p:nvPr/>
        </p:nvPicPr>
        <p:blipFill>
          <a:blip r:embed="rId2"/>
          <a:stretch>
            <a:fillRect/>
          </a:stretch>
        </p:blipFill>
        <p:spPr>
          <a:xfrm>
            <a:off x="6699734" y="2656180"/>
            <a:ext cx="3705175" cy="4046363"/>
          </a:xfrm>
          <a:prstGeom prst="rect">
            <a:avLst/>
          </a:prstGeom>
        </p:spPr>
      </p:pic>
    </p:spTree>
    <p:extLst>
      <p:ext uri="{BB962C8B-B14F-4D97-AF65-F5344CB8AC3E}">
        <p14:creationId xmlns:p14="http://schemas.microsoft.com/office/powerpoint/2010/main" val="3804194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1653</TotalTime>
  <Words>871</Words>
  <Application>Microsoft Office PowerPoint</Application>
  <PresentationFormat>Widescreen</PresentationFormat>
  <Paragraphs>159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Courier New</vt:lpstr>
      <vt:lpstr>Eras Medium ITC</vt:lpstr>
      <vt:lpstr>Wingdings</vt:lpstr>
      <vt:lpstr>Office Theme</vt:lpstr>
      <vt:lpstr>GESTURE RECOGNITION PROJECT</vt:lpstr>
      <vt:lpstr>CONTENT</vt:lpstr>
      <vt:lpstr>Problem Statement</vt:lpstr>
      <vt:lpstr>Objective</vt:lpstr>
      <vt:lpstr>Model 1</vt:lpstr>
      <vt:lpstr>Model 2</vt:lpstr>
      <vt:lpstr>Model 3</vt:lpstr>
      <vt:lpstr>Model 4</vt:lpstr>
      <vt:lpstr>Model 5</vt:lpstr>
      <vt:lpstr>Model 6</vt:lpstr>
      <vt:lpstr>Summarizing</vt:lpstr>
      <vt:lpstr>Write Up Table</vt:lpstr>
      <vt:lpstr>THANK YOU </vt:lpstr>
    </vt:vector>
  </TitlesOfParts>
  <Company>Danske Bank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GESTURE RECOGNITION PROJECT</dc:title>
  <dc:creator>Anjali Vashisth</dc:creator>
  <cp:lastModifiedBy>Anjali Vashisth</cp:lastModifiedBy>
  <cp:revision>24</cp:revision>
  <dcterms:created xsi:type="dcterms:W3CDTF">2022-08-23T14:08:41Z</dcterms:created>
  <dcterms:modified xsi:type="dcterms:W3CDTF">2022-08-24T17:42:07Z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a761c37-f19c-4dfb-8dd2-47be415f8fae_Enabled">
    <vt:lpwstr>true</vt:lpwstr>
  </property>
  <property fmtid="{D5CDD505-2E9C-101B-9397-08002B2CF9AE}" pid="3" name="MSIP_Label_2a761c37-f19c-4dfb-8dd2-47be415f8fae_SetDate">
    <vt:lpwstr>2022-08-23T14:51:37Z</vt:lpwstr>
  </property>
  <property fmtid="{D5CDD505-2E9C-101B-9397-08002B2CF9AE}" pid="4" name="MSIP_Label_2a761c37-f19c-4dfb-8dd2-47be415f8fae_Method">
    <vt:lpwstr>Privileged</vt:lpwstr>
  </property>
  <property fmtid="{D5CDD505-2E9C-101B-9397-08002B2CF9AE}" pid="5" name="MSIP_Label_2a761c37-f19c-4dfb-8dd2-47be415f8fae_Name">
    <vt:lpwstr>Confidential</vt:lpwstr>
  </property>
  <property fmtid="{D5CDD505-2E9C-101B-9397-08002B2CF9AE}" pid="6" name="MSIP_Label_2a761c37-f19c-4dfb-8dd2-47be415f8fae_SiteId">
    <vt:lpwstr>c7d1b6e9-1447-457b-9223-ac25df4941bf</vt:lpwstr>
  </property>
  <property fmtid="{D5CDD505-2E9C-101B-9397-08002B2CF9AE}" pid="7" name="MSIP_Label_2a761c37-f19c-4dfb-8dd2-47be415f8fae_ActionId">
    <vt:lpwstr>2fa76828-bf32-42cd-8ce6-368afae82c2a</vt:lpwstr>
  </property>
  <property fmtid="{D5CDD505-2E9C-101B-9397-08002B2CF9AE}" pid="8" name="MSIP_Label_2a761c37-f19c-4dfb-8dd2-47be415f8fae_ContentBits">
    <vt:lpwstr>0</vt:lpwstr>
  </property>
</Properties>
</file>