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4" r:id="rId4"/>
    <p:sldId id="267" r:id="rId5"/>
    <p:sldId id="269" r:id="rId6"/>
    <p:sldId id="270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9A5FF4-90D2-4D1C-B661-D1F2068C1013}">
          <p14:sldIdLst>
            <p14:sldId id="256"/>
          </p14:sldIdLst>
        </p14:section>
        <p14:section name="Untitled Section" id="{5C64B37B-04EC-4FB8-A158-56DBE954906E}">
          <p14:sldIdLst>
            <p14:sldId id="257"/>
            <p14:sldId id="264"/>
            <p14:sldId id="267"/>
            <p14:sldId id="269"/>
            <p14:sldId id="270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>
        <p:scale>
          <a:sx n="100" d="100"/>
          <a:sy n="100" d="100"/>
        </p:scale>
        <p:origin x="201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0D3F0-B944-4762-97F5-E24C45093C9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9C3A4-451A-4C92-90F6-37761F08E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48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/>
          <a:srcRect l="57733" r="2499"/>
          <a:stretch/>
        </p:blipFill>
        <p:spPr>
          <a:xfrm>
            <a:off x="4283689" y="-31077"/>
            <a:ext cx="4851350" cy="68890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rcRect l="2758" r="44828"/>
          <a:stretch/>
        </p:blipFill>
        <p:spPr>
          <a:xfrm>
            <a:off x="-3" y="-31078"/>
            <a:ext cx="6393970" cy="6889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37D2B1C-F3C8-47E9-B530-E85BEA7AEB6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627A9DD-9BD5-4133-BBF6-FF0BF6979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15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37D2B1C-F3C8-47E9-B530-E85BEA7AEB6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627A9DD-9BD5-4133-BBF6-FF0BF6979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14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37D2B1C-F3C8-47E9-B530-E85BEA7AEB6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627A9DD-9BD5-4133-BBF6-FF0BF6979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19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163469" y="6609806"/>
            <a:ext cx="2023137" cy="215268"/>
            <a:chOff x="217958" y="6609806"/>
            <a:chExt cx="2697516" cy="215268"/>
          </a:xfrm>
        </p:grpSpPr>
        <p:sp>
          <p:nvSpPr>
            <p:cNvPr id="14" name="TextBox 13"/>
            <p:cNvSpPr txBox="1"/>
            <p:nvPr/>
          </p:nvSpPr>
          <p:spPr>
            <a:xfrm>
              <a:off x="335281" y="6617325"/>
              <a:ext cx="2580193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750" dirty="0"/>
                <a:t>Copyright, Confidential, Tata Motors Limited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17958" y="6609806"/>
              <a:ext cx="299655" cy="207749"/>
              <a:chOff x="4976949" y="3383280"/>
              <a:chExt cx="299655" cy="207749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976949" y="3383280"/>
                <a:ext cx="299655" cy="207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750" dirty="0"/>
                  <a:t>c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033238" y="3435531"/>
                <a:ext cx="120030" cy="1314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0"/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5"/>
            <a:ext cx="9144000" cy="114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3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3189"/>
            <a:ext cx="7886700" cy="547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37D2B1C-F3C8-47E9-B530-E85BEA7AEB6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627A9DD-9BD5-4133-BBF6-FF0BF69793AD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7009" y="6604260"/>
            <a:ext cx="2618329" cy="253740"/>
            <a:chOff x="217958" y="6609806"/>
            <a:chExt cx="2618328" cy="253740"/>
          </a:xfrm>
        </p:grpSpPr>
        <p:sp>
          <p:nvSpPr>
            <p:cNvPr id="8" name="TextBox 7"/>
            <p:cNvSpPr txBox="1"/>
            <p:nvPr/>
          </p:nvSpPr>
          <p:spPr>
            <a:xfrm>
              <a:off x="335281" y="6617325"/>
              <a:ext cx="25010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 smtClean="0"/>
                <a:t>Copyright, Confidential, Tata Motors Limited</a:t>
              </a:r>
              <a:endParaRPr lang="en-IN" sz="10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7958" y="6609806"/>
              <a:ext cx="239168" cy="246221"/>
              <a:chOff x="4976949" y="3383280"/>
              <a:chExt cx="239168" cy="24622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976949" y="3383280"/>
                <a:ext cx="2391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000" dirty="0" smtClean="0"/>
                  <a:t>c</a:t>
                </a:r>
                <a:endParaRPr lang="en-IN" sz="1000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033238" y="3435531"/>
                <a:ext cx="120030" cy="1314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</p:grpSp>
      </p:grp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" r="58543"/>
          <a:stretch/>
        </p:blipFill>
        <p:spPr>
          <a:xfrm>
            <a:off x="-2" y="7330"/>
            <a:ext cx="4710313" cy="11431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90" r="2684"/>
          <a:stretch/>
        </p:blipFill>
        <p:spPr>
          <a:xfrm>
            <a:off x="3971365" y="0"/>
            <a:ext cx="5172635" cy="114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3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37D2B1C-F3C8-47E9-B530-E85BEA7AEB6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627A9DD-9BD5-4133-BBF6-FF0BF6979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49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37D2B1C-F3C8-47E9-B530-E85BEA7AEB6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627A9DD-9BD5-4133-BBF6-FF0BF6979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67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37D2B1C-F3C8-47E9-B530-E85BEA7AEB6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627A9DD-9BD5-4133-BBF6-FF0BF6979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76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37D2B1C-F3C8-47E9-B530-E85BEA7AEB6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627A9DD-9BD5-4133-BBF6-FF0BF6979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48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37D2B1C-F3C8-47E9-B530-E85BEA7AEB6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627A9DD-9BD5-4133-BBF6-FF0BF6979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54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37D2B1C-F3C8-47E9-B530-E85BEA7AEB6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627A9DD-9BD5-4133-BBF6-FF0BF6979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73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37D2B1C-F3C8-47E9-B530-E85BEA7AEB6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627A9DD-9BD5-4133-BBF6-FF0BF6979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21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4767" y="1489165"/>
            <a:ext cx="5292633" cy="2168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Title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6251" y="3657602"/>
            <a:ext cx="3872049" cy="6531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By DPDS-JSR</a:t>
            </a:r>
            <a:endParaRPr lang="en-IN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712044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Developed </a:t>
            </a:r>
            <a:r>
              <a:rPr lang="en-US" dirty="0" smtClean="0"/>
              <a:t>for</a:t>
            </a:r>
            <a:r>
              <a:rPr lang="en-US" dirty="0" smtClean="0"/>
              <a:t> </a:t>
            </a:r>
            <a:r>
              <a:rPr lang="en-US" dirty="0" smtClean="0"/>
              <a:t>ERC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4766" y="6394659"/>
            <a:ext cx="40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Date: 09 Feb </a:t>
            </a:r>
            <a:r>
              <a:rPr lang="en-IN" dirty="0" smtClean="0">
                <a:solidFill>
                  <a:schemeClr val="bg1"/>
                </a:solidFill>
              </a:rPr>
              <a:t>2022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7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90500" y="764704"/>
            <a:ext cx="8953500" cy="4224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72000" rIns="72000" bIns="72000">
            <a:spAutoFit/>
          </a:bodyPr>
          <a:lstStyle>
            <a:defPPr>
              <a:defRPr lang="en-US"/>
            </a:defPPr>
            <a:lvl1pPr eaLnBrk="1" hangingPunct="1">
              <a:buClrTx/>
              <a:buFontTx/>
              <a:buNone/>
              <a:defRPr sz="2000" b="1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800" dirty="0" smtClean="0"/>
              <a:t>Projects Milestone</a:t>
            </a:r>
            <a:endParaRPr lang="en-US" alt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092037"/>
              </p:ext>
            </p:extLst>
          </p:nvPr>
        </p:nvGraphicFramePr>
        <p:xfrm>
          <a:off x="395536" y="1911326"/>
          <a:ext cx="8352928" cy="1896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6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3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Sr. No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Project/Functionality</a:t>
                      </a:r>
                      <a:r>
                        <a:rPr lang="en-US" sz="1200" baseline="0" dirty="0" smtClean="0"/>
                        <a:t>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Environment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Enhancements in 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iProc</a:t>
                      </a:r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ystem</a:t>
                      </a:r>
                      <a:endParaRPr lang="en-I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Production</a:t>
                      </a:r>
                      <a:endParaRPr lang="en-I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74555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Enhancements 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Online Material Requisition 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endParaRPr lang="en-I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Production</a:t>
                      </a:r>
                      <a:endParaRPr lang="en-I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121747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of Vehicle</a:t>
                      </a:r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dispatch process</a:t>
                      </a:r>
                      <a:endParaRPr lang="en-I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Production</a:t>
                      </a:r>
                      <a:endParaRPr lang="en-I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00263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of 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IDT Dashboard</a:t>
                      </a:r>
                      <a:endParaRPr lang="en-I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Production</a:t>
                      </a:r>
                      <a:endParaRPr lang="en-I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645047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of ERC Dashboard</a:t>
                      </a:r>
                      <a:endParaRPr lang="en-I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endParaRPr lang="en-I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695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668934" y="184944"/>
            <a:ext cx="4247255" cy="4224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72000" rIns="72000" bIns="72000">
            <a:spAutoFit/>
          </a:bodyPr>
          <a:lstStyle>
            <a:defPPr>
              <a:defRPr lang="en-US"/>
            </a:defPPr>
            <a:lvl1pPr eaLnBrk="1" hangingPunct="1">
              <a:buClrTx/>
              <a:buFontTx/>
              <a:buNone/>
              <a:defRPr sz="2000" b="1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</a:defRPr>
            </a:lvl9pPr>
          </a:lstStyle>
          <a:p>
            <a:pPr defTabSz="1072866">
              <a:defRPr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Enhancements</a:t>
            </a: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en-IN" sz="1800" dirty="0">
                <a:solidFill>
                  <a:schemeClr val="dk1"/>
                </a:solidFill>
              </a:rPr>
              <a:t> </a:t>
            </a:r>
            <a:r>
              <a:rPr lang="en-IN" sz="18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IN" sz="1800" dirty="0" err="1" smtClean="0">
                <a:solidFill>
                  <a:schemeClr val="accent1">
                    <a:lumMod val="75000"/>
                  </a:schemeClr>
                </a:solidFill>
              </a:rPr>
              <a:t>Proc</a:t>
            </a: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system for </a:t>
            </a: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ERC-JSR</a:t>
            </a:r>
            <a:endParaRPr lang="en-I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2702" y="4411278"/>
            <a:ext cx="3065003" cy="1684721"/>
          </a:xfrm>
          <a:prstGeom prst="rect">
            <a:avLst/>
          </a:pr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4F4E5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02704" y="922740"/>
            <a:ext cx="3065003" cy="3394186"/>
          </a:xfrm>
          <a:prstGeom prst="rect">
            <a:avLst/>
          </a:pr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4F4E53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37" y="922740"/>
            <a:ext cx="5847102" cy="5173259"/>
          </a:xfrm>
          <a:prstGeom prst="rect">
            <a:avLst/>
          </a:pr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4F4E5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534988" algn="l"/>
              </a:tabLst>
            </a:pPr>
            <a:endParaRPr lang="en-US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4F4E53"/>
              </a:solidFill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24560" y="6190351"/>
            <a:ext cx="8914665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Calibri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An executive discipline to drive </a:t>
            </a:r>
            <a:r>
              <a:rPr lang="en-US" dirty="0">
                <a:cs typeface="Times New Roman" panose="02020603050405020304" pitchFamily="18" charset="0"/>
              </a:rPr>
              <a:t>p</a:t>
            </a:r>
            <a:r>
              <a:rPr lang="en-US" dirty="0" smtClean="0">
                <a:cs typeface="Times New Roman" panose="02020603050405020304" pitchFamily="18" charset="0"/>
              </a:rPr>
              <a:t>roto manufacturing </a:t>
            </a:r>
            <a:r>
              <a:rPr lang="en-US" dirty="0">
                <a:cs typeface="Times New Roman" panose="02020603050405020304" pitchFamily="18" charset="0"/>
              </a:rPr>
              <a:t>excellence 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142621" y="884172"/>
            <a:ext cx="2563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cs typeface="Arial" pitchFamily="34" charset="0"/>
              </a:rPr>
              <a:t>Business Benefits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208159" y="4411277"/>
            <a:ext cx="2563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cs typeface="Arial" pitchFamily="34" charset="0"/>
              </a:rPr>
              <a:t>Implementation</a:t>
            </a:r>
            <a:endParaRPr lang="en-US" b="1" dirty="0">
              <a:cs typeface="Arial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24560" y="922740"/>
            <a:ext cx="2647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/>
              <a:t>Activities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97" y="3473456"/>
            <a:ext cx="5208089" cy="2614305"/>
          </a:xfrm>
          <a:prstGeom prst="rect">
            <a:avLst/>
          </a:prstGeom>
        </p:spPr>
      </p:pic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71510" y="3758676"/>
            <a:ext cx="230119" cy="20578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 lIns="36000" rIns="36000" rtlCol="0">
            <a:spAutoFit/>
          </a:bodyPr>
          <a:lstStyle>
            <a:defPPr>
              <a:defRPr lang="en-US"/>
            </a:defPPr>
            <a:lvl1pPr marL="422041" indent="-422041" defTabSz="1071563" eaLnBrk="0" hangingPunct="0">
              <a:lnSpc>
                <a:spcPct val="93000"/>
              </a:lnSpc>
              <a:buClr>
                <a:srgbClr val="000000"/>
              </a:buClr>
              <a:buSzPct val="100000"/>
              <a:defRPr sz="2000" b="1">
                <a:solidFill>
                  <a:srgbClr val="4F81BD">
                    <a:lumMod val="75000"/>
                  </a:srgbClr>
                </a:solidFill>
                <a:cs typeface="Arial" pitchFamily="34" charset="0"/>
              </a:defRPr>
            </a:lvl1pPr>
            <a:lvl2pPr eaLnBrk="1" hangingPunct="1">
              <a:defRPr sz="2000">
                <a:latin typeface="Calibri" pitchFamily="34" charset="0"/>
              </a:defRPr>
            </a:lvl2pPr>
            <a:lvl3pPr eaLnBrk="1" hangingPunct="1">
              <a:defRPr sz="2000">
                <a:latin typeface="Calibri" pitchFamily="34" charset="0"/>
              </a:defRPr>
            </a:lvl3pPr>
            <a:lvl4pPr eaLnBrk="1" hangingPunct="1">
              <a:defRPr sz="2000">
                <a:latin typeface="Calibri" pitchFamily="34" charset="0"/>
              </a:defRPr>
            </a:lvl4pPr>
            <a:lvl5pPr eaLnBrk="1" hangingPunct="1">
              <a:defRPr sz="2000">
                <a:latin typeface="Calibri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en-US" sz="1100" i="1" dirty="0" smtClean="0">
                <a:solidFill>
                  <a:srgbClr val="0000FF"/>
                </a:solidFill>
                <a:ea typeface="Myriad Pro" panose="020B0503030403020204" pitchFamily="34" charset="0"/>
                <a:cs typeface="Myriad Pro" panose="020B0503030403020204" pitchFamily="34" charset="0"/>
              </a:rPr>
              <a:t>Sample Analytical Reports</a:t>
            </a:r>
            <a:endParaRPr lang="en-US" altLang="en-US" sz="1100" i="1" dirty="0">
              <a:solidFill>
                <a:srgbClr val="0000FF"/>
              </a:solidFill>
              <a:ea typeface="Myriad Pro" panose="020B0503030403020204" pitchFamily="34" charset="0"/>
              <a:cs typeface="Myriad Pro" panose="020B05030304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2498" y="1325046"/>
            <a:ext cx="26935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Integration of Chassis registration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Implementation of procurement and inter-plant STO approval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Enhancements in Quality inspection process and part closure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Part validation and Part details Modification facilities.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Provide robust data analytics options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39599" y="1347855"/>
            <a:ext cx="2999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Generating scope for successor business processes in this system.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Optimized process cycle-time.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Robust analytical report provide vision for process optimization.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Authorization on data, reduces the dependency and increases the productivity time.</a:t>
            </a:r>
          </a:p>
          <a:p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167094" y="4943475"/>
            <a:ext cx="278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ERC – Jamshedpur and Lucknow</a:t>
            </a:r>
            <a:endParaRPr lang="en-US" dirty="0"/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252666" y="955714"/>
            <a:ext cx="2647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/>
              <a:t>Statistics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102341" y="1292072"/>
            <a:ext cx="252006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 </a:t>
            </a:r>
            <a:r>
              <a:rPr lang="en-US" sz="1400" b="1" dirty="0"/>
              <a:t>of </a:t>
            </a:r>
            <a:r>
              <a:rPr lang="en-US" sz="1400" b="1" dirty="0" smtClean="0"/>
              <a:t>Indent :</a:t>
            </a:r>
            <a:r>
              <a:rPr lang="en-US" sz="1400" dirty="0"/>
              <a:t> 1146</a:t>
            </a:r>
            <a:endParaRPr lang="en-US" sz="1400" dirty="0" smtClean="0"/>
          </a:p>
          <a:p>
            <a:r>
              <a:rPr lang="en-US" sz="1400" b="1" dirty="0"/>
              <a:t>No of </a:t>
            </a:r>
            <a:r>
              <a:rPr lang="en-US" sz="1400" b="1" dirty="0" smtClean="0"/>
              <a:t>Part :</a:t>
            </a:r>
            <a:r>
              <a:rPr lang="en-US" sz="1400" dirty="0"/>
              <a:t> 12284</a:t>
            </a:r>
          </a:p>
          <a:p>
            <a:r>
              <a:rPr lang="en-US" sz="1400" b="1" dirty="0"/>
              <a:t>No of </a:t>
            </a:r>
            <a:r>
              <a:rPr lang="en-US" sz="1400" b="1" dirty="0" smtClean="0"/>
              <a:t>Ordered </a:t>
            </a:r>
            <a:r>
              <a:rPr lang="en-US" sz="1400" b="1" dirty="0" err="1" smtClean="0"/>
              <a:t>Qty</a:t>
            </a:r>
            <a:r>
              <a:rPr lang="en-US" sz="1400" b="1" dirty="0" smtClean="0"/>
              <a:t> : </a:t>
            </a:r>
            <a:r>
              <a:rPr lang="en-US" sz="1400" dirty="0"/>
              <a:t>8819</a:t>
            </a:r>
          </a:p>
          <a:p>
            <a:r>
              <a:rPr lang="en-US" sz="1400" b="1" dirty="0" smtClean="0"/>
              <a:t>Start date : </a:t>
            </a:r>
            <a:r>
              <a:rPr lang="en-US" sz="1400" dirty="0" smtClean="0"/>
              <a:t>01-Sep-2020</a:t>
            </a:r>
          </a:p>
          <a:p>
            <a:r>
              <a:rPr lang="en-US" sz="1400" b="1" dirty="0" smtClean="0"/>
              <a:t>Date Range </a:t>
            </a:r>
            <a:r>
              <a:rPr lang="en-US" sz="1400" b="1" dirty="0"/>
              <a:t>: </a:t>
            </a:r>
            <a:r>
              <a:rPr lang="en-US" sz="1400" dirty="0" smtClean="0"/>
              <a:t>01-Apr-2021 to 22-Feb-2022</a:t>
            </a:r>
            <a:endParaRPr lang="en-US" sz="1400" dirty="0"/>
          </a:p>
          <a:p>
            <a:r>
              <a:rPr lang="en-US" sz="1400" b="1" dirty="0"/>
              <a:t>No of Issues </a:t>
            </a:r>
            <a:r>
              <a:rPr lang="en-US" sz="1400" b="1" dirty="0" smtClean="0"/>
              <a:t>: </a:t>
            </a:r>
            <a:r>
              <a:rPr lang="en-US" sz="1400" dirty="0"/>
              <a:t>1962</a:t>
            </a:r>
          </a:p>
          <a:p>
            <a:r>
              <a:rPr lang="en-US" sz="1400" b="1" dirty="0" smtClean="0"/>
              <a:t>No </a:t>
            </a:r>
            <a:r>
              <a:rPr lang="en-US" sz="1400" b="1" dirty="0"/>
              <a:t>of </a:t>
            </a:r>
            <a:r>
              <a:rPr lang="en-US" sz="1400" b="1" dirty="0" smtClean="0"/>
              <a:t>Issues Closure: </a:t>
            </a:r>
            <a:r>
              <a:rPr lang="en-US" sz="1400" dirty="0"/>
              <a:t>1785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259359" y="74788"/>
            <a:ext cx="5713651" cy="4224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72000" rIns="72000" bIns="72000">
            <a:spAutoFit/>
          </a:bodyPr>
          <a:lstStyle>
            <a:defPPr>
              <a:defRPr lang="en-US"/>
            </a:defPPr>
            <a:lvl1pPr eaLnBrk="1" hangingPunct="1">
              <a:buClrTx/>
              <a:buFontTx/>
              <a:buNone/>
              <a:defRPr sz="2000" b="1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</a:defRPr>
            </a:lvl9pPr>
          </a:lstStyle>
          <a:p>
            <a:pPr defTabSz="1072866">
              <a:defRPr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Enhancements in Online Material </a:t>
            </a: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Requisition System</a:t>
            </a:r>
            <a:endParaRPr lang="en-I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2702" y="4411278"/>
            <a:ext cx="3065003" cy="1684721"/>
          </a:xfrm>
          <a:prstGeom prst="rect">
            <a:avLst/>
          </a:pr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4F4E5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02704" y="922740"/>
            <a:ext cx="3065003" cy="3394186"/>
          </a:xfrm>
          <a:prstGeom prst="rect">
            <a:avLst/>
          </a:pr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4F4E53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873" y="922741"/>
            <a:ext cx="5847102" cy="5173259"/>
          </a:xfrm>
          <a:prstGeom prst="rect">
            <a:avLst/>
          </a:pr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4F4E5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534988" algn="l"/>
              </a:tabLst>
            </a:pPr>
            <a:endParaRPr lang="en-US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4F4E53"/>
              </a:solidFill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24560" y="6190351"/>
            <a:ext cx="8914665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Calibri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A flexible indent process for optimized cycle time.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142621" y="884172"/>
            <a:ext cx="2563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cs typeface="Arial" pitchFamily="34" charset="0"/>
              </a:rPr>
              <a:t>Business Benefits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208159" y="4411277"/>
            <a:ext cx="2563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cs typeface="Arial" pitchFamily="34" charset="0"/>
              </a:rPr>
              <a:t>Implementation</a:t>
            </a:r>
            <a:endParaRPr lang="en-US" b="1" dirty="0">
              <a:cs typeface="Arial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24560" y="922740"/>
            <a:ext cx="32296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/>
              <a:t>Activities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2497" y="1325046"/>
            <a:ext cx="293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Enhanced with online approval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Implementation of request splitting methodology for faster closure.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Snapshot view provided for audit made easy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39599" y="1347855"/>
            <a:ext cx="2999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Optimized process cycle-time.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Detailed data view in one page.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Authorization on data, reduces the dependency and increases the productivity time.</a:t>
            </a:r>
          </a:p>
          <a:p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167094" y="4943475"/>
            <a:ext cx="27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Advance Engineering - Pune</a:t>
            </a:r>
            <a:endParaRPr lang="en-US" dirty="0"/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252666" y="955714"/>
            <a:ext cx="2647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/>
              <a:t>Statistics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24184" y="1293110"/>
            <a:ext cx="252006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 </a:t>
            </a:r>
            <a:r>
              <a:rPr lang="en-US" sz="1400" b="1" dirty="0"/>
              <a:t>of Issues :</a:t>
            </a:r>
            <a:r>
              <a:rPr lang="en-US" sz="1400" dirty="0" smtClean="0"/>
              <a:t>2226</a:t>
            </a:r>
          </a:p>
          <a:p>
            <a:r>
              <a:rPr lang="en-US" sz="1400" b="1" dirty="0" smtClean="0"/>
              <a:t>Start date : </a:t>
            </a:r>
            <a:r>
              <a:rPr lang="en-US" sz="1400" dirty="0" smtClean="0"/>
              <a:t>19-Jul-2021</a:t>
            </a:r>
          </a:p>
          <a:p>
            <a:r>
              <a:rPr lang="en-US" sz="1400" b="1" dirty="0" smtClean="0"/>
              <a:t>Date Range </a:t>
            </a:r>
            <a:r>
              <a:rPr lang="en-US" sz="1400" b="1" dirty="0"/>
              <a:t>: </a:t>
            </a:r>
            <a:r>
              <a:rPr lang="en-US" sz="1400" dirty="0" smtClean="0"/>
              <a:t>19-Jul-2021 to 22-Feb-2022</a:t>
            </a:r>
            <a:endParaRPr lang="en-US" sz="1400" dirty="0"/>
          </a:p>
          <a:p>
            <a:r>
              <a:rPr lang="en-US" sz="1400" b="1" dirty="0" smtClean="0"/>
              <a:t>No of Raisers: </a:t>
            </a:r>
            <a:r>
              <a:rPr lang="en-US" sz="1400" dirty="0" smtClean="0"/>
              <a:t>57</a:t>
            </a:r>
          </a:p>
          <a:p>
            <a:r>
              <a:rPr lang="en-US" sz="1400" b="1" dirty="0"/>
              <a:t>No of Issues Closure</a:t>
            </a:r>
            <a:r>
              <a:rPr lang="en-US" sz="1400" b="1" dirty="0" smtClean="0"/>
              <a:t>: </a:t>
            </a:r>
            <a:r>
              <a:rPr lang="en-US" sz="1400" dirty="0" smtClean="0"/>
              <a:t>1775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15" y="3887452"/>
            <a:ext cx="5238017" cy="21120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02" y="2426653"/>
            <a:ext cx="2783460" cy="2220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533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259359" y="74788"/>
            <a:ext cx="5713651" cy="4224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72000" rIns="72000" bIns="72000">
            <a:spAutoFit/>
          </a:bodyPr>
          <a:lstStyle>
            <a:defPPr>
              <a:defRPr lang="en-US"/>
            </a:defPPr>
            <a:lvl1pPr eaLnBrk="1" hangingPunct="1">
              <a:buClrTx/>
              <a:buFontTx/>
              <a:buNone/>
              <a:defRPr sz="2000" b="1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</a:defRPr>
            </a:lvl9pPr>
          </a:lstStyle>
          <a:p>
            <a:pPr defTabSz="1072866">
              <a:defRPr/>
            </a:pP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Development 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of Vehicle dispatch </a:t>
            </a: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process</a:t>
            </a:r>
            <a:endParaRPr lang="en-I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2702" y="4411278"/>
            <a:ext cx="3065003" cy="1684721"/>
          </a:xfrm>
          <a:prstGeom prst="rect">
            <a:avLst/>
          </a:pr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4F4E5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02704" y="922740"/>
            <a:ext cx="3065003" cy="3394186"/>
          </a:xfrm>
          <a:prstGeom prst="rect">
            <a:avLst/>
          </a:pr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4F4E53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873" y="922741"/>
            <a:ext cx="5847102" cy="5173259"/>
          </a:xfrm>
          <a:prstGeom prst="rect">
            <a:avLst/>
          </a:pr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4F4E5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534988" algn="l"/>
              </a:tabLst>
            </a:pPr>
            <a:endParaRPr lang="en-US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4F4E53"/>
              </a:solidFill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24560" y="6190351"/>
            <a:ext cx="8914665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Calibri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A simple, common process to </a:t>
            </a:r>
            <a:r>
              <a:rPr lang="en-US" dirty="0" smtClean="0">
                <a:cs typeface="Times New Roman" panose="02020603050405020304" pitchFamily="18" charset="0"/>
              </a:rPr>
              <a:t>optimize the approval cycle time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142621" y="884172"/>
            <a:ext cx="2563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cs typeface="Arial" pitchFamily="34" charset="0"/>
              </a:rPr>
              <a:t>Business Benefits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208159" y="4411277"/>
            <a:ext cx="2563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cs typeface="Arial" pitchFamily="34" charset="0"/>
              </a:rPr>
              <a:t>Implementation</a:t>
            </a:r>
            <a:endParaRPr lang="en-US" b="1" dirty="0">
              <a:cs typeface="Arial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24560" y="922740"/>
            <a:ext cx="32296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/>
              <a:t>Activities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2497" y="1325046"/>
            <a:ext cx="2931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5 Steps common workflow Implemented for all plant.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 vehicle and part dispatch, access and behavior changes dynamically.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Dynamic Approval structure defined as per </a:t>
            </a:r>
            <a:r>
              <a:rPr lang="en-US" sz="1200" dirty="0"/>
              <a:t>raiser </a:t>
            </a:r>
            <a:r>
              <a:rPr lang="en-US" sz="1200" dirty="0"/>
              <a:t>location.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39599" y="1347855"/>
            <a:ext cx="29996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Workflow based approach reduces process time.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Common data snap for part and vehicle.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Easy maintenance of data.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67094" y="4943475"/>
            <a:ext cx="278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ERC – Jamshedpur and Lucknow</a:t>
            </a:r>
            <a:endParaRPr lang="en-US" dirty="0"/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252666" y="955714"/>
            <a:ext cx="2647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/>
              <a:t>Statistics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70553" y="1292072"/>
            <a:ext cx="25200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 </a:t>
            </a:r>
            <a:r>
              <a:rPr lang="en-US" sz="1400" b="1" dirty="0"/>
              <a:t>of Issues </a:t>
            </a:r>
            <a:r>
              <a:rPr lang="en-US" sz="1400" b="1" dirty="0" smtClean="0"/>
              <a:t>:</a:t>
            </a:r>
            <a:r>
              <a:rPr lang="en-US" sz="1400" dirty="0" smtClean="0"/>
              <a:t>74</a:t>
            </a:r>
          </a:p>
          <a:p>
            <a:r>
              <a:rPr lang="en-US" sz="1400" b="1" dirty="0" smtClean="0"/>
              <a:t>Start date : </a:t>
            </a:r>
            <a:r>
              <a:rPr lang="en-US" sz="1400" dirty="0" smtClean="0"/>
              <a:t>20-Dec-2021</a:t>
            </a:r>
          </a:p>
          <a:p>
            <a:r>
              <a:rPr lang="en-US" sz="1400" b="1" dirty="0" smtClean="0"/>
              <a:t>Date Range </a:t>
            </a:r>
            <a:r>
              <a:rPr lang="en-US" sz="1400" b="1" dirty="0"/>
              <a:t>: </a:t>
            </a:r>
            <a:r>
              <a:rPr lang="en-US" sz="1400" dirty="0" smtClean="0"/>
              <a:t>20-Dec-2021 to 22-Feb-2022</a:t>
            </a:r>
            <a:endParaRPr lang="en-US" sz="1400" dirty="0"/>
          </a:p>
          <a:p>
            <a:r>
              <a:rPr lang="en-US" sz="1400" b="1" dirty="0" smtClean="0"/>
              <a:t>No </a:t>
            </a:r>
            <a:r>
              <a:rPr lang="en-US" sz="1400" b="1" dirty="0"/>
              <a:t>of Issues Closure</a:t>
            </a:r>
            <a:r>
              <a:rPr lang="en-US" sz="1400" b="1" dirty="0" smtClean="0"/>
              <a:t>: </a:t>
            </a:r>
            <a:r>
              <a:rPr lang="en-US" sz="1400" dirty="0" smtClean="0"/>
              <a:t>8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2619726"/>
            <a:ext cx="4268111" cy="18672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83" y="3978052"/>
            <a:ext cx="3251347" cy="19102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94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259359" y="74788"/>
            <a:ext cx="5713651" cy="4224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72000" rIns="72000" bIns="72000">
            <a:spAutoFit/>
          </a:bodyPr>
          <a:lstStyle>
            <a:defPPr>
              <a:defRPr lang="en-US"/>
            </a:defPPr>
            <a:lvl1pPr eaLnBrk="1" hangingPunct="1">
              <a:buClrTx/>
              <a:buFontTx/>
              <a:buNone/>
              <a:defRPr sz="2000" b="1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latin typeface="Arial Rounded MT Bold" panose="020F07040305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latin typeface="Arial Rounded MT Bold" panose="020F07040305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</a:defRPr>
            </a:lvl9pPr>
          </a:lstStyle>
          <a:p>
            <a:pPr defTabSz="1072866">
              <a:defRPr/>
            </a:pP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Development 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IDT Dashboard</a:t>
            </a:r>
          </a:p>
        </p:txBody>
      </p:sp>
      <p:sp>
        <p:nvSpPr>
          <p:cNvPr id="9" name="Rectangle 8"/>
          <p:cNvSpPr/>
          <p:nvPr/>
        </p:nvSpPr>
        <p:spPr>
          <a:xfrm>
            <a:off x="6002702" y="4411278"/>
            <a:ext cx="3065003" cy="1684721"/>
          </a:xfrm>
          <a:prstGeom prst="rect">
            <a:avLst/>
          </a:pr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4F4E5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02704" y="922740"/>
            <a:ext cx="3065003" cy="3394186"/>
          </a:xfrm>
          <a:prstGeom prst="rect">
            <a:avLst/>
          </a:pr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4F4E53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873" y="922741"/>
            <a:ext cx="5847102" cy="5173259"/>
          </a:xfrm>
          <a:prstGeom prst="rect">
            <a:avLst/>
          </a:pr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4F4E5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534988" algn="l"/>
              </a:tabLst>
            </a:pPr>
            <a:endParaRPr lang="en-US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4F4E53"/>
              </a:solidFill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24560" y="6190351"/>
            <a:ext cx="8914665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Calibri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A flexible online solution for IDT process</a:t>
            </a:r>
            <a:endParaRPr lang="en-US" dirty="0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142621" y="884172"/>
            <a:ext cx="2563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cs typeface="Arial" pitchFamily="34" charset="0"/>
              </a:rPr>
              <a:t>Business Benefits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208159" y="4411277"/>
            <a:ext cx="2563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cs typeface="Arial" pitchFamily="34" charset="0"/>
              </a:rPr>
              <a:t>Implementation</a:t>
            </a:r>
            <a:endParaRPr lang="en-US" b="1" dirty="0">
              <a:cs typeface="Arial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24560" y="922740"/>
            <a:ext cx="32296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/>
              <a:t>Activities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2497" y="1325046"/>
            <a:ext cx="293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 smtClean="0"/>
              <a:t>Recording meta test entities to analyze the activities, status, plans and trends.</a:t>
            </a: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 smtClean="0"/>
              <a:t>Single window for update, view and analyze.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2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039599" y="1347855"/>
            <a:ext cx="299962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Performance on data representation is technical advancement.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Robust Data Analytics.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Very flexible process for integration with any system.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Easy enhancement and maintenance approach.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167094" y="4943475"/>
            <a:ext cx="27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ERC </a:t>
            </a:r>
            <a:r>
              <a:rPr lang="en-US" dirty="0" smtClean="0"/>
              <a:t>– Lucknow</a:t>
            </a:r>
            <a:endParaRPr lang="en-US" dirty="0"/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252666" y="955714"/>
            <a:ext cx="2647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/>
              <a:t>Statistics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70553" y="1292072"/>
            <a:ext cx="25200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 </a:t>
            </a:r>
            <a:r>
              <a:rPr lang="en-US" sz="1400" b="1" dirty="0"/>
              <a:t>of Issues </a:t>
            </a:r>
            <a:r>
              <a:rPr lang="en-US" sz="1400" b="1" dirty="0" smtClean="0"/>
              <a:t>:</a:t>
            </a:r>
            <a:r>
              <a:rPr lang="en-US" sz="1400" dirty="0" smtClean="0"/>
              <a:t>20</a:t>
            </a:r>
          </a:p>
          <a:p>
            <a:r>
              <a:rPr lang="en-US" sz="1400" b="1" dirty="0" smtClean="0"/>
              <a:t>Start date : </a:t>
            </a:r>
            <a:r>
              <a:rPr lang="en-US" sz="1400" dirty="0" smtClean="0"/>
              <a:t>22-Jan-2022</a:t>
            </a:r>
          </a:p>
          <a:p>
            <a:r>
              <a:rPr lang="en-US" sz="1400" b="1" dirty="0" smtClean="0"/>
              <a:t>Date Range </a:t>
            </a:r>
            <a:r>
              <a:rPr lang="en-US" sz="1400" b="1" dirty="0"/>
              <a:t>: </a:t>
            </a:r>
            <a:r>
              <a:rPr lang="en-US" sz="1400" dirty="0" smtClean="0"/>
              <a:t>22-Jan-2022 to 22-Feb-2022</a:t>
            </a:r>
            <a:endParaRPr lang="en-US" sz="1400" dirty="0"/>
          </a:p>
          <a:p>
            <a:r>
              <a:rPr lang="en-US" sz="1400" b="1" dirty="0" smtClean="0"/>
              <a:t>No </a:t>
            </a:r>
            <a:r>
              <a:rPr lang="en-US" sz="1400" b="1" dirty="0"/>
              <a:t>of Issues Closure</a:t>
            </a:r>
            <a:r>
              <a:rPr lang="en-US" sz="1400" b="1" dirty="0" smtClean="0"/>
              <a:t>: </a:t>
            </a:r>
            <a:r>
              <a:rPr lang="en-US" sz="1400" dirty="0"/>
              <a:t>2</a:t>
            </a:r>
            <a:endParaRPr lang="en-US" sz="1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36" t="1124" r="24833" b="48583"/>
          <a:stretch/>
        </p:blipFill>
        <p:spPr>
          <a:xfrm>
            <a:off x="391851" y="2698655"/>
            <a:ext cx="4799274" cy="1278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9757"/>
          <a:stretch/>
        </p:blipFill>
        <p:spPr>
          <a:xfrm>
            <a:off x="192497" y="4335048"/>
            <a:ext cx="5498034" cy="1271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084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2452" y="4939398"/>
            <a:ext cx="3063579" cy="1196155"/>
          </a:xfrm>
          <a:prstGeom prst="rect">
            <a:avLst/>
          </a:pr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4F4E5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02216" y="914401"/>
            <a:ext cx="3063579" cy="3942693"/>
          </a:xfrm>
          <a:prstGeom prst="rect">
            <a:avLst/>
          </a:pr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4F4E5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980" y="914401"/>
            <a:ext cx="5844386" cy="5210174"/>
          </a:xfrm>
          <a:prstGeom prst="rect">
            <a:avLst/>
          </a:pr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4F4E53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  <a:tabLst>
                <a:tab pos="401241" algn="l"/>
              </a:tabLst>
            </a:pPr>
            <a:endParaRPr lang="en-US" sz="105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4F4E53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3419" y="6217857"/>
            <a:ext cx="8910524" cy="32316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7000" rIns="27000" rtlCol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Calibri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500" dirty="0" smtClean="0">
                <a:cs typeface="Times New Roman" panose="02020603050405020304" pitchFamily="18" charset="0"/>
              </a:rPr>
              <a:t>Full visibility on proto building process in a single window </a:t>
            </a:r>
            <a:endParaRPr lang="en-US" sz="15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54250" y="237213"/>
            <a:ext cx="4262754" cy="323165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 wrap="square" lIns="27000" rIns="27000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F81BD">
                    <a:lumMod val="75000"/>
                  </a:srgbClr>
                </a:solidFill>
                <a:latin typeface="Arial" charset="0"/>
                <a:cs typeface="Arial" pitchFamily="34" charset="0"/>
              </a:defRPr>
            </a:lvl1pPr>
          </a:lstStyle>
          <a:p>
            <a:pPr algn="ctr"/>
            <a:r>
              <a:rPr lang="en-IN" sz="1500" dirty="0"/>
              <a:t>Development of ERC Dashboard for ERC- </a:t>
            </a:r>
            <a:r>
              <a:rPr lang="en-IN" sz="1500" dirty="0" smtClean="0"/>
              <a:t>JSR</a:t>
            </a:r>
            <a:endParaRPr lang="en-US" sz="1500" dirty="0">
              <a:cs typeface="Times New Roman" panose="02020603050405020304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95259" y="913161"/>
            <a:ext cx="330868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350" b="1" dirty="0">
                <a:cs typeface="Arial" pitchFamily="34" charset="0"/>
              </a:rPr>
              <a:t>Business Benefits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775698" y="4948270"/>
            <a:ext cx="330868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350" b="1" dirty="0">
                <a:cs typeface="Arial" pitchFamily="34" charset="0"/>
              </a:rPr>
              <a:t>Implementation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77886" y="1222115"/>
            <a:ext cx="30142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01241" algn="l"/>
              </a:tabLst>
            </a:pPr>
            <a:r>
              <a:rPr lang="en-US" sz="1200" dirty="0"/>
              <a:t>ERC Dashboard will be pfirst based system that will replace the current excel based reports in ERC</a:t>
            </a:r>
          </a:p>
          <a:p>
            <a:pPr>
              <a:tabLst>
                <a:tab pos="401241" algn="l"/>
              </a:tabLst>
            </a:pPr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  <a:tabLst>
                <a:tab pos="401241" algn="l"/>
              </a:tabLst>
            </a:pPr>
            <a:r>
              <a:rPr lang="en-US" sz="1200" dirty="0"/>
              <a:t>Online  dashboard for Top Level Management.</a:t>
            </a:r>
          </a:p>
          <a:p>
            <a:pPr marL="214313" indent="-214313">
              <a:buFont typeface="Arial" panose="020B0604020202020204" pitchFamily="34" charset="0"/>
              <a:buChar char="•"/>
              <a:tabLst>
                <a:tab pos="401241" algn="l"/>
              </a:tabLst>
            </a:pPr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  <a:tabLst>
                <a:tab pos="401241" algn="l"/>
              </a:tabLst>
            </a:pPr>
            <a:r>
              <a:rPr lang="en-US" sz="1200" dirty="0"/>
              <a:t>Dashboard for respective Agency (Like Proto, Planning, etc.) to Track respective Performance Indicators.</a:t>
            </a:r>
          </a:p>
          <a:p>
            <a:pPr>
              <a:tabLst>
                <a:tab pos="401241" algn="l"/>
              </a:tabLst>
            </a:pPr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  <a:tabLst>
                <a:tab pos="401241" algn="l"/>
              </a:tabLst>
            </a:pPr>
            <a:r>
              <a:rPr lang="en-US" sz="1200" dirty="0"/>
              <a:t>Interlinking with difference system to reduce manual effort.</a:t>
            </a:r>
          </a:p>
          <a:p>
            <a:pPr marL="214313" indent="-214313">
              <a:buFont typeface="Arial" panose="020B0604020202020204" pitchFamily="34" charset="0"/>
              <a:buChar char="•"/>
              <a:tabLst>
                <a:tab pos="401241" algn="l"/>
              </a:tabLst>
            </a:pPr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  <a:tabLst>
                <a:tab pos="401241" algn="l"/>
              </a:tabLst>
            </a:pPr>
            <a:r>
              <a:rPr lang="en-US" sz="1200" dirty="0"/>
              <a:t>Better data analysis with readily available Dashboards (like, Project Dashboard, Assembly Dashboard, Proto Planning Dashboard, QA Dashboards etc.)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4082" y="5241574"/>
            <a:ext cx="2889863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  <a:tabLst>
                <a:tab pos="401241" algn="l"/>
              </a:tabLst>
            </a:pPr>
            <a:r>
              <a:rPr lang="en-US" sz="1200" dirty="0"/>
              <a:t>Under Development</a:t>
            </a:r>
          </a:p>
          <a:p>
            <a:pPr marL="214313" indent="-214313">
              <a:buFont typeface="Arial" panose="020B0604020202020204" pitchFamily="34" charset="0"/>
              <a:buChar char="•"/>
              <a:tabLst>
                <a:tab pos="401241" algn="l"/>
              </a:tabLst>
            </a:pPr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  <a:tabLst>
                <a:tab pos="401241" algn="l"/>
              </a:tabLst>
            </a:pPr>
            <a:r>
              <a:rPr lang="en-US" sz="1200" dirty="0"/>
              <a:t>Will be used in ERC Jamshedpur initially.</a:t>
            </a:r>
          </a:p>
          <a:p>
            <a:pPr>
              <a:tabLst>
                <a:tab pos="401241" algn="l"/>
              </a:tabLst>
            </a:pPr>
            <a:endParaRPr lang="en-US" sz="1050" dirty="0"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2740" t="16165" r="10860" b="10794"/>
          <a:stretch/>
        </p:blipFill>
        <p:spPr>
          <a:xfrm>
            <a:off x="188559" y="4007464"/>
            <a:ext cx="2957299" cy="19783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l="-390" t="16477" r="2617" b="-74"/>
          <a:stretch/>
        </p:blipFill>
        <p:spPr>
          <a:xfrm>
            <a:off x="188559" y="980870"/>
            <a:ext cx="4752041" cy="26387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l="24878" t="14056" r="12469" b="2065"/>
          <a:stretch/>
        </p:blipFill>
        <p:spPr>
          <a:xfrm>
            <a:off x="3247736" y="3387226"/>
            <a:ext cx="2577805" cy="2598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23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3779</TotalTime>
  <Words>579</Words>
  <Application>Microsoft Office PowerPoint</Application>
  <PresentationFormat>On-screen Show (4:3)</PresentationFormat>
  <Paragraphs>121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Myriad Pro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Mohanty, Sanket</dc:creator>
  <cp:lastModifiedBy>Srikant Bhattacharjee (TTL)</cp:lastModifiedBy>
  <cp:revision>390</cp:revision>
  <dcterms:created xsi:type="dcterms:W3CDTF">2017-11-09T11:38:41Z</dcterms:created>
  <dcterms:modified xsi:type="dcterms:W3CDTF">2022-02-23T11:25:11Z</dcterms:modified>
</cp:coreProperties>
</file>