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22"/>
  </p:notesMasterIdLst>
  <p:sldIdLst>
    <p:sldId id="257" r:id="rId3"/>
    <p:sldId id="301" r:id="rId4"/>
    <p:sldId id="723" r:id="rId5"/>
    <p:sldId id="725" r:id="rId6"/>
    <p:sldId id="724" r:id="rId7"/>
    <p:sldId id="726" r:id="rId8"/>
    <p:sldId id="721" r:id="rId9"/>
    <p:sldId id="722" r:id="rId10"/>
    <p:sldId id="573" r:id="rId11"/>
    <p:sldId id="718" r:id="rId12"/>
    <p:sldId id="575" r:id="rId13"/>
    <p:sldId id="719" r:id="rId14"/>
    <p:sldId id="572" r:id="rId15"/>
    <p:sldId id="717" r:id="rId16"/>
    <p:sldId id="571" r:id="rId17"/>
    <p:sldId id="534" r:id="rId18"/>
    <p:sldId id="577" r:id="rId19"/>
    <p:sldId id="720" r:id="rId20"/>
    <p:sldId id="7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3CF"/>
    <a:srgbClr val="E0EADB"/>
    <a:srgbClr val="990033"/>
    <a:srgbClr val="D2DEEF"/>
    <a:srgbClr val="66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81" autoAdjust="0"/>
    <p:restoredTop sz="94660"/>
  </p:normalViewPr>
  <p:slideViewPr>
    <p:cSldViewPr snapToGrid="0">
      <p:cViewPr varScale="1">
        <p:scale>
          <a:sx n="87" d="100"/>
          <a:sy n="87" d="100"/>
        </p:scale>
        <p:origin x="30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tatamotors-my.sharepoint.com/personal/srikantb_ttl_tatamotors_com/Documents/22_23/Project%20Li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List.xlsx]OJT!PivotTable15</c:name>
    <c:fmtId val="7"/>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OJT/User Training Status</a:t>
            </a:r>
          </a:p>
        </c:rich>
      </c:tx>
      <c:layout>
        <c:manualLayout>
          <c:xMode val="edge"/>
          <c:yMode val="edge"/>
          <c:x val="0.16709048101045421"/>
          <c:y val="7.1154877274644937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pivotFmt>
      <c:pivotFmt>
        <c:idx val="1"/>
        <c:spPr>
          <a:solidFill>
            <a:schemeClr val="accent1"/>
          </a:solidFill>
          <a:ln w="9525" cap="flat" cmpd="sng" algn="ctr">
            <a:noFill/>
            <a:miter lim="800000"/>
          </a:ln>
          <a:effectLst/>
        </c:spPr>
        <c:marker>
          <c:symbol val="none"/>
        </c:marker>
      </c:pivotFmt>
      <c:pivotFmt>
        <c:idx val="2"/>
        <c:spPr>
          <a:solidFill>
            <a:schemeClr val="accent1"/>
          </a:solidFill>
          <a:ln w="9525" cap="flat" cmpd="sng" algn="ctr">
            <a:noFill/>
            <a:miter lim="800000"/>
          </a:ln>
          <a:effectLst/>
        </c:spPr>
        <c:marker>
          <c:symbol val="none"/>
        </c:marker>
      </c:pivotFmt>
      <c:pivotFmt>
        <c:idx val="3"/>
        <c:spPr>
          <a:solidFill>
            <a:schemeClr val="accent1"/>
          </a:solidFill>
          <a:ln w="9525" cap="flat" cmpd="sng" algn="ctr">
            <a:noFill/>
            <a:miter lim="800000"/>
          </a:ln>
          <a:effectLst/>
        </c:spPr>
        <c:marker>
          <c:symbol val="none"/>
        </c:marker>
      </c:pivotFmt>
      <c:pivotFmt>
        <c:idx val="4"/>
        <c:spPr>
          <a:solidFill>
            <a:schemeClr val="accent1"/>
          </a:solidFill>
          <a:ln w="9525" cap="flat" cmpd="sng" algn="ctr">
            <a:noFill/>
            <a:miter lim="800000"/>
          </a:ln>
          <a:effectLst/>
        </c:spPr>
        <c:marker>
          <c:symbol val="none"/>
        </c:marker>
      </c:pivotFmt>
      <c:pivotFmt>
        <c:idx val="5"/>
        <c:spPr>
          <a:solidFill>
            <a:schemeClr val="accent1"/>
          </a:solidFill>
          <a:ln w="9525" cap="flat" cmpd="sng" algn="ctr">
            <a:noFill/>
            <a:miter lim="800000"/>
          </a:ln>
          <a:effectLst/>
        </c:spPr>
        <c:marker>
          <c:symbol val="none"/>
        </c:marker>
      </c:pivotFmt>
    </c:pivotFmts>
    <c:plotArea>
      <c:layout/>
      <c:barChart>
        <c:barDir val="col"/>
        <c:grouping val="clustered"/>
        <c:varyColors val="0"/>
        <c:ser>
          <c:idx val="0"/>
          <c:order val="0"/>
          <c:tx>
            <c:strRef>
              <c:f>OJT!$R$8:$R$9</c:f>
              <c:strCache>
                <c:ptCount val="1"/>
                <c:pt idx="0">
                  <c:v>OJT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OJT!$Q$10:$Q$13</c:f>
              <c:strCache>
                <c:ptCount val="3"/>
                <c:pt idx="0">
                  <c:v>Discarded</c:v>
                </c:pt>
                <c:pt idx="1">
                  <c:v>Done</c:v>
                </c:pt>
                <c:pt idx="2">
                  <c:v>Planned</c:v>
                </c:pt>
              </c:strCache>
            </c:strRef>
          </c:cat>
          <c:val>
            <c:numRef>
              <c:f>OJT!$R$10:$R$13</c:f>
              <c:numCache>
                <c:formatCode>General</c:formatCode>
                <c:ptCount val="3"/>
                <c:pt idx="1">
                  <c:v>7</c:v>
                </c:pt>
                <c:pt idx="2">
                  <c:v>4</c:v>
                </c:pt>
              </c:numCache>
            </c:numRef>
          </c:val>
          <c:extLst>
            <c:ext xmlns:c16="http://schemas.microsoft.com/office/drawing/2014/chart" uri="{C3380CC4-5D6E-409C-BE32-E72D297353CC}">
              <c16:uniqueId val="{00000000-419F-41A5-A190-7330C289E0FC}"/>
            </c:ext>
          </c:extLst>
        </c:ser>
        <c:ser>
          <c:idx val="1"/>
          <c:order val="1"/>
          <c:tx>
            <c:strRef>
              <c:f>OJT!$S$8:$S$9</c:f>
              <c:strCache>
                <c:ptCount val="1"/>
                <c:pt idx="0">
                  <c:v>Training</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OJT!$Q$10:$Q$13</c:f>
              <c:strCache>
                <c:ptCount val="3"/>
                <c:pt idx="0">
                  <c:v>Discarded</c:v>
                </c:pt>
                <c:pt idx="1">
                  <c:v>Done</c:v>
                </c:pt>
                <c:pt idx="2">
                  <c:v>Planned</c:v>
                </c:pt>
              </c:strCache>
            </c:strRef>
          </c:cat>
          <c:val>
            <c:numRef>
              <c:f>OJT!$S$10:$S$13</c:f>
              <c:numCache>
                <c:formatCode>General</c:formatCode>
                <c:ptCount val="3"/>
                <c:pt idx="0">
                  <c:v>1</c:v>
                </c:pt>
                <c:pt idx="1">
                  <c:v>20.5</c:v>
                </c:pt>
              </c:numCache>
            </c:numRef>
          </c:val>
          <c:extLst>
            <c:ext xmlns:c16="http://schemas.microsoft.com/office/drawing/2014/chart" uri="{C3380CC4-5D6E-409C-BE32-E72D297353CC}">
              <c16:uniqueId val="{00000001-419F-41A5-A190-7330C289E0FC}"/>
            </c:ext>
          </c:extLst>
        </c:ser>
        <c:dLbls>
          <c:showLegendKey val="0"/>
          <c:showVal val="0"/>
          <c:showCatName val="0"/>
          <c:showSerName val="0"/>
          <c:showPercent val="0"/>
          <c:showBubbleSize val="0"/>
        </c:dLbls>
        <c:gapWidth val="315"/>
        <c:overlap val="-40"/>
        <c:axId val="1243201968"/>
        <c:axId val="1243211952"/>
      </c:barChart>
      <c:catAx>
        <c:axId val="124320196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43211952"/>
        <c:crosses val="autoZero"/>
        <c:auto val="1"/>
        <c:lblAlgn val="ctr"/>
        <c:lblOffset val="100"/>
        <c:noMultiLvlLbl val="0"/>
      </c:catAx>
      <c:valAx>
        <c:axId val="124321195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43201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smtClean="0"/>
              <a:t>Project</a:t>
            </a:r>
            <a:r>
              <a:rPr lang="en-IN" baseline="0" dirty="0" smtClean="0"/>
              <a:t> </a:t>
            </a:r>
            <a:r>
              <a:rPr lang="en-IN" baseline="0" dirty="0"/>
              <a:t>Time Analysis</a:t>
            </a:r>
            <a:endParaRPr lang="en-IN"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35289057097934"/>
          <c:y val="0.19315649992730843"/>
          <c:w val="0.59373723078519136"/>
          <c:h val="0.55214988799892339"/>
        </c:manualLayout>
      </c:layout>
      <c:bar3DChart>
        <c:barDir val="bar"/>
        <c:grouping val="clustered"/>
        <c:varyColors val="0"/>
        <c:ser>
          <c:idx val="0"/>
          <c:order val="0"/>
          <c:tx>
            <c:strRef>
              <c:f>'Gnatt Chart'!$C$1</c:f>
              <c:strCache>
                <c:ptCount val="1"/>
                <c:pt idx="0">
                  <c:v>Development Time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'Gnatt Chart'!$B$2:$B$6</c:f>
              <c:strCache>
                <c:ptCount val="5"/>
                <c:pt idx="0">
                  <c:v>iProc</c:v>
                </c:pt>
                <c:pt idx="1">
                  <c:v>PLM Access Request</c:v>
                </c:pt>
                <c:pt idx="2">
                  <c:v>Technical Paper System</c:v>
                </c:pt>
                <c:pt idx="3">
                  <c:v>Training system</c:v>
                </c:pt>
                <c:pt idx="4">
                  <c:v>e-IMAC</c:v>
                </c:pt>
              </c:strCache>
            </c:strRef>
          </c:cat>
          <c:val>
            <c:numRef>
              <c:f>'Gnatt Chart'!$C$2:$C$6</c:f>
              <c:numCache>
                <c:formatCode>General</c:formatCode>
                <c:ptCount val="5"/>
                <c:pt idx="0">
                  <c:v>696</c:v>
                </c:pt>
                <c:pt idx="1">
                  <c:v>30</c:v>
                </c:pt>
                <c:pt idx="2">
                  <c:v>314</c:v>
                </c:pt>
                <c:pt idx="3">
                  <c:v>358</c:v>
                </c:pt>
                <c:pt idx="4">
                  <c:v>284</c:v>
                </c:pt>
              </c:numCache>
            </c:numRef>
          </c:val>
          <c:extLst>
            <c:ext xmlns:c16="http://schemas.microsoft.com/office/drawing/2014/chart" uri="{C3380CC4-5D6E-409C-BE32-E72D297353CC}">
              <c16:uniqueId val="{00000000-D1DD-43BB-A7EE-84908578E9B8}"/>
            </c:ext>
          </c:extLst>
        </c:ser>
        <c:ser>
          <c:idx val="1"/>
          <c:order val="1"/>
          <c:tx>
            <c:strRef>
              <c:f>'Gnatt Chart'!$D$1</c:f>
              <c:strCache>
                <c:ptCount val="1"/>
                <c:pt idx="0">
                  <c:v>Consume Time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'Gnatt Chart'!$B$2:$B$6</c:f>
              <c:strCache>
                <c:ptCount val="5"/>
                <c:pt idx="0">
                  <c:v>iProc</c:v>
                </c:pt>
                <c:pt idx="1">
                  <c:v>PLM Access Request</c:v>
                </c:pt>
                <c:pt idx="2">
                  <c:v>Technical Paper System</c:v>
                </c:pt>
                <c:pt idx="3">
                  <c:v>Training system</c:v>
                </c:pt>
                <c:pt idx="4">
                  <c:v>e-IMAC</c:v>
                </c:pt>
              </c:strCache>
            </c:strRef>
          </c:cat>
          <c:val>
            <c:numRef>
              <c:f>'Gnatt Chart'!$D$2:$D$6</c:f>
              <c:numCache>
                <c:formatCode>General</c:formatCode>
                <c:ptCount val="5"/>
                <c:pt idx="0">
                  <c:v>424</c:v>
                </c:pt>
                <c:pt idx="1">
                  <c:v>17</c:v>
                </c:pt>
                <c:pt idx="2">
                  <c:v>234</c:v>
                </c:pt>
                <c:pt idx="3">
                  <c:v>301.5</c:v>
                </c:pt>
                <c:pt idx="4">
                  <c:v>39</c:v>
                </c:pt>
              </c:numCache>
            </c:numRef>
          </c:val>
          <c:extLst>
            <c:ext xmlns:c16="http://schemas.microsoft.com/office/drawing/2014/chart" uri="{C3380CC4-5D6E-409C-BE32-E72D297353CC}">
              <c16:uniqueId val="{00000001-D1DD-43BB-A7EE-84908578E9B8}"/>
            </c:ext>
          </c:extLst>
        </c:ser>
        <c:dLbls>
          <c:showLegendKey val="0"/>
          <c:showVal val="0"/>
          <c:showCatName val="0"/>
          <c:showSerName val="0"/>
          <c:showPercent val="0"/>
          <c:showBubbleSize val="0"/>
        </c:dLbls>
        <c:gapWidth val="65"/>
        <c:shape val="box"/>
        <c:axId val="1484531775"/>
        <c:axId val="1484520959"/>
        <c:axId val="0"/>
      </c:bar3DChart>
      <c:catAx>
        <c:axId val="1484531775"/>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84520959"/>
        <c:crosses val="autoZero"/>
        <c:auto val="1"/>
        <c:lblAlgn val="ctr"/>
        <c:lblOffset val="100"/>
        <c:noMultiLvlLbl val="0"/>
      </c:catAx>
      <c:valAx>
        <c:axId val="148452095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84531775"/>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List.xlsx]Leave Plane!PivotTable3</c:name>
    <c:fmtId val="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Capacity Utilization</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s>
    <c:plotArea>
      <c:layout>
        <c:manualLayout>
          <c:layoutTarget val="inner"/>
          <c:xMode val="edge"/>
          <c:yMode val="edge"/>
          <c:x val="0.1551968030451637"/>
          <c:y val="0.26634501890275736"/>
          <c:w val="0.44922820045770867"/>
          <c:h val="0.33079182215661324"/>
        </c:manualLayout>
      </c:layout>
      <c:barChart>
        <c:barDir val="col"/>
        <c:grouping val="clustered"/>
        <c:varyColors val="0"/>
        <c:ser>
          <c:idx val="0"/>
          <c:order val="0"/>
          <c:tx>
            <c:strRef>
              <c:f>'Leave Plane'!$M$96:$M$97</c:f>
              <c:strCache>
                <c:ptCount val="1"/>
                <c:pt idx="0">
                  <c:v>Sanjeev Sahoo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'Leave Plane'!$L$98:$L$102</c:f>
              <c:strCache>
                <c:ptCount val="5"/>
                <c:pt idx="0">
                  <c:v>Sum of Q1</c:v>
                </c:pt>
                <c:pt idx="1">
                  <c:v>Sum of Q4</c:v>
                </c:pt>
                <c:pt idx="2">
                  <c:v>Sum of Q2</c:v>
                </c:pt>
                <c:pt idx="3">
                  <c:v>Sum of Q3</c:v>
                </c:pt>
                <c:pt idx="4">
                  <c:v>Sum of Yearly</c:v>
                </c:pt>
              </c:strCache>
            </c:strRef>
          </c:cat>
          <c:val>
            <c:numRef>
              <c:f>'Leave Plane'!$M$98:$M$102</c:f>
              <c:numCache>
                <c:formatCode>General</c:formatCode>
                <c:ptCount val="5"/>
                <c:pt idx="0">
                  <c:v>544.5</c:v>
                </c:pt>
                <c:pt idx="1">
                  <c:v>531</c:v>
                </c:pt>
                <c:pt idx="2">
                  <c:v>562.5</c:v>
                </c:pt>
                <c:pt idx="3">
                  <c:v>567</c:v>
                </c:pt>
                <c:pt idx="4">
                  <c:v>2205</c:v>
                </c:pt>
              </c:numCache>
            </c:numRef>
          </c:val>
          <c:extLst>
            <c:ext xmlns:c16="http://schemas.microsoft.com/office/drawing/2014/chart" uri="{C3380CC4-5D6E-409C-BE32-E72D297353CC}">
              <c16:uniqueId val="{00000000-9213-4EC7-BB3F-A21A75892268}"/>
            </c:ext>
          </c:extLst>
        </c:ser>
        <c:ser>
          <c:idx val="1"/>
          <c:order val="1"/>
          <c:tx>
            <c:strRef>
              <c:f>'Leave Plane'!$N$96:$N$97</c:f>
              <c:strCache>
                <c:ptCount val="1"/>
                <c:pt idx="0">
                  <c:v>Srikant Bhattacharjee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'Leave Plane'!$L$98:$L$102</c:f>
              <c:strCache>
                <c:ptCount val="5"/>
                <c:pt idx="0">
                  <c:v>Sum of Q1</c:v>
                </c:pt>
                <c:pt idx="1">
                  <c:v>Sum of Q4</c:v>
                </c:pt>
                <c:pt idx="2">
                  <c:v>Sum of Q2</c:v>
                </c:pt>
                <c:pt idx="3">
                  <c:v>Sum of Q3</c:v>
                </c:pt>
                <c:pt idx="4">
                  <c:v>Sum of Yearly</c:v>
                </c:pt>
              </c:strCache>
            </c:strRef>
          </c:cat>
          <c:val>
            <c:numRef>
              <c:f>'Leave Plane'!$N$98:$N$102</c:f>
              <c:numCache>
                <c:formatCode>General</c:formatCode>
                <c:ptCount val="5"/>
                <c:pt idx="0">
                  <c:v>553.5</c:v>
                </c:pt>
                <c:pt idx="1">
                  <c:v>607.5</c:v>
                </c:pt>
                <c:pt idx="2">
                  <c:v>612</c:v>
                </c:pt>
                <c:pt idx="3">
                  <c:v>522</c:v>
                </c:pt>
                <c:pt idx="4">
                  <c:v>2295</c:v>
                </c:pt>
              </c:numCache>
            </c:numRef>
          </c:val>
          <c:extLst>
            <c:ext xmlns:c16="http://schemas.microsoft.com/office/drawing/2014/chart" uri="{C3380CC4-5D6E-409C-BE32-E72D297353CC}">
              <c16:uniqueId val="{00000001-9213-4EC7-BB3F-A21A75892268}"/>
            </c:ext>
          </c:extLst>
        </c:ser>
        <c:dLbls>
          <c:showLegendKey val="0"/>
          <c:showVal val="0"/>
          <c:showCatName val="0"/>
          <c:showSerName val="0"/>
          <c:showPercent val="0"/>
          <c:showBubbleSize val="0"/>
        </c:dLbls>
        <c:gapWidth val="100"/>
        <c:overlap val="-24"/>
        <c:axId val="1782340208"/>
        <c:axId val="1782348944"/>
      </c:barChart>
      <c:catAx>
        <c:axId val="1782340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2348944"/>
        <c:crosses val="autoZero"/>
        <c:auto val="1"/>
        <c:lblAlgn val="ctr"/>
        <c:lblOffset val="100"/>
        <c:noMultiLvlLbl val="0"/>
      </c:catAx>
      <c:valAx>
        <c:axId val="17823489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23402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86758-4046-4265-8C71-C19C4440158A}" type="datetimeFigureOut">
              <a:rPr lang="en-IN" smtClean="0"/>
              <a:t>21-03-2023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3D9EA-61BB-4EC3-B1CB-98A8FCA2B177}" type="slidenum">
              <a:rPr lang="en-IN" smtClean="0"/>
              <a:t>‹#›</a:t>
            </a:fld>
            <a:endParaRPr lang="en-IN"/>
          </a:p>
        </p:txBody>
      </p:sp>
    </p:spTree>
    <p:extLst>
      <p:ext uri="{BB962C8B-B14F-4D97-AF65-F5344CB8AC3E}">
        <p14:creationId xmlns:p14="http://schemas.microsoft.com/office/powerpoint/2010/main" val="427306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1" y="6356351"/>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2" y="6356351"/>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1" y="6356351"/>
            <a:ext cx="2743200" cy="365125"/>
          </a:xfrm>
          <a:prstGeom prst="rect">
            <a:avLst/>
          </a:prstGeom>
        </p:spPr>
        <p:txBody>
          <a:bodyPr/>
          <a:lstStyle/>
          <a:p>
            <a:fld id="{4844EE2E-B362-42C1-B5B0-711CE903CB68}" type="slidenum">
              <a:rPr lang="en-IN" smtClean="0"/>
              <a:pPr/>
              <a:t>‹#›</a:t>
            </a:fld>
            <a:endParaRPr lang="en-IN"/>
          </a:p>
        </p:txBody>
      </p:sp>
    </p:spTree>
    <p:extLst>
      <p:ext uri="{BB962C8B-B14F-4D97-AF65-F5344CB8AC3E}">
        <p14:creationId xmlns:p14="http://schemas.microsoft.com/office/powerpoint/2010/main" val="227633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183564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117466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205104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3" descr="Shape, icon&#10;&#10;Description automatically generated">
            <a:extLst>
              <a:ext uri="{FF2B5EF4-FFF2-40B4-BE49-F238E27FC236}">
                <a16:creationId xmlns:a16="http://schemas.microsoft.com/office/drawing/2014/main" id="{FA8AB732-D07D-44AF-8327-3224FB76AFB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6875"/>
          <a:stretch/>
        </p:blipFill>
        <p:spPr>
          <a:xfrm>
            <a:off x="5715000" y="0"/>
            <a:ext cx="6476012" cy="6858000"/>
          </a:xfrm>
          <a:prstGeom prst="rect">
            <a:avLst/>
          </a:prstGeom>
        </p:spPr>
      </p:pic>
      <p:sp>
        <p:nvSpPr>
          <p:cNvPr id="2" name="Title 1">
            <a:extLst>
              <a:ext uri="{FF2B5EF4-FFF2-40B4-BE49-F238E27FC236}">
                <a16:creationId xmlns:a16="http://schemas.microsoft.com/office/drawing/2014/main" id="{1CAB83CF-B12C-4CB2-90A9-DF316CA935C4}"/>
              </a:ext>
            </a:extLst>
          </p:cNvPr>
          <p:cNvSpPr>
            <a:spLocks noGrp="1"/>
          </p:cNvSpPr>
          <p:nvPr>
            <p:ph type="title"/>
          </p:nvPr>
        </p:nvSpPr>
        <p:spPr>
          <a:xfrm>
            <a:off x="699053" y="2238408"/>
            <a:ext cx="4727713" cy="852662"/>
          </a:xfrm>
        </p:spPr>
        <p:txBody>
          <a:bodyPr>
            <a:normAutofit/>
          </a:bodyPr>
          <a:lstStyle>
            <a:lvl1pPr>
              <a:defRPr sz="2400">
                <a:latin typeface="+mn-lt"/>
              </a:defRPr>
            </a:lvl1pPr>
          </a:lstStyle>
          <a:p>
            <a:r>
              <a:rPr lang="en-US" dirty="0"/>
              <a:t>Click to edit Master title style</a:t>
            </a:r>
            <a:endParaRPr lang="en-IN" dirty="0"/>
          </a:p>
        </p:txBody>
      </p:sp>
      <p:sp>
        <p:nvSpPr>
          <p:cNvPr id="11" name="Text Placeholder 10">
            <a:extLst>
              <a:ext uri="{FF2B5EF4-FFF2-40B4-BE49-F238E27FC236}">
                <a16:creationId xmlns:a16="http://schemas.microsoft.com/office/drawing/2014/main" id="{E28D01D3-2E62-4AFC-AC2B-D8C2B3D935D1}"/>
              </a:ext>
            </a:extLst>
          </p:cNvPr>
          <p:cNvSpPr>
            <a:spLocks noGrp="1"/>
          </p:cNvSpPr>
          <p:nvPr>
            <p:ph type="body" sz="quarter" idx="10"/>
          </p:nvPr>
        </p:nvSpPr>
        <p:spPr>
          <a:xfrm>
            <a:off x="699053" y="3325431"/>
            <a:ext cx="4727713" cy="938074"/>
          </a:xfrm>
        </p:spPr>
        <p:txBody>
          <a:bodyPr>
            <a:normAutofit/>
          </a:bodyPr>
          <a:lstStyle>
            <a:lvl1pPr marL="0" indent="0">
              <a:buNone/>
              <a:defRPr sz="1400">
                <a:solidFill>
                  <a:schemeClr val="accent1"/>
                </a:solidFill>
                <a:latin typeface="+mj-lt"/>
              </a:defRPr>
            </a:lvl1pPr>
          </a:lstStyle>
          <a:p>
            <a:pPr lvl="0"/>
            <a:endParaRPr lang="en-US" dirty="0"/>
          </a:p>
        </p:txBody>
      </p:sp>
      <p:sp>
        <p:nvSpPr>
          <p:cNvPr id="10" name="Slide Number Placeholder 5">
            <a:extLst>
              <a:ext uri="{FF2B5EF4-FFF2-40B4-BE49-F238E27FC236}">
                <a16:creationId xmlns:a16="http://schemas.microsoft.com/office/drawing/2014/main" id="{0C906043-DFF3-488A-8623-2210BAF30AE7}"/>
              </a:ext>
            </a:extLst>
          </p:cNvPr>
          <p:cNvSpPr>
            <a:spLocks noGrp="1"/>
          </p:cNvSpPr>
          <p:nvPr>
            <p:ph type="sldNum" sz="quarter" idx="4"/>
          </p:nvPr>
        </p:nvSpPr>
        <p:spPr>
          <a:xfrm>
            <a:off x="11870574" y="6492875"/>
            <a:ext cx="321425"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62557-EB88-46A3-83A1-BA208C0C402D}" type="slidenum">
              <a:rPr lang="en-IN" smtClean="0"/>
              <a:pPr/>
              <a:t>‹#›</a:t>
            </a:fld>
            <a:endParaRPr lang="en-IN"/>
          </a:p>
        </p:txBody>
      </p:sp>
    </p:spTree>
    <p:extLst>
      <p:ext uri="{BB962C8B-B14F-4D97-AF65-F5344CB8AC3E}">
        <p14:creationId xmlns:p14="http://schemas.microsoft.com/office/powerpoint/2010/main" val="24453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8907314E-24A4-444A-825A-21481B3695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334" y="7798"/>
            <a:ext cx="12190025" cy="6858000"/>
          </a:xfrm>
          <a:prstGeom prst="rect">
            <a:avLst/>
          </a:prstGeom>
        </p:spPr>
      </p:pic>
      <p:sp>
        <p:nvSpPr>
          <p:cNvPr id="10" name="Slide Number Placeholder 5">
            <a:extLst>
              <a:ext uri="{FF2B5EF4-FFF2-40B4-BE49-F238E27FC236}">
                <a16:creationId xmlns:a16="http://schemas.microsoft.com/office/drawing/2014/main" id="{B38A5D29-94CA-406E-A7D9-65C31F29BAAC}"/>
              </a:ext>
            </a:extLst>
          </p:cNvPr>
          <p:cNvSpPr>
            <a:spLocks noGrp="1"/>
          </p:cNvSpPr>
          <p:nvPr>
            <p:ph type="sldNum" sz="quarter" idx="4"/>
          </p:nvPr>
        </p:nvSpPr>
        <p:spPr>
          <a:xfrm>
            <a:off x="11870574" y="6492875"/>
            <a:ext cx="321425"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62557-EB88-46A3-83A1-BA208C0C402D}" type="slidenum">
              <a:rPr lang="en-IN" smtClean="0"/>
              <a:pPr/>
              <a:t>‹#›</a:t>
            </a:fld>
            <a:endParaRPr lang="en-IN"/>
          </a:p>
        </p:txBody>
      </p:sp>
    </p:spTree>
    <p:extLst>
      <p:ext uri="{BB962C8B-B14F-4D97-AF65-F5344CB8AC3E}">
        <p14:creationId xmlns:p14="http://schemas.microsoft.com/office/powerpoint/2010/main" val="43832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80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345638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3" name="Group 12"/>
          <p:cNvGrpSpPr/>
          <p:nvPr userDrawn="1"/>
        </p:nvGrpSpPr>
        <p:grpSpPr>
          <a:xfrm>
            <a:off x="4150773" y="6458886"/>
            <a:ext cx="2618329" cy="253740"/>
            <a:chOff x="217958" y="6609806"/>
            <a:chExt cx="2618329" cy="253740"/>
          </a:xfrm>
        </p:grpSpPr>
        <p:sp>
          <p:nvSpPr>
            <p:cNvPr id="14" name="TextBox 13"/>
            <p:cNvSpPr txBox="1"/>
            <p:nvPr/>
          </p:nvSpPr>
          <p:spPr>
            <a:xfrm>
              <a:off x="335281" y="6617325"/>
              <a:ext cx="2501006" cy="246221"/>
            </a:xfrm>
            <a:prstGeom prst="rect">
              <a:avLst/>
            </a:prstGeom>
            <a:noFill/>
          </p:spPr>
          <p:txBody>
            <a:bodyPr wrap="none" rtlCol="0">
              <a:spAutoFit/>
            </a:bodyPr>
            <a:lstStyle/>
            <a:p>
              <a:r>
                <a:rPr lang="en-IN" sz="1000" dirty="0"/>
                <a:t>Copyright, Confidential, Tata Motors Limited</a:t>
              </a:r>
            </a:p>
          </p:txBody>
        </p:sp>
        <p:grpSp>
          <p:nvGrpSpPr>
            <p:cNvPr id="16" name="Group 15"/>
            <p:cNvGrpSpPr/>
            <p:nvPr/>
          </p:nvGrpSpPr>
          <p:grpSpPr>
            <a:xfrm>
              <a:off x="217958" y="6609806"/>
              <a:ext cx="239168" cy="246221"/>
              <a:chOff x="4976949" y="3383280"/>
              <a:chExt cx="239168" cy="246221"/>
            </a:xfrm>
          </p:grpSpPr>
          <p:sp>
            <p:nvSpPr>
              <p:cNvPr id="17" name="TextBox 16"/>
              <p:cNvSpPr txBox="1"/>
              <p:nvPr/>
            </p:nvSpPr>
            <p:spPr>
              <a:xfrm>
                <a:off x="4976949" y="3383280"/>
                <a:ext cx="239168" cy="246221"/>
              </a:xfrm>
              <a:prstGeom prst="rect">
                <a:avLst/>
              </a:prstGeom>
              <a:noFill/>
            </p:spPr>
            <p:txBody>
              <a:bodyPr wrap="none" rtlCol="0">
                <a:spAutoFit/>
              </a:bodyPr>
              <a:lstStyle/>
              <a:p>
                <a:r>
                  <a:rPr lang="en-IN" sz="1000" dirty="0"/>
                  <a:t>c</a:t>
                </a:r>
              </a:p>
            </p:txBody>
          </p:sp>
          <p:sp>
            <p:nvSpPr>
              <p:cNvPr id="18" name="Oval 17"/>
              <p:cNvSpPr/>
              <p:nvPr/>
            </p:nvSpPr>
            <p:spPr>
              <a:xfrm>
                <a:off x="5033238" y="3435531"/>
                <a:ext cx="120030" cy="1314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1236802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318519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335670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IN"/>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412754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413001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2637900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id="{93A5C71F-B57B-F947-37F5-47447907FA5A}"/>
              </a:ext>
            </a:extLst>
          </p:cNvPr>
          <p:cNvPicPr>
            <a:picLocks noChangeAspect="1"/>
          </p:cNvPicPr>
          <p:nvPr userDrawn="1"/>
        </p:nvPicPr>
        <p:blipFill rotWithShape="1">
          <a:blip r:embed="rId4"/>
          <a:srcRect t="85863" r="77342" b="3272"/>
          <a:stretch/>
        </p:blipFill>
        <p:spPr>
          <a:xfrm>
            <a:off x="0" y="6274672"/>
            <a:ext cx="2047009" cy="552155"/>
          </a:xfrm>
          <a:prstGeom prst="rect">
            <a:avLst/>
          </a:prstGeom>
        </p:spPr>
      </p:pic>
      <p:pic>
        <p:nvPicPr>
          <p:cNvPr id="9" name="Picture 8">
            <a:extLst>
              <a:ext uri="{FF2B5EF4-FFF2-40B4-BE49-F238E27FC236}">
                <a16:creationId xmlns:a16="http://schemas.microsoft.com/office/drawing/2014/main" id="{2964AEAC-142F-2061-FFAF-A6AF3B42ADA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711747" y="103276"/>
            <a:ext cx="2356427" cy="719666"/>
          </a:xfrm>
          <a:prstGeom prst="rect">
            <a:avLst/>
          </a:prstGeom>
        </p:spPr>
      </p:pic>
      <p:pic>
        <p:nvPicPr>
          <p:cNvPr id="10" name="Picture 9" descr="Icon&#10;&#10;Description automatically generated">
            <a:extLst>
              <a:ext uri="{FF2B5EF4-FFF2-40B4-BE49-F238E27FC236}">
                <a16:creationId xmlns:a16="http://schemas.microsoft.com/office/drawing/2014/main" id="{0A5DB775-7E26-4B15-C5DE-643B4249690E}"/>
              </a:ext>
            </a:extLst>
          </p:cNvPr>
          <p:cNvPicPr>
            <a:picLocks noChangeAspect="1"/>
          </p:cNvPicPr>
          <p:nvPr userDrawn="1"/>
        </p:nvPicPr>
        <p:blipFill rotWithShape="1">
          <a:blip r:embed="rId6"/>
          <a:srcRect l="46585" t="63638" b="18871"/>
          <a:stretch/>
        </p:blipFill>
        <p:spPr>
          <a:xfrm rot="10800000" flipH="1">
            <a:off x="9257798" y="6318492"/>
            <a:ext cx="2936722" cy="539508"/>
          </a:xfrm>
          <a:prstGeom prst="rect">
            <a:avLst/>
          </a:prstGeom>
        </p:spPr>
      </p:pic>
      <p:grpSp>
        <p:nvGrpSpPr>
          <p:cNvPr id="11" name="Group 10">
            <a:extLst>
              <a:ext uri="{FF2B5EF4-FFF2-40B4-BE49-F238E27FC236}">
                <a16:creationId xmlns:a16="http://schemas.microsoft.com/office/drawing/2014/main" id="{6C61C2A6-C6DB-8C6B-9D8F-2B5C7686EDB1}"/>
              </a:ext>
            </a:extLst>
          </p:cNvPr>
          <p:cNvGrpSpPr/>
          <p:nvPr userDrawn="1"/>
        </p:nvGrpSpPr>
        <p:grpSpPr>
          <a:xfrm>
            <a:off x="4150773" y="6458886"/>
            <a:ext cx="2618329" cy="253740"/>
            <a:chOff x="217958" y="6609806"/>
            <a:chExt cx="2618329" cy="253740"/>
          </a:xfrm>
        </p:grpSpPr>
        <p:sp>
          <p:nvSpPr>
            <p:cNvPr id="12" name="TextBox 11">
              <a:extLst>
                <a:ext uri="{FF2B5EF4-FFF2-40B4-BE49-F238E27FC236}">
                  <a16:creationId xmlns:a16="http://schemas.microsoft.com/office/drawing/2014/main" id="{6214EAE4-E286-0AD0-7B2C-202DDC3FAA38}"/>
                </a:ext>
              </a:extLst>
            </p:cNvPr>
            <p:cNvSpPr txBox="1"/>
            <p:nvPr/>
          </p:nvSpPr>
          <p:spPr>
            <a:xfrm>
              <a:off x="335281" y="6617325"/>
              <a:ext cx="2501006" cy="246221"/>
            </a:xfrm>
            <a:prstGeom prst="rect">
              <a:avLst/>
            </a:prstGeom>
            <a:noFill/>
          </p:spPr>
          <p:txBody>
            <a:bodyPr wrap="none" rtlCol="0">
              <a:spAutoFit/>
            </a:bodyPr>
            <a:lstStyle/>
            <a:p>
              <a:r>
                <a:rPr lang="en-IN" sz="1000" dirty="0"/>
                <a:t>Copyright, Confidential, Tata Motors Limited</a:t>
              </a:r>
            </a:p>
          </p:txBody>
        </p:sp>
        <p:grpSp>
          <p:nvGrpSpPr>
            <p:cNvPr id="13" name="Group 12">
              <a:extLst>
                <a:ext uri="{FF2B5EF4-FFF2-40B4-BE49-F238E27FC236}">
                  <a16:creationId xmlns:a16="http://schemas.microsoft.com/office/drawing/2014/main" id="{9B33D8AB-6144-CAC9-20DB-F551EB85C7D4}"/>
                </a:ext>
              </a:extLst>
            </p:cNvPr>
            <p:cNvGrpSpPr/>
            <p:nvPr/>
          </p:nvGrpSpPr>
          <p:grpSpPr>
            <a:xfrm>
              <a:off x="217958" y="6609806"/>
              <a:ext cx="239168" cy="246221"/>
              <a:chOff x="4976949" y="3383280"/>
              <a:chExt cx="239168" cy="246221"/>
            </a:xfrm>
          </p:grpSpPr>
          <p:sp>
            <p:nvSpPr>
              <p:cNvPr id="14" name="TextBox 13">
                <a:extLst>
                  <a:ext uri="{FF2B5EF4-FFF2-40B4-BE49-F238E27FC236}">
                    <a16:creationId xmlns:a16="http://schemas.microsoft.com/office/drawing/2014/main" id="{A820C1C4-2406-3D70-26BA-25EF1CE8DBC3}"/>
                  </a:ext>
                </a:extLst>
              </p:cNvPr>
              <p:cNvSpPr txBox="1"/>
              <p:nvPr/>
            </p:nvSpPr>
            <p:spPr>
              <a:xfrm>
                <a:off x="4976949" y="3383280"/>
                <a:ext cx="239168" cy="246221"/>
              </a:xfrm>
              <a:prstGeom prst="rect">
                <a:avLst/>
              </a:prstGeom>
              <a:noFill/>
            </p:spPr>
            <p:txBody>
              <a:bodyPr wrap="none" rtlCol="0">
                <a:spAutoFit/>
              </a:bodyPr>
              <a:lstStyle/>
              <a:p>
                <a:r>
                  <a:rPr lang="en-IN" sz="1000" dirty="0"/>
                  <a:t>c</a:t>
                </a:r>
              </a:p>
            </p:txBody>
          </p:sp>
          <p:sp>
            <p:nvSpPr>
              <p:cNvPr id="15" name="Oval 14">
                <a:extLst>
                  <a:ext uri="{FF2B5EF4-FFF2-40B4-BE49-F238E27FC236}">
                    <a16:creationId xmlns:a16="http://schemas.microsoft.com/office/drawing/2014/main" id="{88AC157F-1452-6358-D924-A59C60878163}"/>
                  </a:ext>
                </a:extLst>
              </p:cNvPr>
              <p:cNvSpPr/>
              <p:nvPr/>
            </p:nvSpPr>
            <p:spPr>
              <a:xfrm>
                <a:off x="5033238" y="3435531"/>
                <a:ext cx="120030" cy="1314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6" name="Slide Number Placeholder 6">
            <a:extLst>
              <a:ext uri="{FF2B5EF4-FFF2-40B4-BE49-F238E27FC236}">
                <a16:creationId xmlns:a16="http://schemas.microsoft.com/office/drawing/2014/main" id="{4A48C07C-C145-6ADE-C3D6-98CD0EB4649A}"/>
              </a:ext>
            </a:extLst>
          </p:cNvPr>
          <p:cNvSpPr>
            <a:spLocks noGrp="1"/>
          </p:cNvSpPr>
          <p:nvPr>
            <p:ph type="sldNum" sz="quarter" idx="4"/>
          </p:nvPr>
        </p:nvSpPr>
        <p:spPr>
          <a:xfrm>
            <a:off x="8610600" y="6356350"/>
            <a:ext cx="2743200" cy="365125"/>
          </a:xfrm>
          <a:prstGeom prst="rect">
            <a:avLst/>
          </a:prstGeom>
        </p:spPr>
        <p:txBody>
          <a:bodyPr/>
          <a:lstStyle/>
          <a:p>
            <a:fld id="{4844EE2E-B362-42C1-B5B0-711CE903CB68}" type="slidenum">
              <a:rPr lang="en-IN" smtClean="0"/>
              <a:t>‹#›</a:t>
            </a:fld>
            <a:endParaRPr lang="en-IN"/>
          </a:p>
        </p:txBody>
      </p:sp>
    </p:spTree>
    <p:extLst>
      <p:ext uri="{BB962C8B-B14F-4D97-AF65-F5344CB8AC3E}">
        <p14:creationId xmlns:p14="http://schemas.microsoft.com/office/powerpoint/2010/main" val="3374007359"/>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8C5FFEEF-E7D1-DD86-153F-1F8F7A5A4111}"/>
              </a:ext>
            </a:extLst>
          </p:cNvPr>
          <p:cNvPicPr>
            <a:picLocks noChangeAspect="1"/>
          </p:cNvPicPr>
          <p:nvPr userDrawn="1"/>
        </p:nvPicPr>
        <p:blipFill rotWithShape="1">
          <a:blip r:embed="rId14"/>
          <a:srcRect t="85863" r="77342" b="3272"/>
          <a:stretch/>
        </p:blipFill>
        <p:spPr>
          <a:xfrm>
            <a:off x="0" y="6274672"/>
            <a:ext cx="2047009" cy="552155"/>
          </a:xfrm>
          <a:prstGeom prst="rect">
            <a:avLst/>
          </a:prstGeom>
        </p:spPr>
      </p:pic>
      <p:pic>
        <p:nvPicPr>
          <p:cNvPr id="3" name="Picture 2">
            <a:extLst>
              <a:ext uri="{FF2B5EF4-FFF2-40B4-BE49-F238E27FC236}">
                <a16:creationId xmlns:a16="http://schemas.microsoft.com/office/drawing/2014/main" id="{08685817-BF70-2577-8299-6176BA1D2BA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711747" y="103276"/>
            <a:ext cx="2356427" cy="719666"/>
          </a:xfrm>
          <a:prstGeom prst="rect">
            <a:avLst/>
          </a:prstGeom>
        </p:spPr>
      </p:pic>
      <p:pic>
        <p:nvPicPr>
          <p:cNvPr id="4" name="Picture 3" descr="Icon&#10;&#10;Description automatically generated">
            <a:extLst>
              <a:ext uri="{FF2B5EF4-FFF2-40B4-BE49-F238E27FC236}">
                <a16:creationId xmlns:a16="http://schemas.microsoft.com/office/drawing/2014/main" id="{61A3A986-CBEF-8C47-29F5-8B4CF8FDE0BD}"/>
              </a:ext>
            </a:extLst>
          </p:cNvPr>
          <p:cNvPicPr>
            <a:picLocks noChangeAspect="1"/>
          </p:cNvPicPr>
          <p:nvPr userDrawn="1"/>
        </p:nvPicPr>
        <p:blipFill rotWithShape="1">
          <a:blip r:embed="rId16"/>
          <a:srcRect l="46585" t="63638" b="18871"/>
          <a:stretch/>
        </p:blipFill>
        <p:spPr>
          <a:xfrm rot="10800000" flipH="1">
            <a:off x="9257798" y="6318492"/>
            <a:ext cx="2936722" cy="539508"/>
          </a:xfrm>
          <a:prstGeom prst="rect">
            <a:avLst/>
          </a:prstGeom>
        </p:spPr>
      </p:pic>
    </p:spTree>
    <p:extLst>
      <p:ext uri="{BB962C8B-B14F-4D97-AF65-F5344CB8AC3E}">
        <p14:creationId xmlns:p14="http://schemas.microsoft.com/office/powerpoint/2010/main" val="35953578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0240-F7AF-4F45-B93F-D45201920A45}"/>
              </a:ext>
            </a:extLst>
          </p:cNvPr>
          <p:cNvSpPr>
            <a:spLocks noGrp="1"/>
          </p:cNvSpPr>
          <p:nvPr>
            <p:ph type="title"/>
          </p:nvPr>
        </p:nvSpPr>
        <p:spPr>
          <a:xfrm>
            <a:off x="568424" y="2081653"/>
            <a:ext cx="5431781" cy="2020084"/>
          </a:xfrm>
        </p:spPr>
        <p:txBody>
          <a:bodyPr>
            <a:normAutofit fontScale="90000"/>
          </a:bodyPr>
          <a:lstStyle/>
          <a:p>
            <a:r>
              <a:rPr kumimoji="0" lang="en-IN" sz="2800" b="1" i="0" u="none" strike="noStrike" kern="1200" cap="none" spc="0" normalizeH="0" baseline="0" noProof="0" dirty="0">
                <a:ln>
                  <a:noFill/>
                </a:ln>
                <a:solidFill>
                  <a:prstClr val="black"/>
                </a:solidFill>
                <a:effectLst/>
                <a:uLnTx/>
                <a:uFillTx/>
                <a:latin typeface="Calibri"/>
                <a:ea typeface="+mn-ea"/>
                <a:cs typeface="+mn-cs"/>
              </a:rPr>
              <a:t>D</a:t>
            </a:r>
            <a:r>
              <a:rPr kumimoji="0" lang="en-IN" sz="2800" b="1" i="0" u="none" strike="noStrike" kern="1200" cap="none" spc="0" normalizeH="0" baseline="0" noProof="0" dirty="0">
                <a:ln>
                  <a:noFill/>
                </a:ln>
                <a:solidFill>
                  <a:srgbClr val="0070C0"/>
                </a:solidFill>
                <a:effectLst/>
                <a:uLnTx/>
                <a:uFillTx/>
                <a:latin typeface="Calibri"/>
                <a:ea typeface="+mn-ea"/>
                <a:cs typeface="+mn-cs"/>
              </a:rPr>
              <a:t>igital </a:t>
            </a:r>
            <a:r>
              <a:rPr kumimoji="0" lang="en-IN" sz="2800" b="1" i="0" u="none" strike="noStrike" kern="1200" cap="none" spc="0" normalizeH="0" baseline="0" noProof="0" dirty="0">
                <a:ln>
                  <a:noFill/>
                </a:ln>
                <a:solidFill>
                  <a:prstClr val="black"/>
                </a:solidFill>
                <a:effectLst/>
                <a:uLnTx/>
                <a:uFillTx/>
                <a:latin typeface="Calibri"/>
                <a:ea typeface="+mn-ea"/>
                <a:cs typeface="+mn-cs"/>
              </a:rPr>
              <a:t>P</a:t>
            </a:r>
            <a:r>
              <a:rPr kumimoji="0" lang="en-IN" sz="2800" b="1" i="0" u="none" strike="noStrike" kern="1200" cap="none" spc="0" normalizeH="0" baseline="0" noProof="0" dirty="0">
                <a:ln>
                  <a:noFill/>
                </a:ln>
                <a:solidFill>
                  <a:srgbClr val="0070C0"/>
                </a:solidFill>
                <a:effectLst/>
                <a:uLnTx/>
                <a:uFillTx/>
                <a:latin typeface="Calibri"/>
                <a:ea typeface="+mn-ea"/>
                <a:cs typeface="+mn-cs"/>
              </a:rPr>
              <a:t>roduct </a:t>
            </a:r>
            <a:r>
              <a:rPr kumimoji="0" lang="en-IN" sz="2800" b="1" i="0" u="none" strike="noStrike" kern="1200" cap="none" spc="0" normalizeH="0" baseline="0" noProof="0" dirty="0">
                <a:ln>
                  <a:noFill/>
                </a:ln>
                <a:solidFill>
                  <a:prstClr val="black"/>
                </a:solidFill>
                <a:effectLst/>
                <a:uLnTx/>
                <a:uFillTx/>
                <a:latin typeface="Calibri"/>
                <a:ea typeface="+mn-ea"/>
                <a:cs typeface="+mn-cs"/>
              </a:rPr>
              <a:t>D</a:t>
            </a:r>
            <a:r>
              <a:rPr kumimoji="0" lang="en-IN" sz="2800" b="1" i="0" u="none" strike="noStrike" kern="1200" cap="none" spc="0" normalizeH="0" baseline="0" noProof="0" dirty="0">
                <a:ln>
                  <a:noFill/>
                </a:ln>
                <a:solidFill>
                  <a:srgbClr val="0070C0"/>
                </a:solidFill>
                <a:effectLst/>
                <a:uLnTx/>
                <a:uFillTx/>
                <a:latin typeface="Calibri"/>
                <a:ea typeface="+mn-ea"/>
                <a:cs typeface="+mn-cs"/>
              </a:rPr>
              <a:t>evelopment Annual Report</a:t>
            </a:r>
            <a:r>
              <a:rPr lang="en-US" sz="2800" b="0" dirty="0">
                <a:solidFill>
                  <a:srgbClr val="0070C0"/>
                </a:solidFill>
              </a:rPr>
              <a:t/>
            </a:r>
            <a:br>
              <a:rPr lang="en-US" sz="2800" b="0" dirty="0">
                <a:solidFill>
                  <a:srgbClr val="0070C0"/>
                </a:solidFill>
              </a:rPr>
            </a:br>
            <a:r>
              <a:rPr lang="en-US" sz="2800" b="0" dirty="0" smtClean="0">
                <a:solidFill>
                  <a:srgbClr val="0070C0"/>
                </a:solidFill>
              </a:rPr>
              <a:t>FY22-23</a:t>
            </a:r>
            <a:br>
              <a:rPr lang="en-US" sz="2800" b="0" dirty="0" smtClean="0">
                <a:solidFill>
                  <a:srgbClr val="0070C0"/>
                </a:solidFill>
              </a:rPr>
            </a:br>
            <a:r>
              <a:rPr lang="en-US" sz="2800" dirty="0">
                <a:solidFill>
                  <a:srgbClr val="0070C0"/>
                </a:solidFill>
              </a:rPr>
              <a:t/>
            </a:r>
            <a:br>
              <a:rPr lang="en-US" sz="2800" dirty="0">
                <a:solidFill>
                  <a:srgbClr val="0070C0"/>
                </a:solidFill>
              </a:rPr>
            </a:br>
            <a:r>
              <a:rPr lang="en-US" sz="2800" dirty="0" smtClean="0">
                <a:solidFill>
                  <a:srgbClr val="0070C0"/>
                </a:solidFill>
              </a:rPr>
              <a:t>ERC-PO</a:t>
            </a:r>
            <a:br>
              <a:rPr lang="en-US" sz="2800" dirty="0" smtClean="0">
                <a:solidFill>
                  <a:srgbClr val="0070C0"/>
                </a:solidFill>
              </a:rPr>
            </a:br>
            <a:r>
              <a:rPr lang="en-US" sz="2800" dirty="0" smtClean="0">
                <a:solidFill>
                  <a:srgbClr val="0070C0"/>
                </a:solidFill>
              </a:rPr>
              <a:t>by Srikant Bhattacharjee</a:t>
            </a:r>
            <a:endParaRPr lang="en-IN" sz="2800" b="0" dirty="0">
              <a:solidFill>
                <a:srgbClr val="0070C0"/>
              </a:solidFill>
            </a:endParaRPr>
          </a:p>
        </p:txBody>
      </p:sp>
      <p:sp>
        <p:nvSpPr>
          <p:cNvPr id="4" name="Slide Number Placeholder 3">
            <a:extLst>
              <a:ext uri="{FF2B5EF4-FFF2-40B4-BE49-F238E27FC236}">
                <a16:creationId xmlns:a16="http://schemas.microsoft.com/office/drawing/2014/main" id="{945FF180-B995-4048-A40B-1AF5C8C5F7C7}"/>
              </a:ext>
            </a:extLst>
          </p:cNvPr>
          <p:cNvSpPr>
            <a:spLocks noGrp="1"/>
          </p:cNvSpPr>
          <p:nvPr>
            <p:ph type="sldNum" sz="quarter" idx="4"/>
          </p:nvPr>
        </p:nvSpPr>
        <p:spPr/>
        <p:txBody>
          <a:bodyPr/>
          <a:lstStyle/>
          <a:p>
            <a:fld id="{EEB62557-EB88-46A3-83A1-BA208C0C402D}" type="slidenum">
              <a:rPr lang="en-IN" smtClean="0"/>
              <a:pPr/>
              <a:t>1</a:t>
            </a:fld>
            <a:endParaRPr lang="en-IN"/>
          </a:p>
        </p:txBody>
      </p:sp>
    </p:spTree>
    <p:extLst>
      <p:ext uri="{BB962C8B-B14F-4D97-AF65-F5344CB8AC3E}">
        <p14:creationId xmlns:p14="http://schemas.microsoft.com/office/powerpoint/2010/main" val="49971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r>
              <a:rPr lang="en-IN" sz="1400" dirty="0"/>
              <a:t> </a:t>
            </a: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en-US" dirty="0" smtClean="0"/>
              <a:t>Actions </a:t>
            </a:r>
            <a:r>
              <a:rPr lang="en-US" altLang="en-US" dirty="0"/>
              <a:t>on Skill Gaps improvement identified</a:t>
            </a:r>
            <a:endParaRPr lang="en-US" dirty="0"/>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3660895" y="153465"/>
            <a:ext cx="3488703"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pPr marL="0" lvl="0" indent="0" defTabSz="914400" eaLnBrk="1" fontAlgn="auto" hangingPunct="1">
              <a:spcBef>
                <a:spcPts val="0"/>
              </a:spcBef>
              <a:spcAft>
                <a:spcPts val="0"/>
              </a:spcAft>
              <a:defRPr/>
            </a:pPr>
            <a:r>
              <a:rPr lang="en-US" dirty="0"/>
              <a:t>OJT/IDP/Cross Skilling </a:t>
            </a:r>
          </a:p>
        </p:txBody>
      </p:sp>
      <p:sp>
        <p:nvSpPr>
          <p:cNvPr id="193" name="TextBox 192"/>
          <p:cNvSpPr txBox="1"/>
          <p:nvPr/>
        </p:nvSpPr>
        <p:spPr>
          <a:xfrm>
            <a:off x="8014672" y="1129053"/>
            <a:ext cx="4073054" cy="2462213"/>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smtClean="0">
                <a:cs typeface="Arial" pitchFamily="34" charset="0"/>
              </a:rPr>
              <a:t>Team has capable enough on frontend and backend development with E1 level</a:t>
            </a:r>
            <a:endParaRPr lang="en-US" sz="1400" dirty="0">
              <a:cs typeface="Arial" pitchFamily="34" charset="0"/>
            </a:endParaRP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User </a:t>
            </a:r>
            <a:r>
              <a:rPr lang="en-US" sz="1400" dirty="0">
                <a:cs typeface="Arial" pitchFamily="34" charset="0"/>
              </a:rPr>
              <a:t>t</a:t>
            </a:r>
            <a:r>
              <a:rPr lang="en-US" sz="1400" dirty="0" smtClean="0">
                <a:cs typeface="Arial" pitchFamily="34" charset="0"/>
              </a:rPr>
              <a:t>raining on new enhancements increases the productivity among user and new ideas generated for future development.</a:t>
            </a:r>
            <a:endParaRPr lang="en-US" sz="1400" dirty="0">
              <a:cs typeface="Arial" pitchFamily="34" charset="0"/>
            </a:endParaRPr>
          </a:p>
          <a:p>
            <a:pPr marL="285750" indent="-285750">
              <a:buFont typeface="Arial" panose="020B0604020202020204" pitchFamily="34" charset="0"/>
              <a:buChar char="•"/>
            </a:pPr>
            <a:endParaRPr lang="en-IN" sz="1400" dirty="0">
              <a:solidFill>
                <a:schemeClr val="tx1">
                  <a:lumMod val="65000"/>
                  <a:lumOff val="35000"/>
                </a:schemeClr>
              </a:solidFill>
              <a:latin typeface="Raleway" panose="020B0503030101060003" pitchFamily="34" charset="0"/>
            </a:endParaRPr>
          </a:p>
          <a:p>
            <a:pPr marL="285750" indent="-285750">
              <a:buFont typeface="Arial" panose="020B0604020202020204" pitchFamily="34" charset="0"/>
              <a:buChar char="•"/>
            </a:pPr>
            <a:r>
              <a:rPr lang="en-IN" sz="1400" dirty="0" smtClean="0">
                <a:cs typeface="Arial" pitchFamily="34" charset="0"/>
              </a:rPr>
              <a:t>OJT given to new developer, helps to increase the productivity.</a:t>
            </a:r>
            <a:endParaRPr lang="en-IN" sz="1400" dirty="0">
              <a:cs typeface="Arial" pitchFamily="34" charset="0"/>
            </a:endParaRPr>
          </a:p>
          <a:p>
            <a:pPr>
              <a:defRPr/>
            </a:pPr>
            <a:endParaRPr lang="en-US" sz="1400" dirty="0"/>
          </a:p>
        </p:txBody>
      </p:sp>
      <p:sp>
        <p:nvSpPr>
          <p:cNvPr id="21" name="TextBox 20"/>
          <p:cNvSpPr txBox="1"/>
          <p:nvPr/>
        </p:nvSpPr>
        <p:spPr>
          <a:xfrm>
            <a:off x="202223" y="1011310"/>
            <a:ext cx="7850466" cy="1323439"/>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smtClean="0">
                <a:solidFill>
                  <a:schemeClr val="tx1">
                    <a:lumMod val="65000"/>
                    <a:lumOff val="35000"/>
                  </a:schemeClr>
                </a:solidFill>
              </a:rPr>
              <a:t>IDP achieve on “Tailwind CSS”, ”Python</a:t>
            </a:r>
            <a:r>
              <a:rPr lang="en-US" sz="1600" dirty="0">
                <a:solidFill>
                  <a:schemeClr val="tx1">
                    <a:lumMod val="65000"/>
                    <a:lumOff val="35000"/>
                  </a:schemeClr>
                </a:solidFill>
              </a:rPr>
              <a:t> </a:t>
            </a:r>
            <a:r>
              <a:rPr lang="en-US" sz="1600" dirty="0" smtClean="0">
                <a:solidFill>
                  <a:schemeClr val="tx1">
                    <a:lumMod val="65000"/>
                    <a:lumOff val="35000"/>
                  </a:schemeClr>
                </a:solidFill>
              </a:rPr>
              <a:t>Django framework” and “Mongo DB”, with consumption of 123.75 hrs.</a:t>
            </a:r>
          </a:p>
          <a:p>
            <a:pPr marL="285750" lvl="0" indent="-285750">
              <a:buFont typeface="Arial" panose="020B0604020202020204" pitchFamily="34" charset="0"/>
              <a:buChar char="•"/>
              <a:defRPr/>
            </a:pPr>
            <a:r>
              <a:rPr lang="en-IN" sz="1600" dirty="0" smtClean="0">
                <a:solidFill>
                  <a:schemeClr val="tx1">
                    <a:lumMod val="65000"/>
                    <a:lumOff val="35000"/>
                  </a:schemeClr>
                </a:solidFill>
              </a:rPr>
              <a:t>OJT and Training on several applications done , with mentioned statistics.</a:t>
            </a:r>
            <a:endParaRPr lang="en-US" sz="1600" dirty="0">
              <a:solidFill>
                <a:schemeClr val="tx1">
                  <a:lumMod val="65000"/>
                  <a:lumOff val="35000"/>
                </a:schemeClr>
              </a:solidFill>
            </a:endParaRPr>
          </a:p>
          <a:p>
            <a:pPr marL="285750" indent="-285750">
              <a:buFont typeface="Arial" panose="020B0604020202020204" pitchFamily="34" charset="0"/>
              <a:buChar char="•"/>
              <a:defRPr/>
            </a:pPr>
            <a:r>
              <a:rPr lang="en-IN" sz="1600" dirty="0">
                <a:solidFill>
                  <a:schemeClr val="tx1">
                    <a:lumMod val="65000"/>
                    <a:lumOff val="35000"/>
                  </a:schemeClr>
                </a:solidFill>
              </a:rPr>
              <a:t>Cross Skilling:  Attended “</a:t>
            </a:r>
            <a:r>
              <a:rPr lang="en-US" sz="1600" dirty="0" err="1">
                <a:solidFill>
                  <a:schemeClr val="tx1">
                    <a:lumMod val="65000"/>
                    <a:lumOff val="35000"/>
                  </a:schemeClr>
                </a:solidFill>
              </a:rPr>
              <a:t>Preditictive</a:t>
            </a:r>
            <a:r>
              <a:rPr lang="en-US" sz="1600" dirty="0">
                <a:solidFill>
                  <a:schemeClr val="tx1">
                    <a:lumMod val="65000"/>
                    <a:lumOff val="35000"/>
                  </a:schemeClr>
                </a:solidFill>
              </a:rPr>
              <a:t> Analysis with Tata Neuron “ </a:t>
            </a:r>
            <a:r>
              <a:rPr lang="en-US" sz="1600" dirty="0" smtClean="0">
                <a:solidFill>
                  <a:schemeClr val="tx1">
                    <a:lumMod val="65000"/>
                    <a:lumOff val="35000"/>
                  </a:schemeClr>
                </a:solidFill>
              </a:rPr>
              <a:t>training.</a:t>
            </a:r>
          </a:p>
          <a:p>
            <a:pPr marL="285750" indent="-285750">
              <a:buFont typeface="Arial" panose="020B0604020202020204" pitchFamily="34" charset="0"/>
              <a:buChar char="•"/>
              <a:defRPr/>
            </a:pPr>
            <a:r>
              <a:rPr lang="en-US" sz="1600" dirty="0" smtClean="0">
                <a:solidFill>
                  <a:schemeClr val="tx1">
                    <a:lumMod val="65000"/>
                    <a:lumOff val="35000"/>
                  </a:schemeClr>
                </a:solidFill>
              </a:rPr>
              <a:t>Cross Skilling: Attended “Presentation Skill” by Tata Technologies Ltd.</a:t>
            </a:r>
            <a:endParaRPr lang="en-US" sz="1600" dirty="0">
              <a:solidFill>
                <a:schemeClr val="tx1">
                  <a:lumMod val="65000"/>
                  <a:lumOff val="35000"/>
                </a:schemeClr>
              </a:solidFill>
            </a:endParaRPr>
          </a:p>
        </p:txBody>
      </p:sp>
      <p:sp>
        <p:nvSpPr>
          <p:cNvPr id="10" name="Rectangle 9"/>
          <p:cNvSpPr/>
          <p:nvPr/>
        </p:nvSpPr>
        <p:spPr>
          <a:xfrm>
            <a:off x="9530369" y="4795631"/>
            <a:ext cx="1016176" cy="369332"/>
          </a:xfrm>
          <a:prstGeom prst="rect">
            <a:avLst/>
          </a:prstGeom>
        </p:spPr>
        <p:txBody>
          <a:bodyPr wrap="none">
            <a:spAutoFit/>
          </a:bodyPr>
          <a:lstStyle/>
          <a:p>
            <a:pPr>
              <a:buFontTx/>
              <a:buChar char="•"/>
            </a:pPr>
            <a:r>
              <a:rPr lang="en-US" altLang="en-US" dirty="0"/>
              <a:t>ERC JSR</a:t>
            </a:r>
          </a:p>
        </p:txBody>
      </p:sp>
      <p:pic>
        <p:nvPicPr>
          <p:cNvPr id="6" name="Picture 5"/>
          <p:cNvPicPr>
            <a:picLocks noChangeAspect="1"/>
          </p:cNvPicPr>
          <p:nvPr/>
        </p:nvPicPr>
        <p:blipFill>
          <a:blip r:embed="rId2"/>
          <a:stretch>
            <a:fillRect/>
          </a:stretch>
        </p:blipFill>
        <p:spPr>
          <a:xfrm>
            <a:off x="220215" y="2474113"/>
            <a:ext cx="3892376" cy="1735233"/>
          </a:xfrm>
          <a:prstGeom prst="rect">
            <a:avLst/>
          </a:prstGeom>
        </p:spPr>
      </p:pic>
      <p:graphicFrame>
        <p:nvGraphicFramePr>
          <p:cNvPr id="22" name="Chart 21"/>
          <p:cNvGraphicFramePr>
            <a:graphicFrameLocks/>
          </p:cNvGraphicFramePr>
          <p:nvPr>
            <p:extLst>
              <p:ext uri="{D42A27DB-BD31-4B8C-83A1-F6EECF244321}">
                <p14:modId xmlns:p14="http://schemas.microsoft.com/office/powerpoint/2010/main" val="3276511923"/>
              </p:ext>
            </p:extLst>
          </p:nvPr>
        </p:nvGraphicFramePr>
        <p:xfrm>
          <a:off x="4241860" y="2483474"/>
          <a:ext cx="3542220" cy="1589762"/>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p:cNvPicPr>
            <a:picLocks noChangeAspect="1"/>
          </p:cNvPicPr>
          <p:nvPr/>
        </p:nvPicPr>
        <p:blipFill>
          <a:blip r:embed="rId4"/>
          <a:stretch>
            <a:fillRect/>
          </a:stretch>
        </p:blipFill>
        <p:spPr>
          <a:xfrm>
            <a:off x="4241861" y="4001078"/>
            <a:ext cx="3365948" cy="1741189"/>
          </a:xfrm>
          <a:prstGeom prst="rect">
            <a:avLst/>
          </a:prstGeom>
        </p:spPr>
      </p:pic>
      <p:pic>
        <p:nvPicPr>
          <p:cNvPr id="9" name="Picture 8"/>
          <p:cNvPicPr>
            <a:picLocks noChangeAspect="1"/>
          </p:cNvPicPr>
          <p:nvPr/>
        </p:nvPicPr>
        <p:blipFill rotWithShape="1">
          <a:blip r:embed="rId5"/>
          <a:srcRect b="12524"/>
          <a:stretch/>
        </p:blipFill>
        <p:spPr>
          <a:xfrm>
            <a:off x="766587" y="4209346"/>
            <a:ext cx="2506965" cy="1405070"/>
          </a:xfrm>
          <a:prstGeom prst="rect">
            <a:avLst/>
          </a:prstGeom>
        </p:spPr>
      </p:pic>
    </p:spTree>
    <p:extLst>
      <p:ext uri="{BB962C8B-B14F-4D97-AF65-F5344CB8AC3E}">
        <p14:creationId xmlns:p14="http://schemas.microsoft.com/office/powerpoint/2010/main" val="386369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253" y="2909007"/>
            <a:ext cx="10091993" cy="646331"/>
          </a:xfrm>
          <a:prstGeom prst="rect">
            <a:avLst/>
          </a:prstGeom>
        </p:spPr>
        <p:txBody>
          <a:bodyPr wrap="none">
            <a:spAutoFit/>
          </a:bodyPr>
          <a:lstStyle/>
          <a:p>
            <a:pPr lvl="0">
              <a:defRPr/>
            </a:pPr>
            <a:r>
              <a:rPr lang="en-US" sz="3600" b="1" dirty="0">
                <a:solidFill>
                  <a:schemeClr val="accent1">
                    <a:lumMod val="50000"/>
                  </a:schemeClr>
                </a:solidFill>
              </a:rPr>
              <a:t>New Technologies- Innovation/POC/Tech Paper/KM</a:t>
            </a:r>
          </a:p>
        </p:txBody>
      </p:sp>
      <p:sp>
        <p:nvSpPr>
          <p:cNvPr id="3" name="Rectangle 2"/>
          <p:cNvSpPr/>
          <p:nvPr/>
        </p:nvSpPr>
        <p:spPr>
          <a:xfrm>
            <a:off x="3522539" y="3555338"/>
            <a:ext cx="350108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2">
                    <a:lumMod val="50000"/>
                  </a:schemeClr>
                </a:solidFill>
                <a:latin typeface="+mn-lt"/>
                <a:ea typeface="+mn-ea"/>
                <a:cs typeface="+mn-cs"/>
              </a:rPr>
              <a:t>(AI/ML, </a:t>
            </a:r>
            <a:r>
              <a:rPr lang="en-US" sz="1800" kern="1200" dirty="0" smtClean="0">
                <a:solidFill>
                  <a:schemeClr val="bg2">
                    <a:lumMod val="50000"/>
                  </a:schemeClr>
                </a:solidFill>
                <a:latin typeface="+mn-lt"/>
                <a:ea typeface="+mn-ea"/>
                <a:cs typeface="+mn-cs"/>
              </a:rPr>
              <a:t>New </a:t>
            </a:r>
            <a:r>
              <a:rPr lang="en-US" sz="1800" kern="1200" dirty="0">
                <a:solidFill>
                  <a:schemeClr val="bg2">
                    <a:lumMod val="50000"/>
                  </a:schemeClr>
                </a:solidFill>
                <a:latin typeface="+mn-lt"/>
                <a:ea typeface="+mn-ea"/>
                <a:cs typeface="+mn-cs"/>
              </a:rPr>
              <a:t>Tools &amp; Technologies</a:t>
            </a:r>
            <a:r>
              <a:rPr lang="en-US" sz="1800" kern="1200" baseline="0" dirty="0">
                <a:solidFill>
                  <a:schemeClr val="bg2">
                    <a:lumMod val="50000"/>
                  </a:schemeClr>
                </a:solidFill>
                <a:latin typeface="+mn-lt"/>
                <a:ea typeface="+mn-ea"/>
                <a:cs typeface="+mn-cs"/>
              </a:rPr>
              <a:t> </a:t>
            </a:r>
            <a:r>
              <a:rPr lang="en-US" sz="1800" kern="1200" dirty="0">
                <a:solidFill>
                  <a:schemeClr val="bg2">
                    <a:lumMod val="50000"/>
                  </a:schemeClr>
                </a:solidFill>
                <a:latin typeface="+mn-lt"/>
                <a:ea typeface="+mn-ea"/>
                <a:cs typeface="+mn-cs"/>
              </a:rPr>
              <a:t>)</a:t>
            </a:r>
          </a:p>
        </p:txBody>
      </p:sp>
    </p:spTree>
    <p:extLst>
      <p:ext uri="{BB962C8B-B14F-4D97-AF65-F5344CB8AC3E}">
        <p14:creationId xmlns:p14="http://schemas.microsoft.com/office/powerpoint/2010/main" val="181022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en-US" dirty="0" smtClean="0"/>
              <a:t>Talent </a:t>
            </a:r>
            <a:r>
              <a:rPr lang="en-US" altLang="en-US" dirty="0"/>
              <a:t>Fungebility (Domain/Subdomain</a:t>
            </a:r>
            <a:r>
              <a:rPr lang="en-US" altLang="en-US" dirty="0" smtClean="0"/>
              <a:t>)</a:t>
            </a:r>
            <a:endParaRPr lang="en-US" dirty="0"/>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2267543" y="183068"/>
            <a:ext cx="5193913"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pPr lvl="0">
              <a:defRPr/>
            </a:pPr>
            <a:r>
              <a:rPr lang="en-US" dirty="0" smtClean="0"/>
              <a:t>Innovation/POC/Tech Paper/KM-KS</a:t>
            </a:r>
            <a:endParaRPr lang="en-US" dirty="0"/>
          </a:p>
        </p:txBody>
      </p:sp>
      <p:sp>
        <p:nvSpPr>
          <p:cNvPr id="193" name="TextBox 192"/>
          <p:cNvSpPr txBox="1"/>
          <p:nvPr/>
        </p:nvSpPr>
        <p:spPr>
          <a:xfrm>
            <a:off x="8014672" y="1129053"/>
            <a:ext cx="4073054" cy="1384995"/>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smtClean="0">
                <a:cs typeface="Arial" pitchFamily="34" charset="0"/>
              </a:rPr>
              <a:t>New learning open scopes for new areas like Data warehousing, mobility and Machine Learning.</a:t>
            </a:r>
            <a:endParaRPr lang="en-US" sz="1400" dirty="0">
              <a:cs typeface="Arial" pitchFamily="34" charset="0"/>
            </a:endParaRPr>
          </a:p>
          <a:p>
            <a:pPr marL="285750" indent="-285750">
              <a:buFont typeface="Arial" panose="020B0604020202020204" pitchFamily="34" charset="0"/>
              <a:buChar char="•"/>
            </a:pPr>
            <a:endParaRPr lang="en-IN" sz="1400" dirty="0">
              <a:solidFill>
                <a:schemeClr val="tx1">
                  <a:lumMod val="65000"/>
                  <a:lumOff val="35000"/>
                </a:schemeClr>
              </a:solidFill>
              <a:latin typeface="Raleway" panose="020B0503030101060003" pitchFamily="34" charset="0"/>
            </a:endParaRPr>
          </a:p>
          <a:p>
            <a:pPr marL="285750" indent="-285750">
              <a:buFont typeface="Arial" panose="020B0604020202020204" pitchFamily="34" charset="0"/>
              <a:buChar char="•"/>
            </a:pPr>
            <a:r>
              <a:rPr lang="en-IN" sz="1400" dirty="0">
                <a:cs typeface="Arial" pitchFamily="34" charset="0"/>
              </a:rPr>
              <a:t>Standard process and approach through CAD</a:t>
            </a:r>
          </a:p>
          <a:p>
            <a:pPr>
              <a:defRPr/>
            </a:pPr>
            <a:endParaRPr lang="en-US" sz="1400" dirty="0"/>
          </a:p>
        </p:txBody>
      </p:sp>
      <p:sp>
        <p:nvSpPr>
          <p:cNvPr id="10" name="Rectangle 9"/>
          <p:cNvSpPr/>
          <p:nvPr/>
        </p:nvSpPr>
        <p:spPr>
          <a:xfrm>
            <a:off x="9530369" y="4795631"/>
            <a:ext cx="1016176" cy="369332"/>
          </a:xfrm>
          <a:prstGeom prst="rect">
            <a:avLst/>
          </a:prstGeom>
        </p:spPr>
        <p:txBody>
          <a:bodyPr wrap="none">
            <a:spAutoFit/>
          </a:bodyPr>
          <a:lstStyle/>
          <a:p>
            <a:pPr>
              <a:buFontTx/>
              <a:buChar char="•"/>
            </a:pPr>
            <a:r>
              <a:rPr lang="en-US" altLang="en-US" dirty="0"/>
              <a:t>ERC JSR</a:t>
            </a:r>
          </a:p>
        </p:txBody>
      </p:sp>
      <p:sp>
        <p:nvSpPr>
          <p:cNvPr id="12" name="TextBox 11"/>
          <p:cNvSpPr txBox="1"/>
          <p:nvPr/>
        </p:nvSpPr>
        <p:spPr>
          <a:xfrm>
            <a:off x="209638" y="939601"/>
            <a:ext cx="7633100" cy="4634721"/>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defPPr>
              <a:defRPr lang="en-US"/>
            </a:defPPr>
            <a:lvl1pPr marL="171450" indent="-171450">
              <a:buFont typeface="Wingdings" panose="05000000000000000000" pitchFamily="2" charset="2"/>
              <a:buChar char="q"/>
              <a:defRPr sz="1400"/>
            </a:lvl1pPr>
          </a:lstStyle>
          <a:p>
            <a:r>
              <a:rPr lang="en-IN" dirty="0" smtClean="0"/>
              <a:t> </a:t>
            </a:r>
            <a:r>
              <a:rPr lang="en-IN" b="1" dirty="0" smtClean="0"/>
              <a:t>Global </a:t>
            </a:r>
            <a:r>
              <a:rPr lang="en-IN" b="1" dirty="0"/>
              <a:t>KS Session </a:t>
            </a:r>
            <a:r>
              <a:rPr lang="en-IN" dirty="0" smtClean="0"/>
              <a:t>: </a:t>
            </a:r>
            <a:r>
              <a:rPr lang="en-IN" dirty="0"/>
              <a:t>“Tailwind CSS”</a:t>
            </a:r>
          </a:p>
          <a:p>
            <a:endParaRPr lang="en-IN" dirty="0"/>
          </a:p>
          <a:p>
            <a:r>
              <a:rPr lang="en-IN" dirty="0" smtClean="0"/>
              <a:t> </a:t>
            </a:r>
            <a:r>
              <a:rPr lang="en-IN" b="1" dirty="0" smtClean="0"/>
              <a:t>Local KS</a:t>
            </a:r>
            <a:r>
              <a:rPr lang="en-IN" dirty="0" smtClean="0"/>
              <a:t>: “</a:t>
            </a:r>
            <a:r>
              <a:rPr lang="en-IN" dirty="0"/>
              <a:t>Tailwind CSS”, “Mongo DB”, “Django Rest Framework</a:t>
            </a:r>
            <a:r>
              <a:rPr lang="en-IN" dirty="0" smtClean="0"/>
              <a:t>”.</a:t>
            </a:r>
          </a:p>
          <a:p>
            <a:endParaRPr lang="en-US" dirty="0"/>
          </a:p>
          <a:p>
            <a:r>
              <a:rPr lang="en-US" b="1" dirty="0" smtClean="0"/>
              <a:t> KM</a:t>
            </a:r>
            <a:r>
              <a:rPr lang="en-US" dirty="0" smtClean="0"/>
              <a:t> : </a:t>
            </a:r>
            <a:r>
              <a:rPr lang="en-IN" dirty="0"/>
              <a:t>“Mongo DB”, “Django Rest Framework”, “Tailwind CSS”.</a:t>
            </a:r>
          </a:p>
          <a:p>
            <a:pPr marL="0" indent="0">
              <a:buNone/>
            </a:pPr>
            <a:endParaRPr lang="en-US" dirty="0"/>
          </a:p>
          <a:p>
            <a:r>
              <a:rPr lang="en-US" dirty="0" smtClean="0"/>
              <a:t> </a:t>
            </a:r>
            <a:r>
              <a:rPr lang="en-US" b="1" dirty="0" smtClean="0"/>
              <a:t>Technical Paper </a:t>
            </a:r>
            <a:r>
              <a:rPr lang="en-US" dirty="0" smtClean="0"/>
              <a:t>: Online Incident Investigation Process is in progress.</a:t>
            </a:r>
            <a:endParaRPr lang="en-IN" dirty="0"/>
          </a:p>
        </p:txBody>
      </p:sp>
    </p:spTree>
    <p:extLst>
      <p:ext uri="{BB962C8B-B14F-4D97-AF65-F5344CB8AC3E}">
        <p14:creationId xmlns:p14="http://schemas.microsoft.com/office/powerpoint/2010/main" val="92046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67" y="2536448"/>
            <a:ext cx="5664179" cy="646331"/>
          </a:xfrm>
          <a:prstGeom prst="rect">
            <a:avLst/>
          </a:prstGeom>
        </p:spPr>
        <p:txBody>
          <a:bodyPr wrap="none">
            <a:spAutoFit/>
          </a:bodyPr>
          <a:lstStyle/>
          <a:p>
            <a:pPr lvl="0">
              <a:defRPr/>
            </a:pPr>
            <a:r>
              <a:rPr lang="en-US" sz="3600" b="1" dirty="0">
                <a:solidFill>
                  <a:schemeClr val="accent1">
                    <a:lumMod val="50000"/>
                  </a:schemeClr>
                </a:solidFill>
              </a:rPr>
              <a:t>MUVC –9 </a:t>
            </a:r>
            <a:r>
              <a:rPr lang="en-US" altLang="en-US" sz="3600" b="1" dirty="0">
                <a:solidFill>
                  <a:schemeClr val="accent1">
                    <a:lumMod val="50000"/>
                  </a:schemeClr>
                </a:solidFill>
              </a:rPr>
              <a:t>blocker </a:t>
            </a:r>
            <a:r>
              <a:rPr lang="en-US" altLang="en-US" sz="3600" b="1" dirty="0" smtClean="0">
                <a:solidFill>
                  <a:schemeClr val="accent1">
                    <a:lumMod val="50000"/>
                  </a:schemeClr>
                </a:solidFill>
              </a:rPr>
              <a:t>movement</a:t>
            </a:r>
            <a:endParaRPr lang="en-IN" sz="3600" b="1" dirty="0">
              <a:solidFill>
                <a:schemeClr val="accent1">
                  <a:lumMod val="50000"/>
                </a:schemeClr>
              </a:solidFill>
            </a:endParaRPr>
          </a:p>
        </p:txBody>
      </p:sp>
      <p:sp>
        <p:nvSpPr>
          <p:cNvPr id="3" name="Rectangle 2"/>
          <p:cNvSpPr/>
          <p:nvPr/>
        </p:nvSpPr>
        <p:spPr>
          <a:xfrm>
            <a:off x="2531112" y="3182779"/>
            <a:ext cx="7153690" cy="369332"/>
          </a:xfrm>
          <a:prstGeom prst="rect">
            <a:avLst/>
          </a:prstGeom>
        </p:spPr>
        <p:txBody>
          <a:bodyPr wrap="none">
            <a:spAutoFit/>
          </a:bodyPr>
          <a:lstStyle/>
          <a:p>
            <a:pPr>
              <a:defRPr/>
            </a:pPr>
            <a:r>
              <a:rPr lang="en-US" dirty="0" smtClean="0">
                <a:solidFill>
                  <a:schemeClr val="bg2">
                    <a:lumMod val="50000"/>
                  </a:schemeClr>
                </a:solidFill>
              </a:rPr>
              <a:t>(</a:t>
            </a:r>
            <a:r>
              <a:rPr lang="en-US" dirty="0">
                <a:solidFill>
                  <a:schemeClr val="bg2">
                    <a:lumMod val="50000"/>
                  </a:schemeClr>
                </a:solidFill>
              </a:rPr>
              <a:t>In Moving up value chain advance productivity and initiatives across ERC </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423924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39602"/>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smtClean="0"/>
              <a:t>Activity: Project Planning, development, Maintenance, Support.</a:t>
            </a:r>
            <a:endParaRPr lang="en-US" dirty="0"/>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3924664" y="127088"/>
            <a:ext cx="4213260"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pPr lvl="0">
              <a:defRPr/>
            </a:pPr>
            <a:r>
              <a:rPr lang="en-US" dirty="0"/>
              <a:t>MUVC –9 </a:t>
            </a:r>
            <a:r>
              <a:rPr lang="en-US" altLang="en-US" dirty="0"/>
              <a:t>blocker movement</a:t>
            </a:r>
            <a:endParaRPr lang="en-IN" dirty="0"/>
          </a:p>
        </p:txBody>
      </p:sp>
      <p:sp>
        <p:nvSpPr>
          <p:cNvPr id="193" name="TextBox 192"/>
          <p:cNvSpPr txBox="1"/>
          <p:nvPr/>
        </p:nvSpPr>
        <p:spPr>
          <a:xfrm>
            <a:off x="8014672" y="1129053"/>
            <a:ext cx="4073054" cy="2246769"/>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smtClean="0">
                <a:cs typeface="Arial" pitchFamily="34" charset="0"/>
              </a:rPr>
              <a:t>Regular enhancements and </a:t>
            </a:r>
            <a:r>
              <a:rPr lang="en-US" sz="1400" dirty="0">
                <a:cs typeface="Arial" pitchFamily="34" charset="0"/>
              </a:rPr>
              <a:t>s</a:t>
            </a:r>
            <a:r>
              <a:rPr lang="en-US" sz="1400" dirty="0" smtClean="0">
                <a:cs typeface="Arial" pitchFamily="34" charset="0"/>
              </a:rPr>
              <a:t>upports to maintain customer delight</a:t>
            </a:r>
            <a:endParaRPr lang="en-US" sz="1400" dirty="0">
              <a:cs typeface="Arial" pitchFamily="34" charset="0"/>
            </a:endParaRP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New application development using new technologies will increase the technical as well as economical productivity.</a:t>
            </a:r>
            <a:endParaRPr lang="en-US" sz="1400" dirty="0">
              <a:cs typeface="Arial" pitchFamily="34" charset="0"/>
            </a:endParaRP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Mostly worked on Y1 and Y2 in MUVC blocks, which increase the business in future.</a:t>
            </a:r>
            <a:endParaRPr lang="en-IN" sz="1400" dirty="0">
              <a:solidFill>
                <a:schemeClr val="tx1">
                  <a:lumMod val="65000"/>
                  <a:lumOff val="35000"/>
                </a:schemeClr>
              </a:solidFill>
              <a:latin typeface="Raleway" panose="020B0503030101060003" pitchFamily="34" charset="0"/>
            </a:endParaRPr>
          </a:p>
        </p:txBody>
      </p:sp>
      <p:pic>
        <p:nvPicPr>
          <p:cNvPr id="16" name="Picture 15"/>
          <p:cNvPicPr>
            <a:picLocks noChangeAspect="1"/>
          </p:cNvPicPr>
          <p:nvPr/>
        </p:nvPicPr>
        <p:blipFill rotWithShape="1">
          <a:blip r:embed="rId2"/>
          <a:srcRect t="5054" b="33264"/>
          <a:stretch/>
        </p:blipFill>
        <p:spPr>
          <a:xfrm>
            <a:off x="-28549" y="2443227"/>
            <a:ext cx="4205346" cy="1121136"/>
          </a:xfrm>
          <a:prstGeom prst="rect">
            <a:avLst/>
          </a:prstGeom>
        </p:spPr>
      </p:pic>
      <p:sp>
        <p:nvSpPr>
          <p:cNvPr id="18" name="Rectangle 17"/>
          <p:cNvSpPr/>
          <p:nvPr/>
        </p:nvSpPr>
        <p:spPr>
          <a:xfrm>
            <a:off x="4286450" y="1063170"/>
            <a:ext cx="3418656" cy="8111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1</a:t>
            </a:r>
            <a:r>
              <a:rPr lang="en-US" sz="1200" dirty="0">
                <a:solidFill>
                  <a:schemeClr val="tx1"/>
                </a:solidFill>
              </a:rPr>
              <a:t>) Application support</a:t>
            </a:r>
          </a:p>
          <a:p>
            <a:r>
              <a:rPr lang="en-US" sz="1200" dirty="0">
                <a:solidFill>
                  <a:schemeClr val="tx1"/>
                </a:solidFill>
              </a:rPr>
              <a:t>3) </a:t>
            </a:r>
            <a:r>
              <a:rPr lang="en-US" sz="1200" dirty="0" err="1">
                <a:solidFill>
                  <a:schemeClr val="tx1"/>
                </a:solidFill>
              </a:rPr>
              <a:t>pFirst</a:t>
            </a:r>
            <a:r>
              <a:rPr lang="en-US" sz="1200" dirty="0">
                <a:solidFill>
                  <a:schemeClr val="tx1"/>
                </a:solidFill>
              </a:rPr>
              <a:t> Application development</a:t>
            </a:r>
          </a:p>
          <a:p>
            <a:r>
              <a:rPr lang="en-US" sz="1200" dirty="0">
                <a:solidFill>
                  <a:schemeClr val="tx1"/>
                </a:solidFill>
              </a:rPr>
              <a:t>5) Software Development Life Cycle</a:t>
            </a:r>
          </a:p>
          <a:p>
            <a:r>
              <a:rPr lang="en-US" sz="1200" dirty="0">
                <a:solidFill>
                  <a:schemeClr val="tx1"/>
                </a:solidFill>
              </a:rPr>
              <a:t>6) Access </a:t>
            </a:r>
            <a:r>
              <a:rPr lang="en-US" sz="1200" dirty="0" smtClean="0">
                <a:solidFill>
                  <a:schemeClr val="tx1"/>
                </a:solidFill>
              </a:rPr>
              <a:t>Control</a:t>
            </a:r>
            <a:endParaRPr lang="en-IN" sz="1400" dirty="0"/>
          </a:p>
        </p:txBody>
      </p:sp>
      <p:sp>
        <p:nvSpPr>
          <p:cNvPr id="20" name="Rectangle 19"/>
          <p:cNvSpPr/>
          <p:nvPr/>
        </p:nvSpPr>
        <p:spPr>
          <a:xfrm>
            <a:off x="4286449" y="1874277"/>
            <a:ext cx="3424259" cy="16577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Y2-&gt; </a:t>
            </a:r>
          </a:p>
          <a:p>
            <a:pPr algn="ctr"/>
            <a:r>
              <a:rPr lang="en-US" sz="1100" dirty="0" smtClean="0">
                <a:solidFill>
                  <a:schemeClr val="tx1"/>
                </a:solidFill>
              </a:rPr>
              <a:t>3</a:t>
            </a:r>
            <a:r>
              <a:rPr lang="en-US" sz="1100" dirty="0">
                <a:solidFill>
                  <a:schemeClr val="tx1"/>
                </a:solidFill>
              </a:rPr>
              <a:t>) Portal applications design and </a:t>
            </a:r>
            <a:r>
              <a:rPr lang="en-US" sz="1100" dirty="0" smtClean="0">
                <a:solidFill>
                  <a:schemeClr val="tx1"/>
                </a:solidFill>
              </a:rPr>
              <a:t>architecture</a:t>
            </a:r>
          </a:p>
          <a:p>
            <a:pPr algn="ctr"/>
            <a:r>
              <a:rPr lang="en-US" sz="1100" dirty="0" smtClean="0">
                <a:solidFill>
                  <a:schemeClr val="tx1"/>
                </a:solidFill>
              </a:rPr>
              <a:t>--------------------------------------</a:t>
            </a:r>
            <a:endParaRPr lang="en-US" sz="1100" dirty="0">
              <a:solidFill>
                <a:schemeClr val="tx1"/>
              </a:solidFill>
            </a:endParaRPr>
          </a:p>
          <a:p>
            <a:pPr algn="ctr"/>
            <a:r>
              <a:rPr lang="en-US" sz="1100" b="1" dirty="0" smtClean="0">
                <a:solidFill>
                  <a:schemeClr val="tx1"/>
                </a:solidFill>
              </a:rPr>
              <a:t>Y1-&gt;</a:t>
            </a:r>
          </a:p>
          <a:p>
            <a:pPr algn="ctr"/>
            <a:r>
              <a:rPr lang="en-US" sz="1100" dirty="0" smtClean="0">
                <a:solidFill>
                  <a:schemeClr val="tx1"/>
                </a:solidFill>
              </a:rPr>
              <a:t>1</a:t>
            </a:r>
            <a:r>
              <a:rPr lang="en-US" sz="1100" dirty="0">
                <a:solidFill>
                  <a:schemeClr val="tx1"/>
                </a:solidFill>
              </a:rPr>
              <a:t>) Requirements Management</a:t>
            </a:r>
          </a:p>
          <a:p>
            <a:pPr algn="ctr"/>
            <a:r>
              <a:rPr lang="en-US" sz="1100" dirty="0" smtClean="0">
                <a:solidFill>
                  <a:schemeClr val="tx1"/>
                </a:solidFill>
              </a:rPr>
              <a:t>2</a:t>
            </a:r>
            <a:r>
              <a:rPr lang="en-US" sz="1100" dirty="0">
                <a:solidFill>
                  <a:schemeClr val="tx1"/>
                </a:solidFill>
              </a:rPr>
              <a:t>) End User Tech support</a:t>
            </a:r>
          </a:p>
          <a:p>
            <a:pPr algn="ctr"/>
            <a:r>
              <a:rPr lang="en-US" sz="1100" dirty="0">
                <a:solidFill>
                  <a:schemeClr val="tx1"/>
                </a:solidFill>
              </a:rPr>
              <a:t>3) Technical Documentation</a:t>
            </a:r>
          </a:p>
          <a:p>
            <a:pPr algn="ctr"/>
            <a:r>
              <a:rPr lang="en-US" sz="1100" dirty="0">
                <a:solidFill>
                  <a:schemeClr val="tx1"/>
                </a:solidFill>
              </a:rPr>
              <a:t>4) User Manual</a:t>
            </a:r>
          </a:p>
          <a:p>
            <a:pPr algn="ctr"/>
            <a:r>
              <a:rPr lang="en-US" sz="1100" dirty="0">
                <a:solidFill>
                  <a:schemeClr val="tx1"/>
                </a:solidFill>
              </a:rPr>
              <a:t>5) End User Training</a:t>
            </a:r>
            <a:endParaRPr lang="en-IN" sz="1100" dirty="0">
              <a:solidFill>
                <a:schemeClr val="tx1"/>
              </a:solidFill>
            </a:endParaRPr>
          </a:p>
        </p:txBody>
      </p:sp>
      <p:sp>
        <p:nvSpPr>
          <p:cNvPr id="21" name="TextBox 20"/>
          <p:cNvSpPr txBox="1"/>
          <p:nvPr/>
        </p:nvSpPr>
        <p:spPr>
          <a:xfrm>
            <a:off x="221191" y="1034702"/>
            <a:ext cx="3703473" cy="1200329"/>
          </a:xfrm>
          <a:prstGeom prst="rect">
            <a:avLst/>
          </a:prstGeom>
          <a:noFill/>
        </p:spPr>
        <p:txBody>
          <a:bodyPr wrap="square" rtlCol="0">
            <a:spAutoFit/>
          </a:bodyPr>
          <a:lstStyle/>
          <a:p>
            <a:pPr marL="285750" lvl="0" indent="-285750">
              <a:buFont typeface="Arial" panose="020B0604020202020204" pitchFamily="34" charset="0"/>
              <a:buChar char="•"/>
              <a:defRPr/>
            </a:pPr>
            <a:r>
              <a:rPr lang="en-US" sz="1400" dirty="0" smtClean="0">
                <a:solidFill>
                  <a:schemeClr val="tx1">
                    <a:lumMod val="65000"/>
                    <a:lumOff val="35000"/>
                  </a:schemeClr>
                </a:solidFill>
              </a:rPr>
              <a:t>Current Status productivity applications.</a:t>
            </a:r>
          </a:p>
          <a:p>
            <a:pPr marL="285750" lvl="0" indent="-285750">
              <a:buFont typeface="Arial" panose="020B0604020202020204" pitchFamily="34" charset="0"/>
              <a:buChar char="•"/>
              <a:defRPr/>
            </a:pPr>
            <a:r>
              <a:rPr lang="en-US" sz="1400" dirty="0" smtClean="0">
                <a:solidFill>
                  <a:schemeClr val="tx1">
                    <a:lumMod val="65000"/>
                    <a:lumOff val="35000"/>
                  </a:schemeClr>
                </a:solidFill>
              </a:rPr>
              <a:t>Upcoming </a:t>
            </a:r>
            <a:r>
              <a:rPr lang="en-US" sz="1400" dirty="0">
                <a:solidFill>
                  <a:schemeClr val="tx1">
                    <a:lumMod val="65000"/>
                    <a:lumOff val="35000"/>
                  </a:schemeClr>
                </a:solidFill>
              </a:rPr>
              <a:t>a</a:t>
            </a:r>
            <a:r>
              <a:rPr lang="en-US" sz="1400" dirty="0" smtClean="0">
                <a:solidFill>
                  <a:schemeClr val="tx1">
                    <a:lumMod val="65000"/>
                    <a:lumOff val="35000"/>
                  </a:schemeClr>
                </a:solidFill>
              </a:rPr>
              <a:t>pplications with business prospect.</a:t>
            </a:r>
          </a:p>
          <a:p>
            <a:pPr marL="285750" lvl="0" indent="-285750">
              <a:buFont typeface="Arial" panose="020B0604020202020204" pitchFamily="34" charset="0"/>
              <a:buChar char="•"/>
              <a:defRPr/>
            </a:pPr>
            <a:r>
              <a:rPr lang="en-IN" sz="1400" dirty="0" smtClean="0">
                <a:solidFill>
                  <a:schemeClr val="tx1">
                    <a:lumMod val="65000"/>
                    <a:lumOff val="35000"/>
                  </a:schemeClr>
                </a:solidFill>
              </a:rPr>
              <a:t>MUVC Status and actives.</a:t>
            </a:r>
          </a:p>
          <a:p>
            <a:pPr marL="285750" lvl="0" indent="-285750">
              <a:buFont typeface="Arial" panose="020B0604020202020204" pitchFamily="34" charset="0"/>
              <a:buChar char="•"/>
              <a:defRPr/>
            </a:pPr>
            <a:endParaRPr lang="en-IN" sz="1600" dirty="0">
              <a:solidFill>
                <a:schemeClr val="tx1">
                  <a:lumMod val="65000"/>
                  <a:lumOff val="35000"/>
                </a:schemeClr>
              </a:solidFill>
            </a:endParaRPr>
          </a:p>
        </p:txBody>
      </p:sp>
      <p:sp>
        <p:nvSpPr>
          <p:cNvPr id="10" name="Rectangle 9"/>
          <p:cNvSpPr/>
          <p:nvPr/>
        </p:nvSpPr>
        <p:spPr>
          <a:xfrm>
            <a:off x="9530369" y="4795631"/>
            <a:ext cx="1016176" cy="369332"/>
          </a:xfrm>
          <a:prstGeom prst="rect">
            <a:avLst/>
          </a:prstGeom>
        </p:spPr>
        <p:txBody>
          <a:bodyPr wrap="none">
            <a:spAutoFit/>
          </a:bodyPr>
          <a:lstStyle/>
          <a:p>
            <a:pPr>
              <a:buFontTx/>
              <a:buChar char="•"/>
            </a:pPr>
            <a:r>
              <a:rPr lang="en-US" altLang="en-US" dirty="0"/>
              <a:t>ERC JSR</a:t>
            </a:r>
          </a:p>
        </p:txBody>
      </p:sp>
      <p:pic>
        <p:nvPicPr>
          <p:cNvPr id="2" name="Picture 1"/>
          <p:cNvPicPr>
            <a:picLocks noChangeAspect="1"/>
          </p:cNvPicPr>
          <p:nvPr/>
        </p:nvPicPr>
        <p:blipFill>
          <a:blip r:embed="rId3"/>
          <a:stretch>
            <a:fillRect/>
          </a:stretch>
        </p:blipFill>
        <p:spPr>
          <a:xfrm>
            <a:off x="351229" y="3564362"/>
            <a:ext cx="6357598" cy="2045130"/>
          </a:xfrm>
          <a:prstGeom prst="rect">
            <a:avLst/>
          </a:prstGeom>
        </p:spPr>
      </p:pic>
    </p:spTree>
    <p:extLst>
      <p:ext uri="{BB962C8B-B14F-4D97-AF65-F5344CB8AC3E}">
        <p14:creationId xmlns:p14="http://schemas.microsoft.com/office/powerpoint/2010/main" val="135588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597" y="3032680"/>
            <a:ext cx="11015836" cy="1200329"/>
          </a:xfrm>
          <a:prstGeom prst="rect">
            <a:avLst/>
          </a:prstGeom>
        </p:spPr>
        <p:txBody>
          <a:bodyPr wrap="none">
            <a:spAutoFit/>
          </a:bodyPr>
          <a:lstStyle/>
          <a:p>
            <a:pPr lvl="0">
              <a:defRPr/>
            </a:pPr>
            <a:r>
              <a:rPr lang="en-US" sz="3600" b="1" dirty="0">
                <a:solidFill>
                  <a:schemeClr val="accent1">
                    <a:lumMod val="50000"/>
                  </a:schemeClr>
                </a:solidFill>
              </a:rPr>
              <a:t>Digitization in Vehicle Program and Project Management</a:t>
            </a:r>
          </a:p>
          <a:p>
            <a:pPr lvl="0">
              <a:defRPr/>
            </a:pPr>
            <a:endParaRPr lang="en-US" sz="3600" b="1" dirty="0">
              <a:solidFill>
                <a:schemeClr val="accent1">
                  <a:lumMod val="50000"/>
                </a:schemeClr>
              </a:solidFill>
            </a:endParaRPr>
          </a:p>
        </p:txBody>
      </p:sp>
      <p:sp>
        <p:nvSpPr>
          <p:cNvPr id="3" name="Rectangle 2"/>
          <p:cNvSpPr/>
          <p:nvPr/>
        </p:nvSpPr>
        <p:spPr>
          <a:xfrm>
            <a:off x="2850239" y="3632844"/>
            <a:ext cx="6730348" cy="369332"/>
          </a:xfrm>
          <a:prstGeom prst="rect">
            <a:avLst/>
          </a:prstGeom>
        </p:spPr>
        <p:txBody>
          <a:bodyPr wrap="square">
            <a:spAutoFit/>
          </a:bodyPr>
          <a:lstStyle/>
          <a:p>
            <a:pPr>
              <a:defRPr/>
            </a:pPr>
            <a:r>
              <a:rPr lang="en-US" dirty="0">
                <a:solidFill>
                  <a:schemeClr val="bg2">
                    <a:lumMod val="50000"/>
                  </a:schemeClr>
                </a:solidFill>
              </a:rPr>
              <a:t>(KBE &amp; Design Automation tools for improving the productivity </a:t>
            </a:r>
            <a:r>
              <a:rPr lang="en-US" dirty="0" smtClean="0">
                <a:solidFill>
                  <a:schemeClr val="bg2">
                    <a:lumMod val="50000"/>
                  </a:schemeClr>
                </a:solidFill>
              </a:rPr>
              <a:t>)</a:t>
            </a:r>
            <a:endParaRPr lang="en-US" dirty="0">
              <a:solidFill>
                <a:schemeClr val="bg2">
                  <a:lumMod val="50000"/>
                </a:schemeClr>
              </a:solidFill>
            </a:endParaRPr>
          </a:p>
        </p:txBody>
      </p:sp>
    </p:spTree>
    <p:extLst>
      <p:ext uri="{BB962C8B-B14F-4D97-AF65-F5344CB8AC3E}">
        <p14:creationId xmlns:p14="http://schemas.microsoft.com/office/powerpoint/2010/main" val="217341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89191" y="922741"/>
            <a:ext cx="4084772" cy="3691851"/>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996781"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smtClean="0"/>
              <a:t>Supported Applications: </a:t>
            </a:r>
            <a:r>
              <a:rPr lang="en-IN" sz="1400" b="0" dirty="0" err="1" smtClean="0"/>
              <a:t>iProc</a:t>
            </a:r>
            <a:r>
              <a:rPr lang="en-IN" sz="1400" b="0" dirty="0" smtClean="0"/>
              <a:t> System, ERC Dashboard, PLM ID and Access Request, Online Material Requisition, Despatch Advice, TPS</a:t>
            </a:r>
            <a:endParaRPr lang="en-US" sz="1400" b="0" dirty="0"/>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8539" y="461459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3538673" y="181407"/>
            <a:ext cx="5101324"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pPr>
              <a:defRPr/>
            </a:pPr>
            <a:r>
              <a:rPr lang="en-US" dirty="0" smtClean="0"/>
              <a:t>Project and resource </a:t>
            </a:r>
            <a:r>
              <a:rPr lang="en-US" dirty="0"/>
              <a:t>Management</a:t>
            </a:r>
          </a:p>
        </p:txBody>
      </p:sp>
      <p:sp>
        <p:nvSpPr>
          <p:cNvPr id="193" name="TextBox 192"/>
          <p:cNvSpPr txBox="1"/>
          <p:nvPr/>
        </p:nvSpPr>
        <p:spPr>
          <a:xfrm>
            <a:off x="8014672" y="1129053"/>
            <a:ext cx="4073054" cy="2031325"/>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smtClean="0">
                <a:cs typeface="Arial" pitchFamily="34" charset="0"/>
              </a:rPr>
              <a:t>Agile methodology followed for better Project &amp; resource management .</a:t>
            </a:r>
            <a:endParaRPr lang="en-US" sz="1400" dirty="0">
              <a:cs typeface="Arial" pitchFamily="34" charset="0"/>
            </a:endParaRP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Existing tools are being used business benefit.</a:t>
            </a:r>
            <a:endParaRPr lang="en-US" sz="1400" dirty="0">
              <a:cs typeface="Arial" pitchFamily="34" charset="0"/>
            </a:endParaRPr>
          </a:p>
          <a:p>
            <a:pPr marL="285750" indent="-285750">
              <a:buFont typeface="Arial" panose="020B0604020202020204" pitchFamily="34" charset="0"/>
              <a:buChar char="•"/>
            </a:pPr>
            <a:endParaRPr lang="en-IN" sz="1400" dirty="0">
              <a:solidFill>
                <a:schemeClr val="tx1">
                  <a:lumMod val="65000"/>
                  <a:lumOff val="35000"/>
                </a:schemeClr>
              </a:solidFill>
              <a:latin typeface="Raleway" panose="020B0503030101060003" pitchFamily="34" charset="0"/>
            </a:endParaRPr>
          </a:p>
          <a:p>
            <a:pPr marL="285750" indent="-285750">
              <a:buFont typeface="Arial" panose="020B0604020202020204" pitchFamily="34" charset="0"/>
              <a:buChar char="•"/>
            </a:pPr>
            <a:r>
              <a:rPr lang="en-IN" sz="1400" dirty="0" smtClean="0">
                <a:cs typeface="Arial" pitchFamily="34" charset="0"/>
              </a:rPr>
              <a:t>Optimised the processes, and improve the productivity. </a:t>
            </a:r>
            <a:endParaRPr lang="en-IN" sz="1400" dirty="0">
              <a:cs typeface="Arial" pitchFamily="34" charset="0"/>
            </a:endParaRPr>
          </a:p>
          <a:p>
            <a:pPr>
              <a:defRPr/>
            </a:pPr>
            <a:endParaRPr lang="en-US" sz="1400" dirty="0"/>
          </a:p>
        </p:txBody>
      </p:sp>
      <p:sp>
        <p:nvSpPr>
          <p:cNvPr id="12" name="TextBox 11"/>
          <p:cNvSpPr txBox="1"/>
          <p:nvPr/>
        </p:nvSpPr>
        <p:spPr>
          <a:xfrm>
            <a:off x="158261" y="1074022"/>
            <a:ext cx="7658101" cy="1569660"/>
          </a:xfrm>
          <a:prstGeom prst="rect">
            <a:avLst/>
          </a:prstGeom>
          <a:noFill/>
        </p:spPr>
        <p:txBody>
          <a:bodyPr wrap="square" rtlCol="0">
            <a:spAutoFit/>
          </a:bodyPr>
          <a:lstStyle/>
          <a:p>
            <a:pPr marL="285750" lvl="0" indent="-285750">
              <a:buFont typeface="Wingdings" panose="05000000000000000000" pitchFamily="2" charset="2"/>
              <a:buChar char="q"/>
              <a:defRPr/>
            </a:pPr>
            <a:r>
              <a:rPr lang="en-US" sz="1600" dirty="0" err="1" smtClean="0">
                <a:solidFill>
                  <a:schemeClr val="tx1">
                    <a:lumMod val="65000"/>
                    <a:lumOff val="35000"/>
                  </a:schemeClr>
                </a:solidFill>
              </a:rPr>
              <a:t>iProc</a:t>
            </a:r>
            <a:r>
              <a:rPr lang="en-US" sz="1600" dirty="0" smtClean="0">
                <a:solidFill>
                  <a:schemeClr val="tx1">
                    <a:lumMod val="65000"/>
                    <a:lumOff val="35000"/>
                  </a:schemeClr>
                </a:solidFill>
              </a:rPr>
              <a:t> – Fulfill all departmental requirements and supports/suggested for the betterment of the application.</a:t>
            </a:r>
          </a:p>
          <a:p>
            <a:pPr marL="285750" lvl="0" indent="-285750">
              <a:buFont typeface="Wingdings" panose="05000000000000000000" pitchFamily="2" charset="2"/>
              <a:buChar char="q"/>
              <a:defRPr/>
            </a:pPr>
            <a:r>
              <a:rPr lang="en-US" sz="1600" dirty="0" smtClean="0">
                <a:solidFill>
                  <a:schemeClr val="tx1">
                    <a:lumMod val="65000"/>
                    <a:lumOff val="35000"/>
                  </a:schemeClr>
                </a:solidFill>
              </a:rPr>
              <a:t>PAR – Automate the accessibility of application and enhance the analytical report and additional workflow for PLM clearance is in process</a:t>
            </a:r>
          </a:p>
          <a:p>
            <a:pPr marL="285750" lvl="0" indent="-285750">
              <a:buFont typeface="Wingdings" panose="05000000000000000000" pitchFamily="2" charset="2"/>
              <a:buChar char="q"/>
              <a:defRPr/>
            </a:pPr>
            <a:r>
              <a:rPr lang="en-US" sz="1600" dirty="0" smtClean="0">
                <a:solidFill>
                  <a:schemeClr val="tx1">
                    <a:lumMod val="65000"/>
                    <a:lumOff val="35000"/>
                  </a:schemeClr>
                </a:solidFill>
                <a:latin typeface="Calibri"/>
              </a:rPr>
              <a:t>TPS </a:t>
            </a:r>
            <a:r>
              <a:rPr lang="en-US" sz="1600" dirty="0">
                <a:solidFill>
                  <a:schemeClr val="tx1">
                    <a:lumMod val="65000"/>
                    <a:lumOff val="35000"/>
                  </a:schemeClr>
                </a:solidFill>
                <a:latin typeface="Calibri"/>
              </a:rPr>
              <a:t>– </a:t>
            </a:r>
            <a:r>
              <a:rPr lang="en-US" sz="1600" dirty="0" smtClean="0">
                <a:solidFill>
                  <a:schemeClr val="tx1">
                    <a:lumMod val="65000"/>
                    <a:lumOff val="35000"/>
                  </a:schemeClr>
                </a:solidFill>
                <a:latin typeface="Calibri"/>
              </a:rPr>
              <a:t>Technical Paper related data capture and automate the approval process.</a:t>
            </a:r>
            <a:endParaRPr lang="en-US" sz="1600" dirty="0">
              <a:solidFill>
                <a:schemeClr val="tx1">
                  <a:lumMod val="65000"/>
                  <a:lumOff val="35000"/>
                </a:schemeClr>
              </a:solidFill>
              <a:latin typeface="Calibri"/>
            </a:endParaRPr>
          </a:p>
          <a:p>
            <a:pPr marL="285750" lvl="0" indent="-285750">
              <a:buFont typeface="Wingdings" panose="05000000000000000000" pitchFamily="2" charset="2"/>
              <a:buChar char="q"/>
              <a:defRPr/>
            </a:pPr>
            <a:r>
              <a:rPr lang="en-US" sz="1600" dirty="0" smtClean="0">
                <a:solidFill>
                  <a:schemeClr val="tx1">
                    <a:lumMod val="65000"/>
                    <a:lumOff val="35000"/>
                  </a:schemeClr>
                </a:solidFill>
                <a:latin typeface="Calibri"/>
              </a:rPr>
              <a:t>ERC Dashboard</a:t>
            </a:r>
            <a:r>
              <a:rPr kumimoji="0" lang="en-US" sz="1600" b="0" i="0" u="none" strike="noStrike" kern="1200" cap="none" spc="0" normalizeH="0" baseline="0" noProof="0" dirty="0" smtClean="0">
                <a:ln>
                  <a:noFill/>
                </a:ln>
                <a:solidFill>
                  <a:schemeClr val="tx1">
                    <a:lumMod val="65000"/>
                    <a:lumOff val="35000"/>
                  </a:schemeClr>
                </a:solidFill>
                <a:effectLst/>
                <a:uLnTx/>
                <a:uFillTx/>
                <a:latin typeface="Calibri"/>
              </a:rPr>
              <a:t> </a:t>
            </a:r>
            <a:r>
              <a:rPr kumimoji="0" lang="en-US" sz="1600" b="0" i="0" u="none" strike="noStrike" kern="1200" cap="none" spc="0" normalizeH="0" baseline="0" noProof="0" dirty="0">
                <a:ln>
                  <a:noFill/>
                </a:ln>
                <a:solidFill>
                  <a:schemeClr val="tx1">
                    <a:lumMod val="65000"/>
                    <a:lumOff val="35000"/>
                  </a:schemeClr>
                </a:solidFill>
                <a:effectLst/>
                <a:uLnTx/>
                <a:uFillTx/>
                <a:latin typeface="Calibri"/>
              </a:rPr>
              <a:t>– </a:t>
            </a:r>
            <a:r>
              <a:rPr kumimoji="0" lang="en-US" sz="1600" b="0" i="0" u="none" strike="noStrike" kern="1200" cap="none" spc="0" normalizeH="0" baseline="0" noProof="0" dirty="0" smtClean="0">
                <a:ln>
                  <a:noFill/>
                </a:ln>
                <a:solidFill>
                  <a:schemeClr val="tx1">
                    <a:lumMod val="65000"/>
                    <a:lumOff val="35000"/>
                  </a:schemeClr>
                </a:solidFill>
                <a:effectLst/>
                <a:uLnTx/>
                <a:uFillTx/>
                <a:latin typeface="Calibri"/>
              </a:rPr>
              <a:t>Implementation of Vehicle Assembly process. </a:t>
            </a:r>
            <a:endParaRPr lang="en-IN" sz="1600" dirty="0">
              <a:solidFill>
                <a:schemeClr val="tx1">
                  <a:lumMod val="65000"/>
                  <a:lumOff val="35000"/>
                </a:schemeClr>
              </a:solidFill>
            </a:endParaRPr>
          </a:p>
        </p:txBody>
      </p:sp>
      <p:sp>
        <p:nvSpPr>
          <p:cNvPr id="13" name="Rectangle 12"/>
          <p:cNvSpPr/>
          <p:nvPr/>
        </p:nvSpPr>
        <p:spPr>
          <a:xfrm>
            <a:off x="9530369" y="4950702"/>
            <a:ext cx="1016176" cy="369332"/>
          </a:xfrm>
          <a:prstGeom prst="rect">
            <a:avLst/>
          </a:prstGeom>
        </p:spPr>
        <p:txBody>
          <a:bodyPr wrap="none">
            <a:spAutoFit/>
          </a:bodyPr>
          <a:lstStyle/>
          <a:p>
            <a:pPr>
              <a:buFontTx/>
              <a:buChar char="•"/>
            </a:pPr>
            <a:r>
              <a:rPr lang="en-US" altLang="en-US" dirty="0"/>
              <a:t>ERC JSR</a:t>
            </a:r>
          </a:p>
        </p:txBody>
      </p:sp>
      <p:graphicFrame>
        <p:nvGraphicFramePr>
          <p:cNvPr id="14" name="Chart 13"/>
          <p:cNvGraphicFramePr>
            <a:graphicFrameLocks/>
          </p:cNvGraphicFramePr>
          <p:nvPr>
            <p:extLst>
              <p:ext uri="{D42A27DB-BD31-4B8C-83A1-F6EECF244321}">
                <p14:modId xmlns:p14="http://schemas.microsoft.com/office/powerpoint/2010/main" val="1670171755"/>
              </p:ext>
            </p:extLst>
          </p:nvPr>
        </p:nvGraphicFramePr>
        <p:xfrm>
          <a:off x="396007" y="3236742"/>
          <a:ext cx="3565793" cy="2295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4061568602"/>
              </p:ext>
            </p:extLst>
          </p:nvPr>
        </p:nvGraphicFramePr>
        <p:xfrm>
          <a:off x="4266862" y="3236742"/>
          <a:ext cx="3425760" cy="22955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185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6914" y="2541291"/>
            <a:ext cx="9535495" cy="646331"/>
          </a:xfrm>
          <a:prstGeom prst="rect">
            <a:avLst/>
          </a:prstGeom>
        </p:spPr>
        <p:txBody>
          <a:bodyPr wrap="none">
            <a:spAutoFit/>
          </a:bodyPr>
          <a:lstStyle/>
          <a:p>
            <a:pPr lvl="0">
              <a:defRPr/>
            </a:pPr>
            <a:r>
              <a:rPr lang="en-US" sz="3600" b="1" dirty="0">
                <a:solidFill>
                  <a:schemeClr val="accent1">
                    <a:lumMod val="50000"/>
                  </a:schemeClr>
                </a:solidFill>
              </a:rPr>
              <a:t>Business Growth- </a:t>
            </a:r>
            <a:r>
              <a:rPr lang="en-US" altLang="en-US" sz="3600" b="1" dirty="0">
                <a:solidFill>
                  <a:schemeClr val="accent1">
                    <a:lumMod val="50000"/>
                  </a:schemeClr>
                </a:solidFill>
              </a:rPr>
              <a:t>One Team with our Customers </a:t>
            </a:r>
            <a:endParaRPr lang="en-US" sz="3600" b="1" dirty="0">
              <a:solidFill>
                <a:schemeClr val="accent1">
                  <a:lumMod val="50000"/>
                </a:schemeClr>
              </a:solidFill>
            </a:endParaRPr>
          </a:p>
        </p:txBody>
      </p:sp>
      <p:sp>
        <p:nvSpPr>
          <p:cNvPr id="3" name="Rectangle 2"/>
          <p:cNvSpPr/>
          <p:nvPr/>
        </p:nvSpPr>
        <p:spPr>
          <a:xfrm>
            <a:off x="4054904" y="3257113"/>
            <a:ext cx="35621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2">
                    <a:lumMod val="50000"/>
                  </a:schemeClr>
                </a:solidFill>
                <a:latin typeface="+mn-lt"/>
                <a:ea typeface="+mn-ea"/>
                <a:cs typeface="+mn-cs"/>
              </a:rPr>
              <a:t>(CVP updates in CV/PV &amp; EV in TML)</a:t>
            </a:r>
          </a:p>
        </p:txBody>
      </p:sp>
    </p:spTree>
    <p:extLst>
      <p:ext uri="{BB962C8B-B14F-4D97-AF65-F5344CB8AC3E}">
        <p14:creationId xmlns:p14="http://schemas.microsoft.com/office/powerpoint/2010/main" val="113482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smtClean="0"/>
              <a:t>.</a:t>
            </a:r>
            <a:endParaRPr lang="en-US" dirty="0"/>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2358780" y="152379"/>
            <a:ext cx="7313083"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pPr lvl="0">
              <a:defRPr/>
            </a:pPr>
            <a:r>
              <a:rPr lang="en-US" dirty="0"/>
              <a:t>Business Growth- </a:t>
            </a:r>
            <a:r>
              <a:rPr lang="en-US" altLang="en-US" dirty="0"/>
              <a:t>One Team with our Customers </a:t>
            </a:r>
            <a:endParaRPr lang="en-US" dirty="0"/>
          </a:p>
        </p:txBody>
      </p:sp>
      <p:sp>
        <p:nvSpPr>
          <p:cNvPr id="193" name="TextBox 192"/>
          <p:cNvSpPr txBox="1"/>
          <p:nvPr/>
        </p:nvSpPr>
        <p:spPr>
          <a:xfrm>
            <a:off x="8014672" y="1129053"/>
            <a:ext cx="4073054" cy="1384995"/>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IN" sz="1400" dirty="0"/>
              <a:t>Added business with same </a:t>
            </a:r>
            <a:r>
              <a:rPr lang="en-IN" sz="1400" dirty="0" smtClean="0"/>
              <a:t>resource.</a:t>
            </a:r>
          </a:p>
          <a:p>
            <a:pPr marL="285750" indent="-285750">
              <a:buFont typeface="Arial" panose="020B0604020202020204" pitchFamily="34" charset="0"/>
              <a:buChar char="•"/>
            </a:pPr>
            <a:r>
              <a:rPr lang="en-US" sz="1400" dirty="0" smtClean="0">
                <a:cs typeface="Arial" pitchFamily="34" charset="0"/>
              </a:rPr>
              <a:t>Optimize the processes for reduction support time and manage the resources for customers delight.</a:t>
            </a:r>
            <a:endParaRPr lang="en-IN" sz="1400" dirty="0">
              <a:solidFill>
                <a:schemeClr val="tx1">
                  <a:lumMod val="65000"/>
                  <a:lumOff val="35000"/>
                </a:schemeClr>
              </a:solidFill>
              <a:latin typeface="Raleway" panose="020B0503030101060003" pitchFamily="34" charset="0"/>
            </a:endParaRPr>
          </a:p>
          <a:p>
            <a:pPr>
              <a:defRPr/>
            </a:pPr>
            <a:endParaRPr lang="en-US" sz="1400" dirty="0"/>
          </a:p>
        </p:txBody>
      </p:sp>
      <p:sp>
        <p:nvSpPr>
          <p:cNvPr id="21" name="TextBox 20"/>
          <p:cNvSpPr txBox="1"/>
          <p:nvPr/>
        </p:nvSpPr>
        <p:spPr>
          <a:xfrm>
            <a:off x="138725" y="987746"/>
            <a:ext cx="7850466" cy="830997"/>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smtClean="0">
                <a:solidFill>
                  <a:schemeClr val="tx1">
                    <a:lumMod val="65000"/>
                    <a:lumOff val="35000"/>
                  </a:schemeClr>
                </a:solidFill>
              </a:rPr>
              <a:t>Customer appreciation.</a:t>
            </a:r>
          </a:p>
          <a:p>
            <a:pPr marL="285750" lvl="0" indent="-285750">
              <a:buFont typeface="Arial" panose="020B0604020202020204" pitchFamily="34" charset="0"/>
              <a:buChar char="•"/>
              <a:defRPr/>
            </a:pPr>
            <a:r>
              <a:rPr lang="en-US" sz="1600" dirty="0" smtClean="0">
                <a:solidFill>
                  <a:schemeClr val="tx1">
                    <a:lumMod val="65000"/>
                    <a:lumOff val="35000"/>
                  </a:schemeClr>
                </a:solidFill>
              </a:rPr>
              <a:t>Upcoming </a:t>
            </a:r>
            <a:r>
              <a:rPr lang="en-US" sz="1600" dirty="0">
                <a:solidFill>
                  <a:schemeClr val="tx1">
                    <a:lumMod val="65000"/>
                    <a:lumOff val="35000"/>
                  </a:schemeClr>
                </a:solidFill>
              </a:rPr>
              <a:t>a</a:t>
            </a:r>
            <a:r>
              <a:rPr lang="en-US" sz="1600" dirty="0" smtClean="0">
                <a:solidFill>
                  <a:schemeClr val="tx1">
                    <a:lumMod val="65000"/>
                    <a:lumOff val="35000"/>
                  </a:schemeClr>
                </a:solidFill>
              </a:rPr>
              <a:t>pplications with business prospect.</a:t>
            </a:r>
          </a:p>
          <a:p>
            <a:pPr marL="285750" lvl="0" indent="-285750">
              <a:buFont typeface="Arial" panose="020B0604020202020204" pitchFamily="34" charset="0"/>
              <a:buChar char="•"/>
              <a:defRPr/>
            </a:pPr>
            <a:endParaRPr lang="en-IN" sz="1600" dirty="0">
              <a:solidFill>
                <a:schemeClr val="tx1">
                  <a:lumMod val="65000"/>
                  <a:lumOff val="35000"/>
                </a:schemeClr>
              </a:solidFill>
            </a:endParaRPr>
          </a:p>
        </p:txBody>
      </p:sp>
      <p:sp>
        <p:nvSpPr>
          <p:cNvPr id="10" name="Rectangle 9"/>
          <p:cNvSpPr/>
          <p:nvPr/>
        </p:nvSpPr>
        <p:spPr>
          <a:xfrm>
            <a:off x="9530369" y="4795631"/>
            <a:ext cx="1016176" cy="369332"/>
          </a:xfrm>
          <a:prstGeom prst="rect">
            <a:avLst/>
          </a:prstGeom>
        </p:spPr>
        <p:txBody>
          <a:bodyPr wrap="none">
            <a:spAutoFit/>
          </a:bodyPr>
          <a:lstStyle/>
          <a:p>
            <a:pPr>
              <a:buFontTx/>
              <a:buChar char="•"/>
            </a:pPr>
            <a:r>
              <a:rPr lang="en-US" altLang="en-US" dirty="0"/>
              <a:t>ERC JSR</a:t>
            </a:r>
          </a:p>
        </p:txBody>
      </p:sp>
      <p:pic>
        <p:nvPicPr>
          <p:cNvPr id="22" name="Picture 21"/>
          <p:cNvPicPr>
            <a:picLocks noChangeAspect="1"/>
          </p:cNvPicPr>
          <p:nvPr/>
        </p:nvPicPr>
        <p:blipFill>
          <a:blip r:embed="rId2"/>
          <a:stretch>
            <a:fillRect/>
          </a:stretch>
        </p:blipFill>
        <p:spPr>
          <a:xfrm>
            <a:off x="253658" y="1955140"/>
            <a:ext cx="4010611" cy="2212447"/>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a:blip r:embed="rId3"/>
          <a:stretch>
            <a:fillRect/>
          </a:stretch>
        </p:blipFill>
        <p:spPr>
          <a:xfrm>
            <a:off x="4747847" y="1435290"/>
            <a:ext cx="3052522" cy="4163593"/>
          </a:xfrm>
          <a:prstGeom prst="rect">
            <a:avLst/>
          </a:prstGeom>
        </p:spPr>
      </p:pic>
    </p:spTree>
    <p:extLst>
      <p:ext uri="{BB962C8B-B14F-4D97-AF65-F5344CB8AC3E}">
        <p14:creationId xmlns:p14="http://schemas.microsoft.com/office/powerpoint/2010/main" val="23779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97745" y="2927928"/>
            <a:ext cx="4257965" cy="1468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Title</a:t>
            </a:r>
          </a:p>
        </p:txBody>
      </p:sp>
      <p:sp>
        <p:nvSpPr>
          <p:cNvPr id="7" name="TextBox 6"/>
          <p:cNvSpPr txBox="1"/>
          <p:nvPr/>
        </p:nvSpPr>
        <p:spPr>
          <a:xfrm>
            <a:off x="3260159" y="3371949"/>
            <a:ext cx="5585432" cy="615553"/>
          </a:xfrm>
          <a:prstGeom prst="rect">
            <a:avLst/>
          </a:prstGeom>
          <a:noFill/>
        </p:spPr>
        <p:txBody>
          <a:bodyPr wrap="square" rtlCol="0">
            <a:spAutoFit/>
          </a:bodyPr>
          <a:lstStyle/>
          <a:p>
            <a:pPr algn="ctr"/>
            <a:r>
              <a:rPr lang="en-IN" sz="3400" b="1" dirty="0">
                <a:solidFill>
                  <a:srgbClr val="0070C0"/>
                </a:solidFill>
              </a:rPr>
              <a:t>Thank You</a:t>
            </a:r>
          </a:p>
        </p:txBody>
      </p:sp>
    </p:spTree>
    <p:extLst>
      <p:ext uri="{BB962C8B-B14F-4D97-AF65-F5344CB8AC3E}">
        <p14:creationId xmlns:p14="http://schemas.microsoft.com/office/powerpoint/2010/main" val="138945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p:cNvSpPr>
          <p:nvPr/>
        </p:nvSpPr>
        <p:spPr>
          <a:xfrm>
            <a:off x="5658096" y="172794"/>
            <a:ext cx="875808"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p>
            <a:pPr marL="457200" indent="-457200" defTabSz="1071563" eaLnBrk="0" fontAlgn="base" hangingPunct="0">
              <a:spcBef>
                <a:spcPct val="0"/>
              </a:spcBef>
              <a:spcAft>
                <a:spcPct val="0"/>
              </a:spcAft>
              <a:defRPr/>
            </a:pPr>
            <a:r>
              <a:rPr lang="en-US" sz="2400" b="1" dirty="0">
                <a:solidFill>
                  <a:srgbClr val="4F81BD">
                    <a:lumMod val="75000"/>
                  </a:srgbClr>
                </a:solidFill>
                <a:latin typeface="Arial" charset="0"/>
                <a:cs typeface="Arial" pitchFamily="34" charset="0"/>
              </a:rPr>
              <a:t>Index</a:t>
            </a:r>
          </a:p>
        </p:txBody>
      </p:sp>
      <p:graphicFrame>
        <p:nvGraphicFramePr>
          <p:cNvPr id="69" name="Table 68"/>
          <p:cNvGraphicFramePr>
            <a:graphicFrameLocks noGrp="1"/>
          </p:cNvGraphicFramePr>
          <p:nvPr>
            <p:extLst>
              <p:ext uri="{D42A27DB-BD31-4B8C-83A1-F6EECF244321}">
                <p14:modId xmlns:p14="http://schemas.microsoft.com/office/powerpoint/2010/main" val="3064643968"/>
              </p:ext>
            </p:extLst>
          </p:nvPr>
        </p:nvGraphicFramePr>
        <p:xfrm>
          <a:off x="1447060" y="696604"/>
          <a:ext cx="8735629" cy="4072992"/>
        </p:xfrm>
        <a:graphic>
          <a:graphicData uri="http://schemas.openxmlformats.org/drawingml/2006/table">
            <a:tbl>
              <a:tblPr firstRow="1" bandRow="1">
                <a:effectLst>
                  <a:outerShdw blurRad="50800" dist="38100" dir="2700000" algn="tl" rotWithShape="0">
                    <a:prstClr val="black">
                      <a:alpha val="40000"/>
                    </a:prstClr>
                  </a:outerShdw>
                </a:effectLst>
                <a:tableStyleId>{5202B0CA-FC54-4496-8BCA-5EF66A818D29}</a:tableStyleId>
              </a:tblPr>
              <a:tblGrid>
                <a:gridCol w="858426">
                  <a:extLst>
                    <a:ext uri="{9D8B030D-6E8A-4147-A177-3AD203B41FA5}">
                      <a16:colId xmlns:a16="http://schemas.microsoft.com/office/drawing/2014/main" val="2034058090"/>
                    </a:ext>
                  </a:extLst>
                </a:gridCol>
                <a:gridCol w="6735805">
                  <a:extLst>
                    <a:ext uri="{9D8B030D-6E8A-4147-A177-3AD203B41FA5}">
                      <a16:colId xmlns:a16="http://schemas.microsoft.com/office/drawing/2014/main" val="2098943003"/>
                    </a:ext>
                  </a:extLst>
                </a:gridCol>
                <a:gridCol w="1141398">
                  <a:extLst>
                    <a:ext uri="{9D8B030D-6E8A-4147-A177-3AD203B41FA5}">
                      <a16:colId xmlns:a16="http://schemas.microsoft.com/office/drawing/2014/main" val="3324208260"/>
                    </a:ext>
                  </a:extLst>
                </a:gridCol>
              </a:tblGrid>
              <a:tr h="357191">
                <a:tc>
                  <a:txBody>
                    <a:bodyPr/>
                    <a:lstStyle/>
                    <a:p>
                      <a:pPr algn="ctr"/>
                      <a:r>
                        <a:rPr lang="en-US" sz="1800" dirty="0"/>
                        <a:t>S No.</a:t>
                      </a:r>
                    </a:p>
                  </a:txBody>
                  <a:tcPr/>
                </a:tc>
                <a:tc>
                  <a:txBody>
                    <a:bodyPr/>
                    <a:lstStyle/>
                    <a:p>
                      <a:pPr algn="ctr"/>
                      <a:r>
                        <a:rPr lang="en-US" sz="1800" dirty="0"/>
                        <a:t>Initiative </a:t>
                      </a:r>
                    </a:p>
                  </a:txBody>
                  <a:tcPr/>
                </a:tc>
                <a:tc>
                  <a:txBody>
                    <a:bodyPr/>
                    <a:lstStyle/>
                    <a:p>
                      <a:pPr algn="ctr"/>
                      <a:r>
                        <a:rPr lang="en-US" sz="1800" dirty="0"/>
                        <a:t>Slide No</a:t>
                      </a:r>
                    </a:p>
                  </a:txBody>
                  <a:tcPr/>
                </a:tc>
                <a:extLst>
                  <a:ext uri="{0D108BD9-81ED-4DB2-BD59-A6C34878D82A}">
                    <a16:rowId xmlns:a16="http://schemas.microsoft.com/office/drawing/2014/main" val="4271245528"/>
                  </a:ext>
                </a:extLst>
              </a:tr>
              <a:tr h="5060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rPr>
                        <a:t>Process Improvement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lumMod val="50000"/>
                            </a:schemeClr>
                          </a:solidFill>
                          <a:latin typeface="+mn-lt"/>
                          <a:ea typeface="+mn-ea"/>
                          <a:cs typeface="+mn-cs"/>
                        </a:rPr>
                        <a:t>(</a:t>
                      </a:r>
                      <a:r>
                        <a:rPr lang="en-US" sz="1400" kern="1200" dirty="0" err="1">
                          <a:solidFill>
                            <a:schemeClr val="bg2">
                              <a:lumMod val="50000"/>
                            </a:schemeClr>
                          </a:solidFill>
                          <a:latin typeface="+mn-lt"/>
                          <a:ea typeface="+mn-ea"/>
                          <a:cs typeface="+mn-cs"/>
                        </a:rPr>
                        <a:t>pFirst</a:t>
                      </a:r>
                      <a:r>
                        <a:rPr lang="en-US" sz="1400" kern="1200" dirty="0">
                          <a:solidFill>
                            <a:schemeClr val="bg2">
                              <a:lumMod val="50000"/>
                            </a:schemeClr>
                          </a:solidFill>
                          <a:latin typeface="+mn-lt"/>
                          <a:ea typeface="+mn-ea"/>
                          <a:cs typeface="+mn-cs"/>
                        </a:rPr>
                        <a:t> based process digitization for improving the process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3-6</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1409258047"/>
                  </a:ext>
                </a:extLst>
              </a:tr>
              <a:tr h="5060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rPr>
                        <a:t>Digital Manufacturing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lumMod val="50000"/>
                            </a:schemeClr>
                          </a:solidFill>
                          <a:latin typeface="+mn-lt"/>
                          <a:ea typeface="+mn-ea"/>
                          <a:cs typeface="+mn-cs"/>
                        </a:rPr>
                        <a:t>( Digital Manufacturing initiatives</a:t>
                      </a:r>
                      <a:r>
                        <a:rPr lang="en-US" sz="1400" kern="1200" baseline="0" dirty="0">
                          <a:solidFill>
                            <a:schemeClr val="bg2">
                              <a:lumMod val="50000"/>
                            </a:schemeClr>
                          </a:solidFill>
                          <a:latin typeface="+mn-lt"/>
                          <a:ea typeface="+mn-ea"/>
                          <a:cs typeface="+mn-cs"/>
                        </a:rPr>
                        <a:t> across TML )</a:t>
                      </a:r>
                      <a:endParaRPr lang="en-US" sz="1400" kern="1200" dirty="0">
                        <a:solidFill>
                          <a:schemeClr val="bg2">
                            <a:lumMod val="5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7-8</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1453282058"/>
                  </a:ext>
                </a:extLst>
              </a:tr>
              <a:tr h="538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rPr>
                        <a:t>OJT/IDP/Cross Skilling</a:t>
                      </a:r>
                      <a:r>
                        <a:rPr lang="en-US" sz="1400" b="1" baseline="0" dirty="0" smtClean="0">
                          <a:solidFill>
                            <a:schemeClr val="accent1">
                              <a:lumMod val="50000"/>
                            </a:schemeClr>
                          </a:solidFill>
                        </a:rPr>
                        <a:t> </a:t>
                      </a:r>
                      <a:endParaRPr lang="en-US" sz="1400" b="1" kern="1200" dirty="0" smtClean="0">
                        <a:solidFill>
                          <a:schemeClr val="accent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a:t>
                      </a:r>
                      <a:r>
                        <a:rPr lang="en-US" altLang="en-US" sz="1400" kern="1200" dirty="0" smtClean="0">
                          <a:solidFill>
                            <a:schemeClr val="bg2">
                              <a:lumMod val="50000"/>
                            </a:schemeClr>
                          </a:solidFill>
                          <a:latin typeface="+mn-lt"/>
                          <a:ea typeface="+mn-ea"/>
                          <a:cs typeface="+mn-cs"/>
                        </a:rPr>
                        <a:t>Actions on Skill Gaps improvement identified</a:t>
                      </a:r>
                      <a:r>
                        <a:rPr lang="en-US" sz="1400" kern="1200" baseline="0" dirty="0" smtClean="0">
                          <a:solidFill>
                            <a:schemeClr val="bg2">
                              <a:lumMod val="50000"/>
                            </a:schemeClr>
                          </a:solidFill>
                          <a:latin typeface="+mn-lt"/>
                          <a:ea typeface="+mn-ea"/>
                          <a:cs typeface="+mn-cs"/>
                        </a:rPr>
                        <a:t>)</a:t>
                      </a:r>
                      <a:endParaRPr lang="en-US" sz="1400" kern="1200" dirty="0">
                        <a:solidFill>
                          <a:schemeClr val="bg2">
                            <a:lumMod val="5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9-10</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2084815985"/>
                  </a:ext>
                </a:extLst>
              </a:tr>
              <a:tr h="5060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rPr>
                        <a:t>New </a:t>
                      </a:r>
                      <a:r>
                        <a:rPr lang="en-US" sz="1400" b="1" dirty="0" smtClean="0">
                          <a:solidFill>
                            <a:schemeClr val="accent1">
                              <a:lumMod val="50000"/>
                            </a:schemeClr>
                          </a:solidFill>
                        </a:rPr>
                        <a:t>Technologies- Innovation/POC/Tech Paper/KM</a:t>
                      </a:r>
                      <a:endParaRPr lang="en-US" sz="1400" b="1" dirty="0">
                        <a:solidFill>
                          <a:schemeClr val="accent1">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lumMod val="50000"/>
                            </a:schemeClr>
                          </a:solidFill>
                          <a:latin typeface="+mn-lt"/>
                          <a:ea typeface="+mn-ea"/>
                          <a:cs typeface="+mn-cs"/>
                        </a:rPr>
                        <a:t>(</a:t>
                      </a:r>
                      <a:r>
                        <a:rPr lang="en-US" sz="1400" kern="1200" dirty="0" smtClean="0">
                          <a:solidFill>
                            <a:schemeClr val="bg2">
                              <a:lumMod val="50000"/>
                            </a:schemeClr>
                          </a:solidFill>
                          <a:latin typeface="+mn-lt"/>
                          <a:ea typeface="+mn-ea"/>
                          <a:cs typeface="+mn-cs"/>
                        </a:rPr>
                        <a:t>AI/ML,</a:t>
                      </a:r>
                      <a:r>
                        <a:rPr lang="en-US" sz="1400" kern="1200" baseline="0" dirty="0" smtClean="0">
                          <a:solidFill>
                            <a:schemeClr val="bg2">
                              <a:lumMod val="50000"/>
                            </a:schemeClr>
                          </a:solidFill>
                          <a:latin typeface="+mn-lt"/>
                          <a:ea typeface="+mn-ea"/>
                          <a:cs typeface="+mn-cs"/>
                        </a:rPr>
                        <a:t> New</a:t>
                      </a:r>
                      <a:r>
                        <a:rPr lang="en-US" sz="1400" kern="1200" dirty="0" smtClean="0">
                          <a:solidFill>
                            <a:schemeClr val="bg2">
                              <a:lumMod val="50000"/>
                            </a:schemeClr>
                          </a:solidFill>
                          <a:latin typeface="+mn-lt"/>
                          <a:ea typeface="+mn-ea"/>
                          <a:cs typeface="+mn-cs"/>
                        </a:rPr>
                        <a:t> </a:t>
                      </a:r>
                      <a:r>
                        <a:rPr lang="en-US" sz="1400" kern="1200" dirty="0">
                          <a:solidFill>
                            <a:schemeClr val="bg2">
                              <a:lumMod val="50000"/>
                            </a:schemeClr>
                          </a:solidFill>
                          <a:latin typeface="+mn-lt"/>
                          <a:ea typeface="+mn-ea"/>
                          <a:cs typeface="+mn-cs"/>
                        </a:rPr>
                        <a:t>Tools &amp; Technologies</a:t>
                      </a:r>
                      <a:r>
                        <a:rPr lang="en-US" sz="1400" kern="1200" baseline="0" dirty="0">
                          <a:solidFill>
                            <a:schemeClr val="bg2">
                              <a:lumMod val="50000"/>
                            </a:schemeClr>
                          </a:solidFill>
                          <a:latin typeface="+mn-lt"/>
                          <a:ea typeface="+mn-ea"/>
                          <a:cs typeface="+mn-cs"/>
                        </a:rPr>
                        <a:t> </a:t>
                      </a:r>
                      <a:r>
                        <a:rPr lang="en-US" sz="1400" kern="1200" dirty="0">
                          <a:solidFill>
                            <a:schemeClr val="bg2">
                              <a:lumMod val="50000"/>
                            </a:schemeClr>
                          </a:solidFill>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11-12</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3652683893"/>
                  </a:ext>
                </a:extLst>
              </a:tr>
              <a:tr h="538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rPr>
                        <a:t>MUVC –9</a:t>
                      </a:r>
                      <a:r>
                        <a:rPr lang="en-US" sz="1400" b="1" baseline="0" dirty="0" smtClean="0">
                          <a:solidFill>
                            <a:schemeClr val="accent1">
                              <a:lumMod val="50000"/>
                            </a:schemeClr>
                          </a:solidFill>
                        </a:rPr>
                        <a:t> </a:t>
                      </a:r>
                      <a:r>
                        <a:rPr lang="en-US" altLang="en-US" sz="1400" b="1" kern="1200" dirty="0" smtClean="0">
                          <a:solidFill>
                            <a:schemeClr val="accent1">
                              <a:lumMod val="50000"/>
                            </a:schemeClr>
                          </a:solidFill>
                          <a:latin typeface="+mn-lt"/>
                          <a:ea typeface="+mn-ea"/>
                          <a:cs typeface="+mn-cs"/>
                        </a:rPr>
                        <a:t>blocker movement</a:t>
                      </a:r>
                      <a:endParaRPr lang="en-IN" sz="1400" b="1" kern="1200" dirty="0" smtClean="0">
                        <a:solidFill>
                          <a:schemeClr val="accent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(In Moving up value chain</a:t>
                      </a:r>
                      <a:r>
                        <a:rPr lang="en-US" sz="1400" kern="1200" baseline="0" dirty="0" smtClean="0">
                          <a:solidFill>
                            <a:schemeClr val="bg2">
                              <a:lumMod val="50000"/>
                            </a:schemeClr>
                          </a:solidFill>
                          <a:latin typeface="+mn-lt"/>
                          <a:ea typeface="+mn-ea"/>
                          <a:cs typeface="+mn-cs"/>
                        </a:rPr>
                        <a:t> a</a:t>
                      </a:r>
                      <a:r>
                        <a:rPr lang="en-US" sz="1400" kern="1200" dirty="0" smtClean="0">
                          <a:solidFill>
                            <a:schemeClr val="bg2">
                              <a:lumMod val="50000"/>
                            </a:schemeClr>
                          </a:solidFill>
                          <a:latin typeface="+mn-lt"/>
                          <a:ea typeface="+mn-ea"/>
                          <a:cs typeface="+mn-cs"/>
                        </a:rPr>
                        <a:t>dvance productivity and initiatives</a:t>
                      </a:r>
                      <a:r>
                        <a:rPr lang="en-US" sz="1400" kern="1200" baseline="0" dirty="0" smtClean="0">
                          <a:solidFill>
                            <a:schemeClr val="bg2">
                              <a:lumMod val="50000"/>
                            </a:schemeClr>
                          </a:solidFill>
                          <a:latin typeface="+mn-lt"/>
                          <a:ea typeface="+mn-ea"/>
                          <a:cs typeface="+mn-cs"/>
                        </a:rPr>
                        <a:t> across ERC )</a:t>
                      </a:r>
                      <a:endParaRPr lang="en-US" sz="1400" kern="1200" dirty="0" smtClean="0">
                        <a:solidFill>
                          <a:schemeClr val="bg2">
                            <a:lumMod val="5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13-14</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3565925703"/>
                  </a:ext>
                </a:extLst>
              </a:tr>
              <a:tr h="538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rPr>
                        <a:t>Digitization in Vehicle Program and Project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lumMod val="50000"/>
                            </a:schemeClr>
                          </a:solidFill>
                          <a:latin typeface="+mn-lt"/>
                          <a:ea typeface="+mn-ea"/>
                          <a:cs typeface="+mn-cs"/>
                        </a:rPr>
                        <a:t>( Tools &amp; Technologies for Gen3NPI processes)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15-16</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3093293012"/>
                  </a:ext>
                </a:extLst>
              </a:tr>
              <a:tr h="538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accent1">
                              <a:lumMod val="50000"/>
                            </a:schemeClr>
                          </a:solidFill>
                          <a:latin typeface="+mn-lt"/>
                          <a:ea typeface="+mn-ea"/>
                          <a:cs typeface="+mn-cs"/>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rPr>
                        <a:t>Business Growth- </a:t>
                      </a:r>
                      <a:r>
                        <a:rPr lang="en-US" altLang="en-US" sz="1400" b="1" kern="1200" dirty="0" smtClean="0">
                          <a:solidFill>
                            <a:schemeClr val="accent1">
                              <a:lumMod val="50000"/>
                            </a:schemeClr>
                          </a:solidFill>
                          <a:latin typeface="+mn-lt"/>
                          <a:ea typeface="+mn-ea"/>
                          <a:cs typeface="+mn-cs"/>
                        </a:rPr>
                        <a:t>One Team with our Customers </a:t>
                      </a:r>
                      <a:endParaRPr lang="en-US" sz="1400" b="1" kern="1200" dirty="0">
                        <a:solidFill>
                          <a:schemeClr val="accent1">
                            <a:lumMod val="50000"/>
                          </a:schemeClr>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(in ERC and TML)</a:t>
                      </a:r>
                      <a:endParaRPr lang="en-US" sz="1400" kern="1200" dirty="0">
                        <a:solidFill>
                          <a:schemeClr val="bg2">
                            <a:lumMod val="50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bg2">
                              <a:lumMod val="50000"/>
                            </a:schemeClr>
                          </a:solidFill>
                          <a:latin typeface="+mn-lt"/>
                          <a:ea typeface="+mn-ea"/>
                          <a:cs typeface="+mn-cs"/>
                        </a:rPr>
                        <a:t>17-18</a:t>
                      </a:r>
                      <a:endParaRPr lang="en-US" sz="1400"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1707290655"/>
                  </a:ext>
                </a:extLst>
              </a:tr>
            </a:tbl>
          </a:graphicData>
        </a:graphic>
      </p:graphicFrame>
    </p:spTree>
    <p:extLst>
      <p:ext uri="{BB962C8B-B14F-4D97-AF65-F5344CB8AC3E}">
        <p14:creationId xmlns:p14="http://schemas.microsoft.com/office/powerpoint/2010/main" val="142023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8008" y="2782669"/>
            <a:ext cx="444987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rPr>
              <a:t>Process Improvement </a:t>
            </a:r>
          </a:p>
        </p:txBody>
      </p:sp>
      <p:sp>
        <p:nvSpPr>
          <p:cNvPr id="3" name="Rectangle 2"/>
          <p:cNvSpPr/>
          <p:nvPr/>
        </p:nvSpPr>
        <p:spPr>
          <a:xfrm>
            <a:off x="3184487" y="3244334"/>
            <a:ext cx="5816913" cy="369332"/>
          </a:xfrm>
          <a:prstGeom prst="rect">
            <a:avLst/>
          </a:prstGeom>
        </p:spPr>
        <p:txBody>
          <a:bodyPr wrap="none">
            <a:spAutoFit/>
          </a:bodyPr>
          <a:lstStyle/>
          <a:p>
            <a:pPr>
              <a:defRPr/>
            </a:pPr>
            <a:r>
              <a:rPr lang="en-US" sz="1800" kern="1200" dirty="0">
                <a:solidFill>
                  <a:schemeClr val="bg2">
                    <a:lumMod val="50000"/>
                  </a:schemeClr>
                </a:solidFill>
                <a:latin typeface="+mn-lt"/>
                <a:ea typeface="+mn-ea"/>
                <a:cs typeface="+mn-cs"/>
              </a:rPr>
              <a:t>(</a:t>
            </a:r>
            <a:r>
              <a:rPr lang="en-US" sz="1800" kern="1200" dirty="0" err="1">
                <a:solidFill>
                  <a:schemeClr val="bg2">
                    <a:lumMod val="50000"/>
                  </a:schemeClr>
                </a:solidFill>
                <a:latin typeface="+mn-lt"/>
                <a:ea typeface="+mn-ea"/>
                <a:cs typeface="+mn-cs"/>
              </a:rPr>
              <a:t>pFirst</a:t>
            </a:r>
            <a:r>
              <a:rPr lang="en-US" sz="1800" kern="1200" dirty="0">
                <a:solidFill>
                  <a:schemeClr val="bg2">
                    <a:lumMod val="50000"/>
                  </a:schemeClr>
                </a:solidFill>
                <a:latin typeface="+mn-lt"/>
                <a:ea typeface="+mn-ea"/>
                <a:cs typeface="+mn-cs"/>
              </a:rPr>
              <a:t> based process digitization for improving the process )</a:t>
            </a:r>
            <a:endParaRPr lang="en-US" dirty="0"/>
          </a:p>
        </p:txBody>
      </p:sp>
    </p:spTree>
    <p:extLst>
      <p:ext uri="{BB962C8B-B14F-4D97-AF65-F5344CB8AC3E}">
        <p14:creationId xmlns:p14="http://schemas.microsoft.com/office/powerpoint/2010/main" val="188367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a:t>Process Improvement </a:t>
            </a:r>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4451060" y="168439"/>
            <a:ext cx="2126150"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r>
              <a:rPr lang="en-US" dirty="0" err="1" smtClean="0"/>
              <a:t>i-Proc</a:t>
            </a:r>
            <a:r>
              <a:rPr lang="en-US" dirty="0" smtClean="0"/>
              <a:t> System</a:t>
            </a:r>
            <a:endParaRPr lang="en-US" dirty="0"/>
          </a:p>
        </p:txBody>
      </p:sp>
      <p:sp>
        <p:nvSpPr>
          <p:cNvPr id="193" name="TextBox 192"/>
          <p:cNvSpPr txBox="1"/>
          <p:nvPr/>
        </p:nvSpPr>
        <p:spPr>
          <a:xfrm>
            <a:off x="8014672" y="1129053"/>
            <a:ext cx="4073054" cy="2893100"/>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a:cs typeface="Arial" pitchFamily="34" charset="0"/>
              </a:rPr>
              <a:t>The </a:t>
            </a:r>
            <a:r>
              <a:rPr lang="en-US" sz="1400" dirty="0" smtClean="0">
                <a:cs typeface="Arial" pitchFamily="34" charset="0"/>
              </a:rPr>
              <a:t>online </a:t>
            </a:r>
            <a:r>
              <a:rPr lang="en-US" sz="1400" dirty="0">
                <a:cs typeface="Arial" pitchFamily="34" charset="0"/>
              </a:rPr>
              <a:t>process </a:t>
            </a:r>
            <a:r>
              <a:rPr lang="en-US" sz="1400" dirty="0" smtClean="0">
                <a:cs typeface="Arial" pitchFamily="34" charset="0"/>
              </a:rPr>
              <a:t>has been completely implemented for JSR and LKO part process with linkage with other application for better data visibility and analysis. </a:t>
            </a: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Scopes provided to get several formatted export </a:t>
            </a:r>
            <a:r>
              <a:rPr lang="en-US" sz="1400" dirty="0">
                <a:cs typeface="Arial" pitchFamily="34" charset="0"/>
              </a:rPr>
              <a:t>file </a:t>
            </a:r>
            <a:r>
              <a:rPr lang="en-US" sz="1400" dirty="0" smtClean="0">
                <a:cs typeface="Arial" pitchFamily="34" charset="0"/>
              </a:rPr>
              <a:t>for restricted data sharing purpose.</a:t>
            </a:r>
            <a:endParaRPr lang="en-US" sz="1400" dirty="0">
              <a:cs typeface="Arial" pitchFamily="34" charset="0"/>
            </a:endParaRP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Time optimization per request achieved.</a:t>
            </a: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From Apr22 to till date, </a:t>
            </a:r>
            <a:r>
              <a:rPr lang="en-US" sz="1400" b="1" u="sng" dirty="0">
                <a:cs typeface="Arial" pitchFamily="34" charset="0"/>
              </a:rPr>
              <a:t>1019</a:t>
            </a:r>
            <a:r>
              <a:rPr lang="en-US" sz="1400" dirty="0">
                <a:cs typeface="Arial" pitchFamily="34" charset="0"/>
              </a:rPr>
              <a:t> indent and </a:t>
            </a:r>
            <a:r>
              <a:rPr lang="en-US" sz="1400" b="1" u="sng" dirty="0" smtClean="0">
                <a:cs typeface="Arial" pitchFamily="34" charset="0"/>
              </a:rPr>
              <a:t>16933</a:t>
            </a:r>
            <a:r>
              <a:rPr lang="en-US" sz="1400" dirty="0" smtClean="0">
                <a:cs typeface="Arial" pitchFamily="34" charset="0"/>
              </a:rPr>
              <a:t> parts have been registered.</a:t>
            </a:r>
            <a:endParaRPr lang="en-US" sz="1400" dirty="0">
              <a:cs typeface="Arial" pitchFamily="34" charset="0"/>
            </a:endParaRPr>
          </a:p>
          <a:p>
            <a:pPr>
              <a:defRPr/>
            </a:pPr>
            <a:endParaRPr lang="en-US" sz="1400" dirty="0"/>
          </a:p>
        </p:txBody>
      </p:sp>
      <p:sp>
        <p:nvSpPr>
          <p:cNvPr id="12" name="TextBox 11"/>
          <p:cNvSpPr txBox="1"/>
          <p:nvPr/>
        </p:nvSpPr>
        <p:spPr>
          <a:xfrm>
            <a:off x="138725" y="1074022"/>
            <a:ext cx="7850466" cy="2062103"/>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smtClean="0">
                <a:solidFill>
                  <a:schemeClr val="tx1">
                    <a:lumMod val="65000"/>
                    <a:lumOff val="35000"/>
                  </a:schemeClr>
                </a:solidFill>
              </a:rPr>
              <a:t>End to end process implemented for proto part management.</a:t>
            </a:r>
          </a:p>
          <a:p>
            <a:pPr marL="285750" lvl="0" indent="-285750">
              <a:buFont typeface="Arial" panose="020B0604020202020204" pitchFamily="34" charset="0"/>
              <a:buChar char="•"/>
              <a:defRPr/>
            </a:pPr>
            <a:r>
              <a:rPr lang="en-US" sz="1600" dirty="0" smtClean="0">
                <a:solidFill>
                  <a:schemeClr val="tx1">
                    <a:lumMod val="65000"/>
                    <a:lumOff val="35000"/>
                  </a:schemeClr>
                </a:solidFill>
              </a:rPr>
              <a:t>Optimized the intra-departmental process like fabrication workflow, in-house collection workflow, MIS implementation, parting booking mechanism.</a:t>
            </a:r>
            <a:endParaRPr lang="en-US" sz="1600" dirty="0">
              <a:solidFill>
                <a:schemeClr val="tx1">
                  <a:lumMod val="65000"/>
                  <a:lumOff val="35000"/>
                </a:schemeClr>
              </a:solidFill>
            </a:endParaRPr>
          </a:p>
          <a:p>
            <a:pPr marL="285750" lvl="0" indent="-285750">
              <a:buFont typeface="Arial" panose="020B0604020202020204" pitchFamily="34" charset="0"/>
              <a:buChar char="•"/>
              <a:defRPr/>
            </a:pPr>
            <a:r>
              <a:rPr lang="en-US" sz="1600" dirty="0" smtClean="0">
                <a:solidFill>
                  <a:schemeClr val="tx1">
                    <a:lumMod val="65000"/>
                    <a:lumOff val="35000"/>
                  </a:schemeClr>
                </a:solidFill>
              </a:rPr>
              <a:t>Agency wise tracking with respective indicators</a:t>
            </a:r>
            <a:r>
              <a:rPr lang="en-US" sz="1600" dirty="0">
                <a:solidFill>
                  <a:schemeClr val="tx1">
                    <a:lumMod val="65000"/>
                    <a:lumOff val="35000"/>
                  </a:schemeClr>
                </a:solidFill>
              </a:rPr>
              <a:t>.</a:t>
            </a:r>
          </a:p>
          <a:p>
            <a:pPr marL="285750" lvl="0" indent="-285750">
              <a:buFont typeface="Arial" panose="020B0604020202020204" pitchFamily="34" charset="0"/>
              <a:buChar char="•"/>
              <a:defRPr/>
            </a:pPr>
            <a:r>
              <a:rPr lang="en-US" sz="1600" dirty="0">
                <a:solidFill>
                  <a:schemeClr val="tx1">
                    <a:lumMod val="65000"/>
                    <a:lumOff val="35000"/>
                  </a:schemeClr>
                </a:solidFill>
              </a:rPr>
              <a:t>Interlinking with </a:t>
            </a:r>
            <a:r>
              <a:rPr lang="en-US" sz="1600" dirty="0" smtClean="0">
                <a:solidFill>
                  <a:schemeClr val="tx1">
                    <a:lumMod val="65000"/>
                    <a:lumOff val="35000"/>
                  </a:schemeClr>
                </a:solidFill>
              </a:rPr>
              <a:t>other </a:t>
            </a:r>
            <a:r>
              <a:rPr lang="en-US" sz="1600" dirty="0">
                <a:solidFill>
                  <a:schemeClr val="tx1">
                    <a:lumMod val="65000"/>
                    <a:lumOff val="35000"/>
                  </a:schemeClr>
                </a:solidFill>
              </a:rPr>
              <a:t>system to reduce manual effort</a:t>
            </a:r>
            <a:r>
              <a:rPr lang="en-US" sz="1600" dirty="0" smtClean="0">
                <a:solidFill>
                  <a:schemeClr val="tx1">
                    <a:lumMod val="65000"/>
                    <a:lumOff val="35000"/>
                  </a:schemeClr>
                </a:solidFill>
              </a:rPr>
              <a:t>.</a:t>
            </a:r>
          </a:p>
          <a:p>
            <a:pPr marL="285750" lvl="0" indent="-285750">
              <a:buFont typeface="Arial" panose="020B0604020202020204" pitchFamily="34" charset="0"/>
              <a:buChar char="•"/>
              <a:defRPr/>
            </a:pPr>
            <a:r>
              <a:rPr lang="en-US" sz="1600" dirty="0" smtClean="0">
                <a:solidFill>
                  <a:schemeClr val="tx1">
                    <a:lumMod val="65000"/>
                    <a:lumOff val="35000"/>
                  </a:schemeClr>
                </a:solidFill>
              </a:rPr>
              <a:t>Implementation of Chassis No generation process enables the scope of implementing vehicle handover process.</a:t>
            </a:r>
          </a:p>
          <a:p>
            <a:pPr marL="285750" lvl="0" indent="-285750">
              <a:buFont typeface="Arial" panose="020B0604020202020204" pitchFamily="34" charset="0"/>
              <a:buChar char="•"/>
              <a:defRPr/>
            </a:pPr>
            <a:endParaRPr lang="en-US" sz="1600" dirty="0">
              <a:solidFill>
                <a:schemeClr val="tx1">
                  <a:lumMod val="65000"/>
                  <a:lumOff val="35000"/>
                </a:schemeClr>
              </a:solidFill>
            </a:endParaRPr>
          </a:p>
        </p:txBody>
      </p:sp>
      <p:sp>
        <p:nvSpPr>
          <p:cNvPr id="10" name="Rectangle 9"/>
          <p:cNvSpPr/>
          <p:nvPr/>
        </p:nvSpPr>
        <p:spPr>
          <a:xfrm>
            <a:off x="8709567" y="4693426"/>
            <a:ext cx="2657779" cy="369332"/>
          </a:xfrm>
          <a:prstGeom prst="rect">
            <a:avLst/>
          </a:prstGeom>
        </p:spPr>
        <p:txBody>
          <a:bodyPr wrap="none">
            <a:spAutoFit/>
          </a:bodyPr>
          <a:lstStyle/>
          <a:p>
            <a:r>
              <a:rPr lang="en-US" dirty="0" smtClean="0">
                <a:cs typeface="Arial" pitchFamily="34" charset="0"/>
              </a:rPr>
              <a:t>ERC Jamshedpur, Lucknow</a:t>
            </a:r>
            <a:endParaRPr lang="en-US" dirty="0"/>
          </a:p>
        </p:txBody>
      </p:sp>
      <p:pic>
        <p:nvPicPr>
          <p:cNvPr id="6" name="Picture 5"/>
          <p:cNvPicPr>
            <a:picLocks noChangeAspect="1"/>
          </p:cNvPicPr>
          <p:nvPr/>
        </p:nvPicPr>
        <p:blipFill>
          <a:blip r:embed="rId2"/>
          <a:stretch>
            <a:fillRect/>
          </a:stretch>
        </p:blipFill>
        <p:spPr>
          <a:xfrm>
            <a:off x="3188902" y="3525715"/>
            <a:ext cx="4554249" cy="2098124"/>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rotWithShape="1">
          <a:blip r:embed="rId3"/>
          <a:srcRect r="19767"/>
          <a:stretch/>
        </p:blipFill>
        <p:spPr>
          <a:xfrm>
            <a:off x="224276" y="3025840"/>
            <a:ext cx="4226784" cy="20014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0082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a:t>Process Improvement </a:t>
            </a:r>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2533162" y="235528"/>
            <a:ext cx="4157155"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r>
              <a:rPr lang="en-IN" dirty="0" smtClean="0"/>
              <a:t>ERC Dashboard Digitization</a:t>
            </a:r>
            <a:endParaRPr lang="en-US" dirty="0"/>
          </a:p>
        </p:txBody>
      </p:sp>
      <p:sp>
        <p:nvSpPr>
          <p:cNvPr id="193" name="TextBox 192"/>
          <p:cNvSpPr txBox="1"/>
          <p:nvPr/>
        </p:nvSpPr>
        <p:spPr>
          <a:xfrm>
            <a:off x="8014672" y="1129053"/>
            <a:ext cx="4073054" cy="3108543"/>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a:cs typeface="Arial" pitchFamily="34" charset="0"/>
              </a:rPr>
              <a:t>The current process is that, the ERC dashboard is being generated using the Excel (macros). The relevant Data is being feed into excel sheets and Dashboard is being refreshed as required. </a:t>
            </a: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a:cs typeface="Arial" pitchFamily="34" charset="0"/>
              </a:rPr>
              <a:t>The excel file is in shared location and individual users do the required changes for their respective vehicle models.</a:t>
            </a: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a:cs typeface="Arial" pitchFamily="34" charset="0"/>
              </a:rPr>
              <a:t>we would save 15 minutes per request </a:t>
            </a:r>
          </a:p>
          <a:p>
            <a:pPr marL="285750" indent="-285750">
              <a:buFont typeface="Arial" panose="020B0604020202020204" pitchFamily="34" charset="0"/>
              <a:buChar char="•"/>
            </a:pPr>
            <a:r>
              <a:rPr lang="en-US" sz="1400" dirty="0">
                <a:cs typeface="Arial" pitchFamily="34" charset="0"/>
              </a:rPr>
              <a:t>Since there will be approx. 576 requests per quarter, we expect to save 144 </a:t>
            </a:r>
            <a:r>
              <a:rPr lang="en-US" sz="1400" dirty="0" err="1">
                <a:cs typeface="Arial" pitchFamily="34" charset="0"/>
              </a:rPr>
              <a:t>hrs</a:t>
            </a:r>
            <a:r>
              <a:rPr lang="en-US" sz="1400" dirty="0">
                <a:cs typeface="Arial" pitchFamily="34" charset="0"/>
              </a:rPr>
              <a:t> per quarter</a:t>
            </a:r>
          </a:p>
          <a:p>
            <a:pPr>
              <a:defRPr/>
            </a:pPr>
            <a:endParaRPr lang="en-US" sz="1400" dirty="0"/>
          </a:p>
        </p:txBody>
      </p:sp>
      <p:sp>
        <p:nvSpPr>
          <p:cNvPr id="12" name="TextBox 11"/>
          <p:cNvSpPr txBox="1"/>
          <p:nvPr/>
        </p:nvSpPr>
        <p:spPr>
          <a:xfrm>
            <a:off x="138725" y="1074022"/>
            <a:ext cx="7850466" cy="1569660"/>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smtClean="0">
                <a:solidFill>
                  <a:schemeClr val="tx1">
                    <a:lumMod val="65000"/>
                    <a:lumOff val="35000"/>
                  </a:schemeClr>
                </a:solidFill>
              </a:rPr>
              <a:t>Online  </a:t>
            </a:r>
            <a:r>
              <a:rPr lang="en-US" sz="1600" dirty="0">
                <a:solidFill>
                  <a:schemeClr val="tx1">
                    <a:lumMod val="65000"/>
                    <a:lumOff val="35000"/>
                  </a:schemeClr>
                </a:solidFill>
              </a:rPr>
              <a:t>dashboard for Top Level Management.</a:t>
            </a:r>
          </a:p>
          <a:p>
            <a:pPr marL="285750" lvl="0" indent="-285750">
              <a:buFont typeface="Arial" panose="020B0604020202020204" pitchFamily="34" charset="0"/>
              <a:buChar char="•"/>
              <a:defRPr/>
            </a:pPr>
            <a:r>
              <a:rPr lang="en-US" sz="1600" dirty="0">
                <a:solidFill>
                  <a:schemeClr val="tx1">
                    <a:lumMod val="65000"/>
                    <a:lumOff val="35000"/>
                  </a:schemeClr>
                </a:solidFill>
              </a:rPr>
              <a:t>Dashboard for respective Agency (Like Proto, Planning, etc.) to Track respective Performance Indicators.</a:t>
            </a:r>
          </a:p>
          <a:p>
            <a:pPr marL="285750" lvl="0" indent="-285750">
              <a:buFont typeface="Arial" panose="020B0604020202020204" pitchFamily="34" charset="0"/>
              <a:buChar char="•"/>
              <a:defRPr/>
            </a:pPr>
            <a:r>
              <a:rPr lang="en-US" sz="1600" dirty="0">
                <a:solidFill>
                  <a:schemeClr val="tx1">
                    <a:lumMod val="65000"/>
                    <a:lumOff val="35000"/>
                  </a:schemeClr>
                </a:solidFill>
              </a:rPr>
              <a:t>Interlinking with difference system to reduce manual effort.</a:t>
            </a:r>
          </a:p>
          <a:p>
            <a:pPr marL="285750" lvl="0" indent="-285750">
              <a:buFont typeface="Arial" panose="020B0604020202020204" pitchFamily="34" charset="0"/>
              <a:buChar char="•"/>
              <a:defRPr/>
            </a:pPr>
            <a:r>
              <a:rPr lang="en-US" sz="1600" dirty="0">
                <a:solidFill>
                  <a:schemeClr val="tx1">
                    <a:lumMod val="65000"/>
                    <a:lumOff val="35000"/>
                  </a:schemeClr>
                </a:solidFill>
              </a:rPr>
              <a:t>Better data analysis with readily available Dashboards (like, Project Dashboard, Assembly Dashboard, Proto Planning Dashboard, QA Dashboards etc.)</a:t>
            </a:r>
          </a:p>
        </p:txBody>
      </p:sp>
      <p:sp>
        <p:nvSpPr>
          <p:cNvPr id="10" name="Rectangle 9"/>
          <p:cNvSpPr/>
          <p:nvPr/>
        </p:nvSpPr>
        <p:spPr>
          <a:xfrm>
            <a:off x="9169693" y="4715634"/>
            <a:ext cx="1737527" cy="369332"/>
          </a:xfrm>
          <a:prstGeom prst="rect">
            <a:avLst/>
          </a:prstGeom>
        </p:spPr>
        <p:txBody>
          <a:bodyPr wrap="none">
            <a:spAutoFit/>
          </a:bodyPr>
          <a:lstStyle/>
          <a:p>
            <a:r>
              <a:rPr lang="en-US" dirty="0" smtClean="0">
                <a:cs typeface="Arial" pitchFamily="34" charset="0"/>
              </a:rPr>
              <a:t>ERC Jamshedpur</a:t>
            </a:r>
            <a:endParaRPr lang="en-US" dirty="0"/>
          </a:p>
        </p:txBody>
      </p:sp>
      <p:pic>
        <p:nvPicPr>
          <p:cNvPr id="17" name="Picture 16"/>
          <p:cNvPicPr>
            <a:picLocks noChangeAspect="1"/>
          </p:cNvPicPr>
          <p:nvPr/>
        </p:nvPicPr>
        <p:blipFill rotWithShape="1">
          <a:blip r:embed="rId2"/>
          <a:srcRect l="287" t="9653" r="330" b="3789"/>
          <a:stretch/>
        </p:blipFill>
        <p:spPr>
          <a:xfrm>
            <a:off x="233012" y="2736643"/>
            <a:ext cx="4748296" cy="2326255"/>
          </a:xfrm>
          <a:prstGeom prst="rect">
            <a:avLst/>
          </a:prstGeom>
        </p:spPr>
      </p:pic>
      <p:pic>
        <p:nvPicPr>
          <p:cNvPr id="18" name="Picture 17"/>
          <p:cNvPicPr>
            <a:picLocks noChangeAspect="1"/>
          </p:cNvPicPr>
          <p:nvPr/>
        </p:nvPicPr>
        <p:blipFill rotWithShape="1">
          <a:blip r:embed="rId3"/>
          <a:srcRect l="12425" t="11419" r="853" b="4261"/>
          <a:stretch/>
        </p:blipFill>
        <p:spPr>
          <a:xfrm>
            <a:off x="3250276" y="3125292"/>
            <a:ext cx="4527719" cy="2476324"/>
          </a:xfrm>
          <a:prstGeom prst="rect">
            <a:avLst/>
          </a:prstGeom>
        </p:spPr>
      </p:pic>
      <p:sp>
        <p:nvSpPr>
          <p:cNvPr id="20" name="TextBox 19"/>
          <p:cNvSpPr txBox="1"/>
          <p:nvPr/>
        </p:nvSpPr>
        <p:spPr>
          <a:xfrm>
            <a:off x="1022466" y="5168135"/>
            <a:ext cx="1604837" cy="276999"/>
          </a:xfrm>
          <a:prstGeom prst="rect">
            <a:avLst/>
          </a:prstGeom>
          <a:noFill/>
        </p:spPr>
        <p:txBody>
          <a:bodyPr wrap="square" rtlCol="0">
            <a:spAutoFit/>
          </a:bodyPr>
          <a:lstStyle/>
          <a:p>
            <a:pPr algn="ctr" fontAlgn="b"/>
            <a:r>
              <a:rPr lang="en-US" sz="1200" dirty="0" smtClean="0">
                <a:solidFill>
                  <a:schemeClr val="accent1">
                    <a:lumMod val="75000"/>
                  </a:schemeClr>
                </a:solidFill>
                <a:latin typeface="Calibri" panose="020F0502020204030204" pitchFamily="34" charset="0"/>
              </a:rPr>
              <a:t>Project Dashboard</a:t>
            </a:r>
            <a:endParaRPr lang="en-US" sz="1200" dirty="0">
              <a:solidFill>
                <a:schemeClr val="accent1">
                  <a:lumMod val="75000"/>
                </a:schemeClr>
              </a:solidFill>
              <a:latin typeface="Calibri" panose="020F0502020204030204" pitchFamily="34" charset="0"/>
            </a:endParaRPr>
          </a:p>
        </p:txBody>
      </p:sp>
      <p:sp>
        <p:nvSpPr>
          <p:cNvPr id="21" name="TextBox 20"/>
          <p:cNvSpPr txBox="1"/>
          <p:nvPr/>
        </p:nvSpPr>
        <p:spPr>
          <a:xfrm>
            <a:off x="5514135" y="2724684"/>
            <a:ext cx="1992258" cy="276999"/>
          </a:xfrm>
          <a:prstGeom prst="rect">
            <a:avLst/>
          </a:prstGeom>
          <a:noFill/>
        </p:spPr>
        <p:txBody>
          <a:bodyPr wrap="square" rtlCol="0">
            <a:spAutoFit/>
          </a:bodyPr>
          <a:lstStyle/>
          <a:p>
            <a:pPr algn="ctr" fontAlgn="b"/>
            <a:r>
              <a:rPr lang="en-US" sz="1200" dirty="0" smtClean="0">
                <a:solidFill>
                  <a:schemeClr val="accent1">
                    <a:lumMod val="75000"/>
                  </a:schemeClr>
                </a:solidFill>
                <a:latin typeface="Calibri" panose="020F0502020204030204" pitchFamily="34" charset="0"/>
              </a:rPr>
              <a:t>Proto Planning Dashboard</a:t>
            </a:r>
            <a:endParaRPr lang="en-US" sz="1200" dirty="0">
              <a:solidFill>
                <a:schemeClr val="accent1">
                  <a:lumMod val="75000"/>
                </a:schemeClr>
              </a:solidFill>
              <a:latin typeface="Calibri" panose="020F0502020204030204" pitchFamily="34" charset="0"/>
            </a:endParaRPr>
          </a:p>
        </p:txBody>
      </p:sp>
    </p:spTree>
    <p:extLst>
      <p:ext uri="{BB962C8B-B14F-4D97-AF65-F5344CB8AC3E}">
        <p14:creationId xmlns:p14="http://schemas.microsoft.com/office/powerpoint/2010/main" val="238009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a:t>Process Improvement </a:t>
            </a:r>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4451060" y="168439"/>
            <a:ext cx="2691818"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r>
              <a:rPr lang="en-US" dirty="0" smtClean="0"/>
              <a:t>PMO Applications</a:t>
            </a:r>
            <a:endParaRPr lang="en-US" dirty="0"/>
          </a:p>
        </p:txBody>
      </p:sp>
      <p:sp>
        <p:nvSpPr>
          <p:cNvPr id="193" name="TextBox 192"/>
          <p:cNvSpPr txBox="1"/>
          <p:nvPr/>
        </p:nvSpPr>
        <p:spPr>
          <a:xfrm>
            <a:off x="8014672" y="1129053"/>
            <a:ext cx="4073054" cy="2031325"/>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a:cs typeface="Arial" pitchFamily="34" charset="0"/>
              </a:rPr>
              <a:t>The </a:t>
            </a:r>
            <a:r>
              <a:rPr lang="en-US" sz="1400" dirty="0" smtClean="0">
                <a:cs typeface="Arial" pitchFamily="34" charset="0"/>
              </a:rPr>
              <a:t>online </a:t>
            </a:r>
            <a:r>
              <a:rPr lang="en-US" sz="1400" dirty="0">
                <a:cs typeface="Arial" pitchFamily="34" charset="0"/>
              </a:rPr>
              <a:t>process </a:t>
            </a:r>
            <a:r>
              <a:rPr lang="en-US" sz="1400" dirty="0" smtClean="0">
                <a:cs typeface="Arial" pitchFamily="34" charset="0"/>
              </a:rPr>
              <a:t>has been implemented for all TTL employee.</a:t>
            </a:r>
          </a:p>
          <a:p>
            <a:endParaRPr lang="en-US" sz="1400" dirty="0">
              <a:cs typeface="Arial" pitchFamily="34" charset="0"/>
            </a:endParaRPr>
          </a:p>
          <a:p>
            <a:pPr marL="285750" lvl="0" indent="-285750">
              <a:buFont typeface="Arial" panose="020B0604020202020204" pitchFamily="34" charset="0"/>
              <a:buChar char="•"/>
              <a:defRPr/>
            </a:pPr>
            <a:r>
              <a:rPr lang="en-US" sz="1400" dirty="0">
                <a:cs typeface="Arial" pitchFamily="34" charset="0"/>
              </a:rPr>
              <a:t>Open to implement new services and relate with existing</a:t>
            </a:r>
          </a:p>
          <a:p>
            <a:pPr marL="285750" indent="-285750">
              <a:buFont typeface="Arial" panose="020B0604020202020204" pitchFamily="34" charset="0"/>
              <a:buChar char="•"/>
            </a:pPr>
            <a:endParaRPr lang="en-US" sz="1400" dirty="0">
              <a:cs typeface="Arial" pitchFamily="34" charset="0"/>
            </a:endParaRPr>
          </a:p>
          <a:p>
            <a:pPr marL="285750" indent="-285750">
              <a:buFont typeface="Arial" panose="020B0604020202020204" pitchFamily="34" charset="0"/>
              <a:buChar char="•"/>
            </a:pPr>
            <a:r>
              <a:rPr lang="en-US" sz="1400" dirty="0" smtClean="0">
                <a:cs typeface="Arial" pitchFamily="34" charset="0"/>
              </a:rPr>
              <a:t>Designed for process optimization and easy accessibility.</a:t>
            </a:r>
            <a:endParaRPr lang="en-US" sz="1400" dirty="0">
              <a:cs typeface="Arial" pitchFamily="34" charset="0"/>
            </a:endParaRPr>
          </a:p>
        </p:txBody>
      </p:sp>
      <p:sp>
        <p:nvSpPr>
          <p:cNvPr id="12" name="TextBox 11"/>
          <p:cNvSpPr txBox="1"/>
          <p:nvPr/>
        </p:nvSpPr>
        <p:spPr>
          <a:xfrm>
            <a:off x="138725" y="1074022"/>
            <a:ext cx="7850466" cy="1077218"/>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smtClean="0">
                <a:solidFill>
                  <a:schemeClr val="tx1">
                    <a:lumMod val="65000"/>
                    <a:lumOff val="35000"/>
                  </a:schemeClr>
                </a:solidFill>
              </a:rPr>
              <a:t>Introduced technical paper system for PMO usability.</a:t>
            </a:r>
            <a:endParaRPr lang="en-US" sz="1600" dirty="0">
              <a:solidFill>
                <a:schemeClr val="tx1">
                  <a:lumMod val="65000"/>
                  <a:lumOff val="35000"/>
                </a:schemeClr>
              </a:solidFill>
            </a:endParaRPr>
          </a:p>
          <a:p>
            <a:pPr marL="285750" lvl="0" indent="-285750">
              <a:buFont typeface="Arial" panose="020B0604020202020204" pitchFamily="34" charset="0"/>
              <a:buChar char="•"/>
              <a:defRPr/>
            </a:pPr>
            <a:r>
              <a:rPr lang="en-US" sz="1600" dirty="0" smtClean="0">
                <a:solidFill>
                  <a:schemeClr val="tx1">
                    <a:lumMod val="65000"/>
                    <a:lumOff val="35000"/>
                  </a:schemeClr>
                </a:solidFill>
              </a:rPr>
              <a:t>An Application can cater multiple services, related to technical papers.</a:t>
            </a:r>
            <a:endParaRPr lang="en-US" sz="1600" dirty="0">
              <a:solidFill>
                <a:schemeClr val="tx1">
                  <a:lumMod val="65000"/>
                  <a:lumOff val="35000"/>
                </a:schemeClr>
              </a:solidFill>
            </a:endParaRPr>
          </a:p>
          <a:p>
            <a:pPr marL="285750" lvl="0" indent="-285750">
              <a:buFont typeface="Arial" panose="020B0604020202020204" pitchFamily="34" charset="0"/>
              <a:buChar char="•"/>
              <a:defRPr/>
            </a:pPr>
            <a:r>
              <a:rPr lang="en-US" sz="1600" dirty="0" smtClean="0">
                <a:solidFill>
                  <a:schemeClr val="tx1">
                    <a:lumMod val="65000"/>
                    <a:lumOff val="35000"/>
                  </a:schemeClr>
                </a:solidFill>
              </a:rPr>
              <a:t>Visual Analytics on captured data suggest PMO on future decisions.</a:t>
            </a:r>
          </a:p>
          <a:p>
            <a:pPr marL="285750" lvl="0" indent="-285750">
              <a:buFont typeface="Arial" panose="020B0604020202020204" pitchFamily="34" charset="0"/>
              <a:buChar char="•"/>
              <a:defRPr/>
            </a:pPr>
            <a:endParaRPr lang="en-US" sz="1600" dirty="0">
              <a:solidFill>
                <a:schemeClr val="tx1">
                  <a:lumMod val="65000"/>
                  <a:lumOff val="35000"/>
                </a:schemeClr>
              </a:solidFill>
            </a:endParaRPr>
          </a:p>
        </p:txBody>
      </p:sp>
      <p:sp>
        <p:nvSpPr>
          <p:cNvPr id="10" name="Rectangle 9"/>
          <p:cNvSpPr/>
          <p:nvPr/>
        </p:nvSpPr>
        <p:spPr>
          <a:xfrm>
            <a:off x="8709567" y="4693426"/>
            <a:ext cx="2657779" cy="369332"/>
          </a:xfrm>
          <a:prstGeom prst="rect">
            <a:avLst/>
          </a:prstGeom>
        </p:spPr>
        <p:txBody>
          <a:bodyPr wrap="none">
            <a:spAutoFit/>
          </a:bodyPr>
          <a:lstStyle/>
          <a:p>
            <a:r>
              <a:rPr lang="en-US" dirty="0" smtClean="0">
                <a:cs typeface="Arial" pitchFamily="34" charset="0"/>
              </a:rPr>
              <a:t>ERC Jamshedpur, Lucknow</a:t>
            </a:r>
            <a:endParaRPr lang="en-US" dirty="0"/>
          </a:p>
        </p:txBody>
      </p:sp>
      <p:pic>
        <p:nvPicPr>
          <p:cNvPr id="18" name="Picture 17"/>
          <p:cNvPicPr>
            <a:picLocks noChangeAspect="1"/>
          </p:cNvPicPr>
          <p:nvPr/>
        </p:nvPicPr>
        <p:blipFill rotWithShape="1">
          <a:blip r:embed="rId2"/>
          <a:srcRect l="14107"/>
          <a:stretch/>
        </p:blipFill>
        <p:spPr>
          <a:xfrm>
            <a:off x="299392" y="1879017"/>
            <a:ext cx="4106364" cy="2084086"/>
          </a:xfrm>
          <a:prstGeom prst="rect">
            <a:avLst/>
          </a:prstGeom>
        </p:spPr>
      </p:pic>
      <p:pic>
        <p:nvPicPr>
          <p:cNvPr id="17" name="Picture 16"/>
          <p:cNvPicPr>
            <a:picLocks noChangeAspect="1"/>
          </p:cNvPicPr>
          <p:nvPr/>
        </p:nvPicPr>
        <p:blipFill rotWithShape="1">
          <a:blip r:embed="rId3"/>
          <a:srcRect r="25597"/>
          <a:stretch/>
        </p:blipFill>
        <p:spPr>
          <a:xfrm>
            <a:off x="3987202" y="2258637"/>
            <a:ext cx="3689228" cy="2207855"/>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4"/>
          <a:stretch>
            <a:fillRect/>
          </a:stretch>
        </p:blipFill>
        <p:spPr>
          <a:xfrm>
            <a:off x="1274038" y="3734177"/>
            <a:ext cx="4285338" cy="1918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161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248" y="2782669"/>
            <a:ext cx="756713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chemeClr val="accent1">
                    <a:lumMod val="50000"/>
                  </a:schemeClr>
                </a:solidFill>
              </a:rPr>
              <a:t>Digital Manufacturing Implementation</a:t>
            </a:r>
          </a:p>
        </p:txBody>
      </p:sp>
      <p:sp>
        <p:nvSpPr>
          <p:cNvPr id="3" name="Rectangle 2"/>
          <p:cNvSpPr/>
          <p:nvPr/>
        </p:nvSpPr>
        <p:spPr>
          <a:xfrm>
            <a:off x="3834483" y="3364446"/>
            <a:ext cx="4523033" cy="369332"/>
          </a:xfrm>
          <a:prstGeom prst="rect">
            <a:avLst/>
          </a:prstGeom>
        </p:spPr>
        <p:txBody>
          <a:bodyPr wrap="none">
            <a:spAutoFit/>
          </a:bodyPr>
          <a:lstStyle/>
          <a:p>
            <a:pPr>
              <a:defRPr/>
            </a:pPr>
            <a:r>
              <a:rPr lang="en-US" sz="1800" kern="1200" dirty="0">
                <a:solidFill>
                  <a:schemeClr val="bg2">
                    <a:lumMod val="50000"/>
                  </a:schemeClr>
                </a:solidFill>
                <a:latin typeface="+mn-lt"/>
                <a:ea typeface="+mn-ea"/>
                <a:cs typeface="+mn-cs"/>
              </a:rPr>
              <a:t>( Digital Manufacturing initiatives</a:t>
            </a:r>
            <a:r>
              <a:rPr lang="en-US" sz="1800" kern="1200" baseline="0" dirty="0">
                <a:solidFill>
                  <a:schemeClr val="bg2">
                    <a:lumMod val="50000"/>
                  </a:schemeClr>
                </a:solidFill>
                <a:latin typeface="+mn-lt"/>
                <a:ea typeface="+mn-ea"/>
                <a:cs typeface="+mn-cs"/>
              </a:rPr>
              <a:t> across TML )</a:t>
            </a:r>
            <a:endParaRPr lang="en-US" dirty="0"/>
          </a:p>
        </p:txBody>
      </p:sp>
    </p:spTree>
    <p:extLst>
      <p:ext uri="{BB962C8B-B14F-4D97-AF65-F5344CB8AC3E}">
        <p14:creationId xmlns:p14="http://schemas.microsoft.com/office/powerpoint/2010/main" val="90977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2954" y="922741"/>
            <a:ext cx="4084772" cy="3150495"/>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Wingdings" panose="05000000000000000000" pitchFamily="2" charset="2"/>
              <a:buChar char="q"/>
            </a:pPr>
            <a:endParaRPr lang="en-US" sz="1400" dirty="0"/>
          </a:p>
          <a:p>
            <a:pPr marL="171450" indent="-171450">
              <a:buFont typeface="Wingdings" panose="05000000000000000000" pitchFamily="2" charset="2"/>
              <a:buChar char="q"/>
            </a:pPr>
            <a:endParaRPr lang="en-US" sz="1400" dirty="0"/>
          </a:p>
          <a:p>
            <a:r>
              <a:rPr lang="en-US" sz="1400" dirty="0"/>
              <a:t> </a:t>
            </a:r>
          </a:p>
        </p:txBody>
      </p:sp>
      <p:sp>
        <p:nvSpPr>
          <p:cNvPr id="4" name="Rectangle 3"/>
          <p:cNvSpPr/>
          <p:nvPr/>
        </p:nvSpPr>
        <p:spPr>
          <a:xfrm>
            <a:off x="90945" y="922741"/>
            <a:ext cx="7792515" cy="4837979"/>
          </a:xfrm>
          <a:prstGeom prst="rect">
            <a:avLst/>
          </a:prstGeom>
          <a:solidFill>
            <a:schemeClr val="bg1"/>
          </a:solidFill>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t"/>
          <a:lstStyle/>
          <a:p>
            <a:pPr eaLnBrk="0" fontAlgn="base" hangingPunct="0">
              <a:spcBef>
                <a:spcPct val="0"/>
              </a:spcBef>
              <a:spcAft>
                <a:spcPct val="0"/>
              </a:spcAft>
            </a:pPr>
            <a:endParaRPr lang="en-US" sz="1400" dirty="0">
              <a:solidFill>
                <a:srgbClr val="4F4E53"/>
              </a:solidFill>
            </a:endParaRPr>
          </a:p>
        </p:txBody>
      </p:sp>
      <p:sp>
        <p:nvSpPr>
          <p:cNvPr id="5" name="Text Box 3"/>
          <p:cNvSpPr txBox="1">
            <a:spLocks noChangeArrowheads="1"/>
          </p:cNvSpPr>
          <p:nvPr/>
        </p:nvSpPr>
        <p:spPr bwMode="auto">
          <a:xfrm>
            <a:off x="90945" y="5793008"/>
            <a:ext cx="11880699" cy="400110"/>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lIns="36000" rIns="36000" rtlCol="0">
            <a:spAutoFit/>
          </a:bodyPr>
          <a:lstStyle>
            <a:defPPr>
              <a:defRPr lang="en-US"/>
            </a:defPPr>
            <a:lvl1pPr algn="ctr" fontAlgn="base">
              <a:spcBef>
                <a:spcPct val="0"/>
              </a:spcBef>
              <a:spcAft>
                <a:spcPct val="0"/>
              </a:spcAft>
              <a:defRPr sz="2000" b="1">
                <a:solidFill>
                  <a:schemeClr val="bg1"/>
                </a:solidFill>
                <a:latin typeface="Calibri"/>
                <a:cs typeface="Arial"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IN" dirty="0"/>
              <a:t>Process Improvement </a:t>
            </a:r>
          </a:p>
        </p:txBody>
      </p:sp>
      <p:sp>
        <p:nvSpPr>
          <p:cNvPr id="7" name="Text Box 7"/>
          <p:cNvSpPr txBox="1">
            <a:spLocks noChangeArrowheads="1"/>
          </p:cNvSpPr>
          <p:nvPr/>
        </p:nvSpPr>
        <p:spPr bwMode="auto">
          <a:xfrm>
            <a:off x="8071658" y="939602"/>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Business Benefits</a:t>
            </a:r>
          </a:p>
        </p:txBody>
      </p:sp>
      <p:sp>
        <p:nvSpPr>
          <p:cNvPr id="8" name="Text Box 7"/>
          <p:cNvSpPr txBox="1">
            <a:spLocks noChangeArrowheads="1"/>
          </p:cNvSpPr>
          <p:nvPr/>
        </p:nvSpPr>
        <p:spPr bwMode="auto">
          <a:xfrm>
            <a:off x="8071657" y="4167587"/>
            <a:ext cx="3933601" cy="369332"/>
          </a:xfrm>
          <a:prstGeom prst="rect">
            <a:avLst/>
          </a:prstGeom>
          <a:noFill/>
          <a:ln w="9525">
            <a:noFill/>
            <a:miter lim="800000"/>
            <a:headEnd/>
            <a:tailEnd/>
          </a:ln>
          <a:effectLst/>
        </p:spPr>
        <p:txBody>
          <a:bodyPr wrap="square">
            <a:spAutoFit/>
          </a:bodyPr>
          <a:lstStyle/>
          <a:p>
            <a:pPr algn="ctr"/>
            <a:r>
              <a:rPr lang="en-US" b="1" dirty="0">
                <a:cs typeface="Arial" pitchFamily="34" charset="0"/>
              </a:rPr>
              <a:t>Implementation</a:t>
            </a:r>
          </a:p>
        </p:txBody>
      </p:sp>
      <p:sp>
        <p:nvSpPr>
          <p:cNvPr id="19" name="Text Box 6"/>
          <p:cNvSpPr txBox="1">
            <a:spLocks noChangeArrowheads="1"/>
          </p:cNvSpPr>
          <p:nvPr/>
        </p:nvSpPr>
        <p:spPr bwMode="auto">
          <a:xfrm>
            <a:off x="3250276" y="207715"/>
            <a:ext cx="1850434" cy="461665"/>
          </a:xfrm>
          <a:prstGeom prst="rect">
            <a:avLst/>
          </a:prstGeom>
          <a:noFill/>
          <a:ln>
            <a:noFill/>
          </a:ln>
          <a:effectLst>
            <a:outerShdw blurRad="225425" dist="50800" dir="5220000" algn="ctr">
              <a:srgbClr val="000000">
                <a:alpha val="33000"/>
              </a:srgbClr>
            </a:outerShdw>
          </a:effectLst>
        </p:spPr>
        <p:txBody>
          <a:bodyPr wrap="none" lIns="36000" rIns="36000" rtlCol="0">
            <a:spAutoFit/>
          </a:bodyPr>
          <a:lstStyle>
            <a:defPPr>
              <a:defRPr lang="en-US"/>
            </a:defPPr>
            <a:lvl1pPr marL="457200" indent="-457200" defTabSz="1071563" eaLnBrk="0" fontAlgn="base" hangingPunct="0">
              <a:spcBef>
                <a:spcPct val="0"/>
              </a:spcBef>
              <a:spcAft>
                <a:spcPct val="0"/>
              </a:spcAft>
              <a:defRPr sz="2400" b="1">
                <a:solidFill>
                  <a:schemeClr val="accent1">
                    <a:lumMod val="50000"/>
                  </a:schemeClr>
                </a:solidFill>
                <a:latin typeface="Arial" charset="0"/>
                <a:cs typeface="Arial" pitchFamily="34" charset="0"/>
              </a:defRPr>
            </a:lvl1pPr>
          </a:lstStyle>
          <a:p>
            <a:r>
              <a:rPr lang="en-IN" dirty="0" smtClean="0"/>
              <a:t>ESDT Portal</a:t>
            </a:r>
            <a:endParaRPr lang="en-US" dirty="0"/>
          </a:p>
        </p:txBody>
      </p:sp>
      <p:sp>
        <p:nvSpPr>
          <p:cNvPr id="193" name="TextBox 192"/>
          <p:cNvSpPr txBox="1"/>
          <p:nvPr/>
        </p:nvSpPr>
        <p:spPr>
          <a:xfrm>
            <a:off x="8014672" y="1129053"/>
            <a:ext cx="4073054" cy="2677656"/>
          </a:xfrm>
          <a:prstGeom prst="rect">
            <a:avLst/>
          </a:prstGeom>
          <a:noFill/>
        </p:spPr>
        <p:txBody>
          <a:bodyPr wrap="square" rtlCol="0">
            <a:spAutoFit/>
          </a:bodyPr>
          <a:lstStyle/>
          <a:p>
            <a:pPr lvl="0">
              <a:defRPr/>
            </a:pPr>
            <a:r>
              <a:rPr lang="en-US" sz="1400" dirty="0">
                <a:solidFill>
                  <a:prstClr val="black"/>
                </a:solidFill>
              </a:rPr>
              <a:t> </a:t>
            </a:r>
          </a:p>
          <a:p>
            <a:pPr marL="285750" indent="-285750">
              <a:buFont typeface="Arial" panose="020B0604020202020204" pitchFamily="34" charset="0"/>
              <a:buChar char="•"/>
            </a:pPr>
            <a:r>
              <a:rPr lang="en-US" sz="1400" dirty="0">
                <a:cs typeface="Arial" pitchFamily="34" charset="0"/>
              </a:rPr>
              <a:t>Improve accountability &amp; Ownership</a:t>
            </a:r>
          </a:p>
          <a:p>
            <a:pPr marL="285750" indent="-285750">
              <a:buFont typeface="Arial" panose="020B0604020202020204" pitchFamily="34" charset="0"/>
              <a:buChar char="•"/>
            </a:pPr>
            <a:r>
              <a:rPr lang="en-US" sz="1400" dirty="0">
                <a:cs typeface="Arial" pitchFamily="34" charset="0"/>
              </a:rPr>
              <a:t>More Empowerment and decision making in day to day functioning</a:t>
            </a:r>
          </a:p>
          <a:p>
            <a:pPr marL="285750" indent="-285750">
              <a:buFont typeface="Arial" panose="020B0604020202020204" pitchFamily="34" charset="0"/>
              <a:buChar char="•"/>
            </a:pPr>
            <a:r>
              <a:rPr lang="en-US" sz="1400" dirty="0">
                <a:cs typeface="Arial" pitchFamily="34" charset="0"/>
              </a:rPr>
              <a:t>Less Supervision by operator traceability mechanism</a:t>
            </a:r>
          </a:p>
          <a:p>
            <a:pPr marL="285750" indent="-285750">
              <a:buFont typeface="Arial" panose="020B0604020202020204" pitchFamily="34" charset="0"/>
              <a:buChar char="•"/>
            </a:pPr>
            <a:r>
              <a:rPr lang="en-US" sz="1400" dirty="0">
                <a:cs typeface="Arial" pitchFamily="34" charset="0"/>
              </a:rPr>
              <a:t>Develop understanding and maturity of Team Leader in the connected </a:t>
            </a:r>
            <a:r>
              <a:rPr lang="en-US" sz="1400" dirty="0" smtClean="0">
                <a:cs typeface="Arial" pitchFamily="34" charset="0"/>
              </a:rPr>
              <a:t>platform</a:t>
            </a:r>
          </a:p>
          <a:p>
            <a:pPr marL="285750" indent="-285750">
              <a:buFont typeface="Arial" panose="020B0604020202020204" pitchFamily="34" charset="0"/>
              <a:buChar char="•"/>
            </a:pPr>
            <a:r>
              <a:rPr lang="en-US" sz="1400" dirty="0" smtClean="0">
                <a:cs typeface="Arial" pitchFamily="34" charset="0"/>
              </a:rPr>
              <a:t>Alignment </a:t>
            </a:r>
            <a:r>
              <a:rPr lang="en-US" sz="1400" dirty="0">
                <a:cs typeface="Arial" pitchFamily="34" charset="0"/>
              </a:rPr>
              <a:t>with Industry 4.0 initiatives &amp; requirements</a:t>
            </a:r>
          </a:p>
          <a:p>
            <a:pPr marL="285750" indent="-285750">
              <a:buFont typeface="Arial" panose="020B0604020202020204" pitchFamily="34" charset="0"/>
              <a:buChar char="•"/>
            </a:pPr>
            <a:endParaRPr lang="en-US" sz="1400" dirty="0">
              <a:cs typeface="Arial" pitchFamily="34" charset="0"/>
            </a:endParaRPr>
          </a:p>
          <a:p>
            <a:pPr>
              <a:defRPr/>
            </a:pPr>
            <a:endParaRPr lang="en-US" sz="1400" dirty="0"/>
          </a:p>
        </p:txBody>
      </p:sp>
      <p:sp>
        <p:nvSpPr>
          <p:cNvPr id="12" name="TextBox 11"/>
          <p:cNvSpPr txBox="1"/>
          <p:nvPr/>
        </p:nvSpPr>
        <p:spPr>
          <a:xfrm>
            <a:off x="138725" y="1074022"/>
            <a:ext cx="7850466" cy="1569660"/>
          </a:xfrm>
          <a:prstGeom prst="rect">
            <a:avLst/>
          </a:prstGeom>
          <a:noFill/>
        </p:spPr>
        <p:txBody>
          <a:bodyPr wrap="square" rtlCol="0">
            <a:spAutoFit/>
          </a:bodyPr>
          <a:lstStyle/>
          <a:p>
            <a:pPr marL="285750" lvl="0" indent="-285750">
              <a:buFont typeface="Arial" panose="020B0604020202020204" pitchFamily="34" charset="0"/>
              <a:buChar char="•"/>
              <a:defRPr/>
            </a:pPr>
            <a:r>
              <a:rPr lang="en-US" sz="1600" dirty="0">
                <a:solidFill>
                  <a:schemeClr val="tx1">
                    <a:lumMod val="65000"/>
                    <a:lumOff val="35000"/>
                  </a:schemeClr>
                </a:solidFill>
              </a:rPr>
              <a:t>In the current practice SDT Team captures all the data in excel sheet, the relevant document are captured in excel, printed and then used across SDT Team. The </a:t>
            </a:r>
            <a:r>
              <a:rPr lang="en-US" sz="1600" dirty="0" err="1">
                <a:solidFill>
                  <a:schemeClr val="tx1">
                    <a:lumMod val="65000"/>
                    <a:lumOff val="35000"/>
                  </a:schemeClr>
                </a:solidFill>
              </a:rPr>
              <a:t>eSDT</a:t>
            </a:r>
            <a:r>
              <a:rPr lang="en-US" sz="1600" dirty="0">
                <a:solidFill>
                  <a:schemeClr val="tx1">
                    <a:lumMod val="65000"/>
                    <a:lumOff val="35000"/>
                  </a:schemeClr>
                </a:solidFill>
              </a:rPr>
              <a:t> Portal is digitization of the process to capture all these in a central repository.</a:t>
            </a:r>
          </a:p>
          <a:p>
            <a:pPr marL="285750" lvl="0" indent="-285750">
              <a:buFont typeface="Arial" panose="020B0604020202020204" pitchFamily="34" charset="0"/>
              <a:buChar char="•"/>
              <a:defRPr/>
            </a:pPr>
            <a:endParaRPr lang="en-US" sz="1600" dirty="0">
              <a:solidFill>
                <a:schemeClr val="tx1">
                  <a:lumMod val="65000"/>
                  <a:lumOff val="35000"/>
                </a:schemeClr>
              </a:solidFill>
            </a:endParaRPr>
          </a:p>
          <a:p>
            <a:pPr marL="285750" lvl="0" indent="-285750">
              <a:buFont typeface="Arial" panose="020B0604020202020204" pitchFamily="34" charset="0"/>
              <a:buChar char="•"/>
              <a:defRPr/>
            </a:pPr>
            <a:r>
              <a:rPr lang="en-US" sz="1600" dirty="0">
                <a:solidFill>
                  <a:schemeClr val="tx1">
                    <a:lumMod val="65000"/>
                    <a:lumOff val="35000"/>
                  </a:schemeClr>
                </a:solidFill>
              </a:rPr>
              <a:t>Through this online process, we can capture the relevant </a:t>
            </a:r>
            <a:r>
              <a:rPr lang="en-US" sz="1600" dirty="0" smtClean="0">
                <a:solidFill>
                  <a:schemeClr val="tx1">
                    <a:lumMod val="65000"/>
                    <a:lumOff val="35000"/>
                  </a:schemeClr>
                </a:solidFill>
              </a:rPr>
              <a:t>data in </a:t>
            </a:r>
            <a:r>
              <a:rPr lang="en-US" sz="1600" dirty="0">
                <a:solidFill>
                  <a:schemeClr val="tx1">
                    <a:lumMod val="65000"/>
                    <a:lumOff val="35000"/>
                  </a:schemeClr>
                </a:solidFill>
              </a:rPr>
              <a:t>a centralized system and can be accessible from anywhere inside the TATA Motors network.</a:t>
            </a:r>
          </a:p>
        </p:txBody>
      </p:sp>
      <p:sp>
        <p:nvSpPr>
          <p:cNvPr id="10" name="Rectangle 9"/>
          <p:cNvSpPr/>
          <p:nvPr/>
        </p:nvSpPr>
        <p:spPr>
          <a:xfrm>
            <a:off x="9169693" y="4715634"/>
            <a:ext cx="1786066" cy="369332"/>
          </a:xfrm>
          <a:prstGeom prst="rect">
            <a:avLst/>
          </a:prstGeom>
        </p:spPr>
        <p:txBody>
          <a:bodyPr wrap="none">
            <a:spAutoFit/>
          </a:bodyPr>
          <a:lstStyle/>
          <a:p>
            <a:r>
              <a:rPr lang="en-US" dirty="0" smtClean="0">
                <a:cs typeface="Arial" pitchFamily="34" charset="0"/>
              </a:rPr>
              <a:t>TML Jamshedpur</a:t>
            </a:r>
            <a:endParaRPr lang="en-US" dirty="0"/>
          </a:p>
        </p:txBody>
      </p:sp>
      <p:pic>
        <p:nvPicPr>
          <p:cNvPr id="2" name="Picture 1"/>
          <p:cNvPicPr>
            <a:picLocks noChangeAspect="1"/>
          </p:cNvPicPr>
          <p:nvPr/>
        </p:nvPicPr>
        <p:blipFill rotWithShape="1">
          <a:blip r:embed="rId2"/>
          <a:srcRect l="551" t="14627" r="1584" b="3844"/>
          <a:stretch/>
        </p:blipFill>
        <p:spPr>
          <a:xfrm>
            <a:off x="864398" y="2699078"/>
            <a:ext cx="6399119" cy="2998651"/>
          </a:xfrm>
          <a:prstGeom prst="rect">
            <a:avLst/>
          </a:prstGeom>
        </p:spPr>
      </p:pic>
    </p:spTree>
    <p:extLst>
      <p:ext uri="{BB962C8B-B14F-4D97-AF65-F5344CB8AC3E}">
        <p14:creationId xmlns:p14="http://schemas.microsoft.com/office/powerpoint/2010/main" val="160176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008" y="3358661"/>
            <a:ext cx="6224953" cy="369332"/>
          </a:xfrm>
          <a:prstGeom prst="rect">
            <a:avLst/>
          </a:prstGeom>
        </p:spPr>
        <p:txBody>
          <a:bodyPr wrap="square">
            <a:spAutoFit/>
          </a:bodyPr>
          <a:lstStyle/>
          <a:p>
            <a:pPr lvl="0">
              <a:defRPr/>
            </a:pPr>
            <a:r>
              <a:rPr lang="en-US" dirty="0" smtClean="0">
                <a:solidFill>
                  <a:schemeClr val="bg2">
                    <a:lumMod val="50000"/>
                  </a:schemeClr>
                </a:solidFill>
              </a:rPr>
              <a:t>(</a:t>
            </a:r>
            <a:r>
              <a:rPr lang="en-US" altLang="en-US" dirty="0">
                <a:solidFill>
                  <a:schemeClr val="bg2">
                    <a:lumMod val="50000"/>
                  </a:schemeClr>
                </a:solidFill>
              </a:rPr>
              <a:t>Actions on Skill Gaps improvement identified</a:t>
            </a:r>
            <a:r>
              <a:rPr lang="en-US" dirty="0" smtClean="0">
                <a:solidFill>
                  <a:schemeClr val="bg2">
                    <a:lumMod val="50000"/>
                  </a:schemeClr>
                </a:solidFill>
              </a:rPr>
              <a:t> </a:t>
            </a:r>
            <a:r>
              <a:rPr lang="en-US" sz="1800" kern="1200" baseline="0" dirty="0">
                <a:solidFill>
                  <a:schemeClr val="bg2">
                    <a:lumMod val="50000"/>
                  </a:schemeClr>
                </a:solidFill>
                <a:latin typeface="+mn-lt"/>
                <a:ea typeface="+mn-ea"/>
                <a:cs typeface="+mn-cs"/>
              </a:rPr>
              <a:t>across </a:t>
            </a:r>
            <a:r>
              <a:rPr lang="en-US" sz="1800" kern="1200" baseline="0" dirty="0" smtClean="0">
                <a:solidFill>
                  <a:schemeClr val="bg2">
                    <a:lumMod val="50000"/>
                  </a:schemeClr>
                </a:solidFill>
                <a:latin typeface="+mn-lt"/>
                <a:ea typeface="+mn-ea"/>
                <a:cs typeface="+mn-cs"/>
              </a:rPr>
              <a:t>ERC </a:t>
            </a:r>
            <a:r>
              <a:rPr lang="en-US" sz="1800" kern="1200" baseline="0" dirty="0">
                <a:solidFill>
                  <a:schemeClr val="bg2">
                    <a:lumMod val="50000"/>
                  </a:schemeClr>
                </a:solidFill>
                <a:latin typeface="+mn-lt"/>
                <a:ea typeface="+mn-ea"/>
                <a:cs typeface="+mn-cs"/>
              </a:rPr>
              <a:t>)</a:t>
            </a:r>
            <a:endParaRPr lang="en-US" sz="1800" kern="1200" dirty="0">
              <a:solidFill>
                <a:schemeClr val="bg2">
                  <a:lumMod val="50000"/>
                </a:schemeClr>
              </a:solidFill>
              <a:latin typeface="+mn-lt"/>
              <a:ea typeface="+mn-ea"/>
              <a:cs typeface="+mn-cs"/>
            </a:endParaRPr>
          </a:p>
        </p:txBody>
      </p:sp>
      <p:sp>
        <p:nvSpPr>
          <p:cNvPr id="4" name="Rectangle 3"/>
          <p:cNvSpPr/>
          <p:nvPr/>
        </p:nvSpPr>
        <p:spPr>
          <a:xfrm>
            <a:off x="2892670" y="2822303"/>
            <a:ext cx="6365630" cy="523220"/>
          </a:xfrm>
          <a:prstGeom prst="rect">
            <a:avLst/>
          </a:prstGeom>
        </p:spPr>
        <p:txBody>
          <a:bodyPr wrap="square">
            <a:spAutoFit/>
          </a:bodyPr>
          <a:lstStyle/>
          <a:p>
            <a:pPr algn="ctr">
              <a:defRPr/>
            </a:pPr>
            <a:r>
              <a:rPr lang="en-US" sz="2800" b="1" dirty="0">
                <a:solidFill>
                  <a:schemeClr val="accent1">
                    <a:lumMod val="50000"/>
                  </a:schemeClr>
                </a:solidFill>
              </a:rPr>
              <a:t>OJT/IDP/Cross Skilling </a:t>
            </a:r>
          </a:p>
        </p:txBody>
      </p:sp>
    </p:spTree>
    <p:extLst>
      <p:ext uri="{BB962C8B-B14F-4D97-AF65-F5344CB8AC3E}">
        <p14:creationId xmlns:p14="http://schemas.microsoft.com/office/powerpoint/2010/main" val="33834171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87284</TotalTime>
  <Words>1227</Words>
  <Application>Microsoft Office PowerPoint</Application>
  <PresentationFormat>Widescreen</PresentationFormat>
  <Paragraphs>227</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Raleway</vt:lpstr>
      <vt:lpstr>Wingdings</vt:lpstr>
      <vt:lpstr>1_Office Theme</vt:lpstr>
      <vt:lpstr>Office Theme</vt:lpstr>
      <vt:lpstr>Digital Product Development Annual Report FY22-23  ERC-PO by Srikant Bhattacharjee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PARAG AUTY [ CVBU, Operations, Pune ]</dc:creator>
  <cp:lastModifiedBy>Srikant Bhattacharjee (TTL)</cp:lastModifiedBy>
  <cp:revision>506</cp:revision>
  <dcterms:created xsi:type="dcterms:W3CDTF">2018-07-15T09:47:18Z</dcterms:created>
  <dcterms:modified xsi:type="dcterms:W3CDTF">2023-03-21T15:54:09Z</dcterms:modified>
</cp:coreProperties>
</file>