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77"/>
    <p:restoredTop sz="94666"/>
  </p:normalViewPr>
  <p:slideViewPr>
    <p:cSldViewPr snapToGrid="0" snapToObjects="1">
      <p:cViewPr varScale="1">
        <p:scale>
          <a:sx n="115" d="100"/>
          <a:sy n="115" d="100"/>
        </p:scale>
        <p:origin x="864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244B3B-EC45-4D73-A0B5-54FFEA7BC08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9DD57A-035A-4EA0-BCB5-A054483AEE1E}">
      <dgm:prSet/>
      <dgm:spPr/>
      <dgm:t>
        <a:bodyPr/>
        <a:lstStyle/>
        <a:p>
          <a:r>
            <a:rPr lang="en-US"/>
            <a:t>• Source: USGS GeoJSON Earthquake Feed (2.5+ magnitude)</a:t>
          </a:r>
        </a:p>
      </dgm:t>
    </dgm:pt>
    <dgm:pt modelId="{F12D7AAA-A9C5-4957-9A90-1A77C3D8E749}" type="parTrans" cxnId="{BF40E06D-B56E-4C43-8F89-18BEBE51D07C}">
      <dgm:prSet/>
      <dgm:spPr/>
      <dgm:t>
        <a:bodyPr/>
        <a:lstStyle/>
        <a:p>
          <a:endParaRPr lang="en-US"/>
        </a:p>
      </dgm:t>
    </dgm:pt>
    <dgm:pt modelId="{DFC48CA0-791A-44DF-840B-28F821146F8D}" type="sibTrans" cxnId="{BF40E06D-B56E-4C43-8F89-18BEBE51D07C}">
      <dgm:prSet/>
      <dgm:spPr/>
      <dgm:t>
        <a:bodyPr/>
        <a:lstStyle/>
        <a:p>
          <a:endParaRPr lang="en-US"/>
        </a:p>
      </dgm:t>
    </dgm:pt>
    <dgm:pt modelId="{BC92028F-4E5B-4BFD-8725-6068A03DC775}">
      <dgm:prSet/>
      <dgm:spPr/>
      <dgm:t>
        <a:bodyPr/>
        <a:lstStyle/>
        <a:p>
          <a:r>
            <a:rPr lang="en-US"/>
            <a:t>• Objective: Visualize global earthquake patterns in time and space</a:t>
          </a:r>
        </a:p>
      </dgm:t>
    </dgm:pt>
    <dgm:pt modelId="{9848D64D-3E16-4CCE-BFF2-7BFBD642C97C}" type="parTrans" cxnId="{4B3CA8CC-BDF9-45F3-8E22-CB3F903100E6}">
      <dgm:prSet/>
      <dgm:spPr/>
      <dgm:t>
        <a:bodyPr/>
        <a:lstStyle/>
        <a:p>
          <a:endParaRPr lang="en-US"/>
        </a:p>
      </dgm:t>
    </dgm:pt>
    <dgm:pt modelId="{D032411E-72C3-4071-AB45-ECC9AB7619D6}" type="sibTrans" cxnId="{4B3CA8CC-BDF9-45F3-8E22-CB3F903100E6}">
      <dgm:prSet/>
      <dgm:spPr/>
      <dgm:t>
        <a:bodyPr/>
        <a:lstStyle/>
        <a:p>
          <a:endParaRPr lang="en-US"/>
        </a:p>
      </dgm:t>
    </dgm:pt>
    <dgm:pt modelId="{B330E65F-9228-405A-9765-214377D969B6}">
      <dgm:prSet/>
      <dgm:spPr/>
      <dgm:t>
        <a:bodyPr/>
        <a:lstStyle/>
        <a:p>
          <a:r>
            <a:rPr lang="en-US"/>
            <a:t>• Identify co-occurrence of seismic events across regions</a:t>
          </a:r>
        </a:p>
      </dgm:t>
    </dgm:pt>
    <dgm:pt modelId="{2D17FD42-66A2-408D-9C21-D360019BDB44}" type="parTrans" cxnId="{9257B090-A363-4D88-B3CB-716522CF8224}">
      <dgm:prSet/>
      <dgm:spPr/>
      <dgm:t>
        <a:bodyPr/>
        <a:lstStyle/>
        <a:p>
          <a:endParaRPr lang="en-US"/>
        </a:p>
      </dgm:t>
    </dgm:pt>
    <dgm:pt modelId="{9A482948-B4A1-4273-83DA-FDA1A5A84A5B}" type="sibTrans" cxnId="{9257B090-A363-4D88-B3CB-716522CF8224}">
      <dgm:prSet/>
      <dgm:spPr/>
      <dgm:t>
        <a:bodyPr/>
        <a:lstStyle/>
        <a:p>
          <a:endParaRPr lang="en-US"/>
        </a:p>
      </dgm:t>
    </dgm:pt>
    <dgm:pt modelId="{F36B17E4-B2EB-4143-821B-1258A399F168}">
      <dgm:prSet/>
      <dgm:spPr/>
      <dgm:t>
        <a:bodyPr/>
        <a:lstStyle/>
        <a:p>
          <a:r>
            <a:rPr lang="en-US"/>
            <a:t>• Understand frequency, magnitude, and inter-regional relationships</a:t>
          </a:r>
        </a:p>
      </dgm:t>
    </dgm:pt>
    <dgm:pt modelId="{249E0797-853D-42EC-AAA1-E5406F657B6F}" type="parTrans" cxnId="{BDB6818D-FE3A-4BF9-9553-FDB73171BF7A}">
      <dgm:prSet/>
      <dgm:spPr/>
      <dgm:t>
        <a:bodyPr/>
        <a:lstStyle/>
        <a:p>
          <a:endParaRPr lang="en-US"/>
        </a:p>
      </dgm:t>
    </dgm:pt>
    <dgm:pt modelId="{F85038DF-65FC-42A1-A03F-0F8B037D3189}" type="sibTrans" cxnId="{BDB6818D-FE3A-4BF9-9553-FDB73171BF7A}">
      <dgm:prSet/>
      <dgm:spPr/>
      <dgm:t>
        <a:bodyPr/>
        <a:lstStyle/>
        <a:p>
          <a:endParaRPr lang="en-US"/>
        </a:p>
      </dgm:t>
    </dgm:pt>
    <dgm:pt modelId="{CA40DAB4-2AC9-8844-90E6-B9CDFC49C677}" type="pres">
      <dgm:prSet presAssocID="{4F244B3B-EC45-4D73-A0B5-54FFEA7BC088}" presName="linear" presStyleCnt="0">
        <dgm:presLayoutVars>
          <dgm:animLvl val="lvl"/>
          <dgm:resizeHandles val="exact"/>
        </dgm:presLayoutVars>
      </dgm:prSet>
      <dgm:spPr/>
    </dgm:pt>
    <dgm:pt modelId="{A7F54962-57DB-1044-B2A4-996AD73B7780}" type="pres">
      <dgm:prSet presAssocID="{0E9DD57A-035A-4EA0-BCB5-A054483AEE1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F1692FF-6176-2242-A3B2-155933804374}" type="pres">
      <dgm:prSet presAssocID="{DFC48CA0-791A-44DF-840B-28F821146F8D}" presName="spacer" presStyleCnt="0"/>
      <dgm:spPr/>
    </dgm:pt>
    <dgm:pt modelId="{64CE9CB0-7969-4A4D-A2F7-C4CA4D014690}" type="pres">
      <dgm:prSet presAssocID="{BC92028F-4E5B-4BFD-8725-6068A03DC77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15D6D1-907F-B447-92D5-5EF4A63E9371}" type="pres">
      <dgm:prSet presAssocID="{D032411E-72C3-4071-AB45-ECC9AB7619D6}" presName="spacer" presStyleCnt="0"/>
      <dgm:spPr/>
    </dgm:pt>
    <dgm:pt modelId="{519468E1-7BBB-3046-BA83-FD0D3305C44D}" type="pres">
      <dgm:prSet presAssocID="{B330E65F-9228-405A-9765-214377D969B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155C40E-8913-104A-9DAA-ECDD366EA0D7}" type="pres">
      <dgm:prSet presAssocID="{9A482948-B4A1-4273-83DA-FDA1A5A84A5B}" presName="spacer" presStyleCnt="0"/>
      <dgm:spPr/>
    </dgm:pt>
    <dgm:pt modelId="{F68B6C3D-8290-4D42-959A-9E8C9F3060B6}" type="pres">
      <dgm:prSet presAssocID="{F36B17E4-B2EB-4143-821B-1258A399F16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D5625242-E2F7-1446-8F10-35F2683C4FE1}" type="presOf" srcId="{0E9DD57A-035A-4EA0-BCB5-A054483AEE1E}" destId="{A7F54962-57DB-1044-B2A4-996AD73B7780}" srcOrd="0" destOrd="0" presId="urn:microsoft.com/office/officeart/2005/8/layout/vList2"/>
    <dgm:cxn modelId="{21F7A26C-61F8-6244-9D42-02AB059683DD}" type="presOf" srcId="{4F244B3B-EC45-4D73-A0B5-54FFEA7BC088}" destId="{CA40DAB4-2AC9-8844-90E6-B9CDFC49C677}" srcOrd="0" destOrd="0" presId="urn:microsoft.com/office/officeart/2005/8/layout/vList2"/>
    <dgm:cxn modelId="{BF40E06D-B56E-4C43-8F89-18BEBE51D07C}" srcId="{4F244B3B-EC45-4D73-A0B5-54FFEA7BC088}" destId="{0E9DD57A-035A-4EA0-BCB5-A054483AEE1E}" srcOrd="0" destOrd="0" parTransId="{F12D7AAA-A9C5-4957-9A90-1A77C3D8E749}" sibTransId="{DFC48CA0-791A-44DF-840B-28F821146F8D}"/>
    <dgm:cxn modelId="{F0F04E6E-7B6C-6948-8021-7D69B5143F59}" type="presOf" srcId="{BC92028F-4E5B-4BFD-8725-6068A03DC775}" destId="{64CE9CB0-7969-4A4D-A2F7-C4CA4D014690}" srcOrd="0" destOrd="0" presId="urn:microsoft.com/office/officeart/2005/8/layout/vList2"/>
    <dgm:cxn modelId="{BDB6818D-FE3A-4BF9-9553-FDB73171BF7A}" srcId="{4F244B3B-EC45-4D73-A0B5-54FFEA7BC088}" destId="{F36B17E4-B2EB-4143-821B-1258A399F168}" srcOrd="3" destOrd="0" parTransId="{249E0797-853D-42EC-AAA1-E5406F657B6F}" sibTransId="{F85038DF-65FC-42A1-A03F-0F8B037D3189}"/>
    <dgm:cxn modelId="{9257B090-A363-4D88-B3CB-716522CF8224}" srcId="{4F244B3B-EC45-4D73-A0B5-54FFEA7BC088}" destId="{B330E65F-9228-405A-9765-214377D969B6}" srcOrd="2" destOrd="0" parTransId="{2D17FD42-66A2-408D-9C21-D360019BDB44}" sibTransId="{9A482948-B4A1-4273-83DA-FDA1A5A84A5B}"/>
    <dgm:cxn modelId="{4B3CA8CC-BDF9-45F3-8E22-CB3F903100E6}" srcId="{4F244B3B-EC45-4D73-A0B5-54FFEA7BC088}" destId="{BC92028F-4E5B-4BFD-8725-6068A03DC775}" srcOrd="1" destOrd="0" parTransId="{9848D64D-3E16-4CCE-BFF2-7BFBD642C97C}" sibTransId="{D032411E-72C3-4071-AB45-ECC9AB7619D6}"/>
    <dgm:cxn modelId="{A2DE34D0-54D1-1D43-9F1B-60536C8F8647}" type="presOf" srcId="{B330E65F-9228-405A-9765-214377D969B6}" destId="{519468E1-7BBB-3046-BA83-FD0D3305C44D}" srcOrd="0" destOrd="0" presId="urn:microsoft.com/office/officeart/2005/8/layout/vList2"/>
    <dgm:cxn modelId="{5D190FDE-967D-CE40-9B45-9E93C3049716}" type="presOf" srcId="{F36B17E4-B2EB-4143-821B-1258A399F168}" destId="{F68B6C3D-8290-4D42-959A-9E8C9F3060B6}" srcOrd="0" destOrd="0" presId="urn:microsoft.com/office/officeart/2005/8/layout/vList2"/>
    <dgm:cxn modelId="{D91ED280-9A1F-0148-90FA-CB5BAA4D698D}" type="presParOf" srcId="{CA40DAB4-2AC9-8844-90E6-B9CDFC49C677}" destId="{A7F54962-57DB-1044-B2A4-996AD73B7780}" srcOrd="0" destOrd="0" presId="urn:microsoft.com/office/officeart/2005/8/layout/vList2"/>
    <dgm:cxn modelId="{9F23EFAF-90CA-D14D-8F01-083913F29CAC}" type="presParOf" srcId="{CA40DAB4-2AC9-8844-90E6-B9CDFC49C677}" destId="{2F1692FF-6176-2242-A3B2-155933804374}" srcOrd="1" destOrd="0" presId="urn:microsoft.com/office/officeart/2005/8/layout/vList2"/>
    <dgm:cxn modelId="{C6BCC753-95DE-F645-AEB1-D79203B93C32}" type="presParOf" srcId="{CA40DAB4-2AC9-8844-90E6-B9CDFC49C677}" destId="{64CE9CB0-7969-4A4D-A2F7-C4CA4D014690}" srcOrd="2" destOrd="0" presId="urn:microsoft.com/office/officeart/2005/8/layout/vList2"/>
    <dgm:cxn modelId="{082B532F-5FA8-DD4A-A5D4-6B0722B44A8B}" type="presParOf" srcId="{CA40DAB4-2AC9-8844-90E6-B9CDFC49C677}" destId="{CA15D6D1-907F-B447-92D5-5EF4A63E9371}" srcOrd="3" destOrd="0" presId="urn:microsoft.com/office/officeart/2005/8/layout/vList2"/>
    <dgm:cxn modelId="{BA9C8525-C0E6-DC43-AE2E-DD9475A98879}" type="presParOf" srcId="{CA40DAB4-2AC9-8844-90E6-B9CDFC49C677}" destId="{519468E1-7BBB-3046-BA83-FD0D3305C44D}" srcOrd="4" destOrd="0" presId="urn:microsoft.com/office/officeart/2005/8/layout/vList2"/>
    <dgm:cxn modelId="{B9965866-2781-D442-A87D-58FE34AA4765}" type="presParOf" srcId="{CA40DAB4-2AC9-8844-90E6-B9CDFC49C677}" destId="{8155C40E-8913-104A-9DAA-ECDD366EA0D7}" srcOrd="5" destOrd="0" presId="urn:microsoft.com/office/officeart/2005/8/layout/vList2"/>
    <dgm:cxn modelId="{75EBFEC0-F9B4-B24D-AEB8-4045F3573D52}" type="presParOf" srcId="{CA40DAB4-2AC9-8844-90E6-B9CDFC49C677}" destId="{F68B6C3D-8290-4D42-959A-9E8C9F3060B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F54962-57DB-1044-B2A4-996AD73B7780}">
      <dsp:nvSpPr>
        <dsp:cNvPr id="0" name=""/>
        <dsp:cNvSpPr/>
      </dsp:nvSpPr>
      <dsp:spPr>
        <a:xfrm>
          <a:off x="0" y="754950"/>
          <a:ext cx="5175384" cy="954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Source: USGS GeoJSON Earthquake Feed (2.5+ magnitude)</a:t>
          </a:r>
        </a:p>
      </dsp:txBody>
      <dsp:txXfrm>
        <a:off x="46606" y="801556"/>
        <a:ext cx="5082172" cy="861507"/>
      </dsp:txXfrm>
    </dsp:sp>
    <dsp:sp modelId="{64CE9CB0-7969-4A4D-A2F7-C4CA4D014690}">
      <dsp:nvSpPr>
        <dsp:cNvPr id="0" name=""/>
        <dsp:cNvSpPr/>
      </dsp:nvSpPr>
      <dsp:spPr>
        <a:xfrm>
          <a:off x="0" y="1778790"/>
          <a:ext cx="5175384" cy="954719"/>
        </a:xfrm>
        <a:prstGeom prst="roundRect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Objective: Visualize global earthquake patterns in time and space</a:t>
          </a:r>
        </a:p>
      </dsp:txBody>
      <dsp:txXfrm>
        <a:off x="46606" y="1825396"/>
        <a:ext cx="5082172" cy="861507"/>
      </dsp:txXfrm>
    </dsp:sp>
    <dsp:sp modelId="{519468E1-7BBB-3046-BA83-FD0D3305C44D}">
      <dsp:nvSpPr>
        <dsp:cNvPr id="0" name=""/>
        <dsp:cNvSpPr/>
      </dsp:nvSpPr>
      <dsp:spPr>
        <a:xfrm>
          <a:off x="0" y="2802630"/>
          <a:ext cx="5175384" cy="954719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Identify co-occurrence of seismic events across regions</a:t>
          </a:r>
        </a:p>
      </dsp:txBody>
      <dsp:txXfrm>
        <a:off x="46606" y="2849236"/>
        <a:ext cx="5082172" cy="861507"/>
      </dsp:txXfrm>
    </dsp:sp>
    <dsp:sp modelId="{F68B6C3D-8290-4D42-959A-9E8C9F3060B6}">
      <dsp:nvSpPr>
        <dsp:cNvPr id="0" name=""/>
        <dsp:cNvSpPr/>
      </dsp:nvSpPr>
      <dsp:spPr>
        <a:xfrm>
          <a:off x="0" y="3826470"/>
          <a:ext cx="5175384" cy="954719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Understand frequency, magnitude, and inter-regional relationships</a:t>
          </a:r>
        </a:p>
      </dsp:txBody>
      <dsp:txXfrm>
        <a:off x="46606" y="3873076"/>
        <a:ext cx="5082172" cy="861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9ED1AA-8684-4D37-B208-8777E1A7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raphic 33">
            <a:extLst>
              <a:ext uri="{FF2B5EF4-FFF2-40B4-BE49-F238E27FC236}">
                <a16:creationId xmlns:a16="http://schemas.microsoft.com/office/drawing/2014/main" id="{4180E01B-B1F4-437C-807D-1C930718E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3088" y="0"/>
            <a:ext cx="7177823" cy="6858000"/>
          </a:xfrm>
          <a:custGeom>
            <a:avLst/>
            <a:gdLst>
              <a:gd name="connsiteX0" fmla="*/ 7178288 w 7187261"/>
              <a:gd name="connsiteY0" fmla="*/ 2604802 h 5150263"/>
              <a:gd name="connsiteX1" fmla="*/ 7169335 w 7187261"/>
              <a:gd name="connsiteY1" fmla="*/ 2328577 h 5150263"/>
              <a:gd name="connsiteX2" fmla="*/ 7060845 w 7187261"/>
              <a:gd name="connsiteY2" fmla="*/ 1661160 h 5150263"/>
              <a:gd name="connsiteX3" fmla="*/ 6212263 w 7187261"/>
              <a:gd name="connsiteY3" fmla="*/ 243840 h 5150263"/>
              <a:gd name="connsiteX4" fmla="*/ 5953564 w 7187261"/>
              <a:gd name="connsiteY4" fmla="*/ 0 h 5150263"/>
              <a:gd name="connsiteX5" fmla="*/ 1408615 w 7187261"/>
              <a:gd name="connsiteY5" fmla="*/ 0 h 5150263"/>
              <a:gd name="connsiteX6" fmla="*/ 805111 w 7187261"/>
              <a:gd name="connsiteY6" fmla="*/ 676275 h 5150263"/>
              <a:gd name="connsiteX7" fmla="*/ 104928 w 7187261"/>
              <a:gd name="connsiteY7" fmla="*/ 2183035 h 5150263"/>
              <a:gd name="connsiteX8" fmla="*/ 51588 w 7187261"/>
              <a:gd name="connsiteY8" fmla="*/ 2400014 h 5150263"/>
              <a:gd name="connsiteX9" fmla="*/ 41301 w 7187261"/>
              <a:gd name="connsiteY9" fmla="*/ 2424208 h 5150263"/>
              <a:gd name="connsiteX10" fmla="*/ 119692 w 7187261"/>
              <a:gd name="connsiteY10" fmla="*/ 1834801 h 5150263"/>
              <a:gd name="connsiteX11" fmla="*/ 870071 w 7187261"/>
              <a:gd name="connsiteY11" fmla="*/ 462248 h 5150263"/>
              <a:gd name="connsiteX12" fmla="*/ 1389279 w 7187261"/>
              <a:gd name="connsiteY12" fmla="*/ 476 h 5150263"/>
              <a:gd name="connsiteX13" fmla="*/ 1320223 w 7187261"/>
              <a:gd name="connsiteY13" fmla="*/ 476 h 5150263"/>
              <a:gd name="connsiteX14" fmla="*/ 423158 w 7187261"/>
              <a:gd name="connsiteY14" fmla="*/ 989743 h 5150263"/>
              <a:gd name="connsiteX15" fmla="*/ 25585 w 7187261"/>
              <a:gd name="connsiteY15" fmla="*/ 2113693 h 5150263"/>
              <a:gd name="connsiteX16" fmla="*/ 2344 w 7187261"/>
              <a:gd name="connsiteY16" fmla="*/ 2725865 h 5150263"/>
              <a:gd name="connsiteX17" fmla="*/ 447256 w 7187261"/>
              <a:gd name="connsiteY17" fmla="*/ 4210717 h 5150263"/>
              <a:gd name="connsiteX18" fmla="*/ 1138962 w 7187261"/>
              <a:gd name="connsiteY18" fmla="*/ 4988910 h 5150263"/>
              <a:gd name="connsiteX19" fmla="*/ 1348512 w 7187261"/>
              <a:gd name="connsiteY19" fmla="*/ 5146834 h 5150263"/>
              <a:gd name="connsiteX20" fmla="*/ 1422712 w 7187261"/>
              <a:gd name="connsiteY20" fmla="*/ 5146834 h 5150263"/>
              <a:gd name="connsiteX21" fmla="*/ 480594 w 7187261"/>
              <a:gd name="connsiteY21" fmla="*/ 4187952 h 5150263"/>
              <a:gd name="connsiteX22" fmla="*/ 398679 w 7187261"/>
              <a:gd name="connsiteY22" fmla="*/ 4046125 h 5150263"/>
              <a:gd name="connsiteX23" fmla="*/ 411823 w 7187261"/>
              <a:gd name="connsiteY23" fmla="*/ 4053078 h 5150263"/>
              <a:gd name="connsiteX24" fmla="*/ 1439380 w 7187261"/>
              <a:gd name="connsiteY24" fmla="*/ 5147405 h 5150263"/>
              <a:gd name="connsiteX25" fmla="*/ 5710010 w 7187261"/>
              <a:gd name="connsiteY25" fmla="*/ 5150263 h 5150263"/>
              <a:gd name="connsiteX26" fmla="*/ 5999665 w 7187261"/>
              <a:gd name="connsiteY26" fmla="*/ 4910900 h 5150263"/>
              <a:gd name="connsiteX27" fmla="*/ 6954165 w 7187261"/>
              <a:gd name="connsiteY27" fmla="*/ 3545777 h 5150263"/>
              <a:gd name="connsiteX28" fmla="*/ 7137712 w 7187261"/>
              <a:gd name="connsiteY28" fmla="*/ 2799207 h 5150263"/>
              <a:gd name="connsiteX29" fmla="*/ 7142951 w 7187261"/>
              <a:gd name="connsiteY29" fmla="*/ 2754535 h 5150263"/>
              <a:gd name="connsiteX30" fmla="*/ 7149428 w 7187261"/>
              <a:gd name="connsiteY30" fmla="*/ 2774823 h 5150263"/>
              <a:gd name="connsiteX31" fmla="*/ 7066465 w 7187261"/>
              <a:gd name="connsiteY31" fmla="*/ 3465672 h 5150263"/>
              <a:gd name="connsiteX32" fmla="*/ 6452578 w 7187261"/>
              <a:gd name="connsiteY32" fmla="*/ 4552760 h 5150263"/>
              <a:gd name="connsiteX33" fmla="*/ 5752110 w 7187261"/>
              <a:gd name="connsiteY33" fmla="*/ 5150263 h 5150263"/>
              <a:gd name="connsiteX34" fmla="*/ 5827643 w 7187261"/>
              <a:gd name="connsiteY34" fmla="*/ 5150263 h 5150263"/>
              <a:gd name="connsiteX35" fmla="*/ 6642793 w 7187261"/>
              <a:gd name="connsiteY35" fmla="*/ 4389406 h 5150263"/>
              <a:gd name="connsiteX36" fmla="*/ 7102469 w 7187261"/>
              <a:gd name="connsiteY36" fmla="*/ 3490817 h 5150263"/>
              <a:gd name="connsiteX37" fmla="*/ 7187242 w 7187261"/>
              <a:gd name="connsiteY37" fmla="*/ 2990183 h 5150263"/>
              <a:gd name="connsiteX38" fmla="*/ 7178288 w 7187261"/>
              <a:gd name="connsiteY38" fmla="*/ 2604802 h 5150263"/>
              <a:gd name="connsiteX39" fmla="*/ 6342565 w 7187261"/>
              <a:gd name="connsiteY39" fmla="*/ 441389 h 5150263"/>
              <a:gd name="connsiteX40" fmla="*/ 7126567 w 7187261"/>
              <a:gd name="connsiteY40" fmla="*/ 2355056 h 5150263"/>
              <a:gd name="connsiteX41" fmla="*/ 6342565 w 7187261"/>
              <a:gd name="connsiteY41" fmla="*/ 441389 h 5150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187261" h="5150263">
                <a:moveTo>
                  <a:pt x="7178288" y="2604802"/>
                </a:moveTo>
                <a:cubicBezTo>
                  <a:pt x="7168763" y="2513076"/>
                  <a:pt x="7174478" y="2420684"/>
                  <a:pt x="7169335" y="2328577"/>
                </a:cubicBezTo>
                <a:cubicBezTo>
                  <a:pt x="7156952" y="2102882"/>
                  <a:pt x="7120586" y="1879149"/>
                  <a:pt x="7060845" y="1661160"/>
                </a:cubicBezTo>
                <a:cubicBezTo>
                  <a:pt x="6910588" y="1121007"/>
                  <a:pt x="6617428" y="631374"/>
                  <a:pt x="6212263" y="243840"/>
                </a:cubicBezTo>
                <a:cubicBezTo>
                  <a:pt x="6126538" y="162496"/>
                  <a:pt x="6040813" y="80201"/>
                  <a:pt x="5953564" y="0"/>
                </a:cubicBezTo>
                <a:lnTo>
                  <a:pt x="1408615" y="0"/>
                </a:lnTo>
                <a:cubicBezTo>
                  <a:pt x="1180967" y="200316"/>
                  <a:pt x="978332" y="427387"/>
                  <a:pt x="805111" y="676275"/>
                </a:cubicBezTo>
                <a:cubicBezTo>
                  <a:pt x="481261" y="1136523"/>
                  <a:pt x="252089" y="1640872"/>
                  <a:pt x="104928" y="2183035"/>
                </a:cubicBezTo>
                <a:cubicBezTo>
                  <a:pt x="85878" y="2254853"/>
                  <a:pt x="69495" y="2327720"/>
                  <a:pt x="51588" y="2400014"/>
                </a:cubicBezTo>
                <a:cubicBezTo>
                  <a:pt x="49683" y="2407634"/>
                  <a:pt x="51588" y="2416969"/>
                  <a:pt x="41301" y="2424208"/>
                </a:cubicBezTo>
                <a:cubicBezTo>
                  <a:pt x="45900" y="2225469"/>
                  <a:pt x="72186" y="2027834"/>
                  <a:pt x="119692" y="1834801"/>
                </a:cubicBezTo>
                <a:cubicBezTo>
                  <a:pt x="247993" y="1310926"/>
                  <a:pt x="506121" y="857726"/>
                  <a:pt x="870071" y="462248"/>
                </a:cubicBezTo>
                <a:cubicBezTo>
                  <a:pt x="1027729" y="291823"/>
                  <a:pt x="1201617" y="137169"/>
                  <a:pt x="1389279" y="476"/>
                </a:cubicBezTo>
                <a:lnTo>
                  <a:pt x="1320223" y="476"/>
                </a:lnTo>
                <a:cubicBezTo>
                  <a:pt x="960844" y="274320"/>
                  <a:pt x="656330" y="599123"/>
                  <a:pt x="423158" y="989743"/>
                </a:cubicBezTo>
                <a:cubicBezTo>
                  <a:pt x="215608" y="1337596"/>
                  <a:pt x="80258" y="1711357"/>
                  <a:pt x="25585" y="2113693"/>
                </a:cubicBezTo>
                <a:cubicBezTo>
                  <a:pt x="-2705" y="2316480"/>
                  <a:pt x="-2228" y="2521077"/>
                  <a:pt x="2344" y="2725865"/>
                </a:cubicBezTo>
                <a:cubicBezTo>
                  <a:pt x="14155" y="3261932"/>
                  <a:pt x="170650" y="3754565"/>
                  <a:pt x="447256" y="4210717"/>
                </a:cubicBezTo>
                <a:cubicBezTo>
                  <a:pt x="629851" y="4511612"/>
                  <a:pt x="866356" y="4767167"/>
                  <a:pt x="1138962" y="4988910"/>
                </a:cubicBezTo>
                <a:cubicBezTo>
                  <a:pt x="1207161" y="5044345"/>
                  <a:pt x="1277008" y="5096990"/>
                  <a:pt x="1348512" y="5146834"/>
                </a:cubicBezTo>
                <a:lnTo>
                  <a:pt x="1422712" y="5146834"/>
                </a:lnTo>
                <a:cubicBezTo>
                  <a:pt x="1043426" y="4892802"/>
                  <a:pt x="724720" y="4577334"/>
                  <a:pt x="480594" y="4187952"/>
                </a:cubicBezTo>
                <a:cubicBezTo>
                  <a:pt x="452019" y="4141851"/>
                  <a:pt x="423444" y="4095179"/>
                  <a:pt x="398679" y="4046125"/>
                </a:cubicBezTo>
                <a:cubicBezTo>
                  <a:pt x="407442" y="4043267"/>
                  <a:pt x="409156" y="4048982"/>
                  <a:pt x="411823" y="4053078"/>
                </a:cubicBezTo>
                <a:cubicBezTo>
                  <a:pt x="683572" y="4484656"/>
                  <a:pt x="1033139" y="4842701"/>
                  <a:pt x="1439380" y="5147405"/>
                </a:cubicBezTo>
                <a:lnTo>
                  <a:pt x="5710010" y="5150263"/>
                </a:lnTo>
                <a:cubicBezTo>
                  <a:pt x="5810594" y="5075482"/>
                  <a:pt x="5907272" y="4995587"/>
                  <a:pt x="5999665" y="4910900"/>
                </a:cubicBezTo>
                <a:cubicBezTo>
                  <a:pt x="6418765" y="4526661"/>
                  <a:pt x="6746901" y="4078129"/>
                  <a:pt x="6954165" y="3545777"/>
                </a:cubicBezTo>
                <a:cubicBezTo>
                  <a:pt x="7048234" y="3306175"/>
                  <a:pt x="7109956" y="3055115"/>
                  <a:pt x="7137712" y="2799207"/>
                </a:cubicBezTo>
                <a:cubicBezTo>
                  <a:pt x="7139236" y="2784920"/>
                  <a:pt x="7141046" y="2770632"/>
                  <a:pt x="7142951" y="2754535"/>
                </a:cubicBezTo>
                <a:cubicBezTo>
                  <a:pt x="7151714" y="2760440"/>
                  <a:pt x="7149237" y="2768441"/>
                  <a:pt x="7149428" y="2774823"/>
                </a:cubicBezTo>
                <a:cubicBezTo>
                  <a:pt x="7156743" y="3007967"/>
                  <a:pt x="7128777" y="3240881"/>
                  <a:pt x="7066465" y="3465672"/>
                </a:cubicBezTo>
                <a:cubicBezTo>
                  <a:pt x="6952165" y="3878580"/>
                  <a:pt x="6737948" y="4235863"/>
                  <a:pt x="6452578" y="4552760"/>
                </a:cubicBezTo>
                <a:cubicBezTo>
                  <a:pt x="6244553" y="4783836"/>
                  <a:pt x="6008809" y="4980242"/>
                  <a:pt x="5752110" y="5150263"/>
                </a:cubicBezTo>
                <a:lnTo>
                  <a:pt x="5827643" y="5150263"/>
                </a:lnTo>
                <a:cubicBezTo>
                  <a:pt x="6136539" y="4938904"/>
                  <a:pt x="6412192" y="4689348"/>
                  <a:pt x="6642793" y="4389406"/>
                </a:cubicBezTo>
                <a:cubicBezTo>
                  <a:pt x="6851295" y="4118324"/>
                  <a:pt x="7009125" y="3820859"/>
                  <a:pt x="7102469" y="3490817"/>
                </a:cubicBezTo>
                <a:cubicBezTo>
                  <a:pt x="7148646" y="3327473"/>
                  <a:pt x="7177069" y="3159624"/>
                  <a:pt x="7187242" y="2990183"/>
                </a:cubicBezTo>
                <a:cubicBezTo>
                  <a:pt x="7187623" y="2984087"/>
                  <a:pt x="7182384" y="2642330"/>
                  <a:pt x="7178288" y="2604802"/>
                </a:cubicBezTo>
                <a:close/>
                <a:moveTo>
                  <a:pt x="6342565" y="441389"/>
                </a:moveTo>
                <a:cubicBezTo>
                  <a:pt x="6829797" y="986533"/>
                  <a:pt x="7091135" y="1624422"/>
                  <a:pt x="7126567" y="2355056"/>
                </a:cubicBezTo>
                <a:cubicBezTo>
                  <a:pt x="7001123" y="1661827"/>
                  <a:pt x="6756426" y="1017365"/>
                  <a:pt x="6342565" y="441389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9037" y="955309"/>
            <a:ext cx="5305926" cy="2898975"/>
          </a:xfrm>
        </p:spPr>
        <p:txBody>
          <a:bodyPr>
            <a:normAutofit/>
          </a:bodyPr>
          <a:lstStyle/>
          <a:p>
            <a:r>
              <a:rPr lang="en-US" sz="5700">
                <a:solidFill>
                  <a:srgbClr val="FFFFFF"/>
                </a:solidFill>
              </a:rPr>
              <a:t>USGS Earthquake Visualization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76187" y="4533813"/>
            <a:ext cx="5197641" cy="9384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>
                <a:solidFill>
                  <a:srgbClr val="FFFFFF"/>
                </a:solidFill>
              </a:rPr>
              <a:t>Sai Srikar Reddy</a:t>
            </a:r>
          </a:p>
          <a:p>
            <a:pPr>
              <a:lnSpc>
                <a:spcPct val="90000"/>
              </a:lnSpc>
            </a:pPr>
            <a:r>
              <a:rPr lang="en-US" sz="2700">
                <a:solidFill>
                  <a:srgbClr val="FFFFFF"/>
                </a:solidFill>
              </a:rPr>
              <a:t>University of Missouri – Columbia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1F77738-2AF0-4750-A0C7-F97C2C175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4173498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300"/>
              <a:t>Dataset &amp; Objectives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B31325-7D77-6847-B22F-216141C374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296477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chemeClr val="bg1"/>
                </a:solidFill>
              </a:rPr>
              <a:t>Frame from temporal animation showing earthquakes.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chemeClr val="bg1"/>
                </a:solidFill>
              </a:rPr>
              <a:t>Color represents magnitude, and bubble size represents depth.</a:t>
            </a:r>
          </a:p>
        </p:txBody>
      </p:sp>
      <p:pic>
        <p:nvPicPr>
          <p:cNvPr id="4" name="heatmap_temporal.mp4" descr="A map of the world&#10;&#10;AI-generated content may be incorrect.">
            <a:hlinkClick r:id="" action="ppaction://media"/>
            <a:extLst>
              <a:ext uri="{FF2B5EF4-FFF2-40B4-BE49-F238E27FC236}">
                <a16:creationId xmlns:a16="http://schemas.microsoft.com/office/drawing/2014/main" id="{FC489AF6-6FAC-DE91-E967-41B73B6CA92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51931" y="1675227"/>
            <a:ext cx="6040137" cy="43941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5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</a:rPr>
              <a:t>This world map shows grid cells that frequently experience earthquakes on the same day.</a:t>
            </a:r>
          </a:p>
          <a:p>
            <a:pPr>
              <a:lnSpc>
                <a:spcPct val="90000"/>
              </a:lnSpc>
            </a:pPr>
            <a:r>
              <a:rPr lang="en-US" sz="1500">
                <a:solidFill>
                  <a:schemeClr val="bg1"/>
                </a:solidFill>
              </a:rPr>
              <a:t>Arcs represent A → B rules with high confidence, revealing regions that shake together.</a:t>
            </a:r>
          </a:p>
        </p:txBody>
      </p:sp>
      <p:pic>
        <p:nvPicPr>
          <p:cNvPr id="3" name="Picture 2" descr="Screenshot 2025-10-31 at 10.44.00 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032" y="1675227"/>
            <a:ext cx="5579935" cy="43941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0" y="390525"/>
            <a:ext cx="818223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Table summarizing strongest co‑occurrence pairs:</a:t>
            </a:r>
          </a:p>
          <a:p>
            <a:pPr defTabSz="914400">
              <a:lnSpc>
                <a:spcPct val="90000"/>
              </a:lnSpc>
            </a:pPr>
            <a:r>
              <a:rPr lang="en-US" sz="2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• Support – frequency of A &amp; B together</a:t>
            </a:r>
          </a:p>
          <a:p>
            <a:pPr defTabSz="914400">
              <a:lnSpc>
                <a:spcPct val="90000"/>
              </a:lnSpc>
            </a:pPr>
            <a:r>
              <a:rPr lang="en-US" sz="2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• Confidence – probability of B given A</a:t>
            </a:r>
          </a:p>
          <a:p>
            <a:pPr defTabSz="914400">
              <a:lnSpc>
                <a:spcPct val="90000"/>
              </a:lnSpc>
            </a:pPr>
            <a:r>
              <a:rPr lang="en-US" sz="2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• Lift – strength of relationship beyond randomness.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80654" y="1753266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Screenshot 2025-10-31 at 10.44.25 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382" y="3182349"/>
            <a:ext cx="7588949" cy="278893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5369"/>
            <a:ext cx="3276451" cy="1956841"/>
          </a:xfrm>
        </p:spPr>
        <p:txBody>
          <a:bodyPr anchor="b">
            <a:normAutofit/>
          </a:bodyPr>
          <a:lstStyle/>
          <a:p>
            <a:r>
              <a:rPr lang="en-US" sz="4700" dirty="0"/>
              <a:t>Insights</a:t>
            </a:r>
          </a:p>
        </p:txBody>
      </p:sp>
      <p:sp>
        <p:nvSpPr>
          <p:cNvPr id="46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462" y="4771"/>
                  <a:pt x="2606793" y="12323"/>
                  <a:pt x="2606040" y="18288"/>
                </a:cubicBezTo>
                <a:cubicBezTo>
                  <a:pt x="2256758" y="31410"/>
                  <a:pt x="2173673" y="-12878"/>
                  <a:pt x="1902409" y="18288"/>
                </a:cubicBezTo>
                <a:cubicBezTo>
                  <a:pt x="1631145" y="49454"/>
                  <a:pt x="1461378" y="5466"/>
                  <a:pt x="1276960" y="18288"/>
                </a:cubicBezTo>
                <a:cubicBezTo>
                  <a:pt x="1092542" y="31110"/>
                  <a:pt x="890442" y="13213"/>
                  <a:pt x="677570" y="18288"/>
                </a:cubicBezTo>
                <a:cubicBezTo>
                  <a:pt x="464698" y="23364"/>
                  <a:pt x="187648" y="35837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5426" y="8857"/>
                  <a:pt x="2606544" y="13619"/>
                  <a:pt x="2606040" y="18288"/>
                </a:cubicBezTo>
                <a:cubicBezTo>
                  <a:pt x="2393024" y="2241"/>
                  <a:pt x="2191161" y="39259"/>
                  <a:pt x="1980590" y="18288"/>
                </a:cubicBezTo>
                <a:cubicBezTo>
                  <a:pt x="1770019" y="-2683"/>
                  <a:pt x="1476440" y="36114"/>
                  <a:pt x="1276960" y="18288"/>
                </a:cubicBezTo>
                <a:cubicBezTo>
                  <a:pt x="1077480" y="463"/>
                  <a:pt x="880988" y="42125"/>
                  <a:pt x="651510" y="18288"/>
                </a:cubicBezTo>
                <a:cubicBezTo>
                  <a:pt x="422032" y="-5549"/>
                  <a:pt x="130744" y="-1947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2872899"/>
            <a:ext cx="3182691" cy="3320668"/>
          </a:xfrm>
        </p:spPr>
        <p:txBody>
          <a:bodyPr>
            <a:normAutofit/>
          </a:bodyPr>
          <a:lstStyle/>
          <a:p>
            <a:r>
              <a:rPr lang="en-US" sz="1900"/>
              <a:t>• Found regions that frequently co‑shake, suggesting tectonic connections</a:t>
            </a:r>
          </a:p>
          <a:p>
            <a:r>
              <a:rPr lang="en-US" sz="1900"/>
              <a:t>• High‑lift pairs identify inter‑linked fault zones</a:t>
            </a:r>
          </a:p>
        </p:txBody>
      </p:sp>
      <p:pic>
        <p:nvPicPr>
          <p:cNvPr id="37" name="Picture 36" descr="An abstract design with lines and financial symbols">
            <a:extLst>
              <a:ext uri="{FF2B5EF4-FFF2-40B4-BE49-F238E27FC236}">
                <a16:creationId xmlns:a16="http://schemas.microsoft.com/office/drawing/2014/main" id="{AB48FAA9-AA2E-C5E8-8964-28E4E670D9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825" r="26149"/>
          <a:stretch>
            <a:fillRect/>
          </a:stretch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161</Words>
  <Application>Microsoft Macintosh PowerPoint</Application>
  <PresentationFormat>On-screen Show (4:3)</PresentationFormat>
  <Paragraphs>19</Paragraphs>
  <Slides>6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USGS Earthquake Visualization Project</vt:lpstr>
      <vt:lpstr>Dataset &amp; Objectives</vt:lpstr>
      <vt:lpstr>Frame from temporal animation showing earthquakes. Color represents magnitude, and bubble size represents depth.</vt:lpstr>
      <vt:lpstr>This world map shows grid cells that frequently experience earthquakes on the same day. Arcs represent A → B rules with high confidence, revealing regions that shake together.</vt:lpstr>
      <vt:lpstr>Table summarizing strongest co‑occurrence pairs: • Support – frequency of A &amp; B together • Confidence – probability of B given A • Lift – strength of relationship beyond randomness.</vt:lpstr>
      <vt:lpstr>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Kolli, Sai Srikar Reddy (MU-Student)</cp:lastModifiedBy>
  <cp:revision>2</cp:revision>
  <dcterms:created xsi:type="dcterms:W3CDTF">2013-01-27T09:14:16Z</dcterms:created>
  <dcterms:modified xsi:type="dcterms:W3CDTF">2025-10-31T15:56:12Z</dcterms:modified>
  <cp:category/>
</cp:coreProperties>
</file>