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b5eab5f4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b5eab5f4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b5eab5f41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b5eab5f41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b5eab5f41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b5eab5f41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b5eab5f41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b5eab5f41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b5eab5f41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b5eab5f41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b5eab5f41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b5eab5f41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b5eab5f41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b5eab5f41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b5eab5f41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b5eab5f41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b5eab5f41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b5eab5f41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b5eab5f41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b5eab5f41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b5eab5f41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b5eab5f41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b5eab5f41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b5eab5f41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c13f188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c13f188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c13f1885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c13f1885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b5eab5f41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b5eab5f41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b5eab5f41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b5eab5f41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b5eab5f41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b5eab5f41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b5eab5f41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b5eab5f41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b5eab5f41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b5eab5f41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b5eab5f41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b5eab5f41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b5eab5f41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b5eab5f41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b5eab5f41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b5eab5f41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b5eab5f41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b5eab5f41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b5eab5f41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b5eab5f41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b5eab5f41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b5eab5f41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b5eab5f41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b5eab5f41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b5eab5f41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b5eab5f41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b5eab5f41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b5eab5f41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b5eab5f41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b5eab5f41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First Fundamental Theorem of Asset Pricing</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Functional Analysis Team 07</a:t>
            </a:r>
            <a:endParaRPr/>
          </a:p>
          <a:p>
            <a:pPr indent="0" lvl="0" marL="0" rtl="0" algn="l">
              <a:spcBef>
                <a:spcPts val="0"/>
              </a:spcBef>
              <a:spcAft>
                <a:spcPts val="0"/>
              </a:spcAft>
              <a:buNone/>
            </a:pPr>
            <a:r>
              <a:rPr lang="en"/>
              <a:t>Team of: Aklesh Mishra, Hritik Narayan and Srikar Kale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Times New Roman"/>
                <a:ea typeface="Times New Roman"/>
                <a:cs typeface="Times New Roman"/>
                <a:sym typeface="Times New Roman"/>
              </a:rPr>
              <a:t>Example of Arbitrage</a:t>
            </a:r>
            <a:endParaRPr/>
          </a:p>
        </p:txBody>
      </p:sp>
      <p:sp>
        <p:nvSpPr>
          <p:cNvPr id="122" name="Google Shape;122;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If the price of the euro goes up to $1.65 you use your money to buy a euro and pay your debt obtaining a net gain of $0. If the price of the euro goes down to $1.2, you buy a euro to pay your debt but in this case, your ending balance is $1.65−$1.2 = $0.45.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Hence by following this strategy you can make $0.45 with a probability of 0.5 and no risk. Of course, you could do the same with an arbitrary amount of euros in the beginning, which generates even greater gains.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000000"/>
                </a:solidFill>
                <a:latin typeface="Times New Roman"/>
                <a:ea typeface="Times New Roman"/>
                <a:cs typeface="Times New Roman"/>
                <a:sym typeface="Times New Roman"/>
              </a:rPr>
              <a:t>Such a strategy is commonly known as an arbitrage opportunity.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Times New Roman"/>
                <a:ea typeface="Times New Roman"/>
                <a:cs typeface="Times New Roman"/>
                <a:sym typeface="Times New Roman"/>
              </a:rPr>
              <a:t>M</a:t>
            </a:r>
            <a:r>
              <a:rPr lang="en" sz="1800">
                <a:solidFill>
                  <a:srgbClr val="000000"/>
                </a:solidFill>
                <a:latin typeface="Times New Roman"/>
                <a:ea typeface="Times New Roman"/>
                <a:cs typeface="Times New Roman"/>
                <a:sym typeface="Times New Roman"/>
              </a:rPr>
              <a:t>artingale</a:t>
            </a:r>
            <a:endParaRPr sz="1800">
              <a:latin typeface="Times New Roman"/>
              <a:ea typeface="Times New Roman"/>
              <a:cs typeface="Times New Roman"/>
              <a:sym typeface="Times New Roman"/>
            </a:endParaRPr>
          </a:p>
        </p:txBody>
      </p:sp>
      <p:sp>
        <p:nvSpPr>
          <p:cNvPr id="128" name="Google Shape;128;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In probability theory, a martingale is a sequence of random variables (i.e., a stochastic process) for which,at a particular time, the conditional expectation of the next value in the sequence, regardless of all prior values, is equal to the present value.</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000000"/>
                </a:solidFill>
                <a:latin typeface="Times New Roman"/>
                <a:ea typeface="Times New Roman"/>
                <a:cs typeface="Times New Roman"/>
                <a:sym typeface="Times New Roman"/>
              </a:rPr>
              <a:t>A martingale is a process that models a fair game</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Times New Roman"/>
                <a:ea typeface="Times New Roman"/>
                <a:cs typeface="Times New Roman"/>
                <a:sym typeface="Times New Roman"/>
              </a:rPr>
              <a:t>R</a:t>
            </a:r>
            <a:r>
              <a:rPr lang="en" sz="1800">
                <a:solidFill>
                  <a:srgbClr val="000000"/>
                </a:solidFill>
                <a:latin typeface="Times New Roman"/>
                <a:ea typeface="Times New Roman"/>
                <a:cs typeface="Times New Roman"/>
                <a:sym typeface="Times New Roman"/>
              </a:rPr>
              <a:t>isk-neutral measure</a:t>
            </a:r>
            <a:endParaRPr sz="1800">
              <a:latin typeface="Times New Roman"/>
              <a:ea typeface="Times New Roman"/>
              <a:cs typeface="Times New Roman"/>
              <a:sym typeface="Times New Roman"/>
            </a:endParaRPr>
          </a:p>
        </p:txBody>
      </p:sp>
      <p:sp>
        <p:nvSpPr>
          <p:cNvPr id="134" name="Google Shape;134;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A risk-neutral measure is a probability measure such that each share price is exactly equal to the discounted expectation of the share price under this measure.</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000000"/>
                </a:solidFill>
                <a:latin typeface="Times New Roman"/>
                <a:ea typeface="Times New Roman"/>
                <a:cs typeface="Times New Roman"/>
                <a:sym typeface="Times New Roman"/>
              </a:rPr>
              <a:t>1) The probability measure of a transformed random variable.</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Times New Roman"/>
                <a:ea typeface="Times New Roman"/>
                <a:cs typeface="Times New Roman"/>
                <a:sym typeface="Times New Roman"/>
              </a:rPr>
              <a:t>Risk-neutral measure</a:t>
            </a:r>
            <a:endParaRPr/>
          </a:p>
        </p:txBody>
      </p:sp>
      <p:sp>
        <p:nvSpPr>
          <p:cNvPr id="140" name="Google Shape;140;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2) An implied probability measure, that is one implied from the current observable/posted/traded prices of the relevant instruments.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000000"/>
                </a:solidFill>
                <a:latin typeface="Times New Roman"/>
                <a:ea typeface="Times New Roman"/>
                <a:cs typeface="Times New Roman"/>
                <a:sym typeface="Times New Roman"/>
              </a:rPr>
              <a:t>3) It is the implied probability measure (solves a kind of inverse problem) that is defined using a linear(risk-neutral) utility in the payoff, assuming some known model for the payoff.</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Times New Roman"/>
                <a:ea typeface="Times New Roman"/>
                <a:cs typeface="Times New Roman"/>
                <a:sym typeface="Times New Roman"/>
              </a:rPr>
              <a:t>Risk-neutral measure</a:t>
            </a:r>
            <a:endParaRPr/>
          </a:p>
        </p:txBody>
      </p:sp>
      <p:sp>
        <p:nvSpPr>
          <p:cNvPr id="146" name="Google Shape;146;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This means that you try to find the risk-neutral measure by solving the equation where current prices are the expected present value of the future payoffs under the risk-neutral measure.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1600"/>
              </a:spcAft>
              <a:buNone/>
            </a:pPr>
            <a:r>
              <a:rPr lang="en">
                <a:solidFill>
                  <a:srgbClr val="000000"/>
                </a:solidFill>
                <a:latin typeface="Times New Roman"/>
                <a:ea typeface="Times New Roman"/>
                <a:cs typeface="Times New Roman"/>
                <a:sym typeface="Times New Roman"/>
              </a:rPr>
              <a:t>The concept of a unique risk-neutral measure is most useful when one imagines making prices across a number of derivatives that would make a unique risk-neutral measure since it implies a kind of consistency in ones hypothetical untraded prices and, theoretically points to arbitrage opportunities in markets where bid/ask prices are visibl</a:t>
            </a:r>
            <a:r>
              <a:rPr lang="en">
                <a:latin typeface="Times New Roman"/>
                <a:ea typeface="Times New Roman"/>
                <a:cs typeface="Times New Roman"/>
                <a:sym typeface="Times New Roman"/>
              </a:rPr>
              <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Times New Roman"/>
                <a:ea typeface="Times New Roman"/>
                <a:cs typeface="Times New Roman"/>
                <a:sym typeface="Times New Roman"/>
              </a:rPr>
              <a:t>Hahn–Banach separation theorems</a:t>
            </a:r>
            <a:endParaRPr/>
          </a:p>
        </p:txBody>
      </p:sp>
      <p:sp>
        <p:nvSpPr>
          <p:cNvPr id="152" name="Google Shape;152;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Let X be a real topological vector space and choose A, B convex non-empty disjoint subsets of X.</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500">
                <a:solidFill>
                  <a:srgbClr val="000000"/>
                </a:solidFill>
                <a:latin typeface="Times New Roman"/>
                <a:ea typeface="Times New Roman"/>
                <a:cs typeface="Times New Roman"/>
                <a:sym typeface="Times New Roman"/>
              </a:rPr>
              <a:t>1) If A is open then A and B are separated by a (closed) hyper-plane. </a:t>
            </a:r>
            <a:endParaRPr sz="1500">
              <a:solidFill>
                <a:srgbClr val="000000"/>
              </a:solidFill>
              <a:latin typeface="Times New Roman"/>
              <a:ea typeface="Times New Roman"/>
              <a:cs typeface="Times New Roman"/>
              <a:sym typeface="Times New Roman"/>
            </a:endParaRPr>
          </a:p>
          <a:p>
            <a:pPr indent="457200" lvl="0" marL="0" rtl="0" algn="l">
              <a:lnSpc>
                <a:spcPct val="100000"/>
              </a:lnSpc>
              <a:spcBef>
                <a:spcPts val="1600"/>
              </a:spcBef>
              <a:spcAft>
                <a:spcPts val="0"/>
              </a:spcAft>
              <a:buNone/>
            </a:pPr>
            <a:r>
              <a:rPr lang="en" sz="1500">
                <a:solidFill>
                  <a:srgbClr val="000000"/>
                </a:solidFill>
                <a:latin typeface="Times New Roman"/>
                <a:ea typeface="Times New Roman"/>
                <a:cs typeface="Times New Roman"/>
                <a:sym typeface="Times New Roman"/>
              </a:rPr>
              <a:t>Explicitly, this means that there exists a continuous linear map f : X → K and s ∈ R such that f(a) &lt; s ≤ f(b) for all a ∈ A, b ∈ B. If bothA and B are open then the right-hand side may be taken strict as well.</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1600"/>
              </a:spcAft>
              <a:buNone/>
            </a:pPr>
            <a:r>
              <a:rPr lang="en" sz="1500">
                <a:solidFill>
                  <a:srgbClr val="000000"/>
                </a:solidFill>
                <a:latin typeface="Times New Roman"/>
                <a:ea typeface="Times New Roman"/>
                <a:cs typeface="Times New Roman"/>
                <a:sym typeface="Times New Roman"/>
              </a:rPr>
              <a:t>2) If X is locally convex, A is compact, and B closed, then A and B are strictly separated: there exists a continuous linear map f : X→K and s, t∈R such that f(a)&lt; t &lt; s &lt; f(b) for all a∈A,b∈B. </a:t>
            </a:r>
            <a:endParaRPr sz="15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Times New Roman"/>
                <a:ea typeface="Times New Roman"/>
                <a:cs typeface="Times New Roman"/>
                <a:sym typeface="Times New Roman"/>
              </a:rPr>
              <a:t>H</a:t>
            </a:r>
            <a:r>
              <a:rPr lang="en" sz="1800">
                <a:solidFill>
                  <a:srgbClr val="000000"/>
                </a:solidFill>
                <a:latin typeface="Times New Roman"/>
                <a:ea typeface="Times New Roman"/>
                <a:cs typeface="Times New Roman"/>
                <a:sym typeface="Times New Roman"/>
              </a:rPr>
              <a:t>ahn–Banach separation theorems</a:t>
            </a:r>
            <a:endParaRPr sz="1800">
              <a:latin typeface="Times New Roman"/>
              <a:ea typeface="Times New Roman"/>
              <a:cs typeface="Times New Roman"/>
              <a:sym typeface="Times New Roman"/>
            </a:endParaRPr>
          </a:p>
        </p:txBody>
      </p:sp>
      <p:sp>
        <p:nvSpPr>
          <p:cNvPr id="158" name="Google Shape;158;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The key element of the Hahn–Banach theorem is fundamentally a result about the separation of two convex sets:{ −p(−x−n)−f(n) : n ∈ M}, and {p(m+x)−f(m) :m ∈ M}.</a:t>
            </a:r>
            <a:endParaRPr sz="15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sz="1500">
                <a:solidFill>
                  <a:srgbClr val="000000"/>
                </a:solidFill>
                <a:latin typeface="Times New Roman"/>
                <a:ea typeface="Times New Roman"/>
                <a:cs typeface="Times New Roman"/>
                <a:sym typeface="Times New Roman"/>
              </a:rPr>
              <a:t>Let be a real locally convex topological vector space and let A and B be non-empty convex subsets. If Int A != φ and B ∩ IntA = φ , then there exists a continuous linear functional f on X such that sup f(A) ≤ inf f(B) and f(a) &lt; int f(B) for all a ∈ IntA (such is f is necessarily non-zero).</a:t>
            </a:r>
            <a:endParaRPr sz="15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Times New Roman"/>
                <a:ea typeface="Times New Roman"/>
                <a:cs typeface="Times New Roman"/>
                <a:sym typeface="Times New Roman"/>
              </a:rPr>
              <a:t>Other Applications of Hahn-Banach Theorem</a:t>
            </a:r>
            <a:endParaRPr sz="1800">
              <a:latin typeface="Times New Roman"/>
              <a:ea typeface="Times New Roman"/>
              <a:cs typeface="Times New Roman"/>
              <a:sym typeface="Times New Roman"/>
            </a:endParaRPr>
          </a:p>
        </p:txBody>
      </p:sp>
      <p:sp>
        <p:nvSpPr>
          <p:cNvPr id="164" name="Google Shape;164;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Farkas Lemma </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500">
                <a:solidFill>
                  <a:srgbClr val="000000"/>
                </a:solidFill>
                <a:latin typeface="Times New Roman"/>
                <a:ea typeface="Times New Roman"/>
                <a:cs typeface="Times New Roman"/>
                <a:sym typeface="Times New Roman"/>
              </a:rPr>
              <a:t>It states that: Let A ∈ R</a:t>
            </a:r>
            <a:r>
              <a:rPr baseline="30000" lang="en" sz="1500">
                <a:solidFill>
                  <a:srgbClr val="000000"/>
                </a:solidFill>
                <a:latin typeface="Times New Roman"/>
                <a:ea typeface="Times New Roman"/>
                <a:cs typeface="Times New Roman"/>
                <a:sym typeface="Times New Roman"/>
              </a:rPr>
              <a:t>mxn </a:t>
            </a:r>
            <a:r>
              <a:rPr lang="en" sz="1500">
                <a:solidFill>
                  <a:srgbClr val="000000"/>
                </a:solidFill>
                <a:latin typeface="Times New Roman"/>
                <a:ea typeface="Times New Roman"/>
                <a:cs typeface="Times New Roman"/>
                <a:sym typeface="Times New Roman"/>
              </a:rPr>
              <a:t>and b ∈ R</a:t>
            </a:r>
            <a:r>
              <a:rPr baseline="30000" lang="en" sz="1500">
                <a:solidFill>
                  <a:srgbClr val="000000"/>
                </a:solidFill>
                <a:latin typeface="Times New Roman"/>
                <a:ea typeface="Times New Roman"/>
                <a:cs typeface="Times New Roman"/>
                <a:sym typeface="Times New Roman"/>
              </a:rPr>
              <a:t>m</a:t>
            </a:r>
            <a:r>
              <a:rPr lang="en" sz="1500">
                <a:solidFill>
                  <a:srgbClr val="000000"/>
                </a:solidFill>
                <a:latin typeface="Times New Roman"/>
                <a:ea typeface="Times New Roman"/>
                <a:cs typeface="Times New Roman"/>
                <a:sym typeface="Times New Roman"/>
              </a:rPr>
              <a:t>. Then exactly one of the two following assertions is true: </a:t>
            </a:r>
            <a:endParaRPr sz="1500">
              <a:solidFill>
                <a:srgbClr val="000000"/>
              </a:solidFill>
              <a:latin typeface="Times New Roman"/>
              <a:ea typeface="Times New Roman"/>
              <a:cs typeface="Times New Roman"/>
              <a:sym typeface="Times New Roman"/>
            </a:endParaRPr>
          </a:p>
          <a:p>
            <a:pPr indent="457200" lvl="0" marL="0" rtl="0" algn="l">
              <a:lnSpc>
                <a:spcPct val="100000"/>
              </a:lnSpc>
              <a:spcBef>
                <a:spcPts val="1600"/>
              </a:spcBef>
              <a:spcAft>
                <a:spcPts val="0"/>
              </a:spcAft>
              <a:buNone/>
            </a:pPr>
            <a:r>
              <a:rPr lang="en" sz="1500">
                <a:solidFill>
                  <a:srgbClr val="000000"/>
                </a:solidFill>
                <a:latin typeface="Times New Roman"/>
                <a:ea typeface="Times New Roman"/>
                <a:cs typeface="Times New Roman"/>
                <a:sym typeface="Times New Roman"/>
              </a:rPr>
              <a:t>1.There exists an x∈ R</a:t>
            </a:r>
            <a:r>
              <a:rPr baseline="30000" lang="en" sz="1500">
                <a:solidFill>
                  <a:srgbClr val="000000"/>
                </a:solidFill>
                <a:latin typeface="Times New Roman"/>
                <a:ea typeface="Times New Roman"/>
                <a:cs typeface="Times New Roman"/>
                <a:sym typeface="Times New Roman"/>
              </a:rPr>
              <a:t>n </a:t>
            </a:r>
            <a:r>
              <a:rPr lang="en" sz="1500">
                <a:solidFill>
                  <a:srgbClr val="000000"/>
                </a:solidFill>
                <a:latin typeface="Times New Roman"/>
                <a:ea typeface="Times New Roman"/>
                <a:cs typeface="Times New Roman"/>
                <a:sym typeface="Times New Roman"/>
              </a:rPr>
              <a:t>such that Ax=b and x≥0. or </a:t>
            </a:r>
            <a:endParaRPr sz="1500">
              <a:solidFill>
                <a:srgbClr val="000000"/>
              </a:solidFill>
              <a:latin typeface="Times New Roman"/>
              <a:ea typeface="Times New Roman"/>
              <a:cs typeface="Times New Roman"/>
              <a:sym typeface="Times New Roman"/>
            </a:endParaRPr>
          </a:p>
          <a:p>
            <a:pPr indent="457200" lvl="0" marL="0" rtl="0" algn="l">
              <a:lnSpc>
                <a:spcPct val="100000"/>
              </a:lnSpc>
              <a:spcBef>
                <a:spcPts val="1600"/>
              </a:spcBef>
              <a:spcAft>
                <a:spcPts val="1600"/>
              </a:spcAft>
              <a:buNone/>
            </a:pPr>
            <a:r>
              <a:rPr lang="en" sz="1500">
                <a:solidFill>
                  <a:srgbClr val="000000"/>
                </a:solidFill>
                <a:latin typeface="Times New Roman"/>
                <a:ea typeface="Times New Roman"/>
                <a:cs typeface="Times New Roman"/>
                <a:sym typeface="Times New Roman"/>
              </a:rPr>
              <a:t>2.There exists a y ∈ R</a:t>
            </a:r>
            <a:r>
              <a:rPr baseline="30000" lang="en" sz="1500">
                <a:solidFill>
                  <a:srgbClr val="000000"/>
                </a:solidFill>
                <a:latin typeface="Times New Roman"/>
                <a:ea typeface="Times New Roman"/>
                <a:cs typeface="Times New Roman"/>
                <a:sym typeface="Times New Roman"/>
              </a:rPr>
              <a:t>m </a:t>
            </a:r>
            <a:r>
              <a:rPr lang="en" sz="1500">
                <a:solidFill>
                  <a:srgbClr val="000000"/>
                </a:solidFill>
                <a:latin typeface="Times New Roman"/>
                <a:ea typeface="Times New Roman"/>
                <a:cs typeface="Times New Roman"/>
                <a:sym typeface="Times New Roman"/>
              </a:rPr>
              <a:t>such that A</a:t>
            </a:r>
            <a:r>
              <a:rPr baseline="30000" lang="en" sz="1500">
                <a:solidFill>
                  <a:srgbClr val="000000"/>
                </a:solidFill>
                <a:latin typeface="Times New Roman"/>
                <a:ea typeface="Times New Roman"/>
                <a:cs typeface="Times New Roman"/>
                <a:sym typeface="Times New Roman"/>
              </a:rPr>
              <a:t>T </a:t>
            </a:r>
            <a:r>
              <a:rPr lang="en" sz="1500">
                <a:solidFill>
                  <a:srgbClr val="000000"/>
                </a:solidFill>
                <a:latin typeface="Times New Roman"/>
                <a:ea typeface="Times New Roman"/>
                <a:cs typeface="Times New Roman"/>
                <a:sym typeface="Times New Roman"/>
              </a:rPr>
              <a:t>y ≥ 0 and b</a:t>
            </a:r>
            <a:r>
              <a:rPr baseline="30000" lang="en" sz="1500">
                <a:solidFill>
                  <a:srgbClr val="000000"/>
                </a:solidFill>
                <a:latin typeface="Times New Roman"/>
                <a:ea typeface="Times New Roman"/>
                <a:cs typeface="Times New Roman"/>
                <a:sym typeface="Times New Roman"/>
              </a:rPr>
              <a:t>T </a:t>
            </a:r>
            <a:r>
              <a:rPr lang="en" sz="1500">
                <a:solidFill>
                  <a:srgbClr val="000000"/>
                </a:solidFill>
                <a:latin typeface="Times New Roman"/>
                <a:ea typeface="Times New Roman"/>
                <a:cs typeface="Times New Roman"/>
                <a:sym typeface="Times New Roman"/>
              </a:rPr>
              <a:t>y &lt; 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First Fundamental Theorem of Asset Pricing (FFTAP)</a:t>
            </a:r>
            <a:endParaRPr sz="1800">
              <a:latin typeface="Times New Roman"/>
              <a:ea typeface="Times New Roman"/>
              <a:cs typeface="Times New Roman"/>
              <a:sym typeface="Times New Roman"/>
            </a:endParaRPr>
          </a:p>
        </p:txBody>
      </p:sp>
      <p:sp>
        <p:nvSpPr>
          <p:cNvPr id="170" name="Google Shape;170;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The first version of this theorem was proven by M.Harrison and D. Kreps in 1979. More general versions of the theorem were proven in 1981 by M. Harrison and S.Pliska and in 1994 by F. Delbaen and W.Schachermayer.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000000"/>
                </a:solidFill>
                <a:latin typeface="Times New Roman"/>
                <a:ea typeface="Times New Roman"/>
                <a:cs typeface="Times New Roman"/>
                <a:sym typeface="Times New Roman"/>
              </a:rPr>
              <a:t>The Theorem states that: A discrete market, on a discrete probability space (Ω,F,P), is arbitrage-free if, and only if, there exists at least one risk neutral probability measure that is equivalent to the original probability measure,P.</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First Fundamental Theorem of Asset Pricing (FFTAP)</a:t>
            </a:r>
            <a:endParaRPr/>
          </a:p>
        </p:txBody>
      </p:sp>
      <p:sp>
        <p:nvSpPr>
          <p:cNvPr id="176" name="Google Shape;176;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A financial market with time horizon t and price processes of the risky asset and risk less bond given by S</a:t>
            </a:r>
            <a:r>
              <a:rPr baseline="-25000" lang="en">
                <a:solidFill>
                  <a:srgbClr val="000000"/>
                </a:solidFill>
                <a:latin typeface="Times New Roman"/>
                <a:ea typeface="Times New Roman"/>
                <a:cs typeface="Times New Roman"/>
                <a:sym typeface="Times New Roman"/>
              </a:rPr>
              <a:t>1</a:t>
            </a:r>
            <a:r>
              <a:rPr lang="en">
                <a:solidFill>
                  <a:srgbClr val="000000"/>
                </a:solidFill>
                <a:latin typeface="Times New Roman"/>
                <a:ea typeface="Times New Roman"/>
                <a:cs typeface="Times New Roman"/>
                <a:sym typeface="Times New Roman"/>
              </a:rPr>
              <a:t>, S</a:t>
            </a:r>
            <a:r>
              <a:rPr baseline="-25000" lang="en">
                <a:solidFill>
                  <a:srgbClr val="000000"/>
                </a:solidFill>
                <a:latin typeface="Times New Roman"/>
                <a:ea typeface="Times New Roman"/>
                <a:cs typeface="Times New Roman"/>
                <a:sym typeface="Times New Roman"/>
              </a:rPr>
              <a:t>2 </a:t>
            </a:r>
            <a:r>
              <a:rPr lang="en">
                <a:solidFill>
                  <a:srgbClr val="000000"/>
                </a:solidFill>
                <a:latin typeface="Times New Roman"/>
                <a:ea typeface="Times New Roman"/>
                <a:cs typeface="Times New Roman"/>
                <a:sym typeface="Times New Roman"/>
              </a:rPr>
              <a:t>, . . ., S</a:t>
            </a:r>
            <a:r>
              <a:rPr baseline="-25000" lang="en">
                <a:solidFill>
                  <a:srgbClr val="000000"/>
                </a:solidFill>
                <a:latin typeface="Times New Roman"/>
                <a:ea typeface="Times New Roman"/>
                <a:cs typeface="Times New Roman"/>
                <a:sym typeface="Times New Roman"/>
              </a:rPr>
              <a:t>t</a:t>
            </a:r>
            <a:r>
              <a:rPr lang="en">
                <a:solidFill>
                  <a:srgbClr val="000000"/>
                </a:solidFill>
                <a:latin typeface="Times New Roman"/>
                <a:ea typeface="Times New Roman"/>
                <a:cs typeface="Times New Roman"/>
                <a:sym typeface="Times New Roman"/>
              </a:rPr>
              <a:t> and S</a:t>
            </a:r>
            <a:r>
              <a:rPr baseline="30000" lang="en">
                <a:solidFill>
                  <a:srgbClr val="000000"/>
                </a:solidFill>
                <a:latin typeface="Times New Roman"/>
                <a:ea typeface="Times New Roman"/>
                <a:cs typeface="Times New Roman"/>
                <a:sym typeface="Times New Roman"/>
              </a:rPr>
              <a:t>0</a:t>
            </a:r>
            <a:r>
              <a:rPr baseline="-25000" lang="en">
                <a:solidFill>
                  <a:srgbClr val="000000"/>
                </a:solidFill>
                <a:latin typeface="Times New Roman"/>
                <a:ea typeface="Times New Roman"/>
                <a:cs typeface="Times New Roman"/>
                <a:sym typeface="Times New Roman"/>
              </a:rPr>
              <a:t>1</a:t>
            </a:r>
            <a:r>
              <a:rPr lang="en">
                <a:solidFill>
                  <a:srgbClr val="000000"/>
                </a:solidFill>
                <a:latin typeface="Times New Roman"/>
                <a:ea typeface="Times New Roman"/>
                <a:cs typeface="Times New Roman"/>
                <a:sym typeface="Times New Roman"/>
              </a:rPr>
              <a:t>, . . . ,S</a:t>
            </a:r>
            <a:r>
              <a:rPr baseline="30000" lang="en">
                <a:solidFill>
                  <a:srgbClr val="000000"/>
                </a:solidFill>
                <a:latin typeface="Times New Roman"/>
                <a:ea typeface="Times New Roman"/>
                <a:cs typeface="Times New Roman"/>
                <a:sym typeface="Times New Roman"/>
              </a:rPr>
              <a:t>0</a:t>
            </a:r>
            <a:r>
              <a:rPr baseline="-25000" lang="en">
                <a:solidFill>
                  <a:srgbClr val="000000"/>
                </a:solidFill>
                <a:latin typeface="Times New Roman"/>
                <a:ea typeface="Times New Roman"/>
                <a:cs typeface="Times New Roman"/>
                <a:sym typeface="Times New Roman"/>
              </a:rPr>
              <a:t>t</a:t>
            </a:r>
            <a:r>
              <a:rPr lang="en">
                <a:solidFill>
                  <a:srgbClr val="000000"/>
                </a:solidFill>
                <a:latin typeface="Times New Roman"/>
                <a:ea typeface="Times New Roman"/>
                <a:cs typeface="Times New Roman"/>
                <a:sym typeface="Times New Roman"/>
              </a:rPr>
              <a:t>, respectively, is arbitrage-free under the probability P if and only if there exists another probability measure Q such that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000000"/>
                </a:solidFill>
                <a:latin typeface="Times New Roman"/>
                <a:ea typeface="Times New Roman"/>
                <a:cs typeface="Times New Roman"/>
                <a:sym typeface="Times New Roman"/>
              </a:rPr>
              <a:t>1) For any event A,P(A) = 0 if and only if Q(A) = 0. we say in this case that P and Q are equivalent probability measures.</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000000"/>
                </a:solidFill>
                <a:latin typeface="Times New Roman"/>
                <a:ea typeface="Times New Roman"/>
                <a:cs typeface="Times New Roman"/>
                <a:sym typeface="Times New Roman"/>
              </a:rPr>
              <a:t>2) The discounted price process, x</a:t>
            </a:r>
            <a:r>
              <a:rPr baseline="-25000" lang="en">
                <a:solidFill>
                  <a:srgbClr val="000000"/>
                </a:solidFill>
                <a:latin typeface="Times New Roman"/>
                <a:ea typeface="Times New Roman"/>
                <a:cs typeface="Times New Roman"/>
                <a:sym typeface="Times New Roman"/>
              </a:rPr>
              <a:t>0</a:t>
            </a:r>
            <a:r>
              <a:rPr lang="en">
                <a:solidFill>
                  <a:srgbClr val="000000"/>
                </a:solidFill>
                <a:latin typeface="Times New Roman"/>
                <a:ea typeface="Times New Roman"/>
                <a:cs typeface="Times New Roman"/>
                <a:sym typeface="Times New Roman"/>
              </a:rPr>
              <a:t>:=S</a:t>
            </a:r>
            <a:r>
              <a:rPr baseline="-25000" lang="en">
                <a:solidFill>
                  <a:srgbClr val="000000"/>
                </a:solidFill>
                <a:latin typeface="Times New Roman"/>
                <a:ea typeface="Times New Roman"/>
                <a:cs typeface="Times New Roman"/>
                <a:sym typeface="Times New Roman"/>
              </a:rPr>
              <a:t>0</a:t>
            </a:r>
            <a:r>
              <a:rPr lang="en">
                <a:solidFill>
                  <a:srgbClr val="000000"/>
                </a:solidFill>
                <a:latin typeface="Times New Roman"/>
                <a:ea typeface="Times New Roman"/>
                <a:cs typeface="Times New Roman"/>
                <a:sym typeface="Times New Roman"/>
              </a:rPr>
              <a:t>/S</a:t>
            </a:r>
            <a:r>
              <a:rPr baseline="30000" lang="en">
                <a:solidFill>
                  <a:srgbClr val="000000"/>
                </a:solidFill>
                <a:latin typeface="Times New Roman"/>
                <a:ea typeface="Times New Roman"/>
                <a:cs typeface="Times New Roman"/>
                <a:sym typeface="Times New Roman"/>
              </a:rPr>
              <a:t>0</a:t>
            </a:r>
            <a:r>
              <a:rPr baseline="-25000" lang="en">
                <a:solidFill>
                  <a:srgbClr val="000000"/>
                </a:solidFill>
                <a:latin typeface="Times New Roman"/>
                <a:ea typeface="Times New Roman"/>
                <a:cs typeface="Times New Roman"/>
                <a:sym typeface="Times New Roman"/>
              </a:rPr>
              <a:t>0 </a:t>
            </a:r>
            <a:r>
              <a:rPr lang="en">
                <a:solidFill>
                  <a:srgbClr val="000000"/>
                </a:solidFill>
                <a:latin typeface="Times New Roman"/>
                <a:ea typeface="Times New Roman"/>
                <a:cs typeface="Times New Roman"/>
                <a:sym typeface="Times New Roman"/>
              </a:rPr>
              <a:t>, … ,x</a:t>
            </a:r>
            <a:r>
              <a:rPr baseline="-25000" lang="en">
                <a:solidFill>
                  <a:srgbClr val="000000"/>
                </a:solidFill>
                <a:latin typeface="Times New Roman"/>
                <a:ea typeface="Times New Roman"/>
                <a:cs typeface="Times New Roman"/>
                <a:sym typeface="Times New Roman"/>
              </a:rPr>
              <a:t>t</a:t>
            </a:r>
            <a:r>
              <a:rPr lang="en">
                <a:solidFill>
                  <a:srgbClr val="000000"/>
                </a:solidFill>
                <a:latin typeface="Times New Roman"/>
                <a:ea typeface="Times New Roman"/>
                <a:cs typeface="Times New Roman"/>
                <a:sym typeface="Times New Roman"/>
              </a:rPr>
              <a:t>:=S</a:t>
            </a:r>
            <a:r>
              <a:rPr baseline="-25000" lang="en">
                <a:solidFill>
                  <a:srgbClr val="000000"/>
                </a:solidFill>
                <a:latin typeface="Times New Roman"/>
                <a:ea typeface="Times New Roman"/>
                <a:cs typeface="Times New Roman"/>
                <a:sym typeface="Times New Roman"/>
              </a:rPr>
              <a:t>t</a:t>
            </a:r>
            <a:r>
              <a:rPr lang="en">
                <a:solidFill>
                  <a:srgbClr val="000000"/>
                </a:solidFill>
                <a:latin typeface="Times New Roman"/>
                <a:ea typeface="Times New Roman"/>
                <a:cs typeface="Times New Roman"/>
                <a:sym typeface="Times New Roman"/>
              </a:rPr>
              <a:t>/S</a:t>
            </a:r>
            <a:r>
              <a:rPr baseline="30000" lang="en">
                <a:solidFill>
                  <a:srgbClr val="000000"/>
                </a:solidFill>
                <a:latin typeface="Times New Roman"/>
                <a:ea typeface="Times New Roman"/>
                <a:cs typeface="Times New Roman"/>
                <a:sym typeface="Times New Roman"/>
              </a:rPr>
              <a:t>0</a:t>
            </a:r>
            <a:r>
              <a:rPr baseline="-25000" lang="en">
                <a:solidFill>
                  <a:srgbClr val="000000"/>
                </a:solidFill>
                <a:latin typeface="Times New Roman"/>
                <a:ea typeface="Times New Roman"/>
                <a:cs typeface="Times New Roman"/>
                <a:sym typeface="Times New Roman"/>
              </a:rPr>
              <a:t>t</a:t>
            </a:r>
            <a:r>
              <a:rPr lang="en">
                <a:solidFill>
                  <a:srgbClr val="000000"/>
                </a:solidFill>
                <a:latin typeface="Times New Roman"/>
                <a:ea typeface="Times New Roman"/>
                <a:cs typeface="Times New Roman"/>
                <a:sym typeface="Times New Roman"/>
              </a:rPr>
              <a:t> is a martingale under Q.</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1600"/>
              </a:spcAft>
              <a:buNone/>
            </a:pPr>
            <a:r>
              <a:rPr lang="en">
                <a:solidFill>
                  <a:srgbClr val="000000"/>
                </a:solidFill>
                <a:latin typeface="Times New Roman"/>
                <a:ea typeface="Times New Roman"/>
                <a:cs typeface="Times New Roman"/>
                <a:sym typeface="Times New Roman"/>
              </a:rPr>
              <a:t>A measure Q that satisfies 1) and 2) is known as a risk-neutral measure</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Times New Roman"/>
                <a:ea typeface="Times New Roman"/>
                <a:cs typeface="Times New Roman"/>
                <a:sym typeface="Times New Roman"/>
              </a:rPr>
              <a:t>Introduction</a:t>
            </a:r>
            <a:endParaRPr sz="1800">
              <a:latin typeface="Times New Roman"/>
              <a:ea typeface="Times New Roman"/>
              <a:cs typeface="Times New Roman"/>
              <a:sym typeface="Times New Roman"/>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Times New Roman"/>
                <a:ea typeface="Times New Roman"/>
                <a:cs typeface="Times New Roman"/>
                <a:sym typeface="Times New Roman"/>
              </a:rPr>
              <a:t>The fundamental theorems of asset pricing provide necessary and sufficient conditions for a market to be arbitrage-free and for a market to be complete. </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First Fundamental Theorem of Asset Pricing (FFTAP)</a:t>
            </a:r>
            <a:endParaRPr sz="1800">
              <a:latin typeface="Times New Roman"/>
              <a:ea typeface="Times New Roman"/>
              <a:cs typeface="Times New Roman"/>
              <a:sym typeface="Times New Roman"/>
            </a:endParaRPr>
          </a:p>
        </p:txBody>
      </p:sp>
      <p:sp>
        <p:nvSpPr>
          <p:cNvPr id="182" name="Google Shape;182;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This can be explained by the following reasoning:  suppose that the price of the risky asset is measured in dollars.  If at time t the price of the risky asset is $ x, the fair price the seller should charge at time 0 for the asset should be $ x/(1 + r)</a:t>
            </a:r>
            <a:r>
              <a:rPr baseline="30000" lang="en" sz="1500">
                <a:solidFill>
                  <a:srgbClr val="000000"/>
                </a:solidFill>
                <a:latin typeface="Times New Roman"/>
                <a:ea typeface="Times New Roman"/>
                <a:cs typeface="Times New Roman"/>
                <a:sym typeface="Times New Roman"/>
              </a:rPr>
              <a:t>t</a:t>
            </a:r>
            <a:r>
              <a:rPr lang="en" sz="1500">
                <a:solidFill>
                  <a:srgbClr val="000000"/>
                </a:solidFill>
                <a:latin typeface="Times New Roman"/>
                <a:ea typeface="Times New Roman"/>
                <a:cs typeface="Times New Roman"/>
                <a:sym typeface="Times New Roman"/>
              </a:rPr>
              <a:t> , with r the interest rate.  </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500">
                <a:solidFill>
                  <a:srgbClr val="000000"/>
                </a:solidFill>
                <a:latin typeface="Times New Roman"/>
                <a:ea typeface="Times New Roman"/>
                <a:cs typeface="Times New Roman"/>
                <a:sym typeface="Times New Roman"/>
              </a:rPr>
              <a:t>If he charges $ y ≤ </a:t>
            </a:r>
            <a:r>
              <a:rPr lang="en" sz="1500">
                <a:solidFill>
                  <a:srgbClr val="000000"/>
                </a:solidFill>
                <a:latin typeface="Times New Roman"/>
                <a:ea typeface="Times New Roman"/>
                <a:cs typeface="Times New Roman"/>
                <a:sym typeface="Times New Roman"/>
              </a:rPr>
              <a:t>$ x/(1 + r)</a:t>
            </a:r>
            <a:r>
              <a:rPr baseline="30000" lang="en" sz="1500">
                <a:solidFill>
                  <a:srgbClr val="000000"/>
                </a:solidFill>
                <a:latin typeface="Times New Roman"/>
                <a:ea typeface="Times New Roman"/>
                <a:cs typeface="Times New Roman"/>
                <a:sym typeface="Times New Roman"/>
              </a:rPr>
              <a:t>t</a:t>
            </a:r>
            <a:r>
              <a:rPr lang="en" sz="1500">
                <a:solidFill>
                  <a:srgbClr val="000000"/>
                </a:solidFill>
                <a:latin typeface="Times New Roman"/>
                <a:ea typeface="Times New Roman"/>
                <a:cs typeface="Times New Roman"/>
                <a:sym typeface="Times New Roman"/>
              </a:rPr>
              <a:t> </a:t>
            </a:r>
            <a:r>
              <a:rPr lang="en" sz="1500">
                <a:solidFill>
                  <a:srgbClr val="000000"/>
                </a:solidFill>
                <a:latin typeface="Times New Roman"/>
                <a:ea typeface="Times New Roman"/>
                <a:cs typeface="Times New Roman"/>
                <a:sym typeface="Times New Roman"/>
              </a:rPr>
              <a:t>then the buyer could take advantage of the situation by borrowing $y at time 0 to buy the asset and then selling at time t to repay his debt of $</a:t>
            </a:r>
            <a:r>
              <a:rPr lang="en" sz="1500">
                <a:solidFill>
                  <a:srgbClr val="000000"/>
                </a:solidFill>
                <a:latin typeface="Times New Roman"/>
                <a:ea typeface="Times New Roman"/>
                <a:cs typeface="Times New Roman"/>
                <a:sym typeface="Times New Roman"/>
              </a:rPr>
              <a:t>y(1 + r)</a:t>
            </a:r>
            <a:r>
              <a:rPr baseline="30000" lang="en" sz="1500">
                <a:solidFill>
                  <a:srgbClr val="000000"/>
                </a:solidFill>
                <a:latin typeface="Times New Roman"/>
                <a:ea typeface="Times New Roman"/>
                <a:cs typeface="Times New Roman"/>
                <a:sym typeface="Times New Roman"/>
              </a:rPr>
              <a:t>t </a:t>
            </a:r>
            <a:r>
              <a:rPr lang="en" sz="1500">
                <a:solidFill>
                  <a:srgbClr val="000000"/>
                </a:solidFill>
                <a:latin typeface="Times New Roman"/>
                <a:ea typeface="Times New Roman"/>
                <a:cs typeface="Times New Roman"/>
                <a:sym typeface="Times New Roman"/>
              </a:rPr>
              <a:t>, obtaining a positive profit of $(x − </a:t>
            </a:r>
            <a:r>
              <a:rPr lang="en" sz="1500">
                <a:solidFill>
                  <a:srgbClr val="000000"/>
                </a:solidFill>
                <a:latin typeface="Times New Roman"/>
                <a:ea typeface="Times New Roman"/>
                <a:cs typeface="Times New Roman"/>
                <a:sym typeface="Times New Roman"/>
              </a:rPr>
              <a:t>y(1 + r)</a:t>
            </a:r>
            <a:r>
              <a:rPr baseline="30000" lang="en" sz="1500">
                <a:solidFill>
                  <a:srgbClr val="000000"/>
                </a:solidFill>
                <a:latin typeface="Times New Roman"/>
                <a:ea typeface="Times New Roman"/>
                <a:cs typeface="Times New Roman"/>
                <a:sym typeface="Times New Roman"/>
              </a:rPr>
              <a:t>t </a:t>
            </a:r>
            <a:r>
              <a:rPr lang="en"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1600"/>
              </a:spcAft>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First Fundamental Theorem of Asset Pricing (FFTAP)</a:t>
            </a:r>
            <a:endParaRPr/>
          </a:p>
        </p:txBody>
      </p:sp>
      <p:sp>
        <p:nvSpPr>
          <p:cNvPr id="188" name="Google Shape;188;p3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If he charges $y &gt; $ x/(1 + r)</a:t>
            </a:r>
            <a:r>
              <a:rPr baseline="30000" lang="en">
                <a:solidFill>
                  <a:srgbClr val="000000"/>
                </a:solidFill>
                <a:latin typeface="Times New Roman"/>
                <a:ea typeface="Times New Roman"/>
                <a:cs typeface="Times New Roman"/>
                <a:sym typeface="Times New Roman"/>
              </a:rPr>
              <a:t>t</a:t>
            </a:r>
            <a:r>
              <a:rPr lang="en">
                <a:solidFill>
                  <a:srgbClr val="000000"/>
                </a:solidFill>
                <a:latin typeface="Times New Roman"/>
                <a:ea typeface="Times New Roman"/>
                <a:cs typeface="Times New Roman"/>
                <a:sym typeface="Times New Roman"/>
              </a:rPr>
              <a:t> then he could take advantage of the situation by selling the asset at time 0 and lending $y dollars so that at time t he would receive $y(1 + r)</a:t>
            </a:r>
            <a:r>
              <a:rPr baseline="30000" lang="en">
                <a:solidFill>
                  <a:srgbClr val="000000"/>
                </a:solidFill>
                <a:latin typeface="Times New Roman"/>
                <a:ea typeface="Times New Roman"/>
                <a:cs typeface="Times New Roman"/>
                <a:sym typeface="Times New Roman"/>
              </a:rPr>
              <a:t>t </a:t>
            </a:r>
            <a:r>
              <a:rPr lang="en">
                <a:solidFill>
                  <a:srgbClr val="000000"/>
                </a:solidFill>
                <a:latin typeface="Times New Roman"/>
                <a:ea typeface="Times New Roman"/>
                <a:cs typeface="Times New Roman"/>
                <a:sym typeface="Times New Roman"/>
              </a:rPr>
              <a:t>and after buying back the asset he would make a positive profit of $y(1 + r)</a:t>
            </a:r>
            <a:r>
              <a:rPr baseline="30000" lang="en">
                <a:solidFill>
                  <a:srgbClr val="000000"/>
                </a:solidFill>
                <a:latin typeface="Times New Roman"/>
                <a:ea typeface="Times New Roman"/>
                <a:cs typeface="Times New Roman"/>
                <a:sym typeface="Times New Roman"/>
              </a:rPr>
              <a:t>t </a:t>
            </a:r>
            <a:r>
              <a:rPr lang="en">
                <a:solidFill>
                  <a:srgbClr val="000000"/>
                </a:solidFill>
                <a:latin typeface="Times New Roman"/>
                <a:ea typeface="Times New Roman"/>
                <a:cs typeface="Times New Roman"/>
                <a:sym typeface="Times New Roman"/>
              </a:rPr>
              <a:t>− x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000000"/>
                </a:solidFill>
                <a:latin typeface="Times New Roman"/>
                <a:ea typeface="Times New Roman"/>
                <a:cs typeface="Times New Roman"/>
                <a:sym typeface="Times New Roman"/>
              </a:rPr>
              <a:t>Basically, when one considers the discounted price process every price is being measured in the unity of the risk less asset S</a:t>
            </a:r>
            <a:r>
              <a:rPr baseline="30000" lang="en">
                <a:solidFill>
                  <a:srgbClr val="000000"/>
                </a:solidFill>
                <a:latin typeface="Times New Roman"/>
                <a:ea typeface="Times New Roman"/>
                <a:cs typeface="Times New Roman"/>
                <a:sym typeface="Times New Roman"/>
              </a:rPr>
              <a:t>0</a:t>
            </a:r>
            <a:r>
              <a:rPr lang="en">
                <a:solidFill>
                  <a:srgbClr val="000000"/>
                </a:solidFill>
                <a:latin typeface="Times New Roman"/>
                <a:ea typeface="Times New Roman"/>
                <a:cs typeface="Times New Roman"/>
                <a:sym typeface="Times New Roman"/>
              </a:rPr>
              <a:t> which is also commonly known in the literature as the Num ́eraire.</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1600"/>
              </a:spcAft>
              <a:buNone/>
            </a:pPr>
            <a:r>
              <a:rPr lang="en">
                <a:solidFill>
                  <a:srgbClr val="000000"/>
                </a:solidFill>
                <a:latin typeface="Times New Roman"/>
                <a:ea typeface="Times New Roman"/>
                <a:cs typeface="Times New Roman"/>
                <a:sym typeface="Times New Roman"/>
              </a:rPr>
              <a:t>If p is not 0 or 1 the market is arbitrage-free if and only if a &lt; r &lt; b.</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Times New Roman"/>
                <a:ea typeface="Times New Roman"/>
                <a:cs typeface="Times New Roman"/>
                <a:sym typeface="Times New Roman"/>
              </a:rPr>
              <a:t>How the Hahn-Banach theorem comes into play</a:t>
            </a:r>
            <a:endParaRPr/>
          </a:p>
        </p:txBody>
      </p:sp>
      <p:sp>
        <p:nvSpPr>
          <p:cNvPr id="194" name="Google Shape;194;p3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In this context, we have two economically interesting sets.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000000"/>
                </a:solidFill>
                <a:latin typeface="Times New Roman"/>
                <a:ea typeface="Times New Roman"/>
                <a:cs typeface="Times New Roman"/>
                <a:sym typeface="Times New Roman"/>
              </a:rPr>
              <a:t>The first one is the set of all terminal wealth which are attainable through trading in a financial market, starting from zero wealth.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1600"/>
              </a:spcAft>
              <a:buNone/>
            </a:pPr>
            <a:r>
              <a:rPr lang="en">
                <a:solidFill>
                  <a:srgbClr val="000000"/>
                </a:solidFill>
                <a:latin typeface="Times New Roman"/>
                <a:ea typeface="Times New Roman"/>
                <a:cs typeface="Times New Roman"/>
                <a:sym typeface="Times New Roman"/>
              </a:rPr>
              <a:t>The second set consists of all Non negative terminal wealth. these are the so-called arbitrage opportunities.</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Times New Roman"/>
                <a:ea typeface="Times New Roman"/>
                <a:cs typeface="Times New Roman"/>
                <a:sym typeface="Times New Roman"/>
              </a:rPr>
              <a:t>How the Hahn-Banach theorem comes into play</a:t>
            </a:r>
            <a:endParaRPr/>
          </a:p>
        </p:txBody>
      </p:sp>
      <p:sp>
        <p:nvSpPr>
          <p:cNvPr id="200" name="Google Shape;200;p3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Up to some technical conditions, no-arbitrage is formally defined as the non-intersection of these two sets.</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000000"/>
                </a:solidFill>
                <a:latin typeface="Times New Roman"/>
                <a:ea typeface="Times New Roman"/>
                <a:cs typeface="Times New Roman"/>
                <a:sym typeface="Times New Roman"/>
              </a:rPr>
              <a:t>As a consequence, the Hahn-Banach guarantees a linear functional which is positive on the positive wealth and non-positive on the wealth attained by trading.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1600"/>
              </a:spcAft>
              <a:buNone/>
            </a:pPr>
            <a:r>
              <a:rPr lang="en">
                <a:solidFill>
                  <a:srgbClr val="000000"/>
                </a:solidFill>
                <a:latin typeface="Times New Roman"/>
                <a:ea typeface="Times New Roman"/>
                <a:cs typeface="Times New Roman"/>
                <a:sym typeface="Times New Roman"/>
              </a:rPr>
              <a:t>The output of this functional can be thought of as the risk-neutral price of some terminal payoff. </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Times New Roman"/>
                <a:ea typeface="Times New Roman"/>
                <a:cs typeface="Times New Roman"/>
                <a:sym typeface="Times New Roman"/>
              </a:rPr>
              <a:t>How the Hahn-Banach theorem comes into play</a:t>
            </a:r>
            <a:endParaRPr/>
          </a:p>
        </p:txBody>
      </p:sp>
      <p:sp>
        <p:nvSpPr>
          <p:cNvPr id="206" name="Google Shape;206;p3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Associated with this functional (by duality theory) isa probability measure so that the original random process modelling asset prices is a martingale under this new measure.</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The relationship between no-arbitrage and existence of pricing rules is called the first fundamental theorem of asset pricing.</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Mathematical Proof Behind Asset Pricing for a One Period Model</a:t>
            </a:r>
            <a:endParaRPr sz="1800">
              <a:solidFill>
                <a:srgbClr val="000000"/>
              </a:solidFill>
              <a:latin typeface="Times New Roman"/>
              <a:ea typeface="Times New Roman"/>
              <a:cs typeface="Times New Roman"/>
              <a:sym typeface="Times New Roman"/>
            </a:endParaRPr>
          </a:p>
        </p:txBody>
      </p:sp>
      <p:sp>
        <p:nvSpPr>
          <p:cNvPr id="212" name="Google Shape;212;p3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This model is depicted by a vector, x ∈ R</a:t>
            </a:r>
            <a:r>
              <a:rPr baseline="30000" lang="en" sz="1500">
                <a:solidFill>
                  <a:srgbClr val="000000"/>
                </a:solidFill>
                <a:latin typeface="Times New Roman"/>
                <a:ea typeface="Times New Roman"/>
                <a:cs typeface="Times New Roman"/>
                <a:sym typeface="Times New Roman"/>
              </a:rPr>
              <a:t>m</a:t>
            </a:r>
            <a:r>
              <a:rPr lang="en" sz="1500">
                <a:solidFill>
                  <a:srgbClr val="000000"/>
                </a:solidFill>
                <a:latin typeface="Times New Roman"/>
                <a:ea typeface="Times New Roman"/>
                <a:cs typeface="Times New Roman"/>
                <a:sym typeface="Times New Roman"/>
              </a:rPr>
              <a:t>, speaking to the costs of m instruments toward the start of the period, a set  of all potential results over the period, and a limited capacity X : Ω → R</a:t>
            </a:r>
            <a:r>
              <a:rPr baseline="30000" lang="en" sz="1500">
                <a:solidFill>
                  <a:srgbClr val="000000"/>
                </a:solidFill>
                <a:latin typeface="Times New Roman"/>
                <a:ea typeface="Times New Roman"/>
                <a:cs typeface="Times New Roman"/>
                <a:sym typeface="Times New Roman"/>
              </a:rPr>
              <a:t>m </a:t>
            </a:r>
            <a:r>
              <a:rPr lang="en" sz="1500">
                <a:solidFill>
                  <a:srgbClr val="000000"/>
                </a:solidFill>
                <a:latin typeface="Times New Roman"/>
                <a:ea typeface="Times New Roman"/>
                <a:cs typeface="Times New Roman"/>
                <a:sym typeface="Times New Roman"/>
              </a:rPr>
              <a:t>, speaking to the costs of the m instruments toward the finish of the period relying upon the result, ω ∈ Ω.</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These are the few definitions associated with proofing the theorem.</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Arbitrage exists if there is a vector η ∈ R</a:t>
            </a:r>
            <a:r>
              <a:rPr baseline="30000" lang="en" sz="1500">
                <a:solidFill>
                  <a:srgbClr val="000000"/>
                </a:solidFill>
                <a:latin typeface="Times New Roman"/>
                <a:ea typeface="Times New Roman"/>
                <a:cs typeface="Times New Roman"/>
                <a:sym typeface="Times New Roman"/>
              </a:rPr>
              <a:t>m </a:t>
            </a:r>
            <a:r>
              <a:rPr lang="en" sz="1500">
                <a:solidFill>
                  <a:srgbClr val="000000"/>
                </a:solidFill>
                <a:latin typeface="Times New Roman"/>
                <a:ea typeface="Times New Roman"/>
                <a:cs typeface="Times New Roman"/>
                <a:sym typeface="Times New Roman"/>
              </a:rPr>
              <a:t>such that η.x &lt; 0 and η.X(ω) ≤ 0 for all ω ∈ Ω. The expense of setting up the position will be ηx = η</a:t>
            </a:r>
            <a:r>
              <a:rPr baseline="-25000" lang="en" sz="1500">
                <a:solidFill>
                  <a:srgbClr val="000000"/>
                </a:solidFill>
                <a:latin typeface="Times New Roman"/>
                <a:ea typeface="Times New Roman"/>
                <a:cs typeface="Times New Roman"/>
                <a:sym typeface="Times New Roman"/>
              </a:rPr>
              <a:t>1 </a:t>
            </a:r>
            <a:r>
              <a:rPr lang="en" sz="1500">
                <a:solidFill>
                  <a:srgbClr val="000000"/>
                </a:solidFill>
                <a:latin typeface="Times New Roman"/>
                <a:ea typeface="Times New Roman"/>
                <a:cs typeface="Times New Roman"/>
                <a:sym typeface="Times New Roman"/>
              </a:rPr>
              <a:t>x</a:t>
            </a:r>
            <a:r>
              <a:rPr baseline="-25000" lang="en" sz="1500">
                <a:solidFill>
                  <a:srgbClr val="000000"/>
                </a:solidFill>
                <a:latin typeface="Times New Roman"/>
                <a:ea typeface="Times New Roman"/>
                <a:cs typeface="Times New Roman"/>
                <a:sym typeface="Times New Roman"/>
              </a:rPr>
              <a:t>1 </a:t>
            </a:r>
            <a:r>
              <a:rPr lang="en" sz="1500">
                <a:solidFill>
                  <a:srgbClr val="000000"/>
                </a:solidFill>
                <a:latin typeface="Times New Roman"/>
                <a:ea typeface="Times New Roman"/>
                <a:cs typeface="Times New Roman"/>
                <a:sym typeface="Times New Roman"/>
              </a:rPr>
              <a:t>+ ··· + η</a:t>
            </a:r>
            <a:r>
              <a:rPr baseline="-25000" lang="en" sz="1500">
                <a:solidFill>
                  <a:srgbClr val="000000"/>
                </a:solidFill>
                <a:latin typeface="Times New Roman"/>
                <a:ea typeface="Times New Roman"/>
                <a:cs typeface="Times New Roman"/>
                <a:sym typeface="Times New Roman"/>
              </a:rPr>
              <a:t>m </a:t>
            </a:r>
            <a:r>
              <a:rPr lang="en" sz="1500">
                <a:solidFill>
                  <a:srgbClr val="000000"/>
                </a:solidFill>
                <a:latin typeface="Times New Roman"/>
                <a:ea typeface="Times New Roman"/>
                <a:cs typeface="Times New Roman"/>
                <a:sym typeface="Times New Roman"/>
              </a:rPr>
              <a:t>x</a:t>
            </a:r>
            <a:r>
              <a:rPr baseline="-25000" lang="en" sz="1500">
                <a:solidFill>
                  <a:srgbClr val="000000"/>
                </a:solidFill>
                <a:latin typeface="Times New Roman"/>
                <a:ea typeface="Times New Roman"/>
                <a:cs typeface="Times New Roman"/>
                <a:sym typeface="Times New Roman"/>
              </a:rPr>
              <a:t>m</a:t>
            </a:r>
            <a:r>
              <a:rPr lang="en" sz="1500">
                <a:solidFill>
                  <a:srgbClr val="000000"/>
                </a:solidFill>
                <a:latin typeface="Times New Roman"/>
                <a:ea typeface="Times New Roman"/>
                <a:cs typeface="Times New Roman"/>
                <a:sym typeface="Times New Roman"/>
              </a:rPr>
              <a:t>. This being negative methods cash is made by putting on the position.  At the point when the position is exchanged toward the finish of the period, the returns are ηX.</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404675" y="9740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One period Model</a:t>
            </a:r>
            <a:endParaRPr sz="1800">
              <a:solidFill>
                <a:srgbClr val="000000"/>
              </a:solidFill>
              <a:latin typeface="Times New Roman"/>
              <a:ea typeface="Times New Roman"/>
              <a:cs typeface="Times New Roman"/>
              <a:sym typeface="Times New Roman"/>
            </a:endParaRPr>
          </a:p>
        </p:txBody>
      </p:sp>
      <p:sp>
        <p:nvSpPr>
          <p:cNvPr id="218" name="Google Shape;218;p38"/>
          <p:cNvSpPr txBox="1"/>
          <p:nvPr>
            <p:ph idx="1" type="body"/>
          </p:nvPr>
        </p:nvSpPr>
        <p:spPr>
          <a:xfrm>
            <a:off x="404675" y="2154400"/>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This being non-negative methods no cash is lost. </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An arbitrary probability measure  on  Ω  and  use  the conditions η · x  =  0  and η·X ≥ 0  with  E[η·X]&gt;0  to  define  an  arbitrage opportunity.</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The realized return for a position, η , by R</a:t>
            </a:r>
            <a:r>
              <a:rPr baseline="-25000" lang="en" sz="1500">
                <a:solidFill>
                  <a:srgbClr val="000000"/>
                </a:solidFill>
                <a:latin typeface="Times New Roman"/>
                <a:ea typeface="Times New Roman"/>
                <a:cs typeface="Times New Roman"/>
                <a:sym typeface="Times New Roman"/>
              </a:rPr>
              <a:t>η</a:t>
            </a:r>
            <a:r>
              <a:rPr lang="en" sz="1500">
                <a:solidFill>
                  <a:srgbClr val="000000"/>
                </a:solidFill>
                <a:latin typeface="Times New Roman"/>
                <a:ea typeface="Times New Roman"/>
                <a:cs typeface="Times New Roman"/>
                <a:sym typeface="Times New Roman"/>
              </a:rPr>
              <a:t>= η·X/ η·x, whenever η · x  != 0.</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If there exists γ ∈ R</a:t>
            </a:r>
            <a:r>
              <a:rPr baseline="30000" lang="en" sz="1500">
                <a:solidFill>
                  <a:srgbClr val="000000"/>
                </a:solidFill>
                <a:latin typeface="Times New Roman"/>
                <a:ea typeface="Times New Roman"/>
                <a:cs typeface="Times New Roman"/>
                <a:sym typeface="Times New Roman"/>
              </a:rPr>
              <a:t>m </a:t>
            </a:r>
            <a:r>
              <a:rPr lang="en" sz="1500">
                <a:solidFill>
                  <a:srgbClr val="000000"/>
                </a:solidFill>
                <a:latin typeface="Times New Roman"/>
                <a:ea typeface="Times New Roman"/>
                <a:cs typeface="Times New Roman"/>
                <a:sym typeface="Times New Roman"/>
              </a:rPr>
              <a:t>with γ·X(ω) = 1 for ω ∈ Ω (a zero coupon bond) then the price is γ·x = 1/R</a:t>
            </a:r>
            <a:r>
              <a:rPr baseline="-25000" lang="en" sz="1500">
                <a:solidFill>
                  <a:srgbClr val="000000"/>
                </a:solidFill>
                <a:latin typeface="Times New Roman"/>
                <a:ea typeface="Times New Roman"/>
                <a:cs typeface="Times New Roman"/>
                <a:sym typeface="Times New Roman"/>
              </a:rPr>
              <a:t>γ</a:t>
            </a: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It can be observed that arbitrage is equivalent to the condition R</a:t>
            </a:r>
            <a:r>
              <a:rPr baseline="-25000" lang="en" sz="1500">
                <a:solidFill>
                  <a:srgbClr val="000000"/>
                </a:solidFill>
                <a:latin typeface="Times New Roman"/>
                <a:ea typeface="Times New Roman"/>
                <a:cs typeface="Times New Roman"/>
                <a:sym typeface="Times New Roman"/>
              </a:rPr>
              <a:t>η </a:t>
            </a:r>
            <a:r>
              <a:rPr lang="en" sz="1500">
                <a:solidFill>
                  <a:srgbClr val="000000"/>
                </a:solidFill>
                <a:latin typeface="Times New Roman"/>
                <a:ea typeface="Times New Roman"/>
                <a:cs typeface="Times New Roman"/>
                <a:sym typeface="Times New Roman"/>
              </a:rPr>
              <a:t>&lt; 0 on Ω for some η ∈R</a:t>
            </a:r>
            <a:r>
              <a:rPr baseline="30000" lang="en" sz="1500">
                <a:solidFill>
                  <a:srgbClr val="000000"/>
                </a:solidFill>
                <a:latin typeface="Times New Roman"/>
                <a:ea typeface="Times New Roman"/>
                <a:cs typeface="Times New Roman"/>
                <a:sym typeface="Times New Roman"/>
              </a:rPr>
              <a:t>m</a:t>
            </a:r>
            <a:r>
              <a:rPr lang="en" sz="1500">
                <a:solidFill>
                  <a:srgbClr val="000000"/>
                </a:solidFill>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Theorem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Arbitrage exists if and only if x does not belong to the smallest closed cone containing the range of X. If x</a:t>
            </a:r>
            <a:r>
              <a:rPr baseline="-25000" lang="en" sz="1800">
                <a:solidFill>
                  <a:srgbClr val="000000"/>
                </a:solidFill>
                <a:latin typeface="Times New Roman"/>
                <a:ea typeface="Times New Roman"/>
                <a:cs typeface="Times New Roman"/>
                <a:sym typeface="Times New Roman"/>
              </a:rPr>
              <a:t>∈</a:t>
            </a:r>
            <a:r>
              <a:rPr lang="en" sz="1800">
                <a:solidFill>
                  <a:srgbClr val="000000"/>
                </a:solidFill>
                <a:latin typeface="Times New Roman"/>
                <a:ea typeface="Times New Roman"/>
                <a:cs typeface="Times New Roman"/>
                <a:sym typeface="Times New Roman"/>
              </a:rPr>
              <a:t> is the nearest point in the cone to x, then η = x</a:t>
            </a:r>
            <a:r>
              <a:rPr baseline="-25000" lang="en" sz="1800">
                <a:solidFill>
                  <a:srgbClr val="000000"/>
                </a:solidFill>
                <a:latin typeface="Times New Roman"/>
                <a:ea typeface="Times New Roman"/>
                <a:cs typeface="Times New Roman"/>
                <a:sym typeface="Times New Roman"/>
              </a:rPr>
              <a:t>∈</a:t>
            </a:r>
            <a:r>
              <a:rPr lang="en" sz="1800">
                <a:solidFill>
                  <a:srgbClr val="000000"/>
                </a:solidFill>
                <a:latin typeface="Times New Roman"/>
                <a:ea typeface="Times New Roman"/>
                <a:cs typeface="Times New Roman"/>
                <a:sym typeface="Times New Roman"/>
              </a:rPr>
              <a:t>− x is an arbitrage.</a:t>
            </a:r>
            <a:endParaRPr sz="1800">
              <a:solidFill>
                <a:srgbClr val="000000"/>
              </a:solidFill>
              <a:latin typeface="Times New Roman"/>
              <a:ea typeface="Times New Roman"/>
              <a:cs typeface="Times New Roman"/>
              <a:sym typeface="Times New Roman"/>
            </a:endParaRPr>
          </a:p>
        </p:txBody>
      </p:sp>
      <p:sp>
        <p:nvSpPr>
          <p:cNvPr id="224" name="Google Shape;224;p39"/>
          <p:cNvSpPr txBox="1"/>
          <p:nvPr>
            <p:ph idx="1" type="body"/>
          </p:nvPr>
        </p:nvSpPr>
        <p:spPr>
          <a:xfrm>
            <a:off x="579475" y="1919075"/>
            <a:ext cx="8222100" cy="27102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In the event that x has a place with the cone, it is subjectively near a limited entirety ∑</a:t>
            </a:r>
            <a:r>
              <a:rPr baseline="-25000" lang="en" sz="1500">
                <a:solidFill>
                  <a:srgbClr val="000000"/>
                </a:solidFill>
                <a:latin typeface="Times New Roman"/>
                <a:ea typeface="Times New Roman"/>
                <a:cs typeface="Times New Roman"/>
                <a:sym typeface="Times New Roman"/>
              </a:rPr>
              <a:t>j </a:t>
            </a:r>
            <a:r>
              <a:rPr lang="en" sz="1500">
                <a:solidFill>
                  <a:srgbClr val="000000"/>
                </a:solidFill>
                <a:latin typeface="Times New Roman"/>
                <a:ea typeface="Times New Roman"/>
                <a:cs typeface="Times New Roman"/>
                <a:sym typeface="Times New Roman"/>
              </a:rPr>
              <a:t>X ( j)π</a:t>
            </a:r>
            <a:r>
              <a:rPr baseline="-25000" lang="en" sz="1500">
                <a:solidFill>
                  <a:srgbClr val="000000"/>
                </a:solidFill>
                <a:latin typeface="Times New Roman"/>
                <a:ea typeface="Times New Roman"/>
                <a:cs typeface="Times New Roman"/>
                <a:sym typeface="Times New Roman"/>
              </a:rPr>
              <a:t>j</a:t>
            </a:r>
            <a:r>
              <a:rPr lang="en" sz="1500">
                <a:solidFill>
                  <a:srgbClr val="000000"/>
                </a:solidFill>
                <a:latin typeface="Times New Roman"/>
                <a:ea typeface="Times New Roman"/>
                <a:cs typeface="Times New Roman"/>
                <a:sym typeface="Times New Roman"/>
              </a:rPr>
              <a:t>, where j ∈ Ω  and π </a:t>
            </a:r>
            <a:r>
              <a:rPr baseline="-25000" lang="en" sz="1500">
                <a:solidFill>
                  <a:srgbClr val="000000"/>
                </a:solidFill>
                <a:latin typeface="Times New Roman"/>
                <a:ea typeface="Times New Roman"/>
                <a:cs typeface="Times New Roman"/>
                <a:sym typeface="Times New Roman"/>
              </a:rPr>
              <a:t>j </a:t>
            </a:r>
            <a:r>
              <a:rPr lang="en" sz="1500">
                <a:solidFill>
                  <a:srgbClr val="000000"/>
                </a:solidFill>
                <a:latin typeface="Times New Roman"/>
                <a:ea typeface="Times New Roman"/>
                <a:cs typeface="Times New Roman"/>
                <a:sym typeface="Times New Roman"/>
              </a:rPr>
              <a:t>&gt; 0  for  all  j. </a:t>
            </a:r>
            <a:endParaRPr sz="1500">
              <a:solidFill>
                <a:srgbClr val="000000"/>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On  the  off  chance  that η·X(ω) ≥ 0  for  all ω ∈ Ω  at  that  point η·∑</a:t>
            </a:r>
            <a:r>
              <a:rPr baseline="-25000" lang="en" sz="1500">
                <a:solidFill>
                  <a:srgbClr val="000000"/>
                </a:solidFill>
                <a:latin typeface="Times New Roman"/>
                <a:ea typeface="Times New Roman"/>
                <a:cs typeface="Times New Roman"/>
                <a:sym typeface="Times New Roman"/>
              </a:rPr>
              <a:t>j </a:t>
            </a:r>
            <a:r>
              <a:rPr lang="en" sz="1500">
                <a:solidFill>
                  <a:srgbClr val="000000"/>
                </a:solidFill>
                <a:latin typeface="Times New Roman"/>
                <a:ea typeface="Times New Roman"/>
                <a:cs typeface="Times New Roman"/>
                <a:sym typeface="Times New Roman"/>
              </a:rPr>
              <a:t>X (ω</a:t>
            </a:r>
            <a:r>
              <a:rPr baseline="-25000" lang="en" sz="1500">
                <a:solidFill>
                  <a:srgbClr val="000000"/>
                </a:solidFill>
                <a:latin typeface="Times New Roman"/>
                <a:ea typeface="Times New Roman"/>
                <a:cs typeface="Times New Roman"/>
                <a:sym typeface="Times New Roman"/>
              </a:rPr>
              <a:t>j</a:t>
            </a:r>
            <a:r>
              <a:rPr lang="en" sz="1500">
                <a:solidFill>
                  <a:srgbClr val="000000"/>
                </a:solidFill>
                <a:latin typeface="Times New Roman"/>
                <a:ea typeface="Times New Roman"/>
                <a:cs typeface="Times New Roman"/>
                <a:sym typeface="Times New Roman"/>
              </a:rPr>
              <a:t>) π</a:t>
            </a:r>
            <a:r>
              <a:rPr baseline="-25000" lang="en" sz="1500">
                <a:solidFill>
                  <a:srgbClr val="000000"/>
                </a:solidFill>
                <a:latin typeface="Times New Roman"/>
                <a:ea typeface="Times New Roman"/>
                <a:cs typeface="Times New Roman"/>
                <a:sym typeface="Times New Roman"/>
              </a:rPr>
              <a:t>j </a:t>
            </a:r>
            <a:r>
              <a:rPr lang="en" sz="1500">
                <a:solidFill>
                  <a:srgbClr val="000000"/>
                </a:solidFill>
                <a:latin typeface="Times New Roman"/>
                <a:ea typeface="Times New Roman"/>
                <a:cs typeface="Times New Roman"/>
                <a:sym typeface="Times New Roman"/>
              </a:rPr>
              <a:t>≥ 0 , consequently </a:t>
            </a:r>
            <a:r>
              <a:rPr lang="en" sz="1500">
                <a:solidFill>
                  <a:srgbClr val="000000"/>
                </a:solidFill>
                <a:latin typeface="Times New Roman"/>
                <a:ea typeface="Times New Roman"/>
                <a:cs typeface="Times New Roman"/>
                <a:sym typeface="Times New Roman"/>
              </a:rPr>
              <a:t>η</a:t>
            </a:r>
            <a:r>
              <a:rPr baseline="-25000" lang="en" sz="1500">
                <a:solidFill>
                  <a:srgbClr val="000000"/>
                </a:solidFill>
                <a:latin typeface="Times New Roman"/>
                <a:ea typeface="Times New Roman"/>
                <a:cs typeface="Times New Roman"/>
                <a:sym typeface="Times New Roman"/>
              </a:rPr>
              <a:t>x </a:t>
            </a:r>
            <a:r>
              <a:rPr lang="en" sz="1500">
                <a:solidFill>
                  <a:srgbClr val="000000"/>
                </a:solidFill>
                <a:latin typeface="Times New Roman"/>
                <a:ea typeface="Times New Roman"/>
                <a:cs typeface="Times New Roman"/>
                <a:sym typeface="Times New Roman"/>
              </a:rPr>
              <a:t>can’t be negative.  </a:t>
            </a:r>
            <a:endParaRPr sz="1500">
              <a:solidFill>
                <a:srgbClr val="000000"/>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The other heading is an outcome of the accompanying with C being the littlest shut cone containing X (Ω).</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Lemma 1: If C ⊂ R</a:t>
            </a:r>
            <a:r>
              <a:rPr baseline="30000" lang="en" sz="1800">
                <a:solidFill>
                  <a:srgbClr val="000000"/>
                </a:solidFill>
                <a:latin typeface="Times New Roman"/>
                <a:ea typeface="Times New Roman"/>
                <a:cs typeface="Times New Roman"/>
                <a:sym typeface="Times New Roman"/>
              </a:rPr>
              <a:t>m</a:t>
            </a:r>
            <a:r>
              <a:rPr baseline="-25000" lang="en" sz="1800">
                <a:solidFill>
                  <a:srgbClr val="000000"/>
                </a:solidFill>
                <a:latin typeface="Times New Roman"/>
                <a:ea typeface="Times New Roman"/>
                <a:cs typeface="Times New Roman"/>
                <a:sym typeface="Times New Roman"/>
              </a:rPr>
              <a:t> </a:t>
            </a:r>
            <a:r>
              <a:rPr lang="en" sz="1800">
                <a:solidFill>
                  <a:srgbClr val="000000"/>
                </a:solidFill>
                <a:latin typeface="Times New Roman"/>
                <a:ea typeface="Times New Roman"/>
                <a:cs typeface="Times New Roman"/>
                <a:sym typeface="Times New Roman"/>
              </a:rPr>
              <a:t>is a closed cone and x !∈ C , then there exists η ∈ R</a:t>
            </a:r>
            <a:r>
              <a:rPr baseline="30000" lang="en" sz="1800">
                <a:solidFill>
                  <a:srgbClr val="000000"/>
                </a:solidFill>
                <a:latin typeface="Times New Roman"/>
                <a:ea typeface="Times New Roman"/>
                <a:cs typeface="Times New Roman"/>
                <a:sym typeface="Times New Roman"/>
              </a:rPr>
              <a:t>m </a:t>
            </a:r>
            <a:r>
              <a:rPr lang="en" sz="1800">
                <a:solidFill>
                  <a:srgbClr val="000000"/>
                </a:solidFill>
                <a:latin typeface="Times New Roman"/>
                <a:ea typeface="Times New Roman"/>
                <a:cs typeface="Times New Roman"/>
                <a:sym typeface="Times New Roman"/>
              </a:rPr>
              <a:t>such that ηx &lt;0 and ηy ≥ 0 for all y ∈ C</a:t>
            </a:r>
            <a:endParaRPr sz="1800">
              <a:latin typeface="Times New Roman"/>
              <a:ea typeface="Times New Roman"/>
              <a:cs typeface="Times New Roman"/>
              <a:sym typeface="Times New Roman"/>
            </a:endParaRPr>
          </a:p>
        </p:txBody>
      </p:sp>
      <p:sp>
        <p:nvSpPr>
          <p:cNvPr id="230" name="Google Shape;230;p4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S</a:t>
            </a:r>
            <a:r>
              <a:rPr lang="en">
                <a:solidFill>
                  <a:srgbClr val="000000"/>
                </a:solidFill>
                <a:latin typeface="Times New Roman"/>
                <a:ea typeface="Times New Roman"/>
                <a:cs typeface="Times New Roman"/>
                <a:sym typeface="Times New Roman"/>
              </a:rPr>
              <a:t>ince C is closed and convex, there exists x</a:t>
            </a:r>
            <a:r>
              <a:rPr baseline="-25000" lang="en">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C such that ‖x</a:t>
            </a:r>
            <a:r>
              <a:rPr baseline="-25000" lang="en">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−x‖ ≤ ‖y−x‖ for all y ∈ C.</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We have ‖x</a:t>
            </a:r>
            <a:r>
              <a:rPr baseline="-25000" lang="en">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x‖ ≤‖ tx</a:t>
            </a:r>
            <a:r>
              <a:rPr baseline="-25000" lang="en">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 x‖ for t ≥ 0, so 0 ≤ (t</a:t>
            </a:r>
            <a:r>
              <a:rPr baseline="30000" lang="en">
                <a:solidFill>
                  <a:srgbClr val="000000"/>
                </a:solidFill>
                <a:latin typeface="Times New Roman"/>
                <a:ea typeface="Times New Roman"/>
                <a:cs typeface="Times New Roman"/>
                <a:sym typeface="Times New Roman"/>
              </a:rPr>
              <a:t>2</a:t>
            </a:r>
            <a:r>
              <a:rPr lang="en">
                <a:solidFill>
                  <a:srgbClr val="000000"/>
                </a:solidFill>
                <a:latin typeface="Times New Roman"/>
                <a:ea typeface="Times New Roman"/>
                <a:cs typeface="Times New Roman"/>
                <a:sym typeface="Times New Roman"/>
              </a:rPr>
              <a:t>−1)‖x</a:t>
            </a:r>
            <a:r>
              <a:rPr baseline="-25000" lang="en">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a:t>
            </a:r>
            <a:r>
              <a:rPr baseline="30000" lang="en">
                <a:solidFill>
                  <a:srgbClr val="000000"/>
                </a:solidFill>
                <a:latin typeface="Times New Roman"/>
                <a:ea typeface="Times New Roman"/>
                <a:cs typeface="Times New Roman"/>
                <a:sym typeface="Times New Roman"/>
              </a:rPr>
              <a:t>2</a:t>
            </a:r>
            <a:r>
              <a:rPr lang="en">
                <a:solidFill>
                  <a:srgbClr val="000000"/>
                </a:solidFill>
                <a:latin typeface="Times New Roman"/>
                <a:ea typeface="Times New Roman"/>
                <a:cs typeface="Times New Roman"/>
                <a:sym typeface="Times New Roman"/>
              </a:rPr>
              <a:t>− 2(t−1)x</a:t>
            </a:r>
            <a:r>
              <a:rPr baseline="-25000" lang="en">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x = f(t).</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Because f(t) is quadratic in t and vanishes at t = 1, we have 0 =f′(1) = 2‖x</a:t>
            </a:r>
            <a:r>
              <a:rPr baseline="-25000" lang="en">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a:t>
            </a:r>
            <a:r>
              <a:rPr baseline="30000" lang="en">
                <a:solidFill>
                  <a:srgbClr val="000000"/>
                </a:solidFill>
                <a:latin typeface="Times New Roman"/>
                <a:ea typeface="Times New Roman"/>
                <a:cs typeface="Times New Roman"/>
                <a:sym typeface="Times New Roman"/>
              </a:rPr>
              <a:t>2</a:t>
            </a:r>
            <a:r>
              <a:rPr lang="en">
                <a:solidFill>
                  <a:srgbClr val="000000"/>
                </a:solidFill>
                <a:latin typeface="Times New Roman"/>
                <a:ea typeface="Times New Roman"/>
                <a:cs typeface="Times New Roman"/>
                <a:sym typeface="Times New Roman"/>
              </a:rPr>
              <a:t>2x</a:t>
            </a:r>
            <a:r>
              <a:rPr baseline="-25000" lang="en">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.x, hence η.x</a:t>
            </a:r>
            <a:r>
              <a:rPr baseline="-25000" lang="en">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0.</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Now 0 &lt;‖η‖</a:t>
            </a:r>
            <a:r>
              <a:rPr baseline="30000" lang="en">
                <a:solidFill>
                  <a:srgbClr val="000000"/>
                </a:solidFill>
                <a:latin typeface="Times New Roman"/>
                <a:ea typeface="Times New Roman"/>
                <a:cs typeface="Times New Roman"/>
                <a:sym typeface="Times New Roman"/>
              </a:rPr>
              <a:t>2</a:t>
            </a:r>
            <a:r>
              <a:rPr lang="en">
                <a:solidFill>
                  <a:srgbClr val="000000"/>
                </a:solidFill>
                <a:latin typeface="Times New Roman"/>
                <a:ea typeface="Times New Roman"/>
                <a:cs typeface="Times New Roman"/>
                <a:sym typeface="Times New Roman"/>
              </a:rPr>
              <a:t>= η.x</a:t>
            </a:r>
            <a:r>
              <a:rPr baseline="-25000" lang="en">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η.x , so η.x &lt;0</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Since ‖x</a:t>
            </a:r>
            <a:r>
              <a:rPr baseline="-25000" lang="en">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−x‖ ≤ ‖ty+x</a:t>
            </a:r>
            <a:r>
              <a:rPr baseline="-25000" lang="en">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−x‖ for t ≥ 0 and y ∈ C, we have 0 ≤ t</a:t>
            </a:r>
            <a:r>
              <a:rPr baseline="30000" lang="en">
                <a:solidFill>
                  <a:srgbClr val="000000"/>
                </a:solidFill>
                <a:latin typeface="Times New Roman"/>
                <a:ea typeface="Times New Roman"/>
                <a:cs typeface="Times New Roman"/>
                <a:sym typeface="Times New Roman"/>
              </a:rPr>
              <a:t>2 </a:t>
            </a:r>
            <a:r>
              <a:rPr lang="en">
                <a:solidFill>
                  <a:srgbClr val="000000"/>
                </a:solidFill>
                <a:latin typeface="Times New Roman"/>
                <a:ea typeface="Times New Roman"/>
                <a:cs typeface="Times New Roman"/>
                <a:sym typeface="Times New Roman"/>
              </a:rPr>
              <a:t>‖y‖</a:t>
            </a:r>
            <a:r>
              <a:rPr baseline="30000" lang="en">
                <a:solidFill>
                  <a:srgbClr val="000000"/>
                </a:solidFill>
                <a:latin typeface="Times New Roman"/>
                <a:ea typeface="Times New Roman"/>
                <a:cs typeface="Times New Roman"/>
                <a:sym typeface="Times New Roman"/>
              </a:rPr>
              <a:t>2</a:t>
            </a:r>
            <a:r>
              <a:rPr lang="en">
                <a:solidFill>
                  <a:srgbClr val="000000"/>
                </a:solidFill>
                <a:latin typeface="Times New Roman"/>
                <a:ea typeface="Times New Roman"/>
                <a:cs typeface="Times New Roman"/>
                <a:sym typeface="Times New Roman"/>
              </a:rPr>
              <a:t>+ 2ty. (x</a:t>
            </a:r>
            <a:r>
              <a:rPr baseline="-25000" lang="en">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.x). Dividing by t and setting t = 0 shows y.η ≥ 0</a:t>
            </a:r>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End</a:t>
            </a:r>
            <a:endParaRPr/>
          </a:p>
        </p:txBody>
      </p:sp>
      <p:sp>
        <p:nvSpPr>
          <p:cNvPr id="236" name="Google Shape;236;p4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2400">
                <a:solidFill>
                  <a:srgbClr val="000000"/>
                </a:solidFill>
                <a:latin typeface="Times New Roman"/>
                <a:ea typeface="Times New Roman"/>
                <a:cs typeface="Times New Roman"/>
                <a:sym typeface="Times New Roman"/>
              </a:rPr>
              <a:t>Arbitrage</a:t>
            </a:r>
            <a:endParaRPr sz="2400">
              <a:latin typeface="Times New Roman"/>
              <a:ea typeface="Times New Roman"/>
              <a:cs typeface="Times New Roman"/>
              <a:sym typeface="Times New Roman"/>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An arbitrage opportunity is a way of making money with no initial investment without any possibility of loss.</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000000"/>
                </a:solidFill>
                <a:latin typeface="Times New Roman"/>
                <a:ea typeface="Times New Roman"/>
                <a:cs typeface="Times New Roman"/>
                <a:sym typeface="Times New Roman"/>
              </a:rPr>
              <a:t>Usually, an arbitrage opportunity is present when there is the possibility to instantaneously buy something for a low price and sell it for a higher price.</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Times New Roman"/>
                <a:ea typeface="Times New Roman"/>
                <a:cs typeface="Times New Roman"/>
                <a:sym typeface="Times New Roman"/>
              </a:rPr>
              <a:t>Completeness</a:t>
            </a:r>
            <a:endParaRPr sz="1800">
              <a:latin typeface="Times New Roman"/>
              <a:ea typeface="Times New Roman"/>
              <a:cs typeface="Times New Roman"/>
              <a:sym typeface="Times New Roman"/>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The complete market has two conditions:</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1) Negligible transaction costs and therefore also perfect information.</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000000"/>
                </a:solidFill>
                <a:latin typeface="Times New Roman"/>
                <a:ea typeface="Times New Roman"/>
                <a:cs typeface="Times New Roman"/>
                <a:sym typeface="Times New Roman"/>
              </a:rPr>
              <a:t>2) There is a price for every asset in every possible state of the world.</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Times New Roman"/>
                <a:ea typeface="Times New Roman"/>
                <a:cs typeface="Times New Roman"/>
                <a:sym typeface="Times New Roman"/>
              </a:rPr>
              <a:t>One step model</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Suppose that today €1=$1.5. Assume that you know that tomorrow the euro will be worth either $1.2 with probability 1−p or $1.65 with probability p. Assume also that you can borrow or lend money in dollar currency at a fixed interest rate of 10%. Under these circumstances, the market that you are facing can be modelled by a one-step binomial model.</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000000"/>
                </a:solidFill>
                <a:latin typeface="Times New Roman"/>
                <a:ea typeface="Times New Roman"/>
                <a:cs typeface="Times New Roman"/>
                <a:sym typeface="Times New Roman"/>
              </a:rPr>
              <a:t>One step because you are only given information about the eurovalue tomorrow, binomial because there are only two possible values of the euro tomorrow.</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Times New Roman"/>
                <a:ea typeface="Times New Roman"/>
                <a:cs typeface="Times New Roman"/>
                <a:sym typeface="Times New Roman"/>
              </a:rPr>
              <a:t>Multi step model</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Suppose that today €1=1.5 and for any given day of the month the probability of the price of the euro to go down by 20% is 1−p while the probability of the price going up by 10% is p.</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As before assume that you can borrow or lend money at a fixed daily interest rate of 10%.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000000"/>
                </a:solidFill>
                <a:latin typeface="Times New Roman"/>
                <a:ea typeface="Times New Roman"/>
                <a:cs typeface="Times New Roman"/>
                <a:sym typeface="Times New Roman"/>
              </a:rPr>
              <a:t>In this case, the market can be modelled by a multi step binomial model and the best way of visualizing such a model is through a binary tree.</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Times New Roman"/>
                <a:ea typeface="Times New Roman"/>
                <a:cs typeface="Times New Roman"/>
                <a:sym typeface="Times New Roman"/>
              </a:rPr>
              <a:t>Multi step model</a:t>
            </a:r>
            <a:endParaRPr/>
          </a:p>
        </p:txBody>
      </p:sp>
      <p:pic>
        <p:nvPicPr>
          <p:cNvPr id="104" name="Google Shape;104;p19"/>
          <p:cNvPicPr preferRelativeResize="0"/>
          <p:nvPr/>
        </p:nvPicPr>
        <p:blipFill>
          <a:blip r:embed="rId3">
            <a:alphaModFix/>
          </a:blip>
          <a:stretch>
            <a:fillRect/>
          </a:stretch>
        </p:blipFill>
        <p:spPr>
          <a:xfrm>
            <a:off x="2099702" y="1816202"/>
            <a:ext cx="4958050" cy="3091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Times New Roman"/>
                <a:ea typeface="Times New Roman"/>
                <a:cs typeface="Times New Roman"/>
                <a:sym typeface="Times New Roman"/>
              </a:rPr>
              <a:t>T</a:t>
            </a:r>
            <a:r>
              <a:rPr lang="en" sz="1800">
                <a:solidFill>
                  <a:srgbClr val="000000"/>
                </a:solidFill>
                <a:latin typeface="Times New Roman"/>
                <a:ea typeface="Times New Roman"/>
                <a:cs typeface="Times New Roman"/>
                <a:sym typeface="Times New Roman"/>
              </a:rPr>
              <a:t>he general case</a:t>
            </a:r>
            <a:endParaRPr sz="1800">
              <a:latin typeface="Times New Roman"/>
              <a:ea typeface="Times New Roman"/>
              <a:cs typeface="Times New Roman"/>
              <a:sym typeface="Times New Roman"/>
            </a:endParaRPr>
          </a:p>
        </p:txBody>
      </p:sp>
      <p:sp>
        <p:nvSpPr>
          <p:cNvPr id="110" name="Google Shape;110;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The CRR model with time horizon t involves a risk less bond and a risky asset (e.g. stocks, bonds, commodities such as oil or gold, currency exchange rate, etc).</a:t>
            </a:r>
            <a:endParaRPr sz="15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latin typeface="Times New Roman"/>
                <a:ea typeface="Times New Roman"/>
                <a:cs typeface="Times New Roman"/>
                <a:sym typeface="Times New Roman"/>
              </a:rPr>
              <a:t>The price process of the </a:t>
            </a:r>
            <a:r>
              <a:rPr lang="en" sz="1500">
                <a:solidFill>
                  <a:srgbClr val="000000"/>
                </a:solidFill>
                <a:latin typeface="Times New Roman"/>
                <a:ea typeface="Times New Roman"/>
                <a:cs typeface="Times New Roman"/>
                <a:sym typeface="Times New Roman"/>
              </a:rPr>
              <a:t>riskless</a:t>
            </a:r>
            <a:r>
              <a:rPr lang="en" sz="1500">
                <a:solidFill>
                  <a:srgbClr val="000000"/>
                </a:solidFill>
                <a:latin typeface="Times New Roman"/>
                <a:ea typeface="Times New Roman"/>
                <a:cs typeface="Times New Roman"/>
                <a:sym typeface="Times New Roman"/>
              </a:rPr>
              <a:t> bond is S</a:t>
            </a:r>
            <a:r>
              <a:rPr baseline="30000" lang="en" sz="1500">
                <a:solidFill>
                  <a:srgbClr val="000000"/>
                </a:solidFill>
                <a:latin typeface="Times New Roman"/>
                <a:ea typeface="Times New Roman"/>
                <a:cs typeface="Times New Roman"/>
                <a:sym typeface="Times New Roman"/>
              </a:rPr>
              <a:t>0</a:t>
            </a:r>
            <a:r>
              <a:rPr baseline="-25000" lang="en" sz="1500">
                <a:solidFill>
                  <a:srgbClr val="000000"/>
                </a:solidFill>
                <a:latin typeface="Times New Roman"/>
                <a:ea typeface="Times New Roman"/>
                <a:cs typeface="Times New Roman"/>
                <a:sym typeface="Times New Roman"/>
              </a:rPr>
              <a:t>t </a:t>
            </a:r>
            <a:r>
              <a:rPr lang="en" sz="1500">
                <a:solidFill>
                  <a:srgbClr val="000000"/>
                </a:solidFill>
                <a:latin typeface="Times New Roman"/>
                <a:ea typeface="Times New Roman"/>
                <a:cs typeface="Times New Roman"/>
                <a:sym typeface="Times New Roman"/>
              </a:rPr>
              <a:t>= (1 +r)</a:t>
            </a:r>
            <a:r>
              <a:rPr baseline="30000" lang="en" sz="1500">
                <a:solidFill>
                  <a:srgbClr val="000000"/>
                </a:solidFill>
                <a:latin typeface="Times New Roman"/>
                <a:ea typeface="Times New Roman"/>
                <a:cs typeface="Times New Roman"/>
                <a:sym typeface="Times New Roman"/>
              </a:rPr>
              <a:t>t  </a:t>
            </a:r>
            <a:r>
              <a:rPr lang="en" sz="1500">
                <a:solidFill>
                  <a:srgbClr val="000000"/>
                </a:solidFill>
                <a:latin typeface="Times New Roman"/>
                <a:ea typeface="Times New Roman"/>
                <a:cs typeface="Times New Roman"/>
                <a:sym typeface="Times New Roman"/>
              </a:rPr>
              <a:t>for all t= 0,1,2..T with r &gt; −1</a:t>
            </a:r>
            <a:endParaRPr sz="15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latin typeface="Times New Roman"/>
                <a:ea typeface="Times New Roman"/>
                <a:cs typeface="Times New Roman"/>
                <a:sym typeface="Times New Roman"/>
              </a:rPr>
              <a:t>The price process of the risky asset is denoted by S</a:t>
            </a:r>
            <a:r>
              <a:rPr baseline="-25000" lang="en" sz="1400">
                <a:solidFill>
                  <a:srgbClr val="000000"/>
                </a:solidFill>
                <a:latin typeface="Times New Roman"/>
                <a:ea typeface="Times New Roman"/>
                <a:cs typeface="Times New Roman"/>
                <a:sym typeface="Times New Roman"/>
              </a:rPr>
              <a:t>t </a:t>
            </a:r>
            <a:r>
              <a:rPr lang="en" sz="1500">
                <a:solidFill>
                  <a:srgbClr val="000000"/>
                </a:solidFill>
                <a:latin typeface="Times New Roman"/>
                <a:ea typeface="Times New Roman"/>
                <a:cs typeface="Times New Roman"/>
                <a:sym typeface="Times New Roman"/>
              </a:rPr>
              <a:t>= S</a:t>
            </a:r>
            <a:r>
              <a:rPr baseline="-25000" lang="en" sz="1400">
                <a:solidFill>
                  <a:srgbClr val="000000"/>
                </a:solidFill>
                <a:latin typeface="Times New Roman"/>
                <a:ea typeface="Times New Roman"/>
                <a:cs typeface="Times New Roman"/>
                <a:sym typeface="Times New Roman"/>
              </a:rPr>
              <a:t>t−1</a:t>
            </a:r>
            <a:r>
              <a:rPr lang="en" sz="1500">
                <a:solidFill>
                  <a:srgbClr val="000000"/>
                </a:solidFill>
                <a:latin typeface="Times New Roman"/>
                <a:ea typeface="Times New Roman"/>
                <a:cs typeface="Times New Roman"/>
                <a:sym typeface="Times New Roman"/>
              </a:rPr>
              <a:t>(1 +R</a:t>
            </a:r>
            <a:r>
              <a:rPr baseline="-25000" lang="en" sz="1500">
                <a:solidFill>
                  <a:srgbClr val="000000"/>
                </a:solidFill>
                <a:latin typeface="Times New Roman"/>
                <a:ea typeface="Times New Roman"/>
                <a:cs typeface="Times New Roman"/>
                <a:sym typeface="Times New Roman"/>
              </a:rPr>
              <a:t>t</a:t>
            </a:r>
            <a:r>
              <a:rPr lang="en" sz="1500">
                <a:solidFill>
                  <a:srgbClr val="000000"/>
                </a:solidFill>
                <a:latin typeface="Times New Roman"/>
                <a:ea typeface="Times New Roman"/>
                <a:cs typeface="Times New Roman"/>
                <a:sym typeface="Times New Roman"/>
              </a:rPr>
              <a:t>) for t= 0,1,...,T where with R</a:t>
            </a:r>
            <a:r>
              <a:rPr baseline="-25000" lang="en" sz="1500">
                <a:solidFill>
                  <a:srgbClr val="000000"/>
                </a:solidFill>
                <a:latin typeface="Times New Roman"/>
                <a:ea typeface="Times New Roman"/>
                <a:cs typeface="Times New Roman"/>
                <a:sym typeface="Times New Roman"/>
              </a:rPr>
              <a:t>t</a:t>
            </a:r>
            <a:r>
              <a:rPr lang="en" sz="1500">
                <a:solidFill>
                  <a:srgbClr val="000000"/>
                </a:solidFill>
                <a:latin typeface="Times New Roman"/>
                <a:ea typeface="Times New Roman"/>
                <a:cs typeface="Times New Roman"/>
                <a:sym typeface="Times New Roman"/>
              </a:rPr>
              <a:t> the return in the </a:t>
            </a:r>
            <a:r>
              <a:rPr lang="en" sz="1500">
                <a:solidFill>
                  <a:srgbClr val="000000"/>
                </a:solidFill>
                <a:latin typeface="Times New Roman"/>
                <a:ea typeface="Times New Roman"/>
                <a:cs typeface="Times New Roman"/>
                <a:sym typeface="Times New Roman"/>
              </a:rPr>
              <a:t>t th</a:t>
            </a:r>
            <a:r>
              <a:rPr lang="en" sz="1500">
                <a:solidFill>
                  <a:srgbClr val="000000"/>
                </a:solidFill>
                <a:latin typeface="Times New Roman"/>
                <a:ea typeface="Times New Roman"/>
                <a:cs typeface="Times New Roman"/>
                <a:sym typeface="Times New Roman"/>
              </a:rPr>
              <a:t> trading period. The return R</a:t>
            </a:r>
            <a:r>
              <a:rPr baseline="-25000" lang="en" sz="1500">
                <a:solidFill>
                  <a:srgbClr val="000000"/>
                </a:solidFill>
                <a:latin typeface="Times New Roman"/>
                <a:ea typeface="Times New Roman"/>
                <a:cs typeface="Times New Roman"/>
                <a:sym typeface="Times New Roman"/>
              </a:rPr>
              <a:t>t</a:t>
            </a:r>
            <a:r>
              <a:rPr lang="en" sz="1500">
                <a:solidFill>
                  <a:srgbClr val="000000"/>
                </a:solidFill>
                <a:latin typeface="Times New Roman"/>
                <a:ea typeface="Times New Roman"/>
                <a:cs typeface="Times New Roman"/>
                <a:sym typeface="Times New Roman"/>
              </a:rPr>
              <a:t> can only take two possible values −1 ≤ a ≤ b. </a:t>
            </a:r>
            <a:endParaRPr sz="15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sz="1500">
                <a:solidFill>
                  <a:srgbClr val="000000"/>
                </a:solidFill>
                <a:latin typeface="Times New Roman"/>
                <a:ea typeface="Times New Roman"/>
                <a:cs typeface="Times New Roman"/>
                <a:sym typeface="Times New Roman"/>
              </a:rPr>
              <a:t>This implies that the price of the riskyasset at any time t, either jumps to the higher value S</a:t>
            </a:r>
            <a:r>
              <a:rPr baseline="-25000" lang="en" sz="1500">
                <a:solidFill>
                  <a:srgbClr val="000000"/>
                </a:solidFill>
                <a:latin typeface="Times New Roman"/>
                <a:ea typeface="Times New Roman"/>
                <a:cs typeface="Times New Roman"/>
                <a:sym typeface="Times New Roman"/>
              </a:rPr>
              <a:t>t</a:t>
            </a:r>
            <a:r>
              <a:rPr lang="en" sz="1500">
                <a:solidFill>
                  <a:srgbClr val="000000"/>
                </a:solidFill>
                <a:latin typeface="Times New Roman"/>
                <a:ea typeface="Times New Roman"/>
                <a:cs typeface="Times New Roman"/>
                <a:sym typeface="Times New Roman"/>
              </a:rPr>
              <a:t>(1 +b) or to the lower value S</a:t>
            </a:r>
            <a:r>
              <a:rPr baseline="-25000" lang="en" sz="1500">
                <a:solidFill>
                  <a:srgbClr val="000000"/>
                </a:solidFill>
                <a:latin typeface="Times New Roman"/>
                <a:ea typeface="Times New Roman"/>
                <a:cs typeface="Times New Roman"/>
                <a:sym typeface="Times New Roman"/>
              </a:rPr>
              <a:t>t</a:t>
            </a:r>
            <a:r>
              <a:rPr lang="en" sz="1500">
                <a:solidFill>
                  <a:srgbClr val="000000"/>
                </a:solidFill>
                <a:latin typeface="Times New Roman"/>
                <a:ea typeface="Times New Roman"/>
                <a:cs typeface="Times New Roman"/>
                <a:sym typeface="Times New Roman"/>
              </a:rPr>
              <a:t>(1 +a)</a:t>
            </a:r>
            <a:endParaRPr sz="15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Times New Roman"/>
                <a:ea typeface="Times New Roman"/>
                <a:cs typeface="Times New Roman"/>
                <a:sym typeface="Times New Roman"/>
              </a:rPr>
              <a:t>Ex</a:t>
            </a:r>
            <a:r>
              <a:rPr lang="en" sz="1800">
                <a:solidFill>
                  <a:srgbClr val="000000"/>
                </a:solidFill>
                <a:latin typeface="Times New Roman"/>
                <a:ea typeface="Times New Roman"/>
                <a:cs typeface="Times New Roman"/>
                <a:sym typeface="Times New Roman"/>
              </a:rPr>
              <a:t>ample of Arbitrage</a:t>
            </a:r>
            <a:endParaRPr sz="1800">
              <a:latin typeface="Times New Roman"/>
              <a:ea typeface="Times New Roman"/>
              <a:cs typeface="Times New Roman"/>
              <a:sym typeface="Times New Roman"/>
            </a:endParaRPr>
          </a:p>
        </p:txBody>
      </p:sp>
      <p:sp>
        <p:nvSpPr>
          <p:cNvPr id="116" name="Google Shape;116;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Assume that the risk less bond is the dollar, the risky asset is the euro, t is the number of days remaining in the month, r= 0.1, a=−0.2 and b= 0.1.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Suppose further that you can borrow euros with no interest, that p= 0.5 and that there is only one day left in the month (so that you are facing a onestep situation). You could take advantage of this circumstance by using the following strategy: borrow one euro today, sell it immediately for $1.5 and lend this money.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000000"/>
                </a:solidFill>
                <a:latin typeface="Times New Roman"/>
                <a:ea typeface="Times New Roman"/>
                <a:cs typeface="Times New Roman"/>
                <a:sym typeface="Times New Roman"/>
              </a:rPr>
              <a:t>Tomorrow you will get for sure $1.65 since the interest rate is 10%.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