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3" name="Shape 1"/>
          <p:cNvSpPr/>
          <p:nvPr/>
        </p:nvSpPr>
        <p:spPr>
          <a:xfrm>
            <a:off x="-9144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AE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429226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</a:rPr>
              <a:t>Rainfall Prediction Using Clouds Images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762024"/>
            <a:ext cx="7477601" cy="13994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Cloud mapping and classification involve identifying, categorizing, and analyzing cloud formations. Understanding cloud patterns is essential for various applications, from weather forecasting to climate research.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642806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AE"/>
          </a:p>
        </p:txBody>
      </p:sp>
      <p:sp>
        <p:nvSpPr>
          <p:cNvPr id="9" name="Text 5"/>
          <p:cNvSpPr/>
          <p:nvPr/>
        </p:nvSpPr>
        <p:spPr>
          <a:xfrm>
            <a:off x="1299685" y="6411397"/>
            <a:ext cx="288503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Presented by Srikar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AE" dirty="0"/>
          </a:p>
        </p:txBody>
      </p:sp>
      <p:sp>
        <p:nvSpPr>
          <p:cNvPr id="3" name="Shape 1"/>
          <p:cNvSpPr/>
          <p:nvPr/>
        </p:nvSpPr>
        <p:spPr>
          <a:xfrm>
            <a:off x="0" y="197898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AE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415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527055"/>
            <a:ext cx="9306401" cy="9644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Collection </a:t>
            </a:r>
            <a:endParaRPr lang="en-US" sz="4374" dirty="0"/>
          </a:p>
        </p:txBody>
      </p:sp>
      <p:sp>
        <p:nvSpPr>
          <p:cNvPr id="8" name="Text 5"/>
          <p:cNvSpPr/>
          <p:nvPr/>
        </p:nvSpPr>
        <p:spPr>
          <a:xfrm>
            <a:off x="5212913" y="3499842"/>
            <a:ext cx="29843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3980259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365813" y="3465195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9977199" y="3499842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734"/>
              </a:lnSpc>
            </a:pP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977199" y="4327446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600932" y="5831086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657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4487692" y="1527327"/>
            <a:ext cx="9306401" cy="206546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1.Accessing the dataset from the Kaggle website.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dirty="0"/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2.First, download the </a:t>
            </a:r>
            <a:r>
              <a:rPr lang="en-US" sz="2400" dirty="0" err="1"/>
              <a:t>json</a:t>
            </a:r>
            <a:r>
              <a:rPr lang="en-US" sz="2400" dirty="0"/>
              <a:t> file from Kaggle website.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dirty="0"/>
          </a:p>
          <a:p>
            <a:pPr marL="0" indent="0">
              <a:lnSpc>
                <a:spcPts val="2799"/>
              </a:lnSpc>
              <a:buNone/>
            </a:pPr>
            <a:r>
              <a:rPr lang="en-US" sz="2400" dirty="0"/>
              <a:t>3. Then upload the </a:t>
            </a:r>
            <a:r>
              <a:rPr lang="en-US" sz="2400" dirty="0" err="1"/>
              <a:t>json</a:t>
            </a:r>
            <a:r>
              <a:rPr lang="en-US" sz="2400" dirty="0"/>
              <a:t> file in the google </a:t>
            </a:r>
            <a:r>
              <a:rPr lang="en-US" sz="2400" dirty="0" err="1"/>
              <a:t>colabaratory</a:t>
            </a:r>
            <a:r>
              <a:rPr lang="en-US" sz="2400" dirty="0"/>
              <a:t> as show in the below.</a:t>
            </a:r>
          </a:p>
        </p:txBody>
      </p:sp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A86AFD83-20BC-55EC-DB59-BEA2D7F30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4873" y="4327447"/>
            <a:ext cx="5212913" cy="4100052"/>
          </a:xfrm>
          <a:prstGeom prst="rect">
            <a:avLst/>
          </a:prstGeom>
        </p:spPr>
      </p:pic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D25AA298-3108-A2EE-C6D6-9C0AD0372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0742" y="4327447"/>
            <a:ext cx="5212913" cy="40625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3" name="Shape 1"/>
          <p:cNvSpPr/>
          <p:nvPr/>
        </p:nvSpPr>
        <p:spPr>
          <a:xfrm>
            <a:off x="0" y="-76021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AE" dirty="0"/>
          </a:p>
        </p:txBody>
      </p:sp>
      <p:sp>
        <p:nvSpPr>
          <p:cNvPr id="4" name="Text 2"/>
          <p:cNvSpPr/>
          <p:nvPr/>
        </p:nvSpPr>
        <p:spPr>
          <a:xfrm>
            <a:off x="2037993" y="494852"/>
            <a:ext cx="10554414" cy="24634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/>
              <a:t>Data Preprocessing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b="1" dirty="0"/>
          </a:p>
          <a:p>
            <a:pPr marL="0" indent="0">
              <a:buNone/>
            </a:pPr>
            <a:r>
              <a:rPr lang="en-GB" sz="2400" b="0" i="0" dirty="0">
                <a:effectLst/>
                <a:latin typeface="Söhne"/>
              </a:rPr>
              <a:t>Preprocess the images as necessary, which may include resizing, normalization, and augmentation to increase the diversity of the dataset</a:t>
            </a:r>
            <a:r>
              <a:rPr lang="en-GB" sz="2400" b="0" i="0" dirty="0">
                <a:solidFill>
                  <a:srgbClr val="ECECEC"/>
                </a:solidFill>
                <a:effectLst/>
                <a:latin typeface="Söhne"/>
              </a:rPr>
              <a:t>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267783" y="386107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1181" y="386107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267783" y="449818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498181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349835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13" name="Text 11"/>
          <p:cNvSpPr/>
          <p:nvPr/>
        </p:nvSpPr>
        <p:spPr>
          <a:xfrm>
            <a:off x="2267783" y="549068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490686"/>
            <a:ext cx="482143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E319C62B-059E-43A6-0E25-006B0817A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8352"/>
            <a:ext cx="14630400" cy="52712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4" name="Text 2"/>
          <p:cNvSpPr/>
          <p:nvPr/>
        </p:nvSpPr>
        <p:spPr>
          <a:xfrm>
            <a:off x="2037993" y="12540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Training and Testing the Machine Learning Model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3087172"/>
            <a:ext cx="44410" cy="3888224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6" name="Shape 4"/>
          <p:cNvSpPr/>
          <p:nvPr/>
        </p:nvSpPr>
        <p:spPr>
          <a:xfrm>
            <a:off x="6287631" y="3488472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7" name="Shape 5"/>
          <p:cNvSpPr/>
          <p:nvPr/>
        </p:nvSpPr>
        <p:spPr>
          <a:xfrm>
            <a:off x="7065228" y="32607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AE"/>
          </a:p>
        </p:txBody>
      </p:sp>
      <p:sp>
        <p:nvSpPr>
          <p:cNvPr id="8" name="Text 6"/>
          <p:cNvSpPr/>
          <p:nvPr/>
        </p:nvSpPr>
        <p:spPr>
          <a:xfrm>
            <a:off x="7228463" y="3302437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3309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Splitting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378975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Divide the cloud dataset into training and testing sets.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45993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12" name="Shape 10"/>
          <p:cNvSpPr/>
          <p:nvPr/>
        </p:nvSpPr>
        <p:spPr>
          <a:xfrm>
            <a:off x="7065228" y="437161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AE"/>
          </a:p>
        </p:txBody>
      </p:sp>
      <p:sp>
        <p:nvSpPr>
          <p:cNvPr id="13" name="Text 11"/>
          <p:cNvSpPr/>
          <p:nvPr/>
        </p:nvSpPr>
        <p:spPr>
          <a:xfrm>
            <a:off x="7175956" y="4413290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4420195"/>
            <a:ext cx="302454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Evaluation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90061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 the model's performance and accuracy in classifying cloud shapes.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59909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17" name="Shape 15"/>
          <p:cNvSpPr/>
          <p:nvPr/>
        </p:nvSpPr>
        <p:spPr>
          <a:xfrm>
            <a:off x="7065228" y="53713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AE"/>
          </a:p>
        </p:txBody>
      </p:sp>
      <p:sp>
        <p:nvSpPr>
          <p:cNvPr id="18" name="Text 16"/>
          <p:cNvSpPr/>
          <p:nvPr/>
        </p:nvSpPr>
        <p:spPr>
          <a:xfrm>
            <a:off x="7175361" y="5413058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2176463" y="5419963"/>
            <a:ext cx="3916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Iterative Improvement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590038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Refine the model based on testing results and real observations.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5" name="Text 2"/>
          <p:cNvSpPr/>
          <p:nvPr/>
        </p:nvSpPr>
        <p:spPr>
          <a:xfrm>
            <a:off x="344245" y="398034"/>
            <a:ext cx="13452955" cy="26207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/>
              <a:t>Model Selection and Training</a:t>
            </a:r>
          </a:p>
          <a:p>
            <a:pPr marL="0" indent="0">
              <a:lnSpc>
                <a:spcPts val="5468"/>
              </a:lnSpc>
              <a:buNone/>
            </a:pPr>
            <a:endParaRPr lang="en-US" sz="4374" b="1" dirty="0"/>
          </a:p>
          <a:p>
            <a:pPr lvl="1"/>
            <a:r>
              <a:rPr lang="en-GB" sz="2400" b="0" i="0" dirty="0">
                <a:effectLst/>
                <a:latin typeface="Söhne"/>
              </a:rPr>
              <a:t>Choose a suitable machine learning model for image classification, such as VGG16. Train the model on the dataset to learn to classify cloud shapes and predict weather conditions.</a:t>
            </a:r>
          </a:p>
          <a:p>
            <a:br>
              <a:rPr lang="en-GB" sz="2400" dirty="0"/>
            </a:b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4720590" y="4202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20590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484876" y="4202430"/>
            <a:ext cx="36359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84876" y="4682847"/>
            <a:ext cx="408253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26" name="Picture 2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813F6A5-C4E6-9259-90B6-061A59A3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52" y="3151992"/>
            <a:ext cx="7006572" cy="4791760"/>
          </a:xfrm>
          <a:prstGeom prst="rect">
            <a:avLst/>
          </a:prstGeom>
        </p:spPr>
      </p:pic>
      <p:pic>
        <p:nvPicPr>
          <p:cNvPr id="28" name="Picture 27" descr="A screenshot of a computer&#10;&#10;Description automatically generated">
            <a:extLst>
              <a:ext uri="{FF2B5EF4-FFF2-40B4-BE49-F238E27FC236}">
                <a16:creationId xmlns:a16="http://schemas.microsoft.com/office/drawing/2014/main" id="{482B1210-2A33-E383-FE8D-C4FEFD97E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2778" y="3151992"/>
            <a:ext cx="7006570" cy="4791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3" name="Shape 1"/>
          <p:cNvSpPr/>
          <p:nvPr/>
        </p:nvSpPr>
        <p:spPr>
          <a:xfrm>
            <a:off x="-41377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AE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974" y="0"/>
            <a:ext cx="4819426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4501" y="878204"/>
            <a:ext cx="9046474" cy="73513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7"/>
              </a:lnSpc>
              <a:buNone/>
            </a:pPr>
            <a:r>
              <a:rPr lang="en-US" sz="4014" b="1" dirty="0"/>
              <a:t>Model Evaluation</a:t>
            </a:r>
          </a:p>
          <a:p>
            <a:pPr marL="0" indent="0">
              <a:buNone/>
            </a:pPr>
            <a:r>
              <a:rPr lang="en-GB" sz="2400" b="0" i="0" dirty="0">
                <a:effectLst/>
                <a:latin typeface="Söhne"/>
              </a:rPr>
              <a:t>Evaluate the trained model on a separate validation dataset to assess its performance. You may need to fine-tune the model or adjust hyperparameters to improve performance.</a:t>
            </a:r>
          </a:p>
          <a:p>
            <a:pPr marL="0" indent="0">
              <a:buNone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Accuracy Score </a:t>
            </a:r>
            <a:r>
              <a:rPr lang="en-US" sz="2400" dirty="0"/>
              <a:t>:</a:t>
            </a:r>
            <a:r>
              <a:rPr lang="en-GB" sz="2400" b="0" i="0" dirty="0">
                <a:effectLst/>
                <a:latin typeface="Söhne"/>
              </a:rPr>
              <a:t>Measures the proportion of correctly classified instances out of all instances. It is a good general evaluation metric but may not be suitable for imbalanced datasets.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Recall Score:</a:t>
            </a:r>
            <a:r>
              <a:rPr lang="en-GB" sz="2400" b="0" i="0" dirty="0">
                <a:effectLst/>
                <a:latin typeface="Söhne"/>
              </a:rPr>
              <a:t>Measures the ability of the model to correctly identify instances of a class. It is also known as sensitivity or true positive rate.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Confusion Matrix:</a:t>
            </a:r>
            <a:r>
              <a:rPr lang="en-GB" sz="2400" b="0" i="0" dirty="0">
                <a:effectLst/>
                <a:latin typeface="Söhne"/>
              </a:rPr>
              <a:t>A table showing the number of correct and incorrect predictions, organized by true and predicted class labels.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F1 Score:</a:t>
            </a:r>
            <a:r>
              <a:rPr lang="en-GB" sz="2400" b="0" i="0" dirty="0">
                <a:effectLst/>
                <a:latin typeface="Söhne"/>
              </a:rPr>
              <a:t>Harmonic mean of precision and recall. It balances both precision and recall and is particularly useful when classes are imbalanced.</a:t>
            </a:r>
            <a:endParaRPr lang="en-US" sz="2400" b="1" dirty="0"/>
          </a:p>
          <a:p>
            <a:pPr marL="0" indent="0">
              <a:lnSpc>
                <a:spcPts val="5017"/>
              </a:lnSpc>
              <a:buNone/>
            </a:pP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2089666" y="2661999"/>
            <a:ext cx="3197662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endParaRPr lang="en-US" sz="2007" dirty="0"/>
          </a:p>
        </p:txBody>
      </p:sp>
      <p:sp>
        <p:nvSpPr>
          <p:cNvPr id="8" name="Text 4"/>
          <p:cNvSpPr/>
          <p:nvPr/>
        </p:nvSpPr>
        <p:spPr>
          <a:xfrm>
            <a:off x="2089666" y="3102888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endParaRPr lang="en-US" sz="1605" dirty="0"/>
          </a:p>
        </p:txBody>
      </p:sp>
      <p:sp>
        <p:nvSpPr>
          <p:cNvPr id="10" name="Text 5"/>
          <p:cNvSpPr/>
          <p:nvPr/>
        </p:nvSpPr>
        <p:spPr>
          <a:xfrm>
            <a:off x="2089666" y="4293037"/>
            <a:ext cx="3040261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endParaRPr lang="en-US" sz="2007" dirty="0"/>
          </a:p>
        </p:txBody>
      </p:sp>
      <p:sp>
        <p:nvSpPr>
          <p:cNvPr id="11" name="Text 6"/>
          <p:cNvSpPr/>
          <p:nvPr/>
        </p:nvSpPr>
        <p:spPr>
          <a:xfrm>
            <a:off x="2089666" y="4733925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endParaRPr lang="en-US" sz="1605" dirty="0"/>
          </a:p>
        </p:txBody>
      </p:sp>
      <p:sp>
        <p:nvSpPr>
          <p:cNvPr id="13" name="Text 7"/>
          <p:cNvSpPr/>
          <p:nvPr/>
        </p:nvSpPr>
        <p:spPr>
          <a:xfrm>
            <a:off x="2089666" y="5924074"/>
            <a:ext cx="2548533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endParaRPr lang="en-US" sz="2007" dirty="0"/>
          </a:p>
        </p:txBody>
      </p:sp>
      <p:sp>
        <p:nvSpPr>
          <p:cNvPr id="14" name="Text 8"/>
          <p:cNvSpPr/>
          <p:nvPr/>
        </p:nvSpPr>
        <p:spPr>
          <a:xfrm>
            <a:off x="2089666" y="6364962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endParaRPr lang="en-US" sz="160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828" y="0"/>
            <a:ext cx="14626743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3214EF0-D448-A847-413D-22FB12FC3C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3" r="2" b="2"/>
          <a:stretch/>
        </p:blipFill>
        <p:spPr>
          <a:xfrm>
            <a:off x="386076" y="386078"/>
            <a:ext cx="6987608" cy="362088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C1D1834-F229-1D7D-9C11-E65A0792D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62" r="2" b="3339"/>
          <a:stretch/>
        </p:blipFill>
        <p:spPr>
          <a:xfrm>
            <a:off x="386076" y="4213023"/>
            <a:ext cx="6987608" cy="334794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F4D70C8-5E13-CC37-EC92-64AD5C0527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611" b="-1"/>
          <a:stretch/>
        </p:blipFill>
        <p:spPr>
          <a:xfrm>
            <a:off x="7434447" y="386079"/>
            <a:ext cx="6987609" cy="71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4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  <p:txBody>
          <a:bodyPr/>
          <a:lstStyle/>
          <a:p>
            <a:endParaRPr lang="en-AE"/>
          </a:p>
        </p:txBody>
      </p:sp>
      <p:sp>
        <p:nvSpPr>
          <p:cNvPr id="3" name="Shape 1"/>
          <p:cNvSpPr/>
          <p:nvPr/>
        </p:nvSpPr>
        <p:spPr>
          <a:xfrm>
            <a:off x="-41377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en-AE" dirty="0"/>
          </a:p>
        </p:txBody>
      </p:sp>
      <p:sp>
        <p:nvSpPr>
          <p:cNvPr id="5" name="Text 2"/>
          <p:cNvSpPr/>
          <p:nvPr/>
        </p:nvSpPr>
        <p:spPr>
          <a:xfrm>
            <a:off x="172122" y="284149"/>
            <a:ext cx="14027972" cy="79454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17"/>
              </a:lnSpc>
              <a:buNone/>
            </a:pPr>
            <a:r>
              <a:rPr lang="en-US" sz="4014" b="1" dirty="0"/>
              <a:t>Integration with Rainfall Prediction</a:t>
            </a:r>
          </a:p>
          <a:p>
            <a:pPr marL="0" indent="0">
              <a:lnSpc>
                <a:spcPts val="5017"/>
              </a:lnSpc>
              <a:buNone/>
            </a:pPr>
            <a:endParaRPr lang="en-US" sz="4014" b="1" dirty="0"/>
          </a:p>
          <a:p>
            <a:pPr marL="0" indent="0">
              <a:buNone/>
            </a:pPr>
            <a:r>
              <a:rPr lang="en-GB" sz="2400" b="0" i="0" dirty="0">
                <a:effectLst/>
                <a:latin typeface="Söhne"/>
              </a:rPr>
              <a:t>Once you have a trained model for cloud shape classification, integrate it with a rainfall prediction model. This could involve using the cloud shape classification results as features in a rainfall prediction algorithm.</a:t>
            </a:r>
            <a:endParaRPr lang="en-US" sz="2400" dirty="0"/>
          </a:p>
          <a:p>
            <a:pPr marL="0" indent="0">
              <a:lnSpc>
                <a:spcPts val="5017"/>
              </a:lnSpc>
              <a:buNone/>
            </a:pP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2089666" y="2661999"/>
            <a:ext cx="3197662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endParaRPr lang="en-US" sz="2007" dirty="0"/>
          </a:p>
        </p:txBody>
      </p:sp>
      <p:sp>
        <p:nvSpPr>
          <p:cNvPr id="8" name="Text 4"/>
          <p:cNvSpPr/>
          <p:nvPr/>
        </p:nvSpPr>
        <p:spPr>
          <a:xfrm>
            <a:off x="2089666" y="3102888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endParaRPr lang="en-US" sz="1605" dirty="0"/>
          </a:p>
        </p:txBody>
      </p:sp>
      <p:sp>
        <p:nvSpPr>
          <p:cNvPr id="10" name="Text 5"/>
          <p:cNvSpPr/>
          <p:nvPr/>
        </p:nvSpPr>
        <p:spPr>
          <a:xfrm>
            <a:off x="2089666" y="4293037"/>
            <a:ext cx="3040261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endParaRPr lang="en-US" sz="2007" dirty="0"/>
          </a:p>
        </p:txBody>
      </p:sp>
      <p:sp>
        <p:nvSpPr>
          <p:cNvPr id="11" name="Text 6"/>
          <p:cNvSpPr/>
          <p:nvPr/>
        </p:nvSpPr>
        <p:spPr>
          <a:xfrm>
            <a:off x="2089666" y="4733925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endParaRPr lang="en-US" sz="1605" dirty="0"/>
          </a:p>
        </p:txBody>
      </p:sp>
      <p:sp>
        <p:nvSpPr>
          <p:cNvPr id="13" name="Text 7"/>
          <p:cNvSpPr/>
          <p:nvPr/>
        </p:nvSpPr>
        <p:spPr>
          <a:xfrm>
            <a:off x="2089666" y="5924074"/>
            <a:ext cx="2548533" cy="318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08"/>
              </a:lnSpc>
              <a:buNone/>
            </a:pPr>
            <a:endParaRPr lang="en-US" sz="2007" dirty="0"/>
          </a:p>
        </p:txBody>
      </p:sp>
      <p:sp>
        <p:nvSpPr>
          <p:cNvPr id="14" name="Text 8"/>
          <p:cNvSpPr/>
          <p:nvPr/>
        </p:nvSpPr>
        <p:spPr>
          <a:xfrm>
            <a:off x="2089666" y="6364962"/>
            <a:ext cx="8118634" cy="3261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9"/>
              </a:lnSpc>
              <a:buNone/>
            </a:pPr>
            <a:endParaRPr lang="en-US" sz="1605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CFBC0B-DF62-B597-8438-69440749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6" y="2990766"/>
            <a:ext cx="6797639" cy="4516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FED3B78-0AEB-F566-6383-39E5EBFD3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4871" y="2980610"/>
            <a:ext cx="7253407" cy="45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79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22E35C-B48B-3930-A0C4-B0C1420E3FD0}"/>
              </a:ext>
            </a:extLst>
          </p:cNvPr>
          <p:cNvSpPr txBox="1"/>
          <p:nvPr/>
        </p:nvSpPr>
        <p:spPr>
          <a:xfrm>
            <a:off x="3883511" y="3012141"/>
            <a:ext cx="61479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/>
              <a:t>Thank you</a:t>
            </a:r>
            <a:endParaRPr lang="en-AE" sz="9600" b="1" dirty="0"/>
          </a:p>
        </p:txBody>
      </p:sp>
    </p:spTree>
    <p:extLst>
      <p:ext uri="{BB962C8B-B14F-4D97-AF65-F5344CB8AC3E}">
        <p14:creationId xmlns:p14="http://schemas.microsoft.com/office/powerpoint/2010/main" val="1271395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373</Words>
  <Application>Microsoft Office PowerPoint</Application>
  <PresentationFormat>Custom</PresentationFormat>
  <Paragraphs>47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Open Sans</vt:lpstr>
      <vt:lpstr>Söhne</vt:lpstr>
      <vt:lpstr>Unbounded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pothu srikar</cp:lastModifiedBy>
  <cp:revision>2</cp:revision>
  <dcterms:created xsi:type="dcterms:W3CDTF">2024-03-22T09:51:22Z</dcterms:created>
  <dcterms:modified xsi:type="dcterms:W3CDTF">2024-03-22T11:53:53Z</dcterms:modified>
</cp:coreProperties>
</file>