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Lobster"/>
      <p:regular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Lobster-regular.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84202b3a88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4202b3a88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4202b3a88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4202b3a88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4202b3a88_1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4202b3a88_1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2e0914b8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2e0914b8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2e0914b8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2e0914b8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82e0914b8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2e0914b8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2dae2396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2dae2396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db969da59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db969da59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db969da5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db969da5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db969da5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db969da5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db969da5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db969da5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db969da5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db969da5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7db969da5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db969da5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03ebbf9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03ebbf9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03ebbf9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03ebbf9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db969da5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db969da5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db969da5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db969da5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db969da5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db969da5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2e0914b8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2e0914b8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4202b39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4202b39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03ebbf9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03ebbf9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03ebbf9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03ebbf9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sz="1300"/>
            </a:lvl2pPr>
            <a:lvl3pPr lvl="2" rtl="0" algn="l">
              <a:lnSpc>
                <a:spcPct val="100000"/>
              </a:lnSpc>
              <a:spcBef>
                <a:spcPts val="0"/>
              </a:spcBef>
              <a:spcAft>
                <a:spcPts val="0"/>
              </a:spcAft>
              <a:buSzPts val="1300"/>
              <a:buNone/>
              <a:defRPr sz="1300"/>
            </a:lvl3pPr>
            <a:lvl4pPr lvl="3" rtl="0" algn="l">
              <a:lnSpc>
                <a:spcPct val="100000"/>
              </a:lnSpc>
              <a:spcBef>
                <a:spcPts val="0"/>
              </a:spcBef>
              <a:spcAft>
                <a:spcPts val="0"/>
              </a:spcAft>
              <a:buSzPts val="1300"/>
              <a:buNone/>
              <a:defRPr sz="1300"/>
            </a:lvl4pPr>
            <a:lvl5pPr lvl="4" rtl="0" algn="l">
              <a:lnSpc>
                <a:spcPct val="100000"/>
              </a:lnSpc>
              <a:spcBef>
                <a:spcPts val="0"/>
              </a:spcBef>
              <a:spcAft>
                <a:spcPts val="0"/>
              </a:spcAft>
              <a:buSzPts val="1300"/>
              <a:buNone/>
              <a:defRPr sz="1300"/>
            </a:lvl5pPr>
            <a:lvl6pPr lvl="5" rtl="0" algn="l">
              <a:lnSpc>
                <a:spcPct val="100000"/>
              </a:lnSpc>
              <a:spcBef>
                <a:spcPts val="0"/>
              </a:spcBef>
              <a:spcAft>
                <a:spcPts val="0"/>
              </a:spcAft>
              <a:buSzPts val="1300"/>
              <a:buNone/>
              <a:defRPr sz="1300"/>
            </a:lvl6pPr>
            <a:lvl7pPr lvl="6" rtl="0" algn="l">
              <a:lnSpc>
                <a:spcPct val="100000"/>
              </a:lnSpc>
              <a:spcBef>
                <a:spcPts val="0"/>
              </a:spcBef>
              <a:spcAft>
                <a:spcPts val="0"/>
              </a:spcAft>
              <a:buSzPts val="1300"/>
              <a:buNone/>
              <a:defRPr sz="1300"/>
            </a:lvl7pPr>
            <a:lvl8pPr lvl="7" rtl="0" algn="l">
              <a:lnSpc>
                <a:spcPct val="100000"/>
              </a:lnSpc>
              <a:spcBef>
                <a:spcPts val="0"/>
              </a:spcBef>
              <a:spcAft>
                <a:spcPts val="0"/>
              </a:spcAft>
              <a:buSzPts val="1300"/>
              <a:buNone/>
              <a:defRPr sz="1300"/>
            </a:lvl8pPr>
            <a:lvl9pPr lvl="8" rtl="0" algn="l">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4" name="Shape 144"/>
        <p:cNvGrpSpPr/>
        <p:nvPr/>
      </p:nvGrpSpPr>
      <p:grpSpPr>
        <a:xfrm>
          <a:off x="0" y="0"/>
          <a:ext cx="0" cy="0"/>
          <a:chOff x="0" y="0"/>
          <a:chExt cx="0" cy="0"/>
        </a:xfrm>
      </p:grpSpPr>
      <p:grpSp>
        <p:nvGrpSpPr>
          <p:cNvPr id="145" name="Google Shape;145;p15"/>
          <p:cNvGrpSpPr/>
          <p:nvPr/>
        </p:nvGrpSpPr>
        <p:grpSpPr>
          <a:xfrm>
            <a:off x="0" y="381001"/>
            <a:ext cx="1037850" cy="1016288"/>
            <a:chOff x="0" y="381001"/>
            <a:chExt cx="1037850" cy="1016288"/>
          </a:xfrm>
        </p:grpSpPr>
        <p:sp>
          <p:nvSpPr>
            <p:cNvPr id="146" name="Google Shape;146;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49" name="Google Shape;149;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50" name="Google Shape;15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1" name="Shape 151"/>
        <p:cNvGrpSpPr/>
        <p:nvPr/>
      </p:nvGrpSpPr>
      <p:grpSpPr>
        <a:xfrm>
          <a:off x="0" y="0"/>
          <a:ext cx="0" cy="0"/>
          <a:chOff x="0" y="0"/>
          <a:chExt cx="0" cy="0"/>
        </a:xfrm>
      </p:grpSpPr>
      <p:grpSp>
        <p:nvGrpSpPr>
          <p:cNvPr id="152" name="Google Shape;152;p16"/>
          <p:cNvGrpSpPr/>
          <p:nvPr/>
        </p:nvGrpSpPr>
        <p:grpSpPr>
          <a:xfrm>
            <a:off x="4406400" y="0"/>
            <a:ext cx="4737600" cy="5143065"/>
            <a:chOff x="4406400" y="0"/>
            <a:chExt cx="4737600" cy="5143065"/>
          </a:xfrm>
        </p:grpSpPr>
        <p:sp>
          <p:nvSpPr>
            <p:cNvPr id="153" name="Google Shape;153;p16"/>
            <p:cNvSpPr/>
            <p:nvPr/>
          </p:nvSpPr>
          <p:spPr>
            <a:xfrm rot="5400000">
              <a:off x="4408200" y="-1800"/>
              <a:ext cx="47340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rot="5400000">
              <a:off x="4841125" y="5700"/>
              <a:ext cx="42981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rot="-5400000">
              <a:off x="5618399" y="123646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flipH="1">
              <a:off x="5849857" y="14439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rot="-5400000">
              <a:off x="5987081" y="24694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flipH="1">
              <a:off x="6222115" y="267695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rot="-5400000">
              <a:off x="6675341" y="186201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p:nvPr/>
          </p:nvSpPr>
          <p:spPr>
            <a:xfrm rot="-5400000">
              <a:off x="6861141" y="247781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flipH="1">
              <a:off x="7965266" y="269296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flipH="1">
              <a:off x="8145082" y="330875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rot="-5400000">
              <a:off x="7047599" y="309501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flipH="1">
              <a:off x="7276649" y="330250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p:nvPr/>
          </p:nvSpPr>
          <p:spPr>
            <a:xfrm flipH="1">
              <a:off x="7462448" y="391829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p:nvPr/>
          </p:nvSpPr>
          <p:spPr>
            <a:xfrm rot="-5400000">
              <a:off x="8102491" y="371847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p:nvPr/>
          </p:nvSpPr>
          <p:spPr>
            <a:xfrm flipH="1">
              <a:off x="8334533" y="392596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rot="-5400000">
              <a:off x="8288290" y="43342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1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2" name="Google Shape;17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3" name="Shape 173"/>
        <p:cNvGrpSpPr/>
        <p:nvPr/>
      </p:nvGrpSpPr>
      <p:grpSpPr>
        <a:xfrm>
          <a:off x="0" y="0"/>
          <a:ext cx="0" cy="0"/>
          <a:chOff x="0" y="0"/>
          <a:chExt cx="0" cy="0"/>
        </a:xfrm>
      </p:grpSpPr>
      <p:grpSp>
        <p:nvGrpSpPr>
          <p:cNvPr id="174" name="Google Shape;174;p17"/>
          <p:cNvGrpSpPr/>
          <p:nvPr/>
        </p:nvGrpSpPr>
        <p:grpSpPr>
          <a:xfrm>
            <a:off x="0" y="381001"/>
            <a:ext cx="1037850" cy="1016288"/>
            <a:chOff x="0" y="381001"/>
            <a:chExt cx="1037850" cy="1016288"/>
          </a:xfrm>
        </p:grpSpPr>
        <p:sp>
          <p:nvSpPr>
            <p:cNvPr id="175" name="Google Shape;17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78" name="Google Shape;178;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79" name="Google Shape;179;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80" name="Google Shape;1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1" name="Shape 181"/>
        <p:cNvGrpSpPr/>
        <p:nvPr/>
      </p:nvGrpSpPr>
      <p:grpSpPr>
        <a:xfrm>
          <a:off x="0" y="0"/>
          <a:ext cx="0" cy="0"/>
          <a:chOff x="0" y="0"/>
          <a:chExt cx="0" cy="0"/>
        </a:xfrm>
      </p:grpSpPr>
      <p:grpSp>
        <p:nvGrpSpPr>
          <p:cNvPr id="182" name="Google Shape;182;p18"/>
          <p:cNvGrpSpPr/>
          <p:nvPr/>
        </p:nvGrpSpPr>
        <p:grpSpPr>
          <a:xfrm>
            <a:off x="0" y="381001"/>
            <a:ext cx="1037850" cy="1016288"/>
            <a:chOff x="0" y="381001"/>
            <a:chExt cx="1037850" cy="1016288"/>
          </a:xfrm>
        </p:grpSpPr>
        <p:sp>
          <p:nvSpPr>
            <p:cNvPr id="183" name="Google Shape;18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86" name="Google Shape;18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87" name="Shape 187"/>
        <p:cNvGrpSpPr/>
        <p:nvPr/>
      </p:nvGrpSpPr>
      <p:grpSpPr>
        <a:xfrm>
          <a:off x="0" y="0"/>
          <a:ext cx="0" cy="0"/>
          <a:chOff x="0" y="0"/>
          <a:chExt cx="0" cy="0"/>
        </a:xfrm>
      </p:grpSpPr>
      <p:grpSp>
        <p:nvGrpSpPr>
          <p:cNvPr id="188" name="Google Shape;188;p19"/>
          <p:cNvGrpSpPr/>
          <p:nvPr/>
        </p:nvGrpSpPr>
        <p:grpSpPr>
          <a:xfrm>
            <a:off x="0" y="381001"/>
            <a:ext cx="1037850" cy="1016288"/>
            <a:chOff x="0" y="381001"/>
            <a:chExt cx="1037850" cy="1016288"/>
          </a:xfrm>
        </p:grpSpPr>
        <p:sp>
          <p:nvSpPr>
            <p:cNvPr id="189" name="Google Shape;18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1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92" name="Google Shape;192;p1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93" name="Google Shape;19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94" name="Shape 194"/>
        <p:cNvGrpSpPr/>
        <p:nvPr/>
      </p:nvGrpSpPr>
      <p:grpSpPr>
        <a:xfrm>
          <a:off x="0" y="0"/>
          <a:ext cx="0" cy="0"/>
          <a:chOff x="0" y="0"/>
          <a:chExt cx="0" cy="0"/>
        </a:xfrm>
      </p:grpSpPr>
      <p:grpSp>
        <p:nvGrpSpPr>
          <p:cNvPr id="195" name="Google Shape;195;p20"/>
          <p:cNvGrpSpPr/>
          <p:nvPr/>
        </p:nvGrpSpPr>
        <p:grpSpPr>
          <a:xfrm>
            <a:off x="4406400" y="0"/>
            <a:ext cx="4737600" cy="5143500"/>
            <a:chOff x="4406400" y="0"/>
            <a:chExt cx="4737600" cy="5143500"/>
          </a:xfrm>
        </p:grpSpPr>
        <p:sp>
          <p:nvSpPr>
            <p:cNvPr id="196" name="Google Shape;196;p20"/>
            <p:cNvSpPr/>
            <p:nvPr/>
          </p:nvSpPr>
          <p:spPr>
            <a:xfrm rot="5400000">
              <a:off x="4407900" y="-1500"/>
              <a:ext cx="47346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0"/>
            <p:cNvSpPr/>
            <p:nvPr/>
          </p:nvSpPr>
          <p:spPr>
            <a:xfrm rot="5400000">
              <a:off x="4840825" y="6000"/>
              <a:ext cx="42987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rot="-5400000">
              <a:off x="5618399" y="123664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p:nvPr/>
          </p:nvSpPr>
          <p:spPr>
            <a:xfrm flipH="1">
              <a:off x="5849857" y="144407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rot="-5400000">
              <a:off x="5987081" y="246974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flipH="1">
              <a:off x="6222115" y="2677179"/>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0"/>
            <p:cNvSpPr/>
            <p:nvPr/>
          </p:nvSpPr>
          <p:spPr>
            <a:xfrm rot="-5400000">
              <a:off x="6675341" y="186224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0"/>
            <p:cNvSpPr/>
            <p:nvPr/>
          </p:nvSpPr>
          <p:spPr>
            <a:xfrm rot="-5400000">
              <a:off x="6861141" y="247808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p:nvPr/>
          </p:nvSpPr>
          <p:spPr>
            <a:xfrm flipH="1">
              <a:off x="7965266" y="269319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0"/>
            <p:cNvSpPr/>
            <p:nvPr/>
          </p:nvSpPr>
          <p:spPr>
            <a:xfrm flipH="1">
              <a:off x="8145082" y="330903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0"/>
            <p:cNvSpPr/>
            <p:nvPr/>
          </p:nvSpPr>
          <p:spPr>
            <a:xfrm rot="-5400000">
              <a:off x="7047599" y="309534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0"/>
            <p:cNvSpPr/>
            <p:nvPr/>
          </p:nvSpPr>
          <p:spPr>
            <a:xfrm flipH="1">
              <a:off x="7276649" y="330278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0"/>
            <p:cNvSpPr/>
            <p:nvPr/>
          </p:nvSpPr>
          <p:spPr>
            <a:xfrm flipH="1">
              <a:off x="7462448" y="391862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0"/>
            <p:cNvSpPr/>
            <p:nvPr/>
          </p:nvSpPr>
          <p:spPr>
            <a:xfrm rot="-5400000">
              <a:off x="8102491" y="37188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p:nvPr/>
          </p:nvSpPr>
          <p:spPr>
            <a:xfrm flipH="1">
              <a:off x="8334533" y="392629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rot="-5400000">
              <a:off x="8288290" y="433470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2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15" name="Google Shape;21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6" name="Shape 216"/>
        <p:cNvGrpSpPr/>
        <p:nvPr/>
      </p:nvGrpSpPr>
      <p:grpSpPr>
        <a:xfrm>
          <a:off x="0" y="0"/>
          <a:ext cx="0" cy="0"/>
          <a:chOff x="0" y="0"/>
          <a:chExt cx="0" cy="0"/>
        </a:xfrm>
      </p:grpSpPr>
      <p:grpSp>
        <p:nvGrpSpPr>
          <p:cNvPr id="217" name="Google Shape;217;p21"/>
          <p:cNvGrpSpPr/>
          <p:nvPr/>
        </p:nvGrpSpPr>
        <p:grpSpPr>
          <a:xfrm>
            <a:off x="0" y="381001"/>
            <a:ext cx="1037850" cy="1016288"/>
            <a:chOff x="0" y="381001"/>
            <a:chExt cx="1037850" cy="1016288"/>
          </a:xfrm>
        </p:grpSpPr>
        <p:sp>
          <p:nvSpPr>
            <p:cNvPr id="218" name="Google Shape;21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2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21" name="Google Shape;221;p2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sz="1300"/>
            </a:lvl2pPr>
            <a:lvl3pPr lvl="2" rtl="0" algn="l">
              <a:lnSpc>
                <a:spcPct val="100000"/>
              </a:lnSpc>
              <a:spcBef>
                <a:spcPts val="0"/>
              </a:spcBef>
              <a:spcAft>
                <a:spcPts val="0"/>
              </a:spcAft>
              <a:buSzPts val="1300"/>
              <a:buNone/>
              <a:defRPr sz="1300"/>
            </a:lvl3pPr>
            <a:lvl4pPr lvl="3" rtl="0" algn="l">
              <a:lnSpc>
                <a:spcPct val="100000"/>
              </a:lnSpc>
              <a:spcBef>
                <a:spcPts val="0"/>
              </a:spcBef>
              <a:spcAft>
                <a:spcPts val="0"/>
              </a:spcAft>
              <a:buSzPts val="1300"/>
              <a:buNone/>
              <a:defRPr sz="1300"/>
            </a:lvl4pPr>
            <a:lvl5pPr lvl="4" rtl="0" algn="l">
              <a:lnSpc>
                <a:spcPct val="100000"/>
              </a:lnSpc>
              <a:spcBef>
                <a:spcPts val="0"/>
              </a:spcBef>
              <a:spcAft>
                <a:spcPts val="0"/>
              </a:spcAft>
              <a:buSzPts val="1300"/>
              <a:buNone/>
              <a:defRPr sz="1300"/>
            </a:lvl5pPr>
            <a:lvl6pPr lvl="5" rtl="0" algn="l">
              <a:lnSpc>
                <a:spcPct val="100000"/>
              </a:lnSpc>
              <a:spcBef>
                <a:spcPts val="0"/>
              </a:spcBef>
              <a:spcAft>
                <a:spcPts val="0"/>
              </a:spcAft>
              <a:buSzPts val="1300"/>
              <a:buNone/>
              <a:defRPr sz="1300"/>
            </a:lvl6pPr>
            <a:lvl7pPr lvl="6" rtl="0" algn="l">
              <a:lnSpc>
                <a:spcPct val="100000"/>
              </a:lnSpc>
              <a:spcBef>
                <a:spcPts val="0"/>
              </a:spcBef>
              <a:spcAft>
                <a:spcPts val="0"/>
              </a:spcAft>
              <a:buSzPts val="1300"/>
              <a:buNone/>
              <a:defRPr sz="1300"/>
            </a:lvl7pPr>
            <a:lvl8pPr lvl="7" rtl="0" algn="l">
              <a:lnSpc>
                <a:spcPct val="100000"/>
              </a:lnSpc>
              <a:spcBef>
                <a:spcPts val="0"/>
              </a:spcBef>
              <a:spcAft>
                <a:spcPts val="0"/>
              </a:spcAft>
              <a:buSzPts val="1300"/>
              <a:buNone/>
              <a:defRPr sz="1300"/>
            </a:lvl8pPr>
            <a:lvl9pPr lvl="8" rtl="0" algn="l">
              <a:lnSpc>
                <a:spcPct val="100000"/>
              </a:lnSpc>
              <a:spcBef>
                <a:spcPts val="0"/>
              </a:spcBef>
              <a:spcAft>
                <a:spcPts val="0"/>
              </a:spcAft>
              <a:buSzPts val="1300"/>
              <a:buNone/>
              <a:defRPr sz="1300"/>
            </a:lvl9pPr>
          </a:lstStyle>
          <a:p/>
        </p:txBody>
      </p:sp>
      <p:sp>
        <p:nvSpPr>
          <p:cNvPr id="222" name="Google Shape;222;p2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23" name="Google Shape;22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4" name="Shape 224"/>
        <p:cNvGrpSpPr/>
        <p:nvPr/>
      </p:nvGrpSpPr>
      <p:grpSpPr>
        <a:xfrm>
          <a:off x="0" y="0"/>
          <a:ext cx="0" cy="0"/>
          <a:chOff x="0" y="0"/>
          <a:chExt cx="0" cy="0"/>
        </a:xfrm>
      </p:grpSpPr>
      <p:grpSp>
        <p:nvGrpSpPr>
          <p:cNvPr id="225" name="Google Shape;225;p22"/>
          <p:cNvGrpSpPr/>
          <p:nvPr/>
        </p:nvGrpSpPr>
        <p:grpSpPr>
          <a:xfrm>
            <a:off x="0" y="4128572"/>
            <a:ext cx="698925" cy="684657"/>
            <a:chOff x="0" y="3785672"/>
            <a:chExt cx="698925" cy="684657"/>
          </a:xfrm>
        </p:grpSpPr>
        <p:sp>
          <p:nvSpPr>
            <p:cNvPr id="226" name="Google Shape;226;p22"/>
            <p:cNvSpPr/>
            <p:nvPr/>
          </p:nvSpPr>
          <p:spPr>
            <a:xfrm rot="-5400000">
              <a:off x="0" y="3785672"/>
              <a:ext cx="544800" cy="544800"/>
            </a:xfrm>
            <a:prstGeom prst="diagStripe">
              <a:avLst>
                <a:gd fmla="val 50000" name="adj"/>
              </a:avLst>
            </a:prstGeom>
            <a:solidFill>
              <a:schemeClr val="lt1">
                <a:alpha val="94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flipH="1">
              <a:off x="154125" y="3925529"/>
              <a:ext cx="544800" cy="544800"/>
            </a:xfrm>
            <a:prstGeom prst="diagStripe">
              <a:avLst>
                <a:gd fmla="val 50000" name="adj"/>
              </a:avLst>
            </a:prstGeom>
            <a:solidFill>
              <a:schemeClr val="lt1">
                <a:alpha val="94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2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300"/>
              <a:buNone/>
              <a:defRPr/>
            </a:lvl1pPr>
          </a:lstStyle>
          <a:p/>
        </p:txBody>
      </p:sp>
      <p:sp>
        <p:nvSpPr>
          <p:cNvPr id="229" name="Google Shape;2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30" name="Shape 230"/>
        <p:cNvGrpSpPr/>
        <p:nvPr/>
      </p:nvGrpSpPr>
      <p:grpSpPr>
        <a:xfrm>
          <a:off x="0" y="0"/>
          <a:ext cx="0" cy="0"/>
          <a:chOff x="0" y="0"/>
          <a:chExt cx="0" cy="0"/>
        </a:xfrm>
      </p:grpSpPr>
      <p:grpSp>
        <p:nvGrpSpPr>
          <p:cNvPr id="231" name="Google Shape;231;p23"/>
          <p:cNvGrpSpPr/>
          <p:nvPr/>
        </p:nvGrpSpPr>
        <p:grpSpPr>
          <a:xfrm>
            <a:off x="4406400" y="0"/>
            <a:ext cx="4737600" cy="5143065"/>
            <a:chOff x="4406400" y="0"/>
            <a:chExt cx="4737600" cy="5143065"/>
          </a:xfrm>
        </p:grpSpPr>
        <p:sp>
          <p:nvSpPr>
            <p:cNvPr id="232" name="Google Shape;232;p23"/>
            <p:cNvSpPr/>
            <p:nvPr/>
          </p:nvSpPr>
          <p:spPr>
            <a:xfrm rot="5400000">
              <a:off x="4408200" y="-1800"/>
              <a:ext cx="47340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rot="5400000">
              <a:off x="4841125" y="5700"/>
              <a:ext cx="42981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rot="-5400000">
              <a:off x="5618399" y="123646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flipH="1">
              <a:off x="5849857" y="14439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rot="-5400000">
              <a:off x="5987081" y="24694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flipH="1">
              <a:off x="6222115" y="267695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rot="-5400000">
              <a:off x="6675341" y="186201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rot="-5400000">
              <a:off x="6861141" y="247781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flipH="1">
              <a:off x="7965266" y="269296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flipH="1">
              <a:off x="8145082" y="330875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3"/>
            <p:cNvSpPr/>
            <p:nvPr/>
          </p:nvSpPr>
          <p:spPr>
            <a:xfrm rot="-5400000">
              <a:off x="7047599" y="309501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flipH="1">
              <a:off x="7276649" y="330250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flipH="1">
              <a:off x="7462448" y="391829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rot="-5400000">
              <a:off x="8102491" y="371847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flipH="1">
              <a:off x="8334533" y="392596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rot="-5400000">
              <a:off x="8288290" y="43342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8000"/>
              <a:buNone/>
              <a:defRPr sz="8000"/>
            </a:lvl1pPr>
            <a:lvl2pPr lvl="1" rtl="0" algn="l">
              <a:lnSpc>
                <a:spcPct val="100000"/>
              </a:lnSpc>
              <a:spcBef>
                <a:spcPts val="0"/>
              </a:spcBef>
              <a:spcAft>
                <a:spcPts val="0"/>
              </a:spcAft>
              <a:buSzPts val="8000"/>
              <a:buNone/>
              <a:defRPr sz="8000"/>
            </a:lvl2pPr>
            <a:lvl3pPr lvl="2" rtl="0" algn="l">
              <a:lnSpc>
                <a:spcPct val="100000"/>
              </a:lnSpc>
              <a:spcBef>
                <a:spcPts val="0"/>
              </a:spcBef>
              <a:spcAft>
                <a:spcPts val="0"/>
              </a:spcAft>
              <a:buSzPts val="8000"/>
              <a:buNone/>
              <a:defRPr sz="8000"/>
            </a:lvl3pPr>
            <a:lvl4pPr lvl="3" rtl="0" algn="l">
              <a:lnSpc>
                <a:spcPct val="100000"/>
              </a:lnSpc>
              <a:spcBef>
                <a:spcPts val="0"/>
              </a:spcBef>
              <a:spcAft>
                <a:spcPts val="0"/>
              </a:spcAft>
              <a:buSzPts val="8000"/>
              <a:buNone/>
              <a:defRPr sz="8000"/>
            </a:lvl4pPr>
            <a:lvl5pPr lvl="4" rtl="0" algn="l">
              <a:lnSpc>
                <a:spcPct val="100000"/>
              </a:lnSpc>
              <a:spcBef>
                <a:spcPts val="0"/>
              </a:spcBef>
              <a:spcAft>
                <a:spcPts val="0"/>
              </a:spcAft>
              <a:buSzPts val="8000"/>
              <a:buNone/>
              <a:defRPr sz="8000"/>
            </a:lvl5pPr>
            <a:lvl6pPr lvl="5" rtl="0" algn="l">
              <a:lnSpc>
                <a:spcPct val="100000"/>
              </a:lnSpc>
              <a:spcBef>
                <a:spcPts val="0"/>
              </a:spcBef>
              <a:spcAft>
                <a:spcPts val="0"/>
              </a:spcAft>
              <a:buSzPts val="8000"/>
              <a:buNone/>
              <a:defRPr sz="8000"/>
            </a:lvl6pPr>
            <a:lvl7pPr lvl="6" rtl="0" algn="l">
              <a:lnSpc>
                <a:spcPct val="100000"/>
              </a:lnSpc>
              <a:spcBef>
                <a:spcPts val="0"/>
              </a:spcBef>
              <a:spcAft>
                <a:spcPts val="0"/>
              </a:spcAft>
              <a:buSzPts val="8000"/>
              <a:buNone/>
              <a:defRPr sz="8000"/>
            </a:lvl7pPr>
            <a:lvl8pPr lvl="7" rtl="0" algn="l">
              <a:lnSpc>
                <a:spcPct val="100000"/>
              </a:lnSpc>
              <a:spcBef>
                <a:spcPts val="0"/>
              </a:spcBef>
              <a:spcAft>
                <a:spcPts val="0"/>
              </a:spcAft>
              <a:buSzPts val="8000"/>
              <a:buNone/>
              <a:defRPr sz="8000"/>
            </a:lvl8pPr>
            <a:lvl9pPr lvl="8" rtl="0" algn="l">
              <a:lnSpc>
                <a:spcPct val="100000"/>
              </a:lnSpc>
              <a:spcBef>
                <a:spcPts val="0"/>
              </a:spcBef>
              <a:spcAft>
                <a:spcPts val="0"/>
              </a:spcAft>
              <a:buSzPts val="8000"/>
              <a:buNone/>
              <a:defRPr sz="8000"/>
            </a:lvl9pPr>
          </a:lstStyle>
          <a:p>
            <a:r>
              <a:t>xx%</a:t>
            </a:r>
          </a:p>
        </p:txBody>
      </p:sp>
      <p:sp>
        <p:nvSpPr>
          <p:cNvPr id="251" name="Google Shape;251;p2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52" name="Google Shape;25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3" name="Shape 253"/>
        <p:cNvGrpSpPr/>
        <p:nvPr/>
      </p:nvGrpSpPr>
      <p:grpSpPr>
        <a:xfrm>
          <a:off x="0" y="0"/>
          <a:ext cx="0" cy="0"/>
          <a:chOff x="0" y="0"/>
          <a:chExt cx="0" cy="0"/>
        </a:xfrm>
      </p:grpSpPr>
      <p:sp>
        <p:nvSpPr>
          <p:cNvPr id="254" name="Google Shape;25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kaggle.com/wurenzhe/satellite-road-segment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srikaranand/road-segmentation-datas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5"/>
          <p:cNvSpPr txBox="1"/>
          <p:nvPr>
            <p:ph type="ctrTitle"/>
          </p:nvPr>
        </p:nvSpPr>
        <p:spPr>
          <a:xfrm>
            <a:off x="3169125" y="535525"/>
            <a:ext cx="5385600" cy="11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Automatic Road Extraction from Satellite Image</a:t>
            </a:r>
            <a:endParaRPr sz="3000"/>
          </a:p>
        </p:txBody>
      </p:sp>
      <p:sp>
        <p:nvSpPr>
          <p:cNvPr id="260" name="Google Shape;260;p25"/>
          <p:cNvSpPr txBox="1"/>
          <p:nvPr>
            <p:ph idx="1" type="subTitle"/>
          </p:nvPr>
        </p:nvSpPr>
        <p:spPr>
          <a:xfrm>
            <a:off x="4424625" y="2025000"/>
            <a:ext cx="4130100" cy="24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Group 10</a:t>
            </a:r>
            <a:endParaRPr sz="24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Ishan Arora (IIT2017501)</a:t>
            </a:r>
            <a:endParaRPr sz="1800"/>
          </a:p>
          <a:p>
            <a:pPr indent="0" lvl="0" marL="0" rtl="0" algn="l">
              <a:spcBef>
                <a:spcPts val="0"/>
              </a:spcBef>
              <a:spcAft>
                <a:spcPts val="0"/>
              </a:spcAft>
              <a:buNone/>
            </a:pPr>
            <a:r>
              <a:rPr lang="en" sz="1800"/>
              <a:t>Vikrant Singh (IIT2017502)</a:t>
            </a:r>
            <a:endParaRPr sz="1800"/>
          </a:p>
          <a:p>
            <a:pPr indent="0" lvl="0" marL="0" rtl="0" algn="l">
              <a:spcBef>
                <a:spcPts val="0"/>
              </a:spcBef>
              <a:spcAft>
                <a:spcPts val="0"/>
              </a:spcAft>
              <a:buNone/>
            </a:pPr>
            <a:r>
              <a:rPr lang="en" sz="1800"/>
              <a:t>Srikar Anand (IIT2017504)</a:t>
            </a:r>
            <a:endParaRPr sz="1800"/>
          </a:p>
          <a:p>
            <a:pPr indent="0" lvl="0" marL="0" rtl="0" algn="l">
              <a:spcBef>
                <a:spcPts val="0"/>
              </a:spcBef>
              <a:spcAft>
                <a:spcPts val="0"/>
              </a:spcAft>
              <a:buNone/>
            </a:pPr>
            <a:r>
              <a:rPr lang="en" sz="1800"/>
              <a:t>Akshay Gupta (IIT2017505)</a:t>
            </a:r>
            <a:endParaRPr sz="1800"/>
          </a:p>
          <a:p>
            <a:pPr indent="0" lvl="0" marL="0" rtl="0" algn="l">
              <a:spcBef>
                <a:spcPts val="0"/>
              </a:spcBef>
              <a:spcAft>
                <a:spcPts val="0"/>
              </a:spcAft>
              <a:buNone/>
            </a:pPr>
            <a:r>
              <a:rPr lang="en" sz="1800"/>
              <a:t>Naman Deept (IIT2017507)</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Base Paper</a:t>
            </a:r>
            <a:r>
              <a:rPr b="1" lang="en"/>
              <a:t> Methodology</a:t>
            </a:r>
            <a:endParaRPr b="1"/>
          </a:p>
        </p:txBody>
      </p:sp>
      <p:sp>
        <p:nvSpPr>
          <p:cNvPr id="314" name="Google Shape;314;p34"/>
          <p:cNvSpPr txBox="1"/>
          <p:nvPr>
            <p:ph idx="1" type="body"/>
          </p:nvPr>
        </p:nvSpPr>
        <p:spPr>
          <a:xfrm>
            <a:off x="1297500" y="1132125"/>
            <a:ext cx="7038900" cy="334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At training time we are presented with N map and aerial image patch pairs. We train the neural network by minimizing the total cross entropy between ground truth and predicted map patches</a:t>
            </a:r>
            <a:endParaRPr sz="1400"/>
          </a:p>
          <a:p>
            <a:pPr indent="-317500" lvl="0" marL="457200" rtl="0" algn="l">
              <a:spcBef>
                <a:spcPts val="0"/>
              </a:spcBef>
              <a:spcAft>
                <a:spcPts val="0"/>
              </a:spcAft>
              <a:buSzPts val="1400"/>
              <a:buChar char="●"/>
            </a:pPr>
            <a:r>
              <a:rPr lang="en" sz="1400"/>
              <a:t>We pretrain the neural network f using the procedure of Hinton and Salakhutdinov, which makes use of Restricted Boltzmann Machines (RBMs)</a:t>
            </a:r>
            <a:endParaRPr sz="1400"/>
          </a:p>
          <a:p>
            <a:pPr indent="-317500" lvl="0" marL="457200" rtl="0" algn="l">
              <a:spcBef>
                <a:spcPts val="0"/>
              </a:spcBef>
              <a:spcAft>
                <a:spcPts val="0"/>
              </a:spcAft>
              <a:buSzPts val="1400"/>
              <a:buChar char="●"/>
            </a:pPr>
            <a:r>
              <a:rPr lang="en" sz="1400"/>
              <a:t>Since our neural network has real-valued inputs and logistic hidden units, in order to apply RBM-based pretraining, we use an RBM with Gaussian visible and binary hidden units</a:t>
            </a:r>
            <a:endParaRPr sz="1400"/>
          </a:p>
          <a:p>
            <a:pPr indent="-317500" lvl="0" marL="457200" rtl="0" algn="l">
              <a:spcBef>
                <a:spcPts val="0"/>
              </a:spcBef>
              <a:spcAft>
                <a:spcPts val="0"/>
              </a:spcAft>
              <a:buSzPts val="1400"/>
              <a:buChar char="●"/>
            </a:pPr>
            <a:r>
              <a:rPr lang="en" sz="1400"/>
              <a:t>We train an RBM on the PCA representations of aerial image patches by approximately minimizing Contrastive Divergence using stochastic gradient descent with momentum</a:t>
            </a:r>
            <a:endParaRPr sz="1400"/>
          </a:p>
          <a:p>
            <a:pPr indent="-317500" lvl="0" marL="457200" rtl="0" algn="l">
              <a:spcBef>
                <a:spcPts val="0"/>
              </a:spcBef>
              <a:spcAft>
                <a:spcPts val="0"/>
              </a:spcAft>
              <a:buSzPts val="1400"/>
              <a:buChar char="●"/>
            </a:pPr>
            <a:r>
              <a:rPr lang="en" sz="1400"/>
              <a:t>Once the RBM was trained, we initialized the weight matrix W1 and bias vector b1 from Equation 4 with the RBM weights w and b</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Base Paper </a:t>
            </a:r>
            <a:r>
              <a:rPr b="1" lang="en"/>
              <a:t>Methodology (Contd..)</a:t>
            </a:r>
            <a:endParaRPr b="1"/>
          </a:p>
        </p:txBody>
      </p:sp>
      <p:sp>
        <p:nvSpPr>
          <p:cNvPr id="320" name="Google Shape;320;p35"/>
          <p:cNvSpPr txBox="1"/>
          <p:nvPr>
            <p:ph idx="1" type="body"/>
          </p:nvPr>
        </p:nvSpPr>
        <p:spPr>
          <a:xfrm>
            <a:off x="1297500" y="1218125"/>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neural network is trained using stochastic gradient descent to minimize cross entropy between the ground truth map patches and the predictions</a:t>
            </a:r>
            <a:endParaRPr sz="1500"/>
          </a:p>
          <a:p>
            <a:pPr indent="-323850" lvl="0" marL="457200" rtl="0" algn="l">
              <a:spcBef>
                <a:spcPts val="0"/>
              </a:spcBef>
              <a:spcAft>
                <a:spcPts val="0"/>
              </a:spcAft>
              <a:buSzPts val="1500"/>
              <a:buChar char="●"/>
            </a:pPr>
            <a:r>
              <a:rPr lang="en" sz="1500"/>
              <a:t>We do not use pre-training when training, as this did not improve performance</a:t>
            </a:r>
            <a:endParaRPr sz="1500"/>
          </a:p>
          <a:p>
            <a:pPr indent="-323850" lvl="0" marL="457200" rtl="0" algn="l">
              <a:spcBef>
                <a:spcPts val="0"/>
              </a:spcBef>
              <a:spcAft>
                <a:spcPts val="0"/>
              </a:spcAft>
              <a:buSzPts val="1500"/>
              <a:buChar char="●"/>
            </a:pPr>
            <a:r>
              <a:rPr lang="en" sz="1500"/>
              <a:t>As with training of the neural network f, we randomly rotate each training case before it is processed in order to remove a bias towards roads in some orientations</a:t>
            </a:r>
            <a:endParaRPr sz="1500"/>
          </a:p>
          <a:p>
            <a:pPr indent="-323850" lvl="0" marL="457200" rtl="0" algn="l">
              <a:spcBef>
                <a:spcPts val="0"/>
              </a:spcBef>
              <a:spcAft>
                <a:spcPts val="0"/>
              </a:spcAft>
              <a:buSzPts val="1500"/>
              <a:buChar char="●"/>
            </a:pPr>
            <a:r>
              <a:rPr lang="en" sz="1500"/>
              <a:t>We train a convolutional neural network to predict small noise-free patches of natural images given larger patches that had noise added to them</a:t>
            </a:r>
            <a:endParaRPr sz="1500"/>
          </a:p>
          <a:p>
            <a:pPr indent="-323850" lvl="0" marL="457200" rtl="0" algn="l">
              <a:spcBef>
                <a:spcPts val="0"/>
              </a:spcBef>
              <a:spcAft>
                <a:spcPts val="0"/>
              </a:spcAft>
              <a:buSzPts val="1500"/>
              <a:buChar char="●"/>
            </a:pPr>
            <a:r>
              <a:rPr lang="en" sz="1500"/>
              <a:t>Since our post-processing procedure repeatedly applies a local filter at fixed intervals over a larger image, it can be seen as a type of convolutional neural network where the convolution is followed by subsampling</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Base Paper </a:t>
            </a:r>
            <a:r>
              <a:rPr b="1" lang="en"/>
              <a:t>Methodology (Contd..)</a:t>
            </a:r>
            <a:endParaRPr b="1"/>
          </a:p>
        </p:txBody>
      </p:sp>
      <p:sp>
        <p:nvSpPr>
          <p:cNvPr id="326" name="Google Shape;326;p36"/>
          <p:cNvSpPr txBox="1"/>
          <p:nvPr>
            <p:ph idx="1" type="body"/>
          </p:nvPr>
        </p:nvSpPr>
        <p:spPr>
          <a:xfrm>
            <a:off x="1297500" y="1116150"/>
            <a:ext cx="327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Figure 1(b) shows the result of applying the post-processing procedure to the predictions from Figure 1(a). The process clearly removes disconnected blotches, fills in the gaps in the roads, and generally improves the quality of the predictions. While we do not do so in this paper, the post-processing procedure can be applied repeatedly, with each application receiving the predictions made by the previous application as input. This process propagates confident predictions along the predicted road network</a:t>
            </a:r>
            <a:endParaRPr sz="1400"/>
          </a:p>
        </p:txBody>
      </p:sp>
      <p:pic>
        <p:nvPicPr>
          <p:cNvPr id="327" name="Google Shape;327;p36"/>
          <p:cNvPicPr preferRelativeResize="0"/>
          <p:nvPr/>
        </p:nvPicPr>
        <p:blipFill>
          <a:blip r:embed="rId3">
            <a:alphaModFix/>
          </a:blip>
          <a:stretch>
            <a:fillRect/>
          </a:stretch>
        </p:blipFill>
        <p:spPr>
          <a:xfrm>
            <a:off x="5954350" y="915175"/>
            <a:ext cx="2198425" cy="1474875"/>
          </a:xfrm>
          <a:prstGeom prst="rect">
            <a:avLst/>
          </a:prstGeom>
          <a:noFill/>
          <a:ln>
            <a:noFill/>
          </a:ln>
        </p:spPr>
      </p:pic>
      <p:pic>
        <p:nvPicPr>
          <p:cNvPr id="328" name="Google Shape;328;p36"/>
          <p:cNvPicPr preferRelativeResize="0"/>
          <p:nvPr/>
        </p:nvPicPr>
        <p:blipFill>
          <a:blip r:embed="rId4">
            <a:alphaModFix/>
          </a:blip>
          <a:stretch>
            <a:fillRect/>
          </a:stretch>
        </p:blipFill>
        <p:spPr>
          <a:xfrm>
            <a:off x="5954349" y="2767419"/>
            <a:ext cx="2198425" cy="1826381"/>
          </a:xfrm>
          <a:prstGeom prst="rect">
            <a:avLst/>
          </a:prstGeom>
          <a:noFill/>
          <a:ln>
            <a:noFill/>
          </a:ln>
        </p:spPr>
      </p:pic>
      <p:sp>
        <p:nvSpPr>
          <p:cNvPr id="329" name="Google Shape;329;p36"/>
          <p:cNvSpPr txBox="1"/>
          <p:nvPr/>
        </p:nvSpPr>
        <p:spPr>
          <a:xfrm>
            <a:off x="5954350" y="2390050"/>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Figure 1(a)</a:t>
            </a:r>
            <a:endParaRPr>
              <a:solidFill>
                <a:srgbClr val="FFFFFF"/>
              </a:solidFill>
              <a:latin typeface="Lato"/>
              <a:ea typeface="Lato"/>
              <a:cs typeface="Lato"/>
              <a:sym typeface="Lato"/>
            </a:endParaRPr>
          </a:p>
        </p:txBody>
      </p:sp>
      <p:sp>
        <p:nvSpPr>
          <p:cNvPr id="330" name="Google Shape;330;p36"/>
          <p:cNvSpPr txBox="1"/>
          <p:nvPr/>
        </p:nvSpPr>
        <p:spPr>
          <a:xfrm>
            <a:off x="5954350" y="4593800"/>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Figure 1(b)</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7"/>
          <p:cNvSpPr txBox="1"/>
          <p:nvPr>
            <p:ph type="title"/>
          </p:nvPr>
        </p:nvSpPr>
        <p:spPr>
          <a:xfrm>
            <a:off x="1297500" y="428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Base Paper:</a:t>
            </a:r>
            <a:r>
              <a:rPr b="1" lang="en"/>
              <a:t> Similarity with our project</a:t>
            </a:r>
            <a:endParaRPr b="1"/>
          </a:p>
        </p:txBody>
      </p:sp>
      <p:sp>
        <p:nvSpPr>
          <p:cNvPr id="336" name="Google Shape;336;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part which we had taken from the base paper is the idea of using neural  networks  to  detect  the  roads  from  images.   By  studying  how the base paper has implemented the convolution neural networks and related techniques to detect the roads from high resolution aerial images, we have tried to use it our project.  Although the idea of using convolution neural network(CNN) is same, but the CNN model which had been implemented in our project has been modified in order to make it fit for detecting the roads in satellite images as CNN in base paper is only fit for aerial images.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Base Paper:</a:t>
            </a:r>
            <a:r>
              <a:rPr b="1" lang="en"/>
              <a:t> Modifications done</a:t>
            </a:r>
            <a:endParaRPr b="1"/>
          </a:p>
        </p:txBody>
      </p:sp>
      <p:sp>
        <p:nvSpPr>
          <p:cNvPr id="342" name="Google Shape;342;p38"/>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one of the part which we had modified in our project compared to the method given in base paper is that the base paper has made use of the aerial images while in our project we have used satellite images.Since aerial image which are mainly taken from near to earth surface through drones,etc, hence they are of much higher resolution than the satellite images which make it much easier to detect patterns like roads in aerial images.  While satellite images which are of lower resolution compared to aerial one required better neural network models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Base Paper:</a:t>
            </a:r>
            <a:r>
              <a:rPr b="1" lang="en"/>
              <a:t> Modifications done</a:t>
            </a:r>
            <a:endParaRPr b="1"/>
          </a:p>
        </p:txBody>
      </p:sp>
      <p:sp>
        <p:nvSpPr>
          <p:cNvPr id="348" name="Google Shape;348;p39"/>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The another modification which we have made from base paper is that we  have tried  to  sharpen  the  input  image  using  appropriate  image sharpening filters and sharpening techniques to make the differences clear  so  that  we  can  yield  better  and  more  accurate  results.   The method used in base paper has not used any such kind of sharpening techniques.  </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1286400" y="172050"/>
            <a:ext cx="7038900" cy="14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Results:</a:t>
            </a:r>
            <a:endParaRPr b="1" sz="2600"/>
          </a:p>
          <a:p>
            <a:pPr indent="0" lvl="0" marL="0" rtl="0" algn="l">
              <a:spcBef>
                <a:spcPts val="0"/>
              </a:spcBef>
              <a:spcAft>
                <a:spcPts val="0"/>
              </a:spcAft>
              <a:buNone/>
            </a:pPr>
            <a:r>
              <a:rPr lang="en" sz="1200"/>
              <a:t>We have generated a binary image(Intermediate Output) from the satellite image where the white portion represents the network of roads while the black part depicts the rest. This image is then used as a mask on the original image to obtain the output image(Final Output) which highlights the roads in the original image.The roads are extracted from the network of roads in satellite image with an accuracy of 90.78%</a:t>
            </a:r>
            <a:endParaRPr sz="1200"/>
          </a:p>
        </p:txBody>
      </p:sp>
      <p:pic>
        <p:nvPicPr>
          <p:cNvPr id="354" name="Google Shape;354;p40"/>
          <p:cNvPicPr preferRelativeResize="0"/>
          <p:nvPr/>
        </p:nvPicPr>
        <p:blipFill>
          <a:blip r:embed="rId3">
            <a:alphaModFix/>
          </a:blip>
          <a:stretch>
            <a:fillRect/>
          </a:stretch>
        </p:blipFill>
        <p:spPr>
          <a:xfrm>
            <a:off x="453650" y="1734600"/>
            <a:ext cx="2580224" cy="2580224"/>
          </a:xfrm>
          <a:prstGeom prst="rect">
            <a:avLst/>
          </a:prstGeom>
          <a:noFill/>
          <a:ln>
            <a:noFill/>
          </a:ln>
        </p:spPr>
      </p:pic>
      <p:pic>
        <p:nvPicPr>
          <p:cNvPr id="355" name="Google Shape;355;p40"/>
          <p:cNvPicPr preferRelativeResize="0"/>
          <p:nvPr/>
        </p:nvPicPr>
        <p:blipFill>
          <a:blip r:embed="rId4">
            <a:alphaModFix/>
          </a:blip>
          <a:stretch>
            <a:fillRect/>
          </a:stretch>
        </p:blipFill>
        <p:spPr>
          <a:xfrm>
            <a:off x="3281887" y="1734600"/>
            <a:ext cx="2580225" cy="2580225"/>
          </a:xfrm>
          <a:prstGeom prst="rect">
            <a:avLst/>
          </a:prstGeom>
          <a:noFill/>
          <a:ln>
            <a:noFill/>
          </a:ln>
        </p:spPr>
      </p:pic>
      <p:sp>
        <p:nvSpPr>
          <p:cNvPr id="356" name="Google Shape;356;p40"/>
          <p:cNvSpPr txBox="1"/>
          <p:nvPr/>
        </p:nvSpPr>
        <p:spPr>
          <a:xfrm>
            <a:off x="453613" y="4411875"/>
            <a:ext cx="25803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Input Image</a:t>
            </a:r>
            <a:endParaRPr>
              <a:solidFill>
                <a:srgbClr val="FFFFFF"/>
              </a:solidFill>
              <a:latin typeface="Lato"/>
              <a:ea typeface="Lato"/>
              <a:cs typeface="Lato"/>
              <a:sym typeface="Lato"/>
            </a:endParaRPr>
          </a:p>
        </p:txBody>
      </p:sp>
      <p:sp>
        <p:nvSpPr>
          <p:cNvPr id="357" name="Google Shape;357;p40"/>
          <p:cNvSpPr txBox="1"/>
          <p:nvPr/>
        </p:nvSpPr>
        <p:spPr>
          <a:xfrm>
            <a:off x="3281838" y="4411875"/>
            <a:ext cx="25803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Intermediate Output</a:t>
            </a:r>
            <a:endParaRPr>
              <a:solidFill>
                <a:srgbClr val="FFFFFF"/>
              </a:solidFill>
              <a:latin typeface="Lato"/>
              <a:ea typeface="Lato"/>
              <a:cs typeface="Lato"/>
              <a:sym typeface="Lato"/>
            </a:endParaRPr>
          </a:p>
        </p:txBody>
      </p:sp>
      <p:pic>
        <p:nvPicPr>
          <p:cNvPr id="358" name="Google Shape;358;p40"/>
          <p:cNvPicPr preferRelativeResize="0"/>
          <p:nvPr/>
        </p:nvPicPr>
        <p:blipFill>
          <a:blip r:embed="rId5">
            <a:alphaModFix/>
          </a:blip>
          <a:stretch>
            <a:fillRect/>
          </a:stretch>
        </p:blipFill>
        <p:spPr>
          <a:xfrm>
            <a:off x="6036725" y="1734600"/>
            <a:ext cx="2677275" cy="2677275"/>
          </a:xfrm>
          <a:prstGeom prst="rect">
            <a:avLst/>
          </a:prstGeom>
          <a:noFill/>
          <a:ln>
            <a:noFill/>
          </a:ln>
        </p:spPr>
      </p:pic>
      <p:sp>
        <p:nvSpPr>
          <p:cNvPr id="359" name="Google Shape;359;p40"/>
          <p:cNvSpPr txBox="1"/>
          <p:nvPr/>
        </p:nvSpPr>
        <p:spPr>
          <a:xfrm>
            <a:off x="6110075" y="4411875"/>
            <a:ext cx="25803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Final Output</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a:t>
            </a:r>
            <a:r>
              <a:rPr b="1" lang="en" sz="3000"/>
              <a:t>ACTIVITY TIME CHART</a:t>
            </a:r>
            <a:endParaRPr b="1" sz="3000"/>
          </a:p>
        </p:txBody>
      </p:sp>
      <p:sp>
        <p:nvSpPr>
          <p:cNvPr id="365" name="Google Shape;365;p41"/>
          <p:cNvSpPr txBox="1"/>
          <p:nvPr>
            <p:ph idx="1" type="body"/>
          </p:nvPr>
        </p:nvSpPr>
        <p:spPr>
          <a:xfrm>
            <a:off x="1297500" y="1406500"/>
            <a:ext cx="7038900" cy="3207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Project Title - Start of February</a:t>
            </a:r>
            <a:endParaRPr sz="1600"/>
          </a:p>
          <a:p>
            <a:pPr indent="-330200" lvl="0" marL="457200" rtl="0" algn="l">
              <a:spcBef>
                <a:spcPts val="0"/>
              </a:spcBef>
              <a:spcAft>
                <a:spcPts val="0"/>
              </a:spcAft>
              <a:buSzPts val="1600"/>
              <a:buChar char="●"/>
            </a:pPr>
            <a:r>
              <a:rPr lang="en" sz="1600"/>
              <a:t>Literature Review, Problem Statement, Formulation and Report - Mid-February</a:t>
            </a:r>
            <a:endParaRPr sz="1600"/>
          </a:p>
          <a:p>
            <a:pPr indent="-330200" lvl="0" marL="457200" rtl="0" algn="l">
              <a:spcBef>
                <a:spcPts val="0"/>
              </a:spcBef>
              <a:spcAft>
                <a:spcPts val="0"/>
              </a:spcAft>
              <a:buSzPts val="1600"/>
              <a:buChar char="●"/>
            </a:pPr>
            <a:r>
              <a:rPr lang="en" sz="1600"/>
              <a:t>Finalizing Methodology - End of February</a:t>
            </a:r>
            <a:endParaRPr sz="1600"/>
          </a:p>
          <a:p>
            <a:pPr indent="-330200" lvl="0" marL="457200" rtl="0" algn="l">
              <a:spcBef>
                <a:spcPts val="0"/>
              </a:spcBef>
              <a:spcAft>
                <a:spcPts val="0"/>
              </a:spcAft>
              <a:buSzPts val="1600"/>
              <a:buChar char="●"/>
            </a:pPr>
            <a:r>
              <a:rPr lang="en" sz="1600"/>
              <a:t>Understanding and learning concepts and technologies required - First week of March</a:t>
            </a:r>
            <a:endParaRPr sz="1600"/>
          </a:p>
          <a:p>
            <a:pPr indent="-330200" lvl="0" marL="457200" rtl="0" algn="l">
              <a:spcBef>
                <a:spcPts val="0"/>
              </a:spcBef>
              <a:spcAft>
                <a:spcPts val="0"/>
              </a:spcAft>
              <a:buSzPts val="1600"/>
              <a:buChar char="●"/>
            </a:pPr>
            <a:r>
              <a:rPr lang="en" sz="1600"/>
              <a:t>Dataset Collection - First week of March</a:t>
            </a:r>
            <a:endParaRPr sz="1600"/>
          </a:p>
          <a:p>
            <a:pPr indent="-330200" lvl="0" marL="457200" rtl="0" algn="l">
              <a:spcBef>
                <a:spcPts val="0"/>
              </a:spcBef>
              <a:spcAft>
                <a:spcPts val="0"/>
              </a:spcAft>
              <a:buSzPts val="1600"/>
              <a:buChar char="●"/>
            </a:pPr>
            <a:r>
              <a:rPr lang="en" sz="1600"/>
              <a:t>Coding and Implementation(75%) -2nd Week of March to 3rd April 2020.</a:t>
            </a:r>
            <a:endParaRPr sz="1600"/>
          </a:p>
          <a:p>
            <a:pPr indent="-330200" lvl="0" marL="457200" rtl="0" algn="l">
              <a:spcBef>
                <a:spcPts val="0"/>
              </a:spcBef>
              <a:spcAft>
                <a:spcPts val="0"/>
              </a:spcAft>
              <a:buSzPts val="1600"/>
              <a:buChar char="●"/>
            </a:pPr>
            <a:r>
              <a:rPr lang="en" sz="1600"/>
              <a:t>Complete Coding and Implementation - 12th April 2020</a:t>
            </a:r>
            <a:endParaRPr sz="1600"/>
          </a:p>
          <a:p>
            <a:pPr indent="-330200" lvl="0" marL="457200" rtl="0" algn="l">
              <a:spcBef>
                <a:spcPts val="0"/>
              </a:spcBef>
              <a:spcAft>
                <a:spcPts val="0"/>
              </a:spcAft>
              <a:buSzPts val="1600"/>
              <a:buChar char="●"/>
            </a:pPr>
            <a:r>
              <a:rPr lang="en" sz="1600"/>
              <a:t>Testing and Improvement - 15th April 2020</a:t>
            </a:r>
            <a:endParaRPr sz="1600"/>
          </a:p>
          <a:p>
            <a:pPr indent="-330200" lvl="0" marL="457200" rtl="0" algn="l">
              <a:spcBef>
                <a:spcPts val="0"/>
              </a:spcBef>
              <a:spcAft>
                <a:spcPts val="0"/>
              </a:spcAft>
              <a:buSzPts val="1600"/>
              <a:buChar char="●"/>
            </a:pPr>
            <a:r>
              <a:rPr lang="en" sz="1600"/>
              <a:t>Submission - 25th April 2020</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Language , Tools and                  Requirements</a:t>
            </a:r>
            <a:endParaRPr b="1" sz="3000"/>
          </a:p>
        </p:txBody>
      </p:sp>
      <p:sp>
        <p:nvSpPr>
          <p:cNvPr id="371" name="Google Shape;371;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Python 2,3</a:t>
            </a:r>
            <a:endParaRPr sz="2400"/>
          </a:p>
          <a:p>
            <a:pPr indent="-381000" lvl="0" marL="457200" rtl="0" algn="l">
              <a:spcBef>
                <a:spcPts val="0"/>
              </a:spcBef>
              <a:spcAft>
                <a:spcPts val="0"/>
              </a:spcAft>
              <a:buSzPts val="2400"/>
              <a:buChar char="●"/>
            </a:pPr>
            <a:r>
              <a:rPr lang="en" sz="2400"/>
              <a:t>Keras , Tensorflow , OpenCV and PyTorch Libraries</a:t>
            </a:r>
            <a:endParaRPr sz="2400"/>
          </a:p>
          <a:p>
            <a:pPr indent="-381000" lvl="0" marL="457200" rtl="0" algn="l">
              <a:spcBef>
                <a:spcPts val="0"/>
              </a:spcBef>
              <a:spcAft>
                <a:spcPts val="0"/>
              </a:spcAft>
              <a:buSzPts val="2400"/>
              <a:buChar char="●"/>
            </a:pPr>
            <a:r>
              <a:rPr lang="en" sz="2400"/>
              <a:t>Operating System - Linux (Ubuntu) or Windows</a:t>
            </a:r>
            <a:endParaRPr sz="2400"/>
          </a:p>
          <a:p>
            <a:pPr indent="-381000" lvl="0" marL="457200" rtl="0" algn="l">
              <a:spcBef>
                <a:spcPts val="0"/>
              </a:spcBef>
              <a:spcAft>
                <a:spcPts val="0"/>
              </a:spcAft>
              <a:buSzPts val="2400"/>
              <a:buChar char="●"/>
            </a:pPr>
            <a:r>
              <a:rPr lang="en" sz="2400"/>
              <a:t>Intel i5 or above processor</a:t>
            </a:r>
            <a:endParaRPr sz="2400"/>
          </a:p>
          <a:p>
            <a:pPr indent="-381000" lvl="0" marL="457200" rtl="0" algn="l">
              <a:spcBef>
                <a:spcPts val="0"/>
              </a:spcBef>
              <a:spcAft>
                <a:spcPts val="0"/>
              </a:spcAft>
              <a:buSzPts val="2400"/>
              <a:buChar char="●"/>
            </a:pPr>
            <a:r>
              <a:rPr lang="en" sz="2400"/>
              <a:t>RAM - 8GB minimum</a:t>
            </a:r>
            <a:endParaRPr sz="2400"/>
          </a:p>
          <a:p>
            <a:pPr indent="0" lvl="0" marL="0" rtl="0" algn="l">
              <a:spcBef>
                <a:spcPts val="1600"/>
              </a:spcBef>
              <a:spcAft>
                <a:spcPts val="16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3"/>
          <p:cNvSpPr txBox="1"/>
          <p:nvPr>
            <p:ph type="title"/>
          </p:nvPr>
        </p:nvSpPr>
        <p:spPr>
          <a:xfrm>
            <a:off x="1297500" y="393750"/>
            <a:ext cx="7684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 :</a:t>
            </a:r>
            <a:r>
              <a:rPr lang="en"/>
              <a:t> </a:t>
            </a:r>
            <a:r>
              <a:rPr b="1" lang="en" sz="1400"/>
              <a:t>Road detection from Satellite Images, International Journal of Applied Earth Observation and Geoinformation (2007)</a:t>
            </a:r>
            <a:endParaRPr b="1" sz="1400"/>
          </a:p>
        </p:txBody>
      </p:sp>
      <p:sp>
        <p:nvSpPr>
          <p:cNvPr id="377" name="Google Shape;377;p43"/>
          <p:cNvSpPr txBox="1"/>
          <p:nvPr>
            <p:ph idx="1" type="body"/>
          </p:nvPr>
        </p:nvSpPr>
        <p:spPr>
          <a:xfrm>
            <a:off x="1297500" y="1166875"/>
            <a:ext cx="7038900" cy="341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D</a:t>
            </a:r>
            <a:r>
              <a:rPr lang="en" sz="1500"/>
              <a:t>eals with the possibility of using Artificial Neural Networks for detecting Roads from High-Resolution Satellite Images  on  a  part  of  RGB  Ikonos  and  Quick-Bird  images  from  Kish Island and Bushehr Harbor</a:t>
            </a:r>
            <a:r>
              <a:rPr lang="en" sz="1600"/>
              <a:t>. One of the most important advantages of neural networks as compared to conventional statistical methods is that they are distribution-free operators,  because  the  learning  and  recalling  depend  on  the  linear combination  of  data  pattern  instead  of  the  statistical  parameters  of the input data. The output is the pixels of output image,each being 0 (Background Pixel) or 1 (Road pixel). It was found that there is no need to design more than 10 neurodes in hidden layer as it does not improve results noticeably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Lobster"/>
                <a:ea typeface="Lobster"/>
                <a:cs typeface="Lobster"/>
                <a:sym typeface="Lobster"/>
              </a:rPr>
              <a:t>                            </a:t>
            </a:r>
            <a:r>
              <a:rPr b="1" lang="en" sz="3000">
                <a:latin typeface="Arial"/>
                <a:ea typeface="Arial"/>
                <a:cs typeface="Arial"/>
                <a:sym typeface="Arial"/>
              </a:rPr>
              <a:t>Abstract</a:t>
            </a:r>
            <a:endParaRPr b="1" sz="3000">
              <a:latin typeface="Arial"/>
              <a:ea typeface="Arial"/>
              <a:cs typeface="Arial"/>
              <a:sym typeface="Arial"/>
            </a:endParaRPr>
          </a:p>
        </p:txBody>
      </p:sp>
      <p:sp>
        <p:nvSpPr>
          <p:cNvPr id="266" name="Google Shape;266;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This  paper  presents  the  project  titled  ”Automatic  Road  Extraction from Satellite Image” which aims to extract Road networks from Satellite images of the ground.  This is more challenging compare to roadextraction  from  the  aerial  images  because  satellite  images  are  more noisy  and  comparatively  of  the  lower  resolution  than  the  aerial  images.  Variety of the network structures with different number of the epochs or iteration times are used to train the model and to determine the model with best network structure so that results can be obtained with more accuracy.</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1136775" y="418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 : </a:t>
            </a:r>
            <a:r>
              <a:rPr b="1" lang="en" sz="1800">
                <a:latin typeface="Lato"/>
                <a:ea typeface="Lato"/>
                <a:cs typeface="Lato"/>
                <a:sym typeface="Lato"/>
              </a:rPr>
              <a:t>Road Extraction from High Resolution Image with Deep Convolutional Network</a:t>
            </a:r>
            <a:endParaRPr b="1" sz="1800">
              <a:latin typeface="Lato"/>
              <a:ea typeface="Lato"/>
              <a:cs typeface="Lato"/>
              <a:sym typeface="Lato"/>
            </a:endParaRPr>
          </a:p>
          <a:p>
            <a:pPr indent="0" lvl="0" marL="0" rtl="0" algn="l">
              <a:spcBef>
                <a:spcPts val="0"/>
              </a:spcBef>
              <a:spcAft>
                <a:spcPts val="0"/>
              </a:spcAft>
              <a:buNone/>
            </a:pPr>
            <a:r>
              <a:t/>
            </a:r>
            <a:endParaRPr b="1"/>
          </a:p>
        </p:txBody>
      </p:sp>
      <p:sp>
        <p:nvSpPr>
          <p:cNvPr id="383" name="Google Shape;383;p44"/>
          <p:cNvSpPr txBox="1"/>
          <p:nvPr>
            <p:ph idx="1" type="body"/>
          </p:nvPr>
        </p:nvSpPr>
        <p:spPr>
          <a:xfrm>
            <a:off x="1136775" y="1592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This paper  which was named as ”Road Extraction from High Resolution Image with Deep Convolutional Network” was published in March 2018  by  National  Engineering  Laboratory  for  Transportation  Safety and Emergency Informatics, and authored by Wei Xia, Yu-Ze Zhang,Jian Liu, Lun Luo and Ke Yang.  In this paper the authors tried to make  a  Deep  Convolutional  Neural  Network  (DCNN)  which  would detect  Roads  in  Satellite  Images  taken  by  the  Satellite GF-2.   TheGF-2 satellite data is used for experiments,  as its images may show optical distortion in small pieces.  Experiments in this paper showed an accuracy of more than 80%</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 : </a:t>
            </a:r>
            <a:r>
              <a:rPr b="1" lang="en" sz="1800"/>
              <a:t>Automated Road Extraction from High Resolution Satellite Images</a:t>
            </a:r>
            <a:endParaRPr b="1" sz="1800"/>
          </a:p>
        </p:txBody>
      </p:sp>
      <p:sp>
        <p:nvSpPr>
          <p:cNvPr id="389" name="Google Shape;389;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was  produced  in  International  Conference  on  Emerging Trends  in  Engineering,  Science  and  Technology  (ICETEST  -  2015)authored by Jose Hormese and Dr.  C. Saravanan .  In this paper they illustrated a novel approach to road extraction from satellite images using vectorisation approach which mainly applied through 3 steps.</a:t>
            </a:r>
            <a:endParaRPr/>
          </a:p>
          <a:p>
            <a:pPr indent="0" lvl="0" marL="0" rtl="0" algn="l">
              <a:spcBef>
                <a:spcPts val="1600"/>
              </a:spcBef>
              <a:spcAft>
                <a:spcPts val="0"/>
              </a:spcAft>
              <a:buNone/>
            </a:pPr>
            <a:r>
              <a:rPr lang="en"/>
              <a:t>1.  the  image  is  segmented  to  roughly  identify  the  road  network regions</a:t>
            </a:r>
            <a:endParaRPr/>
          </a:p>
          <a:p>
            <a:pPr indent="0" lvl="0" marL="0" rtl="0" algn="l">
              <a:spcBef>
                <a:spcPts val="1600"/>
              </a:spcBef>
              <a:spcAft>
                <a:spcPts val="0"/>
              </a:spcAft>
              <a:buNone/>
            </a:pPr>
            <a:r>
              <a:rPr lang="en"/>
              <a:t>2.  the decision making and continuity procedure to correctly detect the roads</a:t>
            </a:r>
            <a:endParaRPr/>
          </a:p>
          <a:p>
            <a:pPr indent="0" lvl="0" marL="0" rtl="0" algn="l">
              <a:spcBef>
                <a:spcPts val="1600"/>
              </a:spcBef>
              <a:spcAft>
                <a:spcPts val="1600"/>
              </a:spcAft>
              <a:buNone/>
            </a:pPr>
            <a:r>
              <a:rPr lang="en"/>
              <a:t>3.  the  Vectorization  step  to  identify  the  line  segments  or  curved s egments which represent the roads segmentation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References</a:t>
            </a:r>
            <a:endParaRPr b="1" sz="3000"/>
          </a:p>
        </p:txBody>
      </p:sp>
      <p:sp>
        <p:nvSpPr>
          <p:cNvPr id="395" name="Google Shape;395;p46"/>
          <p:cNvSpPr txBox="1"/>
          <p:nvPr>
            <p:ph idx="1" type="body"/>
          </p:nvPr>
        </p:nvSpPr>
        <p:spPr>
          <a:xfrm>
            <a:off x="1297500" y="1015025"/>
            <a:ext cx="7038900" cy="36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[1]Sample Input and Output images produced by the first method (Binary classification  of  pixels)[Online  Image]  Retrieved  February  14,2020  from  URL(</a:t>
            </a:r>
            <a:r>
              <a:rPr lang="en" sz="1200" u="sng">
                <a:solidFill>
                  <a:schemeClr val="hlink"/>
                </a:solidFill>
                <a:latin typeface="Arial"/>
                <a:ea typeface="Arial"/>
                <a:cs typeface="Arial"/>
                <a:sym typeface="Arial"/>
                <a:hlinkClick r:id="rId3"/>
              </a:rPr>
              <a:t>https://www.kaggle.com/wurenzhe/satellite-road-segmentation</a:t>
            </a:r>
            <a:r>
              <a:rPr lang="en" sz="1200">
                <a:latin typeface="Arial"/>
                <a:ea typeface="Arial"/>
                <a:cs typeface="Arial"/>
                <a:sym typeface="Arial"/>
              </a:rPr>
              <a:t>)</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[2]  Volodymyr Mnih and Geoffrey E. Hinton, ”Learning to Detect Roads in High-Resolution Aerial Images”, Department of Computer Science, University of Toronto, 6 King’s College Rd., Toronto, Ontario, M5S 3G4, Canada, 2013</a:t>
            </a:r>
            <a:endParaRPr sz="1200">
              <a:solidFill>
                <a:srgbClr val="FFFFFF"/>
              </a:solidFill>
              <a:latin typeface="Arial"/>
              <a:ea typeface="Arial"/>
              <a:cs typeface="Arial"/>
              <a:sym typeface="Arial"/>
            </a:endParaRPr>
          </a:p>
          <a:p>
            <a:pPr indent="0" lvl="0" marL="0" rtl="0" algn="l">
              <a:spcBef>
                <a:spcPts val="1600"/>
              </a:spcBef>
              <a:spcAft>
                <a:spcPts val="0"/>
              </a:spcAft>
              <a:buNone/>
            </a:pPr>
            <a:r>
              <a:rPr lang="en" sz="1200">
                <a:solidFill>
                  <a:srgbClr val="FFFFFF"/>
                </a:solidFill>
                <a:latin typeface="Arial"/>
                <a:ea typeface="Arial"/>
                <a:cs typeface="Arial"/>
                <a:sym typeface="Arial"/>
              </a:rPr>
              <a:t>[3] M. Mokhtarzade and M.J. Valadan Zoej, ”Road detection from high-resolution satel-lite images using artificial neural networks”, International Journal of Applied EarthObservation and Geoinformation, 2007 32-40.</a:t>
            </a:r>
            <a:endParaRPr sz="1200">
              <a:solidFill>
                <a:srgbClr val="FFFFFF"/>
              </a:solidFill>
              <a:latin typeface="Arial"/>
              <a:ea typeface="Arial"/>
              <a:cs typeface="Arial"/>
              <a:sym typeface="Arial"/>
            </a:endParaRPr>
          </a:p>
          <a:p>
            <a:pPr indent="0" lvl="0" marL="0" rtl="0" algn="l">
              <a:spcBef>
                <a:spcPts val="1600"/>
              </a:spcBef>
              <a:spcAft>
                <a:spcPts val="0"/>
              </a:spcAft>
              <a:buNone/>
            </a:pPr>
            <a:r>
              <a:rPr lang="en" sz="1200">
                <a:solidFill>
                  <a:srgbClr val="FFFFFF"/>
                </a:solidFill>
                <a:latin typeface="Arial"/>
                <a:ea typeface="Arial"/>
                <a:cs typeface="Arial"/>
                <a:sym typeface="Arial"/>
              </a:rPr>
              <a:t>[4]  Wei Xia, Yu-Ze Zhang, Jian Liu, Lun Luo and Ke Yang,”Road Extraction from HighResolution Image with Deep Convolution Network—A Case Study of GF-2 Image”,22-March-2018,  National  Engineering  Laboratory  for  Transportation  Safety  andEmergency Informatics, China Transport Telecommunications  Information Center,Beijing.</a:t>
            </a:r>
            <a:endParaRPr sz="1200">
              <a:solidFill>
                <a:srgbClr val="FFFFFF"/>
              </a:solidFill>
              <a:latin typeface="Arial"/>
              <a:ea typeface="Arial"/>
              <a:cs typeface="Arial"/>
              <a:sym typeface="Arial"/>
            </a:endParaRPr>
          </a:p>
          <a:p>
            <a:pPr indent="0" lvl="0" marL="0" rtl="0" algn="l">
              <a:spcBef>
                <a:spcPts val="1600"/>
              </a:spcBef>
              <a:spcAft>
                <a:spcPts val="1600"/>
              </a:spcAft>
              <a:buNone/>
            </a:pPr>
            <a:r>
              <a:t/>
            </a:r>
            <a:endParaRPr sz="12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References Continued..</a:t>
            </a:r>
            <a:endParaRPr b="1" sz="3000"/>
          </a:p>
        </p:txBody>
      </p:sp>
      <p:sp>
        <p:nvSpPr>
          <p:cNvPr id="401" name="Google Shape;401;p47"/>
          <p:cNvSpPr txBox="1"/>
          <p:nvPr>
            <p:ph idx="1" type="body"/>
          </p:nvPr>
        </p:nvSpPr>
        <p:spPr>
          <a:xfrm>
            <a:off x="1297500" y="1003450"/>
            <a:ext cx="7038900" cy="3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[5]  Jose Hormese , Dr.  C Saravanan, ”Automated Road Extraction From High Reso-lution Satellite Images”, National Institute of Durgapur , International Conferenceon Emerging Trends in Engineering, Science and Technology (ICETEST - 2015).</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[6]  Jose  Hormese  ,  Chandran  Saravanan  ,”A  CONVOLUTIONAL  NEURAL  NET-WORK APPROACH TO ROAD CLASSIFICATION FROM SATELLITE IMAGES”, Journal of Theoretical and Applied Information Technology ,15th December 2018.Vol.96.  No 23.</a:t>
            </a:r>
            <a:endParaRPr sz="1200">
              <a:solidFill>
                <a:srgbClr val="FFFFFF"/>
              </a:solidFill>
              <a:latin typeface="Arial"/>
              <a:ea typeface="Arial"/>
              <a:cs typeface="Arial"/>
              <a:sym typeface="Arial"/>
            </a:endParaRPr>
          </a:p>
          <a:p>
            <a:pPr indent="0" lvl="0" marL="0" rtl="0" algn="l">
              <a:spcBef>
                <a:spcPts val="1600"/>
              </a:spcBef>
              <a:spcAft>
                <a:spcPts val="0"/>
              </a:spcAft>
              <a:buNone/>
            </a:pPr>
            <a:r>
              <a:rPr lang="en" sz="1200">
                <a:solidFill>
                  <a:srgbClr val="FFFFFF"/>
                </a:solidFill>
                <a:latin typeface="Arial"/>
                <a:ea typeface="Arial"/>
                <a:cs typeface="Arial"/>
                <a:sym typeface="Arial"/>
              </a:rPr>
              <a:t>[7]  P.  Yadav  and  S.  Agrawal,  ”ROAD  NETWORK  IDENTIFICATION  AND EXTRACTION IN SATELLITE IMAGERY USING OTSU’S METHOD AND CONNECTED  COMPONENT  ANALYSIS”,  GIS  Cell,  Motilal  Nehru  National  Institute  of  Technology  Allahabad,The  International  Archives  of  the Photogrammetry, Remote Sensing and Spatial Information Sciences, Volume XLII-5, 2018 ISPRS TC V Mid-term Symposium “Geospatial Technology –Pixel to People”, 20–23 November 2018, Dehradun, India</a:t>
            </a:r>
            <a:endParaRPr sz="1200">
              <a:solidFill>
                <a:srgbClr val="FFFFFF"/>
              </a:solidFill>
              <a:latin typeface="Arial"/>
              <a:ea typeface="Arial"/>
              <a:cs typeface="Arial"/>
              <a:sym typeface="Arial"/>
            </a:endParaRPr>
          </a:p>
          <a:p>
            <a:pPr indent="0" lvl="0" marL="0" rtl="0" algn="l">
              <a:spcBef>
                <a:spcPts val="1600"/>
              </a:spcBef>
              <a:spcAft>
                <a:spcPts val="1600"/>
              </a:spcAft>
              <a:buNone/>
            </a:pPr>
            <a:r>
              <a:rPr lang="en" sz="1200">
                <a:solidFill>
                  <a:srgbClr val="FFFFFF"/>
                </a:solidFill>
                <a:latin typeface="Arial"/>
                <a:ea typeface="Arial"/>
                <a:cs typeface="Arial"/>
                <a:sym typeface="Arial"/>
              </a:rPr>
              <a:t>[8]  Corentin Henry, Seyed Majid Azimi and Nina Merkle, ”Road Segmentation in SAR Satellite Images With Deep Fully Convolutional Neural Networks”,IEEE GEOSCIENCE AND REMOTE SENSING LETTERS, VOL. 15, NO.12, DECEMBER 2018</a:t>
            </a:r>
            <a:endParaRPr sz="12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a:t>
            </a:r>
            <a:r>
              <a:rPr b="1" lang="en" sz="3000"/>
              <a:t>Introduction</a:t>
            </a:r>
            <a:endParaRPr b="1" sz="3000"/>
          </a:p>
        </p:txBody>
      </p:sp>
      <p:sp>
        <p:nvSpPr>
          <p:cNvPr id="272" name="Google Shape;272;p27"/>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Road network detection is the process of detecting and extracting the road network from high resolution satellite images.  It is essential for many applications like map generation and updating.  To do this road network  detection,  resolution  of  satellite  images  plays  an  important role.  If experts try to label the road pixels manually, it will take more time and will lead to errors.  Hence an automatic method is proposed here.</a:t>
            </a:r>
            <a:endParaRPr sz="1500"/>
          </a:p>
          <a:p>
            <a:pPr indent="0" lvl="0" marL="0" rtl="0" algn="l">
              <a:spcBef>
                <a:spcPts val="1600"/>
              </a:spcBef>
              <a:spcAft>
                <a:spcPts val="1600"/>
              </a:spcAft>
              <a:buNone/>
            </a:pPr>
            <a:r>
              <a:rPr lang="en" sz="1500"/>
              <a:t>Satellite images consist of the various parts of the earth and various other planet and stars which are taken through the use of the satellites.  Satellite images provides the details about various natural and man-made features of the earth.  These help in the various fields of studies like astronomy, agriculture, geology, etc.  These are also used in google maps which help in finding and locating the different paths and locations.  Road extraction from these images is one of the most important application as it can be of great help for the map, tourists,cabs, etc</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8"/>
          <p:cNvSpPr txBox="1"/>
          <p:nvPr>
            <p:ph type="title"/>
          </p:nvPr>
        </p:nvSpPr>
        <p:spPr>
          <a:xfrm>
            <a:off x="1297500" y="224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Implementation Details:</a:t>
            </a:r>
            <a:endParaRPr b="1" sz="3000"/>
          </a:p>
          <a:p>
            <a:pPr indent="0" lvl="0" marL="0" rtl="0" algn="l">
              <a:spcBef>
                <a:spcPts val="0"/>
              </a:spcBef>
              <a:spcAft>
                <a:spcPts val="0"/>
              </a:spcAft>
              <a:buNone/>
            </a:pPr>
            <a:r>
              <a:rPr b="1" lang="en"/>
              <a:t>     Learning using Patch based labels</a:t>
            </a:r>
            <a:endParaRPr b="1"/>
          </a:p>
        </p:txBody>
      </p:sp>
      <p:sp>
        <p:nvSpPr>
          <p:cNvPr id="278" name="Google Shape;278;p28"/>
          <p:cNvSpPr txBox="1"/>
          <p:nvPr>
            <p:ph idx="1" type="body"/>
          </p:nvPr>
        </p:nvSpPr>
        <p:spPr>
          <a:xfrm>
            <a:off x="1297500" y="1215725"/>
            <a:ext cx="7038900" cy="3390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inputs are a set of satellite images provided and these maps to corresponding binary image which is the expected output for those provided satellite images. These satellite images can either be of the form of RGB or grayscale ,the corresponding mapped image is of the same size of the image. In our training image folder we have two folder the corresponding maps are provided as same image file name but in different folders named "groundtruth" and "images".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1297500" y="123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Proposed Network</a:t>
            </a:r>
            <a:endParaRPr b="1"/>
          </a:p>
        </p:txBody>
      </p:sp>
      <p:sp>
        <p:nvSpPr>
          <p:cNvPr id="284" name="Google Shape;284;p29"/>
          <p:cNvSpPr txBox="1"/>
          <p:nvPr>
            <p:ph idx="1" type="body"/>
          </p:nvPr>
        </p:nvSpPr>
        <p:spPr>
          <a:xfrm>
            <a:off x="1297500" y="936575"/>
            <a:ext cx="7038900" cy="3542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propose modeling the observed map distribution using neural networks. Neural networks are particularly better suited to aerial or satellite image labeling tasks because they offer several distinct advantages. Most importantly, neural networks have been shown to work particularly well on perceptual tasks with large amounts of labeled data .The main  advantage is the ease with which the neural networks workings can be parrallelized in the GPU cores this makes it much efficient to be worked with the large datasets and it yields results with more accuracy and precision.</a:t>
            </a:r>
            <a:endParaRPr sz="1500"/>
          </a:p>
          <a:p>
            <a:pPr indent="-323850" lvl="0" marL="457200" rtl="0" algn="l">
              <a:spcBef>
                <a:spcPts val="0"/>
              </a:spcBef>
              <a:spcAft>
                <a:spcPts val="0"/>
              </a:spcAft>
              <a:buSzPts val="1500"/>
              <a:buChar char="●"/>
            </a:pPr>
            <a:r>
              <a:rPr lang="en" sz="1500"/>
              <a:t>"CNNs" or Convolutional Neural Networks are generalized versions of multi-layers perceptrons which are best networks used in the field of computer vision and image processing, image segmentation.The basic fundamental mathematical operation involved in this is mathematical convolution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Implementation and post processing</a:t>
            </a:r>
            <a:endParaRPr/>
          </a:p>
        </p:txBody>
      </p:sp>
      <p:sp>
        <p:nvSpPr>
          <p:cNvPr id="290" name="Google Shape;290;p30"/>
          <p:cNvSpPr txBox="1"/>
          <p:nvPr>
            <p:ph idx="1" type="body"/>
          </p:nvPr>
        </p:nvSpPr>
        <p:spPr>
          <a:xfrm>
            <a:off x="1297500" y="1232100"/>
            <a:ext cx="7368300" cy="328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proposed network is implemented in the Keras platform with TensorFlow backend</a:t>
            </a:r>
            <a:endParaRPr sz="1600"/>
          </a:p>
          <a:p>
            <a:pPr indent="-330200" lvl="0" marL="457200" rtl="0" algn="l">
              <a:spcBef>
                <a:spcPts val="0"/>
              </a:spcBef>
              <a:spcAft>
                <a:spcPts val="0"/>
              </a:spcAft>
              <a:buSzPts val="1600"/>
              <a:buChar char="●"/>
            </a:pPr>
            <a:r>
              <a:rPr lang="en" sz="1600"/>
              <a:t>We tried running the data based on training models, and the corresponding weights were obtained</a:t>
            </a:r>
            <a:endParaRPr sz="1600"/>
          </a:p>
          <a:p>
            <a:pPr indent="-330200" lvl="0" marL="457200" rtl="0" algn="l">
              <a:spcBef>
                <a:spcPts val="0"/>
              </a:spcBef>
              <a:spcAft>
                <a:spcPts val="0"/>
              </a:spcAft>
              <a:buSzPts val="1600"/>
              <a:buChar char="●"/>
            </a:pPr>
            <a:r>
              <a:rPr lang="en" sz="1600"/>
              <a:t>For every input satellite image we get the corresponding CSV output of the image (comma separated value) first value is given as i-x-y where i is the image number x and y are the coordinates based on the patch size as 16, and the second value  is the intensity value</a:t>
            </a:r>
            <a:endParaRPr sz="1600"/>
          </a:p>
          <a:p>
            <a:pPr indent="-330200" lvl="0" marL="457200" rtl="0" algn="l">
              <a:spcBef>
                <a:spcPts val="0"/>
              </a:spcBef>
              <a:spcAft>
                <a:spcPts val="0"/>
              </a:spcAft>
              <a:buSzPts val="1600"/>
              <a:buChar char="●"/>
            </a:pPr>
            <a:r>
              <a:rPr lang="en" sz="1600"/>
              <a:t>Thus we obtained the desire output image reading that CSV file and making that image using PIL in python. </a:t>
            </a:r>
            <a:endParaRPr sz="1600"/>
          </a:p>
          <a:p>
            <a:pPr indent="-330200" lvl="0" marL="457200" rtl="0" algn="l">
              <a:spcBef>
                <a:spcPts val="0"/>
              </a:spcBef>
              <a:spcAft>
                <a:spcPts val="0"/>
              </a:spcAft>
              <a:buSzPts val="1600"/>
              <a:buChar char="●"/>
            </a:pPr>
            <a:r>
              <a:rPr lang="en" sz="1600"/>
              <a:t>The size of the patch is  “16*16”  ,So our implementation goes as copying the first value of the pixel i.e a multiple of 16 into a non multiple value which are present in the same grid.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1297500" y="393750"/>
            <a:ext cx="7038900" cy="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Masking</a:t>
            </a:r>
            <a:endParaRPr b="1" sz="3000"/>
          </a:p>
        </p:txBody>
      </p:sp>
      <p:sp>
        <p:nvSpPr>
          <p:cNvPr id="296" name="Google Shape;296;p31"/>
          <p:cNvSpPr txBox="1"/>
          <p:nvPr>
            <p:ph idx="1" type="body"/>
          </p:nvPr>
        </p:nvSpPr>
        <p:spPr>
          <a:xfrm>
            <a:off x="1297500" y="1343800"/>
            <a:ext cx="7038900" cy="313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intermediate output generated is a binary image where the white part shows the network of roads while the black part represents the rest.</a:t>
            </a:r>
            <a:endParaRPr sz="1800"/>
          </a:p>
          <a:p>
            <a:pPr indent="-342900" lvl="0" marL="457200" rtl="0" algn="l">
              <a:spcBef>
                <a:spcPts val="0"/>
              </a:spcBef>
              <a:spcAft>
                <a:spcPts val="0"/>
              </a:spcAft>
              <a:buSzPts val="1800"/>
              <a:buChar char="●"/>
            </a:pPr>
            <a:r>
              <a:rPr lang="en" sz="1800"/>
              <a:t>We use this image as a mask on the original image to highlight the roads while keeping the remaining areas intact.</a:t>
            </a:r>
            <a:endParaRPr sz="1800"/>
          </a:p>
          <a:p>
            <a:pPr indent="-342900" lvl="0" marL="457200" rtl="0" algn="l">
              <a:spcBef>
                <a:spcPts val="0"/>
              </a:spcBef>
              <a:spcAft>
                <a:spcPts val="0"/>
              </a:spcAft>
              <a:buSzPts val="1800"/>
              <a:buChar char="●"/>
            </a:pPr>
            <a:r>
              <a:rPr lang="en" sz="1800"/>
              <a:t>The final output will have the network of roads highlighted in black.</a:t>
            </a:r>
            <a:endParaRPr sz="1800"/>
          </a:p>
          <a:p>
            <a:pPr indent="0" lvl="0" marL="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a:t>
            </a:r>
            <a:r>
              <a:rPr b="1" lang="en" sz="3000"/>
              <a:t>Dataset</a:t>
            </a:r>
            <a:endParaRPr b="1" sz="3000"/>
          </a:p>
        </p:txBody>
      </p:sp>
      <p:sp>
        <p:nvSpPr>
          <p:cNvPr id="302" name="Google Shape;302;p32"/>
          <p:cNvSpPr txBox="1"/>
          <p:nvPr>
            <p:ph idx="1" type="body"/>
          </p:nvPr>
        </p:nvSpPr>
        <p:spPr>
          <a:xfrm>
            <a:off x="1297500" y="16007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FFFFFF"/>
                </a:solidFill>
                <a:latin typeface="Arial"/>
                <a:ea typeface="Arial"/>
                <a:cs typeface="Arial"/>
                <a:sym typeface="Arial"/>
              </a:rPr>
              <a:t>We have used the Road_segmentation_dataset which can be downloaded from: </a:t>
            </a:r>
            <a:r>
              <a:rPr lang="en" sz="2400" u="sng">
                <a:solidFill>
                  <a:schemeClr val="hlink"/>
                </a:solidFill>
                <a:latin typeface="Arial"/>
                <a:ea typeface="Arial"/>
                <a:cs typeface="Arial"/>
                <a:sym typeface="Arial"/>
                <a:hlinkClick r:id="rId3"/>
              </a:rPr>
              <a:t>https://www.kaggle.com/srikaranand/road-segmentation-dataset</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a:t>
            </a:r>
            <a:r>
              <a:rPr b="1" lang="en" sz="3000"/>
              <a:t>Base Paper</a:t>
            </a:r>
            <a:endParaRPr b="1" sz="3000"/>
          </a:p>
        </p:txBody>
      </p:sp>
      <p:sp>
        <p:nvSpPr>
          <p:cNvPr id="308" name="Google Shape;308;p33"/>
          <p:cNvSpPr txBox="1"/>
          <p:nvPr>
            <p:ph idx="1" type="body"/>
          </p:nvPr>
        </p:nvSpPr>
        <p:spPr>
          <a:xfrm>
            <a:off x="1297500" y="1554750"/>
            <a:ext cx="7038900" cy="292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base paper which has been used by us for the implementation of this project titled as Automatic Road Extraction from Satellite Image is “</a:t>
            </a:r>
            <a:r>
              <a:rPr b="1" lang="en" sz="1800"/>
              <a:t>Volodymyr Mnih and Geoffrey E. Hinton, ”Learning to Detect Roads in High-Resolution Aerial Images”, Department  of  Computer  Science,  University  of Toronto,  6  King’s College Rd., Toronto, Ontario, M5S 3G4, Canada, 2013</a:t>
            </a:r>
            <a:r>
              <a:rPr lang="en" sz="1800"/>
              <a: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