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Lobster"/>
      <p:regular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hMFEEaDJsATf7XUnkMTz7s+qha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obster-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335a8fc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335a8fc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335a8fc5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335a8fc5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335a8fc5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335a8fc5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335a8fc5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335a8fc5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335a8fc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335a8fc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35a8fc5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35a8fc5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35a8fc5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35a8fc5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335a8fc5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335a8fc5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335a8fc5f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335a8fc5f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335a8fc5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335a8fc5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335a8fc5f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35a8fc5f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335a8fc5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335a8fc5f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335a8fc5f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335a8fc5f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35a8fc5f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35a8fc5f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335a8fc5f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335a8fc5f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335a8fc5f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335a8fc5f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335a8fc5f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335a8fc5f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335a8fc5f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35a8fc5f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8335a8fc5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335a8fc5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335a8fc5f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335a8fc5f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335a8fc5f_1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35a8fc5f_1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35a8fc5f_1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35a8fc5f_1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a:off x="0" y="490"/>
            <a:ext cx="5153705" cy="5134399"/>
            <a:chOff x="0" y="75"/>
            <a:chExt cx="5153705" cy="5152950"/>
          </a:xfrm>
        </p:grpSpPr>
        <p:sp>
          <p:nvSpPr>
            <p:cNvPr id="12" name="Google Shape;12;p2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31"/>
          <p:cNvGrpSpPr/>
          <p:nvPr/>
        </p:nvGrpSpPr>
        <p:grpSpPr>
          <a:xfrm>
            <a:off x="4406400" y="0"/>
            <a:ext cx="4737600" cy="5143065"/>
            <a:chOff x="4406400" y="0"/>
            <a:chExt cx="4737600" cy="5143065"/>
          </a:xfrm>
        </p:grpSpPr>
        <p:sp>
          <p:nvSpPr>
            <p:cNvPr id="107" name="Google Shape;107;p3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23"/>
          <p:cNvGrpSpPr/>
          <p:nvPr/>
        </p:nvGrpSpPr>
        <p:grpSpPr>
          <a:xfrm>
            <a:off x="0" y="381001"/>
            <a:ext cx="1037850" cy="1016288"/>
            <a:chOff x="0" y="381001"/>
            <a:chExt cx="1037850" cy="1016288"/>
          </a:xfrm>
        </p:grpSpPr>
        <p:sp>
          <p:nvSpPr>
            <p:cNvPr id="21" name="Google Shape;21;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24"/>
          <p:cNvGrpSpPr/>
          <p:nvPr/>
        </p:nvGrpSpPr>
        <p:grpSpPr>
          <a:xfrm>
            <a:off x="4406400" y="0"/>
            <a:ext cx="4737600" cy="5143065"/>
            <a:chOff x="4406400" y="0"/>
            <a:chExt cx="4737600" cy="5143065"/>
          </a:xfrm>
        </p:grpSpPr>
        <p:sp>
          <p:nvSpPr>
            <p:cNvPr id="28" name="Google Shape;28;p2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25"/>
          <p:cNvGrpSpPr/>
          <p:nvPr/>
        </p:nvGrpSpPr>
        <p:grpSpPr>
          <a:xfrm>
            <a:off x="0" y="381001"/>
            <a:ext cx="1037850" cy="1016288"/>
            <a:chOff x="0" y="381001"/>
            <a:chExt cx="1037850" cy="1016288"/>
          </a:xfrm>
        </p:grpSpPr>
        <p:sp>
          <p:nvSpPr>
            <p:cNvPr id="50" name="Google Shape;50;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26"/>
          <p:cNvGrpSpPr/>
          <p:nvPr/>
        </p:nvGrpSpPr>
        <p:grpSpPr>
          <a:xfrm>
            <a:off x="0" y="381001"/>
            <a:ext cx="1037850" cy="1016288"/>
            <a:chOff x="0" y="381001"/>
            <a:chExt cx="1037850" cy="1016288"/>
          </a:xfrm>
        </p:grpSpPr>
        <p:sp>
          <p:nvSpPr>
            <p:cNvPr id="58" name="Google Shape;58;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27"/>
          <p:cNvGrpSpPr/>
          <p:nvPr/>
        </p:nvGrpSpPr>
        <p:grpSpPr>
          <a:xfrm>
            <a:off x="0" y="381001"/>
            <a:ext cx="1037850" cy="1016288"/>
            <a:chOff x="0" y="381001"/>
            <a:chExt cx="1037850" cy="1016288"/>
          </a:xfrm>
        </p:grpSpPr>
        <p:sp>
          <p:nvSpPr>
            <p:cNvPr id="64" name="Google Shape;64;p2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2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28"/>
          <p:cNvGrpSpPr/>
          <p:nvPr/>
        </p:nvGrpSpPr>
        <p:grpSpPr>
          <a:xfrm>
            <a:off x="4406400" y="0"/>
            <a:ext cx="4737600" cy="5143500"/>
            <a:chOff x="4406400" y="0"/>
            <a:chExt cx="4737600" cy="5143500"/>
          </a:xfrm>
        </p:grpSpPr>
        <p:sp>
          <p:nvSpPr>
            <p:cNvPr id="71" name="Google Shape;71;p2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9"/>
          <p:cNvGrpSpPr/>
          <p:nvPr/>
        </p:nvGrpSpPr>
        <p:grpSpPr>
          <a:xfrm>
            <a:off x="0" y="381001"/>
            <a:ext cx="1037850" cy="1016288"/>
            <a:chOff x="0" y="381001"/>
            <a:chExt cx="1037850" cy="1016288"/>
          </a:xfrm>
        </p:grpSpPr>
        <p:sp>
          <p:nvSpPr>
            <p:cNvPr id="93" name="Google Shape;93;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30"/>
          <p:cNvGrpSpPr/>
          <p:nvPr/>
        </p:nvGrpSpPr>
        <p:grpSpPr>
          <a:xfrm>
            <a:off x="0" y="4128572"/>
            <a:ext cx="698925" cy="684657"/>
            <a:chOff x="0" y="3785672"/>
            <a:chExt cx="698925" cy="684657"/>
          </a:xfrm>
        </p:grpSpPr>
        <p:sp>
          <p:nvSpPr>
            <p:cNvPr id="101" name="Google Shape;101;p3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169125" y="535525"/>
            <a:ext cx="5385600" cy="11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b="1" lang="en" sz="2800"/>
              <a:t>Automatic Road Extraction from Satellite Image</a:t>
            </a:r>
            <a:endParaRPr b="1" sz="2800"/>
          </a:p>
        </p:txBody>
      </p:sp>
      <p:sp>
        <p:nvSpPr>
          <p:cNvPr id="135" name="Google Shape;135;p1"/>
          <p:cNvSpPr txBox="1"/>
          <p:nvPr>
            <p:ph idx="1" type="subTitle"/>
          </p:nvPr>
        </p:nvSpPr>
        <p:spPr>
          <a:xfrm>
            <a:off x="4424625" y="2025000"/>
            <a:ext cx="4130100" cy="240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400"/>
              <a:t>Group 10</a:t>
            </a:r>
            <a:endParaRPr b="1" sz="2400"/>
          </a:p>
          <a:p>
            <a:pPr indent="0" lvl="0" marL="0" rtl="0" algn="l">
              <a:lnSpc>
                <a:spcPct val="100000"/>
              </a:lnSpc>
              <a:spcBef>
                <a:spcPts val="0"/>
              </a:spcBef>
              <a:spcAft>
                <a:spcPts val="0"/>
              </a:spcAft>
              <a:buSzPts val="1300"/>
              <a:buNone/>
            </a:pPr>
            <a:r>
              <a:t/>
            </a:r>
            <a:endParaRPr sz="1800"/>
          </a:p>
          <a:p>
            <a:pPr indent="0" lvl="0" marL="0" rtl="0" algn="l">
              <a:lnSpc>
                <a:spcPct val="100000"/>
              </a:lnSpc>
              <a:spcBef>
                <a:spcPts val="0"/>
              </a:spcBef>
              <a:spcAft>
                <a:spcPts val="0"/>
              </a:spcAft>
              <a:buSzPts val="1300"/>
              <a:buNone/>
            </a:pPr>
            <a:r>
              <a:rPr lang="en" sz="1800"/>
              <a:t>Ishan Arora (IIT2017501)</a:t>
            </a:r>
            <a:endParaRPr sz="1800"/>
          </a:p>
          <a:p>
            <a:pPr indent="0" lvl="0" marL="0" rtl="0" algn="l">
              <a:lnSpc>
                <a:spcPct val="100000"/>
              </a:lnSpc>
              <a:spcBef>
                <a:spcPts val="0"/>
              </a:spcBef>
              <a:spcAft>
                <a:spcPts val="0"/>
              </a:spcAft>
              <a:buSzPts val="1300"/>
              <a:buNone/>
            </a:pPr>
            <a:r>
              <a:rPr lang="en" sz="1800"/>
              <a:t>Vikrant Singh (IIT2017502)</a:t>
            </a:r>
            <a:endParaRPr sz="1800"/>
          </a:p>
          <a:p>
            <a:pPr indent="0" lvl="0" marL="0" rtl="0" algn="l">
              <a:lnSpc>
                <a:spcPct val="100000"/>
              </a:lnSpc>
              <a:spcBef>
                <a:spcPts val="0"/>
              </a:spcBef>
              <a:spcAft>
                <a:spcPts val="0"/>
              </a:spcAft>
              <a:buSzPts val="1300"/>
              <a:buNone/>
            </a:pPr>
            <a:r>
              <a:rPr lang="en" sz="1800"/>
              <a:t>Srikar Anand (IIT2017504)</a:t>
            </a:r>
            <a:endParaRPr sz="1800"/>
          </a:p>
          <a:p>
            <a:pPr indent="0" lvl="0" marL="0" rtl="0" algn="l">
              <a:lnSpc>
                <a:spcPct val="100000"/>
              </a:lnSpc>
              <a:spcBef>
                <a:spcPts val="0"/>
              </a:spcBef>
              <a:spcAft>
                <a:spcPts val="0"/>
              </a:spcAft>
              <a:buSzPts val="1300"/>
              <a:buNone/>
            </a:pPr>
            <a:r>
              <a:rPr lang="en" sz="1800"/>
              <a:t>Akshay Gupta (IIT2017505)</a:t>
            </a:r>
            <a:endParaRPr sz="1800"/>
          </a:p>
          <a:p>
            <a:pPr indent="0" lvl="0" marL="0" rtl="0" algn="l">
              <a:lnSpc>
                <a:spcPct val="100000"/>
              </a:lnSpc>
              <a:spcBef>
                <a:spcPts val="0"/>
              </a:spcBef>
              <a:spcAft>
                <a:spcPts val="0"/>
              </a:spcAft>
              <a:buSzPts val="1300"/>
              <a:buNone/>
            </a:pPr>
            <a:r>
              <a:rPr lang="en" sz="1800"/>
              <a:t>Naman Deept (IIT2017507)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6"/>
          <p:cNvSpPr txBox="1"/>
          <p:nvPr>
            <p:ph type="title"/>
          </p:nvPr>
        </p:nvSpPr>
        <p:spPr>
          <a:xfrm>
            <a:off x="1297500" y="31800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Network Implementation and post processing</a:t>
            </a:r>
            <a:endParaRPr b="1"/>
          </a:p>
        </p:txBody>
      </p:sp>
      <p:sp>
        <p:nvSpPr>
          <p:cNvPr id="193" name="Google Shape;193;p6"/>
          <p:cNvSpPr txBox="1"/>
          <p:nvPr>
            <p:ph idx="1" type="body"/>
          </p:nvPr>
        </p:nvSpPr>
        <p:spPr>
          <a:xfrm>
            <a:off x="1297500" y="1232100"/>
            <a:ext cx="7368300" cy="3282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The proposed network is implemented in the Keras platform with TensorFlow backend</a:t>
            </a:r>
            <a:endParaRPr sz="1600"/>
          </a:p>
          <a:p>
            <a:pPr indent="-330200" lvl="0" marL="457200" rtl="0" algn="l">
              <a:lnSpc>
                <a:spcPct val="115000"/>
              </a:lnSpc>
              <a:spcBef>
                <a:spcPts val="0"/>
              </a:spcBef>
              <a:spcAft>
                <a:spcPts val="0"/>
              </a:spcAft>
              <a:buSzPts val="1600"/>
              <a:buChar char="●"/>
            </a:pPr>
            <a:r>
              <a:rPr lang="en" sz="1600"/>
              <a:t>We tried running the data based on training models, and the corresponding weights were obtained</a:t>
            </a:r>
            <a:endParaRPr sz="1600"/>
          </a:p>
          <a:p>
            <a:pPr indent="-330200" lvl="0" marL="457200" rtl="0" algn="l">
              <a:lnSpc>
                <a:spcPct val="115000"/>
              </a:lnSpc>
              <a:spcBef>
                <a:spcPts val="0"/>
              </a:spcBef>
              <a:spcAft>
                <a:spcPts val="0"/>
              </a:spcAft>
              <a:buSzPts val="1600"/>
              <a:buChar char="●"/>
            </a:pPr>
            <a:r>
              <a:rPr lang="en" sz="1600"/>
              <a:t>For every input satellite image we get the corresponding CSV output of the image (comma separated value) first value is given as i-x-y where i is the image number x and y are the coordinates based on the patch size as 16, and the second value  is the intensity value</a:t>
            </a:r>
            <a:endParaRPr sz="1600"/>
          </a:p>
          <a:p>
            <a:pPr indent="-330200" lvl="0" marL="457200" rtl="0" algn="l">
              <a:lnSpc>
                <a:spcPct val="115000"/>
              </a:lnSpc>
              <a:spcBef>
                <a:spcPts val="0"/>
              </a:spcBef>
              <a:spcAft>
                <a:spcPts val="0"/>
              </a:spcAft>
              <a:buSzPts val="1600"/>
              <a:buChar char="●"/>
            </a:pPr>
            <a:r>
              <a:rPr lang="en" sz="1600"/>
              <a:t>Thus we obtained the desire output image reading that CSV file and making that image using PIL in python. </a:t>
            </a:r>
            <a:endParaRPr sz="1600"/>
          </a:p>
          <a:p>
            <a:pPr indent="-330200" lvl="0" marL="457200" rtl="0" algn="l">
              <a:lnSpc>
                <a:spcPct val="115000"/>
              </a:lnSpc>
              <a:spcBef>
                <a:spcPts val="0"/>
              </a:spcBef>
              <a:spcAft>
                <a:spcPts val="0"/>
              </a:spcAft>
              <a:buSzPts val="1600"/>
              <a:buChar char="●"/>
            </a:pPr>
            <a:r>
              <a:rPr lang="en" sz="1600"/>
              <a:t>The size of the patch is  “16*16”  ,So our implementation goes as copying the first value of the pixel i.e a multiple of 16 into a non multiple value which are present in the same grid.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g8335a8fc5f_1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 Paper</a:t>
            </a:r>
            <a:endParaRPr b="1" sz="3000"/>
          </a:p>
        </p:txBody>
      </p:sp>
      <p:sp>
        <p:nvSpPr>
          <p:cNvPr id="199" name="Google Shape;199;g8335a8fc5f_1_0"/>
          <p:cNvSpPr txBox="1"/>
          <p:nvPr>
            <p:ph idx="1" type="body"/>
          </p:nvPr>
        </p:nvSpPr>
        <p:spPr>
          <a:xfrm>
            <a:off x="1297500" y="1234450"/>
            <a:ext cx="7038900" cy="324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Paper 2:</a:t>
            </a:r>
            <a:endParaRPr sz="1800"/>
          </a:p>
          <a:p>
            <a:pPr indent="0" lvl="0" marL="0" rtl="0" algn="just">
              <a:spcBef>
                <a:spcPts val="0"/>
              </a:spcBef>
              <a:spcAft>
                <a:spcPts val="0"/>
              </a:spcAft>
              <a:buNone/>
            </a:pPr>
            <a:r>
              <a:t/>
            </a:r>
            <a:endParaRPr/>
          </a:p>
          <a:p>
            <a:pPr indent="0" lvl="0" marL="0" rtl="0" algn="just">
              <a:spcBef>
                <a:spcPts val="0"/>
              </a:spcBef>
              <a:spcAft>
                <a:spcPts val="0"/>
              </a:spcAft>
              <a:buNone/>
            </a:pPr>
            <a:r>
              <a:rPr lang="en"/>
              <a:t> </a:t>
            </a:r>
            <a:r>
              <a:rPr lang="en" sz="1800"/>
              <a:t>One of the reference paper which has been used in the implementation of this project titled as </a:t>
            </a:r>
            <a:r>
              <a:rPr lang="en" sz="1800"/>
              <a:t>Automatic Road Extraction from Satellite Image is </a:t>
            </a:r>
            <a:r>
              <a:rPr b="1" i="1" lang="en" sz="1800"/>
              <a:t>M. Mokhtarzade, M.J. Valadan Zoej,  “Road detection from high-resolution satellite images using artificial neural networks”, K.N. Toosi University of Technology, Geodesy and Geomatics Faculty, No. 1364, Mirdamad Cross, Valiasr St., Tehran 19967-15433, Iran, International Journal of Applied Earth Observation and Geoinformation 9 (2007) 32–40</a:t>
            </a:r>
            <a:r>
              <a:rPr lang="en" sz="1800"/>
              <a:t>.</a:t>
            </a:r>
            <a:endParaRPr sz="1800"/>
          </a:p>
          <a:p>
            <a:pPr indent="0" lvl="0" marL="0" rtl="0" algn="just">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8335a8fc5f_1_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Artificial Neural Network (ANN)</a:t>
            </a:r>
            <a:endParaRPr b="1" sz="3000"/>
          </a:p>
        </p:txBody>
      </p:sp>
      <p:sp>
        <p:nvSpPr>
          <p:cNvPr id="205" name="Google Shape;205;g8335a8fc5f_1_15"/>
          <p:cNvSpPr txBox="1"/>
          <p:nvPr>
            <p:ph idx="1" type="body"/>
          </p:nvPr>
        </p:nvSpPr>
        <p:spPr>
          <a:xfrm>
            <a:off x="1297500" y="1154675"/>
            <a:ext cx="7846500" cy="390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Artificial Neural Networks (ANN) are made up of simple processing units called neurodes.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task of neurodes is to:</a:t>
            </a:r>
            <a:endParaRPr sz="1400"/>
          </a:p>
          <a:p>
            <a:pPr indent="-304800" lvl="1" marL="914400" rtl="0" algn="l">
              <a:spcBef>
                <a:spcPts val="0"/>
              </a:spcBef>
              <a:spcAft>
                <a:spcPts val="0"/>
              </a:spcAft>
              <a:buSzPts val="1200"/>
              <a:buChar char="➢"/>
            </a:pPr>
            <a:r>
              <a:rPr lang="en" sz="1200"/>
              <a:t>Receive the input from neighbors</a:t>
            </a:r>
            <a:endParaRPr sz="1200"/>
          </a:p>
          <a:p>
            <a:pPr indent="-304800" lvl="1" marL="914400" rtl="0" algn="l">
              <a:spcBef>
                <a:spcPts val="0"/>
              </a:spcBef>
              <a:spcAft>
                <a:spcPts val="0"/>
              </a:spcAft>
              <a:buSzPts val="1200"/>
              <a:buChar char="➢"/>
            </a:pPr>
            <a:r>
              <a:rPr lang="en" sz="1200"/>
              <a:t>Compute the output</a:t>
            </a:r>
            <a:endParaRPr sz="1200"/>
          </a:p>
          <a:p>
            <a:pPr indent="-304800" lvl="1" marL="914400" rtl="0" algn="l">
              <a:spcBef>
                <a:spcPts val="0"/>
              </a:spcBef>
              <a:spcAft>
                <a:spcPts val="0"/>
              </a:spcAft>
              <a:buSzPts val="1200"/>
              <a:buChar char="➢"/>
            </a:pPr>
            <a:r>
              <a:rPr lang="en" sz="1200"/>
              <a:t>Send the computed output to its neighbors</a:t>
            </a:r>
            <a:endParaRPr sz="1200"/>
          </a:p>
          <a:p>
            <a:pPr indent="0" lvl="0" marL="914400" rtl="0" algn="l">
              <a:spcBef>
                <a:spcPts val="0"/>
              </a:spcBef>
              <a:spcAft>
                <a:spcPts val="0"/>
              </a:spcAft>
              <a:buNone/>
            </a:pPr>
            <a:r>
              <a:t/>
            </a:r>
            <a:endParaRPr sz="1200"/>
          </a:p>
          <a:p>
            <a:pPr indent="-317500" lvl="0" marL="457200" rtl="0" algn="l">
              <a:spcBef>
                <a:spcPts val="0"/>
              </a:spcBef>
              <a:spcAft>
                <a:spcPts val="0"/>
              </a:spcAft>
              <a:buSzPts val="1400"/>
              <a:buChar char="❖"/>
            </a:pPr>
            <a:r>
              <a:rPr lang="en" sz="1400"/>
              <a:t>Neurodes are comprised of three types of layers:</a:t>
            </a:r>
            <a:endParaRPr sz="1400"/>
          </a:p>
          <a:p>
            <a:pPr indent="-304800" lvl="1" marL="914400" rtl="0" algn="l">
              <a:spcBef>
                <a:spcPts val="0"/>
              </a:spcBef>
              <a:spcAft>
                <a:spcPts val="0"/>
              </a:spcAft>
              <a:buSzPts val="1200"/>
              <a:buChar char="➢"/>
            </a:pPr>
            <a:r>
              <a:rPr lang="en" sz="1200"/>
              <a:t>Input layer</a:t>
            </a:r>
            <a:endParaRPr sz="1200"/>
          </a:p>
          <a:p>
            <a:pPr indent="-304800" lvl="1" marL="914400" rtl="0" algn="l">
              <a:spcBef>
                <a:spcPts val="0"/>
              </a:spcBef>
              <a:spcAft>
                <a:spcPts val="0"/>
              </a:spcAft>
              <a:buSzPts val="1200"/>
              <a:buChar char="➢"/>
            </a:pPr>
            <a:r>
              <a:rPr lang="en" sz="1200"/>
              <a:t>Hidden layer</a:t>
            </a:r>
            <a:endParaRPr sz="1200"/>
          </a:p>
          <a:p>
            <a:pPr indent="-304800" lvl="1" marL="914400" rtl="0" algn="l">
              <a:spcBef>
                <a:spcPts val="0"/>
              </a:spcBef>
              <a:spcAft>
                <a:spcPts val="0"/>
              </a:spcAft>
              <a:buSzPts val="1200"/>
              <a:buChar char="➢"/>
            </a:pPr>
            <a:r>
              <a:rPr lang="en" sz="1200"/>
              <a:t>Output layer</a:t>
            </a:r>
            <a:endParaRPr sz="1200"/>
          </a:p>
          <a:p>
            <a:pPr indent="0" lvl="0" marL="457200" rtl="0" algn="l">
              <a:spcBef>
                <a:spcPts val="0"/>
              </a:spcBef>
              <a:spcAft>
                <a:spcPts val="0"/>
              </a:spcAft>
              <a:buNone/>
            </a:pPr>
            <a:r>
              <a:t/>
            </a:r>
            <a:endParaRPr sz="1200"/>
          </a:p>
          <a:p>
            <a:pPr indent="-317500" lvl="0" marL="457200" rtl="0" algn="l">
              <a:spcBef>
                <a:spcPts val="0"/>
              </a:spcBef>
              <a:spcAft>
                <a:spcPts val="0"/>
              </a:spcAft>
              <a:buSzPts val="1400"/>
              <a:buChar char="❖"/>
            </a:pPr>
            <a:r>
              <a:rPr lang="en" sz="1400"/>
              <a:t>The typical neural network is shown in the  Fig 2.</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r>
              <a:rPr lang="en" sz="1100"/>
              <a:t>Fig 2:  A typical neural network</a:t>
            </a:r>
            <a:endParaRPr sz="1100"/>
          </a:p>
        </p:txBody>
      </p:sp>
      <p:pic>
        <p:nvPicPr>
          <p:cNvPr id="206" name="Google Shape;206;g8335a8fc5f_1_15"/>
          <p:cNvPicPr preferRelativeResize="0"/>
          <p:nvPr/>
        </p:nvPicPr>
        <p:blipFill>
          <a:blip r:embed="rId3">
            <a:alphaModFix/>
          </a:blip>
          <a:stretch>
            <a:fillRect/>
          </a:stretch>
        </p:blipFill>
        <p:spPr>
          <a:xfrm>
            <a:off x="5682175" y="1525500"/>
            <a:ext cx="3375951" cy="304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g8335a8fc5f_1_20"/>
          <p:cNvSpPr txBox="1"/>
          <p:nvPr>
            <p:ph type="title"/>
          </p:nvPr>
        </p:nvSpPr>
        <p:spPr>
          <a:xfrm>
            <a:off x="1297500" y="163275"/>
            <a:ext cx="74457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Artificial Neural Network (ANN): Continued ...</a:t>
            </a:r>
            <a:endParaRPr b="1"/>
          </a:p>
          <a:p>
            <a:pPr indent="0" lvl="0" marL="0" rtl="0" algn="l">
              <a:spcBef>
                <a:spcPts val="0"/>
              </a:spcBef>
              <a:spcAft>
                <a:spcPts val="0"/>
              </a:spcAft>
              <a:buNone/>
            </a:pPr>
            <a:r>
              <a:t/>
            </a:r>
            <a:endParaRPr/>
          </a:p>
        </p:txBody>
      </p:sp>
      <p:sp>
        <p:nvSpPr>
          <p:cNvPr id="212" name="Google Shape;212;g8335a8fc5f_1_20"/>
          <p:cNvSpPr txBox="1"/>
          <p:nvPr>
            <p:ph idx="1" type="body"/>
          </p:nvPr>
        </p:nvSpPr>
        <p:spPr>
          <a:xfrm>
            <a:off x="1297500" y="814575"/>
            <a:ext cx="7038900" cy="432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two main stages in  the Artificial Neural Networks are:</a:t>
            </a:r>
            <a:endParaRPr sz="1400"/>
          </a:p>
          <a:p>
            <a:pPr indent="-304800" lvl="1" marL="914400" rtl="0" algn="l">
              <a:spcBef>
                <a:spcPts val="0"/>
              </a:spcBef>
              <a:spcAft>
                <a:spcPts val="0"/>
              </a:spcAft>
              <a:buSzPts val="1200"/>
              <a:buChar char="➢"/>
            </a:pPr>
            <a:r>
              <a:rPr lang="en" sz="1200"/>
              <a:t>Learning or Training</a:t>
            </a:r>
            <a:endParaRPr sz="1200"/>
          </a:p>
          <a:p>
            <a:pPr indent="-304800" lvl="1" marL="914400" rtl="0" algn="l">
              <a:spcBef>
                <a:spcPts val="0"/>
              </a:spcBef>
              <a:spcAft>
                <a:spcPts val="0"/>
              </a:spcAft>
              <a:buSzPts val="1200"/>
              <a:buChar char="➢"/>
            </a:pPr>
            <a:r>
              <a:rPr lang="en" sz="1200"/>
              <a:t>Recalling</a:t>
            </a:r>
            <a:endParaRPr sz="1200"/>
          </a:p>
          <a:p>
            <a:pPr indent="0" lvl="0" marL="914400" rtl="0" algn="l">
              <a:spcBef>
                <a:spcPts val="0"/>
              </a:spcBef>
              <a:spcAft>
                <a:spcPts val="0"/>
              </a:spcAft>
              <a:buNone/>
            </a:pPr>
            <a:r>
              <a:t/>
            </a:r>
            <a:endParaRPr sz="1200"/>
          </a:p>
          <a:p>
            <a:pPr indent="-317500" lvl="0" marL="457200" rtl="0" algn="l">
              <a:spcBef>
                <a:spcPts val="0"/>
              </a:spcBef>
              <a:spcAft>
                <a:spcPts val="0"/>
              </a:spcAft>
              <a:buSzPts val="1400"/>
              <a:buChar char="❖"/>
            </a:pPr>
            <a:r>
              <a:rPr lang="en" sz="1400"/>
              <a:t>Learning or Training is the process of changing or modifying the connection weights using the proper dataset so that the neural network could fulfill the particular task, for example extraction of roads here.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One of the most common learning algorithm used in this paper is back - propagation which is the iterative gradient algorithm used  to minimize the error.</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error function for the back - propagation is:</a:t>
            </a:r>
            <a:endParaRPr sz="1400"/>
          </a:p>
          <a:p>
            <a:pPr indent="-317500" lvl="2" marL="1371600" rtl="0" algn="l">
              <a:spcBef>
                <a:spcPts val="0"/>
              </a:spcBef>
              <a:spcAft>
                <a:spcPts val="0"/>
              </a:spcAft>
              <a:buSzPts val="1400"/>
              <a:buChar char="■"/>
            </a:pPr>
            <a:r>
              <a:t/>
            </a:r>
            <a:endParaRPr sz="1400"/>
          </a:p>
          <a:p>
            <a:pPr indent="-304800" lvl="6" marL="3200400" rtl="0" algn="l">
              <a:spcBef>
                <a:spcPts val="0"/>
              </a:spcBef>
              <a:spcAft>
                <a:spcPts val="0"/>
              </a:spcAft>
              <a:buSzPts val="1200"/>
              <a:buChar char="■"/>
            </a:pPr>
            <a:r>
              <a:rPr lang="en" sz="1200"/>
              <a:t>“L” is number of neurodes in output layer</a:t>
            </a:r>
            <a:endParaRPr sz="1200"/>
          </a:p>
          <a:p>
            <a:pPr indent="-304800" lvl="6" marL="3200400" rtl="0" algn="l">
              <a:spcBef>
                <a:spcPts val="0"/>
              </a:spcBef>
              <a:spcAft>
                <a:spcPts val="0"/>
              </a:spcAft>
              <a:buSzPts val="1200"/>
              <a:buChar char="■"/>
            </a:pPr>
            <a:r>
              <a:rPr lang="en" sz="1200"/>
              <a:t>“d</a:t>
            </a:r>
            <a:r>
              <a:rPr baseline="-25000" lang="en" sz="1200"/>
              <a:t>j</a:t>
            </a:r>
            <a:r>
              <a:rPr lang="en" sz="1200"/>
              <a:t>”  is the desired output</a:t>
            </a:r>
            <a:endParaRPr sz="1200"/>
          </a:p>
          <a:p>
            <a:pPr indent="-304800" lvl="6" marL="3200400" rtl="0" algn="l">
              <a:spcBef>
                <a:spcPts val="0"/>
              </a:spcBef>
              <a:spcAft>
                <a:spcPts val="0"/>
              </a:spcAft>
              <a:buSzPts val="1200"/>
              <a:buChar char="■"/>
            </a:pPr>
            <a:r>
              <a:rPr lang="en" sz="1200"/>
              <a:t>“o</a:t>
            </a:r>
            <a:r>
              <a:rPr baseline="-25000" lang="en" sz="1200"/>
              <a:t>j</a:t>
            </a:r>
            <a:r>
              <a:rPr lang="en" sz="1200"/>
              <a:t>” is current response of neurode j in output layer</a:t>
            </a:r>
            <a:endParaRPr sz="1200"/>
          </a:p>
          <a:p>
            <a:pPr indent="0" lvl="0" marL="0" rtl="0" algn="l">
              <a:spcBef>
                <a:spcPts val="0"/>
              </a:spcBef>
              <a:spcAft>
                <a:spcPts val="0"/>
              </a:spcAft>
              <a:buNone/>
            </a:pPr>
            <a:r>
              <a:t/>
            </a:r>
            <a:endParaRPr sz="1400"/>
          </a:p>
          <a:p>
            <a:pPr indent="0" lvl="0" marL="0" rtl="0" algn="l">
              <a:spcBef>
                <a:spcPts val="0"/>
              </a:spcBef>
              <a:spcAft>
                <a:spcPts val="0"/>
              </a:spcAft>
              <a:buNone/>
            </a:pPr>
            <a:r>
              <a:t/>
            </a:r>
            <a:endParaRPr sz="1200"/>
          </a:p>
        </p:txBody>
      </p:sp>
      <p:pic>
        <p:nvPicPr>
          <p:cNvPr id="213" name="Google Shape;213;g8335a8fc5f_1_20"/>
          <p:cNvPicPr preferRelativeResize="0"/>
          <p:nvPr/>
        </p:nvPicPr>
        <p:blipFill>
          <a:blip r:embed="rId3">
            <a:alphaModFix/>
          </a:blip>
          <a:stretch>
            <a:fillRect/>
          </a:stretch>
        </p:blipFill>
        <p:spPr>
          <a:xfrm>
            <a:off x="1975700" y="3848875"/>
            <a:ext cx="2066925" cy="91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g8335a8fc5f_1_26"/>
          <p:cNvSpPr txBox="1"/>
          <p:nvPr>
            <p:ph type="title"/>
          </p:nvPr>
        </p:nvSpPr>
        <p:spPr>
          <a:xfrm>
            <a:off x="1297500" y="393750"/>
            <a:ext cx="7469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Artificial Neural Network (ANN): Continued ...</a:t>
            </a:r>
            <a:endParaRPr b="1"/>
          </a:p>
          <a:p>
            <a:pPr indent="0" lvl="0" marL="0" rtl="0" algn="l">
              <a:spcBef>
                <a:spcPts val="0"/>
              </a:spcBef>
              <a:spcAft>
                <a:spcPts val="0"/>
              </a:spcAft>
              <a:buNone/>
            </a:pPr>
            <a:r>
              <a:t/>
            </a:r>
            <a:endParaRPr/>
          </a:p>
        </p:txBody>
      </p:sp>
      <p:sp>
        <p:nvSpPr>
          <p:cNvPr id="219" name="Google Shape;219;g8335a8fc5f_1_26"/>
          <p:cNvSpPr txBox="1"/>
          <p:nvPr>
            <p:ph idx="1" type="body"/>
          </p:nvPr>
        </p:nvSpPr>
        <p:spPr>
          <a:xfrm>
            <a:off x="1297500" y="1073025"/>
            <a:ext cx="7038900" cy="383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the iterative method, the updates in weights are done as follows:</a:t>
            </a:r>
            <a:endParaRPr sz="1400"/>
          </a:p>
          <a:p>
            <a:pPr indent="0" lvl="0" marL="457200" rtl="0" algn="l">
              <a:spcBef>
                <a:spcPts val="0"/>
              </a:spcBef>
              <a:spcAft>
                <a:spcPts val="0"/>
              </a:spcAft>
              <a:buNone/>
            </a:pPr>
            <a:r>
              <a:t/>
            </a:r>
            <a:endParaRPr sz="1400"/>
          </a:p>
          <a:p>
            <a:pPr indent="-317500" lvl="7" marL="3657600" rtl="0" algn="l">
              <a:spcBef>
                <a:spcPts val="1600"/>
              </a:spcBef>
              <a:spcAft>
                <a:spcPts val="0"/>
              </a:spcAft>
              <a:buSzPts val="1400"/>
              <a:buChar char="●"/>
            </a:pPr>
            <a:r>
              <a:rPr lang="en" sz="1400"/>
              <a:t>“</a:t>
            </a:r>
            <a:r>
              <a:rPr lang="en" sz="1400"/>
              <a:t>w</a:t>
            </a:r>
            <a:r>
              <a:rPr baseline="-25000" lang="en" sz="1400"/>
              <a:t>ij</a:t>
            </a:r>
            <a:r>
              <a:rPr lang="en" sz="1400"/>
              <a:t>”  is weight parameter</a:t>
            </a:r>
            <a:endParaRPr sz="1400"/>
          </a:p>
          <a:p>
            <a:pPr indent="-317500" lvl="7" marL="3657600" rtl="0" algn="l">
              <a:spcBef>
                <a:spcPts val="0"/>
              </a:spcBef>
              <a:spcAft>
                <a:spcPts val="0"/>
              </a:spcAft>
              <a:buSzPts val="1400"/>
              <a:buChar char="●"/>
            </a:pPr>
            <a:r>
              <a:rPr lang="en" sz="1400"/>
              <a:t>“</a:t>
            </a:r>
            <a:r>
              <a:rPr lang="en" sz="1400"/>
              <a:t>η</a:t>
            </a:r>
            <a:r>
              <a:rPr lang="en" sz="1400"/>
              <a:t>”  is the learning rate</a:t>
            </a:r>
            <a:endParaRPr sz="1400"/>
          </a:p>
          <a:p>
            <a:pPr indent="-317500" lvl="7" marL="3657600" rtl="0" algn="l">
              <a:spcBef>
                <a:spcPts val="0"/>
              </a:spcBef>
              <a:spcAft>
                <a:spcPts val="0"/>
              </a:spcAft>
              <a:buSzPts val="1400"/>
              <a:buChar char="●"/>
            </a:pPr>
            <a:r>
              <a:rPr lang="en" sz="1400"/>
              <a:t>“</a:t>
            </a:r>
            <a:r>
              <a:rPr lang="en" sz="1400"/>
              <a:t>α</a:t>
            </a:r>
            <a:r>
              <a:rPr lang="en" sz="1400"/>
              <a:t>”  is the momentum factor which can take the values between 0 and 1</a:t>
            </a:r>
            <a:endParaRPr sz="1400"/>
          </a:p>
          <a:p>
            <a:pPr indent="-317500" lvl="7" marL="3657600" rtl="0" algn="l">
              <a:spcBef>
                <a:spcPts val="0"/>
              </a:spcBef>
              <a:spcAft>
                <a:spcPts val="0"/>
              </a:spcAft>
              <a:buSzPts val="1400"/>
              <a:buChar char="●"/>
            </a:pPr>
            <a:r>
              <a:rPr lang="en" sz="1400"/>
              <a:t>“</a:t>
            </a:r>
            <a:r>
              <a:rPr lang="en" sz="1400"/>
              <a:t>t</a:t>
            </a:r>
            <a:r>
              <a:rPr lang="en" sz="1400"/>
              <a:t>”  is the iteration number</a:t>
            </a:r>
            <a:endParaRPr sz="1400"/>
          </a:p>
          <a:p>
            <a:pPr indent="0" lvl="0" marL="36576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Recalling is the trained network which can be used for the purpose of interpolation and extrapolation, i.e. in this step the neural network functions on the basis of its training.</a:t>
            </a:r>
            <a:endParaRPr sz="1400"/>
          </a:p>
        </p:txBody>
      </p:sp>
      <p:pic>
        <p:nvPicPr>
          <p:cNvPr id="220" name="Google Shape;220;g8335a8fc5f_1_26"/>
          <p:cNvPicPr preferRelativeResize="0"/>
          <p:nvPr/>
        </p:nvPicPr>
        <p:blipFill>
          <a:blip r:embed="rId3">
            <a:alphaModFix/>
          </a:blip>
          <a:stretch>
            <a:fillRect/>
          </a:stretch>
        </p:blipFill>
        <p:spPr>
          <a:xfrm>
            <a:off x="1942275" y="1701000"/>
            <a:ext cx="2629725" cy="145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g8335a8fc5f_2_0"/>
          <p:cNvSpPr txBox="1"/>
          <p:nvPr>
            <p:ph type="title"/>
          </p:nvPr>
        </p:nvSpPr>
        <p:spPr>
          <a:xfrm>
            <a:off x="1297500" y="301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Methodologies</a:t>
            </a:r>
            <a:endParaRPr b="1" sz="3000"/>
          </a:p>
        </p:txBody>
      </p:sp>
      <p:sp>
        <p:nvSpPr>
          <p:cNvPr id="226" name="Google Shape;226;g8335a8fc5f_2_0"/>
          <p:cNvSpPr txBox="1"/>
          <p:nvPr>
            <p:ph idx="1" type="body"/>
          </p:nvPr>
        </p:nvSpPr>
        <p:spPr>
          <a:xfrm>
            <a:off x="1297500" y="940350"/>
            <a:ext cx="7038900" cy="326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 a case study, a part of an RGB Ikonos image with the size of 550  550 pixels from Kish Island in Iran is chosen and enhanced with linear function</a:t>
            </a:r>
            <a:endParaRPr/>
          </a:p>
          <a:p>
            <a:pPr indent="-311150" lvl="0" marL="457200" rtl="0" algn="l">
              <a:spcBef>
                <a:spcPts val="0"/>
              </a:spcBef>
              <a:spcAft>
                <a:spcPts val="0"/>
              </a:spcAft>
              <a:buSzPts val="1300"/>
              <a:buChar char="●"/>
            </a:pPr>
            <a:r>
              <a:rPr lang="en"/>
              <a:t>500 road and 500 background pixels are chosen as training set to be used in learning stage</a:t>
            </a:r>
            <a:endParaRPr/>
          </a:p>
          <a:p>
            <a:pPr indent="-311150" lvl="0" marL="457200" rtl="0" algn="l">
              <a:spcBef>
                <a:spcPts val="0"/>
              </a:spcBef>
              <a:spcAft>
                <a:spcPts val="0"/>
              </a:spcAft>
              <a:buSzPts val="1300"/>
              <a:buChar char="●"/>
            </a:pPr>
            <a:r>
              <a:rPr lang="en"/>
              <a:t>A BNN with one hidden layer, which is self-programmed in Delphi, is implemented</a:t>
            </a:r>
            <a:endParaRPr/>
          </a:p>
          <a:p>
            <a:pPr indent="-311150" lvl="0" marL="457200" rtl="0" algn="l">
              <a:spcBef>
                <a:spcPts val="0"/>
              </a:spcBef>
              <a:spcAft>
                <a:spcPts val="0"/>
              </a:spcAft>
              <a:buSzPts val="1300"/>
              <a:buChar char="●"/>
            </a:pPr>
            <a:r>
              <a:rPr lang="en"/>
              <a:t>The output layers consists of one neurode, 1 for road and 0 for background pixels</a:t>
            </a:r>
            <a:endParaRPr/>
          </a:p>
          <a:p>
            <a:pPr indent="-311150" lvl="0" marL="457200" rtl="0" algn="l">
              <a:spcBef>
                <a:spcPts val="0"/>
              </a:spcBef>
              <a:spcAft>
                <a:spcPts val="0"/>
              </a:spcAft>
              <a:buSzPts val="1300"/>
              <a:buChar char="●"/>
            </a:pPr>
            <a:r>
              <a:rPr lang="en"/>
              <a:t>When the trained network is performed on entire pixels, a 2D matrix of the same size as input image is obtained, being called output matrix</a:t>
            </a:r>
            <a:endParaRPr/>
          </a:p>
          <a:p>
            <a:pPr indent="-311150" lvl="0" marL="457200" rtl="0" algn="l">
              <a:spcBef>
                <a:spcPts val="0"/>
              </a:spcBef>
              <a:spcAft>
                <a:spcPts val="0"/>
              </a:spcAft>
              <a:buSzPts val="1300"/>
              <a:buChar char="●"/>
            </a:pPr>
            <a:r>
              <a:rPr lang="en"/>
              <a:t>An adaptive strategy is used to avoid trail and error learning rate and momentum assignment</a:t>
            </a:r>
            <a:endParaRPr/>
          </a:p>
          <a:p>
            <a:pPr indent="-311150" lvl="0" marL="457200" rtl="0" algn="l">
              <a:spcBef>
                <a:spcPts val="0"/>
              </a:spcBef>
              <a:spcAft>
                <a:spcPts val="0"/>
              </a:spcAft>
              <a:buSzPts val="1300"/>
              <a:buChar char="●"/>
            </a:pPr>
            <a:r>
              <a:rPr lang="en"/>
              <a:t> In this method both parameters are adjusted downwards as half after some training intervals if the overall training error has increased and upward 1.2 times if the overall error has decreased. Therefore, the initial learning rate and momentum are not crucial to the success of training stage</a:t>
            </a:r>
            <a:endParaRPr/>
          </a:p>
          <a:p>
            <a:pPr indent="-311150" lvl="0" marL="457200" rtl="0" algn="l">
              <a:spcBef>
                <a:spcPts val="0"/>
              </a:spcBef>
              <a:spcAft>
                <a:spcPts val="0"/>
              </a:spcAft>
              <a:buSzPts val="1300"/>
              <a:buChar char="●"/>
            </a:pPr>
            <a:r>
              <a:rPr lang="en"/>
              <a:t>Also, training speed is increased because the learning rate is adjusted to the highest value that does not cause instability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g8335a8fc5f_2_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Methodologies (Contd..)</a:t>
            </a:r>
            <a:endParaRPr b="1"/>
          </a:p>
        </p:txBody>
      </p:sp>
      <p:sp>
        <p:nvSpPr>
          <p:cNvPr id="232" name="Google Shape;232;g8335a8fc5f_2_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Addition of the multiplication of correspondent values in whole binary image and output matrix produces a value that can be considered as road detection correctness coefficient (RCC) when divided to the road pixel number</a:t>
            </a:r>
            <a:endParaRPr sz="1400"/>
          </a:p>
          <a:p>
            <a:pPr indent="-317500" lvl="0" marL="457200" rtl="0" algn="l">
              <a:spcBef>
                <a:spcPts val="0"/>
              </a:spcBef>
              <a:spcAft>
                <a:spcPts val="0"/>
              </a:spcAft>
              <a:buSzPts val="1400"/>
              <a:buChar char="●"/>
            </a:pPr>
            <a:r>
              <a:rPr lang="en" sz="1400"/>
              <a:t>When the binary image is inversed, background detection correctness coefficient (BCC) can be obtained in a similar method as well</a:t>
            </a:r>
            <a:endParaRPr sz="1400"/>
          </a:p>
          <a:p>
            <a:pPr indent="-317500" lvl="0" marL="457200" rtl="0" algn="l">
              <a:spcBef>
                <a:spcPts val="0"/>
              </a:spcBef>
              <a:spcAft>
                <a:spcPts val="0"/>
              </a:spcAft>
              <a:buSzPts val="1400"/>
              <a:buChar char="●"/>
            </a:pPr>
            <a:r>
              <a:rPr lang="en" sz="1400"/>
              <a:t>The third parameter is root mean square error (RMSE)</a:t>
            </a:r>
            <a:endParaRPr sz="1400"/>
          </a:p>
          <a:p>
            <a:pPr indent="-317500" lvl="0" marL="457200" rtl="0" algn="l">
              <a:spcBef>
                <a:spcPts val="0"/>
              </a:spcBef>
              <a:spcAft>
                <a:spcPts val="0"/>
              </a:spcAft>
              <a:buSzPts val="1400"/>
              <a:buChar char="●"/>
            </a:pPr>
            <a:r>
              <a:rPr lang="en" sz="1400"/>
              <a:t>Overall accuracy is actually the percentage of correctly classified pixels to all available pixels in entire image</a:t>
            </a:r>
            <a:endParaRPr sz="1400"/>
          </a:p>
          <a:p>
            <a:pPr indent="-317500" lvl="0" marL="457200" rtl="0" algn="l">
              <a:spcBef>
                <a:spcPts val="0"/>
              </a:spcBef>
              <a:spcAft>
                <a:spcPts val="0"/>
              </a:spcAft>
              <a:buSzPts val="1400"/>
              <a:buChar char="●"/>
            </a:pPr>
            <a:r>
              <a:rPr lang="en" sz="1400"/>
              <a:t>In continuation, each input vector type is evaluated in a distinctive section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g8335a8fc5f_2_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Methodologies (Contd..)</a:t>
            </a:r>
            <a:endParaRPr b="1"/>
          </a:p>
          <a:p>
            <a:pPr indent="-381000" lvl="0" marL="457200" rtl="0" algn="l">
              <a:spcBef>
                <a:spcPts val="0"/>
              </a:spcBef>
              <a:spcAft>
                <a:spcPts val="0"/>
              </a:spcAft>
              <a:buSzPts val="2400"/>
              <a:buAutoNum type="arabicPeriod"/>
            </a:pPr>
            <a:r>
              <a:rPr b="1" lang="en"/>
              <a:t>Spectral Values as input parameters</a:t>
            </a:r>
            <a:endParaRPr b="1"/>
          </a:p>
        </p:txBody>
      </p:sp>
      <p:sp>
        <p:nvSpPr>
          <p:cNvPr id="238" name="Google Shape;238;g8335a8fc5f_2_29"/>
          <p:cNvSpPr txBox="1"/>
          <p:nvPr>
            <p:ph idx="1" type="body"/>
          </p:nvPr>
        </p:nvSpPr>
        <p:spPr>
          <a:xfrm>
            <a:off x="1059925" y="1386075"/>
            <a:ext cx="4391100" cy="31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section spectral information for each pixel is simply entered to the network as its input parameters after normalizing the RGB values between 0 and 1.</a:t>
            </a:r>
            <a:endParaRPr/>
          </a:p>
          <a:p>
            <a:pPr indent="-311150" lvl="0" marL="457200" rtl="0" algn="l">
              <a:spcBef>
                <a:spcPts val="0"/>
              </a:spcBef>
              <a:spcAft>
                <a:spcPts val="0"/>
              </a:spcAft>
              <a:buSzPts val="1300"/>
              <a:buChar char="●"/>
            </a:pPr>
            <a:r>
              <a:rPr lang="en"/>
              <a:t>Thus, three neurodes are designed in input layer in charge of receiving spectral values for each pixel in the entire image</a:t>
            </a:r>
            <a:endParaRPr/>
          </a:p>
          <a:p>
            <a:pPr indent="-311150" lvl="0" marL="457200" rtl="0" algn="l">
              <a:spcBef>
                <a:spcPts val="0"/>
              </a:spcBef>
              <a:spcAft>
                <a:spcPts val="0"/>
              </a:spcAft>
              <a:buSzPts val="1300"/>
              <a:buChar char="●"/>
            </a:pPr>
            <a:r>
              <a:rPr lang="en"/>
              <a:t>The network, with five hidden neurodes, is very unstable in the sense that functionality of networks is highly dependent on initial weight assignment and that the results vary in multiple implementations</a:t>
            </a:r>
            <a:endParaRPr/>
          </a:p>
          <a:p>
            <a:pPr indent="-311150" lvl="0" marL="457200" rtl="0" algn="l">
              <a:spcBef>
                <a:spcPts val="0"/>
              </a:spcBef>
              <a:spcAft>
                <a:spcPts val="0"/>
              </a:spcAft>
              <a:buSzPts val="1300"/>
              <a:buChar char="●"/>
            </a:pPr>
            <a:r>
              <a:rPr lang="en"/>
              <a:t>In this case classification problem does not seem so complex since the results are quite the same for different networks</a:t>
            </a:r>
            <a:endParaRPr/>
          </a:p>
        </p:txBody>
      </p:sp>
      <p:pic>
        <p:nvPicPr>
          <p:cNvPr id="239" name="Google Shape;239;g8335a8fc5f_2_29"/>
          <p:cNvPicPr preferRelativeResize="0"/>
          <p:nvPr/>
        </p:nvPicPr>
        <p:blipFill>
          <a:blip r:embed="rId3">
            <a:alphaModFix/>
          </a:blip>
          <a:stretch>
            <a:fillRect/>
          </a:stretch>
        </p:blipFill>
        <p:spPr>
          <a:xfrm>
            <a:off x="5771150" y="1488200"/>
            <a:ext cx="3034300" cy="1769225"/>
          </a:xfrm>
          <a:prstGeom prst="rect">
            <a:avLst/>
          </a:prstGeom>
          <a:noFill/>
          <a:ln>
            <a:noFill/>
          </a:ln>
        </p:spPr>
      </p:pic>
      <p:sp>
        <p:nvSpPr>
          <p:cNvPr id="240" name="Google Shape;240;g8335a8fc5f_2_29"/>
          <p:cNvSpPr txBox="1"/>
          <p:nvPr/>
        </p:nvSpPr>
        <p:spPr>
          <a:xfrm>
            <a:off x="5841700" y="3257425"/>
            <a:ext cx="2893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Fig 3 : Network structure when spectral </a:t>
            </a:r>
            <a:endParaRPr sz="1200">
              <a:solidFill>
                <a:srgbClr val="FFFFFF"/>
              </a:solidFill>
              <a:latin typeface="Lato"/>
              <a:ea typeface="Lato"/>
              <a:cs typeface="Lato"/>
              <a:sym typeface="Lato"/>
            </a:endParaRPr>
          </a:p>
          <a:p>
            <a:pPr indent="457200" lvl="0" marL="0" rtl="0" algn="l">
              <a:spcBef>
                <a:spcPts val="0"/>
              </a:spcBef>
              <a:spcAft>
                <a:spcPts val="0"/>
              </a:spcAft>
              <a:buNone/>
            </a:pPr>
            <a:r>
              <a:rPr lang="en" sz="1200">
                <a:solidFill>
                  <a:srgbClr val="FFFFFF"/>
                </a:solidFill>
                <a:latin typeface="Lato"/>
                <a:ea typeface="Lato"/>
                <a:cs typeface="Lato"/>
                <a:sym typeface="Lato"/>
              </a:rPr>
              <a:t>  values form input parameters.</a:t>
            </a:r>
            <a:endParaRPr sz="12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g8335a8fc5f_2_45"/>
          <p:cNvSpPr txBox="1"/>
          <p:nvPr>
            <p:ph idx="1" type="body"/>
          </p:nvPr>
        </p:nvSpPr>
        <p:spPr>
          <a:xfrm>
            <a:off x="866575" y="1453600"/>
            <a:ext cx="4850100" cy="339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 this section the normalized distance of each pixel to the road mean point in the spectral space is added to the input parameters</a:t>
            </a:r>
            <a:endParaRPr sz="1600"/>
          </a:p>
          <a:p>
            <a:pPr indent="-330200" lvl="0" marL="457200" rtl="0" algn="l">
              <a:spcBef>
                <a:spcPts val="0"/>
              </a:spcBef>
              <a:spcAft>
                <a:spcPts val="0"/>
              </a:spcAft>
              <a:buSzPts val="1600"/>
              <a:buChar char="●"/>
            </a:pPr>
            <a:r>
              <a:rPr lang="en" sz="1600"/>
              <a:t>Distance parameter is calculated for each pixel as below:</a:t>
            </a:r>
            <a:endParaRPr sz="1600"/>
          </a:p>
          <a:p>
            <a:pPr indent="0" lvl="0" marL="457200" rtl="0" algn="l">
              <a:spcBef>
                <a:spcPts val="0"/>
              </a:spcBef>
              <a:spcAft>
                <a:spcPts val="0"/>
              </a:spcAft>
              <a:buNone/>
            </a:pPr>
            <a:r>
              <a:rPr lang="en" sz="1600"/>
              <a:t>d</a:t>
            </a:r>
            <a:r>
              <a:rPr baseline="-25000" lang="en" sz="1600"/>
              <a:t>i  </a:t>
            </a:r>
            <a:r>
              <a:rPr lang="en" sz="1600"/>
              <a:t>= (1/441.673)*[(R</a:t>
            </a:r>
            <a:r>
              <a:rPr baseline="-25000" lang="en" sz="1600"/>
              <a:t>m</a:t>
            </a:r>
            <a:r>
              <a:rPr lang="en" sz="1600"/>
              <a:t>-R</a:t>
            </a:r>
            <a:r>
              <a:rPr baseline="-25000" lang="en" sz="1600"/>
              <a:t>i</a:t>
            </a:r>
            <a:r>
              <a:rPr lang="en" sz="1600"/>
              <a:t>)</a:t>
            </a:r>
            <a:r>
              <a:rPr baseline="30000" lang="en" sz="1600"/>
              <a:t>2</a:t>
            </a:r>
            <a:r>
              <a:rPr lang="en" sz="1600"/>
              <a:t> + (G</a:t>
            </a:r>
            <a:r>
              <a:rPr baseline="-25000" lang="en" sz="1600"/>
              <a:t>m</a:t>
            </a:r>
            <a:r>
              <a:rPr lang="en" sz="1600"/>
              <a:t>-G</a:t>
            </a:r>
            <a:r>
              <a:rPr baseline="-25000" lang="en" sz="1600"/>
              <a:t>i</a:t>
            </a:r>
            <a:r>
              <a:rPr lang="en" sz="1600"/>
              <a:t>)</a:t>
            </a:r>
            <a:r>
              <a:rPr baseline="30000" lang="en" sz="1600"/>
              <a:t>2 </a:t>
            </a:r>
            <a:r>
              <a:rPr lang="en" sz="1600"/>
              <a:t>+ (B</a:t>
            </a:r>
            <a:r>
              <a:rPr baseline="-25000" lang="en" sz="1600"/>
              <a:t>m</a:t>
            </a:r>
            <a:r>
              <a:rPr lang="en" sz="1600"/>
              <a:t>-B</a:t>
            </a:r>
            <a:r>
              <a:rPr baseline="-25000" lang="en" sz="1600"/>
              <a:t>i</a:t>
            </a:r>
            <a:r>
              <a:rPr lang="en" sz="1600"/>
              <a:t>)</a:t>
            </a:r>
            <a:r>
              <a:rPr baseline="30000" lang="en" sz="1600"/>
              <a:t>2 </a:t>
            </a:r>
            <a:r>
              <a:rPr lang="en" sz="1600"/>
              <a:t>]</a:t>
            </a:r>
            <a:r>
              <a:rPr baseline="30000" lang="en" sz="1600"/>
              <a:t>½</a:t>
            </a:r>
            <a:r>
              <a:rPr baseline="30000" lang="en" sz="1600"/>
              <a:t> </a:t>
            </a:r>
            <a:endParaRPr sz="1600"/>
          </a:p>
          <a:p>
            <a:pPr indent="-330200" lvl="0" marL="457200" rtl="0" algn="l">
              <a:spcBef>
                <a:spcPts val="0"/>
              </a:spcBef>
              <a:spcAft>
                <a:spcPts val="0"/>
              </a:spcAft>
              <a:buSzPts val="1600"/>
              <a:buChar char="●"/>
            </a:pPr>
            <a:r>
              <a:rPr lang="en" sz="1600"/>
              <a:t>R</a:t>
            </a:r>
            <a:r>
              <a:rPr baseline="-25000" lang="en" sz="1600"/>
              <a:t>m</a:t>
            </a:r>
            <a:r>
              <a:rPr lang="en" sz="1600"/>
              <a:t>,G</a:t>
            </a:r>
            <a:r>
              <a:rPr baseline="-25000" lang="en" sz="1600"/>
              <a:t>m</a:t>
            </a:r>
            <a:r>
              <a:rPr lang="en" sz="1600"/>
              <a:t>,B</a:t>
            </a:r>
            <a:r>
              <a:rPr baseline="-25000" lang="en" sz="1600"/>
              <a:t>m </a:t>
            </a:r>
            <a:r>
              <a:rPr lang="en" sz="1600"/>
              <a:t> are the mean values of pixels in the training set</a:t>
            </a:r>
            <a:endParaRPr sz="1600"/>
          </a:p>
          <a:p>
            <a:pPr indent="-330200" lvl="0" marL="457200" rtl="0" algn="l">
              <a:spcBef>
                <a:spcPts val="0"/>
              </a:spcBef>
              <a:spcAft>
                <a:spcPts val="0"/>
              </a:spcAft>
              <a:buSzPts val="1600"/>
              <a:buChar char="●"/>
            </a:pPr>
            <a:r>
              <a:rPr lang="en" sz="1600"/>
              <a:t>441.673 is the maximum imaginable distance in the spectral space</a:t>
            </a:r>
            <a:endParaRPr sz="1600"/>
          </a:p>
          <a:p>
            <a:pPr indent="0" lvl="0" marL="914400" rtl="0" algn="l">
              <a:spcBef>
                <a:spcPts val="0"/>
              </a:spcBef>
              <a:spcAft>
                <a:spcPts val="0"/>
              </a:spcAft>
              <a:buNone/>
            </a:pPr>
            <a:r>
              <a:t/>
            </a:r>
            <a:endParaRPr sz="1600"/>
          </a:p>
        </p:txBody>
      </p:sp>
      <p:sp>
        <p:nvSpPr>
          <p:cNvPr id="246" name="Google Shape;246;g8335a8fc5f_2_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Methodologies (Contd..)</a:t>
            </a:r>
            <a:endParaRPr b="1"/>
          </a:p>
          <a:p>
            <a:pPr indent="0" lvl="0" marL="0" rtl="0" algn="l">
              <a:spcBef>
                <a:spcPts val="0"/>
              </a:spcBef>
              <a:spcAft>
                <a:spcPts val="0"/>
              </a:spcAft>
              <a:buNone/>
            </a:pPr>
            <a:r>
              <a:rPr b="1" lang="en"/>
              <a:t>2. </a:t>
            </a:r>
            <a:r>
              <a:rPr b="1" lang="en" sz="1800"/>
              <a:t>Including input parameters with normalized distance</a:t>
            </a:r>
            <a:endParaRPr b="1" sz="1800"/>
          </a:p>
        </p:txBody>
      </p:sp>
      <p:pic>
        <p:nvPicPr>
          <p:cNvPr id="247" name="Google Shape;247;g8335a8fc5f_2_45"/>
          <p:cNvPicPr preferRelativeResize="0"/>
          <p:nvPr/>
        </p:nvPicPr>
        <p:blipFill>
          <a:blip r:embed="rId3">
            <a:alphaModFix/>
          </a:blip>
          <a:stretch>
            <a:fillRect/>
          </a:stretch>
        </p:blipFill>
        <p:spPr>
          <a:xfrm>
            <a:off x="5799925" y="1579375"/>
            <a:ext cx="3119100" cy="2187450"/>
          </a:xfrm>
          <a:prstGeom prst="rect">
            <a:avLst/>
          </a:prstGeom>
          <a:noFill/>
          <a:ln>
            <a:noFill/>
          </a:ln>
        </p:spPr>
      </p:pic>
      <p:sp>
        <p:nvSpPr>
          <p:cNvPr id="248" name="Google Shape;248;g8335a8fc5f_2_45"/>
          <p:cNvSpPr txBox="1"/>
          <p:nvPr/>
        </p:nvSpPr>
        <p:spPr>
          <a:xfrm>
            <a:off x="5940200" y="3872400"/>
            <a:ext cx="2893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Fig 4 : </a:t>
            </a:r>
            <a:r>
              <a:rPr lang="en" sz="1200">
                <a:solidFill>
                  <a:srgbClr val="FFFFFF"/>
                </a:solidFill>
                <a:latin typeface="Lato"/>
                <a:ea typeface="Lato"/>
                <a:cs typeface="Lato"/>
                <a:sym typeface="Lato"/>
              </a:rPr>
              <a:t>Network structure when distance </a:t>
            </a:r>
            <a:endParaRPr sz="1200">
              <a:solidFill>
                <a:srgbClr val="FFFFFF"/>
              </a:solidFill>
              <a:latin typeface="Lato"/>
              <a:ea typeface="Lato"/>
              <a:cs typeface="Lato"/>
              <a:sym typeface="Lato"/>
            </a:endParaRPr>
          </a:p>
          <a:p>
            <a:pPr indent="0" lvl="0" marL="0" rtl="0" algn="l">
              <a:spcBef>
                <a:spcPts val="0"/>
              </a:spcBef>
              <a:spcAft>
                <a:spcPts val="0"/>
              </a:spcAft>
              <a:buNone/>
            </a:pPr>
            <a:r>
              <a:rPr lang="en" sz="1200">
                <a:solidFill>
                  <a:srgbClr val="FFFFFF"/>
                </a:solidFill>
                <a:latin typeface="Lato"/>
                <a:ea typeface="Lato"/>
                <a:cs typeface="Lato"/>
                <a:sym typeface="Lato"/>
              </a:rPr>
              <a:t> parameter is added to input parameters</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g8335a8fc5f_2_58"/>
          <p:cNvSpPr txBox="1"/>
          <p:nvPr>
            <p:ph type="title"/>
          </p:nvPr>
        </p:nvSpPr>
        <p:spPr>
          <a:xfrm>
            <a:off x="1297500" y="1142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Methodologies (Contd..)</a:t>
            </a:r>
            <a:endParaRPr b="1"/>
          </a:p>
        </p:txBody>
      </p:sp>
      <p:sp>
        <p:nvSpPr>
          <p:cNvPr id="254" name="Google Shape;254;g8335a8fc5f_2_58"/>
          <p:cNvSpPr txBox="1"/>
          <p:nvPr>
            <p:ph idx="1" type="body"/>
          </p:nvPr>
        </p:nvSpPr>
        <p:spPr>
          <a:xfrm>
            <a:off x="1297500" y="549425"/>
            <a:ext cx="7038900" cy="43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3. Participating neighbor pixels in input parameters:</a:t>
            </a:r>
            <a:endParaRPr b="1" sz="1800"/>
          </a:p>
          <a:p>
            <a:pPr indent="-311150" lvl="0" marL="457200" rtl="0" algn="l">
              <a:spcBef>
                <a:spcPts val="0"/>
              </a:spcBef>
              <a:spcAft>
                <a:spcPts val="0"/>
              </a:spcAft>
              <a:buSzPts val="1300"/>
              <a:buChar char="●"/>
            </a:pPr>
            <a:r>
              <a:rPr lang="en"/>
              <a:t>Normalized spectral information in a 3 x3 window around each pixel is extracted as 9 RGB values to form input parameters in that order</a:t>
            </a:r>
            <a:endParaRPr/>
          </a:p>
          <a:p>
            <a:pPr indent="-311150" lvl="0" marL="457200" rtl="0" algn="l">
              <a:spcBef>
                <a:spcPts val="0"/>
              </a:spcBef>
              <a:spcAft>
                <a:spcPts val="0"/>
              </a:spcAft>
              <a:buSzPts val="1300"/>
              <a:buChar char="●"/>
            </a:pPr>
            <a:r>
              <a:rPr lang="en"/>
              <a:t>Since homogeneity is a characteristic that can be recognized with respect to neighbor pixels, spectral information of all pixels in the designed window participates in input vector generation</a:t>
            </a:r>
            <a:endParaRPr/>
          </a:p>
          <a:p>
            <a:pPr indent="-311150" lvl="0" marL="457200" rtl="0" algn="l">
              <a:spcBef>
                <a:spcPts val="0"/>
              </a:spcBef>
              <a:spcAft>
                <a:spcPts val="0"/>
              </a:spcAft>
              <a:buSzPts val="1300"/>
              <a:buChar char="●"/>
            </a:pPr>
            <a:r>
              <a:rPr lang="en"/>
              <a:t>As roads are presented like homogeneous areas in high-resolution satellite images, participating neighbor pixels in input parameters enables the network to extinguish road pixels more efficiently, causing the RCC parameter to improve</a:t>
            </a:r>
            <a:endParaRPr/>
          </a:p>
          <a:p>
            <a:pPr indent="0" lvl="0" marL="0" rtl="0" algn="l">
              <a:spcBef>
                <a:spcPts val="0"/>
              </a:spcBef>
              <a:spcAft>
                <a:spcPts val="0"/>
              </a:spcAft>
              <a:buNone/>
            </a:pPr>
            <a:r>
              <a:rPr b="1" lang="en" sz="1800"/>
              <a:t>4. Spatial information and normalized distance as input parameters</a:t>
            </a:r>
            <a:endParaRPr b="1" sz="1800"/>
          </a:p>
          <a:p>
            <a:pPr indent="-311150" lvl="0" marL="457200" rtl="0" algn="l">
              <a:spcBef>
                <a:spcPts val="0"/>
              </a:spcBef>
              <a:spcAft>
                <a:spcPts val="0"/>
              </a:spcAft>
              <a:buSzPts val="1300"/>
              <a:buChar char="●"/>
            </a:pPr>
            <a:r>
              <a:rPr lang="en"/>
              <a:t>Normalized distances of all nine pixels in the mentioned window to the mean vector of road pixels are added to the input parameters of the previous stage</a:t>
            </a:r>
            <a:endParaRPr/>
          </a:p>
          <a:p>
            <a:pPr indent="-311150" lvl="0" marL="457200" rtl="0" algn="l">
              <a:spcBef>
                <a:spcPts val="0"/>
              </a:spcBef>
              <a:spcAft>
                <a:spcPts val="0"/>
              </a:spcAft>
              <a:buSzPts val="1300"/>
              <a:buChar char="●"/>
            </a:pPr>
            <a:r>
              <a:rPr lang="en"/>
              <a:t>Thus, the input layer consists of 9 RGB and finally 9 normalized distances to the road mean vector that means 36 neurodes are designed in this layer</a:t>
            </a:r>
            <a:endParaRPr/>
          </a:p>
          <a:p>
            <a:pPr indent="-311150" lvl="0" marL="457200" rtl="0" algn="l">
              <a:spcBef>
                <a:spcPts val="0"/>
              </a:spcBef>
              <a:spcAft>
                <a:spcPts val="0"/>
              </a:spcAft>
              <a:buSzPts val="1300"/>
              <a:buChar char="●"/>
            </a:pPr>
            <a:r>
              <a:rPr lang="en"/>
              <a:t>Although the input layer enlargement can make training stage more time- consuming, this problem is compensated to some extent by decrease in requested hidden layer size and iteration time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000">
                <a:latin typeface="Lobster"/>
                <a:ea typeface="Lobster"/>
                <a:cs typeface="Lobster"/>
                <a:sym typeface="Lobster"/>
              </a:rPr>
              <a:t>                            </a:t>
            </a:r>
            <a:r>
              <a:rPr b="1" lang="en" sz="3000">
                <a:latin typeface="Arial"/>
                <a:ea typeface="Arial"/>
                <a:cs typeface="Arial"/>
                <a:sym typeface="Arial"/>
              </a:rPr>
              <a:t>Abstract</a:t>
            </a:r>
            <a:endParaRPr b="1" sz="3000">
              <a:latin typeface="Arial"/>
              <a:ea typeface="Arial"/>
              <a:cs typeface="Arial"/>
              <a:sym typeface="Arial"/>
            </a:endParaRPr>
          </a:p>
        </p:txBody>
      </p:sp>
      <p:sp>
        <p:nvSpPr>
          <p:cNvPr id="141" name="Google Shape;141;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1600"/>
              <a:t>This  paper  presents  the  project  titled  ”Automatic  Road  Extraction from Satellite Image” which aims to extract Road networks from Satellite images of the ground.  This is more challenging compare to roadextraction  from  the  aerial  images  because  satellite  images  are  more noisy  and  comparatively  of  the  lower  resolution  than  the  aerial  images.  Variety of the network structures with different number of the epochs or iteration times are used to train the model and to determine the model with best network structure so that results can be obtained with more accuracy.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g8335a8fc5f_4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 Paper</a:t>
            </a:r>
            <a:endParaRPr b="1" sz="3000"/>
          </a:p>
        </p:txBody>
      </p:sp>
      <p:sp>
        <p:nvSpPr>
          <p:cNvPr id="260" name="Google Shape;260;g8335a8fc5f_4_0"/>
          <p:cNvSpPr txBox="1"/>
          <p:nvPr>
            <p:ph idx="1" type="body"/>
          </p:nvPr>
        </p:nvSpPr>
        <p:spPr>
          <a:xfrm>
            <a:off x="1297500" y="1234450"/>
            <a:ext cx="7038900" cy="324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t>Paper 3:</a:t>
            </a:r>
            <a:endParaRPr sz="1800"/>
          </a:p>
          <a:p>
            <a:pPr indent="0" lvl="0" marL="0" rtl="0" algn="just">
              <a:spcBef>
                <a:spcPts val="0"/>
              </a:spcBef>
              <a:spcAft>
                <a:spcPts val="0"/>
              </a:spcAft>
              <a:buNone/>
            </a:pPr>
            <a:r>
              <a:t/>
            </a:r>
            <a:endParaRPr/>
          </a:p>
          <a:p>
            <a:pPr indent="0" lvl="0" marL="0" rtl="0" algn="just">
              <a:spcBef>
                <a:spcPts val="0"/>
              </a:spcBef>
              <a:spcAft>
                <a:spcPts val="0"/>
              </a:spcAft>
              <a:buNone/>
            </a:pPr>
            <a:r>
              <a:rPr lang="en"/>
              <a:t> </a:t>
            </a:r>
            <a:r>
              <a:rPr lang="en" sz="1800"/>
              <a:t>One of the reference paper which has been used in the implementation of this project titled as Automatic Road Extraction from Satellite Image is </a:t>
            </a:r>
            <a:r>
              <a:rPr b="1" i="1" lang="en" sz="1800">
                <a:solidFill>
                  <a:srgbClr val="FFFFFF"/>
                </a:solidFill>
              </a:rPr>
              <a:t>Jose Hormese , Dr.  C Saravanan, ”Automated Road Extraction From High Resolution Satellite Images”, National Institute of Durgapur , International Conference  on  Emerging  Trends  in  Engineering,  Science  and  Technology (ICETEST - 2015)</a:t>
            </a:r>
            <a:r>
              <a:rPr lang="en" sz="1800"/>
              <a:t>.</a:t>
            </a:r>
            <a:endParaRPr sz="1800"/>
          </a:p>
          <a:p>
            <a:pPr indent="0" lvl="0" marL="0" rtl="0" algn="just">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8335a8fc5f_4_7"/>
          <p:cNvSpPr txBox="1"/>
          <p:nvPr>
            <p:ph type="title"/>
          </p:nvPr>
        </p:nvSpPr>
        <p:spPr>
          <a:xfrm>
            <a:off x="1297500" y="392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Methodologies:</a:t>
            </a:r>
            <a:endParaRPr b="1"/>
          </a:p>
          <a:p>
            <a:pPr indent="0" lvl="0" marL="0" rtl="0" algn="l">
              <a:spcBef>
                <a:spcPts val="0"/>
              </a:spcBef>
              <a:spcAft>
                <a:spcPts val="0"/>
              </a:spcAft>
              <a:buNone/>
            </a:pPr>
            <a:r>
              <a:rPr b="1" lang="en"/>
              <a:t>Vectorization Approach to Road Extraction</a:t>
            </a:r>
            <a:endParaRPr b="1"/>
          </a:p>
        </p:txBody>
      </p:sp>
      <p:sp>
        <p:nvSpPr>
          <p:cNvPr id="266" name="Google Shape;266;g8335a8fc5f_4_7"/>
          <p:cNvSpPr txBox="1"/>
          <p:nvPr>
            <p:ph idx="1" type="body"/>
          </p:nvPr>
        </p:nvSpPr>
        <p:spPr>
          <a:xfrm>
            <a:off x="1297500" y="1484700"/>
            <a:ext cx="7038900" cy="3262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t>
            </a:r>
            <a:r>
              <a:rPr lang="en" sz="1800"/>
              <a:t>A novel automatic road network detection approach based on the combination of segmentation and vectorization is explained, which includes three main steps: </a:t>
            </a:r>
            <a:endParaRPr sz="1800"/>
          </a:p>
          <a:p>
            <a:pPr indent="-298450" lvl="1" marL="914400" rtl="0" algn="l">
              <a:spcBef>
                <a:spcPts val="0"/>
              </a:spcBef>
              <a:spcAft>
                <a:spcPts val="0"/>
              </a:spcAft>
              <a:buSzPts val="1100"/>
              <a:buChar char="➢"/>
            </a:pPr>
            <a:r>
              <a:rPr lang="en" sz="1800"/>
              <a:t> the image is segmented to roughly identify the road network regions</a:t>
            </a:r>
            <a:endParaRPr sz="1800"/>
          </a:p>
          <a:p>
            <a:pPr indent="-298450" lvl="1" marL="914400" rtl="0" algn="l">
              <a:spcBef>
                <a:spcPts val="0"/>
              </a:spcBef>
              <a:spcAft>
                <a:spcPts val="0"/>
              </a:spcAft>
              <a:buSzPts val="1100"/>
              <a:buChar char="➢"/>
            </a:pPr>
            <a:r>
              <a:rPr lang="en" sz="1800"/>
              <a:t>the decision making and continuity procedure to correctly detect the roads </a:t>
            </a:r>
            <a:endParaRPr sz="1800"/>
          </a:p>
          <a:p>
            <a:pPr indent="-298450" lvl="1" marL="914400" rtl="0" algn="l">
              <a:spcBef>
                <a:spcPts val="0"/>
              </a:spcBef>
              <a:spcAft>
                <a:spcPts val="0"/>
              </a:spcAft>
              <a:buSzPts val="1100"/>
              <a:buChar char="➢"/>
            </a:pPr>
            <a:r>
              <a:rPr lang="en" sz="1800"/>
              <a:t>the Vectorization step to identify the line segments or curved segments which represent the roads segment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8335a8fc5f_4_14"/>
          <p:cNvSpPr txBox="1"/>
          <p:nvPr>
            <p:ph type="title"/>
          </p:nvPr>
        </p:nvSpPr>
        <p:spPr>
          <a:xfrm>
            <a:off x="1286400" y="171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steps can be explained using the following flow diagram as shown: </a:t>
            </a:r>
            <a:endParaRPr/>
          </a:p>
        </p:txBody>
      </p:sp>
      <p:pic>
        <p:nvPicPr>
          <p:cNvPr id="272" name="Google Shape;272;g8335a8fc5f_4_14"/>
          <p:cNvPicPr preferRelativeResize="0"/>
          <p:nvPr/>
        </p:nvPicPr>
        <p:blipFill>
          <a:blip r:embed="rId3">
            <a:alphaModFix/>
          </a:blip>
          <a:stretch>
            <a:fillRect/>
          </a:stretch>
        </p:blipFill>
        <p:spPr>
          <a:xfrm>
            <a:off x="3307750" y="1185650"/>
            <a:ext cx="2528500" cy="3461150"/>
          </a:xfrm>
          <a:prstGeom prst="rect">
            <a:avLst/>
          </a:prstGeom>
          <a:noFill/>
          <a:ln>
            <a:noFill/>
          </a:ln>
        </p:spPr>
      </p:pic>
      <p:sp>
        <p:nvSpPr>
          <p:cNvPr id="273" name="Google Shape;273;g8335a8fc5f_4_14"/>
          <p:cNvSpPr txBox="1"/>
          <p:nvPr/>
        </p:nvSpPr>
        <p:spPr>
          <a:xfrm>
            <a:off x="3210425" y="4646800"/>
            <a:ext cx="27507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Lato"/>
                <a:ea typeface="Lato"/>
                <a:cs typeface="Lato"/>
                <a:sym typeface="Lato"/>
              </a:rPr>
              <a:t>Fig 5: Automated Road Extraction Flow Diagram</a:t>
            </a:r>
            <a:endParaRPr sz="900">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g8335a8fc5f_4_23"/>
          <p:cNvSpPr txBox="1"/>
          <p:nvPr>
            <p:ph type="title"/>
          </p:nvPr>
        </p:nvSpPr>
        <p:spPr>
          <a:xfrm>
            <a:off x="1297500" y="504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1.</a:t>
            </a:r>
            <a:r>
              <a:rPr b="1" lang="en" sz="3000"/>
              <a:t>Image Segmentation</a:t>
            </a:r>
            <a:endParaRPr b="1" sz="3000"/>
          </a:p>
        </p:txBody>
      </p:sp>
      <p:sp>
        <p:nvSpPr>
          <p:cNvPr id="279" name="Google Shape;279;g8335a8fc5f_4_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t>
            </a:r>
            <a:r>
              <a:rPr lang="en"/>
              <a:t>egmentation refers to the process of partitioning a digital image into multiple segments.</a:t>
            </a:r>
            <a:endParaRPr/>
          </a:p>
          <a:p>
            <a:pPr indent="-311150" lvl="0" marL="457200" rtl="0" algn="l">
              <a:spcBef>
                <a:spcPts val="0"/>
              </a:spcBef>
              <a:spcAft>
                <a:spcPts val="0"/>
              </a:spcAft>
              <a:buSzPts val="1300"/>
              <a:buChar char="●"/>
            </a:pPr>
            <a:r>
              <a:rPr lang="en"/>
              <a:t>The goal of segmentation is to simplify and/or change the representation of an image into something that is more meaningful and easier to analyze.</a:t>
            </a:r>
            <a:endParaRPr/>
          </a:p>
          <a:p>
            <a:pPr indent="-311150" lvl="0" marL="457200" rtl="0" algn="l">
              <a:spcBef>
                <a:spcPts val="0"/>
              </a:spcBef>
              <a:spcAft>
                <a:spcPts val="0"/>
              </a:spcAft>
              <a:buSzPts val="1300"/>
              <a:buChar char="●"/>
            </a:pPr>
            <a:r>
              <a:rPr lang="en"/>
              <a:t>Image segmentation is typically used to locate objects and boundaries (lines, curves, etc.) in images.</a:t>
            </a:r>
            <a:endParaRPr/>
          </a:p>
          <a:p>
            <a:pPr indent="-311150" lvl="0" marL="457200" rtl="0" algn="l">
              <a:spcBef>
                <a:spcPts val="0"/>
              </a:spcBef>
              <a:spcAft>
                <a:spcPts val="0"/>
              </a:spcAft>
              <a:buSzPts val="1300"/>
              <a:buChar char="●"/>
            </a:pPr>
            <a:r>
              <a:rPr lang="en"/>
              <a:t>The result of image segmentation is a set of segments that collectively cover the entire image, or a set of contours extracted from the image (see edge detection). </a:t>
            </a:r>
            <a:endParaRPr/>
          </a:p>
          <a:p>
            <a:pPr indent="-311150" lvl="0" marL="457200" rtl="0" algn="l">
              <a:spcBef>
                <a:spcPts val="0"/>
              </a:spcBef>
              <a:spcAft>
                <a:spcPts val="0"/>
              </a:spcAft>
              <a:buSzPts val="1300"/>
              <a:buChar char="●"/>
            </a:pPr>
            <a:r>
              <a:rPr lang="en"/>
              <a:t>Each of the pixels in a region is similar with respect to some characteristic or computed property, such as color, intensity, or texture. </a:t>
            </a:r>
            <a:endParaRPr/>
          </a:p>
          <a:p>
            <a:pPr indent="-311150" lvl="0" marL="457200" rtl="0" algn="l">
              <a:spcBef>
                <a:spcPts val="0"/>
              </a:spcBef>
              <a:spcAft>
                <a:spcPts val="0"/>
              </a:spcAft>
              <a:buSzPts val="1300"/>
              <a:buChar char="●"/>
            </a:pPr>
            <a:r>
              <a:rPr lang="en"/>
              <a:t>Adjacent regions are significantly different with respect to the same characteristics.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8335a8fc5f_4_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2.Null Gradient Orientation</a:t>
            </a:r>
            <a:endParaRPr b="1" sz="3000"/>
          </a:p>
        </p:txBody>
      </p:sp>
      <p:sp>
        <p:nvSpPr>
          <p:cNvPr id="285" name="Google Shape;285;g8335a8fc5f_4_34"/>
          <p:cNvSpPr txBox="1"/>
          <p:nvPr>
            <p:ph idx="1" type="body"/>
          </p:nvPr>
        </p:nvSpPr>
        <p:spPr>
          <a:xfrm>
            <a:off x="1297500" y="1028625"/>
            <a:ext cx="7220100" cy="40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gradient of function of two variables can be defined as:</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gradient for the function of N variables will be:</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description of the above equations is as follows:</a:t>
            </a:r>
            <a:endParaRPr sz="1400"/>
          </a:p>
          <a:p>
            <a:pPr indent="-317500" lvl="1" marL="914400" rtl="0" algn="l">
              <a:spcBef>
                <a:spcPts val="0"/>
              </a:spcBef>
              <a:spcAft>
                <a:spcPts val="0"/>
              </a:spcAft>
              <a:buSzPts val="1400"/>
              <a:buChar char="➢"/>
            </a:pPr>
            <a:r>
              <a:rPr lang="en" sz="1400"/>
              <a:t>FX = gradient(F) where F is a vector returns 1D numerical gradient of F.</a:t>
            </a:r>
            <a:endParaRPr sz="1400"/>
          </a:p>
          <a:p>
            <a:pPr indent="-317500" lvl="1" marL="914400" rtl="0" algn="l">
              <a:spcBef>
                <a:spcPts val="0"/>
              </a:spcBef>
              <a:spcAft>
                <a:spcPts val="0"/>
              </a:spcAft>
              <a:buSzPts val="1400"/>
              <a:buChar char="➢"/>
            </a:pPr>
            <a:r>
              <a:rPr lang="en" sz="1400"/>
              <a:t>FX corresponds to ∂F/∂x.</a:t>
            </a:r>
            <a:endParaRPr sz="1400"/>
          </a:p>
          <a:p>
            <a:pPr indent="-317500" lvl="1" marL="914400" rtl="0" algn="l">
              <a:spcBef>
                <a:spcPts val="0"/>
              </a:spcBef>
              <a:spcAft>
                <a:spcPts val="0"/>
              </a:spcAft>
              <a:buSzPts val="1400"/>
              <a:buChar char="➢"/>
            </a:pPr>
            <a:r>
              <a:rPr lang="en" sz="1400"/>
              <a:t>FY corresponds to </a:t>
            </a:r>
            <a:r>
              <a:rPr lang="en" sz="1400"/>
              <a:t>∂F/∂y.</a:t>
            </a:r>
            <a:endParaRPr sz="1400"/>
          </a:p>
          <a:p>
            <a:pPr indent="-317500" lvl="1" marL="914400" rtl="0" algn="l">
              <a:spcBef>
                <a:spcPts val="0"/>
              </a:spcBef>
              <a:spcAft>
                <a:spcPts val="0"/>
              </a:spcAft>
              <a:buSzPts val="1400"/>
              <a:buChar char="➢"/>
            </a:pPr>
            <a:r>
              <a:rPr lang="en" sz="1400"/>
              <a:t>Spacing between points in all the directions is assumed to be one.</a:t>
            </a:r>
            <a:endParaRPr sz="1400"/>
          </a:p>
          <a:p>
            <a:pPr indent="-317500" lvl="1" marL="914400" rtl="0" algn="l">
              <a:spcBef>
                <a:spcPts val="0"/>
              </a:spcBef>
              <a:spcAft>
                <a:spcPts val="0"/>
              </a:spcAft>
              <a:buSzPts val="1400"/>
              <a:buChar char="➢"/>
            </a:pPr>
            <a:r>
              <a:rPr lang="en" sz="1400"/>
              <a:t>[FX,FY,FZ,...] = gradient(F) where F has N dimensions.</a:t>
            </a:r>
            <a:endParaRPr sz="1400"/>
          </a:p>
          <a:p>
            <a:pPr indent="0" lvl="0" marL="0" rtl="0" algn="just">
              <a:spcBef>
                <a:spcPts val="0"/>
              </a:spcBef>
              <a:spcAft>
                <a:spcPts val="0"/>
              </a:spcAft>
              <a:buNone/>
            </a:pPr>
            <a:r>
              <a:t/>
            </a:r>
            <a:endParaRPr sz="1400"/>
          </a:p>
        </p:txBody>
      </p:sp>
      <p:pic>
        <p:nvPicPr>
          <p:cNvPr id="286" name="Google Shape;286;g8335a8fc5f_4_34"/>
          <p:cNvPicPr preferRelativeResize="0"/>
          <p:nvPr/>
        </p:nvPicPr>
        <p:blipFill>
          <a:blip r:embed="rId3">
            <a:alphaModFix/>
          </a:blip>
          <a:stretch>
            <a:fillRect/>
          </a:stretch>
        </p:blipFill>
        <p:spPr>
          <a:xfrm>
            <a:off x="2961500" y="1401125"/>
            <a:ext cx="2381250" cy="663700"/>
          </a:xfrm>
          <a:prstGeom prst="rect">
            <a:avLst/>
          </a:prstGeom>
          <a:noFill/>
          <a:ln>
            <a:noFill/>
          </a:ln>
        </p:spPr>
      </p:pic>
      <p:pic>
        <p:nvPicPr>
          <p:cNvPr id="287" name="Google Shape;287;g8335a8fc5f_4_34"/>
          <p:cNvPicPr preferRelativeResize="0"/>
          <p:nvPr/>
        </p:nvPicPr>
        <p:blipFill>
          <a:blip r:embed="rId4">
            <a:alphaModFix/>
          </a:blip>
          <a:stretch>
            <a:fillRect/>
          </a:stretch>
        </p:blipFill>
        <p:spPr>
          <a:xfrm>
            <a:off x="2483525" y="2344725"/>
            <a:ext cx="3943350" cy="66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8335a8fc5f_12_2"/>
          <p:cNvSpPr txBox="1"/>
          <p:nvPr>
            <p:ph type="title"/>
          </p:nvPr>
        </p:nvSpPr>
        <p:spPr>
          <a:xfrm>
            <a:off x="1297500" y="393750"/>
            <a:ext cx="7038900" cy="5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Null Gradient Orientation (Continued…)</a:t>
            </a:r>
            <a:endParaRPr/>
          </a:p>
        </p:txBody>
      </p:sp>
      <p:sp>
        <p:nvSpPr>
          <p:cNvPr id="293" name="Google Shape;293;g8335a8fc5f_12_2"/>
          <p:cNvSpPr txBox="1"/>
          <p:nvPr>
            <p:ph idx="1" type="body"/>
          </p:nvPr>
        </p:nvSpPr>
        <p:spPr>
          <a:xfrm>
            <a:off x="1297500" y="1271300"/>
            <a:ext cx="7038900" cy="358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Spacing between values in F can be controlled in two ways:</a:t>
            </a:r>
            <a:endParaRPr sz="1600"/>
          </a:p>
          <a:p>
            <a:pPr indent="-330200" lvl="1" marL="914400" rtl="0" algn="l">
              <a:spcBef>
                <a:spcPts val="0"/>
              </a:spcBef>
              <a:spcAft>
                <a:spcPts val="0"/>
              </a:spcAft>
              <a:buSzPts val="1600"/>
              <a:buChar char="➢"/>
            </a:pPr>
            <a:r>
              <a:rPr lang="en" sz="1600"/>
              <a:t>Single spacing value “h” which specifies spacing between points in all direction.</a:t>
            </a:r>
            <a:endParaRPr sz="1600"/>
          </a:p>
          <a:p>
            <a:pPr indent="-330200" lvl="1" marL="914400" rtl="0" algn="l">
              <a:spcBef>
                <a:spcPts val="0"/>
              </a:spcBef>
              <a:spcAft>
                <a:spcPts val="0"/>
              </a:spcAft>
              <a:buSzPts val="1600"/>
              <a:buChar char="➢"/>
            </a:pPr>
            <a:r>
              <a:rPr lang="en" sz="1600"/>
              <a:t>N spacing values (h1,h2,...) which species spacing for each dimension of F.</a:t>
            </a:r>
            <a:endParaRPr sz="1600"/>
          </a:p>
          <a:p>
            <a:pPr indent="-330200" lvl="0" marL="457200" rtl="0" algn="l">
              <a:spcBef>
                <a:spcPts val="0"/>
              </a:spcBef>
              <a:spcAft>
                <a:spcPts val="0"/>
              </a:spcAft>
              <a:buSzPts val="1600"/>
              <a:buChar char="❖"/>
            </a:pPr>
            <a:r>
              <a:rPr lang="en" sz="1600"/>
              <a:t>The property of road is that it has continuity in one direction.</a:t>
            </a:r>
            <a:endParaRPr sz="1600"/>
          </a:p>
          <a:p>
            <a:pPr indent="-330200" lvl="0" marL="457200" rtl="0" algn="l">
              <a:spcBef>
                <a:spcPts val="0"/>
              </a:spcBef>
              <a:spcAft>
                <a:spcPts val="0"/>
              </a:spcAft>
              <a:buSzPts val="1600"/>
              <a:buChar char="❖"/>
            </a:pPr>
            <a:r>
              <a:rPr lang="en" sz="1600"/>
              <a:t>Gradient is represented as tensor.</a:t>
            </a:r>
            <a:endParaRPr sz="1600"/>
          </a:p>
          <a:p>
            <a:pPr indent="-330200" lvl="0" marL="457200" rtl="0" algn="l">
              <a:spcBef>
                <a:spcPts val="0"/>
              </a:spcBef>
              <a:spcAft>
                <a:spcPts val="0"/>
              </a:spcAft>
              <a:buSzPts val="1600"/>
              <a:buChar char="❖"/>
            </a:pPr>
            <a:r>
              <a:rPr lang="en" sz="1600"/>
              <a:t>Eigen transformations are performed on this tensor and then those pixels are selected for which at-least one eigen value should have  a minimum value.</a:t>
            </a:r>
            <a:endParaRPr sz="1600"/>
          </a:p>
          <a:p>
            <a:pPr indent="-330200" lvl="0" marL="457200" rtl="0" algn="l">
              <a:spcBef>
                <a:spcPts val="0"/>
              </a:spcBef>
              <a:spcAft>
                <a:spcPts val="0"/>
              </a:spcAft>
              <a:buSzPts val="1600"/>
              <a:buChar char="❖"/>
            </a:pPr>
            <a:r>
              <a:rPr lang="en" sz="1600"/>
              <a:t>This eigen vector which is corresponding to the minimum eigen value will give the direction of road.</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g8335a8fc5f_4_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3. Edge Detection </a:t>
            </a:r>
            <a:endParaRPr b="1" sz="3000"/>
          </a:p>
        </p:txBody>
      </p:sp>
      <p:sp>
        <p:nvSpPr>
          <p:cNvPr id="299" name="Google Shape;299;g8335a8fc5f_4_40"/>
          <p:cNvSpPr txBox="1"/>
          <p:nvPr>
            <p:ph idx="1" type="body"/>
          </p:nvPr>
        </p:nvSpPr>
        <p:spPr>
          <a:xfrm>
            <a:off x="1297500" y="966500"/>
            <a:ext cx="7038900" cy="39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detection is a fundamental tool in image processing and computer vision, particularly in the areas of feature detection and feature extraction, which aim at identifying points in a digital image at which the image brightness changes sharply or more formally has discontinuities.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edge detection algorithm being employed is the Canny Edge Detection Algorithm which consists of multi stages.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algorithm runs in 5 separate steps:</a:t>
            </a:r>
            <a:endParaRPr/>
          </a:p>
          <a:p>
            <a:pPr indent="-311150" lvl="0" marL="457200" rtl="0" algn="l">
              <a:spcBef>
                <a:spcPts val="0"/>
              </a:spcBef>
              <a:spcAft>
                <a:spcPts val="0"/>
              </a:spcAft>
              <a:buSzPts val="1300"/>
              <a:buChar char="●"/>
            </a:pPr>
            <a:r>
              <a:rPr lang="en"/>
              <a:t>Smoothing: Blurring of the image to remove noise. </a:t>
            </a:r>
            <a:endParaRPr/>
          </a:p>
          <a:p>
            <a:pPr indent="-311150" lvl="0" marL="457200" rtl="0" algn="l">
              <a:spcBef>
                <a:spcPts val="0"/>
              </a:spcBef>
              <a:spcAft>
                <a:spcPts val="0"/>
              </a:spcAft>
              <a:buSzPts val="1300"/>
              <a:buChar char="●"/>
            </a:pPr>
            <a:r>
              <a:rPr lang="en"/>
              <a:t>Finding gradients: The edges should be marked where the gradients of the image has large magnitudes.</a:t>
            </a:r>
            <a:endParaRPr/>
          </a:p>
          <a:p>
            <a:pPr indent="-311150" lvl="0" marL="457200" rtl="0" algn="l">
              <a:spcBef>
                <a:spcPts val="0"/>
              </a:spcBef>
              <a:spcAft>
                <a:spcPts val="0"/>
              </a:spcAft>
              <a:buSzPts val="1300"/>
              <a:buChar char="●"/>
            </a:pPr>
            <a:r>
              <a:rPr lang="en"/>
              <a:t> Non-maximum suppression: Only local maxima should be marked as edges. </a:t>
            </a:r>
            <a:endParaRPr/>
          </a:p>
          <a:p>
            <a:pPr indent="-311150" lvl="0" marL="457200" rtl="0" algn="l">
              <a:spcBef>
                <a:spcPts val="0"/>
              </a:spcBef>
              <a:spcAft>
                <a:spcPts val="0"/>
              </a:spcAft>
              <a:buSzPts val="1300"/>
              <a:buChar char="●"/>
            </a:pPr>
            <a:r>
              <a:rPr lang="en"/>
              <a:t>Double thresholding: Potential edges are determined by thresholding. </a:t>
            </a:r>
            <a:endParaRPr/>
          </a:p>
          <a:p>
            <a:pPr indent="-311150" lvl="0" marL="457200" rtl="0" algn="l">
              <a:spcBef>
                <a:spcPts val="0"/>
              </a:spcBef>
              <a:spcAft>
                <a:spcPts val="0"/>
              </a:spcAft>
              <a:buSzPts val="1300"/>
              <a:buChar char="●"/>
            </a:pPr>
            <a:r>
              <a:rPr lang="en"/>
              <a:t>Edge tracking by hysteresis: Final edges are determined by suppressing all edges that are not connected to a very certain (strong) edge.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g8335a8fc5f_4_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4. Decision Making based on Continuity</a:t>
            </a:r>
            <a:endParaRPr b="1" sz="2500"/>
          </a:p>
        </p:txBody>
      </p:sp>
      <p:sp>
        <p:nvSpPr>
          <p:cNvPr id="305" name="Google Shape;305;g8335a8fc5f_4_48"/>
          <p:cNvSpPr txBox="1"/>
          <p:nvPr>
            <p:ph idx="1" type="body"/>
          </p:nvPr>
        </p:nvSpPr>
        <p:spPr>
          <a:xfrm>
            <a:off x="1297500" y="1116150"/>
            <a:ext cx="7038900" cy="393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lot of edges are proved not to be roads through the procedure of edge detection.</a:t>
            </a:r>
            <a:endParaRPr sz="1400"/>
          </a:p>
          <a:p>
            <a:pPr indent="-317500" lvl="0" marL="457200" rtl="0" algn="l">
              <a:spcBef>
                <a:spcPts val="0"/>
              </a:spcBef>
              <a:spcAft>
                <a:spcPts val="0"/>
              </a:spcAft>
              <a:buSzPts val="1400"/>
              <a:buChar char="●"/>
            </a:pPr>
            <a:r>
              <a:rPr lang="en" sz="1400"/>
              <a:t>Therefore road following or tracking is one of the most important steps in road detection.</a:t>
            </a:r>
            <a:endParaRPr sz="1400"/>
          </a:p>
          <a:p>
            <a:pPr indent="-317500" lvl="0" marL="457200" rtl="0" algn="l">
              <a:spcBef>
                <a:spcPts val="0"/>
              </a:spcBef>
              <a:spcAft>
                <a:spcPts val="0"/>
              </a:spcAft>
              <a:buSzPts val="1400"/>
              <a:buChar char="●"/>
            </a:pPr>
            <a:r>
              <a:rPr lang="en" sz="1400"/>
              <a:t>The major goal of road tracking is to eliminate roadlike but non-road pixels. </a:t>
            </a:r>
            <a:endParaRPr sz="1400"/>
          </a:p>
          <a:p>
            <a:pPr indent="-317500" lvl="0" marL="457200" rtl="0" algn="l">
              <a:spcBef>
                <a:spcPts val="0"/>
              </a:spcBef>
              <a:spcAft>
                <a:spcPts val="0"/>
              </a:spcAft>
              <a:buSzPts val="1400"/>
              <a:buChar char="●"/>
            </a:pPr>
            <a:r>
              <a:rPr lang="en" sz="1400"/>
              <a:t>Hough Transforms are being used to perform this step.</a:t>
            </a:r>
            <a:endParaRPr sz="1400"/>
          </a:p>
          <a:p>
            <a:pPr indent="-317500" lvl="0" marL="457200" rtl="0" algn="l">
              <a:spcBef>
                <a:spcPts val="0"/>
              </a:spcBef>
              <a:spcAft>
                <a:spcPts val="0"/>
              </a:spcAft>
              <a:buSzPts val="1400"/>
              <a:buChar char="●"/>
            </a:pPr>
            <a:r>
              <a:rPr lang="en" sz="1400"/>
              <a:t>In automated analysis of digital images, a sub-problem often arises of detecting simple shapes, such as straight lines, circles or ellipses. </a:t>
            </a:r>
            <a:endParaRPr sz="1400"/>
          </a:p>
          <a:p>
            <a:pPr indent="-317500" lvl="0" marL="457200" rtl="0" algn="l">
              <a:spcBef>
                <a:spcPts val="0"/>
              </a:spcBef>
              <a:spcAft>
                <a:spcPts val="0"/>
              </a:spcAft>
              <a:buSzPts val="1400"/>
              <a:buChar char="●"/>
            </a:pPr>
            <a:r>
              <a:rPr lang="en" sz="1400"/>
              <a:t>Due to imperfections in either the image data or the edge detector, there may be missing points or pixels on the desired curves as well as spatial deviations between the ideal line/circle/ellipse and the noisy edge points as they are obtained from the edge detector.</a:t>
            </a:r>
            <a:endParaRPr sz="1400"/>
          </a:p>
          <a:p>
            <a:pPr indent="-317500" lvl="0" marL="457200" rtl="0" algn="l">
              <a:spcBef>
                <a:spcPts val="0"/>
              </a:spcBef>
              <a:spcAft>
                <a:spcPts val="0"/>
              </a:spcAft>
              <a:buSzPts val="1400"/>
              <a:buChar char="●"/>
            </a:pPr>
            <a:r>
              <a:rPr lang="en" sz="1400"/>
              <a:t>The purpose of the Hough transform is to address this problem by making it possible to perform groupings of edge points into object candidates by performing an explicit voting procedure over a set of parameterized image objects.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8335a8fc5f_4_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5. Vector Representation of Roads</a:t>
            </a:r>
            <a:endParaRPr b="1" sz="3000"/>
          </a:p>
        </p:txBody>
      </p:sp>
      <p:sp>
        <p:nvSpPr>
          <p:cNvPr id="311" name="Google Shape;311;g8335a8fc5f_4_56"/>
          <p:cNvSpPr txBox="1"/>
          <p:nvPr>
            <p:ph idx="1" type="body"/>
          </p:nvPr>
        </p:nvSpPr>
        <p:spPr>
          <a:xfrm>
            <a:off x="1297500" y="1190650"/>
            <a:ext cx="7038900" cy="348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Vector graphics is the use of geometrical primitives such as points, lines, curves, and shapes or polygon(s), which are all based on mathematical equations, to represent images in computer graphics.</a:t>
            </a:r>
            <a:endParaRPr/>
          </a:p>
          <a:p>
            <a:pPr indent="-311150" lvl="0" marL="457200" rtl="0" algn="l">
              <a:spcBef>
                <a:spcPts val="0"/>
              </a:spcBef>
              <a:spcAft>
                <a:spcPts val="0"/>
              </a:spcAft>
              <a:buSzPts val="1300"/>
              <a:buChar char="●"/>
            </a:pPr>
            <a:r>
              <a:rPr lang="en"/>
              <a:t>Vector graphics files store the lines, shapes and colours that make up an image as mathematical formulae.</a:t>
            </a:r>
            <a:endParaRPr/>
          </a:p>
          <a:p>
            <a:pPr indent="-311150" lvl="0" marL="457200" rtl="0" algn="l">
              <a:spcBef>
                <a:spcPts val="0"/>
              </a:spcBef>
              <a:spcAft>
                <a:spcPts val="0"/>
              </a:spcAft>
              <a:buSzPts val="1300"/>
              <a:buChar char="●"/>
            </a:pPr>
            <a:r>
              <a:rPr lang="en"/>
              <a:t> A vector graphics program uses these mathematical formulae to construct the screen image, building the best quality image possible, given the screen resolution. </a:t>
            </a:r>
            <a:endParaRPr/>
          </a:p>
          <a:p>
            <a:pPr indent="-311150" lvl="0" marL="457200" rtl="0" algn="l">
              <a:spcBef>
                <a:spcPts val="0"/>
              </a:spcBef>
              <a:spcAft>
                <a:spcPts val="0"/>
              </a:spcAft>
              <a:buSzPts val="1300"/>
              <a:buChar char="●"/>
            </a:pPr>
            <a:r>
              <a:rPr lang="en"/>
              <a:t>The mathematical formulae determine where the dots that make up the image should be placed for the best results when displaying the image. </a:t>
            </a:r>
            <a:endParaRPr/>
          </a:p>
          <a:p>
            <a:pPr indent="-311150" lvl="0" marL="457200" rtl="0" algn="l">
              <a:spcBef>
                <a:spcPts val="0"/>
              </a:spcBef>
              <a:spcAft>
                <a:spcPts val="0"/>
              </a:spcAft>
              <a:buSzPts val="1300"/>
              <a:buChar char="●"/>
            </a:pPr>
            <a:r>
              <a:rPr lang="en"/>
              <a:t>Since these formulae can produce an image scalable to any size and detail, the quality of the image is limited only by the resolution of the display, and the file size of vector data generating the image stays the same. </a:t>
            </a:r>
            <a:endParaRPr/>
          </a:p>
          <a:p>
            <a:pPr indent="-311150" lvl="0" marL="457200" rtl="0" algn="l">
              <a:spcBef>
                <a:spcPts val="0"/>
              </a:spcBef>
              <a:spcAft>
                <a:spcPts val="0"/>
              </a:spcAft>
              <a:buSzPts val="1300"/>
              <a:buChar char="●"/>
            </a:pPr>
            <a:r>
              <a:rPr lang="en"/>
              <a:t>Printing the image to paper will usually give a sharper, higher resolution output than printing it to the screen but can use exactly the same vector data file.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8335a8fc5f_13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17" name="Google Shape;317;g8335a8fc5f_13_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Volodymyr Mnih and Geoffrey E. Hinton, ”Learning to Detect Roads in High-Resolution Aerial Images”, Department of Computer Science, University of Toronto, 6 King’s College Rd., Toronto, Ontario, M5S 3G4, Canada, 2013</a:t>
            </a:r>
            <a:endParaRPr sz="1400"/>
          </a:p>
          <a:p>
            <a:pPr indent="0" lvl="0" marL="0" rtl="0" algn="l">
              <a:spcBef>
                <a:spcPts val="1600"/>
              </a:spcBef>
              <a:spcAft>
                <a:spcPts val="0"/>
              </a:spcAft>
              <a:buNone/>
            </a:pPr>
            <a:r>
              <a:rPr lang="en" sz="1400"/>
              <a:t>[2]</a:t>
            </a:r>
            <a:r>
              <a:rPr lang="en" sz="1400"/>
              <a:t> M. Mokhtarzade and M.J. Valadan Zoej, ”Road detection from high-resolution satel-lite images using artificial neural networks”, International Journal of Applied EarthObservation and Geoinformation, 2007 32-40.</a:t>
            </a:r>
            <a:endParaRPr sz="1400"/>
          </a:p>
          <a:p>
            <a:pPr indent="0" lvl="0" marL="0" rtl="0" algn="l">
              <a:spcBef>
                <a:spcPts val="1600"/>
              </a:spcBef>
              <a:spcAft>
                <a:spcPts val="1600"/>
              </a:spcAft>
              <a:buNone/>
            </a:pPr>
            <a:r>
              <a:rPr lang="en" sz="1400"/>
              <a:t>[3]  Jose Hormese , Dr.  C Saravanan, ”Automated Road Extraction From High Reso-lution Satellite Images”, National Institute of Durgapur , International Conferenceon Emerging Trends in Engineering, Science and Technology (ICETEST - 2015).</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000"/>
              <a:t>                   Introduction</a:t>
            </a:r>
            <a:endParaRPr b="1" sz="3000"/>
          </a:p>
        </p:txBody>
      </p:sp>
      <p:sp>
        <p:nvSpPr>
          <p:cNvPr id="147" name="Google Shape;147;p3"/>
          <p:cNvSpPr txBox="1"/>
          <p:nvPr>
            <p:ph idx="1" type="body"/>
          </p:nvPr>
        </p:nvSpPr>
        <p:spPr>
          <a:xfrm>
            <a:off x="1297500" y="11161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t>Road network detection is the process of detecting and extracting the road network from high resolution satellite images.  It is essential for many applications like map generation and updating.  To do this road network  detection,  resolution  of  satellite  images  plays  an  important role.  If experts try to label the road pixels manually, it will take more time and will lead to errors.  Hence an automatic method is proposed here.</a:t>
            </a:r>
            <a:endParaRPr sz="1500"/>
          </a:p>
          <a:p>
            <a:pPr indent="0" lvl="0" marL="0" rtl="0" algn="l">
              <a:lnSpc>
                <a:spcPct val="115000"/>
              </a:lnSpc>
              <a:spcBef>
                <a:spcPts val="1600"/>
              </a:spcBef>
              <a:spcAft>
                <a:spcPts val="1600"/>
              </a:spcAft>
              <a:buSzPts val="1300"/>
              <a:buNone/>
            </a:pPr>
            <a:r>
              <a:rPr lang="en" sz="1500"/>
              <a:t>Satellite images consist of the various parts of the earth and various other planet and stars which are taken through the use of the satellites.  Satellite images provides the details about various natural and man-made features of the earth.  These help in the various fields of studies like astronomy, agriculture, geology, etc.  These are also used in google maps which help in finding and locating the different paths and locations.  Road extraction from these images is one of the most important application as it can be of great help for the map, tourists,cabs, etc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sz="3000"/>
              <a:t>Main Base Paper</a:t>
            </a:r>
            <a:endParaRPr b="1" sz="3000"/>
          </a:p>
        </p:txBody>
      </p:sp>
      <p:sp>
        <p:nvSpPr>
          <p:cNvPr id="153" name="Google Shape;153;p8"/>
          <p:cNvSpPr txBox="1"/>
          <p:nvPr>
            <p:ph idx="1" type="body"/>
          </p:nvPr>
        </p:nvSpPr>
        <p:spPr>
          <a:xfrm>
            <a:off x="1297500" y="1084675"/>
            <a:ext cx="7038900" cy="339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Paper 1:</a:t>
            </a:r>
            <a:endParaRPr sz="1800"/>
          </a:p>
          <a:p>
            <a:pPr indent="0" lvl="0" marL="0" rtl="0" algn="l">
              <a:lnSpc>
                <a:spcPct val="115000"/>
              </a:lnSpc>
              <a:spcBef>
                <a:spcPts val="1600"/>
              </a:spcBef>
              <a:spcAft>
                <a:spcPts val="1600"/>
              </a:spcAft>
              <a:buSzPts val="1300"/>
              <a:buNone/>
            </a:pPr>
            <a:r>
              <a:rPr lang="en" sz="1800"/>
              <a:t>The base paper which has been used by us for the implementation of this project titled as Automatic Road Extraction from Satellite Image is  </a:t>
            </a:r>
            <a:r>
              <a:rPr b="1" i="1" lang="en" sz="1800"/>
              <a:t>Volodymyr Mnih and Geoffrey E. Hinton, ”Learning to Detect Roads in High-Resolution Aerial Images”, Department  of  Computer  Science,  University  of Toronto,  6  King’s College Rd., Toronto, Ontario, M5S 3G4, Canada, 2013</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4"/>
          <p:cNvSpPr txBox="1"/>
          <p:nvPr>
            <p:ph type="title"/>
          </p:nvPr>
        </p:nvSpPr>
        <p:spPr>
          <a:xfrm>
            <a:off x="865175" y="177350"/>
            <a:ext cx="7038900" cy="9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000"/>
              <a:t>    Methodology:</a:t>
            </a:r>
            <a:endParaRPr b="1" sz="800"/>
          </a:p>
          <a:p>
            <a:pPr indent="0" lvl="0" marL="0" rtl="0" algn="l">
              <a:lnSpc>
                <a:spcPct val="100000"/>
              </a:lnSpc>
              <a:spcBef>
                <a:spcPts val="0"/>
              </a:spcBef>
              <a:spcAft>
                <a:spcPts val="0"/>
              </a:spcAft>
              <a:buSzPts val="2400"/>
              <a:buNone/>
            </a:pPr>
            <a:r>
              <a:t/>
            </a:r>
            <a:endParaRPr b="1" sz="800"/>
          </a:p>
          <a:p>
            <a:pPr indent="457200" lvl="0" marL="0" rtl="0" algn="l">
              <a:lnSpc>
                <a:spcPct val="100000"/>
              </a:lnSpc>
              <a:spcBef>
                <a:spcPts val="0"/>
              </a:spcBef>
              <a:spcAft>
                <a:spcPts val="0"/>
              </a:spcAft>
              <a:buSzPts val="2400"/>
              <a:buNone/>
            </a:pPr>
            <a:r>
              <a:rPr b="1" lang="en"/>
              <a:t>Learning using Patch based labels</a:t>
            </a:r>
            <a:endParaRPr b="1"/>
          </a:p>
        </p:txBody>
      </p:sp>
      <p:sp>
        <p:nvSpPr>
          <p:cNvPr id="159" name="Google Shape;159;p4"/>
          <p:cNvSpPr txBox="1"/>
          <p:nvPr>
            <p:ph idx="1" type="body"/>
          </p:nvPr>
        </p:nvSpPr>
        <p:spPr>
          <a:xfrm>
            <a:off x="1297500" y="1603700"/>
            <a:ext cx="7038900" cy="33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 inputs are a set of satellite images provided and these maps to corresponding binary image which is the expected output for those provided satellite images. These satellite images can either be of the form of RGB or grayscale ,the corresponding mapped image is of the same size of the image. In our training image folder we have two folder the corresponding maps are provided as same image file name but in different folders named "groundtruth" and "images".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8335a8fc5f_10_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 (Contd..)</a:t>
            </a:r>
            <a:endParaRPr b="1"/>
          </a:p>
        </p:txBody>
      </p:sp>
      <p:sp>
        <p:nvSpPr>
          <p:cNvPr id="165" name="Google Shape;165;g8335a8fc5f_10_0"/>
          <p:cNvSpPr txBox="1"/>
          <p:nvPr>
            <p:ph idx="1" type="body"/>
          </p:nvPr>
        </p:nvSpPr>
        <p:spPr>
          <a:xfrm>
            <a:off x="1297500" y="1132125"/>
            <a:ext cx="7038900" cy="33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training time we are presented with N map and aerial image patch pairs. We train the neural network by minimizing the total cross entropy between ground truth and predicted map patches</a:t>
            </a:r>
            <a:endParaRPr sz="1400"/>
          </a:p>
          <a:p>
            <a:pPr indent="-317500" lvl="0" marL="457200" rtl="0" algn="l">
              <a:spcBef>
                <a:spcPts val="0"/>
              </a:spcBef>
              <a:spcAft>
                <a:spcPts val="0"/>
              </a:spcAft>
              <a:buSzPts val="1400"/>
              <a:buChar char="●"/>
            </a:pPr>
            <a:r>
              <a:rPr lang="en" sz="1400"/>
              <a:t>We pretrain the neural network f using the procedure of Hinton and Salakhutdinov, which makes use of Restricted Boltzmann Machines (RBMs)</a:t>
            </a:r>
            <a:endParaRPr sz="1400"/>
          </a:p>
          <a:p>
            <a:pPr indent="-317500" lvl="0" marL="457200" rtl="0" algn="l">
              <a:spcBef>
                <a:spcPts val="0"/>
              </a:spcBef>
              <a:spcAft>
                <a:spcPts val="0"/>
              </a:spcAft>
              <a:buSzPts val="1400"/>
              <a:buChar char="●"/>
            </a:pPr>
            <a:r>
              <a:rPr lang="en" sz="1400"/>
              <a:t>Since our neural network has real-valued inputs and logistic hidden units, in order to apply RBM-based pretraining, we use an RBM with Gaussian visible and binary hidden units</a:t>
            </a:r>
            <a:endParaRPr sz="1400"/>
          </a:p>
          <a:p>
            <a:pPr indent="-317500" lvl="0" marL="457200" rtl="0" algn="l">
              <a:spcBef>
                <a:spcPts val="0"/>
              </a:spcBef>
              <a:spcAft>
                <a:spcPts val="0"/>
              </a:spcAft>
              <a:buSzPts val="1400"/>
              <a:buChar char="●"/>
            </a:pPr>
            <a:r>
              <a:rPr lang="en" sz="1400"/>
              <a:t>We train an RBM on the PCA representations of aerial image patches by approximately minimizing Contrastive Divergence using stochastic gradient descent with momentum</a:t>
            </a:r>
            <a:endParaRPr sz="1400"/>
          </a:p>
          <a:p>
            <a:pPr indent="-317500" lvl="0" marL="457200" rtl="0" algn="l">
              <a:spcBef>
                <a:spcPts val="0"/>
              </a:spcBef>
              <a:spcAft>
                <a:spcPts val="0"/>
              </a:spcAft>
              <a:buSzPts val="1400"/>
              <a:buChar char="●"/>
            </a:pPr>
            <a:r>
              <a:rPr lang="en" sz="1400"/>
              <a:t>Once the RBM was trained, we initialized the weight matrix W1 and bias vector b1 from Equation 4 with the RBM weights w and b</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335a8fc5f_10_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 (Contd..)</a:t>
            </a:r>
            <a:endParaRPr b="1"/>
          </a:p>
        </p:txBody>
      </p:sp>
      <p:sp>
        <p:nvSpPr>
          <p:cNvPr id="171" name="Google Shape;171;g8335a8fc5f_10_13"/>
          <p:cNvSpPr txBox="1"/>
          <p:nvPr>
            <p:ph idx="1" type="body"/>
          </p:nvPr>
        </p:nvSpPr>
        <p:spPr>
          <a:xfrm>
            <a:off x="1297500" y="121812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neural network is trained using stochastic gradient descent to minimize cross entropy between the ground truth map patches and the predictions</a:t>
            </a:r>
            <a:endParaRPr sz="1500"/>
          </a:p>
          <a:p>
            <a:pPr indent="-323850" lvl="0" marL="457200" rtl="0" algn="l">
              <a:spcBef>
                <a:spcPts val="0"/>
              </a:spcBef>
              <a:spcAft>
                <a:spcPts val="0"/>
              </a:spcAft>
              <a:buSzPts val="1500"/>
              <a:buChar char="●"/>
            </a:pPr>
            <a:r>
              <a:rPr lang="en" sz="1500"/>
              <a:t>We do not use pre-training when training, as this did not improve performance</a:t>
            </a:r>
            <a:endParaRPr sz="1500"/>
          </a:p>
          <a:p>
            <a:pPr indent="-323850" lvl="0" marL="457200" rtl="0" algn="l">
              <a:spcBef>
                <a:spcPts val="0"/>
              </a:spcBef>
              <a:spcAft>
                <a:spcPts val="0"/>
              </a:spcAft>
              <a:buSzPts val="1500"/>
              <a:buChar char="●"/>
            </a:pPr>
            <a:r>
              <a:rPr lang="en" sz="1500"/>
              <a:t>As with training of the neural network f, we randomly rotate each training case before it is processed in order to remove a bias towards roads in some orientations</a:t>
            </a:r>
            <a:endParaRPr sz="1500"/>
          </a:p>
          <a:p>
            <a:pPr indent="-323850" lvl="0" marL="457200" rtl="0" algn="l">
              <a:spcBef>
                <a:spcPts val="0"/>
              </a:spcBef>
              <a:spcAft>
                <a:spcPts val="0"/>
              </a:spcAft>
              <a:buSzPts val="1500"/>
              <a:buChar char="●"/>
            </a:pPr>
            <a:r>
              <a:rPr lang="en" sz="1500"/>
              <a:t>We train a convolutional neural network to predict small noise-free patches of natural images given larger patches that had noise added to them</a:t>
            </a:r>
            <a:endParaRPr sz="1500"/>
          </a:p>
          <a:p>
            <a:pPr indent="-323850" lvl="0" marL="457200" rtl="0" algn="l">
              <a:spcBef>
                <a:spcPts val="0"/>
              </a:spcBef>
              <a:spcAft>
                <a:spcPts val="0"/>
              </a:spcAft>
              <a:buSzPts val="1500"/>
              <a:buChar char="●"/>
            </a:pPr>
            <a:r>
              <a:rPr lang="en" sz="1500"/>
              <a:t>Since our post-processing procedure repeatedly applies a local filter at fixed intervals over a larger image, it can be seen as a type of convolutional neural network where the convolution is followed by subsampling</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8335a8fc5f_10_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 (Contd..)</a:t>
            </a:r>
            <a:endParaRPr b="1"/>
          </a:p>
        </p:txBody>
      </p:sp>
      <p:sp>
        <p:nvSpPr>
          <p:cNvPr id="177" name="Google Shape;177;g8335a8fc5f_10_23"/>
          <p:cNvSpPr txBox="1"/>
          <p:nvPr>
            <p:ph idx="1" type="body"/>
          </p:nvPr>
        </p:nvSpPr>
        <p:spPr>
          <a:xfrm>
            <a:off x="1297500" y="11161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Figure 1(b) shows the result of applying the post-processing procedure to the predictions from Figure 1(a). The process clearly removes disconnected blotches, fills in the gaps in the roads, and generally improves the quality of the predictions. While we do not do so in this paper, the post-processing procedure can be applied repeatedly, with each application receiving the predictions made by the previous application as input. This process propagates confident predictions along the predicted road network</a:t>
            </a:r>
            <a:endParaRPr sz="1400"/>
          </a:p>
        </p:txBody>
      </p:sp>
      <p:pic>
        <p:nvPicPr>
          <p:cNvPr id="178" name="Google Shape;178;g8335a8fc5f_10_23"/>
          <p:cNvPicPr preferRelativeResize="0"/>
          <p:nvPr/>
        </p:nvPicPr>
        <p:blipFill>
          <a:blip r:embed="rId3">
            <a:alphaModFix/>
          </a:blip>
          <a:stretch>
            <a:fillRect/>
          </a:stretch>
        </p:blipFill>
        <p:spPr>
          <a:xfrm>
            <a:off x="5954350" y="580375"/>
            <a:ext cx="2198425" cy="1809675"/>
          </a:xfrm>
          <a:prstGeom prst="rect">
            <a:avLst/>
          </a:prstGeom>
          <a:noFill/>
          <a:ln>
            <a:noFill/>
          </a:ln>
        </p:spPr>
      </p:pic>
      <p:pic>
        <p:nvPicPr>
          <p:cNvPr id="179" name="Google Shape;179;g8335a8fc5f_10_23"/>
          <p:cNvPicPr preferRelativeResize="0"/>
          <p:nvPr/>
        </p:nvPicPr>
        <p:blipFill>
          <a:blip r:embed="rId4">
            <a:alphaModFix/>
          </a:blip>
          <a:stretch>
            <a:fillRect/>
          </a:stretch>
        </p:blipFill>
        <p:spPr>
          <a:xfrm>
            <a:off x="5954349" y="2767419"/>
            <a:ext cx="2198425" cy="1826381"/>
          </a:xfrm>
          <a:prstGeom prst="rect">
            <a:avLst/>
          </a:prstGeom>
          <a:noFill/>
          <a:ln>
            <a:noFill/>
          </a:ln>
        </p:spPr>
      </p:pic>
      <p:sp>
        <p:nvSpPr>
          <p:cNvPr id="180" name="Google Shape;180;g8335a8fc5f_10_23"/>
          <p:cNvSpPr txBox="1"/>
          <p:nvPr/>
        </p:nvSpPr>
        <p:spPr>
          <a:xfrm>
            <a:off x="5954350" y="239005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1(a)</a:t>
            </a:r>
            <a:endParaRPr>
              <a:solidFill>
                <a:srgbClr val="FFFFFF"/>
              </a:solidFill>
              <a:latin typeface="Lato"/>
              <a:ea typeface="Lato"/>
              <a:cs typeface="Lato"/>
              <a:sym typeface="Lato"/>
            </a:endParaRPr>
          </a:p>
        </p:txBody>
      </p:sp>
      <p:sp>
        <p:nvSpPr>
          <p:cNvPr id="181" name="Google Shape;181;g8335a8fc5f_10_23"/>
          <p:cNvSpPr txBox="1"/>
          <p:nvPr/>
        </p:nvSpPr>
        <p:spPr>
          <a:xfrm>
            <a:off x="5954350" y="459380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1(b)</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5"/>
          <p:cNvSpPr txBox="1"/>
          <p:nvPr>
            <p:ph type="title"/>
          </p:nvPr>
        </p:nvSpPr>
        <p:spPr>
          <a:xfrm>
            <a:off x="1297500" y="1239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3000"/>
              <a:t>Proposed Network:</a:t>
            </a:r>
            <a:endParaRPr b="1" sz="3000"/>
          </a:p>
        </p:txBody>
      </p:sp>
      <p:sp>
        <p:nvSpPr>
          <p:cNvPr id="187" name="Google Shape;187;p5"/>
          <p:cNvSpPr txBox="1"/>
          <p:nvPr>
            <p:ph idx="1" type="body"/>
          </p:nvPr>
        </p:nvSpPr>
        <p:spPr>
          <a:xfrm>
            <a:off x="1297500" y="936575"/>
            <a:ext cx="7038900" cy="3542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We propose modeling the observed map distribution using neural networks. Neural networks are particularly better suited to aerial or satellite image labeling tasks because they offer several distinct advantages. Most importantly, neural networks have been shown to work particularly well on perceptual tasks with large amounts of labeled data .The main  advantage is the ease with which the neural networks workings can be parrallelized in the GPU cores this makes it much efficient to be worked with the large datasets and it yields results with more accuracy and precision.</a:t>
            </a:r>
            <a:endParaRPr sz="1500"/>
          </a:p>
          <a:p>
            <a:pPr indent="-323850" lvl="0" marL="457200" rtl="0" algn="l">
              <a:lnSpc>
                <a:spcPct val="115000"/>
              </a:lnSpc>
              <a:spcBef>
                <a:spcPts val="0"/>
              </a:spcBef>
              <a:spcAft>
                <a:spcPts val="0"/>
              </a:spcAft>
              <a:buSzPts val="1500"/>
              <a:buChar char="●"/>
            </a:pPr>
            <a:r>
              <a:rPr lang="en" sz="1500"/>
              <a:t>"CNNs" or Convolutional Neural Networks are generalized versions of multi-layers perceptrons which are best networks used in the field of computer vision and image processing, image segmentation.The basic fundamental mathematical operation involved in this is mathematical convolution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