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3ebbf9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3ebbf9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3ebbf9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3ebbf9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03ebbfc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03ebbfc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db969da5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db969da5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db969da5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b969da5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db969da5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b969da5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03ebbf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3ebbf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3ebbf9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3ebbf9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b969da5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b969da5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b969da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b969da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b969da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b969da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b969da5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b969da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b969da5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b969da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b969da5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b969da5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b969da5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b969da5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db969da5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db969da5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wurenzhe/satellite-road-segmentation" TargetMode="External"/><Relationship Id="rId4" Type="http://schemas.openxmlformats.org/officeDocument/2006/relationships/hyperlink" Target="https://www.kaggle.com/c/epfml-segmentation/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9125" y="535525"/>
            <a:ext cx="5385600" cy="11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Automatic Road Extraction from Satellite Image</a:t>
            </a:r>
            <a:endParaRPr sz="3000"/>
          </a:p>
        </p:txBody>
      </p:sp>
      <p:sp>
        <p:nvSpPr>
          <p:cNvPr id="135" name="Google Shape;135;p13"/>
          <p:cNvSpPr txBox="1"/>
          <p:nvPr>
            <p:ph idx="1" type="subTitle"/>
          </p:nvPr>
        </p:nvSpPr>
        <p:spPr>
          <a:xfrm>
            <a:off x="4424625" y="2025000"/>
            <a:ext cx="4130100" cy="24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Group 10</a:t>
            </a:r>
            <a:endParaRPr sz="2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Ishan Arora (IIT2017501)</a:t>
            </a:r>
            <a:endParaRPr sz="1800"/>
          </a:p>
          <a:p>
            <a:pPr indent="0" lvl="0" marL="0" rtl="0" algn="l">
              <a:spcBef>
                <a:spcPts val="0"/>
              </a:spcBef>
              <a:spcAft>
                <a:spcPts val="0"/>
              </a:spcAft>
              <a:buNone/>
            </a:pPr>
            <a:r>
              <a:rPr lang="en" sz="1800"/>
              <a:t>Vikrant Singh (IIT2017502)</a:t>
            </a:r>
            <a:endParaRPr sz="1800"/>
          </a:p>
          <a:p>
            <a:pPr indent="0" lvl="0" marL="0" rtl="0" algn="l">
              <a:spcBef>
                <a:spcPts val="0"/>
              </a:spcBef>
              <a:spcAft>
                <a:spcPts val="0"/>
              </a:spcAft>
              <a:buNone/>
            </a:pPr>
            <a:r>
              <a:rPr lang="en" sz="1800"/>
              <a:t>Srikar Anand (IIT2017504)</a:t>
            </a:r>
            <a:endParaRPr sz="1800"/>
          </a:p>
          <a:p>
            <a:pPr indent="0" lvl="0" marL="0" rtl="0" algn="l">
              <a:spcBef>
                <a:spcPts val="0"/>
              </a:spcBef>
              <a:spcAft>
                <a:spcPts val="0"/>
              </a:spcAft>
              <a:buNone/>
            </a:pPr>
            <a:r>
              <a:rPr lang="en" sz="1800"/>
              <a:t>Akshay Gupta (IIT2017505)</a:t>
            </a:r>
            <a:endParaRPr sz="1800"/>
          </a:p>
          <a:p>
            <a:pPr indent="0" lvl="0" marL="0" rtl="0" algn="l">
              <a:spcBef>
                <a:spcPts val="0"/>
              </a:spcBef>
              <a:spcAft>
                <a:spcPts val="0"/>
              </a:spcAft>
              <a:buNone/>
            </a:pPr>
            <a:r>
              <a:rPr lang="en" sz="1800"/>
              <a:t>Naman Deept (IIT2017507)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a:t>
            </a:r>
            <a:endParaRPr b="1"/>
          </a:p>
        </p:txBody>
      </p:sp>
      <p:sp>
        <p:nvSpPr>
          <p:cNvPr id="191" name="Google Shape;191;p22"/>
          <p:cNvSpPr txBox="1"/>
          <p:nvPr>
            <p:ph idx="1" type="body"/>
          </p:nvPr>
        </p:nvSpPr>
        <p:spPr>
          <a:xfrm>
            <a:off x="1297500" y="16007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Arial"/>
                <a:ea typeface="Arial"/>
                <a:cs typeface="Arial"/>
                <a:sym typeface="Arial"/>
              </a:rPr>
              <a:t>We will use the dataset available from the following two sources:</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FFFFFF"/>
                </a:solidFill>
                <a:latin typeface="Arial"/>
                <a:ea typeface="Arial"/>
                <a:cs typeface="Arial"/>
                <a:sym typeface="Arial"/>
              </a:rPr>
              <a:t>•Satellite Road Segmentation by Wurenzhe: </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800" u="sng">
                <a:solidFill>
                  <a:srgbClr val="FFFFFF"/>
                </a:solidFill>
                <a:latin typeface="Arial"/>
                <a:ea typeface="Arial"/>
                <a:cs typeface="Arial"/>
                <a:sym typeface="Arial"/>
                <a:hlinkClick r:id="rId3"/>
              </a:rPr>
              <a:t>https://www.kaggle.com/wurenzhe/satellite-road-segmentation</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FFFFFF"/>
                </a:solidFill>
                <a:latin typeface="Arial"/>
                <a:ea typeface="Arial"/>
                <a:cs typeface="Arial"/>
                <a:sym typeface="Arial"/>
              </a:rPr>
              <a:t>•</a:t>
            </a:r>
            <a:r>
              <a:rPr b="1" lang="en" sz="1500">
                <a:solidFill>
                  <a:srgbClr val="FFFFFF"/>
                </a:solidFill>
                <a:latin typeface="Arial"/>
                <a:ea typeface="Arial"/>
                <a:cs typeface="Arial"/>
                <a:sym typeface="Arial"/>
              </a:rPr>
              <a:t>EPFL ML Road Segmentation:</a:t>
            </a:r>
            <a:endParaRPr b="1" sz="15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800" u="sng">
                <a:solidFill>
                  <a:srgbClr val="FFFFFF"/>
                </a:solidFill>
                <a:latin typeface="Arial"/>
                <a:ea typeface="Arial"/>
                <a:cs typeface="Arial"/>
                <a:sym typeface="Arial"/>
                <a:hlinkClick r:id="rId4"/>
              </a:rPr>
              <a:t>https://www.kaggle.com/c/epfml-segmentation/data</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Paper:</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base paper to be used by us for the implementation will be "Road detection from high-resolution satellite images using artificial neural networks" by M. Mokhtarzade and M.J. Valadan Zoej. </a:t>
            </a:r>
            <a:endParaRPr sz="1800"/>
          </a:p>
          <a:p>
            <a:pPr indent="0" lvl="0" marL="0" rtl="0" algn="l">
              <a:spcBef>
                <a:spcPts val="1600"/>
              </a:spcBef>
              <a:spcAft>
                <a:spcPts val="1600"/>
              </a:spcAft>
              <a:buNone/>
            </a:pPr>
            <a:r>
              <a:rPr lang="en" sz="1800"/>
              <a:t>The reference for the same is given in [1].</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203" name="Google Shape;203;p24"/>
          <p:cNvSpPr txBox="1"/>
          <p:nvPr/>
        </p:nvSpPr>
        <p:spPr>
          <a:xfrm>
            <a:off x="1158075" y="2894125"/>
            <a:ext cx="1166700" cy="6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Project Title Finalised</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sp>
        <p:nvSpPr>
          <p:cNvPr id="204" name="Google Shape;204;p24"/>
          <p:cNvSpPr txBox="1"/>
          <p:nvPr/>
        </p:nvSpPr>
        <p:spPr>
          <a:xfrm>
            <a:off x="1158086" y="3307024"/>
            <a:ext cx="1166700" cy="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800">
              <a:solidFill>
                <a:srgbClr val="FFFFFF"/>
              </a:solidFill>
              <a:latin typeface="Roboto"/>
              <a:ea typeface="Roboto"/>
              <a:cs typeface="Roboto"/>
              <a:sym typeface="Roboto"/>
            </a:endParaRPr>
          </a:p>
        </p:txBody>
      </p:sp>
      <p:sp>
        <p:nvSpPr>
          <p:cNvPr id="205" name="Google Shape;205;p24"/>
          <p:cNvSpPr txBox="1"/>
          <p:nvPr/>
        </p:nvSpPr>
        <p:spPr>
          <a:xfrm>
            <a:off x="2302399" y="1900925"/>
            <a:ext cx="6921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March Mid</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06" name="Google Shape;206;p24"/>
          <p:cNvSpPr txBox="1"/>
          <p:nvPr/>
        </p:nvSpPr>
        <p:spPr>
          <a:xfrm>
            <a:off x="2302400" y="2894125"/>
            <a:ext cx="1136400" cy="79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Methodology Finalisation And Dataset Collection</a:t>
            </a:r>
            <a:endParaRPr sz="1000">
              <a:solidFill>
                <a:srgbClr val="FFFFFF"/>
              </a:solidFill>
              <a:latin typeface="Roboto"/>
              <a:ea typeface="Roboto"/>
              <a:cs typeface="Roboto"/>
              <a:sym typeface="Roboto"/>
            </a:endParaRPr>
          </a:p>
        </p:txBody>
      </p:sp>
      <p:sp>
        <p:nvSpPr>
          <p:cNvPr id="207" name="Google Shape;207;p24"/>
          <p:cNvSpPr txBox="1"/>
          <p:nvPr/>
        </p:nvSpPr>
        <p:spPr>
          <a:xfrm>
            <a:off x="3550435"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March End</a:t>
            </a:r>
            <a:endParaRPr sz="800">
              <a:solidFill>
                <a:srgbClr val="FFFFFF"/>
              </a:solidFill>
              <a:latin typeface="Roboto"/>
              <a:ea typeface="Roboto"/>
              <a:cs typeface="Roboto"/>
              <a:sym typeface="Roboto"/>
            </a:endParaRPr>
          </a:p>
          <a:p>
            <a:pPr indent="0" lvl="0" marL="0" rtl="0" algn="l">
              <a:spcBef>
                <a:spcPts val="1600"/>
              </a:spcBef>
              <a:spcAft>
                <a:spcPts val="0"/>
              </a:spcAft>
              <a:buNone/>
            </a:pPr>
            <a:r>
              <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08" name="Google Shape;208;p24"/>
          <p:cNvSpPr txBox="1"/>
          <p:nvPr/>
        </p:nvSpPr>
        <p:spPr>
          <a:xfrm>
            <a:off x="3445704" y="302237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Coding and Implementation</a:t>
            </a:r>
            <a:endParaRPr sz="1000">
              <a:solidFill>
                <a:srgbClr val="FFFFFF"/>
              </a:solidFill>
              <a:latin typeface="Roboto"/>
              <a:ea typeface="Roboto"/>
              <a:cs typeface="Roboto"/>
              <a:sym typeface="Roboto"/>
            </a:endParaRPr>
          </a:p>
        </p:txBody>
      </p:sp>
      <p:sp>
        <p:nvSpPr>
          <p:cNvPr id="209" name="Google Shape;209;p24"/>
          <p:cNvSpPr txBox="1"/>
          <p:nvPr/>
        </p:nvSpPr>
        <p:spPr>
          <a:xfrm>
            <a:off x="4430387" y="1900925"/>
            <a:ext cx="7497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rgbClr val="FFFFFF"/>
                </a:solidFill>
                <a:latin typeface="Roboto"/>
                <a:ea typeface="Roboto"/>
                <a:cs typeface="Roboto"/>
                <a:sym typeface="Roboto"/>
              </a:rPr>
              <a:t>First Week of April</a:t>
            </a:r>
            <a:endParaRPr sz="800">
              <a:solidFill>
                <a:srgbClr val="FFFFFF"/>
              </a:solidFill>
              <a:latin typeface="Roboto"/>
              <a:ea typeface="Roboto"/>
              <a:cs typeface="Roboto"/>
              <a:sym typeface="Roboto"/>
            </a:endParaRPr>
          </a:p>
        </p:txBody>
      </p:sp>
      <p:sp>
        <p:nvSpPr>
          <p:cNvPr id="210" name="Google Shape;210;p24"/>
          <p:cNvSpPr txBox="1"/>
          <p:nvPr/>
        </p:nvSpPr>
        <p:spPr>
          <a:xfrm>
            <a:off x="4572659" y="2894125"/>
            <a:ext cx="1136400" cy="40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Testing</a:t>
            </a:r>
            <a:endParaRPr sz="1000">
              <a:solidFill>
                <a:srgbClr val="FFFFFF"/>
              </a:solidFill>
              <a:latin typeface="Roboto"/>
              <a:ea typeface="Roboto"/>
              <a:cs typeface="Roboto"/>
              <a:sym typeface="Roboto"/>
            </a:endParaRPr>
          </a:p>
        </p:txBody>
      </p:sp>
      <p:sp>
        <p:nvSpPr>
          <p:cNvPr id="211" name="Google Shape;211;p24"/>
          <p:cNvSpPr txBox="1"/>
          <p:nvPr/>
        </p:nvSpPr>
        <p:spPr>
          <a:xfrm>
            <a:off x="5730297" y="1900925"/>
            <a:ext cx="5382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Mid of April</a:t>
            </a:r>
            <a:endParaRPr sz="800">
              <a:solidFill>
                <a:srgbClr val="FFFFFF"/>
              </a:solidFill>
              <a:latin typeface="Roboto"/>
              <a:ea typeface="Roboto"/>
              <a:cs typeface="Roboto"/>
              <a:sym typeface="Roboto"/>
            </a:endParaRPr>
          </a:p>
          <a:p>
            <a:pPr indent="0" lvl="0" marL="0" rtl="0" algn="l">
              <a:spcBef>
                <a:spcPts val="1600"/>
              </a:spcBef>
              <a:spcAft>
                <a:spcPts val="0"/>
              </a:spcAft>
              <a:buNone/>
            </a:pPr>
            <a:r>
              <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12" name="Google Shape;212;p24"/>
          <p:cNvSpPr txBox="1"/>
          <p:nvPr/>
        </p:nvSpPr>
        <p:spPr>
          <a:xfrm>
            <a:off x="5703050" y="2894125"/>
            <a:ext cx="1136400" cy="51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User Acceptance</a:t>
            </a:r>
            <a:endParaRPr sz="1000">
              <a:solidFill>
                <a:srgbClr val="FFFFFF"/>
              </a:solidFill>
              <a:latin typeface="Roboto"/>
              <a:ea typeface="Roboto"/>
              <a:cs typeface="Roboto"/>
              <a:sym typeface="Roboto"/>
            </a:endParaRPr>
          </a:p>
        </p:txBody>
      </p:sp>
      <p:sp>
        <p:nvSpPr>
          <p:cNvPr id="213" name="Google Shape;213;p24"/>
          <p:cNvSpPr txBox="1"/>
          <p:nvPr/>
        </p:nvSpPr>
        <p:spPr>
          <a:xfrm>
            <a:off x="6721427" y="1900925"/>
            <a:ext cx="6390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rgbClr val="FFFFFF"/>
                </a:solidFill>
                <a:latin typeface="Roboto"/>
                <a:ea typeface="Roboto"/>
                <a:cs typeface="Roboto"/>
                <a:sym typeface="Roboto"/>
              </a:rPr>
              <a:t>End of April</a:t>
            </a:r>
            <a:endParaRPr sz="800">
              <a:solidFill>
                <a:srgbClr val="FFFFFF"/>
              </a:solidFill>
              <a:latin typeface="Roboto"/>
              <a:ea typeface="Roboto"/>
              <a:cs typeface="Roboto"/>
              <a:sym typeface="Roboto"/>
            </a:endParaRPr>
          </a:p>
        </p:txBody>
      </p:sp>
      <p:sp>
        <p:nvSpPr>
          <p:cNvPr id="214" name="Google Shape;214;p24"/>
          <p:cNvSpPr txBox="1"/>
          <p:nvPr/>
        </p:nvSpPr>
        <p:spPr>
          <a:xfrm>
            <a:off x="6837175" y="2894125"/>
            <a:ext cx="1136400" cy="51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Final Evaluation</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cxnSp>
        <p:nvCxnSpPr>
          <p:cNvPr id="215" name="Google Shape;215;p24"/>
          <p:cNvCxnSpPr/>
          <p:nvPr/>
        </p:nvCxnSpPr>
        <p:spPr>
          <a:xfrm>
            <a:off x="1761628"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216" name="Google Shape;216;p24"/>
          <p:cNvSpPr/>
          <p:nvPr/>
        </p:nvSpPr>
        <p:spPr>
          <a:xfrm flipH="1">
            <a:off x="1228048" y="2615708"/>
            <a:ext cx="1185000" cy="128100"/>
          </a:xfrm>
          <a:prstGeom prst="parallelogram">
            <a:avLst>
              <a:gd fmla="val 9695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7" name="Google Shape;217;p24"/>
          <p:cNvSpPr/>
          <p:nvPr/>
        </p:nvSpPr>
        <p:spPr>
          <a:xfrm>
            <a:off x="1227675" y="2757288"/>
            <a:ext cx="11850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18" name="Google Shape;218;p24"/>
          <p:cNvCxnSpPr/>
          <p:nvPr/>
        </p:nvCxnSpPr>
        <p:spPr>
          <a:xfrm>
            <a:off x="2855284"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219" name="Google Shape;219;p24"/>
          <p:cNvSpPr/>
          <p:nvPr/>
        </p:nvSpPr>
        <p:spPr>
          <a:xfrm flipH="1">
            <a:off x="2321705" y="2615708"/>
            <a:ext cx="1185000" cy="128100"/>
          </a:xfrm>
          <a:prstGeom prst="parallelogram">
            <a:avLst>
              <a:gd fmla="val 9695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rPr>
              <a:t>  </a:t>
            </a:r>
            <a:endParaRPr>
              <a:solidFill>
                <a:srgbClr val="999999"/>
              </a:solidFill>
            </a:endParaRPr>
          </a:p>
        </p:txBody>
      </p:sp>
      <p:sp>
        <p:nvSpPr>
          <p:cNvPr id="220" name="Google Shape;220;p24"/>
          <p:cNvSpPr/>
          <p:nvPr/>
        </p:nvSpPr>
        <p:spPr>
          <a:xfrm>
            <a:off x="2321332" y="2757288"/>
            <a:ext cx="11850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21" name="Google Shape;221;p24"/>
          <p:cNvCxnSpPr/>
          <p:nvPr/>
        </p:nvCxnSpPr>
        <p:spPr>
          <a:xfrm>
            <a:off x="3949490" y="2076708"/>
            <a:ext cx="639000" cy="660000"/>
          </a:xfrm>
          <a:prstGeom prst="straightConnector1">
            <a:avLst/>
          </a:prstGeom>
          <a:noFill/>
          <a:ln cap="flat" cmpd="sng" w="9525">
            <a:solidFill>
              <a:srgbClr val="FFFFFF"/>
            </a:solidFill>
            <a:prstDash val="solid"/>
            <a:round/>
            <a:headEnd len="med" w="med" type="none"/>
            <a:tailEnd len="med" w="med" type="none"/>
          </a:ln>
        </p:spPr>
      </p:cxnSp>
      <p:sp>
        <p:nvSpPr>
          <p:cNvPr id="222" name="Google Shape;222;p24"/>
          <p:cNvSpPr/>
          <p:nvPr/>
        </p:nvSpPr>
        <p:spPr>
          <a:xfrm flipH="1">
            <a:off x="3415911" y="2615708"/>
            <a:ext cx="1185000" cy="128100"/>
          </a:xfrm>
          <a:prstGeom prst="parallelogram">
            <a:avLst>
              <a:gd fmla="val 9695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3" name="Google Shape;223;p24"/>
          <p:cNvSpPr/>
          <p:nvPr/>
        </p:nvSpPr>
        <p:spPr>
          <a:xfrm>
            <a:off x="3415538" y="2757288"/>
            <a:ext cx="1185000" cy="128100"/>
          </a:xfrm>
          <a:prstGeom prst="parallelogram">
            <a:avLst>
              <a:gd fmla="val 96952"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24" name="Google Shape;224;p24"/>
          <p:cNvCxnSpPr/>
          <p:nvPr/>
        </p:nvCxnSpPr>
        <p:spPr>
          <a:xfrm>
            <a:off x="5041054" y="2076708"/>
            <a:ext cx="639000" cy="660000"/>
          </a:xfrm>
          <a:prstGeom prst="straightConnector1">
            <a:avLst/>
          </a:prstGeom>
          <a:noFill/>
          <a:ln cap="flat" cmpd="sng" w="9525">
            <a:solidFill>
              <a:srgbClr val="4E5567"/>
            </a:solidFill>
            <a:prstDash val="solid"/>
            <a:round/>
            <a:headEnd len="med" w="med" type="none"/>
            <a:tailEnd len="med" w="med" type="none"/>
          </a:ln>
        </p:spPr>
      </p:cxnSp>
      <p:sp>
        <p:nvSpPr>
          <p:cNvPr id="225" name="Google Shape;225;p24"/>
          <p:cNvSpPr/>
          <p:nvPr/>
        </p:nvSpPr>
        <p:spPr>
          <a:xfrm flipH="1">
            <a:off x="4507474" y="261570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6" name="Google Shape;226;p24"/>
          <p:cNvSpPr/>
          <p:nvPr/>
        </p:nvSpPr>
        <p:spPr>
          <a:xfrm>
            <a:off x="4507101" y="275728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27" name="Google Shape;227;p24"/>
          <p:cNvCxnSpPr/>
          <p:nvPr/>
        </p:nvCxnSpPr>
        <p:spPr>
          <a:xfrm>
            <a:off x="6129352" y="2076708"/>
            <a:ext cx="639000" cy="660000"/>
          </a:xfrm>
          <a:prstGeom prst="straightConnector1">
            <a:avLst/>
          </a:prstGeom>
          <a:noFill/>
          <a:ln cap="flat" cmpd="sng" w="9525">
            <a:solidFill>
              <a:srgbClr val="4E5567"/>
            </a:solidFill>
            <a:prstDash val="solid"/>
            <a:round/>
            <a:headEnd len="med" w="med" type="none"/>
            <a:tailEnd len="med" w="med" type="none"/>
          </a:ln>
        </p:spPr>
      </p:cxnSp>
      <p:sp>
        <p:nvSpPr>
          <p:cNvPr id="228" name="Google Shape;228;p24"/>
          <p:cNvSpPr/>
          <p:nvPr/>
        </p:nvSpPr>
        <p:spPr>
          <a:xfrm flipH="1">
            <a:off x="5595772" y="261570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9" name="Google Shape;229;p24"/>
          <p:cNvSpPr/>
          <p:nvPr/>
        </p:nvSpPr>
        <p:spPr>
          <a:xfrm>
            <a:off x="5595400" y="275728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30" name="Google Shape;230;p24"/>
          <p:cNvCxnSpPr/>
          <p:nvPr/>
        </p:nvCxnSpPr>
        <p:spPr>
          <a:xfrm>
            <a:off x="7221273" y="2076708"/>
            <a:ext cx="639000" cy="660000"/>
          </a:xfrm>
          <a:prstGeom prst="straightConnector1">
            <a:avLst/>
          </a:prstGeom>
          <a:noFill/>
          <a:ln cap="flat" cmpd="sng" w="9525">
            <a:solidFill>
              <a:srgbClr val="4E5567"/>
            </a:solidFill>
            <a:prstDash val="solid"/>
            <a:round/>
            <a:headEnd len="med" w="med" type="none"/>
            <a:tailEnd len="med" w="med" type="none"/>
          </a:ln>
        </p:spPr>
      </p:cxnSp>
      <p:sp>
        <p:nvSpPr>
          <p:cNvPr id="231" name="Google Shape;231;p24"/>
          <p:cNvSpPr/>
          <p:nvPr/>
        </p:nvSpPr>
        <p:spPr>
          <a:xfrm flipH="1">
            <a:off x="6687693" y="261570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2" name="Google Shape;232;p24"/>
          <p:cNvSpPr/>
          <p:nvPr/>
        </p:nvSpPr>
        <p:spPr>
          <a:xfrm>
            <a:off x="6687320" y="2757288"/>
            <a:ext cx="1185000" cy="128100"/>
          </a:xfrm>
          <a:prstGeom prst="parallelogram">
            <a:avLst>
              <a:gd fmla="val 96952" name="adj"/>
            </a:avLst>
          </a:prstGeom>
          <a:solidFill>
            <a:srgbClr val="4E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3" name="Google Shape;233;p24"/>
          <p:cNvSpPr txBox="1"/>
          <p:nvPr/>
        </p:nvSpPr>
        <p:spPr>
          <a:xfrm>
            <a:off x="1177575" y="1899225"/>
            <a:ext cx="6390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Mid feb </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TIME CHART</a:t>
            </a:r>
            <a:endParaRPr/>
          </a:p>
        </p:txBody>
      </p:sp>
      <p:sp>
        <p:nvSpPr>
          <p:cNvPr id="239" name="Google Shape;23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Project Title - Start of February</a:t>
            </a:r>
            <a:endParaRPr sz="1600"/>
          </a:p>
          <a:p>
            <a:pPr indent="-330200" lvl="0" marL="457200" rtl="0" algn="l">
              <a:spcBef>
                <a:spcPts val="0"/>
              </a:spcBef>
              <a:spcAft>
                <a:spcPts val="0"/>
              </a:spcAft>
              <a:buSzPts val="1600"/>
              <a:buChar char="●"/>
            </a:pPr>
            <a:r>
              <a:rPr lang="en" sz="1600"/>
              <a:t>Literature Review, Problem Statement, Formulation and Report - Mid-February</a:t>
            </a:r>
            <a:endParaRPr sz="1600"/>
          </a:p>
          <a:p>
            <a:pPr indent="-330200" lvl="0" marL="457200" rtl="0" algn="l">
              <a:spcBef>
                <a:spcPts val="0"/>
              </a:spcBef>
              <a:spcAft>
                <a:spcPts val="0"/>
              </a:spcAft>
              <a:buSzPts val="1600"/>
              <a:buChar char="●"/>
            </a:pPr>
            <a:r>
              <a:rPr lang="en" sz="1600"/>
              <a:t>Finalizing Methodology - End of February</a:t>
            </a:r>
            <a:endParaRPr sz="1600"/>
          </a:p>
          <a:p>
            <a:pPr indent="-330200" lvl="0" marL="457200" rtl="0" algn="l">
              <a:spcBef>
                <a:spcPts val="0"/>
              </a:spcBef>
              <a:spcAft>
                <a:spcPts val="0"/>
              </a:spcAft>
              <a:buSzPts val="1600"/>
              <a:buChar char="●"/>
            </a:pPr>
            <a:r>
              <a:rPr lang="en" sz="1600"/>
              <a:t>Understanding and learning concepts and technologies required - First Week of March</a:t>
            </a:r>
            <a:endParaRPr sz="1600"/>
          </a:p>
          <a:p>
            <a:pPr indent="-330200" lvl="0" marL="457200" rtl="0" algn="l">
              <a:spcBef>
                <a:spcPts val="0"/>
              </a:spcBef>
              <a:spcAft>
                <a:spcPts val="0"/>
              </a:spcAft>
              <a:buSzPts val="1600"/>
              <a:buChar char="●"/>
            </a:pPr>
            <a:r>
              <a:rPr lang="en" sz="1600"/>
              <a:t>Dataset Collection - First Week of March</a:t>
            </a:r>
            <a:endParaRPr sz="1600"/>
          </a:p>
          <a:p>
            <a:pPr indent="-330200" lvl="0" marL="457200" rtl="0" algn="l">
              <a:spcBef>
                <a:spcPts val="0"/>
              </a:spcBef>
              <a:spcAft>
                <a:spcPts val="0"/>
              </a:spcAft>
              <a:buSzPts val="1600"/>
              <a:buChar char="●"/>
            </a:pPr>
            <a:r>
              <a:rPr lang="en" sz="1600"/>
              <a:t>Coding and Implementation - March End to April</a:t>
            </a:r>
            <a:endParaRPr sz="1600"/>
          </a:p>
          <a:p>
            <a:pPr indent="-330200" lvl="0" marL="457200" rtl="0" algn="l">
              <a:spcBef>
                <a:spcPts val="0"/>
              </a:spcBef>
              <a:spcAft>
                <a:spcPts val="0"/>
              </a:spcAft>
              <a:buSzPts val="1600"/>
              <a:buChar char="●"/>
            </a:pPr>
            <a:r>
              <a:rPr lang="en" sz="1600"/>
              <a:t>Testing and Improvement - End of April</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 Tools and Requirements</a:t>
            </a:r>
            <a:endParaRPr/>
          </a:p>
        </p:txBody>
      </p:sp>
      <p:sp>
        <p:nvSpPr>
          <p:cNvPr id="245" name="Google Shape;24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Python 2,3</a:t>
            </a:r>
            <a:endParaRPr sz="1600"/>
          </a:p>
          <a:p>
            <a:pPr indent="-330200" lvl="0" marL="457200" rtl="0" algn="l">
              <a:spcBef>
                <a:spcPts val="0"/>
              </a:spcBef>
              <a:spcAft>
                <a:spcPts val="0"/>
              </a:spcAft>
              <a:buSzPts val="1600"/>
              <a:buChar char="●"/>
            </a:pPr>
            <a:r>
              <a:rPr lang="en" sz="1600"/>
              <a:t>Keras , Tensorflow , OpenCV and PyTorch Libraries</a:t>
            </a:r>
            <a:endParaRPr sz="1600"/>
          </a:p>
          <a:p>
            <a:pPr indent="-330200" lvl="0" marL="457200" rtl="0" algn="l">
              <a:spcBef>
                <a:spcPts val="0"/>
              </a:spcBef>
              <a:spcAft>
                <a:spcPts val="0"/>
              </a:spcAft>
              <a:buSzPts val="1600"/>
              <a:buChar char="●"/>
            </a:pPr>
            <a:r>
              <a:rPr lang="en" sz="1600"/>
              <a:t>Operating System - Linux (Ubuntu) or Windows</a:t>
            </a:r>
            <a:endParaRPr sz="1600"/>
          </a:p>
          <a:p>
            <a:pPr indent="-330200" lvl="0" marL="457200" rtl="0" algn="l">
              <a:spcBef>
                <a:spcPts val="0"/>
              </a:spcBef>
              <a:spcAft>
                <a:spcPts val="0"/>
              </a:spcAft>
              <a:buSzPts val="1600"/>
              <a:buChar char="●"/>
            </a:pPr>
            <a:r>
              <a:rPr lang="en" sz="1600"/>
              <a:t>Intel i5 or above processor</a:t>
            </a:r>
            <a:endParaRPr sz="1600"/>
          </a:p>
          <a:p>
            <a:pPr indent="-330200" lvl="0" marL="457200" rtl="0" algn="l">
              <a:spcBef>
                <a:spcPts val="0"/>
              </a:spcBef>
              <a:spcAft>
                <a:spcPts val="0"/>
              </a:spcAft>
              <a:buSzPts val="1600"/>
              <a:buChar char="●"/>
            </a:pPr>
            <a:r>
              <a:rPr lang="en" sz="1600"/>
              <a:t>RAM - 8GB minimum</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1" name="Google Shape;251;p27"/>
          <p:cNvSpPr txBox="1"/>
          <p:nvPr>
            <p:ph idx="1" type="body"/>
          </p:nvPr>
        </p:nvSpPr>
        <p:spPr>
          <a:xfrm>
            <a:off x="1297500" y="1093225"/>
            <a:ext cx="7627500" cy="338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 Convolution Neural Network proposed here contains multiple feature for road classification that can be done either through supervised learning or the unsupervised learning based on the kind of available data-sets . Through various research methodologies that has been studied , the Convolutional Neural Network is found to be the best in context for the image recognition system .</a:t>
            </a:r>
            <a:endParaRPr sz="1600"/>
          </a:p>
          <a:p>
            <a:pPr indent="-330200" lvl="0" marL="457200" rtl="0" algn="l">
              <a:spcBef>
                <a:spcPts val="0"/>
              </a:spcBef>
              <a:spcAft>
                <a:spcPts val="0"/>
              </a:spcAft>
              <a:buSzPts val="1600"/>
              <a:buChar char="●"/>
            </a:pPr>
            <a:r>
              <a:rPr lang="en" sz="1600"/>
              <a:t>The results shown in the base paper can be further improved using image enhancement techniques (like histogram equalization) ,So basically we are adding an extra layer to our base paper which will lead to more precise output (fine tuning and image enhancement). </a:t>
            </a:r>
            <a:endParaRPr sz="1600"/>
          </a:p>
          <a:p>
            <a:pPr indent="-330200" lvl="0" marL="457200" rtl="0" algn="l">
              <a:spcBef>
                <a:spcPts val="0"/>
              </a:spcBef>
              <a:spcAft>
                <a:spcPts val="0"/>
              </a:spcAft>
              <a:buSzPts val="1600"/>
              <a:buChar char="●"/>
            </a:pPr>
            <a:r>
              <a:rPr lang="en" sz="1600"/>
              <a:t>The main concept can also be extended to adjusting the values of hyper-parameters like learning rates ,kappa coefficient values and the error coefficient in our basic training of convolutional neural networks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7" name="Google Shape;257;p28"/>
          <p:cNvSpPr txBox="1"/>
          <p:nvPr>
            <p:ph idx="1" type="body"/>
          </p:nvPr>
        </p:nvSpPr>
        <p:spPr>
          <a:xfrm>
            <a:off x="1297500" y="1015025"/>
            <a:ext cx="7038900" cy="3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[1] M. Mokhtarzade and M.J. Valadan Zoej, ”Road detection from high-resolution satel-lite images using artificial neural networks”, International Journal of Applied EarthObservation and Geoinformation, 2007 32-40.</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[2]  Wei Xia, Yu-Ze Zhang, Jian Liu, Lun Luo and Ke Yang,”Road Extraction from HighResolution Image with Deep Convolution Network—A Case Study of GF-2 Image”,22-March-2018,  National  Engineering  Laboratory  for  Transportation  Safety  andEmergency Informatics, China Transport Telecommunications  Information Center,Beijing.</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[3]  Jose Hormese , Dr.  C Saravanan, ”Automated Road Extraction From High Reso-lution Satellite Images”, National Institute of Durgapur , International Conferenceon Emerging Trends in Engineering, Science and Technology (ICETEST - 2015).</a:t>
            </a:r>
            <a:endParaRPr sz="1200">
              <a:solidFill>
                <a:srgbClr val="FFFFFF"/>
              </a:solidFill>
              <a:latin typeface="Arial"/>
              <a:ea typeface="Arial"/>
              <a:cs typeface="Arial"/>
              <a:sym typeface="Arial"/>
            </a:endParaRPr>
          </a:p>
          <a:p>
            <a:pPr indent="0" lvl="0" marL="0" rtl="0" algn="l">
              <a:spcBef>
                <a:spcPts val="1600"/>
              </a:spcBef>
              <a:spcAft>
                <a:spcPts val="1600"/>
              </a:spcAft>
              <a:buNone/>
            </a:pPr>
            <a:r>
              <a:rPr lang="en" sz="1200">
                <a:solidFill>
                  <a:srgbClr val="FFFFFF"/>
                </a:solidFill>
                <a:latin typeface="Arial"/>
                <a:ea typeface="Arial"/>
                <a:cs typeface="Arial"/>
                <a:sym typeface="Arial"/>
              </a:rPr>
              <a:t>[4]  Jose  Hormese  ,  Chandran  Saravanan  ,”A  CONVOLUTIONAL  NEURAL  NET-WORK APPROACH TO ROAD CLASSIFICATION FROM SATELLITE IMAGES”, Journal of Theoretical and Applied Information Technology ,15th December 2018.Vol.96.  No 23.</a:t>
            </a:r>
            <a:endParaRPr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Continued..</a:t>
            </a:r>
            <a:endParaRPr/>
          </a:p>
        </p:txBody>
      </p:sp>
      <p:sp>
        <p:nvSpPr>
          <p:cNvPr id="263" name="Google Shape;26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[5]  P.  Yadav  and  S.  Agrawal,  ”ROAD  NETWORK  IDENTIFICATION  AND EXTRACTION IN SATELLITE IMAGERY USING OTSU’S METHOD AND CONNECTED  COMPONENT  ANALYSIS”,  GIS  Cell,  Motilal  Nehru  National  Institute  of  Technology  Allahabad,The  International  Archives  of  the Photogrammetry, Remote Sensing and Spatial Information Sciences, Volume XLII-5, 2018 ISPRS TC V Mid-term Symposium “Geospatial Technology –Pixel to People”, 20–23 November 2018, Dehradun, India</a:t>
            </a:r>
            <a:endParaRPr sz="1200">
              <a:solidFill>
                <a:srgbClr val="FFFFFF"/>
              </a:solidFill>
              <a:latin typeface="Arial"/>
              <a:ea typeface="Arial"/>
              <a:cs typeface="Arial"/>
              <a:sym typeface="Arial"/>
            </a:endParaRPr>
          </a:p>
          <a:p>
            <a:pPr indent="0" lvl="0" marL="0" rtl="0" algn="l">
              <a:spcBef>
                <a:spcPts val="1600"/>
              </a:spcBef>
              <a:spcAft>
                <a:spcPts val="1600"/>
              </a:spcAft>
              <a:buNone/>
            </a:pPr>
            <a:r>
              <a:rPr lang="en" sz="1200">
                <a:solidFill>
                  <a:srgbClr val="FFFFFF"/>
                </a:solidFill>
                <a:latin typeface="Arial"/>
                <a:ea typeface="Arial"/>
                <a:cs typeface="Arial"/>
                <a:sym typeface="Arial"/>
              </a:rPr>
              <a:t>[6]  Corentin Henry, Seyed Majid Azimi and Nina Merkle, ”Road Segmentation in SAR Satellite Images With Deep Fully Convolutional Neural Networks”,IEEE GEOSCIENCE AND REMOTE SENSING LETTERS, VOL. 15, NO.12, DECEMBER 2018</a:t>
            </a:r>
            <a:endParaRPr sz="12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Abstract</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paper  presents  the  project  titled  ”Automatic  Road  Extraction from Satellite Image” which aims to extract Road networks from Satellite images of the ground.  This is more challenging compare to roadextraction  from  the  aerial  images  because  satellite  images  are  more noisy  and  comparatively  of  the  lower  resolution  than  the  aerial  images.  Variety of the network structures with different number of the epochs or iteration times are used to train the model and to determine the model with best network structure so that results can be obtained with more accuracy.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147" name="Google Shape;147;p1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Road network detection is the process of detecting and extracting the road network from high resolution satellite images.  It is essential for many applications like map generation and updating.  To do this road network  detection,  resolution  of  satellite  images  plays  an  important role.  If experts try to label the road pixels manually, it will take more time and will lead to errors.  Hence an automatic method is proposed here.</a:t>
            </a:r>
            <a:endParaRPr sz="1500"/>
          </a:p>
          <a:p>
            <a:pPr indent="0" lvl="0" marL="0" rtl="0" algn="l">
              <a:spcBef>
                <a:spcPts val="1600"/>
              </a:spcBef>
              <a:spcAft>
                <a:spcPts val="1600"/>
              </a:spcAft>
              <a:buNone/>
            </a:pPr>
            <a:r>
              <a:rPr lang="en" sz="1500"/>
              <a:t>Satellite images consist of the various parts of the earth and various other planet and stars which are taken through the use of the satellites.  Satellite images provides the details about various natural and man-made features of the earth.  These help in the various fields of studies like astronomy, agriculture, geology, etc.  These are also used in google maps which help in finding and locating the different paths and locations.  Road extraction from these images is one of the most important application as it can be of great help for the map, tourists,cabs, etc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684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r>
              <a:rPr lang="en"/>
              <a:t> </a:t>
            </a:r>
            <a:r>
              <a:rPr b="1" lang="en" sz="1400"/>
              <a:t>Road detection from Satellite Images, Inter-national Journal of Applied Earth Observa-tion and Geoinformation (2007)</a:t>
            </a:r>
            <a:endParaRPr b="1" sz="1400"/>
          </a:p>
        </p:txBody>
      </p:sp>
      <p:sp>
        <p:nvSpPr>
          <p:cNvPr id="153" name="Google Shape;153;p16"/>
          <p:cNvSpPr txBox="1"/>
          <p:nvPr>
            <p:ph idx="1" type="body"/>
          </p:nvPr>
        </p:nvSpPr>
        <p:spPr>
          <a:xfrm>
            <a:off x="1297500" y="1166875"/>
            <a:ext cx="7038900" cy="3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D</a:t>
            </a:r>
            <a:r>
              <a:rPr lang="en" sz="1500"/>
              <a:t>eals with the possiblity of using Artificial Neural Networks for detecting Roads from High-Resolution Satellite Images  on  a  part  of  RGB  Ikonos  and  Quick-Bird  images  from  Kish Island and Bushehr Harbor</a:t>
            </a:r>
            <a:r>
              <a:rPr lang="en" sz="1600"/>
              <a:t>. One of the most important advantages of neural networks as compared to conventional statistical methods is that they are distribution-free operators,  because  the  learning  and  recalling  depend  on  the  linear combination  of  data  pattern  instead  of  the  statistical  parameters  of the input data. The output is the pixels of output image,each being 0 (Background Pixel) or 1 (Road pixel). It was found that there is no need to design more than 10 neurodes in hidden layer as it does not improve results noticeably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36775" y="418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 </a:t>
            </a:r>
            <a:r>
              <a:rPr b="1" lang="en" sz="1800">
                <a:latin typeface="Lato"/>
                <a:ea typeface="Lato"/>
                <a:cs typeface="Lato"/>
                <a:sym typeface="Lato"/>
              </a:rPr>
              <a:t>Road Extraction from High Resolution Image with Deep Convolution Network</a:t>
            </a:r>
            <a:endParaRPr b="1" sz="1800">
              <a:latin typeface="Lato"/>
              <a:ea typeface="Lato"/>
              <a:cs typeface="Lato"/>
              <a:sym typeface="Lato"/>
            </a:endParaRPr>
          </a:p>
          <a:p>
            <a:pPr indent="0" lvl="0" marL="0" rtl="0" algn="l">
              <a:spcBef>
                <a:spcPts val="0"/>
              </a:spcBef>
              <a:spcAft>
                <a:spcPts val="0"/>
              </a:spcAft>
              <a:buNone/>
            </a:pPr>
            <a:r>
              <a:t/>
            </a:r>
            <a:endParaRPr b="1"/>
          </a:p>
        </p:txBody>
      </p:sp>
      <p:sp>
        <p:nvSpPr>
          <p:cNvPr id="159" name="Google Shape;159;p17"/>
          <p:cNvSpPr txBox="1"/>
          <p:nvPr>
            <p:ph idx="1" type="body"/>
          </p:nvPr>
        </p:nvSpPr>
        <p:spPr>
          <a:xfrm>
            <a:off x="1136775" y="1592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This paper  which was named as ”Road Extraction from High Resolution Image with Deep Convolution Network” was published in March 2018  by  National  Engineering  Laboratory  for  Transportation  Safety and Emergency Informatics, and authored by Wei Xia, Yu-Ze Zhang,Jian Liu, Lun Luo and Ke Yang.  In this paper the authors tried to make  a  Deep  Convolutional  Neural  Network  (DCNN)  which  would detect  Roads  in  Satellite  Images  taken  by  the  Satellite GF-2.   TheGF-2 satellite data is used for experiments,  as its images may show optical distortion in small pieces.  Experiments in this paper showed an accuracy of more than 80%</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Literaure Review : </a:t>
            </a:r>
            <a:r>
              <a:rPr b="1" lang="en" sz="1800"/>
              <a:t>Automated Road Extraction from High Res-olution Satellite Images</a:t>
            </a:r>
            <a:endParaRPr b="1" sz="18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produced  in  International  Conference  on  Emerging Trends  in  Engineering,  Science  and  Technology  (ICETEST  -  2015)authored by Jose Hormese and Dr.  C. Saravanan .  In this paper they illustrated a novel approach to road extraction from satellite images using vectorisation approach which mainly applied through 3 steps.</a:t>
            </a:r>
            <a:endParaRPr/>
          </a:p>
          <a:p>
            <a:pPr indent="0" lvl="0" marL="0" rtl="0" algn="l">
              <a:spcBef>
                <a:spcPts val="1600"/>
              </a:spcBef>
              <a:spcAft>
                <a:spcPts val="0"/>
              </a:spcAft>
              <a:buNone/>
            </a:pPr>
            <a:r>
              <a:rPr lang="en"/>
              <a:t>1.  the  image  is  segmented  to  roughly  identify  the  road  network regions</a:t>
            </a:r>
            <a:endParaRPr/>
          </a:p>
          <a:p>
            <a:pPr indent="0" lvl="0" marL="0" rtl="0" algn="l">
              <a:spcBef>
                <a:spcPts val="1600"/>
              </a:spcBef>
              <a:spcAft>
                <a:spcPts val="0"/>
              </a:spcAft>
              <a:buNone/>
            </a:pPr>
            <a:r>
              <a:rPr lang="en"/>
              <a:t>2.  the decision making and continuity procedure to correctly detect the roads</a:t>
            </a:r>
            <a:endParaRPr/>
          </a:p>
          <a:p>
            <a:pPr indent="0" lvl="0" marL="0" rtl="0" algn="l">
              <a:spcBef>
                <a:spcPts val="1600"/>
              </a:spcBef>
              <a:spcAft>
                <a:spcPts val="1600"/>
              </a:spcAft>
              <a:buNone/>
            </a:pPr>
            <a:r>
              <a:rPr lang="en"/>
              <a:t>3.  the  Vectorization  step  to  identify  the  line  segments  or  curveds egments which represent the roads segmentation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224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Methodology</a:t>
            </a:r>
            <a:endParaRPr b="1"/>
          </a:p>
        </p:txBody>
      </p:sp>
      <p:sp>
        <p:nvSpPr>
          <p:cNvPr id="171" name="Google Shape;171;p19"/>
          <p:cNvSpPr txBox="1"/>
          <p:nvPr>
            <p:ph idx="1" type="body"/>
          </p:nvPr>
        </p:nvSpPr>
        <p:spPr>
          <a:xfrm>
            <a:off x="1297500" y="714650"/>
            <a:ext cx="7038900" cy="3407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this paper we shall be using a Deep Convolutional Neural Network (DCNN)</a:t>
            </a:r>
            <a:endParaRPr sz="1500"/>
          </a:p>
          <a:p>
            <a:pPr indent="-323850" lvl="0" marL="457200" rtl="0" algn="l">
              <a:spcBef>
                <a:spcPts val="0"/>
              </a:spcBef>
              <a:spcAft>
                <a:spcPts val="0"/>
              </a:spcAft>
              <a:buSzPts val="1500"/>
              <a:buChar char="●"/>
            </a:pPr>
            <a:r>
              <a:rPr lang="en" sz="1500"/>
              <a:t>DCNN provide a satisfactory result for iden-tifying the road from satellite images</a:t>
            </a:r>
            <a:endParaRPr sz="1500"/>
          </a:p>
          <a:p>
            <a:pPr indent="-323850" lvl="0" marL="457200" rtl="0" algn="l">
              <a:spcBef>
                <a:spcPts val="0"/>
              </a:spcBef>
              <a:spcAft>
                <a:spcPts val="0"/>
              </a:spcAft>
              <a:buSzPts val="1500"/>
              <a:buChar char="●"/>
            </a:pPr>
            <a:r>
              <a:rPr lang="en" sz="1500"/>
              <a:t>There are two approaches that can be implemented with this ANN :</a:t>
            </a:r>
            <a:endParaRPr sz="1500"/>
          </a:p>
          <a:p>
            <a:pPr indent="-323850" lvl="1" marL="914400" rtl="0" algn="l">
              <a:spcBef>
                <a:spcPts val="0"/>
              </a:spcBef>
              <a:spcAft>
                <a:spcPts val="0"/>
              </a:spcAft>
              <a:buSzPts val="1500"/>
              <a:buChar char="○"/>
            </a:pPr>
            <a:r>
              <a:rPr lang="en" sz="1500"/>
              <a:t>Binary Classification</a:t>
            </a:r>
            <a:endParaRPr sz="1500"/>
          </a:p>
          <a:p>
            <a:pPr indent="-323850" lvl="1" marL="914400" rtl="0" algn="l">
              <a:spcBef>
                <a:spcPts val="0"/>
              </a:spcBef>
              <a:spcAft>
                <a:spcPts val="0"/>
              </a:spcAft>
              <a:buSzPts val="1500"/>
              <a:buChar char="○"/>
            </a:pPr>
            <a:r>
              <a:rPr lang="en" sz="1500"/>
              <a:t>Regression</a:t>
            </a:r>
            <a:endParaRPr sz="1500"/>
          </a:p>
          <a:p>
            <a:pPr indent="-323850" lvl="0" marL="457200" rtl="0" algn="l">
              <a:spcBef>
                <a:spcPts val="0"/>
              </a:spcBef>
              <a:spcAft>
                <a:spcPts val="0"/>
              </a:spcAft>
              <a:buSzPts val="1500"/>
              <a:buChar char="●"/>
            </a:pPr>
            <a:r>
              <a:rPr lang="en" sz="1500"/>
              <a:t>Binary Classification approach, in which each output pixel in labelled as 0 (Background pixel) or as 1 (Road pixel) according to the corresponding input pixel.  In this binary segmentation the spatial tolerance is zero</a:t>
            </a:r>
            <a:endParaRPr sz="1500"/>
          </a:p>
          <a:p>
            <a:pPr indent="-323850" lvl="0" marL="457200" rtl="0" algn="l">
              <a:spcBef>
                <a:spcPts val="0"/>
              </a:spcBef>
              <a:spcAft>
                <a:spcPts val="0"/>
              </a:spcAft>
              <a:buSzPts val="1500"/>
              <a:buChar char="●"/>
            </a:pPr>
            <a:r>
              <a:rPr lang="en" sz="1500"/>
              <a:t>The second approach however has non-zero spatial tolerance that is adjustable.  This is a regression based approach.  In this, each output pixel has a value between 0 and 1 that represents how close or how probable that the pixel is a road pixel</a:t>
            </a:r>
            <a:endParaRPr sz="1500"/>
          </a:p>
          <a:p>
            <a:pPr indent="-323850" lvl="0" marL="457200" rtl="0" algn="l">
              <a:spcBef>
                <a:spcPts val="0"/>
              </a:spcBef>
              <a:spcAft>
                <a:spcPts val="0"/>
              </a:spcAft>
              <a:buSzPts val="1500"/>
              <a:buChar char="●"/>
            </a:pPr>
            <a:r>
              <a:rPr lang="en" sz="1500"/>
              <a:t>The idea is to give a even target distribution that is centered along the road labels, having a maximum value of one that is assigned to the road labels which uniformly decreases to zero for the background other than the roads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123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Models and Methods</a:t>
            </a:r>
            <a:endParaRPr b="1"/>
          </a:p>
        </p:txBody>
      </p:sp>
      <p:sp>
        <p:nvSpPr>
          <p:cNvPr id="177" name="Google Shape;177;p20"/>
          <p:cNvSpPr txBox="1"/>
          <p:nvPr>
            <p:ph idx="1" type="body"/>
          </p:nvPr>
        </p:nvSpPr>
        <p:spPr>
          <a:xfrm>
            <a:off x="1297500" y="936575"/>
            <a:ext cx="7038900" cy="3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CNN based models would be the best choice for such a problem since CNN  based  model  provide  excellent  results  with  problem  involving image classification and segmentation</a:t>
            </a:r>
            <a:endParaRPr sz="1400"/>
          </a:p>
        </p:txBody>
      </p:sp>
      <p:pic>
        <p:nvPicPr>
          <p:cNvPr id="178" name="Google Shape;178;p20"/>
          <p:cNvPicPr preferRelativeResize="0"/>
          <p:nvPr/>
        </p:nvPicPr>
        <p:blipFill>
          <a:blip r:embed="rId3">
            <a:alphaModFix/>
          </a:blip>
          <a:stretch>
            <a:fillRect/>
          </a:stretch>
        </p:blipFill>
        <p:spPr>
          <a:xfrm>
            <a:off x="3290875" y="864847"/>
            <a:ext cx="2562225" cy="368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ph idx="1" type="body"/>
          </p:nvPr>
        </p:nvSpPr>
        <p:spPr>
          <a:xfrm>
            <a:off x="1297500" y="4333875"/>
            <a:ext cx="7038900" cy="72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Figure : CNN based model solution for the given problem for road extraction from satellite images</a:t>
            </a:r>
            <a:endParaRPr/>
          </a:p>
        </p:txBody>
      </p:sp>
      <p:pic>
        <p:nvPicPr>
          <p:cNvPr id="185" name="Google Shape;185;p21"/>
          <p:cNvPicPr preferRelativeResize="0"/>
          <p:nvPr/>
        </p:nvPicPr>
        <p:blipFill>
          <a:blip r:embed="rId3">
            <a:alphaModFix/>
          </a:blip>
          <a:stretch>
            <a:fillRect/>
          </a:stretch>
        </p:blipFill>
        <p:spPr>
          <a:xfrm>
            <a:off x="1297500" y="232175"/>
            <a:ext cx="4585250" cy="4042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