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668" r:id="rId3"/>
    <p:sldId id="367" r:id="rId4"/>
    <p:sldId id="596" r:id="rId5"/>
    <p:sldId id="1743" r:id="rId6"/>
    <p:sldId id="1733" r:id="rId7"/>
    <p:sldId id="1731" r:id="rId8"/>
    <p:sldId id="651" r:id="rId9"/>
    <p:sldId id="598" r:id="rId10"/>
    <p:sldId id="1744" r:id="rId11"/>
    <p:sldId id="601" r:id="rId12"/>
    <p:sldId id="604" r:id="rId13"/>
    <p:sldId id="599" r:id="rId14"/>
    <p:sldId id="605" r:id="rId15"/>
    <p:sldId id="606" r:id="rId16"/>
    <p:sldId id="616" r:id="rId17"/>
    <p:sldId id="614" r:id="rId18"/>
    <p:sldId id="607" r:id="rId19"/>
    <p:sldId id="617" r:id="rId20"/>
    <p:sldId id="608" r:id="rId21"/>
    <p:sldId id="609" r:id="rId22"/>
    <p:sldId id="611" r:id="rId23"/>
    <p:sldId id="653" r:id="rId24"/>
    <p:sldId id="635" r:id="rId25"/>
    <p:sldId id="637" r:id="rId26"/>
    <p:sldId id="638" r:id="rId27"/>
    <p:sldId id="639" r:id="rId28"/>
    <p:sldId id="641" r:id="rId29"/>
    <p:sldId id="643" r:id="rId30"/>
    <p:sldId id="644" r:id="rId31"/>
    <p:sldId id="645" r:id="rId32"/>
    <p:sldId id="646" r:id="rId33"/>
    <p:sldId id="667" r:id="rId34"/>
    <p:sldId id="648" r:id="rId35"/>
    <p:sldId id="1739" r:id="rId36"/>
    <p:sldId id="174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9E144-4DE8-42A6-9524-60967A511D05}" type="datetimeFigureOut">
              <a:rPr lang="en-IN" smtClean="0"/>
              <a:pPr/>
              <a:t>28-12-2019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1136E-29B1-4133-90D3-4AA54A8FABB1}" type="slidenum">
              <a:rPr lang="en-IN" smtClean="0"/>
              <a:pPr/>
              <a:t>‹#›</a:t>
            </a:fld>
            <a:endParaRPr lang="en-IN"/>
          </a:p>
        </p:txBody>
      </p:sp>
    </p:spTree>
    <p:extLst>
      <p:ext uri="{BB962C8B-B14F-4D97-AF65-F5344CB8AC3E}">
        <p14:creationId xmlns:p14="http://schemas.microsoft.com/office/powerpoint/2010/main" val="336393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EDC1-42AD-4E99-8967-615E9C902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14877B-2DA3-4BDF-96A0-C3BA9BDCC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650695-1466-420D-BBDE-2816E1CD9AC7}"/>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5" name="Footer Placeholder 4">
            <a:extLst>
              <a:ext uri="{FF2B5EF4-FFF2-40B4-BE49-F238E27FC236}">
                <a16:creationId xmlns:a16="http://schemas.microsoft.com/office/drawing/2014/main" id="{0054738F-BF93-441B-A03C-4C29B6A97C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1EB1D-5E81-46FC-894A-F43106FB595F}"/>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327581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65EF-7459-40B9-9F60-DF3ACFA16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36E5C0-BEF4-41F0-A9AB-9160BC7452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F9DF1-E2B9-486E-86EF-22CFD31245F8}"/>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5" name="Footer Placeholder 4">
            <a:extLst>
              <a:ext uri="{FF2B5EF4-FFF2-40B4-BE49-F238E27FC236}">
                <a16:creationId xmlns:a16="http://schemas.microsoft.com/office/drawing/2014/main" id="{B44E99A3-8F9D-427D-9B76-BD63257EE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34393-5691-472B-ABBC-976191DAA21C}"/>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314033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6A3638-643B-4CEE-B358-BD59E54588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F80131-0000-41A8-BE67-52A93A0902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486C8-9710-40E7-B13F-F8CFDD6F18AE}"/>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5" name="Footer Placeholder 4">
            <a:extLst>
              <a:ext uri="{FF2B5EF4-FFF2-40B4-BE49-F238E27FC236}">
                <a16:creationId xmlns:a16="http://schemas.microsoft.com/office/drawing/2014/main" id="{A5E40A1A-A0CC-4E45-827E-BAAC88472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0ADC7-7CBF-4025-AB82-EB2E8983D5B8}"/>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3684987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DF84-3E2B-4BEA-A36D-87B3292B95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2A910-7279-4081-A095-8E05AE87CE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201F61-6967-4BD7-A15C-814F17C713DC}"/>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5" name="Footer Placeholder 4">
            <a:extLst>
              <a:ext uri="{FF2B5EF4-FFF2-40B4-BE49-F238E27FC236}">
                <a16:creationId xmlns:a16="http://schemas.microsoft.com/office/drawing/2014/main" id="{9D3DB1A2-B789-4CB0-A2F6-ACB506ABF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2A440-F177-468A-97D5-F51981948446}"/>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5155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38F1-C9C3-4559-A5CC-018CF839EE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BAB58D-6EF6-4511-901A-D1914DCF1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8B1F88-B913-4272-BA6F-9648D337E48D}"/>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5" name="Footer Placeholder 4">
            <a:extLst>
              <a:ext uri="{FF2B5EF4-FFF2-40B4-BE49-F238E27FC236}">
                <a16:creationId xmlns:a16="http://schemas.microsoft.com/office/drawing/2014/main" id="{7933CE70-1551-4096-8825-673A4DA54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63228-ABA2-4A1C-B3D0-A8B2906DA9D6}"/>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422786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D3F3-4633-4882-9B3A-D26BD896CF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F9BAE4-593D-4322-8503-5DF141F69B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7D4999-16DA-47FE-B7C6-300BAB716F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D2E137-239E-4192-8A44-DF231AE3167C}"/>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6" name="Footer Placeholder 5">
            <a:extLst>
              <a:ext uri="{FF2B5EF4-FFF2-40B4-BE49-F238E27FC236}">
                <a16:creationId xmlns:a16="http://schemas.microsoft.com/office/drawing/2014/main" id="{BF832F31-E8BD-4A87-A63F-0154AC5F2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B028D3-71F1-43B2-8CF2-F2329D46280D}"/>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40234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5A28-6B74-4736-8CA5-BBF3AB7DB7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BE02B1-13CA-43D1-881E-C5ABB9041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F42BF7-E18D-4BDE-8FF6-E0F9EF6F12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DE8BE-483C-4FB5-8B6B-803DCE958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DFF97-001A-46EE-AAB0-3A38CF1C25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F770BC-17FB-4CC2-9A43-04476853BEAD}"/>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8" name="Footer Placeholder 7">
            <a:extLst>
              <a:ext uri="{FF2B5EF4-FFF2-40B4-BE49-F238E27FC236}">
                <a16:creationId xmlns:a16="http://schemas.microsoft.com/office/drawing/2014/main" id="{F31DF888-D8AE-4B8D-A98C-317C2E0FB3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CB26FF-8C74-4D78-BB2D-8D4F1B182C7D}"/>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423833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4C81-1B4C-4C24-B154-09B4A5450B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15AE37-7501-4FFD-966A-284413989B05}"/>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4" name="Footer Placeholder 3">
            <a:extLst>
              <a:ext uri="{FF2B5EF4-FFF2-40B4-BE49-F238E27FC236}">
                <a16:creationId xmlns:a16="http://schemas.microsoft.com/office/drawing/2014/main" id="{37AFABE4-CD88-4DDF-A469-F25E9CF92F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0C93BF-B9C5-46C1-8822-2D806E2FECB6}"/>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367962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D8651-B569-4CFD-92BB-394D766E8AA4}"/>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3" name="Footer Placeholder 2">
            <a:extLst>
              <a:ext uri="{FF2B5EF4-FFF2-40B4-BE49-F238E27FC236}">
                <a16:creationId xmlns:a16="http://schemas.microsoft.com/office/drawing/2014/main" id="{01C5542D-63C2-4829-B574-2C857E2EA2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92746B-7A5D-47F5-92F2-838FAC95F4D7}"/>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244183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6EA3-047C-4B4E-B46D-92B1FB9A9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38F1D-0142-40C7-ACF4-5A2D6E27D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ADAF92-AE30-43BB-8315-21AD093BC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FE70C8-B034-4C54-A76A-ADD452975DFC}"/>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6" name="Footer Placeholder 5">
            <a:extLst>
              <a:ext uri="{FF2B5EF4-FFF2-40B4-BE49-F238E27FC236}">
                <a16:creationId xmlns:a16="http://schemas.microsoft.com/office/drawing/2014/main" id="{BD1227FA-3054-40FF-A9EB-B8617A973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9C08AD-9801-4FAC-9A74-77BD26938318}"/>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56421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1C3B-FB44-4211-A528-A49DD6496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9A6505-7EEA-42E4-B641-4BFF3E9A7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3AC9B6-91C6-4A00-9FAB-4282A9ACF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78D604-DC68-4FCD-9910-455A3AFBB9F0}"/>
              </a:ext>
            </a:extLst>
          </p:cNvPr>
          <p:cNvSpPr>
            <a:spLocks noGrp="1"/>
          </p:cNvSpPr>
          <p:nvPr>
            <p:ph type="dt" sz="half" idx="10"/>
          </p:nvPr>
        </p:nvSpPr>
        <p:spPr/>
        <p:txBody>
          <a:bodyPr/>
          <a:lstStyle/>
          <a:p>
            <a:fld id="{C9735FA5-0397-45B2-8119-CC5865FE6363}" type="datetimeFigureOut">
              <a:rPr lang="en-IN" smtClean="0"/>
              <a:pPr/>
              <a:t>28-12-2019</a:t>
            </a:fld>
            <a:endParaRPr lang="en-IN"/>
          </a:p>
        </p:txBody>
      </p:sp>
      <p:sp>
        <p:nvSpPr>
          <p:cNvPr id="6" name="Footer Placeholder 5">
            <a:extLst>
              <a:ext uri="{FF2B5EF4-FFF2-40B4-BE49-F238E27FC236}">
                <a16:creationId xmlns:a16="http://schemas.microsoft.com/office/drawing/2014/main" id="{FEEE60F7-FEFB-4E57-B1E9-982B3F170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51962D-DD38-46AD-9FE8-E6B1CE56DA69}"/>
              </a:ext>
            </a:extLst>
          </p:cNvPr>
          <p:cNvSpPr>
            <a:spLocks noGrp="1"/>
          </p:cNvSpPr>
          <p:nvPr>
            <p:ph type="sldNum" sz="quarter" idx="12"/>
          </p:nvPr>
        </p:nvSpPr>
        <p:spPr/>
        <p:txBody>
          <a:bodyPr/>
          <a:lstStyle/>
          <a:p>
            <a:fld id="{33885CD7-FA4F-4DC5-A48B-17E829161C57}" type="slidenum">
              <a:rPr lang="en-IN" smtClean="0"/>
              <a:pPr/>
              <a:t>‹#›</a:t>
            </a:fld>
            <a:endParaRPr lang="en-IN"/>
          </a:p>
        </p:txBody>
      </p:sp>
    </p:spTree>
    <p:extLst>
      <p:ext uri="{BB962C8B-B14F-4D97-AF65-F5344CB8AC3E}">
        <p14:creationId xmlns:p14="http://schemas.microsoft.com/office/powerpoint/2010/main" val="101464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6FB3E-2FF5-49EA-B122-AF8126554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74924E-8B58-4C43-AF85-4D9C88867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3A5B2-9944-4009-AC42-8786B87C5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35FA5-0397-45B2-8119-CC5865FE6363}" type="datetimeFigureOut">
              <a:rPr lang="en-IN" smtClean="0"/>
              <a:pPr/>
              <a:t>28-12-2019</a:t>
            </a:fld>
            <a:endParaRPr lang="en-IN"/>
          </a:p>
        </p:txBody>
      </p:sp>
      <p:sp>
        <p:nvSpPr>
          <p:cNvPr id="5" name="Footer Placeholder 4">
            <a:extLst>
              <a:ext uri="{FF2B5EF4-FFF2-40B4-BE49-F238E27FC236}">
                <a16:creationId xmlns:a16="http://schemas.microsoft.com/office/drawing/2014/main" id="{0D021815-1569-4432-840D-F3EEABDFD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A6B680-3E85-4DB1-9FCE-992A1463A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85CD7-FA4F-4DC5-A48B-17E829161C57}" type="slidenum">
              <a:rPr lang="en-IN" smtClean="0"/>
              <a:pPr/>
              <a:t>‹#›</a:t>
            </a:fld>
            <a:endParaRPr lang="en-IN"/>
          </a:p>
        </p:txBody>
      </p:sp>
    </p:spTree>
    <p:extLst>
      <p:ext uri="{BB962C8B-B14F-4D97-AF65-F5344CB8AC3E}">
        <p14:creationId xmlns:p14="http://schemas.microsoft.com/office/powerpoint/2010/main" val="2730411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ub1uxo5nhx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in/services/cognitive-services/text-to-speech/" TargetMode="External"/><Relationship Id="rId2" Type="http://schemas.openxmlformats.org/officeDocument/2006/relationships/hyperlink" Target="https://azure.microsoft.com/en-in/services/cognitive-services/speech-to-tex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azure.microsoft.com/en-in/services/cognitive-services/speaker-recognition/"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estus.dev.cognitive.microsoft.com/docs/services/563309b6778daf02acc0a508/operations/5645c3271984551c84ec6797"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estus.dev.cognitive.microsoft.com/docs/services/563309b6778daf02acc0a508/operations/5645c3271984551c84ec6797"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qnamaker.ai/"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zure.microsoft.com/en-in/services/cognitive-services/text-analytic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estcentralus.dev.cognitive.microsoft.com/docs/services/563879b61984550e40cbbe8d/operations/563879b61984550f30395237/consol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61EF0B-A7DA-4B63-BF97-78154D51D73F}"/>
              </a:ext>
            </a:extLst>
          </p:cNvPr>
          <p:cNvPicPr>
            <a:picLocks noChangeAspect="1"/>
          </p:cNvPicPr>
          <p:nvPr/>
        </p:nvPicPr>
        <p:blipFill rotWithShape="1">
          <a:blip r:embed="rId2">
            <a:extLst>
              <a:ext uri="{28A0092B-C50C-407E-A947-70E740481C1C}">
                <a14:useLocalDpi xmlns:a14="http://schemas.microsoft.com/office/drawing/2010/main" val="0"/>
              </a:ext>
            </a:extLst>
          </a:blip>
          <a:srcRect t="45460"/>
          <a:stretch/>
        </p:blipFill>
        <p:spPr>
          <a:xfrm flipH="1">
            <a:off x="3809135" y="0"/>
            <a:ext cx="8382865" cy="6858000"/>
          </a:xfrm>
          <a:prstGeom prst="rect">
            <a:avLst/>
          </a:prstGeom>
          <a:noFill/>
          <a:ln>
            <a:noFill/>
          </a:ln>
        </p:spPr>
      </p:pic>
      <p:sp>
        <p:nvSpPr>
          <p:cNvPr id="7" name="Rectangle 6">
            <a:extLst>
              <a:ext uri="{FF2B5EF4-FFF2-40B4-BE49-F238E27FC236}">
                <a16:creationId xmlns:a16="http://schemas.microsoft.com/office/drawing/2014/main" id="{ABB74FCE-E4FB-41F0-88CD-B70A2E75141A}"/>
              </a:ext>
            </a:extLst>
          </p:cNvPr>
          <p:cNvSpPr/>
          <p:nvPr/>
        </p:nvSpPr>
        <p:spPr bwMode="invGray">
          <a:xfrm>
            <a:off x="0" y="0"/>
            <a:ext cx="5761037"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835D97FA-0ACC-4AE2-9885-93F640BC36A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9" name="Title 5">
            <a:extLst>
              <a:ext uri="{FF2B5EF4-FFF2-40B4-BE49-F238E27FC236}">
                <a16:creationId xmlns:a16="http://schemas.microsoft.com/office/drawing/2014/main" id="{A9548D00-1507-4EE8-ADB0-ED1B8B292DB8}"/>
              </a:ext>
            </a:extLst>
          </p:cNvPr>
          <p:cNvSpPr txBox="1">
            <a:spLocks/>
          </p:cNvSpPr>
          <p:nvPr/>
        </p:nvSpPr>
        <p:spPr>
          <a:xfrm>
            <a:off x="0" y="479425"/>
            <a:ext cx="5653377" cy="35269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solidFill>
                  <a:schemeClr val="bg1"/>
                </a:solidFill>
                <a:latin typeface="Segoe UI" panose="020B0502040204020203" pitchFamily="34" charset="0"/>
                <a:cs typeface="Segoe UI" panose="020B0502040204020203" pitchFamily="34" charset="0"/>
              </a:rPr>
              <a:t>AI Ninja Series – Day  2</a:t>
            </a:r>
          </a:p>
        </p:txBody>
      </p:sp>
      <p:cxnSp>
        <p:nvCxnSpPr>
          <p:cNvPr id="10" name="Straight Connector 9">
            <a:extLst>
              <a:ext uri="{FF2B5EF4-FFF2-40B4-BE49-F238E27FC236}">
                <a16:creationId xmlns:a16="http://schemas.microsoft.com/office/drawing/2014/main" id="{846B5927-3C86-45A3-BB4D-0979402E74BA}"/>
              </a:ext>
            </a:extLst>
          </p:cNvPr>
          <p:cNvCxnSpPr/>
          <p:nvPr/>
        </p:nvCxnSpPr>
        <p:spPr>
          <a:xfrm>
            <a:off x="160184" y="4268684"/>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83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241CA05F-00F6-4999-A141-4045ABC4058C}"/>
              </a:ext>
            </a:extLst>
          </p:cNvPr>
          <p:cNvSpPr txBox="1">
            <a:spLocks/>
          </p:cNvSpPr>
          <p:nvPr/>
        </p:nvSpPr>
        <p:spPr>
          <a:xfrm>
            <a:off x="430697" y="3528026"/>
            <a:ext cx="11602278" cy="2196914"/>
          </a:xfrm>
          <a:prstGeom prst="rect">
            <a:avLst/>
          </a:prstGeom>
        </p:spPr>
        <p:style>
          <a:lnRef idx="2">
            <a:schemeClr val="accent1"/>
          </a:lnRef>
          <a:fillRef idx="1">
            <a:schemeClr val="lt1"/>
          </a:fillRef>
          <a:effectRef idx="0">
            <a:schemeClr val="accent1"/>
          </a:effectRef>
          <a:fontRef idx="minor">
            <a:schemeClr val="dk1"/>
          </a:fontRef>
        </p:style>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defTabSz="932563">
              <a:defRPr/>
            </a:pPr>
            <a:r>
              <a:rPr lang="en-US" sz="2400" dirty="0">
                <a:solidFill>
                  <a:srgbClr val="00B0F0"/>
                </a:solidFill>
              </a:rPr>
              <a:t>Web API calls for 3 Person</a:t>
            </a:r>
          </a:p>
          <a:p>
            <a:pPr marL="457200" indent="-457200" algn="just" defTabSz="932563">
              <a:buFont typeface="Arial" panose="020B0604020202020204" pitchFamily="34" charset="0"/>
              <a:buChar char="•"/>
              <a:defRPr/>
            </a:pPr>
            <a:r>
              <a:rPr lang="en-US" sz="2400" dirty="0">
                <a:solidFill>
                  <a:schemeClr val="tx1"/>
                </a:solidFill>
              </a:rPr>
              <a:t>Detect – 1 API call , 1 transaction up to 64 faces</a:t>
            </a:r>
          </a:p>
          <a:p>
            <a:pPr marL="457200" indent="-457200" algn="just" defTabSz="932563">
              <a:buFont typeface="Arial" panose="020B0604020202020204" pitchFamily="34" charset="0"/>
              <a:buChar char="•"/>
              <a:defRPr/>
            </a:pPr>
            <a:r>
              <a:rPr lang="en-US" sz="2400" dirty="0">
                <a:solidFill>
                  <a:schemeClr val="tx1"/>
                </a:solidFill>
              </a:rPr>
              <a:t>Identify – 1 API call , 1 transaction up to 10 faces</a:t>
            </a:r>
          </a:p>
          <a:p>
            <a:pPr marL="457200" indent="-457200" algn="just" defTabSz="932563">
              <a:buFont typeface="Arial" panose="020B0604020202020204" pitchFamily="34" charset="0"/>
              <a:buChar char="•"/>
              <a:defRPr/>
            </a:pPr>
            <a:r>
              <a:rPr lang="en-US" sz="2400" dirty="0">
                <a:solidFill>
                  <a:schemeClr val="tx1"/>
                </a:solidFill>
              </a:rPr>
              <a:t>Get Person – 3 API calls , 3 transactions</a:t>
            </a:r>
          </a:p>
          <a:p>
            <a:pPr marL="457200" indent="-457200" algn="just" defTabSz="932563">
              <a:buFont typeface="Arial" panose="020B0604020202020204" pitchFamily="34" charset="0"/>
              <a:buChar char="•"/>
              <a:defRPr/>
            </a:pPr>
            <a:endParaRPr lang="en-US" sz="2800" dirty="0">
              <a:solidFill>
                <a:schemeClr val="tx1"/>
              </a:solidFill>
            </a:endParaRPr>
          </a:p>
          <a:p>
            <a:pPr algn="just" defTabSz="932563">
              <a:defRPr/>
            </a:pPr>
            <a:r>
              <a:rPr lang="en-US" sz="2400" dirty="0">
                <a:solidFill>
                  <a:schemeClr val="tx1"/>
                </a:solidFill>
              </a:rPr>
              <a:t>That’s 5 API call  = 5 Transaction</a:t>
            </a:r>
          </a:p>
          <a:p>
            <a:pPr marL="457200" indent="-457200" algn="just" defTabSz="932563">
              <a:buFont typeface="Arial" panose="020B0604020202020204" pitchFamily="34" charset="0"/>
              <a:buChar char="•"/>
              <a:defRPr/>
            </a:pPr>
            <a:endParaRPr lang="en-US" sz="2800" dirty="0">
              <a:solidFill>
                <a:schemeClr val="tx1"/>
              </a:solidFill>
            </a:endParaRPr>
          </a:p>
          <a:p>
            <a:pPr marL="457200" indent="-457200" algn="just" defTabSz="932563">
              <a:buFont typeface="Arial" panose="020B0604020202020204" pitchFamily="34" charset="0"/>
              <a:buChar char="•"/>
              <a:defRPr/>
            </a:pPr>
            <a:r>
              <a:rPr lang="en-US" sz="2800" dirty="0">
                <a:solidFill>
                  <a:schemeClr val="tx1"/>
                </a:solidFill>
              </a:rPr>
              <a:t>Offline face detection frameworks – </a:t>
            </a:r>
            <a:r>
              <a:rPr lang="en-US" sz="2400" dirty="0">
                <a:solidFill>
                  <a:schemeClr val="tx1"/>
                </a:solidFill>
              </a:rPr>
              <a:t>Find a face before sending it to Cognitive Service  </a:t>
            </a:r>
          </a:p>
          <a:p>
            <a:pPr algn="just" defTabSz="932563">
              <a:defRPr/>
            </a:pPr>
            <a:endParaRPr lang="en-US" sz="100" dirty="0">
              <a:solidFill>
                <a:schemeClr val="tx1"/>
              </a:solidFill>
            </a:endParaRPr>
          </a:p>
          <a:p>
            <a:pPr marL="914400" lvl="1" indent="-457200" algn="just" defTabSz="932563">
              <a:buFont typeface="Arial" panose="020B0604020202020204" pitchFamily="34" charset="0"/>
              <a:buChar char="•"/>
              <a:defRPr/>
            </a:pPr>
            <a:endParaRPr lang="en-US" sz="100" dirty="0">
              <a:solidFill>
                <a:schemeClr val="tx1"/>
              </a:solidFill>
            </a:endParaRPr>
          </a:p>
          <a:p>
            <a:pPr marL="514350" indent="-514350" algn="just" defTabSz="932563">
              <a:buFont typeface="+mj-lt"/>
              <a:buAutoNum type="arabicPeriod"/>
              <a:defRPr/>
            </a:pPr>
            <a:endParaRPr lang="en-US" sz="2800" dirty="0">
              <a:solidFill>
                <a:schemeClr val="tx1"/>
              </a:solidFill>
            </a:endParaRPr>
          </a:p>
          <a:p>
            <a:pPr marL="514350" indent="-514350" algn="just" defTabSz="932563">
              <a:buFont typeface="+mj-lt"/>
              <a:buAutoNum type="arabicPeriod"/>
              <a:defRPr/>
            </a:pPr>
            <a:endParaRPr lang="en-US" sz="2800" dirty="0">
              <a:solidFill>
                <a:schemeClr val="tx1"/>
              </a:solidFill>
            </a:endParaRPr>
          </a:p>
          <a:p>
            <a:pPr algn="just" defTabSz="932563">
              <a:defRPr/>
            </a:pPr>
            <a:endParaRPr lang="en-US" sz="2800" dirty="0">
              <a:solidFill>
                <a:schemeClr val="accent1"/>
              </a:solidFill>
            </a:endParaRPr>
          </a:p>
          <a:p>
            <a:pPr lvl="0"/>
            <a:endParaRPr lang="en-IN" sz="1600" dirty="0"/>
          </a:p>
          <a:p>
            <a:pPr defTabSz="932563">
              <a:defRPr/>
            </a:pPr>
            <a:endParaRPr lang="en-US" sz="4400" dirty="0">
              <a:solidFill>
                <a:schemeClr val="accent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68487702-16ED-4DDB-8A30-AEAEC762FE0A}"/>
              </a:ext>
            </a:extLst>
          </p:cNvPr>
          <p:cNvSpPr/>
          <p:nvPr/>
        </p:nvSpPr>
        <p:spPr>
          <a:xfrm>
            <a:off x="414131" y="274791"/>
            <a:ext cx="6096000" cy="769441"/>
          </a:xfrm>
          <a:prstGeom prst="rect">
            <a:avLst/>
          </a:prstGeom>
        </p:spPr>
        <p:txBody>
          <a:bodyPr>
            <a:spAutoFit/>
          </a:bodyPr>
          <a:lstStyle/>
          <a:p>
            <a:pPr defTabSz="932563">
              <a:defRPr/>
            </a:pPr>
            <a:r>
              <a:rPr lang="en-US" sz="4400" spc="-102" dirty="0">
                <a:ln w="3175">
                  <a:noFill/>
                </a:ln>
                <a:solidFill>
                  <a:srgbClr val="505050">
                    <a:lumMod val="50000"/>
                  </a:srgbClr>
                </a:solidFill>
                <a:latin typeface="+mj-lt"/>
                <a:cs typeface="Segoe UI" pitchFamily="34" charset="0"/>
              </a:rPr>
              <a:t>Vision| </a:t>
            </a:r>
            <a:r>
              <a:rPr lang="en-US" sz="4400" dirty="0">
                <a:solidFill>
                  <a:schemeClr val="accent1"/>
                </a:solidFill>
              </a:rPr>
              <a:t>Face </a:t>
            </a:r>
          </a:p>
        </p:txBody>
      </p:sp>
      <p:sp>
        <p:nvSpPr>
          <p:cNvPr id="3" name="Title 1">
            <a:extLst>
              <a:ext uri="{FF2B5EF4-FFF2-40B4-BE49-F238E27FC236}">
                <a16:creationId xmlns:a16="http://schemas.microsoft.com/office/drawing/2014/main" id="{898CD53F-B8B2-47F0-9C37-F433C39D26A1}"/>
              </a:ext>
            </a:extLst>
          </p:cNvPr>
          <p:cNvSpPr txBox="1">
            <a:spLocks/>
          </p:cNvSpPr>
          <p:nvPr/>
        </p:nvSpPr>
        <p:spPr>
          <a:xfrm>
            <a:off x="430697" y="999178"/>
            <a:ext cx="11532704" cy="2452647"/>
          </a:xfrm>
          <a:prstGeom prst="rect">
            <a:avLst/>
          </a:prstGeom>
        </p:spPr>
        <p:style>
          <a:lnRef idx="2">
            <a:schemeClr val="accent1"/>
          </a:lnRef>
          <a:fillRef idx="1">
            <a:schemeClr val="lt1"/>
          </a:fillRef>
          <a:effectRef idx="0">
            <a:schemeClr val="accent1"/>
          </a:effectRef>
          <a:fontRef idx="minor">
            <a:schemeClr val="dk1"/>
          </a:fontRef>
        </p:style>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defTabSz="932563">
              <a:defRPr/>
            </a:pPr>
            <a:r>
              <a:rPr lang="en-US" sz="2400" dirty="0">
                <a:solidFill>
                  <a:srgbClr val="00B0F0"/>
                </a:solidFill>
              </a:rPr>
              <a:t>Web API calls for 1 Person</a:t>
            </a:r>
          </a:p>
          <a:p>
            <a:pPr marL="457200" indent="-457200" algn="just" defTabSz="932563">
              <a:buFont typeface="Arial" panose="020B0604020202020204" pitchFamily="34" charset="0"/>
              <a:buChar char="•"/>
              <a:defRPr/>
            </a:pPr>
            <a:r>
              <a:rPr lang="en-US" sz="2400" dirty="0">
                <a:solidFill>
                  <a:schemeClr val="tx1"/>
                </a:solidFill>
              </a:rPr>
              <a:t>Detect – Return a face ID</a:t>
            </a:r>
          </a:p>
          <a:p>
            <a:pPr marL="457200" indent="-457200" algn="just" defTabSz="932563">
              <a:buFont typeface="Arial" panose="020B0604020202020204" pitchFamily="34" charset="0"/>
              <a:buChar char="•"/>
              <a:defRPr/>
            </a:pPr>
            <a:r>
              <a:rPr lang="en-US" sz="2400" dirty="0">
                <a:solidFill>
                  <a:schemeClr val="tx1"/>
                </a:solidFill>
              </a:rPr>
              <a:t>Identify – return a user ID</a:t>
            </a:r>
          </a:p>
          <a:p>
            <a:pPr marL="457200" indent="-457200" algn="just" defTabSz="932563">
              <a:buFont typeface="Arial" panose="020B0604020202020204" pitchFamily="34" charset="0"/>
              <a:buChar char="•"/>
              <a:defRPr/>
            </a:pPr>
            <a:r>
              <a:rPr lang="en-US" sz="2400" dirty="0">
                <a:solidFill>
                  <a:schemeClr val="tx1"/>
                </a:solidFill>
              </a:rPr>
              <a:t>Get Person – return the user data</a:t>
            </a:r>
          </a:p>
          <a:p>
            <a:pPr marL="457200" indent="-457200" algn="just" defTabSz="932563">
              <a:buFont typeface="Arial" panose="020B0604020202020204" pitchFamily="34" charset="0"/>
              <a:buChar char="•"/>
              <a:defRPr/>
            </a:pPr>
            <a:endParaRPr lang="en-US" sz="2800" dirty="0">
              <a:solidFill>
                <a:schemeClr val="tx1"/>
              </a:solidFill>
            </a:endParaRPr>
          </a:p>
          <a:p>
            <a:pPr algn="just" defTabSz="932563">
              <a:defRPr/>
            </a:pPr>
            <a:r>
              <a:rPr lang="en-US" sz="2400" dirty="0">
                <a:solidFill>
                  <a:schemeClr val="tx1"/>
                </a:solidFill>
              </a:rPr>
              <a:t>That’s 3 API call  = 3 Transaction</a:t>
            </a:r>
          </a:p>
          <a:p>
            <a:pPr marL="457200" indent="-457200" algn="just" defTabSz="932563">
              <a:buFont typeface="Arial" panose="020B0604020202020204" pitchFamily="34" charset="0"/>
              <a:buChar char="•"/>
              <a:defRPr/>
            </a:pPr>
            <a:endParaRPr lang="en-US" sz="2800" dirty="0">
              <a:solidFill>
                <a:schemeClr val="tx1"/>
              </a:solidFill>
            </a:endParaRPr>
          </a:p>
          <a:p>
            <a:pPr marL="457200" indent="-457200" algn="just" defTabSz="932563">
              <a:buFont typeface="Arial" panose="020B0604020202020204" pitchFamily="34" charset="0"/>
              <a:buChar char="•"/>
              <a:defRPr/>
            </a:pPr>
            <a:endParaRPr lang="en-US" sz="2800" dirty="0">
              <a:solidFill>
                <a:schemeClr val="tx1"/>
              </a:solidFill>
            </a:endParaRPr>
          </a:p>
          <a:p>
            <a:pPr algn="just" defTabSz="932563">
              <a:defRPr/>
            </a:pPr>
            <a:endParaRPr lang="en-US" sz="100" dirty="0">
              <a:solidFill>
                <a:schemeClr val="tx1"/>
              </a:solidFill>
            </a:endParaRPr>
          </a:p>
          <a:p>
            <a:pPr marL="914400" lvl="1" indent="-457200" algn="just" defTabSz="932563">
              <a:buFont typeface="Arial" panose="020B0604020202020204" pitchFamily="34" charset="0"/>
              <a:buChar char="•"/>
              <a:defRPr/>
            </a:pPr>
            <a:endParaRPr lang="en-US" sz="100" dirty="0">
              <a:solidFill>
                <a:schemeClr val="tx1"/>
              </a:solidFill>
            </a:endParaRPr>
          </a:p>
          <a:p>
            <a:pPr marL="514350" indent="-514350" algn="just" defTabSz="932563">
              <a:buFont typeface="+mj-lt"/>
              <a:buAutoNum type="arabicPeriod"/>
              <a:defRPr/>
            </a:pPr>
            <a:endParaRPr lang="en-US" sz="2800" dirty="0">
              <a:solidFill>
                <a:schemeClr val="tx1"/>
              </a:solidFill>
            </a:endParaRPr>
          </a:p>
          <a:p>
            <a:pPr marL="514350" indent="-514350" algn="just" defTabSz="932563">
              <a:buFont typeface="+mj-lt"/>
              <a:buAutoNum type="arabicPeriod"/>
              <a:defRPr/>
            </a:pPr>
            <a:endParaRPr lang="en-US" sz="2800" dirty="0">
              <a:solidFill>
                <a:schemeClr val="tx1"/>
              </a:solidFill>
            </a:endParaRPr>
          </a:p>
          <a:p>
            <a:pPr algn="just" defTabSz="932563">
              <a:defRPr/>
            </a:pPr>
            <a:endParaRPr lang="en-US" sz="2800" dirty="0">
              <a:solidFill>
                <a:schemeClr val="accent1"/>
              </a:solidFill>
            </a:endParaRPr>
          </a:p>
          <a:p>
            <a:pPr lvl="0"/>
            <a:endParaRPr lang="en-IN" sz="1600" dirty="0"/>
          </a:p>
          <a:p>
            <a:pPr defTabSz="932563">
              <a:defRPr/>
            </a:pPr>
            <a:endParaRPr lang="en-US" sz="4400" dirty="0">
              <a:solidFill>
                <a:schemeClr val="accent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pic>
        <p:nvPicPr>
          <p:cNvPr id="4" name="Picture 3">
            <a:extLst>
              <a:ext uri="{FF2B5EF4-FFF2-40B4-BE49-F238E27FC236}">
                <a16:creationId xmlns:a16="http://schemas.microsoft.com/office/drawing/2014/main" id="{B7753C87-C279-4F2A-B781-930877CB07AF}"/>
              </a:ext>
            </a:extLst>
          </p:cNvPr>
          <p:cNvPicPr>
            <a:picLocks noChangeAspect="1"/>
          </p:cNvPicPr>
          <p:nvPr/>
        </p:nvPicPr>
        <p:blipFill>
          <a:blip r:embed="rId2"/>
          <a:stretch>
            <a:fillRect/>
          </a:stretch>
        </p:blipFill>
        <p:spPr>
          <a:xfrm>
            <a:off x="9501806" y="1208041"/>
            <a:ext cx="1352550" cy="1676400"/>
          </a:xfrm>
          <a:prstGeom prst="rect">
            <a:avLst/>
          </a:prstGeom>
          <a:ln/>
        </p:spPr>
        <p:style>
          <a:lnRef idx="2">
            <a:schemeClr val="accent1"/>
          </a:lnRef>
          <a:fillRef idx="1">
            <a:schemeClr val="lt1"/>
          </a:fillRef>
          <a:effectRef idx="0">
            <a:schemeClr val="accent1"/>
          </a:effectRef>
          <a:fontRef idx="minor">
            <a:schemeClr val="dk1"/>
          </a:fontRef>
        </p:style>
      </p:pic>
      <p:pic>
        <p:nvPicPr>
          <p:cNvPr id="5" name="Picture 4">
            <a:extLst>
              <a:ext uri="{FF2B5EF4-FFF2-40B4-BE49-F238E27FC236}">
                <a16:creationId xmlns:a16="http://schemas.microsoft.com/office/drawing/2014/main" id="{5E921FF4-5F85-4648-9D95-228FB44B1553}"/>
              </a:ext>
            </a:extLst>
          </p:cNvPr>
          <p:cNvPicPr>
            <a:picLocks noChangeAspect="1"/>
          </p:cNvPicPr>
          <p:nvPr/>
        </p:nvPicPr>
        <p:blipFill>
          <a:blip r:embed="rId2"/>
          <a:stretch>
            <a:fillRect/>
          </a:stretch>
        </p:blipFill>
        <p:spPr>
          <a:xfrm>
            <a:off x="7456413" y="3827891"/>
            <a:ext cx="1352550" cy="1676400"/>
          </a:xfrm>
          <a:prstGeom prst="rect">
            <a:avLst/>
          </a:prstGeom>
        </p:spPr>
      </p:pic>
      <p:pic>
        <p:nvPicPr>
          <p:cNvPr id="6" name="Picture 5">
            <a:extLst>
              <a:ext uri="{FF2B5EF4-FFF2-40B4-BE49-F238E27FC236}">
                <a16:creationId xmlns:a16="http://schemas.microsoft.com/office/drawing/2014/main" id="{BC5C9E8F-C895-4F9E-9FCD-2A8F2304E640}"/>
              </a:ext>
            </a:extLst>
          </p:cNvPr>
          <p:cNvPicPr>
            <a:picLocks noChangeAspect="1"/>
          </p:cNvPicPr>
          <p:nvPr/>
        </p:nvPicPr>
        <p:blipFill>
          <a:blip r:embed="rId2"/>
          <a:stretch>
            <a:fillRect/>
          </a:stretch>
        </p:blipFill>
        <p:spPr>
          <a:xfrm>
            <a:off x="8941485" y="3827891"/>
            <a:ext cx="1352550" cy="1676400"/>
          </a:xfrm>
          <a:prstGeom prst="rect">
            <a:avLst/>
          </a:prstGeom>
        </p:spPr>
      </p:pic>
      <p:pic>
        <p:nvPicPr>
          <p:cNvPr id="7" name="Picture 6">
            <a:extLst>
              <a:ext uri="{FF2B5EF4-FFF2-40B4-BE49-F238E27FC236}">
                <a16:creationId xmlns:a16="http://schemas.microsoft.com/office/drawing/2014/main" id="{71BB2B81-7942-4A01-AE5D-69A939562EF4}"/>
              </a:ext>
            </a:extLst>
          </p:cNvPr>
          <p:cNvPicPr>
            <a:picLocks noChangeAspect="1"/>
          </p:cNvPicPr>
          <p:nvPr/>
        </p:nvPicPr>
        <p:blipFill>
          <a:blip r:embed="rId2"/>
          <a:stretch>
            <a:fillRect/>
          </a:stretch>
        </p:blipFill>
        <p:spPr>
          <a:xfrm>
            <a:off x="10426557" y="3823499"/>
            <a:ext cx="1352550" cy="1676400"/>
          </a:xfrm>
          <a:prstGeom prst="rect">
            <a:avLst/>
          </a:prstGeom>
        </p:spPr>
      </p:pic>
      <p:sp>
        <p:nvSpPr>
          <p:cNvPr id="8" name="Rectangle 7">
            <a:extLst>
              <a:ext uri="{FF2B5EF4-FFF2-40B4-BE49-F238E27FC236}">
                <a16:creationId xmlns:a16="http://schemas.microsoft.com/office/drawing/2014/main" id="{D5CB7B99-2309-4D7A-9A8E-B74FA13ED366}"/>
              </a:ext>
            </a:extLst>
          </p:cNvPr>
          <p:cNvSpPr/>
          <p:nvPr/>
        </p:nvSpPr>
        <p:spPr>
          <a:xfrm>
            <a:off x="9604717" y="1284241"/>
            <a:ext cx="1146727" cy="28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Face#1</a:t>
            </a:r>
          </a:p>
        </p:txBody>
      </p:sp>
      <p:sp>
        <p:nvSpPr>
          <p:cNvPr id="10" name="Rectangle 9">
            <a:extLst>
              <a:ext uri="{FF2B5EF4-FFF2-40B4-BE49-F238E27FC236}">
                <a16:creationId xmlns:a16="http://schemas.microsoft.com/office/drawing/2014/main" id="{DF5A48F6-FAD3-43D5-BD7A-51C1266A9E87}"/>
              </a:ext>
            </a:extLst>
          </p:cNvPr>
          <p:cNvSpPr/>
          <p:nvPr/>
        </p:nvSpPr>
        <p:spPr>
          <a:xfrm>
            <a:off x="7559325" y="3912927"/>
            <a:ext cx="1146727" cy="28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Face#1</a:t>
            </a:r>
          </a:p>
        </p:txBody>
      </p:sp>
      <p:sp>
        <p:nvSpPr>
          <p:cNvPr id="11" name="Rectangle 10">
            <a:extLst>
              <a:ext uri="{FF2B5EF4-FFF2-40B4-BE49-F238E27FC236}">
                <a16:creationId xmlns:a16="http://schemas.microsoft.com/office/drawing/2014/main" id="{71768E2A-6E1F-43E1-9822-8CBD196D308B}"/>
              </a:ext>
            </a:extLst>
          </p:cNvPr>
          <p:cNvSpPr/>
          <p:nvPr/>
        </p:nvSpPr>
        <p:spPr>
          <a:xfrm>
            <a:off x="9014786" y="3883972"/>
            <a:ext cx="1146727" cy="28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Face#2</a:t>
            </a:r>
          </a:p>
        </p:txBody>
      </p:sp>
      <p:sp>
        <p:nvSpPr>
          <p:cNvPr id="12" name="Rectangle 11">
            <a:extLst>
              <a:ext uri="{FF2B5EF4-FFF2-40B4-BE49-F238E27FC236}">
                <a16:creationId xmlns:a16="http://schemas.microsoft.com/office/drawing/2014/main" id="{0728380E-9DDB-4E19-A05B-1F5B0A8AA835}"/>
              </a:ext>
            </a:extLst>
          </p:cNvPr>
          <p:cNvSpPr/>
          <p:nvPr/>
        </p:nvSpPr>
        <p:spPr>
          <a:xfrm>
            <a:off x="10529468" y="3865103"/>
            <a:ext cx="1146727" cy="28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Face#3</a:t>
            </a:r>
          </a:p>
        </p:txBody>
      </p:sp>
    </p:spTree>
    <p:extLst>
      <p:ext uri="{BB962C8B-B14F-4D97-AF65-F5344CB8AC3E}">
        <p14:creationId xmlns:p14="http://schemas.microsoft.com/office/powerpoint/2010/main" val="393056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 API</a:t>
            </a:r>
          </a:p>
          <a:p>
            <a:pPr defTabSz="932563">
              <a:defRPr/>
            </a:pPr>
            <a:r>
              <a:rPr lang="en-US" sz="2800" dirty="0">
                <a:solidFill>
                  <a:schemeClr val="accent1"/>
                </a:solidFill>
              </a:rPr>
              <a:t>Image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092191"/>
            <a:ext cx="11942868" cy="8371523"/>
          </a:xfrm>
          <a:prstGeom prst="rect">
            <a:avLst/>
          </a:prstGeom>
        </p:spPr>
        <p:txBody>
          <a:bodyPr wrap="square">
            <a:spAutoFit/>
          </a:bodyPr>
          <a:lstStyle/>
          <a:p>
            <a:endParaRPr lang="en-US" sz="1600"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Avoid Obstructions blocking one or both eyes – Hands Blocking Eyes or Wearing Sun Glasses </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Avoid Harsh lighting – Flashing lights  or Severe lights in the background</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t>Extreme face angles (head pose) or face occlusion (objects such as sunglasses or hands that block part of the face) can affect detection. Frontal and near-frontal faces give the best results.</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Avoid using very old photos for training. </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Avoid extreme facial expression during Training… Like Laughing out Aloud or Screaming etc. PCA fails to handle extreme emotions in similar faces</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Train the images formats of types PNG, JPG, GIF or BMP. Other formats are not allowed</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Avoid uploading image files which are beyond 4 MB size. Max size for a Training image is 4 MB</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The detectable face size range is 36x36 to 4096x4096 pixels. Faces out of this range will not be detected. Optimal Face Size to consider for Training is 200x200 pixels</a:t>
            </a: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Wingdings" panose="05000000000000000000" pitchFamily="2" charset="2"/>
              <a:buChar char="q"/>
            </a:pPr>
            <a:r>
              <a:rPr lang="en-US" dirty="0">
                <a:solidFill>
                  <a:srgbClr val="000000"/>
                </a:solidFill>
                <a:latin typeface="Segoe UI" panose="020B0502040204020203" pitchFamily="34" charset="0"/>
              </a:rPr>
              <a:t>Make sure face image used for training is having around 100 pixels between the two eyes</a:t>
            </a:r>
          </a:p>
          <a:p>
            <a:pPr lvl="1"/>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1989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 API</a:t>
            </a:r>
          </a:p>
          <a:p>
            <a:pPr defTabSz="932563">
              <a:defRPr/>
            </a:pPr>
            <a:r>
              <a:rPr lang="en-US" sz="2800" dirty="0">
                <a:solidFill>
                  <a:schemeClr val="accent1"/>
                </a:solidFill>
              </a:rPr>
              <a:t>Building Blocks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121899"/>
            <a:ext cx="11942868" cy="5878532"/>
          </a:xfrm>
          <a:prstGeom prst="rect">
            <a:avLst/>
          </a:prstGeom>
        </p:spPr>
        <p:txBody>
          <a:bodyPr wrap="square">
            <a:spAutoFit/>
          </a:bodyPr>
          <a:lstStyle/>
          <a:p>
            <a:endParaRPr lang="en-US" sz="1600" dirty="0">
              <a:solidFill>
                <a:srgbClr val="000000"/>
              </a:solidFill>
              <a:latin typeface="Segoe UI" panose="020B0502040204020203" pitchFamily="34" charset="0"/>
            </a:endParaRPr>
          </a:p>
          <a:p>
            <a:pPr eaLnBrk="0" fontAlgn="base" hangingPunct="0">
              <a:spcBef>
                <a:spcPct val="0"/>
              </a:spcBef>
              <a:spcAft>
                <a:spcPct val="0"/>
              </a:spcAft>
            </a:pPr>
            <a:r>
              <a:rPr lang="en-US" b="1" dirty="0"/>
              <a:t>Device Validation</a:t>
            </a:r>
            <a:r>
              <a:rPr lang="en-US" dirty="0"/>
              <a:t>: Device Infra requirements validation – </a:t>
            </a:r>
            <a:r>
              <a:rPr lang="en-US" b="1" dirty="0">
                <a:solidFill>
                  <a:schemeClr val="accent1"/>
                </a:solidFill>
              </a:rPr>
              <a:t>Camera Pixel Size, OS Minimum Version </a:t>
            </a:r>
            <a:r>
              <a:rPr lang="en-US" dirty="0"/>
              <a:t>as per the Face Recognition Guidelines</a:t>
            </a:r>
          </a:p>
          <a:p>
            <a:pPr lvl="1"/>
            <a:endParaRPr lang="en-US" dirty="0">
              <a:solidFill>
                <a:srgbClr val="000000"/>
              </a:solidFill>
              <a:latin typeface="Segoe UI" panose="020B0502040204020203" pitchFamily="34" charset="0"/>
            </a:endParaRPr>
          </a:p>
          <a:p>
            <a:pPr eaLnBrk="0" fontAlgn="base" hangingPunct="0">
              <a:spcBef>
                <a:spcPct val="0"/>
              </a:spcBef>
              <a:spcAft>
                <a:spcPct val="0"/>
              </a:spcAft>
            </a:pPr>
            <a:r>
              <a:rPr lang="en-US" b="1" dirty="0"/>
              <a:t>Object Filtering</a:t>
            </a:r>
            <a:r>
              <a:rPr lang="en-US" dirty="0"/>
              <a:t>: Removal of Objects that reduces the Accuracy of Face Detection – Removal of </a:t>
            </a:r>
            <a:r>
              <a:rPr lang="en-US" b="1" dirty="0">
                <a:solidFill>
                  <a:schemeClr val="accent1"/>
                </a:solidFill>
              </a:rPr>
              <a:t>Flashy Lights</a:t>
            </a:r>
            <a:r>
              <a:rPr lang="en-US" dirty="0"/>
              <a:t> in the back-ground, Removal of </a:t>
            </a:r>
            <a:r>
              <a:rPr lang="en-US" b="1" dirty="0">
                <a:solidFill>
                  <a:schemeClr val="accent1"/>
                </a:solidFill>
              </a:rPr>
              <a:t>Sun Glasses</a:t>
            </a:r>
            <a:r>
              <a:rPr lang="en-US" dirty="0"/>
              <a:t>, Avoiding Images with Darkness</a:t>
            </a: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lvl="0" eaLnBrk="0" fontAlgn="base" hangingPunct="0">
              <a:spcBef>
                <a:spcPct val="0"/>
              </a:spcBef>
              <a:spcAft>
                <a:spcPct val="0"/>
              </a:spcAft>
            </a:pPr>
            <a:r>
              <a:rPr lang="en-US" b="1" dirty="0"/>
              <a:t>Image Validation </a:t>
            </a:r>
            <a:r>
              <a:rPr lang="en-US" dirty="0"/>
              <a:t>: Validates the Image with respect to FACE Recognition Guidelines – </a:t>
            </a:r>
            <a:r>
              <a:rPr lang="en-US" b="1" dirty="0">
                <a:solidFill>
                  <a:schemeClr val="accent1"/>
                </a:solidFill>
              </a:rPr>
              <a:t>Face Availability, Face Visibility, More number of Faces, Face Image Guidelines ( Min Pixel, Max Pixel, Optimal </a:t>
            </a:r>
            <a:r>
              <a:rPr lang="en-US" b="1" dirty="0" err="1">
                <a:solidFill>
                  <a:schemeClr val="accent1"/>
                </a:solidFill>
              </a:rPr>
              <a:t>Pixes</a:t>
            </a:r>
            <a:r>
              <a:rPr lang="en-US" b="1" dirty="0">
                <a:solidFill>
                  <a:schemeClr val="accent1"/>
                </a:solidFill>
              </a:rPr>
              <a:t>, Pixel Distance Between Eyes)</a:t>
            </a:r>
            <a:r>
              <a:rPr lang="en-US" dirty="0"/>
              <a:t>, Face Angle and Head Orientation</a:t>
            </a:r>
          </a:p>
          <a:p>
            <a:pPr lvl="0" eaLnBrk="0" fontAlgn="base" hangingPunct="0">
              <a:spcBef>
                <a:spcPct val="0"/>
              </a:spcBef>
              <a:spcAft>
                <a:spcPct val="0"/>
              </a:spcAft>
            </a:pPr>
            <a:endParaRPr lang="en-US" b="1" dirty="0"/>
          </a:p>
          <a:p>
            <a:pPr lvl="0" eaLnBrk="0" fontAlgn="base" hangingPunct="0">
              <a:spcBef>
                <a:spcPct val="0"/>
              </a:spcBef>
              <a:spcAft>
                <a:spcPct val="0"/>
              </a:spcAft>
            </a:pPr>
            <a:r>
              <a:rPr lang="en-US" b="1" dirty="0"/>
              <a:t>Fake / Real Image Detection </a:t>
            </a:r>
            <a:r>
              <a:rPr lang="en-US" dirty="0"/>
              <a:t>: One of the biggest Security problem with Facial recognition systems is to identify whether the “Face” being used for registration / verification is for real or fake. We do not have any APIs or Model to check Real Vs Fake. WE have build our own model to identify “Real Vs Fake” and see the demo for the same - </a:t>
            </a:r>
            <a:r>
              <a:rPr lang="en-US" dirty="0">
                <a:hlinkClick r:id="rId2"/>
              </a:rPr>
              <a:t>Link</a:t>
            </a:r>
            <a:r>
              <a:rPr lang="en-US" dirty="0"/>
              <a:t> </a:t>
            </a:r>
          </a:p>
          <a:p>
            <a:pPr lvl="0" eaLnBrk="0" fontAlgn="base" hangingPunct="0">
              <a:spcBef>
                <a:spcPct val="0"/>
              </a:spcBef>
              <a:spcAft>
                <a:spcPct val="0"/>
              </a:spcAft>
            </a:pPr>
            <a:endParaRPr lang="en-US" b="1" dirty="0"/>
          </a:p>
          <a:p>
            <a:pPr lvl="0" eaLnBrk="0" fontAlgn="base" hangingPunct="0">
              <a:spcBef>
                <a:spcPct val="0"/>
              </a:spcBef>
              <a:spcAft>
                <a:spcPct val="0"/>
              </a:spcAft>
            </a:pPr>
            <a:r>
              <a:rPr lang="en-US" b="1" dirty="0"/>
              <a:t>Additional Layer of Liveliness Detection using Gestures : </a:t>
            </a:r>
            <a:r>
              <a:rPr lang="en-US" dirty="0"/>
              <a:t>It is always a best practice to ask the user to show some gestures before verification just to make sure liveliness of the user is always checked. Generally gestures like “Smile”, “Eye Blinking”</a:t>
            </a:r>
            <a:r>
              <a:rPr lang="en-US" b="1" dirty="0"/>
              <a:t> </a:t>
            </a:r>
          </a:p>
          <a:p>
            <a:pPr lvl="0" eaLnBrk="0" fontAlgn="base" hangingPunct="0">
              <a:spcBef>
                <a:spcPct val="0"/>
              </a:spcBef>
              <a:spcAft>
                <a:spcPct val="0"/>
              </a:spcAft>
            </a:pPr>
            <a:r>
              <a:rPr lang="en-US" dirty="0"/>
              <a:t>Are used to check the liveliness of the user. </a:t>
            </a:r>
            <a:endParaRPr lang="en-US"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814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 API</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168569"/>
            <a:ext cx="10636194" cy="6586418"/>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 Facial Recognition Based Attendance Systems</a:t>
            </a: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 Facial Recognition Based Access Control System</a:t>
            </a:r>
          </a:p>
          <a:p>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IN" sz="1600" dirty="0"/>
              <a:t>Tesla  car company in electric-car market, showed-off an SUV that’s hoping to sell in 2019 that unlocks the door when its facial recognition software recognizes the driver.</a:t>
            </a:r>
          </a:p>
          <a:p>
            <a:pPr marL="342900" indent="-342900">
              <a:buFont typeface="Wingdings" panose="05000000000000000000" pitchFamily="2" charset="2"/>
              <a:buChar char="q"/>
            </a:pPr>
            <a:endParaRPr lang="en-IN" sz="1600" dirty="0"/>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Safety in Cars - A Face enabled system monitors eye blinking, facial expressions and head movements. If any signs are obtained of the driver being drowsy or inattentive, the biometric system sends some visual or audible alerts to get back the driver’s attention.</a:t>
            </a:r>
          </a:p>
          <a:p>
            <a:pPr marL="342900" indent="-34290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Airlines(</a:t>
            </a:r>
            <a:r>
              <a:rPr lang="en-IN" sz="1600" dirty="0">
                <a:solidFill>
                  <a:srgbClr val="000000"/>
                </a:solidFill>
                <a:latin typeface="Segoe UI" panose="020B0502040204020203" pitchFamily="34" charset="0"/>
              </a:rPr>
              <a:t>JetBlue)</a:t>
            </a:r>
            <a:r>
              <a:rPr lang="en-US" sz="1600" dirty="0">
                <a:solidFill>
                  <a:srgbClr val="000000"/>
                </a:solidFill>
                <a:latin typeface="Segoe UI" panose="020B0502040204020203" pitchFamily="34" charset="0"/>
              </a:rPr>
              <a:t> have already started using face recognition to help people check bags, check into flights and board planes faster. Passengers will step up to a camera, and the kiosk will compare the facial scan to passport photos in the U.S. customs database to confirm the match.</a:t>
            </a:r>
          </a:p>
          <a:p>
            <a:pPr marL="342900" indent="-34290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A variety of phones including the latest iPhone X, OnePlus 5T are now using face recognition to unlock phones.</a:t>
            </a:r>
          </a:p>
          <a:p>
            <a:pPr marL="342900" indent="-34290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Retail Crime - Face recognition is currently being used to instantly identify when known shoplifters, organized retail criminals or people with a history of fraud enter retail establishments. Photographs of individuals can be matched against large databases of criminals so that loss prevention and retail security professionals can be instantly notified </a:t>
            </a: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742950" lvl="1" indent="-285750">
              <a:buFont typeface="Wingdings" panose="05000000000000000000" pitchFamily="2" charset="2"/>
              <a:buChar char="q"/>
            </a:pPr>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6040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Image result for Human icon">
            <a:extLst>
              <a:ext uri="{FF2B5EF4-FFF2-40B4-BE49-F238E27FC236}">
                <a16:creationId xmlns:a16="http://schemas.microsoft.com/office/drawing/2014/main" id="{62E4401F-23B7-479B-920E-A1C0B7B25D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35760"/>
            <a:ext cx="1076960" cy="107696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BFD99570-5315-40D9-821C-324E6FDE1084}"/>
              </a:ext>
            </a:extLst>
          </p:cNvPr>
          <p:cNvGrpSpPr/>
          <p:nvPr/>
        </p:nvGrpSpPr>
        <p:grpSpPr>
          <a:xfrm>
            <a:off x="1073616" y="57804"/>
            <a:ext cx="2709247" cy="1149658"/>
            <a:chOff x="946877" y="66039"/>
            <a:chExt cx="3078480" cy="1393498"/>
          </a:xfrm>
        </p:grpSpPr>
        <p:pic>
          <p:nvPicPr>
            <p:cNvPr id="4" name="Picture 6" descr="Image result for ios phone">
              <a:extLst>
                <a:ext uri="{FF2B5EF4-FFF2-40B4-BE49-F238E27FC236}">
                  <a16:creationId xmlns:a16="http://schemas.microsoft.com/office/drawing/2014/main" id="{B2A45AE9-FEAC-4969-AC27-6C45296E24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8720" y="156937"/>
              <a:ext cx="671374" cy="8951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Related image">
              <a:extLst>
                <a:ext uri="{FF2B5EF4-FFF2-40B4-BE49-F238E27FC236}">
                  <a16:creationId xmlns:a16="http://schemas.microsoft.com/office/drawing/2014/main" id="{3C308B23-2FD6-4D9B-A89D-20C3F68775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5723" y="166464"/>
              <a:ext cx="500788" cy="8856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desktop">
              <a:extLst>
                <a:ext uri="{FF2B5EF4-FFF2-40B4-BE49-F238E27FC236}">
                  <a16:creationId xmlns:a16="http://schemas.microsoft.com/office/drawing/2014/main" id="{A66F8708-8BE5-4AAB-A549-2D27EE8827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2140" y="66039"/>
              <a:ext cx="683010" cy="10769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48B3CB-C2C7-4602-BFA3-7E26E986BFC5}"/>
                </a:ext>
              </a:extLst>
            </p:cNvPr>
            <p:cNvSpPr txBox="1"/>
            <p:nvPr/>
          </p:nvSpPr>
          <p:spPr>
            <a:xfrm>
              <a:off x="946877" y="1059427"/>
              <a:ext cx="3078480" cy="400110"/>
            </a:xfrm>
            <a:prstGeom prst="rect">
              <a:avLst/>
            </a:prstGeom>
            <a:noFill/>
          </p:spPr>
          <p:txBody>
            <a:bodyPr wrap="square" rtlCol="0">
              <a:spAutoFit/>
            </a:bodyPr>
            <a:lstStyle/>
            <a:p>
              <a:pPr algn="ctr"/>
              <a:r>
                <a:rPr lang="en-US" sz="2000" b="1" dirty="0"/>
                <a:t>Channels</a:t>
              </a:r>
              <a:endParaRPr lang="en-IN" sz="2000" b="1" dirty="0"/>
            </a:p>
          </p:txBody>
        </p:sp>
      </p:grpSp>
      <p:grpSp>
        <p:nvGrpSpPr>
          <p:cNvPr id="8" name="Group 7">
            <a:extLst>
              <a:ext uri="{FF2B5EF4-FFF2-40B4-BE49-F238E27FC236}">
                <a16:creationId xmlns:a16="http://schemas.microsoft.com/office/drawing/2014/main" id="{A04887CC-6228-4156-9228-44E66C5A7980}"/>
              </a:ext>
            </a:extLst>
          </p:cNvPr>
          <p:cNvGrpSpPr/>
          <p:nvPr/>
        </p:nvGrpSpPr>
        <p:grpSpPr>
          <a:xfrm>
            <a:off x="1073616" y="1711202"/>
            <a:ext cx="2577167" cy="1153161"/>
            <a:chOff x="997677" y="1681479"/>
            <a:chExt cx="3078480" cy="1441511"/>
          </a:xfrm>
        </p:grpSpPr>
        <p:sp>
          <p:nvSpPr>
            <p:cNvPr id="9" name="Rectangle 8">
              <a:extLst>
                <a:ext uri="{FF2B5EF4-FFF2-40B4-BE49-F238E27FC236}">
                  <a16:creationId xmlns:a16="http://schemas.microsoft.com/office/drawing/2014/main" id="{5D6F529F-360F-4537-A0DD-BF7EB917F741}"/>
                </a:ext>
              </a:extLst>
            </p:cNvPr>
            <p:cNvSpPr/>
            <p:nvPr/>
          </p:nvSpPr>
          <p:spPr>
            <a:xfrm>
              <a:off x="1841548" y="1681479"/>
              <a:ext cx="1405260" cy="1076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8" descr="Image result for smiley face icon">
              <a:extLst>
                <a:ext uri="{FF2B5EF4-FFF2-40B4-BE49-F238E27FC236}">
                  <a16:creationId xmlns:a16="http://schemas.microsoft.com/office/drawing/2014/main" id="{BCCDB15E-ECBA-4BCC-B48A-D9B2B8E1317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3938" y="1816922"/>
              <a:ext cx="885638" cy="8856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C95F7C-D387-4700-ACB1-94DE093D0E38}"/>
                </a:ext>
              </a:extLst>
            </p:cNvPr>
            <p:cNvSpPr txBox="1"/>
            <p:nvPr/>
          </p:nvSpPr>
          <p:spPr>
            <a:xfrm>
              <a:off x="997677" y="2722880"/>
              <a:ext cx="3078480" cy="400110"/>
            </a:xfrm>
            <a:prstGeom prst="rect">
              <a:avLst/>
            </a:prstGeom>
            <a:noFill/>
          </p:spPr>
          <p:txBody>
            <a:bodyPr wrap="square" rtlCol="0">
              <a:spAutoFit/>
            </a:bodyPr>
            <a:lstStyle/>
            <a:p>
              <a:pPr algn="ctr"/>
              <a:r>
                <a:rPr lang="en-US" sz="2000" b="1" dirty="0"/>
                <a:t>Face Captured</a:t>
              </a:r>
              <a:endParaRPr lang="en-IN" sz="2000" b="1" dirty="0"/>
            </a:p>
          </p:txBody>
        </p:sp>
      </p:grpSp>
      <p:cxnSp>
        <p:nvCxnSpPr>
          <p:cNvPr id="12" name="Straight Arrow Connector 11">
            <a:extLst>
              <a:ext uri="{FF2B5EF4-FFF2-40B4-BE49-F238E27FC236}">
                <a16:creationId xmlns:a16="http://schemas.microsoft.com/office/drawing/2014/main" id="{BD5BFF23-07CB-47AD-BA8B-7550511F667C}"/>
              </a:ext>
            </a:extLst>
          </p:cNvPr>
          <p:cNvCxnSpPr>
            <a:stCxn id="2" idx="3"/>
          </p:cNvCxnSpPr>
          <p:nvPr/>
        </p:nvCxnSpPr>
        <p:spPr>
          <a:xfrm>
            <a:off x="1076960" y="2174240"/>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3BA7154-BD1C-4CDF-A2DD-ED5D66993B9C}"/>
              </a:ext>
            </a:extLst>
          </p:cNvPr>
          <p:cNvSpPr txBox="1"/>
          <p:nvPr/>
        </p:nvSpPr>
        <p:spPr>
          <a:xfrm>
            <a:off x="4535550" y="289772"/>
            <a:ext cx="3743960" cy="369332"/>
          </a:xfrm>
          <a:prstGeom prst="rect">
            <a:avLst/>
          </a:prstGeom>
          <a:noFill/>
          <a:ln w="25400">
            <a:solidFill>
              <a:schemeClr val="accent1"/>
            </a:solidFill>
          </a:ln>
        </p:spPr>
        <p:txBody>
          <a:bodyPr wrap="square" rtlCol="0">
            <a:spAutoFit/>
          </a:bodyPr>
          <a:lstStyle/>
          <a:p>
            <a:pPr algn="ctr"/>
            <a:r>
              <a:rPr lang="en-US" dirty="0"/>
              <a:t>Device Validation</a:t>
            </a:r>
            <a:endParaRPr lang="en-IN" dirty="0"/>
          </a:p>
        </p:txBody>
      </p:sp>
      <p:grpSp>
        <p:nvGrpSpPr>
          <p:cNvPr id="14" name="Group 13">
            <a:extLst>
              <a:ext uri="{FF2B5EF4-FFF2-40B4-BE49-F238E27FC236}">
                <a16:creationId xmlns:a16="http://schemas.microsoft.com/office/drawing/2014/main" id="{8FAF1DCE-8680-40CE-A0B8-568E307ADA32}"/>
              </a:ext>
            </a:extLst>
          </p:cNvPr>
          <p:cNvGrpSpPr/>
          <p:nvPr/>
        </p:nvGrpSpPr>
        <p:grpSpPr>
          <a:xfrm>
            <a:off x="2956488" y="474438"/>
            <a:ext cx="1579062" cy="1697145"/>
            <a:chOff x="2956488" y="474438"/>
            <a:chExt cx="1579062" cy="1697145"/>
          </a:xfrm>
        </p:grpSpPr>
        <p:cxnSp>
          <p:nvCxnSpPr>
            <p:cNvPr id="15" name="Straight Connector 14">
              <a:extLst>
                <a:ext uri="{FF2B5EF4-FFF2-40B4-BE49-F238E27FC236}">
                  <a16:creationId xmlns:a16="http://schemas.microsoft.com/office/drawing/2014/main" id="{7C6DA7D7-1FE5-4439-9E33-5DDA06077EAC}"/>
                </a:ext>
              </a:extLst>
            </p:cNvPr>
            <p:cNvCxnSpPr>
              <a:cxnSpLocks/>
            </p:cNvCxnSpPr>
            <p:nvPr/>
          </p:nvCxnSpPr>
          <p:spPr>
            <a:xfrm>
              <a:off x="2956488" y="2156728"/>
              <a:ext cx="1071629" cy="14202"/>
            </a:xfrm>
            <a:prstGeom prst="line">
              <a:avLst/>
            </a:prstGeom>
            <a:ln w="254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111AAD4-96FD-47E2-8673-6D3A614A70BD}"/>
                </a:ext>
              </a:extLst>
            </p:cNvPr>
            <p:cNvCxnSpPr>
              <a:cxnSpLocks/>
            </p:cNvCxnSpPr>
            <p:nvPr/>
          </p:nvCxnSpPr>
          <p:spPr>
            <a:xfrm flipV="1">
              <a:off x="4017959" y="612937"/>
              <a:ext cx="4286" cy="1558646"/>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AA9583C-57BA-425B-95E8-281BE00106D4}"/>
                </a:ext>
              </a:extLst>
            </p:cNvPr>
            <p:cNvCxnSpPr>
              <a:cxnSpLocks/>
              <a:endCxn id="13" idx="1"/>
            </p:cNvCxnSpPr>
            <p:nvPr/>
          </p:nvCxnSpPr>
          <p:spPr>
            <a:xfrm flipV="1">
              <a:off x="4037387" y="474438"/>
              <a:ext cx="498163" cy="1471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1F88CF2-AE6C-4B07-BDCC-FEDE8DCDD4C4}"/>
              </a:ext>
            </a:extLst>
          </p:cNvPr>
          <p:cNvGrpSpPr/>
          <p:nvPr/>
        </p:nvGrpSpPr>
        <p:grpSpPr>
          <a:xfrm>
            <a:off x="4526280" y="659104"/>
            <a:ext cx="3743960" cy="963369"/>
            <a:chOff x="4526280" y="659104"/>
            <a:chExt cx="3743960" cy="963369"/>
          </a:xfrm>
        </p:grpSpPr>
        <p:sp>
          <p:nvSpPr>
            <p:cNvPr id="19" name="TextBox 18">
              <a:extLst>
                <a:ext uri="{FF2B5EF4-FFF2-40B4-BE49-F238E27FC236}">
                  <a16:creationId xmlns:a16="http://schemas.microsoft.com/office/drawing/2014/main" id="{8DB5C67A-C62C-4EB3-8237-FE1F6B5EF409}"/>
                </a:ext>
              </a:extLst>
            </p:cNvPr>
            <p:cNvSpPr txBox="1"/>
            <p:nvPr/>
          </p:nvSpPr>
          <p:spPr>
            <a:xfrm>
              <a:off x="4526280" y="1253141"/>
              <a:ext cx="3743960" cy="369332"/>
            </a:xfrm>
            <a:prstGeom prst="rect">
              <a:avLst/>
            </a:prstGeom>
            <a:noFill/>
            <a:ln w="25400">
              <a:solidFill>
                <a:schemeClr val="accent1"/>
              </a:solidFill>
            </a:ln>
          </p:spPr>
          <p:txBody>
            <a:bodyPr wrap="square" rtlCol="0">
              <a:spAutoFit/>
            </a:bodyPr>
            <a:lstStyle/>
            <a:p>
              <a:pPr algn="ctr"/>
              <a:r>
                <a:rPr lang="en-US" dirty="0"/>
                <a:t>Image Validation</a:t>
              </a:r>
              <a:endParaRPr lang="en-IN" dirty="0"/>
            </a:p>
          </p:txBody>
        </p:sp>
        <p:cxnSp>
          <p:nvCxnSpPr>
            <p:cNvPr id="20" name="Straight Arrow Connector 19">
              <a:extLst>
                <a:ext uri="{FF2B5EF4-FFF2-40B4-BE49-F238E27FC236}">
                  <a16:creationId xmlns:a16="http://schemas.microsoft.com/office/drawing/2014/main" id="{90F78BE5-AFF2-4C12-9FDC-6255BB0F1A94}"/>
                </a:ext>
              </a:extLst>
            </p:cNvPr>
            <p:cNvCxnSpPr>
              <a:cxnSpLocks/>
              <a:stCxn id="13" idx="2"/>
              <a:endCxn id="19" idx="0"/>
            </p:cNvCxnSpPr>
            <p:nvPr/>
          </p:nvCxnSpPr>
          <p:spPr>
            <a:xfrm flipH="1">
              <a:off x="6398260" y="659104"/>
              <a:ext cx="9270" cy="594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AE792D8-4486-4756-998F-FF56EF6270AF}"/>
                </a:ext>
              </a:extLst>
            </p:cNvPr>
            <p:cNvSpPr txBox="1"/>
            <p:nvPr/>
          </p:nvSpPr>
          <p:spPr>
            <a:xfrm>
              <a:off x="6619047" y="906340"/>
              <a:ext cx="587607" cy="369332"/>
            </a:xfrm>
            <a:prstGeom prst="rect">
              <a:avLst/>
            </a:prstGeom>
            <a:noFill/>
          </p:spPr>
          <p:txBody>
            <a:bodyPr wrap="square" rtlCol="0">
              <a:spAutoFit/>
            </a:bodyPr>
            <a:lstStyle/>
            <a:p>
              <a:pPr algn="ctr"/>
              <a:r>
                <a:rPr lang="en-US" dirty="0"/>
                <a:t>Yes</a:t>
              </a:r>
              <a:endParaRPr lang="en-IN" dirty="0"/>
            </a:p>
          </p:txBody>
        </p:sp>
      </p:grpSp>
      <p:grpSp>
        <p:nvGrpSpPr>
          <p:cNvPr id="22" name="Group 21">
            <a:extLst>
              <a:ext uri="{FF2B5EF4-FFF2-40B4-BE49-F238E27FC236}">
                <a16:creationId xmlns:a16="http://schemas.microsoft.com/office/drawing/2014/main" id="{73638670-884C-44B0-9011-A18A62E966A6}"/>
              </a:ext>
            </a:extLst>
          </p:cNvPr>
          <p:cNvGrpSpPr/>
          <p:nvPr/>
        </p:nvGrpSpPr>
        <p:grpSpPr>
          <a:xfrm>
            <a:off x="4526280" y="1890794"/>
            <a:ext cx="3743960" cy="766167"/>
            <a:chOff x="4526280" y="1890794"/>
            <a:chExt cx="3743960" cy="766167"/>
          </a:xfrm>
        </p:grpSpPr>
        <p:grpSp>
          <p:nvGrpSpPr>
            <p:cNvPr id="23" name="Group 22">
              <a:extLst>
                <a:ext uri="{FF2B5EF4-FFF2-40B4-BE49-F238E27FC236}">
                  <a16:creationId xmlns:a16="http://schemas.microsoft.com/office/drawing/2014/main" id="{65BCD64A-111B-4395-892E-46A0FD318E67}"/>
                </a:ext>
              </a:extLst>
            </p:cNvPr>
            <p:cNvGrpSpPr/>
            <p:nvPr/>
          </p:nvGrpSpPr>
          <p:grpSpPr>
            <a:xfrm>
              <a:off x="4526280" y="1931784"/>
              <a:ext cx="3743960" cy="725177"/>
              <a:chOff x="4526280" y="1931784"/>
              <a:chExt cx="3743960" cy="725177"/>
            </a:xfrm>
          </p:grpSpPr>
          <p:sp>
            <p:nvSpPr>
              <p:cNvPr id="25" name="TextBox 24">
                <a:extLst>
                  <a:ext uri="{FF2B5EF4-FFF2-40B4-BE49-F238E27FC236}">
                    <a16:creationId xmlns:a16="http://schemas.microsoft.com/office/drawing/2014/main" id="{B0E08D34-9094-41ED-AE97-99FB912C023B}"/>
                  </a:ext>
                </a:extLst>
              </p:cNvPr>
              <p:cNvSpPr txBox="1"/>
              <p:nvPr/>
            </p:nvSpPr>
            <p:spPr>
              <a:xfrm>
                <a:off x="4526280" y="2287629"/>
                <a:ext cx="3743960" cy="369332"/>
              </a:xfrm>
              <a:prstGeom prst="rect">
                <a:avLst/>
              </a:prstGeom>
              <a:noFill/>
              <a:ln w="25400">
                <a:solidFill>
                  <a:schemeClr val="accent1"/>
                </a:solidFill>
              </a:ln>
            </p:spPr>
            <p:txBody>
              <a:bodyPr wrap="square" rtlCol="0">
                <a:spAutoFit/>
              </a:bodyPr>
              <a:lstStyle/>
              <a:p>
                <a:pPr algn="ctr"/>
                <a:r>
                  <a:rPr lang="en-US" dirty="0"/>
                  <a:t>Object Filtering</a:t>
                </a:r>
                <a:endParaRPr lang="en-IN" dirty="0"/>
              </a:p>
            </p:txBody>
          </p:sp>
          <p:cxnSp>
            <p:nvCxnSpPr>
              <p:cNvPr id="26" name="Straight Arrow Connector 25">
                <a:extLst>
                  <a:ext uri="{FF2B5EF4-FFF2-40B4-BE49-F238E27FC236}">
                    <a16:creationId xmlns:a16="http://schemas.microsoft.com/office/drawing/2014/main" id="{7EEDCF00-653D-4C54-BBAA-C92308609AB2}"/>
                  </a:ext>
                </a:extLst>
              </p:cNvPr>
              <p:cNvCxnSpPr>
                <a:cxnSpLocks/>
              </p:cNvCxnSpPr>
              <p:nvPr/>
            </p:nvCxnSpPr>
            <p:spPr>
              <a:xfrm>
                <a:off x="6398260" y="1931784"/>
                <a:ext cx="0" cy="317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1B2D89C8-B6C9-4C8E-B5ED-69D6B2FCC386}"/>
                </a:ext>
              </a:extLst>
            </p:cNvPr>
            <p:cNvSpPr txBox="1"/>
            <p:nvPr/>
          </p:nvSpPr>
          <p:spPr>
            <a:xfrm>
              <a:off x="6636153" y="1890794"/>
              <a:ext cx="587607" cy="369332"/>
            </a:xfrm>
            <a:prstGeom prst="rect">
              <a:avLst/>
            </a:prstGeom>
            <a:noFill/>
          </p:spPr>
          <p:txBody>
            <a:bodyPr wrap="square" rtlCol="0">
              <a:spAutoFit/>
            </a:bodyPr>
            <a:lstStyle/>
            <a:p>
              <a:pPr algn="ctr"/>
              <a:r>
                <a:rPr lang="en-US" dirty="0"/>
                <a:t>Yes</a:t>
              </a:r>
              <a:endParaRPr lang="en-IN" dirty="0"/>
            </a:p>
          </p:txBody>
        </p:sp>
      </p:grpSp>
      <p:grpSp>
        <p:nvGrpSpPr>
          <p:cNvPr id="27" name="Group 26">
            <a:extLst>
              <a:ext uri="{FF2B5EF4-FFF2-40B4-BE49-F238E27FC236}">
                <a16:creationId xmlns:a16="http://schemas.microsoft.com/office/drawing/2014/main" id="{7AA3999B-7AA2-424C-BDB1-9B8657C0374D}"/>
              </a:ext>
            </a:extLst>
          </p:cNvPr>
          <p:cNvGrpSpPr/>
          <p:nvPr/>
        </p:nvGrpSpPr>
        <p:grpSpPr>
          <a:xfrm>
            <a:off x="4526280" y="2958612"/>
            <a:ext cx="3743960" cy="786121"/>
            <a:chOff x="4526280" y="2958612"/>
            <a:chExt cx="3743960" cy="786121"/>
          </a:xfrm>
        </p:grpSpPr>
        <p:sp>
          <p:nvSpPr>
            <p:cNvPr id="28" name="TextBox 27">
              <a:extLst>
                <a:ext uri="{FF2B5EF4-FFF2-40B4-BE49-F238E27FC236}">
                  <a16:creationId xmlns:a16="http://schemas.microsoft.com/office/drawing/2014/main" id="{3A1AF07C-CAA4-4C54-B4D5-7A9292E260E2}"/>
                </a:ext>
              </a:extLst>
            </p:cNvPr>
            <p:cNvSpPr txBox="1"/>
            <p:nvPr/>
          </p:nvSpPr>
          <p:spPr>
            <a:xfrm>
              <a:off x="4526280" y="3375401"/>
              <a:ext cx="3743960" cy="369332"/>
            </a:xfrm>
            <a:prstGeom prst="rect">
              <a:avLst/>
            </a:prstGeom>
            <a:noFill/>
            <a:ln w="25400">
              <a:solidFill>
                <a:schemeClr val="accent4">
                  <a:lumMod val="60000"/>
                  <a:lumOff val="40000"/>
                </a:schemeClr>
              </a:solidFill>
            </a:ln>
          </p:spPr>
          <p:txBody>
            <a:bodyPr wrap="square" rtlCol="0">
              <a:spAutoFit/>
            </a:bodyPr>
            <a:lstStyle/>
            <a:p>
              <a:pPr algn="ctr"/>
              <a:r>
                <a:rPr lang="en-US" dirty="0"/>
                <a:t>Fake or Real Image Checking ?</a:t>
              </a:r>
              <a:endParaRPr lang="en-IN" dirty="0"/>
            </a:p>
          </p:txBody>
        </p:sp>
        <p:cxnSp>
          <p:nvCxnSpPr>
            <p:cNvPr id="29" name="Straight Arrow Connector 28">
              <a:extLst>
                <a:ext uri="{FF2B5EF4-FFF2-40B4-BE49-F238E27FC236}">
                  <a16:creationId xmlns:a16="http://schemas.microsoft.com/office/drawing/2014/main" id="{076FC7B3-87DD-4EEB-B52B-E258DDC8581B}"/>
                </a:ext>
              </a:extLst>
            </p:cNvPr>
            <p:cNvCxnSpPr>
              <a:cxnSpLocks/>
            </p:cNvCxnSpPr>
            <p:nvPr/>
          </p:nvCxnSpPr>
          <p:spPr>
            <a:xfrm>
              <a:off x="6388100" y="2984760"/>
              <a:ext cx="0" cy="317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CD5F49C-15CD-431F-BBD5-7068932A918F}"/>
                </a:ext>
              </a:extLst>
            </p:cNvPr>
            <p:cNvSpPr txBox="1"/>
            <p:nvPr/>
          </p:nvSpPr>
          <p:spPr>
            <a:xfrm>
              <a:off x="6636152" y="2958612"/>
              <a:ext cx="587607" cy="369332"/>
            </a:xfrm>
            <a:prstGeom prst="rect">
              <a:avLst/>
            </a:prstGeom>
            <a:noFill/>
          </p:spPr>
          <p:txBody>
            <a:bodyPr wrap="square" rtlCol="0">
              <a:spAutoFit/>
            </a:bodyPr>
            <a:lstStyle/>
            <a:p>
              <a:pPr algn="ctr"/>
              <a:r>
                <a:rPr lang="en-US" dirty="0"/>
                <a:t>Yes</a:t>
              </a:r>
              <a:endParaRPr lang="en-IN" dirty="0"/>
            </a:p>
          </p:txBody>
        </p:sp>
      </p:grpSp>
      <p:grpSp>
        <p:nvGrpSpPr>
          <p:cNvPr id="31" name="Group 30">
            <a:extLst>
              <a:ext uri="{FF2B5EF4-FFF2-40B4-BE49-F238E27FC236}">
                <a16:creationId xmlns:a16="http://schemas.microsoft.com/office/drawing/2014/main" id="{532AAE52-36CD-407B-BD63-C40694F06EBF}"/>
              </a:ext>
            </a:extLst>
          </p:cNvPr>
          <p:cNvGrpSpPr/>
          <p:nvPr/>
        </p:nvGrpSpPr>
        <p:grpSpPr>
          <a:xfrm>
            <a:off x="4225674" y="5184583"/>
            <a:ext cx="5781923" cy="1146889"/>
            <a:chOff x="4225674" y="5184583"/>
            <a:chExt cx="5781923" cy="1146889"/>
          </a:xfrm>
        </p:grpSpPr>
        <p:cxnSp>
          <p:nvCxnSpPr>
            <p:cNvPr id="32" name="Straight Connector 31">
              <a:extLst>
                <a:ext uri="{FF2B5EF4-FFF2-40B4-BE49-F238E27FC236}">
                  <a16:creationId xmlns:a16="http://schemas.microsoft.com/office/drawing/2014/main" id="{CACC6802-D5CD-404B-A4B9-D48645C2F694}"/>
                </a:ext>
              </a:extLst>
            </p:cNvPr>
            <p:cNvCxnSpPr>
              <a:cxnSpLocks/>
            </p:cNvCxnSpPr>
            <p:nvPr/>
          </p:nvCxnSpPr>
          <p:spPr>
            <a:xfrm>
              <a:off x="4225674" y="5968520"/>
              <a:ext cx="811146"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885E666-8E3B-4095-BFE1-F93A3C2B1362}"/>
                </a:ext>
              </a:extLst>
            </p:cNvPr>
            <p:cNvCxnSpPr>
              <a:cxnSpLocks/>
            </p:cNvCxnSpPr>
            <p:nvPr/>
          </p:nvCxnSpPr>
          <p:spPr>
            <a:xfrm>
              <a:off x="5044440" y="5604715"/>
              <a:ext cx="0" cy="726757"/>
            </a:xfrm>
            <a:prstGeom prst="line">
              <a:avLst/>
            </a:prstGeom>
            <a:ln w="25400"/>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5B03588-3DB7-4003-9450-BC34E4310C12}"/>
                </a:ext>
              </a:extLst>
            </p:cNvPr>
            <p:cNvCxnSpPr>
              <a:cxnSpLocks/>
            </p:cNvCxnSpPr>
            <p:nvPr/>
          </p:nvCxnSpPr>
          <p:spPr>
            <a:xfrm>
              <a:off x="5036820" y="5616971"/>
              <a:ext cx="19126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0DC00C9-EBC3-4869-97BF-94476CF5373B}"/>
                </a:ext>
              </a:extLst>
            </p:cNvPr>
            <p:cNvSpPr txBox="1"/>
            <p:nvPr/>
          </p:nvSpPr>
          <p:spPr>
            <a:xfrm>
              <a:off x="6957060" y="5329410"/>
              <a:ext cx="3050537" cy="646331"/>
            </a:xfrm>
            <a:prstGeom prst="rect">
              <a:avLst/>
            </a:prstGeom>
            <a:noFill/>
            <a:ln w="25400">
              <a:solidFill>
                <a:srgbClr val="92D050"/>
              </a:solidFill>
            </a:ln>
          </p:spPr>
          <p:txBody>
            <a:bodyPr wrap="square" rtlCol="0">
              <a:spAutoFit/>
            </a:bodyPr>
            <a:lstStyle/>
            <a:p>
              <a:pPr algn="ctr"/>
              <a:r>
                <a:rPr lang="en-US" dirty="0"/>
                <a:t>Registration / Verification Done Successfully </a:t>
              </a:r>
            </a:p>
          </p:txBody>
        </p:sp>
        <p:sp>
          <p:nvSpPr>
            <p:cNvPr id="36" name="TextBox 35">
              <a:extLst>
                <a:ext uri="{FF2B5EF4-FFF2-40B4-BE49-F238E27FC236}">
                  <a16:creationId xmlns:a16="http://schemas.microsoft.com/office/drawing/2014/main" id="{A7468F44-81F4-4117-A676-91A3B327937A}"/>
                </a:ext>
              </a:extLst>
            </p:cNvPr>
            <p:cNvSpPr txBox="1"/>
            <p:nvPr/>
          </p:nvSpPr>
          <p:spPr>
            <a:xfrm>
              <a:off x="5703137" y="5184583"/>
              <a:ext cx="587607" cy="369332"/>
            </a:xfrm>
            <a:prstGeom prst="rect">
              <a:avLst/>
            </a:prstGeom>
            <a:noFill/>
          </p:spPr>
          <p:txBody>
            <a:bodyPr wrap="square" rtlCol="0">
              <a:spAutoFit/>
            </a:bodyPr>
            <a:lstStyle/>
            <a:p>
              <a:pPr algn="ctr"/>
              <a:r>
                <a:rPr lang="en-US" dirty="0"/>
                <a:t>Yes</a:t>
              </a:r>
              <a:endParaRPr lang="en-IN" dirty="0"/>
            </a:p>
          </p:txBody>
        </p:sp>
      </p:grpSp>
      <p:grpSp>
        <p:nvGrpSpPr>
          <p:cNvPr id="37" name="Group 36">
            <a:extLst>
              <a:ext uri="{FF2B5EF4-FFF2-40B4-BE49-F238E27FC236}">
                <a16:creationId xmlns:a16="http://schemas.microsoft.com/office/drawing/2014/main" id="{B112351D-C4BA-44B4-A732-F7626D5880BF}"/>
              </a:ext>
            </a:extLst>
          </p:cNvPr>
          <p:cNvGrpSpPr/>
          <p:nvPr/>
        </p:nvGrpSpPr>
        <p:grpSpPr>
          <a:xfrm>
            <a:off x="8279510" y="193377"/>
            <a:ext cx="2817725" cy="762422"/>
            <a:chOff x="8259452" y="173681"/>
            <a:chExt cx="2817725" cy="762422"/>
          </a:xfrm>
        </p:grpSpPr>
        <p:cxnSp>
          <p:nvCxnSpPr>
            <p:cNvPr id="38" name="Straight Arrow Connector 37">
              <a:extLst>
                <a:ext uri="{FF2B5EF4-FFF2-40B4-BE49-F238E27FC236}">
                  <a16:creationId xmlns:a16="http://schemas.microsoft.com/office/drawing/2014/main" id="{5A386F26-4FD9-478F-BCFF-9CE0B9F3D317}"/>
                </a:ext>
              </a:extLst>
            </p:cNvPr>
            <p:cNvCxnSpPr/>
            <p:nvPr/>
          </p:nvCxnSpPr>
          <p:spPr>
            <a:xfrm>
              <a:off x="8270240" y="593498"/>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20A5404-1778-4DBE-B019-2AB7D08E2342}"/>
                </a:ext>
              </a:extLst>
            </p:cNvPr>
            <p:cNvSpPr txBox="1"/>
            <p:nvPr/>
          </p:nvSpPr>
          <p:spPr>
            <a:xfrm>
              <a:off x="8847060" y="289772"/>
              <a:ext cx="2230117" cy="646331"/>
            </a:xfrm>
            <a:prstGeom prst="rect">
              <a:avLst/>
            </a:prstGeom>
            <a:noFill/>
            <a:ln w="25400">
              <a:solidFill>
                <a:schemeClr val="accent1"/>
              </a:solidFill>
            </a:ln>
          </p:spPr>
          <p:txBody>
            <a:bodyPr wrap="square" rtlCol="0">
              <a:spAutoFit/>
            </a:bodyPr>
            <a:lstStyle/>
            <a:p>
              <a:pPr algn="ctr"/>
              <a:r>
                <a:rPr lang="en-US" dirty="0"/>
                <a:t>Show Notification to User &amp; Retry</a:t>
              </a:r>
              <a:endParaRPr lang="en-IN" dirty="0"/>
            </a:p>
          </p:txBody>
        </p:sp>
        <p:sp>
          <p:nvSpPr>
            <p:cNvPr id="40" name="TextBox 39">
              <a:extLst>
                <a:ext uri="{FF2B5EF4-FFF2-40B4-BE49-F238E27FC236}">
                  <a16:creationId xmlns:a16="http://schemas.microsoft.com/office/drawing/2014/main" id="{E7D19314-24A9-4675-8306-FB22DAA41C39}"/>
                </a:ext>
              </a:extLst>
            </p:cNvPr>
            <p:cNvSpPr txBox="1"/>
            <p:nvPr/>
          </p:nvSpPr>
          <p:spPr>
            <a:xfrm>
              <a:off x="8259452" y="173681"/>
              <a:ext cx="587607" cy="369332"/>
            </a:xfrm>
            <a:prstGeom prst="rect">
              <a:avLst/>
            </a:prstGeom>
            <a:noFill/>
          </p:spPr>
          <p:txBody>
            <a:bodyPr wrap="square" rtlCol="0">
              <a:spAutoFit/>
            </a:bodyPr>
            <a:lstStyle/>
            <a:p>
              <a:pPr algn="ctr"/>
              <a:r>
                <a:rPr lang="en-US" dirty="0"/>
                <a:t>No</a:t>
              </a:r>
              <a:endParaRPr lang="en-IN" dirty="0"/>
            </a:p>
          </p:txBody>
        </p:sp>
      </p:grpSp>
      <p:grpSp>
        <p:nvGrpSpPr>
          <p:cNvPr id="41" name="Group 40">
            <a:extLst>
              <a:ext uri="{FF2B5EF4-FFF2-40B4-BE49-F238E27FC236}">
                <a16:creationId xmlns:a16="http://schemas.microsoft.com/office/drawing/2014/main" id="{A6896766-69E0-4214-B64F-01A2DEF58A19}"/>
              </a:ext>
            </a:extLst>
          </p:cNvPr>
          <p:cNvGrpSpPr/>
          <p:nvPr/>
        </p:nvGrpSpPr>
        <p:grpSpPr>
          <a:xfrm>
            <a:off x="8252026" y="1116154"/>
            <a:ext cx="2825150" cy="737639"/>
            <a:chOff x="8252026" y="1116154"/>
            <a:chExt cx="2825150" cy="737639"/>
          </a:xfrm>
        </p:grpSpPr>
        <p:cxnSp>
          <p:nvCxnSpPr>
            <p:cNvPr id="42" name="Straight Arrow Connector 41">
              <a:extLst>
                <a:ext uri="{FF2B5EF4-FFF2-40B4-BE49-F238E27FC236}">
                  <a16:creationId xmlns:a16="http://schemas.microsoft.com/office/drawing/2014/main" id="{E2898035-04F5-4009-8906-33A6A4A1C86E}"/>
                </a:ext>
              </a:extLst>
            </p:cNvPr>
            <p:cNvCxnSpPr/>
            <p:nvPr/>
          </p:nvCxnSpPr>
          <p:spPr>
            <a:xfrm>
              <a:off x="8270239" y="1560204"/>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20591AC-CE64-47E1-901A-0AEF3BE4542B}"/>
                </a:ext>
              </a:extLst>
            </p:cNvPr>
            <p:cNvSpPr txBox="1"/>
            <p:nvPr/>
          </p:nvSpPr>
          <p:spPr>
            <a:xfrm>
              <a:off x="8847059" y="1207462"/>
              <a:ext cx="2230117" cy="646331"/>
            </a:xfrm>
            <a:prstGeom prst="rect">
              <a:avLst/>
            </a:prstGeom>
            <a:noFill/>
            <a:ln w="25400">
              <a:solidFill>
                <a:schemeClr val="accent1"/>
              </a:solidFill>
            </a:ln>
          </p:spPr>
          <p:txBody>
            <a:bodyPr wrap="square" rtlCol="0">
              <a:spAutoFit/>
            </a:bodyPr>
            <a:lstStyle/>
            <a:p>
              <a:pPr algn="ctr"/>
              <a:r>
                <a:rPr lang="en-US" dirty="0"/>
                <a:t>Show Notification to User &amp; Retry</a:t>
              </a:r>
              <a:endParaRPr lang="en-IN" dirty="0"/>
            </a:p>
          </p:txBody>
        </p:sp>
        <p:sp>
          <p:nvSpPr>
            <p:cNvPr id="44" name="TextBox 43">
              <a:extLst>
                <a:ext uri="{FF2B5EF4-FFF2-40B4-BE49-F238E27FC236}">
                  <a16:creationId xmlns:a16="http://schemas.microsoft.com/office/drawing/2014/main" id="{0C017C0F-D4E4-4797-A9CE-E6F49BCA4CD2}"/>
                </a:ext>
              </a:extLst>
            </p:cNvPr>
            <p:cNvSpPr txBox="1"/>
            <p:nvPr/>
          </p:nvSpPr>
          <p:spPr>
            <a:xfrm>
              <a:off x="8252026" y="1116154"/>
              <a:ext cx="587607" cy="369332"/>
            </a:xfrm>
            <a:prstGeom prst="rect">
              <a:avLst/>
            </a:prstGeom>
            <a:noFill/>
          </p:spPr>
          <p:txBody>
            <a:bodyPr wrap="square" rtlCol="0">
              <a:spAutoFit/>
            </a:bodyPr>
            <a:lstStyle/>
            <a:p>
              <a:pPr algn="ctr"/>
              <a:r>
                <a:rPr lang="en-US" dirty="0"/>
                <a:t>No</a:t>
              </a:r>
              <a:endParaRPr lang="en-IN" dirty="0"/>
            </a:p>
          </p:txBody>
        </p:sp>
      </p:grpSp>
      <p:grpSp>
        <p:nvGrpSpPr>
          <p:cNvPr id="45" name="Group 44">
            <a:extLst>
              <a:ext uri="{FF2B5EF4-FFF2-40B4-BE49-F238E27FC236}">
                <a16:creationId xmlns:a16="http://schemas.microsoft.com/office/drawing/2014/main" id="{607A92BB-8FCF-4C2B-AFBB-D5175ED566F4}"/>
              </a:ext>
            </a:extLst>
          </p:cNvPr>
          <p:cNvGrpSpPr/>
          <p:nvPr/>
        </p:nvGrpSpPr>
        <p:grpSpPr>
          <a:xfrm>
            <a:off x="8270238" y="2193079"/>
            <a:ext cx="2806938" cy="686329"/>
            <a:chOff x="8270238" y="2193079"/>
            <a:chExt cx="2806938" cy="686329"/>
          </a:xfrm>
        </p:grpSpPr>
        <p:cxnSp>
          <p:nvCxnSpPr>
            <p:cNvPr id="46" name="Straight Arrow Connector 45">
              <a:extLst>
                <a:ext uri="{FF2B5EF4-FFF2-40B4-BE49-F238E27FC236}">
                  <a16:creationId xmlns:a16="http://schemas.microsoft.com/office/drawing/2014/main" id="{A2010EEC-B345-4878-ABA0-CD36BA72AD63}"/>
                </a:ext>
              </a:extLst>
            </p:cNvPr>
            <p:cNvCxnSpPr/>
            <p:nvPr/>
          </p:nvCxnSpPr>
          <p:spPr>
            <a:xfrm>
              <a:off x="8270239" y="2597272"/>
              <a:ext cx="5768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A100A82-B9A9-4E24-90C3-50000B6D312B}"/>
                </a:ext>
              </a:extLst>
            </p:cNvPr>
            <p:cNvSpPr txBox="1"/>
            <p:nvPr/>
          </p:nvSpPr>
          <p:spPr>
            <a:xfrm>
              <a:off x="8847059" y="2233077"/>
              <a:ext cx="2230117" cy="646331"/>
            </a:xfrm>
            <a:prstGeom prst="rect">
              <a:avLst/>
            </a:prstGeom>
            <a:noFill/>
            <a:ln w="25400">
              <a:solidFill>
                <a:schemeClr val="accent1"/>
              </a:solidFill>
            </a:ln>
          </p:spPr>
          <p:txBody>
            <a:bodyPr wrap="square" rtlCol="0">
              <a:spAutoFit/>
            </a:bodyPr>
            <a:lstStyle/>
            <a:p>
              <a:pPr algn="ctr"/>
              <a:r>
                <a:rPr lang="en-US" dirty="0"/>
                <a:t>Show Notification to User &amp; Retry</a:t>
              </a:r>
              <a:endParaRPr lang="en-IN" dirty="0"/>
            </a:p>
          </p:txBody>
        </p:sp>
        <p:sp>
          <p:nvSpPr>
            <p:cNvPr id="48" name="TextBox 47">
              <a:extLst>
                <a:ext uri="{FF2B5EF4-FFF2-40B4-BE49-F238E27FC236}">
                  <a16:creationId xmlns:a16="http://schemas.microsoft.com/office/drawing/2014/main" id="{0CCB849D-4B4E-4ACA-9012-1CD37D01CD0B}"/>
                </a:ext>
              </a:extLst>
            </p:cNvPr>
            <p:cNvSpPr txBox="1"/>
            <p:nvPr/>
          </p:nvSpPr>
          <p:spPr>
            <a:xfrm>
              <a:off x="8270238" y="2193079"/>
              <a:ext cx="587607" cy="369332"/>
            </a:xfrm>
            <a:prstGeom prst="rect">
              <a:avLst/>
            </a:prstGeom>
            <a:noFill/>
          </p:spPr>
          <p:txBody>
            <a:bodyPr wrap="square" rtlCol="0">
              <a:spAutoFit/>
            </a:bodyPr>
            <a:lstStyle/>
            <a:p>
              <a:pPr algn="ctr"/>
              <a:r>
                <a:rPr lang="en-US" dirty="0"/>
                <a:t>No</a:t>
              </a:r>
              <a:endParaRPr lang="en-IN" dirty="0"/>
            </a:p>
          </p:txBody>
        </p:sp>
      </p:grpSp>
      <p:sp>
        <p:nvSpPr>
          <p:cNvPr id="49" name="TextBox 48">
            <a:extLst>
              <a:ext uri="{FF2B5EF4-FFF2-40B4-BE49-F238E27FC236}">
                <a16:creationId xmlns:a16="http://schemas.microsoft.com/office/drawing/2014/main" id="{0B84C80D-F81B-4EA0-9617-D28A4CFA6449}"/>
              </a:ext>
            </a:extLst>
          </p:cNvPr>
          <p:cNvSpPr txBox="1"/>
          <p:nvPr/>
        </p:nvSpPr>
        <p:spPr>
          <a:xfrm>
            <a:off x="8892542" y="4630591"/>
            <a:ext cx="2230116" cy="646331"/>
          </a:xfrm>
          <a:prstGeom prst="rect">
            <a:avLst/>
          </a:prstGeom>
          <a:noFill/>
          <a:ln w="25400">
            <a:solidFill>
              <a:schemeClr val="accent4">
                <a:lumMod val="60000"/>
                <a:lumOff val="40000"/>
              </a:schemeClr>
            </a:solidFill>
          </a:ln>
        </p:spPr>
        <p:txBody>
          <a:bodyPr wrap="square" rtlCol="0">
            <a:spAutoFit/>
          </a:bodyPr>
          <a:lstStyle/>
          <a:p>
            <a:pPr algn="ctr"/>
            <a:r>
              <a:rPr lang="en-US" dirty="0"/>
              <a:t>Show Notification to User &amp; Retry</a:t>
            </a:r>
            <a:endParaRPr lang="en-IN" dirty="0"/>
          </a:p>
        </p:txBody>
      </p:sp>
      <p:grpSp>
        <p:nvGrpSpPr>
          <p:cNvPr id="50" name="Group 49">
            <a:extLst>
              <a:ext uri="{FF2B5EF4-FFF2-40B4-BE49-F238E27FC236}">
                <a16:creationId xmlns:a16="http://schemas.microsoft.com/office/drawing/2014/main" id="{C156F08F-D1C1-4DEF-8054-106B6AE8F036}"/>
              </a:ext>
            </a:extLst>
          </p:cNvPr>
          <p:cNvGrpSpPr/>
          <p:nvPr/>
        </p:nvGrpSpPr>
        <p:grpSpPr>
          <a:xfrm>
            <a:off x="5044440" y="6064730"/>
            <a:ext cx="4963157" cy="684593"/>
            <a:chOff x="5044440" y="6064730"/>
            <a:chExt cx="4963157" cy="684593"/>
          </a:xfrm>
        </p:grpSpPr>
        <p:cxnSp>
          <p:nvCxnSpPr>
            <p:cNvPr id="51" name="Straight Arrow Connector 50">
              <a:extLst>
                <a:ext uri="{FF2B5EF4-FFF2-40B4-BE49-F238E27FC236}">
                  <a16:creationId xmlns:a16="http://schemas.microsoft.com/office/drawing/2014/main" id="{17E6A473-2AD7-45A3-AE11-3A6A19BFA356}"/>
                </a:ext>
              </a:extLst>
            </p:cNvPr>
            <p:cNvCxnSpPr>
              <a:cxnSpLocks/>
            </p:cNvCxnSpPr>
            <p:nvPr/>
          </p:nvCxnSpPr>
          <p:spPr>
            <a:xfrm>
              <a:off x="5044440" y="6330817"/>
              <a:ext cx="191262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E77F00C-8377-4D2B-B6A1-37C1A24C46A6}"/>
                </a:ext>
              </a:extLst>
            </p:cNvPr>
            <p:cNvSpPr txBox="1"/>
            <p:nvPr/>
          </p:nvSpPr>
          <p:spPr>
            <a:xfrm>
              <a:off x="6957060" y="6064730"/>
              <a:ext cx="3050537" cy="646331"/>
            </a:xfrm>
            <a:prstGeom prst="rect">
              <a:avLst/>
            </a:prstGeom>
            <a:noFill/>
            <a:ln w="25400">
              <a:solidFill>
                <a:srgbClr val="92D050"/>
              </a:solidFill>
            </a:ln>
          </p:spPr>
          <p:txBody>
            <a:bodyPr wrap="square" rtlCol="0">
              <a:spAutoFit/>
            </a:bodyPr>
            <a:lstStyle/>
            <a:p>
              <a:pPr algn="ctr"/>
              <a:r>
                <a:rPr lang="en-US" dirty="0"/>
                <a:t>Show Notification to</a:t>
              </a:r>
            </a:p>
            <a:p>
              <a:pPr algn="ctr"/>
              <a:r>
                <a:rPr lang="en-US" dirty="0"/>
                <a:t>User to follow Gesture</a:t>
              </a:r>
              <a:endParaRPr lang="en-IN" dirty="0"/>
            </a:p>
          </p:txBody>
        </p:sp>
        <p:sp>
          <p:nvSpPr>
            <p:cNvPr id="53" name="TextBox 52">
              <a:extLst>
                <a:ext uri="{FF2B5EF4-FFF2-40B4-BE49-F238E27FC236}">
                  <a16:creationId xmlns:a16="http://schemas.microsoft.com/office/drawing/2014/main" id="{6288125C-96E0-4CAB-9CB3-B8D7BA9ACF11}"/>
                </a:ext>
              </a:extLst>
            </p:cNvPr>
            <p:cNvSpPr txBox="1"/>
            <p:nvPr/>
          </p:nvSpPr>
          <p:spPr>
            <a:xfrm>
              <a:off x="5685998" y="6379991"/>
              <a:ext cx="587607" cy="369332"/>
            </a:xfrm>
            <a:prstGeom prst="rect">
              <a:avLst/>
            </a:prstGeom>
            <a:noFill/>
          </p:spPr>
          <p:txBody>
            <a:bodyPr wrap="square" rtlCol="0">
              <a:spAutoFit/>
            </a:bodyPr>
            <a:lstStyle/>
            <a:p>
              <a:pPr algn="ctr"/>
              <a:r>
                <a:rPr lang="en-US" dirty="0"/>
                <a:t>No</a:t>
              </a:r>
              <a:endParaRPr lang="en-IN" dirty="0"/>
            </a:p>
          </p:txBody>
        </p:sp>
      </p:grpSp>
      <p:grpSp>
        <p:nvGrpSpPr>
          <p:cNvPr id="54" name="Group 53">
            <a:extLst>
              <a:ext uri="{FF2B5EF4-FFF2-40B4-BE49-F238E27FC236}">
                <a16:creationId xmlns:a16="http://schemas.microsoft.com/office/drawing/2014/main" id="{C6F14607-B45D-4E4F-9E10-CDBE1B7AECC1}"/>
              </a:ext>
            </a:extLst>
          </p:cNvPr>
          <p:cNvGrpSpPr/>
          <p:nvPr/>
        </p:nvGrpSpPr>
        <p:grpSpPr>
          <a:xfrm>
            <a:off x="461394" y="4630592"/>
            <a:ext cx="3764280" cy="1384095"/>
            <a:chOff x="461394" y="4630592"/>
            <a:chExt cx="3764280" cy="1384095"/>
          </a:xfrm>
        </p:grpSpPr>
        <p:sp>
          <p:nvSpPr>
            <p:cNvPr id="55" name="TextBox 54">
              <a:extLst>
                <a:ext uri="{FF2B5EF4-FFF2-40B4-BE49-F238E27FC236}">
                  <a16:creationId xmlns:a16="http://schemas.microsoft.com/office/drawing/2014/main" id="{41BBCBB8-BA19-4EA0-8C7A-2863B565F68D}"/>
                </a:ext>
              </a:extLst>
            </p:cNvPr>
            <p:cNvSpPr txBox="1"/>
            <p:nvPr/>
          </p:nvSpPr>
          <p:spPr>
            <a:xfrm>
              <a:off x="481714" y="4630592"/>
              <a:ext cx="3743960" cy="646331"/>
            </a:xfrm>
            <a:prstGeom prst="rect">
              <a:avLst/>
            </a:prstGeom>
            <a:noFill/>
            <a:ln w="25400">
              <a:solidFill>
                <a:srgbClr val="92D050"/>
              </a:solidFill>
            </a:ln>
          </p:spPr>
          <p:txBody>
            <a:bodyPr wrap="square" rtlCol="0">
              <a:spAutoFit/>
            </a:bodyPr>
            <a:lstStyle/>
            <a:p>
              <a:pPr algn="ctr"/>
              <a:r>
                <a:rPr lang="en-US" dirty="0"/>
                <a:t>Liveliness Detection Using Gesture</a:t>
              </a:r>
            </a:p>
            <a:p>
              <a:pPr algn="ctr"/>
              <a:r>
                <a:rPr lang="en-US" dirty="0"/>
                <a:t>Show the Gesture</a:t>
              </a:r>
              <a:endParaRPr lang="en-IN" dirty="0"/>
            </a:p>
          </p:txBody>
        </p:sp>
        <p:sp>
          <p:nvSpPr>
            <p:cNvPr id="56" name="TextBox 55">
              <a:extLst>
                <a:ext uri="{FF2B5EF4-FFF2-40B4-BE49-F238E27FC236}">
                  <a16:creationId xmlns:a16="http://schemas.microsoft.com/office/drawing/2014/main" id="{AE478325-7A01-4B12-A3FE-E45B6925595A}"/>
                </a:ext>
              </a:extLst>
            </p:cNvPr>
            <p:cNvSpPr txBox="1"/>
            <p:nvPr/>
          </p:nvSpPr>
          <p:spPr>
            <a:xfrm>
              <a:off x="461394" y="5645355"/>
              <a:ext cx="3743960" cy="369332"/>
            </a:xfrm>
            <a:prstGeom prst="rect">
              <a:avLst/>
            </a:prstGeom>
            <a:noFill/>
            <a:ln w="25400">
              <a:solidFill>
                <a:srgbClr val="92D050"/>
              </a:solidFill>
            </a:ln>
          </p:spPr>
          <p:txBody>
            <a:bodyPr wrap="square" rtlCol="0">
              <a:spAutoFit/>
            </a:bodyPr>
            <a:lstStyle/>
            <a:p>
              <a:pPr algn="ctr"/>
              <a:r>
                <a:rPr lang="en-US" dirty="0"/>
                <a:t>Valid Gesture ?</a:t>
              </a:r>
              <a:endParaRPr lang="en-IN" dirty="0"/>
            </a:p>
          </p:txBody>
        </p:sp>
        <p:cxnSp>
          <p:nvCxnSpPr>
            <p:cNvPr id="57" name="Straight Arrow Connector 56">
              <a:extLst>
                <a:ext uri="{FF2B5EF4-FFF2-40B4-BE49-F238E27FC236}">
                  <a16:creationId xmlns:a16="http://schemas.microsoft.com/office/drawing/2014/main" id="{46CE3C9F-42F5-49B7-BB5F-D46B509CFFE5}"/>
                </a:ext>
              </a:extLst>
            </p:cNvPr>
            <p:cNvCxnSpPr>
              <a:cxnSpLocks/>
            </p:cNvCxnSpPr>
            <p:nvPr/>
          </p:nvCxnSpPr>
          <p:spPr>
            <a:xfrm>
              <a:off x="2333374" y="5307402"/>
              <a:ext cx="0" cy="3170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0878A2C3-6A6F-4670-A993-76D19FEA98AC}"/>
              </a:ext>
            </a:extLst>
          </p:cNvPr>
          <p:cNvGrpSpPr/>
          <p:nvPr/>
        </p:nvGrpSpPr>
        <p:grpSpPr>
          <a:xfrm>
            <a:off x="2323846" y="3744733"/>
            <a:ext cx="7674226" cy="884642"/>
            <a:chOff x="2333371" y="3744733"/>
            <a:chExt cx="7674226" cy="884642"/>
          </a:xfrm>
        </p:grpSpPr>
        <p:cxnSp>
          <p:nvCxnSpPr>
            <p:cNvPr id="62" name="Straight Arrow Connector 61">
              <a:extLst>
                <a:ext uri="{FF2B5EF4-FFF2-40B4-BE49-F238E27FC236}">
                  <a16:creationId xmlns:a16="http://schemas.microsoft.com/office/drawing/2014/main" id="{CBA9B475-6578-4156-803F-A0F1F812941D}"/>
                </a:ext>
              </a:extLst>
            </p:cNvPr>
            <p:cNvCxnSpPr>
              <a:cxnSpLocks/>
            </p:cNvCxnSpPr>
            <p:nvPr/>
          </p:nvCxnSpPr>
          <p:spPr>
            <a:xfrm>
              <a:off x="2333371" y="4387903"/>
              <a:ext cx="0" cy="2414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847880-2C58-4447-8837-CE18F73662FA}"/>
                </a:ext>
              </a:extLst>
            </p:cNvPr>
            <p:cNvCxnSpPr>
              <a:cxnSpLocks/>
            </p:cNvCxnSpPr>
            <p:nvPr/>
          </p:nvCxnSpPr>
          <p:spPr>
            <a:xfrm>
              <a:off x="10007597" y="4387903"/>
              <a:ext cx="0" cy="2414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ECA01A3-7DA8-41E9-9DA4-C376828D49C1}"/>
                </a:ext>
              </a:extLst>
            </p:cNvPr>
            <p:cNvSpPr txBox="1"/>
            <p:nvPr/>
          </p:nvSpPr>
          <p:spPr>
            <a:xfrm>
              <a:off x="4182492" y="4067972"/>
              <a:ext cx="587607" cy="369332"/>
            </a:xfrm>
            <a:prstGeom prst="rect">
              <a:avLst/>
            </a:prstGeom>
            <a:noFill/>
          </p:spPr>
          <p:txBody>
            <a:bodyPr wrap="square" rtlCol="0">
              <a:spAutoFit/>
            </a:bodyPr>
            <a:lstStyle/>
            <a:p>
              <a:pPr algn="ctr"/>
              <a:r>
                <a:rPr lang="en-US" dirty="0"/>
                <a:t>Yes</a:t>
              </a:r>
              <a:endParaRPr lang="en-IN" dirty="0"/>
            </a:p>
          </p:txBody>
        </p:sp>
        <p:cxnSp>
          <p:nvCxnSpPr>
            <p:cNvPr id="65" name="Straight Connector 64">
              <a:extLst>
                <a:ext uri="{FF2B5EF4-FFF2-40B4-BE49-F238E27FC236}">
                  <a16:creationId xmlns:a16="http://schemas.microsoft.com/office/drawing/2014/main" id="{C2CF6892-43DA-4AB9-AA3C-75C670C237AE}"/>
                </a:ext>
              </a:extLst>
            </p:cNvPr>
            <p:cNvCxnSpPr>
              <a:cxnSpLocks/>
              <a:stCxn id="28" idx="2"/>
            </p:cNvCxnSpPr>
            <p:nvPr/>
          </p:nvCxnSpPr>
          <p:spPr>
            <a:xfrm flipH="1">
              <a:off x="6398257" y="3744733"/>
              <a:ext cx="9528" cy="643170"/>
            </a:xfrm>
            <a:prstGeom prst="line">
              <a:avLst/>
            </a:prstGeom>
            <a:ln w="2540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1973E829-57A4-471C-849D-F6DEC25313F6}"/>
                </a:ext>
              </a:extLst>
            </p:cNvPr>
            <p:cNvCxnSpPr>
              <a:cxnSpLocks/>
            </p:cNvCxnSpPr>
            <p:nvPr/>
          </p:nvCxnSpPr>
          <p:spPr>
            <a:xfrm>
              <a:off x="2333371" y="4387903"/>
              <a:ext cx="7674226" cy="0"/>
            </a:xfrm>
            <a:prstGeom prst="line">
              <a:avLst/>
            </a:prstGeom>
            <a:ln w="25400"/>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1A3C48EF-D573-4811-8C9D-48F5A478F2F2}"/>
                </a:ext>
              </a:extLst>
            </p:cNvPr>
            <p:cNvSpPr txBox="1"/>
            <p:nvPr/>
          </p:nvSpPr>
          <p:spPr>
            <a:xfrm>
              <a:off x="7791831" y="4048747"/>
              <a:ext cx="587607" cy="369332"/>
            </a:xfrm>
            <a:prstGeom prst="rect">
              <a:avLst/>
            </a:prstGeom>
            <a:noFill/>
          </p:spPr>
          <p:txBody>
            <a:bodyPr wrap="square" rtlCol="0">
              <a:spAutoFit/>
            </a:bodyPr>
            <a:lstStyle/>
            <a:p>
              <a:pPr algn="ctr"/>
              <a:r>
                <a:rPr lang="en-US" dirty="0"/>
                <a:t>No</a:t>
              </a:r>
              <a:endParaRPr lang="en-IN" dirty="0"/>
            </a:p>
          </p:txBody>
        </p:sp>
      </p:grpSp>
    </p:spTree>
    <p:extLst>
      <p:ext uri="{BB962C8B-B14F-4D97-AF65-F5344CB8AC3E}">
        <p14:creationId xmlns:p14="http://schemas.microsoft.com/office/powerpoint/2010/main" val="175659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Speech| </a:t>
            </a:r>
            <a:r>
              <a:rPr lang="en-US" sz="4400" dirty="0">
                <a:solidFill>
                  <a:schemeClr val="accent1"/>
                </a:solidFill>
              </a:rPr>
              <a:t>Speech Services</a:t>
            </a:r>
            <a:endParaRPr lang="en-US" sz="2800" dirty="0">
              <a:solidFill>
                <a:schemeClr val="accent1"/>
              </a:solidFill>
            </a:endParaRPr>
          </a:p>
          <a:p>
            <a:pPr defTabSz="932563">
              <a:defRPr/>
            </a:pPr>
            <a:endParaRPr lang="en-US" sz="2800" dirty="0">
              <a:solidFill>
                <a:schemeClr val="accent1"/>
              </a:solidFill>
            </a:endParaRPr>
          </a:p>
          <a:p>
            <a:r>
              <a:rPr lang="en-US" sz="2800" dirty="0">
                <a:solidFill>
                  <a:schemeClr val="accent1"/>
                </a:solidFill>
              </a:rPr>
              <a:t>Enabling Ears to your app or service. Convert spoken language into text or produce natural sounding speech from text using standard (or customizable) voice fonts. </a:t>
            </a:r>
          </a:p>
          <a:p>
            <a:br>
              <a:rPr lang="en-US" dirty="0"/>
            </a:br>
            <a:endParaRPr lang="en-US" sz="2800" dirty="0">
              <a:solidFill>
                <a:schemeClr val="accent1"/>
              </a:solidFill>
            </a:endParaRPr>
          </a:p>
          <a:p>
            <a:pPr marL="514350" indent="-514350">
              <a:buAutoNum type="arabicPeriod"/>
            </a:pPr>
            <a:r>
              <a:rPr lang="en-US" sz="2800" b="1" dirty="0">
                <a:solidFill>
                  <a:schemeClr val="tx1"/>
                </a:solidFill>
              </a:rPr>
              <a:t>Speech to Text – Converts spoken audio to text for intuitive interaction</a:t>
            </a:r>
          </a:p>
          <a:p>
            <a:r>
              <a:rPr lang="en-IN" sz="2800" dirty="0">
                <a:hlinkClick r:id="rId2"/>
              </a:rPr>
              <a:t>https://azure.microsoft.com/en-in/services/cognitive-services/speech-to-text/</a:t>
            </a:r>
            <a:endParaRPr lang="en-US" sz="2800" b="1" dirty="0">
              <a:solidFill>
                <a:schemeClr val="tx1"/>
              </a:solidFill>
            </a:endParaRPr>
          </a:p>
          <a:p>
            <a:pPr marL="457200" indent="-457200">
              <a:buFont typeface="Arial" panose="020B0604020202020204" pitchFamily="34" charset="0"/>
              <a:buChar char="•"/>
            </a:pPr>
            <a:endParaRPr lang="en-US" sz="2800" b="1" dirty="0">
              <a:solidFill>
                <a:schemeClr val="tx1"/>
              </a:solidFill>
            </a:endParaRPr>
          </a:p>
          <a:p>
            <a:r>
              <a:rPr lang="en-US" sz="2800" b="1" dirty="0">
                <a:solidFill>
                  <a:schemeClr val="tx1"/>
                </a:solidFill>
              </a:rPr>
              <a:t>2. Text to Speech – Give natural voice to your apps</a:t>
            </a:r>
          </a:p>
          <a:p>
            <a:r>
              <a:rPr lang="en-IN" sz="2800" dirty="0">
                <a:hlinkClick r:id="rId3"/>
              </a:rPr>
              <a:t>https://azure.microsoft.com/en-in/services/cognitive-services/text-to-speech/</a:t>
            </a:r>
            <a:endParaRPr lang="en-US" sz="2800" b="1" dirty="0">
              <a:solidFill>
                <a:schemeClr val="tx1"/>
              </a:solidFill>
            </a:endParaRPr>
          </a:p>
          <a:p>
            <a:pPr marL="457200" indent="-457200">
              <a:buFont typeface="Arial" panose="020B0604020202020204" pitchFamily="34" charset="0"/>
              <a:buChar char="•"/>
            </a:pPr>
            <a:endParaRPr lang="en-US" sz="2800" b="1" dirty="0">
              <a:solidFill>
                <a:schemeClr val="tx1"/>
              </a:solidFill>
            </a:endParaRPr>
          </a:p>
          <a:p>
            <a:r>
              <a:rPr lang="en-IN" sz="2800" b="1" dirty="0">
                <a:solidFill>
                  <a:schemeClr val="tx1"/>
                </a:solidFill>
              </a:rPr>
              <a:t>3.  Speech Translation</a:t>
            </a:r>
          </a:p>
          <a:p>
            <a:endParaRPr lang="en-US" sz="2800" b="1" dirty="0">
              <a:solidFill>
                <a:schemeClr val="accent1"/>
              </a:solidFill>
            </a:endParaRPr>
          </a:p>
        </p:txBody>
      </p:sp>
    </p:spTree>
    <p:extLst>
      <p:ext uri="{BB962C8B-B14F-4D97-AF65-F5344CB8AC3E}">
        <p14:creationId xmlns:p14="http://schemas.microsoft.com/office/powerpoint/2010/main" val="380996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Speech| </a:t>
            </a:r>
            <a:r>
              <a:rPr lang="en-US" sz="4400" dirty="0">
                <a:solidFill>
                  <a:schemeClr val="accent1"/>
                </a:solidFill>
              </a:rPr>
              <a:t>Speech Services</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35581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4"/>
            <a:ext cx="11762634" cy="643306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Speech| </a:t>
            </a:r>
            <a:r>
              <a:rPr lang="en-US" sz="4400" dirty="0">
                <a:solidFill>
                  <a:schemeClr val="accent1"/>
                </a:solidFill>
              </a:rPr>
              <a:t>Speaker Recognition</a:t>
            </a:r>
            <a:endParaRPr lang="en-US" sz="2800" dirty="0">
              <a:solidFill>
                <a:schemeClr val="accent1"/>
              </a:solidFill>
            </a:endParaRPr>
          </a:p>
          <a:p>
            <a:endParaRPr lang="en-US" sz="2800" dirty="0">
              <a:solidFill>
                <a:schemeClr val="accent1"/>
              </a:solidFill>
            </a:endParaRPr>
          </a:p>
          <a:p>
            <a:r>
              <a:rPr lang="en-US" sz="2800" b="1" dirty="0">
                <a:solidFill>
                  <a:schemeClr val="accent5"/>
                </a:solidFill>
              </a:rPr>
              <a:t>1. Speech Verification </a:t>
            </a:r>
            <a:r>
              <a:rPr lang="en-US" sz="2800" b="1" dirty="0">
                <a:solidFill>
                  <a:schemeClr val="tx1"/>
                </a:solidFill>
              </a:rPr>
              <a:t>– Use your voice for verification. The API can be used to power applications with an intelligent verification tool. If the speaker claims to be of a certain identity use voice to verify this claim.</a:t>
            </a:r>
          </a:p>
          <a:p>
            <a:pPr marL="457200" indent="-457200">
              <a:buFont typeface="Arial" panose="020B0604020202020204" pitchFamily="34" charset="0"/>
              <a:buChar char="•"/>
            </a:pPr>
            <a:endParaRPr lang="en-US" sz="2800" b="1" dirty="0">
              <a:solidFill>
                <a:schemeClr val="accent5"/>
              </a:solidFill>
            </a:endParaRPr>
          </a:p>
          <a:p>
            <a:r>
              <a:rPr lang="en-IN" sz="2800" b="1" dirty="0">
                <a:solidFill>
                  <a:schemeClr val="accent5"/>
                </a:solidFill>
              </a:rPr>
              <a:t>2. Speaker Identification </a:t>
            </a:r>
            <a:r>
              <a:rPr lang="en-US" sz="2800" b="1" dirty="0">
                <a:solidFill>
                  <a:schemeClr val="tx1"/>
                </a:solidFill>
              </a:rPr>
              <a:t>–Identifies who is speaking. The API can be used to determine the identity of an unknown speaker. Input audio of the unknown speaker is paired against a group of selected speakers, and in the case there is a match found, the speaker’s identity is returned.</a:t>
            </a:r>
          </a:p>
          <a:p>
            <a:endParaRPr lang="en-US" sz="2800" b="1" dirty="0">
              <a:solidFill>
                <a:schemeClr val="tx1"/>
              </a:solidFill>
            </a:endParaRPr>
          </a:p>
          <a:p>
            <a:r>
              <a:rPr lang="en-IN" sz="2800" dirty="0">
                <a:hlinkClick r:id="rId2"/>
              </a:rPr>
              <a:t>https://azure.microsoft.com/en-in/services/cognitive-services/speaker-recognition/</a:t>
            </a:r>
            <a:endParaRPr lang="en-IN" sz="2800" b="1" dirty="0">
              <a:solidFill>
                <a:schemeClr val="tx1"/>
              </a:solidFill>
            </a:endParaRPr>
          </a:p>
          <a:p>
            <a:endParaRPr lang="en-US" sz="2800" b="1" dirty="0">
              <a:solidFill>
                <a:schemeClr val="accent1"/>
              </a:solidFill>
            </a:endParaRPr>
          </a:p>
        </p:txBody>
      </p:sp>
    </p:spTree>
    <p:extLst>
      <p:ext uri="{BB962C8B-B14F-4D97-AF65-F5344CB8AC3E}">
        <p14:creationId xmlns:p14="http://schemas.microsoft.com/office/powerpoint/2010/main" val="1150967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Speech| </a:t>
            </a:r>
            <a:r>
              <a:rPr lang="en-US" sz="4400" dirty="0">
                <a:solidFill>
                  <a:schemeClr val="accent1"/>
                </a:solidFill>
              </a:rPr>
              <a:t>Speaker Identification</a:t>
            </a:r>
          </a:p>
          <a:p>
            <a:pPr defTabSz="932563">
              <a:defRPr/>
            </a:pPr>
            <a:r>
              <a:rPr lang="en-US" sz="2800" dirty="0">
                <a:solidFill>
                  <a:schemeClr val="accent1"/>
                </a:solidFill>
              </a:rPr>
              <a:t>Flow of APIs</a:t>
            </a:r>
          </a:p>
          <a:p>
            <a:pPr defTabSz="932563">
              <a:defRPr/>
            </a:pPr>
            <a:endParaRPr lang="en-US" sz="2800" dirty="0">
              <a:solidFill>
                <a:schemeClr val="accent1"/>
              </a:solidFill>
            </a:endParaRPr>
          </a:p>
          <a:p>
            <a:pPr defTabSz="932563">
              <a:defRPr/>
            </a:pPr>
            <a:endParaRPr lang="en-US" sz="2800" dirty="0">
              <a:solidFill>
                <a:schemeClr val="accent1"/>
              </a:solidFill>
            </a:endParaRPr>
          </a:p>
          <a:p>
            <a:pPr marL="514350" indent="-514350" defTabSz="932563">
              <a:buAutoNum type="arabicPeriod"/>
              <a:defRPr/>
            </a:pPr>
            <a:r>
              <a:rPr lang="en-US" sz="2800" dirty="0">
                <a:solidFill>
                  <a:schemeClr val="accent1"/>
                </a:solidFill>
              </a:rPr>
              <a:t>Create Identification Profile</a:t>
            </a:r>
          </a:p>
          <a:p>
            <a:pPr marL="514350" indent="-514350" defTabSz="932563">
              <a:buAutoNum type="arabicPeriod"/>
              <a:defRPr/>
            </a:pPr>
            <a:r>
              <a:rPr lang="en-US" sz="2800" dirty="0">
                <a:solidFill>
                  <a:schemeClr val="accent1"/>
                </a:solidFill>
              </a:rPr>
              <a:t>Create Identification Enrollment</a:t>
            </a:r>
          </a:p>
          <a:p>
            <a:pPr marL="514350" indent="-514350" defTabSz="932563">
              <a:buAutoNum type="arabicPeriod"/>
              <a:defRPr/>
            </a:pPr>
            <a:r>
              <a:rPr lang="en-US" sz="2800" dirty="0">
                <a:solidFill>
                  <a:schemeClr val="accent1"/>
                </a:solidFill>
              </a:rPr>
              <a:t>Speaker Identification</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IN" sz="2800" dirty="0">
                <a:hlinkClick r:id="rId2"/>
              </a:rPr>
              <a:t>https://westus.dev.cognitive.microsoft.com/docs/services/563309b6778daf02acc0a508/operations/5645c3271984551c84ec6797</a:t>
            </a: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56879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Speech| </a:t>
            </a:r>
            <a:r>
              <a:rPr lang="en-US" sz="4400" dirty="0">
                <a:solidFill>
                  <a:schemeClr val="accent1"/>
                </a:solidFill>
              </a:rPr>
              <a:t>Speaker Verification</a:t>
            </a:r>
          </a:p>
          <a:p>
            <a:pPr defTabSz="932563">
              <a:defRPr/>
            </a:pPr>
            <a:r>
              <a:rPr lang="en-US" sz="2800" dirty="0">
                <a:solidFill>
                  <a:schemeClr val="accent1"/>
                </a:solidFill>
              </a:rPr>
              <a:t>Flow of APIs</a:t>
            </a:r>
          </a:p>
          <a:p>
            <a:pPr defTabSz="932563">
              <a:defRPr/>
            </a:pPr>
            <a:endParaRPr lang="en-US" sz="2800" dirty="0">
              <a:solidFill>
                <a:schemeClr val="accent1"/>
              </a:solidFill>
            </a:endParaRPr>
          </a:p>
          <a:p>
            <a:pPr defTabSz="932563">
              <a:defRPr/>
            </a:pPr>
            <a:endParaRPr lang="en-US" sz="2800" dirty="0">
              <a:solidFill>
                <a:schemeClr val="accent1"/>
              </a:solidFill>
            </a:endParaRPr>
          </a:p>
          <a:p>
            <a:pPr marL="514350" indent="-514350" defTabSz="932563">
              <a:buAutoNum type="arabicPeriod"/>
              <a:defRPr/>
            </a:pPr>
            <a:r>
              <a:rPr lang="en-US" sz="2800" dirty="0">
                <a:solidFill>
                  <a:schemeClr val="accent1"/>
                </a:solidFill>
              </a:rPr>
              <a:t>Create Verification Profile</a:t>
            </a:r>
          </a:p>
          <a:p>
            <a:pPr marL="514350" indent="-514350" defTabSz="932563">
              <a:buAutoNum type="arabicPeriod"/>
              <a:defRPr/>
            </a:pPr>
            <a:r>
              <a:rPr lang="en-US" sz="2800" dirty="0">
                <a:solidFill>
                  <a:schemeClr val="accent1"/>
                </a:solidFill>
              </a:rPr>
              <a:t>Create Verification Enrollment</a:t>
            </a:r>
          </a:p>
          <a:p>
            <a:pPr defTabSz="932563">
              <a:defRPr/>
            </a:pPr>
            <a:r>
              <a:rPr lang="en-US" sz="2800" dirty="0">
                <a:solidFill>
                  <a:schemeClr val="accent1"/>
                </a:solidFill>
              </a:rPr>
              <a:t>         </a:t>
            </a:r>
            <a:r>
              <a:rPr lang="en-US" sz="2000" dirty="0">
                <a:solidFill>
                  <a:schemeClr val="accent1"/>
                </a:solidFill>
              </a:rPr>
              <a:t>           Enrollment can happen only with predefined phrases. This list can be seen by  calling  the API Verification Phrases</a:t>
            </a:r>
          </a:p>
          <a:p>
            <a:pPr defTabSz="932563">
              <a:defRPr/>
            </a:pPr>
            <a:r>
              <a:rPr lang="en-US" sz="2000" dirty="0">
                <a:solidFill>
                  <a:schemeClr val="accent1"/>
                </a:solidFill>
              </a:rPr>
              <a:t>                         For Verification, we need to do Enrollment of the same Phrase for 3 times with states -  </a:t>
            </a:r>
            <a:r>
              <a:rPr lang="en-IN" sz="2000" dirty="0">
                <a:solidFill>
                  <a:schemeClr val="accent1"/>
                </a:solidFill>
              </a:rPr>
              <a:t>Enrolling, Training, Enrolled</a:t>
            </a:r>
            <a:endParaRPr lang="en-US" sz="2000" dirty="0">
              <a:solidFill>
                <a:schemeClr val="accent1"/>
              </a:solidFill>
            </a:endParaRPr>
          </a:p>
          <a:p>
            <a:pPr marL="971550" lvl="1" indent="-514350" defTabSz="932563">
              <a:buAutoNum type="arabicPeriod"/>
              <a:defRPr/>
            </a:pPr>
            <a:endParaRPr lang="en-US" sz="100" dirty="0">
              <a:solidFill>
                <a:schemeClr val="accent1"/>
              </a:solidFill>
            </a:endParaRPr>
          </a:p>
          <a:p>
            <a:pPr marL="971550" lvl="1" indent="-514350" defTabSz="932563">
              <a:buAutoNum type="arabicPeriod"/>
              <a:defRPr/>
            </a:pPr>
            <a:endParaRPr lang="en-US" sz="100" dirty="0">
              <a:solidFill>
                <a:schemeClr val="accent1"/>
              </a:solidFill>
            </a:endParaRPr>
          </a:p>
          <a:p>
            <a:pPr defTabSz="932563">
              <a:defRPr/>
            </a:pPr>
            <a:r>
              <a:rPr lang="en-US" sz="2800" dirty="0">
                <a:solidFill>
                  <a:schemeClr val="accent1"/>
                </a:solidFill>
              </a:rPr>
              <a:t>3.     Speaker Verification</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IN" sz="2800" dirty="0">
                <a:hlinkClick r:id="rId2"/>
              </a:rPr>
              <a:t>https://westus.dev.cognitive.microsoft.com/docs/services/563309b6778daf02acc0a508/operations/5645c3271984551c84ec6797</a:t>
            </a: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61624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lgn="ctr">
              <a:defRPr/>
            </a:pPr>
            <a:endParaRPr lang="en-US" sz="2199"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22" name="Rectangle 21">
            <a:extLst>
              <a:ext uri="{FF2B5EF4-FFF2-40B4-BE49-F238E27FC236}">
                <a16:creationId xmlns:a16="http://schemas.microsoft.com/office/drawing/2014/main" id="{F2767662-E83C-47F3-B3F7-00A12C2DB47C}"/>
              </a:ext>
            </a:extLst>
          </p:cNvPr>
          <p:cNvSpPr/>
          <p:nvPr/>
        </p:nvSpPr>
        <p:spPr bwMode="auto">
          <a:xfrm>
            <a:off x="5021640" y="2810366"/>
            <a:ext cx="2361892" cy="1237268"/>
          </a:xfrm>
          <a:prstGeom prst="rect">
            <a:avLst/>
          </a:prstGeom>
          <a:noFill/>
          <a:ln w="9525">
            <a:noFill/>
            <a:miter lim="800000"/>
            <a:headEnd/>
            <a:tailEnd/>
          </a:ln>
          <a:effectLst/>
        </p:spPr>
        <p:txBody>
          <a:bodyPr lIns="108000" tIns="108000" rIns="108000" bIns="108000" rtlCol="0" anchor="ctr">
            <a:noAutofit/>
          </a:bodyPr>
          <a:lstStyle/>
          <a:p>
            <a:pPr defTabSz="914225">
              <a:spcAft>
                <a:spcPts val="600"/>
              </a:spcAft>
              <a:defRPr/>
            </a:pPr>
            <a:r>
              <a:rPr lang="en-US" sz="6000" kern="0" dirty="0">
                <a:solidFill>
                  <a:schemeClr val="accent1">
                    <a:lumMod val="60000"/>
                    <a:lumOff val="40000"/>
                  </a:schemeClr>
                </a:solidFill>
                <a:cs typeface="Segoe UI Semilight" panose="020B0402040204020203" pitchFamily="34" charset="0"/>
              </a:rPr>
              <a:t>Day 2</a:t>
            </a:r>
          </a:p>
        </p:txBody>
      </p:sp>
    </p:spTree>
    <p:extLst>
      <p:ext uri="{BB962C8B-B14F-4D97-AF65-F5344CB8AC3E}">
        <p14:creationId xmlns:p14="http://schemas.microsoft.com/office/powerpoint/2010/main" val="81581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Speech| </a:t>
            </a:r>
            <a:r>
              <a:rPr lang="en-US" sz="4400" dirty="0">
                <a:solidFill>
                  <a:schemeClr val="accent1"/>
                </a:solidFill>
              </a:rPr>
              <a:t>Speaker Recognition</a:t>
            </a: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4177493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err="1">
                <a:solidFill>
                  <a:srgbClr val="505050">
                    <a:lumMod val="50000"/>
                  </a:srgbClr>
                </a:solidFill>
              </a:rPr>
              <a:t>Speech|</a:t>
            </a:r>
            <a:r>
              <a:rPr lang="en-US" sz="4400" dirty="0" err="1">
                <a:solidFill>
                  <a:srgbClr val="0070C0"/>
                </a:solidFill>
              </a:rPr>
              <a:t>Usecases</a:t>
            </a:r>
            <a:r>
              <a:rPr lang="en-US" sz="4400" dirty="0">
                <a:solidFill>
                  <a:srgbClr val="505050">
                    <a:lumMod val="50000"/>
                  </a:srgbClr>
                </a:solidFill>
              </a:rPr>
              <a:t> </a:t>
            </a:r>
            <a:endParaRPr lang="en-US" sz="4400" dirty="0">
              <a:solidFill>
                <a:schemeClr val="accent1"/>
              </a:solidFill>
            </a:endParaRP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3385542"/>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 Building Voice Command Based Applications</a:t>
            </a: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 Generating Conversation Transcript</a:t>
            </a: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 Call center Log Analytics and Scoring of DSAT , CSAT</a:t>
            </a: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4740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Speech</a:t>
            </a:r>
            <a:endParaRPr lang="en-US" sz="4400" dirty="0">
              <a:solidFill>
                <a:schemeClr val="accent1"/>
              </a:solidFill>
            </a:endParaRPr>
          </a:p>
          <a:p>
            <a:pPr defTabSz="932563">
              <a:defRPr/>
            </a:pPr>
            <a:r>
              <a:rPr lang="en-US" sz="2800" dirty="0">
                <a:solidFill>
                  <a:schemeClr val="accent1"/>
                </a:solidFill>
              </a:rPr>
              <a:t>Audio Requirements / Limitations / Challenges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2" name="Rectangle 1">
            <a:extLst>
              <a:ext uri="{FF2B5EF4-FFF2-40B4-BE49-F238E27FC236}">
                <a16:creationId xmlns:a16="http://schemas.microsoft.com/office/drawing/2014/main" id="{9B807480-2233-4412-B066-EC428B09A916}"/>
              </a:ext>
            </a:extLst>
          </p:cNvPr>
          <p:cNvSpPr/>
          <p:nvPr/>
        </p:nvSpPr>
        <p:spPr>
          <a:xfrm>
            <a:off x="124566" y="1720415"/>
            <a:ext cx="11942868" cy="6032421"/>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Segoe UI" panose="020B0502040204020203" pitchFamily="34" charset="0"/>
              </a:rPr>
              <a:t> Audio Files for Speaker Verification and Identification should meeting the following requirements</a:t>
            </a: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a:buFont typeface="Arial" panose="020B0604020202020204" pitchFamily="34" charset="0"/>
              <a:buChar char="•"/>
            </a:pPr>
            <a:r>
              <a:rPr lang="en-US" sz="1600" dirty="0">
                <a:solidFill>
                  <a:srgbClr val="000000"/>
                </a:solidFill>
                <a:latin typeface="Segoe UI" panose="020B0502040204020203" pitchFamily="34" charset="0"/>
              </a:rPr>
              <a:t> Use this as Step Up Authentication and not as the Primary Authentication Mechanism.</a:t>
            </a: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r>
              <a:rPr lang="en-US" sz="1600" dirty="0">
                <a:solidFill>
                  <a:srgbClr val="000000"/>
                </a:solidFill>
                <a:latin typeface="Segoe UI" panose="020B0502040204020203" pitchFamily="34" charset="0"/>
              </a:rPr>
              <a:t>		</a:t>
            </a: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graphicFrame>
        <p:nvGraphicFramePr>
          <p:cNvPr id="4" name="Table 3">
            <a:extLst>
              <a:ext uri="{FF2B5EF4-FFF2-40B4-BE49-F238E27FC236}">
                <a16:creationId xmlns:a16="http://schemas.microsoft.com/office/drawing/2014/main" id="{32E6B68F-1ACC-4AD7-A6F3-4BE32218C4F1}"/>
              </a:ext>
            </a:extLst>
          </p:cNvPr>
          <p:cNvGraphicFramePr>
            <a:graphicFrameLocks noGrp="1"/>
          </p:cNvGraphicFramePr>
          <p:nvPr>
            <p:extLst>
              <p:ext uri="{D42A27DB-BD31-4B8C-83A1-F6EECF244321}">
                <p14:modId xmlns:p14="http://schemas.microsoft.com/office/powerpoint/2010/main" val="1840334053"/>
              </p:ext>
            </p:extLst>
          </p:nvPr>
        </p:nvGraphicFramePr>
        <p:xfrm>
          <a:off x="430806" y="2489200"/>
          <a:ext cx="6360622" cy="1879600"/>
        </p:xfrm>
        <a:graphic>
          <a:graphicData uri="http://schemas.openxmlformats.org/drawingml/2006/table">
            <a:tbl>
              <a:tblPr/>
              <a:tblGrid>
                <a:gridCol w="3180311">
                  <a:extLst>
                    <a:ext uri="{9D8B030D-6E8A-4147-A177-3AD203B41FA5}">
                      <a16:colId xmlns:a16="http://schemas.microsoft.com/office/drawing/2014/main" val="3346485022"/>
                    </a:ext>
                  </a:extLst>
                </a:gridCol>
                <a:gridCol w="3180311">
                  <a:extLst>
                    <a:ext uri="{9D8B030D-6E8A-4147-A177-3AD203B41FA5}">
                      <a16:colId xmlns:a16="http://schemas.microsoft.com/office/drawing/2014/main" val="971752774"/>
                    </a:ext>
                  </a:extLst>
                </a:gridCol>
              </a:tblGrid>
              <a:tr h="182398">
                <a:tc>
                  <a:txBody>
                    <a:bodyPr/>
                    <a:lstStyle/>
                    <a:p>
                      <a:pPr algn="l" fontAlgn="t"/>
                      <a:r>
                        <a:rPr lang="en-IN">
                          <a:effectLst/>
                        </a:rPr>
                        <a:t>Container</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tcPr>
                </a:tc>
                <a:tc>
                  <a:txBody>
                    <a:bodyPr/>
                    <a:lstStyle/>
                    <a:p>
                      <a:pPr fontAlgn="t"/>
                      <a:r>
                        <a:rPr lang="en-IN">
                          <a:effectLst/>
                        </a:rPr>
                        <a:t>WAV</a:t>
                      </a:r>
                    </a:p>
                  </a:txBody>
                  <a:tcPr marL="50800" marR="50800" marT="50800" marB="50800">
                    <a:lnL>
                      <a:noFill/>
                    </a:lnL>
                    <a:lnR>
                      <a:noFill/>
                    </a:lnR>
                    <a:lnT>
                      <a:noFill/>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6518948"/>
                  </a:ext>
                </a:extLst>
              </a:tr>
              <a:tr h="182398">
                <a:tc>
                  <a:txBody>
                    <a:bodyPr/>
                    <a:lstStyle/>
                    <a:p>
                      <a:pPr algn="l" fontAlgn="t"/>
                      <a:r>
                        <a:rPr lang="en-IN">
                          <a:effectLst/>
                        </a:rPr>
                        <a:t>Encoding</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a:effectLst/>
                        </a:rPr>
                        <a:t>PCM</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6166627"/>
                  </a:ext>
                </a:extLst>
              </a:tr>
              <a:tr h="182398">
                <a:tc>
                  <a:txBody>
                    <a:bodyPr/>
                    <a:lstStyle/>
                    <a:p>
                      <a:pPr algn="l" fontAlgn="t"/>
                      <a:r>
                        <a:rPr lang="en-IN">
                          <a:effectLst/>
                        </a:rPr>
                        <a:t>Rate</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a:effectLst/>
                        </a:rPr>
                        <a:t>16K</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24529324"/>
                  </a:ext>
                </a:extLst>
              </a:tr>
              <a:tr h="182398">
                <a:tc>
                  <a:txBody>
                    <a:bodyPr/>
                    <a:lstStyle/>
                    <a:p>
                      <a:pPr algn="l" fontAlgn="t"/>
                      <a:r>
                        <a:rPr lang="en-IN">
                          <a:effectLst/>
                        </a:rPr>
                        <a:t>Sample Format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IN">
                          <a:effectLst/>
                        </a:rPr>
                        <a:t>16 bit</a:t>
                      </a:r>
                    </a:p>
                  </a:txBody>
                  <a:tcPr marL="50800" marR="50800" marT="50800" marB="5080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38643577"/>
                  </a:ext>
                </a:extLst>
              </a:tr>
              <a:tr h="182398">
                <a:tc>
                  <a:txBody>
                    <a:bodyPr/>
                    <a:lstStyle/>
                    <a:p>
                      <a:pPr algn="l" fontAlgn="t"/>
                      <a:r>
                        <a:rPr lang="en-IN">
                          <a:effectLst/>
                        </a:rPr>
                        <a:t>Channels</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5F5F5"/>
                    </a:solidFill>
                  </a:tcPr>
                </a:tc>
                <a:tc>
                  <a:txBody>
                    <a:bodyPr/>
                    <a:lstStyle/>
                    <a:p>
                      <a:pPr fontAlgn="t"/>
                      <a:r>
                        <a:rPr lang="en-IN" dirty="0">
                          <a:effectLst/>
                        </a:rPr>
                        <a:t>Mono</a:t>
                      </a:r>
                    </a:p>
                  </a:txBody>
                  <a:tcPr marL="50800" marR="50800" marT="50800" marB="50800">
                    <a:lnL>
                      <a:noFill/>
                    </a:lnL>
                    <a:lnR>
                      <a:noFill/>
                    </a:lnR>
                    <a:lnT w="6350" cap="flat" cmpd="sng" algn="ctr">
                      <a:solidFill>
                        <a:srgbClr val="DDDDDD"/>
                      </a:solidFill>
                      <a:prstDash val="solid"/>
                      <a:round/>
                      <a:headEnd type="none" w="med" len="med"/>
                      <a:tailEnd type="none" w="med" len="med"/>
                    </a:lnT>
                    <a:lnB>
                      <a:noFill/>
                    </a:lnB>
                    <a:solidFill>
                      <a:srgbClr val="F5F5F5"/>
                    </a:solidFill>
                  </a:tcPr>
                </a:tc>
                <a:extLst>
                  <a:ext uri="{0D108BD9-81ED-4DB2-BD59-A6C34878D82A}">
                    <a16:rowId xmlns:a16="http://schemas.microsoft.com/office/drawing/2014/main" val="3920152481"/>
                  </a:ext>
                </a:extLst>
              </a:tr>
            </a:tbl>
          </a:graphicData>
        </a:graphic>
      </p:graphicFrame>
      <p:sp>
        <p:nvSpPr>
          <p:cNvPr id="5" name="Rectangle 1">
            <a:extLst>
              <a:ext uri="{FF2B5EF4-FFF2-40B4-BE49-F238E27FC236}">
                <a16:creationId xmlns:a16="http://schemas.microsoft.com/office/drawing/2014/main" id="{2C7AB9A4-4DB4-4D30-8C99-9C7E3A7C99A9}"/>
              </a:ext>
            </a:extLst>
          </p:cNvPr>
          <p:cNvSpPr>
            <a:spLocks noChangeArrowheads="1"/>
          </p:cNvSpPr>
          <p:nvPr/>
        </p:nvSpPr>
        <p:spPr bwMode="auto">
          <a:xfrm>
            <a:off x="838200" y="1174580"/>
            <a:ext cx="737463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50505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000" b="0" i="0" u="none" strike="noStrike" cap="none" normalizeH="0" baseline="0">
                <a:ln>
                  <a:noFill/>
                </a:ln>
                <a:solidFill>
                  <a:srgbClr val="505050"/>
                </a:solidFill>
                <a:effectLst/>
                <a:latin typeface="wf_segoe-ui_normal"/>
              </a:rPr>
            </a:br>
            <a:endParaRPr kumimoji="0" lang="en-US" altLang="en-US" sz="1000" b="0" i="0" u="none" strike="noStrike" cap="none" normalizeH="0" baseline="0">
              <a:ln>
                <a:noFill/>
              </a:ln>
              <a:solidFill>
                <a:srgbClr val="505050"/>
              </a:solidFill>
              <a:effectLst/>
              <a:latin typeface="wf_segoe-ui_norm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978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1808816" cy="162058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Language| </a:t>
            </a:r>
            <a:r>
              <a:rPr lang="en-US" sz="4400" dirty="0" err="1">
                <a:solidFill>
                  <a:schemeClr val="accent1"/>
                </a:solidFill>
              </a:rPr>
              <a:t>QnA</a:t>
            </a:r>
            <a:r>
              <a:rPr lang="en-US" sz="4400" dirty="0">
                <a:solidFill>
                  <a:schemeClr val="accent1"/>
                </a:solidFill>
              </a:rPr>
              <a:t> Maker </a:t>
            </a:r>
          </a:p>
          <a:p>
            <a:pPr defTabSz="932563">
              <a:defRPr/>
            </a:pPr>
            <a:endParaRPr lang="en-US" sz="2800" dirty="0">
              <a:solidFill>
                <a:schemeClr val="accent1"/>
              </a:solidFill>
            </a:endParaRPr>
          </a:p>
          <a:p>
            <a:pPr defTabSz="932563">
              <a:defRPr/>
            </a:pPr>
            <a:r>
              <a:rPr lang="en-IN" sz="3200" b="1" dirty="0"/>
              <a:t>Create an FAQ service from existing content</a:t>
            </a: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689921"/>
            <a:ext cx="10636194" cy="2031325"/>
          </a:xfrm>
          <a:prstGeom prst="rect">
            <a:avLst/>
          </a:prstGeom>
        </p:spPr>
        <p:txBody>
          <a:bodyPr wrap="square">
            <a:spAutoFit/>
          </a:bodyPr>
          <a:lstStyle/>
          <a:p>
            <a:r>
              <a:rPr lang="en-IN" dirty="0"/>
              <a:t>Knowledge Base out of semi-structured content like FAQ documents, URLs, and product manuals and answers natural language questions by matching it with the best possible answer from the </a:t>
            </a:r>
            <a:r>
              <a:rPr lang="en-IN" dirty="0" err="1"/>
              <a:t>QnA’s</a:t>
            </a:r>
            <a:r>
              <a:rPr lang="en-IN" dirty="0"/>
              <a:t> in your Knowledge base.</a:t>
            </a:r>
          </a:p>
          <a:p>
            <a:endParaRPr lang="en-IN" dirty="0">
              <a:hlinkClick r:id="rId2"/>
            </a:endParaRPr>
          </a:p>
          <a:p>
            <a:r>
              <a:rPr lang="en-IN" dirty="0">
                <a:hlinkClick r:id="rId2"/>
              </a:rPr>
              <a:t>https://www.qnamaker.ai</a:t>
            </a:r>
            <a:endParaRPr lang="en-IN" dirty="0"/>
          </a:p>
          <a:p>
            <a:pPr lvl="1"/>
            <a:endParaRPr lang="en-IN" dirty="0"/>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
        <p:nvSpPr>
          <p:cNvPr id="2" name="Rectangle 1">
            <a:extLst>
              <a:ext uri="{FF2B5EF4-FFF2-40B4-BE49-F238E27FC236}">
                <a16:creationId xmlns:a16="http://schemas.microsoft.com/office/drawing/2014/main" id="{EEC877C6-A0D0-4A71-A7A7-5B384602BFBC}"/>
              </a:ext>
            </a:extLst>
          </p:cNvPr>
          <p:cNvSpPr/>
          <p:nvPr/>
        </p:nvSpPr>
        <p:spPr>
          <a:xfrm>
            <a:off x="124566" y="3459919"/>
            <a:ext cx="9572625" cy="3416320"/>
          </a:xfrm>
          <a:prstGeom prst="rect">
            <a:avLst/>
          </a:prstGeom>
        </p:spPr>
        <p:txBody>
          <a:bodyPr wrap="square">
            <a:spAutoFit/>
          </a:bodyPr>
          <a:lstStyle/>
          <a:p>
            <a:r>
              <a:rPr lang="en-IN" dirty="0" err="1"/>
              <a:t>QnA</a:t>
            </a:r>
            <a:r>
              <a:rPr lang="en-IN" dirty="0"/>
              <a:t> Maker Life Cycle</a:t>
            </a:r>
          </a:p>
          <a:p>
            <a:endParaRPr lang="en-IN" dirty="0"/>
          </a:p>
          <a:p>
            <a:r>
              <a:rPr lang="en-IN" dirty="0"/>
              <a:t>Step 1: Create a </a:t>
            </a:r>
            <a:r>
              <a:rPr lang="en-IN" dirty="0" err="1"/>
              <a:t>QnA</a:t>
            </a:r>
            <a:r>
              <a:rPr lang="en-IN" dirty="0"/>
              <a:t> Maker resource in the Azure portal.</a:t>
            </a:r>
          </a:p>
          <a:p>
            <a:endParaRPr lang="en-IN" dirty="0"/>
          </a:p>
          <a:p>
            <a:r>
              <a:rPr lang="en-IN" dirty="0"/>
              <a:t>Step 2: Create a knowledge base in the </a:t>
            </a:r>
            <a:r>
              <a:rPr lang="en-IN" dirty="0" err="1"/>
              <a:t>QnA</a:t>
            </a:r>
            <a:r>
              <a:rPr lang="en-IN" dirty="0"/>
              <a:t> Maker portal. Add files and URLs to create the knowledge base.</a:t>
            </a:r>
          </a:p>
          <a:p>
            <a:endParaRPr lang="en-IN" dirty="0"/>
          </a:p>
          <a:p>
            <a:r>
              <a:rPr lang="en-IN" dirty="0"/>
              <a:t>Step 3: Publish your knowledge base and test from your custom endpoint using </a:t>
            </a:r>
            <a:r>
              <a:rPr lang="en-IN" dirty="0" err="1"/>
              <a:t>cURL</a:t>
            </a:r>
            <a:r>
              <a:rPr lang="en-IN" dirty="0"/>
              <a:t> or Postman.</a:t>
            </a:r>
          </a:p>
          <a:p>
            <a:endParaRPr lang="en-IN" dirty="0"/>
          </a:p>
          <a:p>
            <a:r>
              <a:rPr lang="en-IN" dirty="0"/>
              <a:t>Step 4: From your client application, programmatically call your knowledge base's endpoint. The client application processes the JSON response to show the best answer to the user.</a:t>
            </a:r>
          </a:p>
          <a:p>
            <a:endParaRPr lang="en-IN" dirty="0"/>
          </a:p>
        </p:txBody>
      </p:sp>
    </p:spTree>
    <p:extLst>
      <p:ext uri="{BB962C8B-B14F-4D97-AF65-F5344CB8AC3E}">
        <p14:creationId xmlns:p14="http://schemas.microsoft.com/office/powerpoint/2010/main" val="2198257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202810"/>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Language | </a:t>
            </a:r>
            <a:r>
              <a:rPr lang="en-US" sz="4400" dirty="0">
                <a:solidFill>
                  <a:schemeClr val="accent1"/>
                </a:solidFill>
              </a:rPr>
              <a:t>Text Analytics </a:t>
            </a:r>
            <a:endParaRPr lang="en-US" sz="2800" dirty="0">
              <a:solidFill>
                <a:schemeClr val="accent1"/>
              </a:solidFill>
            </a:endParaRPr>
          </a:p>
          <a:p>
            <a:pPr defTabSz="932563">
              <a:defRPr/>
            </a:pPr>
            <a:endParaRPr lang="en-US" sz="2800" dirty="0">
              <a:solidFill>
                <a:schemeClr val="accent1"/>
              </a:solidFill>
            </a:endParaRPr>
          </a:p>
          <a:p>
            <a:r>
              <a:rPr lang="en-US" sz="2800" b="1" dirty="0">
                <a:solidFill>
                  <a:schemeClr val="accent1"/>
                </a:solidFill>
              </a:rPr>
              <a:t>The Text Analytics API is a cloud-based service that provides advanced natural language processing over raw text, and includes four main functions: sentiment analysis, key phrase extraction, language detection, and entity recognition.</a:t>
            </a:r>
          </a:p>
          <a:p>
            <a:endParaRPr lang="en-US" sz="2800" b="1" dirty="0">
              <a:solidFill>
                <a:schemeClr val="accent1"/>
              </a:solidFill>
            </a:endParaRPr>
          </a:p>
          <a:p>
            <a:pPr algn="just" defTabSz="932563">
              <a:defRPr/>
            </a:pPr>
            <a:r>
              <a:rPr lang="en-IN" sz="2400" b="1" dirty="0">
                <a:solidFill>
                  <a:schemeClr val="accent1"/>
                </a:solidFill>
              </a:rPr>
              <a:t>Sentiment Analysis - </a:t>
            </a:r>
            <a:r>
              <a:rPr lang="en-IN" sz="2000" dirty="0"/>
              <a:t>Sentiment Analysis tells whether the given phrase is positive or Negative. The Api returns values between 0 to 1 . If the value is close to 1 it indicates the phrase is positive, if it close to 0 it indicate the phrase is negative.</a:t>
            </a:r>
          </a:p>
          <a:p>
            <a:pPr algn="just" defTabSz="932563">
              <a:defRPr/>
            </a:pPr>
            <a:endParaRPr lang="en-IN" sz="2000" dirty="0"/>
          </a:p>
          <a:p>
            <a:pPr algn="just" defTabSz="932563">
              <a:lnSpc>
                <a:spcPct val="100000"/>
              </a:lnSpc>
              <a:defRPr/>
            </a:pPr>
            <a:r>
              <a:rPr lang="en-IN" sz="2400" b="1" dirty="0">
                <a:solidFill>
                  <a:schemeClr val="accent1"/>
                </a:solidFill>
              </a:rPr>
              <a:t>Key Phrase Extraction -</a:t>
            </a:r>
            <a:r>
              <a:rPr lang="en-IN" sz="2400" b="1" dirty="0">
                <a:solidFill>
                  <a:schemeClr val="tx1"/>
                </a:solidFill>
              </a:rPr>
              <a:t> </a:t>
            </a:r>
            <a:r>
              <a:rPr lang="en-IN" sz="2000" b="1" dirty="0">
                <a:solidFill>
                  <a:schemeClr val="tx1"/>
                </a:solidFill>
              </a:rPr>
              <a:t>H</a:t>
            </a:r>
            <a:r>
              <a:rPr lang="en-IN" sz="2000" dirty="0">
                <a:solidFill>
                  <a:schemeClr val="tx1"/>
                </a:solidFill>
              </a:rPr>
              <a:t>elps </a:t>
            </a:r>
            <a:r>
              <a:rPr lang="en-IN" sz="2000" dirty="0"/>
              <a:t>you in identifying all Key words available in the phrase.</a:t>
            </a:r>
            <a:r>
              <a:rPr lang="en-US" sz="2000" dirty="0">
                <a:solidFill>
                  <a:schemeClr val="tx1"/>
                </a:solidFill>
              </a:rPr>
              <a:t> the document is bigger.</a:t>
            </a:r>
            <a:r>
              <a:rPr lang="en-US" sz="2000" dirty="0"/>
              <a:t> </a:t>
            </a:r>
            <a:r>
              <a:rPr lang="en-US" sz="2000" dirty="0">
                <a:solidFill>
                  <a:schemeClr val="tx1"/>
                </a:solidFill>
              </a:rPr>
              <a:t>Document size must be under 5,120 characters per document, and you. This works better when  can have up to 1,000 items (IDs) per collection.</a:t>
            </a:r>
          </a:p>
          <a:p>
            <a:pPr algn="just" defTabSz="932563">
              <a:lnSpc>
                <a:spcPct val="100000"/>
              </a:lnSpc>
              <a:defRPr/>
            </a:pPr>
            <a:endParaRPr lang="en-US" sz="2000" dirty="0">
              <a:solidFill>
                <a:schemeClr val="tx1"/>
              </a:solidFill>
            </a:endParaRPr>
          </a:p>
          <a:p>
            <a:pPr defTabSz="932563">
              <a:defRPr/>
            </a:pPr>
            <a:r>
              <a:rPr lang="en-IN" sz="2400" b="1" dirty="0">
                <a:solidFill>
                  <a:schemeClr val="accent1"/>
                </a:solidFill>
              </a:rPr>
              <a:t>Language Detection- </a:t>
            </a:r>
            <a:r>
              <a:rPr lang="en-US" sz="2000" dirty="0">
                <a:solidFill>
                  <a:schemeClr val="tx1"/>
                </a:solidFill>
              </a:rPr>
              <a:t>You can detect which language the input text is written in and report a single language code for every document submitted on the request for up to 120 languages. </a:t>
            </a:r>
          </a:p>
          <a:p>
            <a:pPr defTabSz="932563">
              <a:defRPr/>
            </a:pPr>
            <a:endParaRPr lang="en-US" sz="2000" dirty="0">
              <a:solidFill>
                <a:schemeClr val="tx1"/>
              </a:solidFill>
            </a:endParaRPr>
          </a:p>
          <a:p>
            <a:pPr defTabSz="932563">
              <a:defRPr/>
            </a:pPr>
            <a:r>
              <a:rPr lang="en-IN" sz="2400" b="1" dirty="0">
                <a:solidFill>
                  <a:srgbClr val="0070C0"/>
                </a:solidFill>
              </a:rPr>
              <a:t>NER(Named Entity Recognition) </a:t>
            </a:r>
            <a:r>
              <a:rPr lang="en-IN" sz="2000" dirty="0"/>
              <a:t>is the ability of Text Analytics which identifies the Entities available in the phrase </a:t>
            </a:r>
            <a:endParaRPr lang="en-IN" sz="2000" b="1" dirty="0">
              <a:solidFill>
                <a:schemeClr val="tx1"/>
              </a:solidFill>
            </a:endParaRPr>
          </a:p>
          <a:p>
            <a:pPr defTabSz="932563">
              <a:defRPr/>
            </a:pPr>
            <a:endParaRPr lang="en-US" sz="4000" dirty="0">
              <a:solidFill>
                <a:schemeClr val="accent1"/>
              </a:solidFill>
            </a:endParaRPr>
          </a:p>
          <a:p>
            <a:pPr defTabSz="932563">
              <a:defRPr/>
            </a:pPr>
            <a:endParaRPr lang="en-US" sz="200" dirty="0">
              <a:solidFill>
                <a:schemeClr val="tx1"/>
              </a:solidFill>
            </a:endParaRPr>
          </a:p>
          <a:p>
            <a:pPr marL="1428750" lvl="2" indent="-514350" defTabSz="932563">
              <a:buAutoNum type="arabicPeriod"/>
              <a:defRPr/>
            </a:pPr>
            <a:r>
              <a:rPr lang="en-US" sz="200" dirty="0">
                <a:solidFill>
                  <a:schemeClr val="accent1"/>
                </a:solidFill>
              </a:rPr>
              <a:t>. </a:t>
            </a:r>
            <a:endParaRPr lang="en-IN" sz="200" dirty="0">
              <a:solidFill>
                <a:schemeClr val="accent1"/>
              </a:solidFill>
            </a:endParaRPr>
          </a:p>
        </p:txBody>
      </p:sp>
    </p:spTree>
    <p:extLst>
      <p:ext uri="{BB962C8B-B14F-4D97-AF65-F5344CB8AC3E}">
        <p14:creationId xmlns:p14="http://schemas.microsoft.com/office/powerpoint/2010/main" val="1951305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4"/>
            <a:ext cx="11679507" cy="455808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Language| </a:t>
            </a:r>
            <a:r>
              <a:rPr lang="en-US" sz="4400" dirty="0">
                <a:solidFill>
                  <a:schemeClr val="accent1"/>
                </a:solidFill>
              </a:rPr>
              <a:t>Text Analytics </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dirty="0">
                <a:solidFill>
                  <a:schemeClr val="accent1"/>
                </a:solidFill>
              </a:rPr>
              <a:t>API Request and Response</a:t>
            </a:r>
          </a:p>
          <a:p>
            <a:pPr defTabSz="932563">
              <a:defRPr/>
            </a:pPr>
            <a:r>
              <a:rPr lang="en-IN" sz="2800" dirty="0">
                <a:hlinkClick r:id="rId2"/>
              </a:rPr>
              <a:t>https://azure.microsoft.com/en-in/services/cognitive-services/text-analytics/</a:t>
            </a: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dirty="0">
                <a:solidFill>
                  <a:schemeClr val="accent1"/>
                </a:solidFill>
              </a:rPr>
              <a:t>Demos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3707363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Language| </a:t>
            </a:r>
            <a:r>
              <a:rPr lang="en-US" sz="4400" dirty="0">
                <a:solidFill>
                  <a:schemeClr val="accent1"/>
                </a:solidFill>
              </a:rPr>
              <a:t>Text Analytics </a:t>
            </a: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2893100"/>
          </a:xfrm>
          <a:prstGeom prst="rect">
            <a:avLst/>
          </a:prstGeom>
        </p:spPr>
        <p:txBody>
          <a:bodyPr wrap="square">
            <a:spAutoFit/>
          </a:bodyPr>
          <a:lstStyle/>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 Product / Any Entity Text Based Feedback Sentiments</a:t>
            </a: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r>
              <a:rPr lang="en-US" sz="1600" dirty="0">
                <a:solidFill>
                  <a:srgbClr val="000000"/>
                </a:solidFill>
                <a:latin typeface="Segoe UI" panose="020B0502040204020203" pitchFamily="34" charset="0"/>
              </a:rPr>
              <a:t> Building out Data Pipelines that automatically extracts data from multiple sources </a:t>
            </a: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indent="-285750">
              <a:buFont typeface="Wingdings" panose="05000000000000000000" pitchFamily="2" charset="2"/>
              <a:buChar char="q"/>
            </a:pPr>
            <a:r>
              <a:rPr lang="en-US" sz="1600" dirty="0">
                <a:solidFill>
                  <a:srgbClr val="000000"/>
                </a:solidFill>
                <a:latin typeface="Segoe UI" panose="020B0502040204020203" pitchFamily="34" charset="0"/>
              </a:rPr>
              <a:t>Building out Knowledge Mining Use cases  </a:t>
            </a:r>
          </a:p>
          <a:p>
            <a:pPr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marL="285750" indent="-285750">
              <a:buFont typeface="Wingdings" panose="05000000000000000000" pitchFamily="2" charset="2"/>
              <a:buChar char="q"/>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63058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Language| </a:t>
            </a:r>
            <a:r>
              <a:rPr lang="en-US" sz="4400" dirty="0">
                <a:solidFill>
                  <a:schemeClr val="accent1"/>
                </a:solidFill>
              </a:rPr>
              <a:t>Content Moderation</a:t>
            </a:r>
            <a:endParaRPr lang="en-US" sz="2800" dirty="0">
              <a:solidFill>
                <a:schemeClr val="accent1"/>
              </a:solidFill>
            </a:endParaRPr>
          </a:p>
          <a:p>
            <a:pPr defTabSz="932563">
              <a:defRPr/>
            </a:pPr>
            <a:endParaRPr lang="en-US" sz="2800" dirty="0">
              <a:solidFill>
                <a:schemeClr val="accent1"/>
              </a:solidFill>
            </a:endParaRPr>
          </a:p>
          <a:p>
            <a:r>
              <a:rPr lang="en-US" sz="2400" b="1" dirty="0">
                <a:solidFill>
                  <a:schemeClr val="accent1"/>
                </a:solidFill>
              </a:rPr>
              <a:t>The Azure Content Moderator API is a cognitive service that checks text, image, and video content for material that is potentially offensive, risky, or otherwise undesirable. When such material is found, the service applies appropriate labels (flags) to the content</a:t>
            </a:r>
          </a:p>
          <a:p>
            <a:pPr algn="just" defTabSz="932563">
              <a:defRPr/>
            </a:pPr>
            <a:endParaRPr lang="en-US" sz="2400" b="1" dirty="0">
              <a:solidFill>
                <a:schemeClr val="accent1"/>
              </a:solidFill>
            </a:endParaRPr>
          </a:p>
          <a:p>
            <a:pPr algn="just" defTabSz="932563">
              <a:defRPr/>
            </a:pPr>
            <a:r>
              <a:rPr lang="en-US" sz="2400" b="1" dirty="0">
                <a:solidFill>
                  <a:schemeClr val="accent1"/>
                </a:solidFill>
              </a:rPr>
              <a:t>Text Moderation</a:t>
            </a:r>
            <a:r>
              <a:rPr lang="en-IN" sz="2400" b="1" dirty="0">
                <a:solidFill>
                  <a:schemeClr val="accent1"/>
                </a:solidFill>
              </a:rPr>
              <a:t>- </a:t>
            </a:r>
            <a:r>
              <a:rPr lang="en-US" sz="2400" b="1" dirty="0">
                <a:solidFill>
                  <a:schemeClr val="tx1"/>
                </a:solidFill>
              </a:rPr>
              <a:t>Scans text for offensive content, sexually explicit or suggestive content, profanity, and personal data.</a:t>
            </a:r>
          </a:p>
          <a:p>
            <a:pPr algn="just" defTabSz="932563">
              <a:defRPr/>
            </a:pPr>
            <a:endParaRPr lang="en-US" sz="2400" dirty="0">
              <a:solidFill>
                <a:schemeClr val="accent1"/>
              </a:solidFill>
            </a:endParaRPr>
          </a:p>
          <a:p>
            <a:pPr algn="just" defTabSz="932563">
              <a:defRPr/>
            </a:pPr>
            <a:r>
              <a:rPr lang="en-IN" sz="2400" b="1" dirty="0">
                <a:solidFill>
                  <a:schemeClr val="accent1"/>
                </a:solidFill>
              </a:rPr>
              <a:t>Image Moderation - </a:t>
            </a:r>
            <a:r>
              <a:rPr lang="en-US" sz="2400" b="1" dirty="0">
                <a:solidFill>
                  <a:schemeClr val="tx1"/>
                </a:solidFill>
              </a:rPr>
              <a:t>Scans images for adult or racy content, detects text in images with the Optical Character Recognition (OCR) capability, and detects faces.</a:t>
            </a:r>
          </a:p>
          <a:p>
            <a:pPr algn="just" defTabSz="932563">
              <a:defRPr/>
            </a:pPr>
            <a:endParaRPr lang="en-US" sz="2400" b="1" dirty="0">
              <a:solidFill>
                <a:schemeClr val="tx1"/>
              </a:solidFill>
            </a:endParaRPr>
          </a:p>
          <a:p>
            <a:pPr lvl="0"/>
            <a:endParaRPr lang="en-IN" sz="1400" dirty="0"/>
          </a:p>
          <a:p>
            <a:pPr defTabSz="932563">
              <a:defRPr/>
            </a:pPr>
            <a:r>
              <a:rPr lang="en-IN" sz="2400" b="1" dirty="0">
                <a:solidFill>
                  <a:schemeClr val="accent1"/>
                </a:solidFill>
              </a:rPr>
              <a:t>Video Moderation -  </a:t>
            </a:r>
            <a:r>
              <a:rPr lang="en-US" sz="2400" b="1" dirty="0">
                <a:solidFill>
                  <a:schemeClr val="tx1"/>
                </a:solidFill>
              </a:rPr>
              <a:t>Scans videos for adult or racy content and returns time markers for said content.</a:t>
            </a:r>
          </a:p>
          <a:p>
            <a:pPr defTabSz="932563">
              <a:defRPr/>
            </a:pPr>
            <a:endParaRPr lang="en-US" sz="4000" dirty="0">
              <a:solidFill>
                <a:schemeClr val="tx1"/>
              </a:solidFill>
            </a:endParaRPr>
          </a:p>
          <a:p>
            <a:pPr defTabSz="932563">
              <a:defRPr/>
            </a:pPr>
            <a:endParaRPr lang="en-US" sz="200" dirty="0">
              <a:solidFill>
                <a:schemeClr val="tx1"/>
              </a:solidFill>
            </a:endParaRPr>
          </a:p>
          <a:p>
            <a:pPr marL="1428750" lvl="2" indent="-514350" defTabSz="932563">
              <a:buAutoNum type="arabicPeriod"/>
              <a:defRPr/>
            </a:pPr>
            <a:r>
              <a:rPr lang="en-US" sz="200" dirty="0"/>
              <a:t>. </a:t>
            </a:r>
            <a:endParaRPr lang="en-IN" sz="200" dirty="0"/>
          </a:p>
        </p:txBody>
      </p:sp>
    </p:spTree>
    <p:extLst>
      <p:ext uri="{BB962C8B-B14F-4D97-AF65-F5344CB8AC3E}">
        <p14:creationId xmlns:p14="http://schemas.microsoft.com/office/powerpoint/2010/main" val="66861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1688743" cy="1380441"/>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Language| </a:t>
            </a:r>
            <a:r>
              <a:rPr lang="en-US" sz="4400" dirty="0">
                <a:solidFill>
                  <a:schemeClr val="accent1"/>
                </a:solidFill>
              </a:rPr>
              <a:t>Content Moderation </a:t>
            </a:r>
          </a:p>
          <a:p>
            <a:pPr defTabSz="932563">
              <a:defRPr/>
            </a:pPr>
            <a:endParaRPr lang="en-US" sz="2800" dirty="0">
              <a:solidFill>
                <a:schemeClr val="accent1"/>
              </a:solidFill>
            </a:endParaRP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689921"/>
            <a:ext cx="10636194" cy="2769989"/>
          </a:xfrm>
          <a:prstGeom prst="rect">
            <a:avLst/>
          </a:prstGeom>
        </p:spPr>
        <p:txBody>
          <a:bodyPr wrap="square">
            <a:spAutoFit/>
          </a:bodyPr>
          <a:lstStyle/>
          <a:p>
            <a:pPr marL="285750" indent="-285750">
              <a:buFont typeface="Wingdings" panose="05000000000000000000" pitchFamily="2" charset="2"/>
              <a:buChar char="q"/>
            </a:pPr>
            <a:r>
              <a:rPr lang="en-US" dirty="0"/>
              <a:t>Online marketplaces that moderate product catalogs and other user-generated content</a:t>
            </a:r>
          </a:p>
          <a:p>
            <a:pPr marL="285750" indent="-285750">
              <a:buFont typeface="Wingdings" panose="05000000000000000000" pitchFamily="2" charset="2"/>
              <a:buChar char="q"/>
            </a:pPr>
            <a:r>
              <a:rPr lang="en-US" dirty="0"/>
              <a:t>Gaming companies that moderate user-generated game artifacts and chat rooms</a:t>
            </a:r>
          </a:p>
          <a:p>
            <a:pPr marL="285750" indent="-285750">
              <a:buFont typeface="Wingdings" panose="05000000000000000000" pitchFamily="2" charset="2"/>
              <a:buChar char="q"/>
            </a:pPr>
            <a:r>
              <a:rPr lang="en-US" dirty="0"/>
              <a:t>Social messaging platforms that moderate images, text, and videos added by their users</a:t>
            </a:r>
          </a:p>
          <a:p>
            <a:pPr marL="285750" indent="-285750">
              <a:buFont typeface="Wingdings" panose="05000000000000000000" pitchFamily="2" charset="2"/>
              <a:buChar char="q"/>
            </a:pPr>
            <a:r>
              <a:rPr lang="en-US" dirty="0"/>
              <a:t>Enterprise media companies that implement centralized moderation for their content</a:t>
            </a:r>
          </a:p>
          <a:p>
            <a:pPr indent="-285750">
              <a:buFont typeface="Wingdings" panose="05000000000000000000" pitchFamily="2" charset="2"/>
              <a:buChar char="q"/>
            </a:pPr>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65781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000" dirty="0">
                <a:solidFill>
                  <a:schemeClr val="accent1"/>
                </a:solidFill>
              </a:rPr>
              <a:t>Decision Making – Anomaly Detection</a:t>
            </a:r>
            <a:endParaRPr lang="en-US" sz="2800" dirty="0">
              <a:solidFill>
                <a:schemeClr val="accent1"/>
              </a:solidFill>
            </a:endParaRPr>
          </a:p>
          <a:p>
            <a:pPr defTabSz="932563">
              <a:defRPr/>
            </a:pPr>
            <a:endParaRPr lang="en-US" sz="2800" dirty="0">
              <a:solidFill>
                <a:schemeClr val="accent1"/>
              </a:solidFill>
            </a:endParaRPr>
          </a:p>
          <a:p>
            <a:r>
              <a:rPr lang="en-US" sz="2800" dirty="0">
                <a:solidFill>
                  <a:schemeClr val="accent1"/>
                </a:solidFill>
              </a:rPr>
              <a:t>The Anomaly Detector API enables you to monitor and detect abnormalities in your time series data with machine learning. The Anomaly Detector API adapts by automatically identifying and applying the best-fitting models to your data, regardless of industry, scenario, or data volume</a:t>
            </a:r>
          </a:p>
          <a:p>
            <a:endParaRPr lang="en-US" sz="2800" dirty="0">
              <a:solidFill>
                <a:schemeClr val="accent1"/>
              </a:solidFill>
            </a:endParaRPr>
          </a:p>
          <a:p>
            <a:pPr algn="just" defTabSz="932563">
              <a:defRPr/>
            </a:pPr>
            <a:r>
              <a:rPr lang="en-IN" sz="2400" b="1" dirty="0">
                <a:solidFill>
                  <a:schemeClr val="accent1"/>
                </a:solidFill>
              </a:rPr>
              <a:t>Batch detection- </a:t>
            </a:r>
            <a:r>
              <a:rPr lang="en-US" sz="2400" b="1" dirty="0">
                <a:solidFill>
                  <a:schemeClr val="tx1"/>
                </a:solidFill>
              </a:rPr>
              <a:t>To detect anomalies throughout a batch of data points over a given time range, use the following request URI with your time series data:</a:t>
            </a:r>
          </a:p>
          <a:p>
            <a:pPr algn="just" defTabSz="932563">
              <a:defRPr/>
            </a:pPr>
            <a:r>
              <a:rPr lang="en-US" sz="2400" b="1" dirty="0">
                <a:solidFill>
                  <a:schemeClr val="tx1"/>
                </a:solidFill>
              </a:rPr>
              <a:t>/timeseries/entire/detect.</a:t>
            </a:r>
          </a:p>
          <a:p>
            <a:pPr algn="just" defTabSz="932563">
              <a:defRPr/>
            </a:pPr>
            <a:endParaRPr lang="en-US" sz="2400" b="1" dirty="0">
              <a:solidFill>
                <a:schemeClr val="accent1"/>
              </a:solidFill>
            </a:endParaRPr>
          </a:p>
          <a:p>
            <a:pPr algn="just" defTabSz="932563">
              <a:defRPr/>
            </a:pPr>
            <a:r>
              <a:rPr lang="en-IN" sz="2400" b="1" dirty="0">
                <a:solidFill>
                  <a:schemeClr val="accent1"/>
                </a:solidFill>
              </a:rPr>
              <a:t>Streaming detection-</a:t>
            </a:r>
            <a:r>
              <a:rPr lang="en-US" sz="2400" b="1" dirty="0">
                <a:solidFill>
                  <a:schemeClr val="tx1"/>
                </a:solidFill>
              </a:rPr>
              <a:t> To continuously detect anomalies on streaming data, use the following request URI with your latest data point:</a:t>
            </a:r>
          </a:p>
          <a:p>
            <a:pPr algn="just" defTabSz="932563">
              <a:defRPr/>
            </a:pPr>
            <a:r>
              <a:rPr lang="en-US" sz="2400" b="1" dirty="0">
                <a:solidFill>
                  <a:schemeClr val="tx1"/>
                </a:solidFill>
              </a:rPr>
              <a:t>/timeseries/last/detect.</a:t>
            </a:r>
            <a:endParaRPr lang="en-IN" sz="1400" dirty="0"/>
          </a:p>
          <a:p>
            <a:pPr defTabSz="932563">
              <a:defRPr/>
            </a:pPr>
            <a:endParaRPr lang="en-US" sz="4000" dirty="0">
              <a:solidFill>
                <a:schemeClr val="tx1"/>
              </a:solidFill>
            </a:endParaRPr>
          </a:p>
          <a:p>
            <a:pPr defTabSz="932563">
              <a:defRPr/>
            </a:pPr>
            <a:endParaRPr lang="en-US" sz="200" dirty="0">
              <a:solidFill>
                <a:schemeClr val="tx1"/>
              </a:solidFill>
            </a:endParaRPr>
          </a:p>
          <a:p>
            <a:pPr marL="1428750" lvl="2" indent="-514350" defTabSz="932563">
              <a:buAutoNum type="arabicPeriod"/>
              <a:defRPr/>
            </a:pPr>
            <a:r>
              <a:rPr lang="en-US" sz="200" dirty="0"/>
              <a:t>. </a:t>
            </a:r>
            <a:endParaRPr lang="en-IN" sz="200" dirty="0"/>
          </a:p>
        </p:txBody>
      </p:sp>
    </p:spTree>
    <p:extLst>
      <p:ext uri="{BB962C8B-B14F-4D97-AF65-F5344CB8AC3E}">
        <p14:creationId xmlns:p14="http://schemas.microsoft.com/office/powerpoint/2010/main" val="60683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024" cy="6858000"/>
          </a:xfrm>
          <a:prstGeom prst="rect">
            <a:avLst/>
          </a:prstGeom>
        </p:spPr>
      </p:pic>
      <p:sp>
        <p:nvSpPr>
          <p:cNvPr id="40" name="Rectangle 39"/>
          <p:cNvSpPr/>
          <p:nvPr/>
        </p:nvSpPr>
        <p:spPr>
          <a:xfrm>
            <a:off x="0" y="0"/>
            <a:ext cx="11887200" cy="6629400"/>
          </a:xfrm>
          <a:prstGeom prst="rect">
            <a:avLst/>
          </a:prstGeom>
          <a:gradFill flip="none" rotWithShape="1">
            <a:gsLst>
              <a:gs pos="15000">
                <a:schemeClr val="tx1">
                  <a:alpha val="55000"/>
                </a:schemeClr>
              </a:gs>
              <a:gs pos="56000">
                <a:schemeClr val="tx1">
                  <a:tint val="44500"/>
                  <a:satMod val="160000"/>
                  <a:alpha val="0"/>
                </a:schemeClr>
              </a:gs>
              <a:gs pos="100000">
                <a:schemeClr val="tx1">
                  <a:tint val="23500"/>
                  <a:satMod val="16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prstClr val="white"/>
              </a:solidFill>
            </a:endParaRPr>
          </a:p>
        </p:txBody>
      </p:sp>
      <p:sp>
        <p:nvSpPr>
          <p:cNvPr id="41" name="Rectangle 40"/>
          <p:cNvSpPr/>
          <p:nvPr/>
        </p:nvSpPr>
        <p:spPr>
          <a:xfrm>
            <a:off x="0" y="0"/>
            <a:ext cx="12192001" cy="6858000"/>
          </a:xfrm>
          <a:prstGeom prst="rect">
            <a:avLst/>
          </a:prstGeom>
          <a:gradFill flip="none" rotWithShape="1">
            <a:gsLst>
              <a:gs pos="15000">
                <a:schemeClr val="bg1">
                  <a:alpha val="93000"/>
                </a:schemeClr>
              </a:gs>
              <a:gs pos="50000">
                <a:schemeClr val="bg1">
                  <a:alpha val="92000"/>
                </a:schemeClr>
              </a:gs>
              <a:gs pos="85000">
                <a:schemeClr val="bg1">
                  <a:alpha val="93000"/>
                </a:schemeClr>
              </a:gs>
            </a:gsLst>
            <a:lin ang="0" scaled="1"/>
            <a:tileRect/>
          </a:gradFill>
          <a:ln w="19050" cap="flat" cmpd="sng" algn="ctr">
            <a:noFill/>
            <a:prstDash val="solid"/>
          </a:ln>
          <a:effectLst/>
        </p:spPr>
        <p:txBody>
          <a:bodyPr lIns="91400" tIns="45698" rIns="91400" bIns="45698" rtlCol="0" anchor="ctr"/>
          <a:lstStyle/>
          <a:p>
            <a:pPr algn="ctr">
              <a:defRPr/>
            </a:pPr>
            <a:endParaRPr lang="en-US" sz="2199" kern="0" dirty="0">
              <a:solidFill>
                <a:srgbClr val="E4DED8"/>
              </a:solidFill>
              <a:latin typeface="Segoe UI Semilight"/>
            </a:endParaRPr>
          </a:p>
        </p:txBody>
      </p:sp>
      <p:sp>
        <p:nvSpPr>
          <p:cNvPr id="51"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3</a:t>
            </a:fld>
            <a:endParaRPr lang="en-IN" dirty="0"/>
          </a:p>
        </p:txBody>
      </p:sp>
      <p:sp>
        <p:nvSpPr>
          <p:cNvPr id="22" name="Rectangle 21">
            <a:extLst>
              <a:ext uri="{FF2B5EF4-FFF2-40B4-BE49-F238E27FC236}">
                <a16:creationId xmlns:a16="http://schemas.microsoft.com/office/drawing/2014/main" id="{F2767662-E83C-47F3-B3F7-00A12C2DB47C}"/>
              </a:ext>
            </a:extLst>
          </p:cNvPr>
          <p:cNvSpPr/>
          <p:nvPr/>
        </p:nvSpPr>
        <p:spPr bwMode="auto">
          <a:xfrm>
            <a:off x="1308380" y="2889879"/>
            <a:ext cx="10294235" cy="1237268"/>
          </a:xfrm>
          <a:prstGeom prst="rect">
            <a:avLst/>
          </a:prstGeom>
          <a:noFill/>
          <a:ln w="9525">
            <a:noFill/>
            <a:miter lim="800000"/>
            <a:headEnd/>
            <a:tailEnd/>
          </a:ln>
          <a:effectLst/>
        </p:spPr>
        <p:txBody>
          <a:bodyPr lIns="108000" tIns="108000" rIns="108000" bIns="108000" rtlCol="0" anchor="ctr">
            <a:noAutofit/>
          </a:bodyPr>
          <a:lstStyle/>
          <a:p>
            <a:pPr defTabSz="914225">
              <a:spcAft>
                <a:spcPts val="600"/>
              </a:spcAft>
              <a:defRPr/>
            </a:pPr>
            <a:r>
              <a:rPr lang="en-US" sz="6000" kern="0" dirty="0">
                <a:solidFill>
                  <a:schemeClr val="accent1">
                    <a:lumMod val="60000"/>
                    <a:lumOff val="40000"/>
                  </a:schemeClr>
                </a:solidFill>
                <a:cs typeface="Segoe UI Semilight" panose="020B0402040204020203" pitchFamily="34" charset="0"/>
              </a:rPr>
              <a:t>Re-Cap of Day 1 + Challenge Queries</a:t>
            </a:r>
          </a:p>
        </p:txBody>
      </p:sp>
    </p:spTree>
    <p:extLst>
      <p:ext uri="{BB962C8B-B14F-4D97-AF65-F5344CB8AC3E}">
        <p14:creationId xmlns:p14="http://schemas.microsoft.com/office/powerpoint/2010/main" val="1898477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000" dirty="0">
                <a:solidFill>
                  <a:schemeClr val="accent1"/>
                </a:solidFill>
              </a:rPr>
              <a:t>Decision Making – Anomaly Detection </a:t>
            </a:r>
            <a:r>
              <a:rPr lang="en-US" sz="4400" dirty="0">
                <a:solidFill>
                  <a:schemeClr val="accent1"/>
                </a:solidFill>
              </a:rPr>
              <a:t>- Demo</a:t>
            </a: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366546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000" dirty="0">
                <a:solidFill>
                  <a:schemeClr val="accent1"/>
                </a:solidFill>
              </a:rPr>
              <a:t>Decision Making – Anomaly Detection</a:t>
            </a:r>
            <a:endParaRPr lang="en-US" sz="4400" dirty="0">
              <a:solidFill>
                <a:schemeClr val="accent1"/>
              </a:solidFill>
            </a:endParaRPr>
          </a:p>
          <a:p>
            <a:pPr defTabSz="932563">
              <a:defRPr/>
            </a:pPr>
            <a:r>
              <a:rPr lang="en-US" sz="2800" dirty="0">
                <a:solidFill>
                  <a:schemeClr val="accent1"/>
                </a:solidFill>
              </a:rPr>
              <a:t>Use Cases </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1938992"/>
          </a:xfrm>
          <a:prstGeom prst="rect">
            <a:avLst/>
          </a:prstGeom>
        </p:spPr>
        <p:txBody>
          <a:bodyPr wrap="square">
            <a:spAutoFit/>
          </a:bodyPr>
          <a:lstStyle/>
          <a:p>
            <a:pPr marL="285750" indent="-285750">
              <a:buFont typeface="Arial" panose="020B0604020202020204" pitchFamily="34" charset="0"/>
              <a:buChar char="•"/>
            </a:pPr>
            <a:r>
              <a:rPr lang="en-US" dirty="0"/>
              <a:t>Outlier Detection in any Industry segments</a:t>
            </a:r>
          </a:p>
          <a:p>
            <a:pPr indent="-285750">
              <a:buFont typeface="Arial" panose="020B0604020202020204" pitchFamily="34" charset="0"/>
              <a:buChar char="•"/>
            </a:pPr>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30723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Decision Making – Personalizer</a:t>
            </a:r>
            <a:endParaRPr lang="en-US" sz="2800" dirty="0">
              <a:solidFill>
                <a:schemeClr val="accent1"/>
              </a:solidFill>
            </a:endParaRPr>
          </a:p>
          <a:p>
            <a:pPr defTabSz="932563">
              <a:defRPr/>
            </a:pPr>
            <a:endParaRPr lang="en-US" sz="2800" dirty="0">
              <a:solidFill>
                <a:schemeClr val="accent1"/>
              </a:solidFill>
            </a:endParaRPr>
          </a:p>
          <a:p>
            <a:r>
              <a:rPr lang="en-US" sz="2400" b="1" dirty="0">
                <a:solidFill>
                  <a:schemeClr val="accent1"/>
                </a:solidFill>
              </a:rPr>
              <a:t>Azure Personalizer is a cloud-based API service that allows you to choose the best experience to show to your users, learning from their real-time behavior.</a:t>
            </a:r>
          </a:p>
          <a:p>
            <a:endParaRPr lang="en-US" dirty="0"/>
          </a:p>
          <a:p>
            <a:pPr marL="457200" indent="-457200">
              <a:buFont typeface="Arial" panose="020B0604020202020204" pitchFamily="34" charset="0"/>
              <a:buChar char="•"/>
            </a:pPr>
            <a:r>
              <a:rPr lang="en-US" sz="2800" dirty="0"/>
              <a:t>Client Application provides list o Actions and along Context (User / Device / Both)</a:t>
            </a:r>
          </a:p>
          <a:p>
            <a:pPr marL="457200" indent="-457200">
              <a:buFont typeface="Arial" panose="020B0604020202020204" pitchFamily="34" charset="0"/>
              <a:buChar char="•"/>
            </a:pPr>
            <a:r>
              <a:rPr lang="en-US" sz="2800" dirty="0"/>
              <a:t>Personalizer chooses the best action to take and responds bac the client application</a:t>
            </a:r>
          </a:p>
          <a:p>
            <a:pPr marL="457200" indent="-457200">
              <a:buFont typeface="Arial" panose="020B0604020202020204" pitchFamily="34" charset="0"/>
              <a:buChar char="•"/>
            </a:pPr>
            <a:r>
              <a:rPr lang="en-US" sz="2800" dirty="0"/>
              <a:t>Client Application takes that action and updates personalizer back with feedback inters of reward points</a:t>
            </a:r>
          </a:p>
          <a:p>
            <a:pPr marL="457200" indent="-457200">
              <a:buFont typeface="Arial" panose="020B0604020202020204" pitchFamily="34" charset="0"/>
              <a:buChar char="•"/>
            </a:pPr>
            <a:r>
              <a:rPr lang="en-US" sz="2800" dirty="0"/>
              <a:t>Personalizer updates its model based on the feedback to set it more accurate to next action prediction</a:t>
            </a:r>
          </a:p>
          <a:p>
            <a:br>
              <a:rPr lang="en-US" sz="4000" dirty="0"/>
            </a:br>
            <a:endParaRPr lang="en-US" sz="4000" dirty="0">
              <a:solidFill>
                <a:schemeClr val="tx1"/>
              </a:solidFill>
            </a:endParaRPr>
          </a:p>
          <a:p>
            <a:pPr defTabSz="932563">
              <a:defRPr/>
            </a:pPr>
            <a:endParaRPr lang="en-US" sz="200" dirty="0">
              <a:solidFill>
                <a:schemeClr val="tx1"/>
              </a:solidFill>
            </a:endParaRPr>
          </a:p>
          <a:p>
            <a:pPr marL="1428750" lvl="2" indent="-514350" defTabSz="932563">
              <a:buAutoNum type="arabicPeriod"/>
              <a:defRPr/>
            </a:pPr>
            <a:r>
              <a:rPr lang="en-US" sz="200" dirty="0"/>
              <a:t>. </a:t>
            </a:r>
            <a:endParaRPr lang="en-IN" sz="200" dirty="0"/>
          </a:p>
        </p:txBody>
      </p:sp>
    </p:spTree>
    <p:extLst>
      <p:ext uri="{BB962C8B-B14F-4D97-AF65-F5344CB8AC3E}">
        <p14:creationId xmlns:p14="http://schemas.microsoft.com/office/powerpoint/2010/main" val="2705166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400" dirty="0">
                <a:solidFill>
                  <a:schemeClr val="accent1"/>
                </a:solidFill>
              </a:rPr>
              <a:t>Decision Making – Personalizer</a:t>
            </a:r>
            <a:endParaRPr lang="en-US" sz="2800" dirty="0">
              <a:solidFill>
                <a:schemeClr val="accent1"/>
              </a:solidFill>
            </a:endParaRPr>
          </a:p>
          <a:p>
            <a:pPr defTabSz="932563">
              <a:defRPr/>
            </a:pPr>
            <a:endParaRPr lang="en-US" sz="2800" dirty="0">
              <a:solidFill>
                <a:schemeClr val="accent1"/>
              </a:solidFill>
            </a:endParaRPr>
          </a:p>
          <a:p>
            <a:r>
              <a:rPr lang="en-US" sz="2400" b="1" dirty="0">
                <a:solidFill>
                  <a:schemeClr val="accent1"/>
                </a:solidFill>
              </a:rPr>
              <a:t>Azure Personalizer is a cloud-based API service that allows you to choose the best experience to show to your users, learning from their real-time behavior.</a:t>
            </a:r>
          </a:p>
          <a:p>
            <a:endParaRPr lang="en-US" dirty="0"/>
          </a:p>
          <a:p>
            <a:br>
              <a:rPr lang="en-US" sz="4000" dirty="0"/>
            </a:br>
            <a:endParaRPr lang="en-US" sz="4000" dirty="0">
              <a:solidFill>
                <a:schemeClr val="tx1"/>
              </a:solidFill>
            </a:endParaRPr>
          </a:p>
          <a:p>
            <a:pPr defTabSz="932563">
              <a:defRPr/>
            </a:pPr>
            <a:endParaRPr lang="en-US" sz="200" dirty="0">
              <a:solidFill>
                <a:schemeClr val="tx1"/>
              </a:solidFill>
            </a:endParaRPr>
          </a:p>
          <a:p>
            <a:pPr marL="1428750" lvl="2" indent="-514350" defTabSz="932563">
              <a:buAutoNum type="arabicPeriod"/>
              <a:defRPr/>
            </a:pPr>
            <a:r>
              <a:rPr lang="en-US" sz="200" dirty="0"/>
              <a:t>. </a:t>
            </a:r>
            <a:endParaRPr lang="en-IN" sz="200" dirty="0"/>
          </a:p>
        </p:txBody>
      </p:sp>
      <p:pic>
        <p:nvPicPr>
          <p:cNvPr id="2" name="Picture 1">
            <a:extLst>
              <a:ext uri="{FF2B5EF4-FFF2-40B4-BE49-F238E27FC236}">
                <a16:creationId xmlns:a16="http://schemas.microsoft.com/office/drawing/2014/main" id="{0EF1EB17-71D8-461E-A7DC-60B0B29D5A85}"/>
              </a:ext>
            </a:extLst>
          </p:cNvPr>
          <p:cNvPicPr>
            <a:picLocks noChangeAspect="1"/>
          </p:cNvPicPr>
          <p:nvPr/>
        </p:nvPicPr>
        <p:blipFill>
          <a:blip r:embed="rId2"/>
          <a:stretch>
            <a:fillRect/>
          </a:stretch>
        </p:blipFill>
        <p:spPr>
          <a:xfrm>
            <a:off x="1389247" y="1944209"/>
            <a:ext cx="8721748" cy="4844456"/>
          </a:xfrm>
          <a:prstGeom prst="rect">
            <a:avLst/>
          </a:prstGeom>
        </p:spPr>
      </p:pic>
    </p:spTree>
    <p:extLst>
      <p:ext uri="{BB962C8B-B14F-4D97-AF65-F5344CB8AC3E}">
        <p14:creationId xmlns:p14="http://schemas.microsoft.com/office/powerpoint/2010/main" val="455926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Cognitive Services | </a:t>
            </a:r>
            <a:r>
              <a:rPr lang="en-US" sz="4000" dirty="0">
                <a:solidFill>
                  <a:schemeClr val="accent1"/>
                </a:solidFill>
              </a:rPr>
              <a:t>Decision Making – Personalizer</a:t>
            </a:r>
            <a:endParaRPr lang="en-US" sz="4400" dirty="0">
              <a:solidFill>
                <a:schemeClr val="accent1"/>
              </a:solidFill>
            </a:endParaRPr>
          </a:p>
          <a:p>
            <a:pPr defTabSz="932563">
              <a:defRPr/>
            </a:pPr>
            <a:r>
              <a:rPr lang="en-US" sz="2800" dirty="0">
                <a:solidFill>
                  <a:schemeClr val="accent1"/>
                </a:solidFill>
              </a:rPr>
              <a:t>Demo &amp; Use-cases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Rectangle 3">
            <a:extLst>
              <a:ext uri="{FF2B5EF4-FFF2-40B4-BE49-F238E27FC236}">
                <a16:creationId xmlns:a16="http://schemas.microsoft.com/office/drawing/2014/main" id="{9490C84B-3DC4-41F2-9090-F196B6348F53}"/>
              </a:ext>
            </a:extLst>
          </p:cNvPr>
          <p:cNvSpPr/>
          <p:nvPr/>
        </p:nvSpPr>
        <p:spPr>
          <a:xfrm>
            <a:off x="124566" y="1357412"/>
            <a:ext cx="10636194" cy="2492990"/>
          </a:xfrm>
          <a:prstGeom prst="rect">
            <a:avLst/>
          </a:prstGeom>
        </p:spPr>
        <p:txBody>
          <a:bodyPr wrap="square">
            <a:spAutoFit/>
          </a:bodyPr>
          <a:lstStyle/>
          <a:p>
            <a:pPr marL="285750" indent="-285750">
              <a:buFont typeface="Arial" panose="020B0604020202020204" pitchFamily="34" charset="0"/>
              <a:buChar char="•"/>
            </a:pPr>
            <a:r>
              <a:rPr lang="en-US" dirty="0"/>
              <a:t>Production Recommendations In Retail Apps</a:t>
            </a:r>
          </a:p>
          <a:p>
            <a:pPr marL="285750" indent="-285750">
              <a:buFont typeface="Arial" panose="020B0604020202020204" pitchFamily="34" charset="0"/>
              <a:buChar char="•"/>
            </a:pPr>
            <a:r>
              <a:rPr lang="en-US" dirty="0"/>
              <a:t>Video Recommendations in Learning Apps</a:t>
            </a:r>
          </a:p>
          <a:p>
            <a:pPr marL="285750" indent="-285750">
              <a:buFont typeface="Arial" panose="020B0604020202020204" pitchFamily="34" charset="0"/>
              <a:buChar char="•"/>
            </a:pPr>
            <a:r>
              <a:rPr lang="en-US" dirty="0"/>
              <a:t>Reinforcement learning use cases across industries</a:t>
            </a:r>
          </a:p>
          <a:p>
            <a:pPr indent="-285750">
              <a:buFont typeface="Arial" panose="020B0604020202020204" pitchFamily="34" charset="0"/>
              <a:buChar char="•"/>
            </a:pPr>
            <a:endParaRPr lang="en-US" sz="1600" dirty="0">
              <a:solidFill>
                <a:srgbClr val="000000"/>
              </a:solidFill>
              <a:latin typeface="Segoe UI" panose="020B0502040204020203" pitchFamily="34" charset="0"/>
            </a:endParaRPr>
          </a:p>
          <a:p>
            <a:endParaRPr lang="en-US" sz="1600" dirty="0">
              <a:solidFill>
                <a:srgbClr val="000000"/>
              </a:solidFill>
              <a:latin typeface="Segoe UI" panose="020B0502040204020203" pitchFamily="34" charset="0"/>
            </a:endParaRPr>
          </a:p>
          <a:p>
            <a:pPr>
              <a:buFont typeface="Arial" panose="020B0604020202020204" pitchFamily="34" charset="0"/>
              <a:buChar char="•"/>
            </a:pPr>
            <a:endParaRPr lang="en-US" sz="1600" dirty="0">
              <a:solidFill>
                <a:srgbClr val="000000"/>
              </a:solidFill>
              <a:latin typeface="Segoe UI" panose="020B0502040204020203" pitchFamily="34" charset="0"/>
            </a:endParaRPr>
          </a:p>
          <a:p>
            <a:pPr lvl="1"/>
            <a:endParaRPr lang="en-US" dirty="0">
              <a:solidFill>
                <a:srgbClr val="000000"/>
              </a:solidFill>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a:p>
            <a:pPr marL="742950" lvl="1" indent="-285750">
              <a:buFont typeface="Arial" panose="020B0604020202020204" pitchFamily="34" charset="0"/>
              <a:buChar char="•"/>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503634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88F464-0408-4CEF-A351-525364757542}"/>
              </a:ext>
            </a:extLst>
          </p:cNvPr>
          <p:cNvSpPr/>
          <p:nvPr/>
        </p:nvSpPr>
        <p:spPr>
          <a:xfrm>
            <a:off x="1518920" y="2459504"/>
            <a:ext cx="9154160" cy="1938992"/>
          </a:xfrm>
          <a:prstGeom prst="rect">
            <a:avLst/>
          </a:prstGeom>
        </p:spPr>
        <p:txBody>
          <a:bodyPr wrap="square">
            <a:spAutoFit/>
          </a:bodyPr>
          <a:lstStyle/>
          <a:p>
            <a:pPr algn="ctr" defTabSz="932563">
              <a:defRPr/>
            </a:pPr>
            <a:r>
              <a:rPr lang="en-US" sz="6000" spc="-102" dirty="0">
                <a:ln w="3175">
                  <a:noFill/>
                </a:ln>
                <a:solidFill>
                  <a:schemeClr val="accent1"/>
                </a:solidFill>
                <a:latin typeface="+mj-lt"/>
                <a:cs typeface="Segoe UI" pitchFamily="34" charset="0"/>
              </a:rPr>
              <a:t>Debrief About Offline </a:t>
            </a:r>
            <a:r>
              <a:rPr lang="en-US" sz="6000" spc="-102" dirty="0" err="1">
                <a:ln w="3175">
                  <a:noFill/>
                </a:ln>
                <a:solidFill>
                  <a:schemeClr val="accent1"/>
                </a:solidFill>
                <a:latin typeface="+mj-lt"/>
                <a:cs typeface="Segoe UI" pitchFamily="34" charset="0"/>
              </a:rPr>
              <a:t>HoL</a:t>
            </a:r>
            <a:r>
              <a:rPr lang="en-US" sz="6000" spc="-102" dirty="0">
                <a:ln w="3175">
                  <a:noFill/>
                </a:ln>
                <a:solidFill>
                  <a:schemeClr val="accent1"/>
                </a:solidFill>
                <a:latin typeface="+mj-lt"/>
                <a:cs typeface="Segoe UI" pitchFamily="34" charset="0"/>
              </a:rPr>
              <a:t> and Challenges</a:t>
            </a:r>
          </a:p>
        </p:txBody>
      </p:sp>
    </p:spTree>
    <p:extLst>
      <p:ext uri="{BB962C8B-B14F-4D97-AF65-F5344CB8AC3E}">
        <p14:creationId xmlns:p14="http://schemas.microsoft.com/office/powerpoint/2010/main" val="1912756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88F464-0408-4CEF-A351-525364757542}"/>
              </a:ext>
            </a:extLst>
          </p:cNvPr>
          <p:cNvSpPr/>
          <p:nvPr/>
        </p:nvSpPr>
        <p:spPr>
          <a:xfrm>
            <a:off x="2377440" y="2753360"/>
            <a:ext cx="9154160" cy="1015663"/>
          </a:xfrm>
          <a:prstGeom prst="rect">
            <a:avLst/>
          </a:prstGeom>
        </p:spPr>
        <p:txBody>
          <a:bodyPr wrap="square">
            <a:spAutoFit/>
          </a:bodyPr>
          <a:lstStyle/>
          <a:p>
            <a:pPr defTabSz="932563">
              <a:defRPr/>
            </a:pPr>
            <a:r>
              <a:rPr lang="en-US" sz="6000" spc="-102" dirty="0">
                <a:ln w="3175">
                  <a:noFill/>
                </a:ln>
                <a:solidFill>
                  <a:schemeClr val="accent1"/>
                </a:solidFill>
                <a:latin typeface="+mj-lt"/>
                <a:cs typeface="Segoe UI" pitchFamily="34" charset="0"/>
              </a:rPr>
              <a:t>Day 2 closure and Q&amp;A</a:t>
            </a:r>
          </a:p>
        </p:txBody>
      </p:sp>
    </p:spTree>
    <p:extLst>
      <p:ext uri="{BB962C8B-B14F-4D97-AF65-F5344CB8AC3E}">
        <p14:creationId xmlns:p14="http://schemas.microsoft.com/office/powerpoint/2010/main" val="181152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1975070" cy="2534718"/>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a:t>
            </a:r>
            <a:endParaRPr lang="en-US" sz="2800" dirty="0">
              <a:solidFill>
                <a:schemeClr val="accent1"/>
              </a:solidFill>
            </a:endParaRPr>
          </a:p>
          <a:p>
            <a:pPr defTabSz="932563">
              <a:defRPr/>
            </a:pPr>
            <a:endParaRPr lang="en-US" sz="2800" dirty="0">
              <a:solidFill>
                <a:schemeClr val="accent1"/>
              </a:solidFill>
            </a:endParaRPr>
          </a:p>
          <a:p>
            <a:pPr algn="just" defTabSz="932563">
              <a:defRPr/>
            </a:pPr>
            <a:r>
              <a:rPr lang="en-US" sz="2400" dirty="0">
                <a:solidFill>
                  <a:schemeClr val="accent1"/>
                </a:solidFill>
              </a:rPr>
              <a:t>The Azure Face API is a cognitive service that provides algorithms for detecting, recognizing, and analyzing human faces in images. The ability to process human face information is important in many different software scenarios, such as security, natural user interface, image content analysis and management, mobile apps, and robotics. </a:t>
            </a:r>
            <a:endParaRPr lang="en-US" sz="2800" dirty="0">
              <a:solidFill>
                <a:schemeClr val="tx1"/>
              </a:solidFill>
            </a:endParaRPr>
          </a:p>
          <a:p>
            <a:pPr algn="just" defTabSz="932563">
              <a:defRPr/>
            </a:pPr>
            <a:endParaRPr lang="en-US" sz="2800" dirty="0">
              <a:solidFill>
                <a:schemeClr val="accent1"/>
              </a:solidFill>
            </a:endParaRPr>
          </a:p>
          <a:p>
            <a:pPr lvl="0"/>
            <a:endParaRPr lang="en-IN" sz="1600" dirty="0"/>
          </a:p>
          <a:p>
            <a:pPr defTabSz="932563">
              <a:defRPr/>
            </a:pPr>
            <a:r>
              <a:rPr lang="en-US" sz="3200" dirty="0">
                <a:solidFill>
                  <a:schemeClr val="accent1"/>
                </a:solidFill>
              </a:rPr>
              <a:t>Few concepts:</a:t>
            </a:r>
          </a:p>
          <a:p>
            <a:pPr defTabSz="932563">
              <a:defRPr/>
            </a:pPr>
            <a:endParaRPr lang="en-US" sz="3200" dirty="0">
              <a:solidFill>
                <a:schemeClr val="accent1"/>
              </a:solidFill>
            </a:endParaRPr>
          </a:p>
          <a:p>
            <a:pPr defTabSz="932563">
              <a:defRPr/>
            </a:pPr>
            <a:r>
              <a:rPr lang="en-US" sz="2800" dirty="0">
                <a:solidFill>
                  <a:schemeClr val="accent1"/>
                </a:solidFill>
              </a:rPr>
              <a:t>Face Detection/Tracking:</a:t>
            </a:r>
          </a:p>
          <a:p>
            <a:pPr marL="457200" indent="-457200" defTabSz="932563">
              <a:buFont typeface="Arial" panose="020B0604020202020204" pitchFamily="34" charset="0"/>
              <a:buChar char="•"/>
              <a:defRPr/>
            </a:pPr>
            <a:r>
              <a:rPr lang="en-US" sz="2800" dirty="0">
                <a:solidFill>
                  <a:schemeClr val="accent1"/>
                </a:solidFill>
              </a:rPr>
              <a:t>Detecting a face but not knowing its identity</a:t>
            </a:r>
          </a:p>
          <a:p>
            <a:pPr marL="457200" indent="-457200" defTabSz="932563">
              <a:buFont typeface="Arial" panose="020B0604020202020204" pitchFamily="34" charset="0"/>
              <a:buChar char="•"/>
              <a:defRPr/>
            </a:pPr>
            <a:r>
              <a:rPr lang="en-US" sz="2800" dirty="0">
                <a:solidFill>
                  <a:schemeClr val="accent1"/>
                </a:solidFill>
              </a:rPr>
              <a:t>Can detect emotions, gender, age, etc.,</a:t>
            </a:r>
          </a:p>
          <a:p>
            <a:pPr defTabSz="932563">
              <a:defRPr/>
            </a:pPr>
            <a:endParaRPr lang="en-US" sz="3200" dirty="0">
              <a:solidFill>
                <a:schemeClr val="accent1"/>
              </a:solidFill>
            </a:endParaRPr>
          </a:p>
          <a:p>
            <a:pPr defTabSz="932563">
              <a:defRPr/>
            </a:pPr>
            <a:r>
              <a:rPr lang="en-US" sz="2800" dirty="0">
                <a:solidFill>
                  <a:schemeClr val="accent1"/>
                </a:solidFill>
              </a:rPr>
              <a:t>Face Recognition/Identification</a:t>
            </a:r>
          </a:p>
          <a:p>
            <a:pPr marL="457200" indent="-457200" defTabSz="932563">
              <a:buFont typeface="Arial" panose="020B0604020202020204" pitchFamily="34" charset="0"/>
              <a:buChar char="•"/>
              <a:defRPr/>
            </a:pPr>
            <a:r>
              <a:rPr lang="en-US" sz="2800" dirty="0">
                <a:solidFill>
                  <a:schemeClr val="accent1"/>
                </a:solidFill>
              </a:rPr>
              <a:t>Identifying a specified face</a:t>
            </a: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414982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4"/>
            <a:ext cx="11975070" cy="2910171"/>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a:t>
            </a:r>
            <a:endParaRPr lang="en-US" sz="2800" dirty="0">
              <a:solidFill>
                <a:schemeClr val="accent1"/>
              </a:solidFill>
            </a:endParaRPr>
          </a:p>
          <a:p>
            <a:pPr defTabSz="932563">
              <a:defRPr/>
            </a:pPr>
            <a:endParaRPr lang="en-US" sz="2800" dirty="0">
              <a:solidFill>
                <a:schemeClr val="accent1"/>
              </a:solidFill>
            </a:endParaRPr>
          </a:p>
          <a:p>
            <a:pPr algn="just" defTabSz="932563">
              <a:defRPr/>
            </a:pPr>
            <a:r>
              <a:rPr lang="en-US" sz="2400" dirty="0">
                <a:solidFill>
                  <a:schemeClr val="accent1"/>
                </a:solidFill>
              </a:rPr>
              <a:t>The following are the mostly used APIs</a:t>
            </a:r>
          </a:p>
          <a:p>
            <a:pPr marL="514350" indent="-514350" algn="just" defTabSz="932563">
              <a:buFont typeface="+mj-lt"/>
              <a:buAutoNum type="arabicPeriod"/>
              <a:defRPr/>
            </a:pPr>
            <a:endParaRPr lang="en-US" sz="2800" dirty="0">
              <a:solidFill>
                <a:schemeClr val="tx1"/>
              </a:solidFill>
            </a:endParaRPr>
          </a:p>
          <a:p>
            <a:pPr marL="514350" indent="-514350" algn="just" defTabSz="932563">
              <a:buFont typeface="Wingdings" panose="05000000000000000000" pitchFamily="2" charset="2"/>
              <a:buChar char="§"/>
              <a:defRPr/>
            </a:pPr>
            <a:r>
              <a:rPr lang="en-US" sz="2800" dirty="0">
                <a:solidFill>
                  <a:srgbClr val="00B0F0"/>
                </a:solidFill>
              </a:rPr>
              <a:t>Face Detection </a:t>
            </a:r>
            <a:r>
              <a:rPr lang="en-US" sz="1800" dirty="0">
                <a:solidFill>
                  <a:schemeClr val="tx1"/>
                </a:solidFill>
              </a:rPr>
              <a:t>– Detect one or more faces in an image and returns the face rectangle along with face attributes like – Age, Gender, Pose, Smile and Facial Hair along with 27 landmarks for each face.</a:t>
            </a:r>
          </a:p>
          <a:p>
            <a:pPr marL="514350" indent="-514350" algn="just" defTabSz="932563">
              <a:buFont typeface="Wingdings" panose="05000000000000000000" pitchFamily="2" charset="2"/>
              <a:buChar char="§"/>
              <a:defRPr/>
            </a:pPr>
            <a:endParaRPr lang="en-US" sz="1800" dirty="0">
              <a:solidFill>
                <a:schemeClr val="tx1"/>
              </a:solidFill>
            </a:endParaRPr>
          </a:p>
          <a:p>
            <a:pPr marL="514350" indent="-514350" algn="just" defTabSz="932563">
              <a:buFont typeface="Wingdings" panose="05000000000000000000" pitchFamily="2" charset="2"/>
              <a:buChar char="§"/>
              <a:defRPr/>
            </a:pPr>
            <a:r>
              <a:rPr lang="en-US" sz="2800" dirty="0">
                <a:solidFill>
                  <a:srgbClr val="00B0F0"/>
                </a:solidFill>
              </a:rPr>
              <a:t>Face Identification </a:t>
            </a:r>
            <a:r>
              <a:rPr lang="en-US" sz="2800" dirty="0">
                <a:solidFill>
                  <a:schemeClr val="tx1"/>
                </a:solidFill>
              </a:rPr>
              <a:t>- </a:t>
            </a:r>
            <a:r>
              <a:rPr lang="en-US" sz="1800" dirty="0">
                <a:solidFill>
                  <a:schemeClr val="tx1"/>
                </a:solidFill>
              </a:rPr>
              <a:t>Face API enables you to search, identify and match faces in your private repository of up to 1 million people</a:t>
            </a:r>
            <a:r>
              <a:rPr lang="en-US" sz="2800" dirty="0">
                <a:solidFill>
                  <a:schemeClr val="tx1"/>
                </a:solidFill>
              </a:rPr>
              <a:t>.</a:t>
            </a:r>
          </a:p>
          <a:p>
            <a:pPr algn="just" defTabSz="932563">
              <a:defRPr/>
            </a:pPr>
            <a:endParaRPr lang="en-US" sz="1800" dirty="0">
              <a:solidFill>
                <a:schemeClr val="tx1"/>
              </a:solidFill>
            </a:endParaRPr>
          </a:p>
          <a:p>
            <a:pPr marL="514350" indent="-514350" algn="just" defTabSz="932563">
              <a:buFont typeface="Wingdings" panose="05000000000000000000" pitchFamily="2" charset="2"/>
              <a:buChar char="§"/>
              <a:defRPr/>
            </a:pPr>
            <a:r>
              <a:rPr lang="en-US" sz="2800" dirty="0">
                <a:solidFill>
                  <a:srgbClr val="00B0F0"/>
                </a:solidFill>
              </a:rPr>
              <a:t>Face Verification </a:t>
            </a:r>
            <a:r>
              <a:rPr lang="en-US" sz="2800" dirty="0">
                <a:solidFill>
                  <a:schemeClr val="tx1"/>
                </a:solidFill>
              </a:rPr>
              <a:t>- </a:t>
            </a:r>
            <a:r>
              <a:rPr lang="en-US" sz="1800" dirty="0">
                <a:solidFill>
                  <a:schemeClr val="tx1"/>
                </a:solidFill>
              </a:rPr>
              <a:t>Check the likelihood that two faces belong to the same person. The API will return a confidence score about how likely it is that the two faces belong to one person.</a:t>
            </a:r>
          </a:p>
          <a:p>
            <a:pPr marL="514350" indent="-514350" algn="just" defTabSz="932563">
              <a:buFont typeface="Wingdings" panose="05000000000000000000" pitchFamily="2" charset="2"/>
              <a:buChar char="§"/>
              <a:defRPr/>
            </a:pPr>
            <a:endParaRPr lang="en-US" sz="1800" dirty="0">
              <a:solidFill>
                <a:schemeClr val="tx1"/>
              </a:solidFill>
            </a:endParaRPr>
          </a:p>
          <a:p>
            <a:pPr marL="971550" lvl="1" indent="-514350" algn="just" defTabSz="932563">
              <a:buFont typeface="Wingdings" panose="05000000000000000000" pitchFamily="2" charset="2"/>
              <a:buChar char="§"/>
              <a:defRPr/>
            </a:pPr>
            <a:r>
              <a:rPr lang="en-US" sz="100" dirty="0" err="1">
                <a:solidFill>
                  <a:schemeClr val="tx1"/>
                </a:solidFill>
              </a:rPr>
              <a:t>Fdgdf</a:t>
            </a:r>
            <a:r>
              <a:rPr lang="en-US" sz="100" dirty="0">
                <a:solidFill>
                  <a:schemeClr val="tx1"/>
                </a:solidFill>
              </a:rPr>
              <a:t>	</a:t>
            </a:r>
          </a:p>
          <a:p>
            <a:pPr marL="971550" lvl="1" indent="-514350" algn="just" defTabSz="932563">
              <a:buFont typeface="Wingdings" panose="05000000000000000000" pitchFamily="2" charset="2"/>
              <a:buChar char="§"/>
              <a:defRPr/>
            </a:pPr>
            <a:r>
              <a:rPr lang="en-US" sz="100" dirty="0" err="1"/>
              <a:t>dfdfg</a:t>
            </a:r>
            <a:endParaRPr lang="en-US" sz="100" dirty="0">
              <a:solidFill>
                <a:schemeClr val="tx1"/>
              </a:solidFill>
            </a:endParaRPr>
          </a:p>
          <a:p>
            <a:pPr marL="971550" lvl="1" indent="-514350" algn="just" defTabSz="932563">
              <a:buFont typeface="Wingdings" panose="05000000000000000000" pitchFamily="2" charset="2"/>
              <a:buChar char="§"/>
              <a:defRPr/>
            </a:pPr>
            <a:endParaRPr lang="en-US" sz="100" dirty="0">
              <a:solidFill>
                <a:schemeClr val="tx1"/>
              </a:solidFill>
            </a:endParaRPr>
          </a:p>
          <a:p>
            <a:pPr marL="514350" indent="-514350" algn="just" defTabSz="932563">
              <a:buFont typeface="Wingdings" panose="05000000000000000000" pitchFamily="2" charset="2"/>
              <a:buChar char="§"/>
              <a:defRPr/>
            </a:pPr>
            <a:r>
              <a:rPr lang="en-US" sz="2800" dirty="0">
                <a:solidFill>
                  <a:srgbClr val="00B0F0"/>
                </a:solidFill>
              </a:rPr>
              <a:t>Similar Face Search </a:t>
            </a:r>
            <a:r>
              <a:rPr lang="en-US" sz="2800" dirty="0">
                <a:solidFill>
                  <a:schemeClr val="tx1"/>
                </a:solidFill>
              </a:rPr>
              <a:t>- </a:t>
            </a:r>
            <a:r>
              <a:rPr lang="en-US" sz="1800" dirty="0">
                <a:solidFill>
                  <a:schemeClr val="tx1"/>
                </a:solidFill>
              </a:rPr>
              <a:t>Easily find similar-looking faces. Given a collection of faces and a new face as a query, this API will return a collection of similar faces.</a:t>
            </a:r>
          </a:p>
          <a:p>
            <a:pPr marL="514350" indent="-514350" algn="just" defTabSz="932563">
              <a:buFont typeface="Wingdings" panose="05000000000000000000" pitchFamily="2" charset="2"/>
              <a:buChar char="§"/>
              <a:defRPr/>
            </a:pPr>
            <a:endParaRPr lang="en-US" sz="1800" dirty="0">
              <a:solidFill>
                <a:schemeClr val="tx1"/>
              </a:solidFill>
            </a:endParaRPr>
          </a:p>
          <a:p>
            <a:pPr marL="514350" indent="-514350" algn="just" defTabSz="932563">
              <a:buFont typeface="Wingdings" panose="05000000000000000000" pitchFamily="2" charset="2"/>
              <a:buChar char="§"/>
              <a:defRPr/>
            </a:pPr>
            <a:r>
              <a:rPr lang="en-US" sz="2800" dirty="0">
                <a:solidFill>
                  <a:srgbClr val="00B0F0"/>
                </a:solidFill>
              </a:rPr>
              <a:t>Face Grouping </a:t>
            </a:r>
            <a:r>
              <a:rPr lang="en-US" sz="2800" dirty="0">
                <a:solidFill>
                  <a:schemeClr val="tx1"/>
                </a:solidFill>
              </a:rPr>
              <a:t>– </a:t>
            </a:r>
            <a:r>
              <a:rPr lang="en-US" sz="1800" dirty="0">
                <a:solidFill>
                  <a:schemeClr val="tx1"/>
                </a:solidFill>
              </a:rPr>
              <a:t>Organize many unidentified faces together into Groups based on their visual similarity</a:t>
            </a:r>
          </a:p>
          <a:p>
            <a:pPr algn="just" defTabSz="932563">
              <a:defRPr/>
            </a:pPr>
            <a:endParaRPr lang="en-US" sz="2800" dirty="0">
              <a:solidFill>
                <a:schemeClr val="accent1"/>
              </a:solidFill>
            </a:endParaRPr>
          </a:p>
          <a:p>
            <a:pPr lvl="0"/>
            <a:endParaRPr lang="en-IN" sz="1600" dirty="0"/>
          </a:p>
          <a:p>
            <a:pPr defTabSz="932563">
              <a:defRPr/>
            </a:pPr>
            <a:endParaRPr lang="en-US" sz="4400" dirty="0">
              <a:solidFill>
                <a:schemeClr val="accent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55356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4D1DD1-F93B-42AF-BCCE-D4E5B46A53A3}"/>
              </a:ext>
            </a:extLst>
          </p:cNvPr>
          <p:cNvPicPr>
            <a:picLocks noChangeAspect="1"/>
          </p:cNvPicPr>
          <p:nvPr/>
        </p:nvPicPr>
        <p:blipFill>
          <a:blip r:embed="rId2"/>
          <a:stretch>
            <a:fillRect/>
          </a:stretch>
        </p:blipFill>
        <p:spPr>
          <a:xfrm>
            <a:off x="1413841" y="1811406"/>
            <a:ext cx="8648700" cy="5143500"/>
          </a:xfrm>
          <a:prstGeom prst="rect">
            <a:avLst/>
          </a:prstGeom>
        </p:spPr>
      </p:pic>
      <p:sp>
        <p:nvSpPr>
          <p:cNvPr id="5" name="Title 1">
            <a:extLst>
              <a:ext uri="{FF2B5EF4-FFF2-40B4-BE49-F238E27FC236}">
                <a16:creationId xmlns:a16="http://schemas.microsoft.com/office/drawing/2014/main" id="{F610BA0E-D021-40B2-99E1-A8A61D84A9F8}"/>
              </a:ext>
            </a:extLst>
          </p:cNvPr>
          <p:cNvSpPr txBox="1">
            <a:spLocks/>
          </p:cNvSpPr>
          <p:nvPr/>
        </p:nvSpPr>
        <p:spPr>
          <a:xfrm>
            <a:off x="124566" y="69335"/>
            <a:ext cx="12067434" cy="1143239"/>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 API</a:t>
            </a:r>
          </a:p>
          <a:p>
            <a:pPr defTabSz="932563">
              <a:defRPr/>
            </a:pPr>
            <a:endParaRPr lang="en-US" sz="2800" dirty="0">
              <a:solidFill>
                <a:schemeClr val="accent1"/>
              </a:solidFill>
            </a:endParaRPr>
          </a:p>
          <a:p>
            <a:pPr defTabSz="932563">
              <a:defRPr/>
            </a:pPr>
            <a:r>
              <a:rPr lang="en-US" sz="2800" dirty="0">
                <a:solidFill>
                  <a:schemeClr val="accent1"/>
                </a:solidFill>
              </a:rPr>
              <a:t>Face Landmarks</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351664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D480F1-2A3C-41D7-8338-FBE5EF40E0A3}"/>
              </a:ext>
            </a:extLst>
          </p:cNvPr>
          <p:cNvPicPr>
            <a:picLocks noChangeAspect="1"/>
          </p:cNvPicPr>
          <p:nvPr/>
        </p:nvPicPr>
        <p:blipFill>
          <a:blip r:embed="rId2"/>
          <a:stretch>
            <a:fillRect/>
          </a:stretch>
        </p:blipFill>
        <p:spPr>
          <a:xfrm>
            <a:off x="0" y="246580"/>
            <a:ext cx="6827740" cy="6858000"/>
          </a:xfrm>
          <a:prstGeom prst="rect">
            <a:avLst/>
          </a:prstGeom>
        </p:spPr>
      </p:pic>
      <p:pic>
        <p:nvPicPr>
          <p:cNvPr id="26" name="Picture 25">
            <a:extLst>
              <a:ext uri="{FF2B5EF4-FFF2-40B4-BE49-F238E27FC236}">
                <a16:creationId xmlns:a16="http://schemas.microsoft.com/office/drawing/2014/main" id="{3C1FE8CE-E680-4C20-84B9-6A54227BB339}"/>
              </a:ext>
            </a:extLst>
          </p:cNvPr>
          <p:cNvPicPr>
            <a:picLocks noChangeAspect="1"/>
          </p:cNvPicPr>
          <p:nvPr/>
        </p:nvPicPr>
        <p:blipFill>
          <a:blip r:embed="rId3"/>
          <a:stretch>
            <a:fillRect/>
          </a:stretch>
        </p:blipFill>
        <p:spPr>
          <a:xfrm>
            <a:off x="6546832" y="0"/>
            <a:ext cx="5525304" cy="3552825"/>
          </a:xfrm>
          <a:prstGeom prst="rect">
            <a:avLst/>
          </a:prstGeom>
        </p:spPr>
      </p:pic>
      <p:cxnSp>
        <p:nvCxnSpPr>
          <p:cNvPr id="28" name="Straight Connector 27">
            <a:extLst>
              <a:ext uri="{FF2B5EF4-FFF2-40B4-BE49-F238E27FC236}">
                <a16:creationId xmlns:a16="http://schemas.microsoft.com/office/drawing/2014/main" id="{DAB6E0A1-B023-4A15-ABBA-012907B5DF6D}"/>
              </a:ext>
            </a:extLst>
          </p:cNvPr>
          <p:cNvCxnSpPr>
            <a:cxnSpLocks/>
          </p:cNvCxnSpPr>
          <p:nvPr/>
        </p:nvCxnSpPr>
        <p:spPr>
          <a:xfrm>
            <a:off x="6606283" y="369870"/>
            <a:ext cx="68226" cy="648813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5805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 </a:t>
            </a:r>
          </a:p>
          <a:p>
            <a:pPr defTabSz="932563">
              <a:defRPr/>
            </a:pPr>
            <a:r>
              <a:rPr lang="en-US" sz="2800" dirty="0">
                <a:solidFill>
                  <a:schemeClr val="accent1"/>
                </a:solidFill>
              </a:rPr>
              <a:t>Flow of APIs for Facial Verification / Recognition</a:t>
            </a: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endParaRPr lang="en-US" sz="2800" dirty="0">
              <a:solidFill>
                <a:schemeClr val="accent1"/>
              </a:solidFill>
            </a:endParaRPr>
          </a:p>
          <a:p>
            <a:pPr defTabSz="932563">
              <a:defRPr/>
            </a:pPr>
            <a:r>
              <a:rPr lang="en-US" sz="2800" u="sng" dirty="0">
                <a:solidFill>
                  <a:schemeClr val="accent1"/>
                </a:solidFill>
              </a:rPr>
              <a:t>Developer Portal</a:t>
            </a:r>
          </a:p>
          <a:p>
            <a:pPr defTabSz="932563">
              <a:defRPr/>
            </a:pPr>
            <a:endParaRPr lang="en-US" sz="2800" dirty="0">
              <a:solidFill>
                <a:schemeClr val="accent1"/>
              </a:solidFill>
            </a:endParaRPr>
          </a:p>
          <a:p>
            <a:pPr defTabSz="932563">
              <a:defRPr/>
            </a:pPr>
            <a:r>
              <a:rPr lang="en-IN" sz="2800" dirty="0">
                <a:hlinkClick r:id="rId2"/>
              </a:rPr>
              <a:t>https://westcentralus.dev.cognitive.microsoft.com/docs/services/563879b61984550e40cbbe8d/operations/563879b61984550f30395237/console</a:t>
            </a: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10019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02AB2B-0470-49D0-A662-C9CC1AB64FF7}"/>
              </a:ext>
            </a:extLst>
          </p:cNvPr>
          <p:cNvSpPr txBox="1">
            <a:spLocks/>
          </p:cNvSpPr>
          <p:nvPr/>
        </p:nvSpPr>
        <p:spPr>
          <a:xfrm>
            <a:off x="124566" y="693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rgbClr val="505050">
                    <a:lumMod val="50000"/>
                  </a:srgbClr>
                </a:solidFill>
              </a:rPr>
              <a:t>Vision| </a:t>
            </a:r>
            <a:r>
              <a:rPr lang="en-US" sz="4400" dirty="0">
                <a:solidFill>
                  <a:schemeClr val="accent1"/>
                </a:solidFill>
              </a:rPr>
              <a:t>Face API</a:t>
            </a:r>
          </a:p>
          <a:p>
            <a:pPr defTabSz="932563">
              <a:defRPr/>
            </a:pPr>
            <a:endParaRPr lang="en-US" sz="2800" dirty="0">
              <a:solidFill>
                <a:schemeClr val="accent1"/>
              </a:solidFill>
            </a:endParaRP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
        <p:nvSpPr>
          <p:cNvPr id="4" name="Title 1">
            <a:extLst>
              <a:ext uri="{FF2B5EF4-FFF2-40B4-BE49-F238E27FC236}">
                <a16:creationId xmlns:a16="http://schemas.microsoft.com/office/drawing/2014/main" id="{311D937A-FC43-4479-BDA0-8A51B05336C1}"/>
              </a:ext>
            </a:extLst>
          </p:cNvPr>
          <p:cNvSpPr txBox="1">
            <a:spLocks/>
          </p:cNvSpPr>
          <p:nvPr/>
        </p:nvSpPr>
        <p:spPr>
          <a:xfrm>
            <a:off x="1251000" y="2964935"/>
            <a:ext cx="12067434" cy="2045712"/>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400" dirty="0">
                <a:solidFill>
                  <a:schemeClr val="accent1"/>
                </a:solidFill>
              </a:rPr>
              <a:t>                             </a:t>
            </a:r>
            <a:r>
              <a:rPr lang="en-US" sz="4400" b="1" u="sng" dirty="0">
                <a:solidFill>
                  <a:schemeClr val="accent1"/>
                </a:solidFill>
              </a:rPr>
              <a:t>DEMO</a:t>
            </a:r>
          </a:p>
          <a:p>
            <a:pPr defTabSz="932563">
              <a:defRPr/>
            </a:pPr>
            <a:endParaRPr lang="en-US" sz="2800" dirty="0">
              <a:solidFill>
                <a:schemeClr val="tx1"/>
              </a:solidFill>
            </a:endParaRPr>
          </a:p>
          <a:p>
            <a:pPr defTabSz="932563">
              <a:defRPr/>
            </a:pPr>
            <a:endParaRPr lang="en-US" sz="100" dirty="0">
              <a:solidFill>
                <a:schemeClr val="tx1"/>
              </a:solidFill>
            </a:endParaRPr>
          </a:p>
          <a:p>
            <a:pPr marL="1428750" lvl="2" indent="-514350" defTabSz="932563">
              <a:buAutoNum type="arabicPeriod"/>
              <a:defRPr/>
            </a:pPr>
            <a:r>
              <a:rPr lang="en-US" sz="100" dirty="0">
                <a:solidFill>
                  <a:schemeClr val="accent1"/>
                </a:solidFill>
              </a:rPr>
              <a:t>. </a:t>
            </a:r>
            <a:endParaRPr lang="en-IN" sz="100" dirty="0">
              <a:solidFill>
                <a:schemeClr val="accent1"/>
              </a:solidFill>
            </a:endParaRPr>
          </a:p>
        </p:txBody>
      </p:sp>
    </p:spTree>
    <p:extLst>
      <p:ext uri="{BB962C8B-B14F-4D97-AF65-F5344CB8AC3E}">
        <p14:creationId xmlns:p14="http://schemas.microsoft.com/office/powerpoint/2010/main" val="2607718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21076</TotalTime>
  <Words>2472</Words>
  <Application>Microsoft Office PowerPoint</Application>
  <PresentationFormat>Widescreen</PresentationFormat>
  <Paragraphs>460</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Segoe UI</vt:lpstr>
      <vt:lpstr>Segoe UI Semilight</vt:lpstr>
      <vt:lpstr>wf_segoe-ui_normal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Madhavi Jha</dc:creator>
  <cp:lastModifiedBy>Suneetha Chowdary</cp:lastModifiedBy>
  <cp:revision>336</cp:revision>
  <dcterms:created xsi:type="dcterms:W3CDTF">2018-06-04T19:08:48Z</dcterms:created>
  <dcterms:modified xsi:type="dcterms:W3CDTF">2019-12-28T09:47:24Z</dcterms:modified>
</cp:coreProperties>
</file>