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47" r:id="rId18"/>
    <p:sldId id="305" r:id="rId19"/>
    <p:sldId id="345" r:id="rId20"/>
    <p:sldId id="346" r:id="rId21"/>
    <p:sldId id="321" r:id="rId22"/>
    <p:sldId id="317" r:id="rId23"/>
    <p:sldId id="316" r:id="rId24"/>
    <p:sldId id="332" r:id="rId25"/>
    <p:sldId id="333" r:id="rId26"/>
    <p:sldId id="330" r:id="rId27"/>
    <p:sldId id="331" r:id="rId28"/>
    <p:sldId id="334" r:id="rId29"/>
    <p:sldId id="335" r:id="rId30"/>
    <p:sldId id="336" r:id="rId31"/>
    <p:sldId id="337" r:id="rId32"/>
    <p:sldId id="338" r:id="rId33"/>
    <p:sldId id="339" r:id="rId34"/>
    <p:sldId id="340" r:id="rId35"/>
    <p:sldId id="341" r:id="rId36"/>
    <p:sldId id="319" r:id="rId37"/>
    <p:sldId id="342" r:id="rId38"/>
    <p:sldId id="343" r:id="rId39"/>
    <p:sldId id="344" r:id="rId40"/>
    <p:sldId id="348" r:id="rId41"/>
    <p:sldId id="349" r:id="rId42"/>
    <p:sldId id="318"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56978" autoAdjust="0"/>
  </p:normalViewPr>
  <p:slideViewPr>
    <p:cSldViewPr snapToGrid="0">
      <p:cViewPr varScale="1">
        <p:scale>
          <a:sx n="60" d="100"/>
          <a:sy n="60" d="100"/>
        </p:scale>
        <p:origin x="876" y="78"/>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Minimize the number of disparate services they use across ingest, transformation, querying and storage, so that teams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Work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Concerned about performance, must make sure core approaches for best performance of the solution are well understood.</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Create a solution that provides a consistent security model across all components.</a:t>
            </a:r>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3275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an Azure Synapse Pipelines containing the Copy Data activity, which lands the data in Azure Data Lake Gen2.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At the Preparation stage, Mapping Data Flows, which are Synapse Pipeline activities just like the Copy Data activity, can be created using the graphical designer to perform some data preparation tasks. This preparation step is used to ensure the data being stored in a useful format, like parquet. Initial data cleansing to remove duplicates, filter out erroneous data, as well as impute missing values.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bursty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WebJob. This WebJob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2516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 Alternatively, they can also expose their model with a Web Service running in Kubernetes or ACI.</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837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6882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DataFrame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DataFrames.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Jupyter notebooks and leverage their favorite libraries to prepare data within Azure Synapse Analytics. It is recommended that they use Azure Machine Learning Studio for model training and auto ml scenarios.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Jupyter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D4D4D4"/>
                </a:solidFill>
                <a:effectLst/>
                <a:latin typeface="Consolas" panose="020B0609020204030204" pitchFamily="49" charset="0"/>
              </a:rPr>
              <a:t>How does your solution address their need to keep their part costs table in the data warehouse updated by the supplier invoices?</a:t>
            </a:r>
          </a:p>
          <a:p>
            <a:endParaRPr lang="en-US" sz="1200" b="0" i="0" u="none" strike="noStrike" kern="1200" dirty="0">
              <a:solidFill>
                <a:schemeClr val="tx1"/>
              </a:solidFill>
              <a:effectLst/>
              <a:latin typeface="+mn-lt"/>
              <a:ea typeface="+mn-ea"/>
              <a:cs typeface="+mn-cs"/>
            </a:endParaRPr>
          </a:p>
          <a:p>
            <a:r>
              <a:rPr lang="en-US" b="0" dirty="0">
                <a:solidFill>
                  <a:srgbClr val="D4D4D4"/>
                </a:solidFill>
                <a:effectLst/>
                <a:latin typeface="Consolas" panose="020B0609020204030204" pitchFamily="49" charset="0"/>
              </a:rPr>
              <a:t>WWI can accomplish this by a combination of a Synapse Pipeline with an Azure Cognitive Search Skillset that invokes the Form Recognizer service as a custom skill. The pipeline would work as follows: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Invoice is uploaded to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This triggers a Synapse Pipeline.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has a web activity that invokes an Azure Cognitive Search skillset.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first skill in the skillset invokes an Azure Function, passing it the URL to the PDF invoice. </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Azure Function invokes the Form Recognizer service, passing it the URL and SAS token to the PDF invoice. Forms recognizer returns the OCR results to the function.</a:t>
            </a:r>
          </a:p>
          <a:p>
            <a:r>
              <a:rPr lang="en-US" b="0" dirty="0">
                <a:solidFill>
                  <a:srgbClr val="D4D4D4"/>
                </a:solidFill>
                <a:effectLst/>
                <a:latin typeface="Consolas" panose="020B0609020204030204" pitchFamily="49" charset="0"/>
              </a:rPr>
              <a:t>     - The Azure Function returns the results to skillset. The skillset extracts only the product names and costs and sends that to a configure knowledge store that writes the extracted data to JSON files in Azure Storage</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Synapse pipeline reads these JSON files from Azure Storage in a Data Flow activity and performs an upsert against the product catalog table in the Synapse SQL Pool.</a:t>
            </a: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Columnstore Indexes. As they offer the highest level of data compression and best overall query performance, columnstore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columnstore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columnstore tables when a single row needs to be quickly retrieved. For queries where a single or a very few number of rows to lookup is required to perform with extreme speed, consider a clustered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columnstore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154370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459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HyperLogLog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1563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88869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separate marketing workloads from say the finance workloads using workload management.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workload management does not suffice, note that online scaling (which allows you to increase the cluster size without incurring downtime) and multi-cluster (which allows you to have several different clusters supporting a single data warehouse) are features that are coming soon.</a:t>
            </a:r>
          </a:p>
          <a:p>
            <a:pPr lvl="0"/>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tempdb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4267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Gen2 or ADLS Gen2).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control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52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users'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5131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(VNet), and then use managed private endpoints to establish a private link to Azure resources. By using a private link, traffic between their VNet and Azure Synapse Analytics workspace traverses entirely over the Microsoft backbone network, which protects against data exfiltration risks. You establish a private link to a resource by creating a private endpoint. Private endpoint uses a private IP address from the VNet to effectively bring the service "into" the VNet. Azure Synapse Analytics creates two Managed private endpoints automatically when the Azure Synapse workspace is created within a managed VNet.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55958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br>
              <a:rPr lang="en-US" sz="1200" b="1" i="0" u="none" strike="noStrike" kern="1200" dirty="0">
                <a:solidFill>
                  <a:schemeClr val="tx1"/>
                </a:solidFill>
                <a:effectLst/>
                <a:latin typeface="+mn-lt"/>
                <a:ea typeface="+mn-ea"/>
                <a:cs typeface="+mn-cs"/>
              </a:rPr>
            </a:br>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have heard of serverless querying, does Azure offer this? Does it support querying the data at the scale of WWI and what formats does it support? Would this be appropriate for supporting WWI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bursty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0793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Azure provides serverless querying, does selecting serverless remove the option of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data be protected at rest and are there controls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681056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18466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By using Azure Machine Learning in the solution, WWI will be able to take the models trained elsewhere in the solution and deploy them as REST webservices that are hosted in the Azure Kubernetes Services or Azure Container Instances. They can deploy the webservices from AKS using the Azure Machine Learning SDK or directly within the Azure Machine Learning Studio product. Depending on the model it may be possible to have a code-free model deployment using AML Studio – or  Model deployment may involve creating a scoring web service script that contains the logic of the web service. This script loads the model from disk and then uses the model for scoring and returns the scored result. By integrating with the Azure Machine Learning model registry, the scoring script can automatically pull the latest model directly from the Azure Machine Learning model registry when the webservice first starts up, ensuring that the web service is always using the latest model, if this is desired. Web services deployed in this fashion can be configured to expose a Swagger OpenAPI endpoint that makes it easy for developers by providing auto-generated documentation and the ability to create client libraries for invoking the web service using developer tools.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289210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model re-training process can be fully integrated with the DevOps process in an approach referred to as MLOps. This approach leverages Azure DevOps. The overall approach is to orchestrate continuous integration and continuous delivery Azure Pipelines from Azure DevOps. These pipelines are triggered by changes to artifacts that describe a machine learning pipeline. These pipelines are created with the Azure Machine Learning SDK or directly within the AML Studio UI. For example, checking in a change to the model training script executes the Azure Pipelines Build Pipeline, which trains (or re-trains)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 This approach enables the deployment pipeline to be re-run to update any component of the solution, included models which have been re-trained.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100247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10/7/2020 9:27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latin typeface="+mj-lt"/>
              </a:rPr>
              <a:t>Minimize the number of services used to ingest, transform, query and store data.</a:t>
            </a:r>
          </a:p>
          <a:p>
            <a:pPr>
              <a:lnSpc>
                <a:spcPct val="100000"/>
              </a:lnSpc>
            </a:pPr>
            <a:r>
              <a:rPr lang="en-US" sz="2800" dirty="0">
                <a:solidFill>
                  <a:schemeClr val="tx1"/>
                </a:solidFill>
              </a:rPr>
              <a:t>Work within a single collaborative environment.</a:t>
            </a:r>
          </a:p>
          <a:p>
            <a:pPr>
              <a:lnSpc>
                <a:spcPct val="100000"/>
              </a:lnSpc>
            </a:pPr>
            <a:r>
              <a:rPr lang="en-US" sz="2800" dirty="0">
                <a:solidFill>
                  <a:schemeClr val="tx1"/>
                </a:solidFill>
              </a:rPr>
              <a:t>Concerned about performance, must make sure core approaches for best performance of the solution are well understood.</a:t>
            </a:r>
          </a:p>
          <a:p>
            <a:pPr>
              <a:lnSpc>
                <a:spcPct val="100000"/>
              </a:lnSpc>
            </a:pPr>
            <a:r>
              <a:rPr lang="en-US" sz="2800" dirty="0">
                <a:solidFill>
                  <a:schemeClr val="tx1"/>
                </a:solidFill>
              </a:rPr>
              <a:t>Create a solution that provides a consistent security model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5096780"/>
          </a:xfrm>
        </p:spPr>
        <p:txBody>
          <a:bodyPr/>
          <a:lstStyle/>
          <a:p>
            <a:pPr>
              <a:lnSpc>
                <a:spcPct val="100000"/>
              </a:lnSpc>
            </a:pPr>
            <a:r>
              <a:rPr lang="en-US" sz="2800" dirty="0"/>
              <a:t>WWI understands that Azure offers several services with overlapping capabilities.  They do not want to spend the time stitching them together to get to the desired analytics solution.</a:t>
            </a:r>
          </a:p>
          <a:p>
            <a:pPr>
              <a:lnSpc>
                <a:spcPct val="100000"/>
              </a:lnSpc>
            </a:pPr>
            <a:r>
              <a:rPr lang="en-US" sz="2800" dirty="0"/>
              <a:t>WWI have seen demos from competing systems that claim to load massive datasets in seconds. Does Azure offer such a solution?</a:t>
            </a:r>
          </a:p>
          <a:p>
            <a:pPr>
              <a:lnSpc>
                <a:spcPct val="100000"/>
              </a:lnSpc>
            </a:pPr>
            <a:r>
              <a:rPr lang="en-US" sz="2800" dirty="0"/>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p:txBody>
      </p:sp>
      <p:pic>
        <p:nvPicPr>
          <p:cNvPr id="4" name="Graphic 3" descr="Questions ">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752070"/>
          </a:xfrm>
        </p:spPr>
        <p:txBody>
          <a:bodyPr/>
          <a:lstStyle/>
          <a:p>
            <a:pPr>
              <a:lnSpc>
                <a:spcPct val="100000"/>
              </a:lnSpc>
            </a:pPr>
            <a:r>
              <a:rPr lang="en-US" sz="2800" dirty="0"/>
              <a:t>WWI have heard of serverless querying, does Azure offer this? Does it support querying the data at the scale of WWI and what formats does it support? Would this be appropriate for supporting WWI dashboards or reports?</a:t>
            </a:r>
          </a:p>
          <a:p>
            <a:pPr>
              <a:lnSpc>
                <a:spcPct val="100000"/>
              </a:lnSpc>
            </a:pPr>
            <a:r>
              <a:rPr lang="en-US" sz="2800" dirty="0"/>
              <a:t>If Azure provides serverless querying, does selecting serverless remove the option of using pre-allocated query resources?</a:t>
            </a:r>
          </a:p>
          <a:p>
            <a:pPr>
              <a:lnSpc>
                <a:spcPct val="100000"/>
              </a:lnSpc>
            </a:pPr>
            <a:r>
              <a:rPr lang="en-US" sz="2800" dirty="0"/>
              <a:t>Would data be protected at rest and are there controls over the keys used to encrypt it?</a:t>
            </a:r>
          </a:p>
          <a:p>
            <a:pPr>
              <a:lnSpc>
                <a:spcPct val="100000"/>
              </a:lnSpc>
            </a:pPr>
            <a:r>
              <a:rPr lang="en-US" sz="2800" dirty="0"/>
              <a:t>Azure Databricks and Azure Synapse Analytics seem to have overlapping capabilities, how does one choose between them?</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4579715"/>
          </a:xfrm>
        </p:spPr>
        <p:txBody>
          <a:bodyPr/>
          <a:lstStyle/>
          <a:p>
            <a:pPr>
              <a:lnSpc>
                <a:spcPct val="100000"/>
              </a:lnSpc>
            </a:pPr>
            <a:r>
              <a:rPr lang="en-US" sz="2800" dirty="0"/>
              <a:t>How does Azure support deploying the models as web services so that they can easily be invoked from client applications? If Azure provides serverless querying, does selecting serverless remove the option of using pre-allocated query resources?</a:t>
            </a:r>
          </a:p>
          <a:p>
            <a:pPr>
              <a:lnSpc>
                <a:spcPct val="100000"/>
              </a:lnSpc>
            </a:pPr>
            <a:r>
              <a:rPr lang="en-US" sz="2800" dirty="0"/>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p>
        </p:txBody>
      </p:sp>
    </p:spTree>
    <p:extLst>
      <p:ext uri="{BB962C8B-B14F-4D97-AF65-F5344CB8AC3E}">
        <p14:creationId xmlns:p14="http://schemas.microsoft.com/office/powerpoint/2010/main" val="963737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Overview of Azure Synapse Analytics features and capabilities. Showing how one solution provides the user experience with Azure Synapse Studio, a platform for processing data with SQL and Spark, and integrated management of the data lak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581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6422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fontScale="92500" lnSpcReduction="20000"/>
          </a:bodyPr>
          <a:lstStyle/>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lnSpc>
                <a:spcPct val="110000"/>
              </a:lnSpc>
            </a:pPr>
            <a:endParaRPr lang="en-US" sz="2800" dirty="0">
              <a:solidFill>
                <a:schemeClr val="tx1"/>
              </a:solidFill>
              <a:latin typeface="Segoe UI Semilight" panose="020B0402040204020203" pitchFamily="34" charset="0"/>
              <a:cs typeface="Segoe UI Semilight" panose="020B0402040204020203" pitchFamily="34" charset="0"/>
            </a:endParaRPr>
          </a:p>
          <a:p>
            <a:pPr lvl="1">
              <a:lnSpc>
                <a:spcPct val="110000"/>
              </a:lnSpc>
            </a:pPr>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Diagram of the cold path as described in the speaker notes.">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14863F9F-12C3-4104-AF05-EE6350D14EEC}"/>
              </a:ext>
            </a:extLst>
          </p:cNvPr>
          <p:cNvSpPr txBox="1"/>
          <p:nvPr/>
        </p:nvSpPr>
        <p:spPr>
          <a:xfrm>
            <a:off x="568586" y="1094646"/>
            <a:ext cx="7355243" cy="4881336"/>
          </a:xfrm>
          <a:prstGeom prst="rect">
            <a:avLst/>
          </a:prstGeom>
          <a:noFill/>
        </p:spPr>
        <p:txBody>
          <a:bodyPr wrap="square" lIns="182880" tIns="146304" rIns="182880" bIns="146304" rtlCol="0">
            <a:spAutoFit/>
          </a:bodyPr>
          <a:lstStyle/>
          <a:p>
            <a:pPr>
              <a:spcAft>
                <a:spcPts val="600"/>
              </a:spcAft>
            </a:pPr>
            <a:r>
              <a:rPr lang="en-US" sz="2400" dirty="0">
                <a:gradFill>
                  <a:gsLst>
                    <a:gs pos="2917">
                      <a:schemeClr val="tx1"/>
                    </a:gs>
                    <a:gs pos="30000">
                      <a:schemeClr val="tx1"/>
                    </a:gs>
                  </a:gsLst>
                  <a:lin ang="5400000" scaled="0"/>
                </a:gradFill>
              </a:rPr>
              <a:t>In this whiteboard design session, you will work in a group to look at the process of designing an end-to-end solution using Azure Synapse Analytics. The design session will cover data loading, data preparation, data transformation and data serving, along with performing machine learning and handling of both batch and real-time data.</a:t>
            </a:r>
          </a:p>
          <a:p>
            <a:pPr>
              <a:spcAft>
                <a:spcPts val="600"/>
              </a:spcAft>
            </a:pPr>
            <a:endParaRPr lang="en-US" sz="2400" dirty="0">
              <a:gradFill>
                <a:gsLst>
                  <a:gs pos="2917">
                    <a:schemeClr val="tx1"/>
                  </a:gs>
                  <a:gs pos="30000">
                    <a:schemeClr val="tx1"/>
                  </a:gs>
                </a:gsLst>
                <a:lin ang="5400000" scaled="0"/>
              </a:gradFill>
            </a:endParaRPr>
          </a:p>
          <a:p>
            <a:pPr>
              <a:spcAft>
                <a:spcPts val="600"/>
              </a:spcAft>
            </a:pPr>
            <a:r>
              <a:rPr lang="en-US" sz="2400" dirty="0">
                <a:gradFill>
                  <a:gsLst>
                    <a:gs pos="2917">
                      <a:schemeClr val="tx1"/>
                    </a:gs>
                    <a:gs pos="30000">
                      <a:schemeClr val="tx1"/>
                    </a:gs>
                  </a:gsLst>
                  <a:lin ang="5400000" scaled="0"/>
                </a:gradFill>
              </a:rPr>
              <a:t>At the end of this whiteboard design session, you will be better able to design and build a complete end-to-end advanced analytics solution using Azure Synapse Analytics.</a:t>
            </a: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Diagram of the hot path as described in the speaker notes.">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notes on the slide describe the image.">
            <a:extLst>
              <a:ext uri="{FF2B5EF4-FFF2-40B4-BE49-F238E27FC236}">
                <a16:creationId xmlns:a16="http://schemas.microsoft.com/office/drawing/2014/main" id="{F9CA0F88-74A7-4A52-B58F-DAF42656F072}"/>
              </a:ext>
            </a:extLst>
          </p:cNvPr>
          <p:cNvPicPr>
            <a:picLocks noChangeAspect="1"/>
          </p:cNvPicPr>
          <p:nvPr/>
        </p:nvPicPr>
        <p:blipFill>
          <a:blip r:embed="rId3"/>
          <a:stretch>
            <a:fillRect/>
          </a:stretch>
        </p:blipFill>
        <p:spPr>
          <a:xfrm>
            <a:off x="792299" y="1189176"/>
            <a:ext cx="10371428" cy="5219048"/>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3200876"/>
          </a:xfrm>
        </p:spPr>
        <p:txBody>
          <a:bodyPr/>
          <a:lstStyle/>
          <a:p>
            <a:pPr>
              <a:lnSpc>
                <a:spcPct val="100000"/>
              </a:lnSpc>
            </a:pPr>
            <a:r>
              <a:rPr lang="en-US" sz="2800" dirty="0"/>
              <a:t>Ingest flat file data into Azure Storage (Azure Data Lake Store Gen2) </a:t>
            </a:r>
          </a:p>
          <a:p>
            <a:pPr>
              <a:lnSpc>
                <a:spcPct val="100000"/>
              </a:lnSpc>
            </a:pPr>
            <a:r>
              <a:rPr lang="en-US" sz="2800" dirty="0"/>
              <a:t>Load from flat file as relational tables within the data warehouse</a:t>
            </a:r>
          </a:p>
          <a:p>
            <a:pPr>
              <a:lnSpc>
                <a:spcPct val="100000"/>
              </a:lnSpc>
            </a:pPr>
            <a:r>
              <a:rPr lang="en-US" sz="2800" dirty="0"/>
              <a:t>Separate storage accounts for each environment: dev, test, &amp; production.</a:t>
            </a:r>
          </a:p>
          <a:p>
            <a:pPr>
              <a:lnSpc>
                <a:spcPct val="100000"/>
              </a:lnSpc>
            </a:pPr>
            <a:r>
              <a:rPr lang="en-US" sz="2800" dirty="0"/>
              <a:t>Use a common folder structure to organize data by degree of refinement. </a:t>
            </a:r>
          </a:p>
          <a:p>
            <a:pPr>
              <a:lnSpc>
                <a:spcPct val="100000"/>
              </a:lnSpc>
            </a:pPr>
            <a:r>
              <a:rPr lang="en-US" sz="2800" dirty="0"/>
              <a:t>Azure Synapse Analytics supports CSV, Parquet, ORC, and JSON formats.</a:t>
            </a:r>
          </a:p>
          <a:p>
            <a:pPr>
              <a:lnSpc>
                <a:spcPct val="100000"/>
              </a:lnSpc>
            </a:pPr>
            <a:r>
              <a:rPr lang="en-US" sz="2800" dirty="0"/>
              <a:t>Ingest streaming data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829288"/>
          </a:xfrm>
        </p:spPr>
        <p:txBody>
          <a:bodyPr/>
          <a:lstStyle/>
          <a:p>
            <a:pPr>
              <a:lnSpc>
                <a:spcPct val="100000"/>
              </a:lnSpc>
            </a:pPr>
            <a:r>
              <a:rPr lang="en-US" sz="2800" dirty="0"/>
              <a:t>Explore raw flat file data easily using Azure Synapse Studio.</a:t>
            </a:r>
          </a:p>
          <a:p>
            <a:pPr>
              <a:lnSpc>
                <a:spcPct val="100000"/>
              </a:lnSpc>
            </a:pPr>
            <a:r>
              <a:rPr lang="en-US" sz="2800" dirty="0"/>
              <a:t>Azure Synapse Studio provides a code-free graphical design surface to create Mapping Data Flows that run at scale on Spark. Engineers can also use code in notebooks if they prefer.</a:t>
            </a:r>
          </a:p>
          <a:p>
            <a:pPr>
              <a:lnSpc>
                <a:spcPct val="100000"/>
              </a:lnSpc>
            </a:pPr>
            <a:r>
              <a:rPr lang="en-US" sz="2800" dirty="0"/>
              <a:t>Notebook support open source Apache Spark and the execution of Python, Scala, (and soon) R code.</a:t>
            </a:r>
          </a:p>
          <a:p>
            <a:pPr>
              <a:lnSpc>
                <a:spcPct val="100000"/>
              </a:lnSpc>
            </a:pPr>
            <a:r>
              <a:rPr lang="en-US" sz="2800" dirty="0"/>
              <a:t>Libraries need by notebook are imported to Azure Synapse Spark pools and used within attached notebooks.</a:t>
            </a:r>
          </a:p>
          <a:p>
            <a:pPr>
              <a:lnSpc>
                <a:spcPct val="100000"/>
              </a:lnSpc>
            </a:pPr>
            <a:r>
              <a:rPr lang="en-US" sz="2800" dirty="0"/>
              <a:t>Parquet format recommended for storing transformed data.</a:t>
            </a:r>
          </a:p>
          <a:p>
            <a:endParaRPr lang="en-US" sz="2800" dirty="0"/>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709483"/>
          </a:xfrm>
        </p:spPr>
        <p:txBody>
          <a:bodyPr/>
          <a:lstStyle/>
          <a:p>
            <a:pPr>
              <a:lnSpc>
                <a:spcPct val="100000"/>
              </a:lnSpc>
            </a:pPr>
            <a:r>
              <a:rPr lang="en-US" sz="2800" dirty="0"/>
              <a:t>Clustered Columnstore indexes (CCI) are best for fact tables. </a:t>
            </a:r>
          </a:p>
          <a:p>
            <a:pPr>
              <a:lnSpc>
                <a:spcPct val="100000"/>
              </a:lnSpc>
            </a:pPr>
            <a:r>
              <a:rPr lang="en-US" sz="2800" dirty="0"/>
              <a:t>CCI offer the highest level of data compression and best query performance for tables with over 100 million rows. </a:t>
            </a:r>
          </a:p>
          <a:p>
            <a:pPr>
              <a:lnSpc>
                <a:spcPct val="100000"/>
              </a:lnSpc>
            </a:pPr>
            <a:r>
              <a:rPr lang="en-US" sz="2800" dirty="0"/>
              <a:t>Heap tables are best for small lookup tables and recommended for tables with less than 100 million rows.</a:t>
            </a:r>
          </a:p>
          <a:p>
            <a:pPr>
              <a:lnSpc>
                <a:spcPct val="100000"/>
              </a:lnSpc>
            </a:pPr>
            <a:r>
              <a:rPr lang="en-US" sz="2800" dirty="0"/>
              <a:t>Clustered Indexes may outperform CCI when very few rows need to be retrieved quickly.</a:t>
            </a:r>
          </a:p>
          <a:p>
            <a:pPr lvl="1">
              <a:lnSpc>
                <a:spcPct val="100000"/>
              </a:lnSpc>
            </a:pPr>
            <a:r>
              <a:rPr lang="en-US" sz="2400" dirty="0"/>
              <a:t>Add non-clustered indexes to improve performance for less selective queries. </a:t>
            </a:r>
          </a:p>
          <a:p>
            <a:pPr lvl="1">
              <a:lnSpc>
                <a:spcPct val="100000"/>
              </a:lnSpc>
            </a:pPr>
            <a:r>
              <a:rPr lang="en-US" sz="2400" dirty="0"/>
              <a:t>Each additional index added to a table increases storage space required and processing time during data loads.</a:t>
            </a:r>
          </a:p>
          <a:p>
            <a:pPr>
              <a:lnSpc>
                <a:spcPct val="100000"/>
              </a:lnSpc>
            </a:pPr>
            <a:r>
              <a:rPr lang="en-US" sz="2800" dirty="0"/>
              <a:t>Speed load performance by staging data in heap tables and temporary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634491"/>
          </a:xfrm>
        </p:spPr>
        <p:txBody>
          <a:bodyPr/>
          <a:lstStyle/>
          <a:p>
            <a:pPr>
              <a:lnSpc>
                <a:spcPct val="100000"/>
              </a:lnSpc>
            </a:pPr>
            <a:r>
              <a:rPr lang="en-US" sz="2800" dirty="0"/>
              <a:t>Distributed table design recommendations</a:t>
            </a:r>
          </a:p>
          <a:p>
            <a:pPr lvl="1">
              <a:lnSpc>
                <a:spcPct val="100000"/>
              </a:lnSpc>
            </a:pPr>
            <a:r>
              <a:rPr lang="en-US" sz="2800" dirty="0"/>
              <a:t>Hash Distribution: </a:t>
            </a:r>
          </a:p>
          <a:p>
            <a:pPr lvl="2">
              <a:lnSpc>
                <a:spcPct val="100000"/>
              </a:lnSpc>
            </a:pPr>
            <a:r>
              <a:rPr lang="en-US" sz="2408" dirty="0"/>
              <a:t>Small fact tables exceeding several GBs with frequent inserts should use a hash distribution.</a:t>
            </a:r>
          </a:p>
          <a:p>
            <a:pPr lvl="1">
              <a:lnSpc>
                <a:spcPct val="100000"/>
              </a:lnSpc>
            </a:pPr>
            <a:r>
              <a:rPr lang="en-US" sz="2800" dirty="0"/>
              <a:t>Round Robin Distribution: </a:t>
            </a:r>
          </a:p>
          <a:p>
            <a:pPr lvl="2">
              <a:lnSpc>
                <a:spcPct val="100000"/>
              </a:lnSpc>
            </a:pPr>
            <a:r>
              <a:rPr lang="en-US" sz="2408" dirty="0"/>
              <a:t>Potentially useful tables created from raw input. </a:t>
            </a:r>
          </a:p>
          <a:p>
            <a:pPr lvl="2">
              <a:lnSpc>
                <a:spcPct val="100000"/>
              </a:lnSpc>
            </a:pPr>
            <a:r>
              <a:rPr lang="en-US" sz="2408" dirty="0"/>
              <a:t>Temporary staging tables used in data preparation.</a:t>
            </a:r>
          </a:p>
          <a:p>
            <a:pPr lvl="1">
              <a:lnSpc>
                <a:spcPct val="100000"/>
              </a:lnSpc>
            </a:pPr>
            <a:r>
              <a:rPr lang="en-US" sz="2800" dirty="0"/>
              <a:t>Replicated Tables: </a:t>
            </a:r>
          </a:p>
          <a:p>
            <a:pPr lvl="2">
              <a:lnSpc>
                <a:spcPct val="100000"/>
              </a:lnSpc>
            </a:pPr>
            <a:r>
              <a:rPr lang="en-US" sz="2408" dirty="0"/>
              <a:t>Lookup tables that range in size from 100’s MBs to 1.5 GBs should be replicated.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8401"/>
          </a:xfrm>
        </p:spPr>
        <p:txBody>
          <a:bodyPr/>
          <a:lstStyle/>
          <a:p>
            <a:pPr>
              <a:lnSpc>
                <a:spcPct val="100000"/>
              </a:lnSpc>
            </a:pPr>
            <a:r>
              <a:rPr lang="en-US" sz="2800" dirty="0"/>
              <a:t>Query JSON using Azure Synapse SQL in conjunction with T-SQL OPENJSON, JSON_VALUE, and JSON_Query statements. </a:t>
            </a:r>
          </a:p>
          <a:p>
            <a:pPr>
              <a:lnSpc>
                <a:spcPct val="100000"/>
              </a:lnSpc>
            </a:pPr>
            <a:r>
              <a:rPr lang="en-US" sz="2800" dirty="0"/>
              <a:t>Modify JSON data during UPDATE using the JSON_MODIFY statement.</a:t>
            </a:r>
          </a:p>
          <a:p>
            <a:pPr>
              <a:lnSpc>
                <a:spcPct val="100000"/>
              </a:lnSpc>
            </a:pPr>
            <a:r>
              <a:rPr lang="en-US" sz="2800" dirty="0"/>
              <a:t>Use APPROXIMATE_COUNT_DISTINCT for better count query performance- results within average 2% accuracy of the true count.</a:t>
            </a:r>
          </a:p>
          <a:p>
            <a:pPr>
              <a:lnSpc>
                <a:spcPct val="100000"/>
              </a:lnSpc>
            </a:pPr>
            <a:r>
              <a:rPr lang="en-US" sz="2800" dirty="0"/>
              <a:t>Use result-set caching to improve query performance when the same queries are executed repeatedly against mainly static data. </a:t>
            </a:r>
          </a:p>
          <a:p>
            <a:pPr>
              <a:lnSpc>
                <a:spcPct val="100000"/>
              </a:lnSpc>
            </a:pPr>
            <a:r>
              <a:rPr lang="en-US" sz="2800" dirty="0"/>
              <a:t>Result-set cache is invalidated and refreshed when underlying table data changes or the query code changes</a:t>
            </a:r>
          </a:p>
          <a:p>
            <a:pPr>
              <a:lnSpc>
                <a:spcPct val="100000"/>
              </a:lnSpc>
            </a:pPr>
            <a:r>
              <a:rPr lang="en-US" sz="2800" dirty="0"/>
              <a:t>Result-set cache persists when SQL Pool is paused and resumed.</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38248"/>
          </a:xfrm>
        </p:spPr>
        <p:txBody>
          <a:bodyPr/>
          <a:lstStyle/>
          <a:p>
            <a:pPr>
              <a:lnSpc>
                <a:spcPct val="100000"/>
              </a:lnSpc>
            </a:pPr>
            <a:r>
              <a:rPr lang="en-US" sz="2800" dirty="0"/>
              <a:t>Azure Synapse Studio provides the ability to create Power BI reports.</a:t>
            </a:r>
          </a:p>
          <a:p>
            <a:pPr>
              <a:lnSpc>
                <a:spcPct val="100000"/>
              </a:lnSpc>
            </a:pPr>
            <a:r>
              <a:rPr lang="en-US" sz="2800" dirty="0"/>
              <a:t>Power BI Desktop can also be used to publish datasets and reports to Azure Synapse Studio.</a:t>
            </a:r>
          </a:p>
          <a:p>
            <a:pPr>
              <a:lnSpc>
                <a:spcPct val="100000"/>
              </a:lnSpc>
            </a:pPr>
            <a:r>
              <a:rPr lang="en-US" sz="2800" dirty="0"/>
              <a:t>Power BI supports the creation of dashboards that query both batch and streaming data in a single view.</a:t>
            </a:r>
          </a:p>
          <a:p>
            <a:pPr>
              <a:lnSpc>
                <a:spcPct val="100000"/>
              </a:lnSpc>
            </a:pPr>
            <a:r>
              <a:rPr lang="en-US" sz="2800" dirty="0"/>
              <a:t>Use Power BI with Azure Synapse SQL serverless to create reports with data residing in Azure Storage that has yet to move into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389441"/>
          </a:xfrm>
        </p:spPr>
        <p:txBody>
          <a:bodyPr/>
          <a:lstStyle/>
          <a:p>
            <a:pPr>
              <a:lnSpc>
                <a:spcPct val="100000"/>
              </a:lnSpc>
            </a:pPr>
            <a:r>
              <a:rPr lang="en-US" sz="2800" dirty="0"/>
              <a:t>Resource contention can be mitigated by applying Workload Management in Azure Synapse Analytics.</a:t>
            </a:r>
          </a:p>
          <a:p>
            <a:pPr lvl="1">
              <a:lnSpc>
                <a:spcPct val="100000"/>
              </a:lnSpc>
            </a:pPr>
            <a:r>
              <a:rPr lang="en-US" sz="2400" b="1" dirty="0"/>
              <a:t>Workload Classification: </a:t>
            </a:r>
            <a:r>
              <a:rPr lang="en-US" sz="2400" dirty="0">
                <a:latin typeface="Segoe UI Semilight" panose="020B0402040204020203" pitchFamily="34" charset="0"/>
                <a:cs typeface="Segoe UI Semilight" panose="020B0402040204020203" pitchFamily="34" charset="0"/>
              </a:rPr>
              <a:t>Assign a request to a workload group and set importance levels.</a:t>
            </a:r>
          </a:p>
          <a:p>
            <a:pPr lvl="1">
              <a:lnSpc>
                <a:spcPct val="100000"/>
              </a:lnSpc>
            </a:pPr>
            <a:r>
              <a:rPr lang="en-US" sz="2400" b="1" dirty="0"/>
              <a:t>Workload Importance: </a:t>
            </a:r>
            <a:r>
              <a:rPr lang="en-US" sz="2400" dirty="0"/>
              <a:t>Influence the order in which a request gets access to resources.</a:t>
            </a:r>
          </a:p>
          <a:p>
            <a:pPr lvl="1">
              <a:lnSpc>
                <a:spcPct val="100000"/>
              </a:lnSpc>
            </a:pPr>
            <a:r>
              <a:rPr lang="en-US" sz="2400" b="1" dirty="0"/>
              <a:t>Workload Isolation: </a:t>
            </a:r>
            <a:r>
              <a:rPr lang="en-US" sz="2400" dirty="0"/>
              <a:t>Reserve resources for a workload group.</a:t>
            </a:r>
          </a:p>
          <a:p>
            <a:pPr>
              <a:lnSpc>
                <a:spcPct val="100000"/>
              </a:lnSpc>
            </a:pPr>
            <a:r>
              <a:rPr lang="en-US" sz="2800" dirty="0"/>
              <a:t>Use Azure Advisor recommendations to identify suboptimal table distribution, data skew, cache misses, tempdb contention, and suboptimal plan selection.</a:t>
            </a:r>
          </a:p>
          <a:p>
            <a:pPr>
              <a:lnSpc>
                <a:spcPct val="100000"/>
              </a:lnSpc>
            </a:pPr>
            <a:r>
              <a:rPr lang="en-US" sz="2800" dirty="0"/>
              <a:t>Avoid disruptive system downtime due to system upgrades by configuring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881336"/>
          </a:xfrm>
        </p:spPr>
        <p:txBody>
          <a:bodyPr>
            <a:noAutofit/>
          </a:bodyPr>
          <a:lstStyle/>
          <a:p>
            <a:pPr>
              <a:lnSpc>
                <a:spcPct val="100000"/>
              </a:lnSpc>
            </a:pPr>
            <a:r>
              <a:rPr lang="en-US" sz="2800" dirty="0"/>
              <a:t>Azure Synapse Analytics utilizes Azure Active Directory (AAD) as its authentication mechanism.</a:t>
            </a:r>
          </a:p>
          <a:p>
            <a:pPr>
              <a:lnSpc>
                <a:spcPct val="100000"/>
              </a:lnSpc>
            </a:pPr>
            <a:r>
              <a:rPr lang="en-US" sz="2800" dirty="0"/>
              <a:t>Different authorization mechanisms apply depending on datastore:</a:t>
            </a:r>
          </a:p>
          <a:p>
            <a:pPr lvl="1">
              <a:lnSpc>
                <a:spcPct val="100000"/>
              </a:lnSpc>
            </a:pPr>
            <a:r>
              <a:rPr lang="en-US" sz="2400" dirty="0"/>
              <a:t>Azure Data Lake Store Gen2 authorization provides course grained container level (aka file system level) security via built-in roles assigned to AAD security principals. Fine-grained access control is enabled by setting POSIX ACLs at the folder level.</a:t>
            </a:r>
          </a:p>
          <a:p>
            <a:pPr lvl="1">
              <a:lnSpc>
                <a:spcPct val="100000"/>
              </a:lnSpc>
            </a:pPr>
            <a:r>
              <a:rPr lang="en-US" sz="2400" dirty="0"/>
              <a:t>Database permissions (including object level security for tables, views, stored procedures, and functions) are based on AAD group and user security principals.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964710"/>
          </a:xfrm>
        </p:spPr>
        <p:txBody>
          <a:bodyPr/>
          <a:lstStyle/>
          <a:p>
            <a:pPr>
              <a:lnSpc>
                <a:spcPct val="100000"/>
              </a:lnSpc>
            </a:pPr>
            <a:r>
              <a:rPr lang="en-US" sz="2800" dirty="0"/>
              <a:t>Fine-grained data security can be achieved via:</a:t>
            </a:r>
          </a:p>
          <a:p>
            <a:pPr lvl="1">
              <a:lnSpc>
                <a:spcPct val="100000"/>
              </a:lnSpc>
            </a:pPr>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lnSpc>
                <a:spcPct val="100000"/>
              </a:lnSpc>
            </a:pPr>
            <a:r>
              <a:rPr lang="en-US" sz="2000" b="1" dirty="0"/>
              <a:t>Column Level Security </a:t>
            </a:r>
            <a:r>
              <a:rPr lang="en-US" sz="2000" dirty="0"/>
              <a:t>– controls access to specific columns in SQL Pool database tables based on a user’s group membership or execution context</a:t>
            </a:r>
          </a:p>
          <a:p>
            <a:pPr lvl="1">
              <a:lnSpc>
                <a:spcPct val="100000"/>
              </a:lnSpc>
            </a:pPr>
            <a:r>
              <a:rPr lang="en-US" sz="2000" b="1" dirty="0"/>
              <a:t>Dynamic Data Masking </a:t>
            </a:r>
            <a:r>
              <a:rPr lang="en-US" sz="2000" dirty="0"/>
              <a:t>– obfuscates sensitive data based on a user’s group membership.</a:t>
            </a:r>
          </a:p>
          <a:p>
            <a:pPr>
              <a:lnSpc>
                <a:spcPct val="100000"/>
              </a:lnSpc>
            </a:pPr>
            <a:r>
              <a:rPr lang="en-US" sz="2800" dirty="0"/>
              <a:t>Discover, track, and remediate database vulnerabilities using SQL Vulnerability Assessment (SQL VA).</a:t>
            </a:r>
          </a:p>
          <a:p>
            <a:pPr>
              <a:lnSpc>
                <a:spcPct val="100000"/>
              </a:lnSpc>
            </a:pPr>
            <a:r>
              <a:rPr lang="en-US" sz="2800" dirty="0"/>
              <a:t>SQL VA is automated tool that also gives you the ability to set a security baseline that will customize scan results to suit your environment.</a:t>
            </a:r>
          </a:p>
          <a:p>
            <a:pPr>
              <a:lnSpc>
                <a:spcPct val="100000"/>
              </a:lnSpc>
            </a:pPr>
            <a:r>
              <a:rPr lang="en-US" sz="2800" dirty="0"/>
              <a:t>Detect and respond to database security threats using SQL Threat Detection.</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139869"/>
          </a:xfrm>
        </p:spPr>
        <p:txBody>
          <a:bodyPr/>
          <a:lstStyle/>
          <a:p>
            <a:pPr>
              <a:lnSpc>
                <a:spcPct val="100000"/>
              </a:lnSpc>
            </a:pPr>
            <a:r>
              <a:rPr lang="en-US" sz="2800" dirty="0"/>
              <a:t>Monitor and discover sensitive data using SQL Data Discovery and Classification. It automatically discovers columns containing potentially sensitive data and provides recommendations for labeling this data via metadata attributes.</a:t>
            </a:r>
          </a:p>
          <a:p>
            <a:pPr>
              <a:lnSpc>
                <a:spcPct val="100000"/>
              </a:lnSpc>
            </a:pPr>
            <a:r>
              <a:rPr lang="en-US" sz="2800" dirty="0"/>
              <a:t>Prevent data exfiltration using Azure Synapse Analytics with managed private endpoints. </a:t>
            </a:r>
          </a:p>
          <a:p>
            <a:pPr>
              <a:lnSpc>
                <a:spcPct val="100000"/>
              </a:lnSpc>
            </a:pPr>
            <a:r>
              <a:rPr lang="en-US" sz="2800" dirty="0"/>
              <a:t>Azure Synapse Analytics workspaces can be deployed in a Virtual Network that exposes managed private endpoints to data sources. All traffic between the Virtual Network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lnSpcReduction="10000"/>
          </a:bodyPr>
          <a:lstStyle/>
          <a:p>
            <a:pPr marL="0" indent="0">
              <a:lnSpc>
                <a:spcPct val="100000"/>
              </a:lnSpc>
              <a:buNone/>
            </a:pPr>
            <a:r>
              <a:rPr lang="en-US" sz="2800" dirty="0">
                <a:solidFill>
                  <a:schemeClr val="tx1"/>
                </a:solidFill>
              </a:rPr>
              <a:t>WWI understands that Azure offers several services with overlapping capabilities.  They do not want to spend the time stitching them together to get to the desired analytics solution.</a:t>
            </a:r>
            <a:br>
              <a:rPr lang="en-US" sz="2800" dirty="0">
                <a:solidFill>
                  <a:schemeClr val="tx1"/>
                </a:solidFill>
              </a:rPr>
            </a:br>
            <a:endParaRPr lang="en-US" sz="2800" dirty="0">
              <a:solidFill>
                <a:schemeClr val="tx1"/>
              </a:solidFill>
            </a:endParaRPr>
          </a:p>
          <a:p>
            <a:pPr marL="0" indent="0">
              <a:lnSpc>
                <a:spcPct val="100000"/>
              </a:lnSpc>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lnSpc>
                <a:spcPct val="100000"/>
              </a:lnSpc>
              <a:buNone/>
            </a:pPr>
            <a:endParaRPr lang="en-US" sz="2032" dirty="0">
              <a:solidFill>
                <a:schemeClr val="tx1"/>
              </a:solidFill>
            </a:endParaRPr>
          </a:p>
          <a:p>
            <a:pPr marL="0" indent="0">
              <a:lnSpc>
                <a:spcPct val="100000"/>
              </a:lnSpc>
              <a:buNone/>
            </a:pPr>
            <a:r>
              <a:rPr lang="en-US" sz="2800" dirty="0">
                <a:solidFill>
                  <a:schemeClr val="tx1"/>
                </a:solidFill>
              </a:rPr>
              <a:t>WWI have seen demos from competing systems that claim to load massive datasets in seconds. Does Azure offer such a solution?</a:t>
            </a:r>
          </a:p>
          <a:p>
            <a:pPr marL="0" indent="0">
              <a:lnSpc>
                <a:spcPct val="100000"/>
              </a:lnSpc>
              <a:buNone/>
            </a:pPr>
            <a:endParaRPr lang="en-US" sz="2800" dirty="0">
              <a:solidFill>
                <a:schemeClr val="tx1"/>
              </a:solidFill>
            </a:endParaRPr>
          </a:p>
          <a:p>
            <a:pPr marL="0" indent="0">
              <a:lnSpc>
                <a:spcPct val="100000"/>
              </a:lnSpc>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09500"/>
          </a:xfrm>
        </p:spPr>
        <p:txBody>
          <a:bodyPr>
            <a:normAutofit fontScale="62500" lnSpcReduction="20000"/>
          </a:bodyPr>
          <a:lstStyle/>
          <a:p>
            <a:pPr marL="0" indent="0">
              <a:lnSpc>
                <a:spcPct val="120000"/>
              </a:lnSpc>
              <a:buNone/>
            </a:pPr>
            <a:r>
              <a:rPr lang="en-US" sz="3800" dirty="0">
                <a:solidFill>
                  <a:schemeClr val="tx1"/>
                </a:solidFill>
              </a:rPr>
              <a:t>Is it really possible to minimize the number of disparate services they use across ingest, transformation, querying and storage, so that WWI team of data engineers, data scientists and database administrators can master one tool, and can build shared best practices for development, management and monitoring?</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provides an integrated environment that does exactly this.</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800" dirty="0">
                <a:solidFill>
                  <a:schemeClr val="tx1"/>
                </a:solidFill>
              </a:rPr>
              <a:t>WWI have heard of serverless querying, does Azure offer this? Does it support querying the data at the scale of WWI and what formats does it support? Would this be appropriate for supporting WWI dashboards or reports?</a:t>
            </a:r>
          </a:p>
          <a:p>
            <a:pPr marL="0" indent="0">
              <a:lnSpc>
                <a:spcPct val="120000"/>
              </a:lnSpc>
              <a:buNone/>
            </a:pPr>
            <a:endParaRPr lang="en-US" sz="1600" dirty="0">
              <a:solidFill>
                <a:schemeClr val="tx1"/>
              </a:solidFill>
              <a:latin typeface="+mj-lt"/>
            </a:endParaRPr>
          </a:p>
          <a:p>
            <a:pPr marL="0" indent="0">
              <a:lnSpc>
                <a:spcPct val="120000"/>
              </a:lnSpc>
              <a:buNone/>
            </a:pPr>
            <a:r>
              <a:rPr lang="en-US" sz="32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fontScale="77500" lnSpcReduction="20000"/>
          </a:bodyPr>
          <a:lstStyle/>
          <a:p>
            <a:pPr marL="0" indent="0">
              <a:lnSpc>
                <a:spcPct val="120000"/>
              </a:lnSpc>
              <a:buNone/>
            </a:pPr>
            <a:r>
              <a:rPr lang="en-US" sz="3100" dirty="0">
                <a:solidFill>
                  <a:schemeClr val="tx1"/>
                </a:solidFill>
              </a:rPr>
              <a:t>If Azure provides serverless querying, does selecting serverless remove the option of using pre-allocated query resources?</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No. This is a unique differentiator of Azure Synapse Analytics. Within one Azure Synapse Analytics workspace, they can have pre-provisioned Azure Synapse SQL Pools, and have serverless querying using the Azure Synapse SQL serverless endpoint.</a:t>
            </a:r>
          </a:p>
          <a:p>
            <a:pPr marL="336145" lvl="1" indent="0">
              <a:lnSpc>
                <a:spcPct val="120000"/>
              </a:lnSpc>
              <a:buNone/>
            </a:pPr>
            <a:endParaRPr lang="en-US" sz="2032" dirty="0">
              <a:solidFill>
                <a:schemeClr val="tx1"/>
              </a:solidFill>
              <a:latin typeface="+mj-lt"/>
            </a:endParaRPr>
          </a:p>
          <a:p>
            <a:pPr marL="0" indent="0">
              <a:lnSpc>
                <a:spcPct val="120000"/>
              </a:lnSpc>
              <a:buNone/>
            </a:pPr>
            <a:r>
              <a:rPr lang="en-US" sz="3100" dirty="0">
                <a:solidFill>
                  <a:schemeClr val="tx1"/>
                </a:solidFill>
              </a:rPr>
              <a:t>Would data be protected at rest and are there controls over the keys used to encrypt it?</a:t>
            </a:r>
          </a:p>
          <a:p>
            <a:pPr marL="0" indent="0">
              <a:lnSpc>
                <a:spcPct val="120000"/>
              </a:lnSpc>
              <a:buNone/>
            </a:pPr>
            <a:endParaRPr lang="en-US" sz="2400" dirty="0">
              <a:solidFill>
                <a:schemeClr val="tx1"/>
              </a:solidFill>
              <a:latin typeface="+mj-lt"/>
            </a:endParaRPr>
          </a:p>
          <a:p>
            <a:pPr marL="0" indent="0">
              <a:lnSpc>
                <a:spcPct val="120000"/>
              </a:lnSpc>
              <a:buNone/>
            </a:pPr>
            <a:r>
              <a:rPr lang="en-US" sz="2600" dirty="0">
                <a:solidFill>
                  <a:schemeClr val="tx1"/>
                </a:solidFill>
                <a:latin typeface="+mj-lt"/>
              </a:rPr>
              <a:t>For data stored in Azure Synapse SQL databases as well as data stored in Azure Storage (including Azure Data Lake Store Gen2),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Azure Databricks and Azure Synapse Analytics seem to have overlapping capabilities, how does one choose between them?</a:t>
            </a:r>
          </a:p>
          <a:p>
            <a:pPr marL="0" indent="0">
              <a:lnSpc>
                <a:spcPct val="120000"/>
              </a:lnSpc>
              <a:buNone/>
            </a:pPr>
            <a:endParaRPr lang="en-US" sz="11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Data Warehousing solution, we recommend Azure Synapse Analytics</a:t>
            </a:r>
            <a:r>
              <a:rPr lang="en-US" sz="2400" dirty="0">
                <a:solidFill>
                  <a:schemeClr val="tx1"/>
                </a:solidFill>
              </a:rPr>
              <a:t>. </a:t>
            </a: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primarily looking for a Spark solution and don’t have data warehousing needs, we recommend Azure Databricks. In case of Spark based ML scenarios, we also recommend using Azure Machine Learning from within Azure Databricks for experiment tracking, automated machine learning and MLOPs.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For customers who are heavily investing in Spark and have data warehousing needs, we recommend both Azure Databricks and Azure Synapse.</a:t>
            </a:r>
          </a:p>
        </p:txBody>
      </p:sp>
    </p:spTree>
    <p:extLst>
      <p:ext uri="{BB962C8B-B14F-4D97-AF65-F5344CB8AC3E}">
        <p14:creationId xmlns:p14="http://schemas.microsoft.com/office/powerpoint/2010/main" val="1693185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How does Azure support deploying the models as web services so that they can easily be invoked from client applications? How does a model get deployed as a webservice?</a:t>
            </a:r>
          </a:p>
          <a:p>
            <a:pPr marL="0" indent="0">
              <a:lnSpc>
                <a:spcPct val="100000"/>
              </a:lnSpc>
              <a:buNone/>
            </a:pPr>
            <a:endParaRPr lang="en-US" sz="3000" dirty="0">
              <a:solidFill>
                <a:schemeClr val="tx1"/>
              </a:solidFill>
              <a:latin typeface="+mj-lt"/>
            </a:endParaRPr>
          </a:p>
          <a:p>
            <a:pPr marL="0" indent="0">
              <a:lnSpc>
                <a:spcPct val="100000"/>
              </a:lnSpc>
              <a:buNone/>
            </a:pPr>
            <a:r>
              <a:rPr lang="en-US" sz="2400" dirty="0">
                <a:solidFill>
                  <a:schemeClr val="tx1"/>
                </a:solidFill>
                <a:latin typeface="+mj-lt"/>
              </a:rPr>
              <a:t>By leveraging Azure Machine Learning, models can be deployed and exposed using REST web services. The services can be deployed via Azure Kubernetes Services or Azure Container Instances. Integration with the Azure Machine Learning model registry ensures that the web services always have the most up-to-date model.</a:t>
            </a:r>
            <a:endParaRPr lang="en-US" sz="2032" dirty="0">
              <a:solidFill>
                <a:schemeClr val="tx1"/>
              </a:solidFill>
              <a:latin typeface="+mj-lt"/>
            </a:endParaRPr>
          </a:p>
        </p:txBody>
      </p:sp>
    </p:spTree>
    <p:extLst>
      <p:ext uri="{BB962C8B-B14F-4D97-AF65-F5344CB8AC3E}">
        <p14:creationId xmlns:p14="http://schemas.microsoft.com/office/powerpoint/2010/main" val="10180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668824"/>
          </a:xfrm>
        </p:spPr>
        <p:txBody>
          <a:bodyPr>
            <a:normAutofit/>
          </a:bodyPr>
          <a:lstStyle/>
          <a:p>
            <a:pPr marL="0" indent="0">
              <a:lnSpc>
                <a:spcPct val="100000"/>
              </a:lnSpc>
              <a:buNone/>
            </a:pPr>
            <a:r>
              <a:rPr lang="en-US" sz="3000" dirty="0">
                <a:solidFill>
                  <a:schemeClr val="tx1"/>
                </a:solidFill>
              </a:rPr>
              <a:t>What does the model re-training process look like in Azure? How can WWI data scientists train and evaluate new models but also ensure this re-training becomes part of the DevOps process used to deploy any updates to the application. Can Azure help them orchestrate updates to the client applications, the machine learning API's and the models that power the API’s?</a:t>
            </a:r>
            <a:endParaRPr lang="en-US" sz="2400" dirty="0">
              <a:solidFill>
                <a:schemeClr val="tx1"/>
              </a:solidFill>
            </a:endParaRPr>
          </a:p>
          <a:p>
            <a:pPr marL="0" indent="0">
              <a:lnSpc>
                <a:spcPct val="100000"/>
              </a:lnSpc>
              <a:buNone/>
            </a:pPr>
            <a:endParaRPr lang="en-US" sz="2400" dirty="0">
              <a:solidFill>
                <a:schemeClr val="tx1"/>
              </a:solidFill>
              <a:latin typeface="+mj-lt"/>
            </a:endParaRPr>
          </a:p>
          <a:p>
            <a:pPr marL="0" indent="0">
              <a:lnSpc>
                <a:spcPct val="100000"/>
              </a:lnSpc>
              <a:buNone/>
            </a:pPr>
            <a:r>
              <a:rPr lang="en-US" sz="2400" dirty="0">
                <a:solidFill>
                  <a:schemeClr val="tx1"/>
                </a:solidFill>
                <a:latin typeface="+mj-lt"/>
              </a:rPr>
              <a:t>Using an Azure DevOps approach for model re-training allows for the orchestration of re-training and continuous integration and deployment (MLOps).  The orchestration pipeline can be triggered by a change in source control which will in turn re-trains the model and creates the container image to deploy as the docker-based web service host in production.</a:t>
            </a:r>
            <a:endParaRPr lang="en-US" sz="2032" dirty="0">
              <a:solidFill>
                <a:schemeClr val="tx1"/>
              </a:solidFill>
              <a:latin typeface="+mj-lt"/>
            </a:endParaRPr>
          </a:p>
        </p:txBody>
      </p:sp>
    </p:spTree>
    <p:extLst>
      <p:ext uri="{BB962C8B-B14F-4D97-AF65-F5344CB8AC3E}">
        <p14:creationId xmlns:p14="http://schemas.microsoft.com/office/powerpoint/2010/main" val="187162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lnSpc>
                <a:spcPct val="100000"/>
              </a:lnSpc>
              <a:spcAft>
                <a:spcPts val="882"/>
              </a:spcAft>
              <a:buNone/>
            </a:pPr>
            <a:r>
              <a:rPr lang="en-US" sz="2400" dirty="0">
                <a:solidFill>
                  <a:schemeClr val="tx1"/>
                </a:solidFill>
              </a:rPr>
              <a:t>Peter Guerin, Chief Technical Officer (CTO),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(WWI) has hundreds of brick and mortar stores. </a:t>
            </a:r>
            <a:r>
              <a:rPr lang="en-US" sz="2800" dirty="0">
                <a:solidFill>
                  <a:schemeClr val="tx1"/>
                </a:solidFill>
              </a:rPr>
              <a:t>Over their years of operation, they have amassed large amounts of historical data stored in disparate systems.</a:t>
            </a:r>
          </a:p>
          <a:p>
            <a:pPr marL="0" indent="0">
              <a:buNone/>
            </a:pPr>
            <a:r>
              <a:rPr lang="en-US" sz="2800" dirty="0">
                <a:solidFill>
                  <a:schemeClr val="tx1"/>
                </a:solidFill>
              </a:rPr>
              <a:t>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marL="0" indent="0">
              <a:lnSpc>
                <a:spcPct val="100000"/>
              </a:lnSpc>
              <a:buNone/>
            </a:pPr>
            <a:endParaRPr lang="en-US" sz="1600" dirty="0">
              <a:solidFill>
                <a:schemeClr val="tx1"/>
              </a:solidFill>
            </a:endParaRPr>
          </a:p>
          <a:p>
            <a:pPr>
              <a:lnSpc>
                <a:spcPct val="10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grpSp>
        <p:nvGrpSpPr>
          <p:cNvPr id="4" name="Group 3" descr="Magnifying glass searching a database.">
            <a:extLst>
              <a:ext uri="{FF2B5EF4-FFF2-40B4-BE49-F238E27FC236}">
                <a16:creationId xmlns:a16="http://schemas.microsoft.com/office/drawing/2014/main" id="{FFE1681D-AD93-4C4C-BCDE-926841B6FC7E}"/>
              </a:ext>
            </a:extLst>
          </p:cNvPr>
          <p:cNvGrpSpPr/>
          <p:nvPr/>
        </p:nvGrpSpPr>
        <p:grpSpPr>
          <a:xfrm>
            <a:off x="9713976" y="4380437"/>
            <a:ext cx="2478024" cy="2478024"/>
            <a:chOff x="9713976" y="4380437"/>
            <a:chExt cx="2478024" cy="2478024"/>
          </a:xfrm>
        </p:grpSpPr>
        <p:pic>
          <p:nvPicPr>
            <p:cNvPr id="5" name="Graphic 4">
              <a:extLst>
                <a:ext uri="{FF2B5EF4-FFF2-40B4-BE49-F238E27FC236}">
                  <a16:creationId xmlns:a16="http://schemas.microsoft.com/office/drawing/2014/main" id="{A58634F1-F885-4C54-9CB9-B2AB33E14F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93FBA86C-3611-4776-BF5D-FB13DD459B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3225498"/>
          </a:xfrm>
        </p:spPr>
        <p:txBody>
          <a:bodyPr/>
          <a:lstStyle/>
          <a:p>
            <a:pPr>
              <a:lnSpc>
                <a:spcPct val="100000"/>
              </a:lnSpc>
            </a:pPr>
            <a:r>
              <a:rPr lang="en-US" sz="2800" dirty="0"/>
              <a:t>WWI has 100 stores each equipped with 50 IoT sensors that monitor customer behavior in the store aisles.</a:t>
            </a:r>
          </a:p>
          <a:p>
            <a:pPr>
              <a:lnSpc>
                <a:spcPct val="100000"/>
              </a:lnSpc>
            </a:pPr>
            <a:endParaRPr lang="en-US" sz="1800" dirty="0"/>
          </a:p>
          <a:p>
            <a:pPr>
              <a:lnSpc>
                <a:spcPct val="100000"/>
              </a:lnSpc>
            </a:pPr>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icon">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3225498"/>
          </a:xfrm>
        </p:spPr>
        <p:txBody>
          <a:bodyPr/>
          <a:lstStyle/>
          <a:p>
            <a:pPr>
              <a:lnSpc>
                <a:spcPct val="100000"/>
              </a:lnSpc>
            </a:pPr>
            <a:r>
              <a:rPr lang="en-US" sz="2800" dirty="0"/>
              <a:t>When ingesting data and creating data transformation pipelines, WWI would like their specialists to take advantage of a graphical user interface, but still retain the ability to drop down to code should the need arise.</a:t>
            </a:r>
          </a:p>
          <a:p>
            <a:pPr>
              <a:lnSpc>
                <a:spcPct val="100000"/>
              </a:lnSpc>
            </a:pPr>
            <a:endParaRPr lang="en-US" sz="1800" dirty="0"/>
          </a:p>
          <a:p>
            <a:pPr>
              <a:lnSpc>
                <a:spcPct val="100000"/>
              </a:lnSpc>
            </a:pPr>
            <a:r>
              <a:rPr lang="en-US" sz="2800" dirty="0"/>
              <a:t>They want the ability to quickly explore raw ingested data prior to any preliminary data analysis.</a:t>
            </a:r>
          </a:p>
        </p:txBody>
      </p:sp>
      <p:pic>
        <p:nvPicPr>
          <p:cNvPr id="5" name="Graphic 4" descr="Application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3225498"/>
          </a:xfrm>
        </p:spPr>
        <p:txBody>
          <a:bodyPr/>
          <a:lstStyle/>
          <a:p>
            <a:pPr>
              <a:lnSpc>
                <a:spcPct val="100000"/>
              </a:lnSpc>
            </a:pPr>
            <a:r>
              <a:rPr lang="en-US" sz="2800" dirty="0"/>
              <a:t>To bring their entire operation into perspective, WWI would like to create a dashboard where they can see their KPIs derived from historical data, and near real-time data streams. </a:t>
            </a:r>
          </a:p>
          <a:p>
            <a:pPr>
              <a:lnSpc>
                <a:spcPct val="100000"/>
              </a:lnSpc>
            </a:pPr>
            <a:endParaRPr lang="en-US" sz="1600" dirty="0"/>
          </a:p>
          <a:p>
            <a:pPr>
              <a:lnSpc>
                <a:spcPct val="100000"/>
              </a:lnSpc>
            </a:pPr>
            <a:r>
              <a:rPr lang="en-US" sz="2800" dirty="0"/>
              <a:t>They want to make up to the minute key product recommendations generated with the help of machine learning models.</a:t>
            </a: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pPr>
              <a:lnSpc>
                <a:spcPct val="100000"/>
              </a:lnSpc>
            </a:pPr>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pPr>
              <a:lnSpc>
                <a:spcPct val="100000"/>
              </a:lnSpc>
            </a:pPr>
            <a:r>
              <a:rPr lang="en-US" sz="2800" dirty="0">
                <a:solidFill>
                  <a:schemeClr val="tx1"/>
                </a:solidFill>
                <a:cs typeface="Segoe UI Semilight" panose="020B0402040204020203" pitchFamily="34" charset="0"/>
              </a:rPr>
              <a:t>Have a unified approach to handling structured and unstructured data sources.</a:t>
            </a:r>
          </a:p>
          <a:p>
            <a:pPr>
              <a:lnSpc>
                <a:spcPct val="100000"/>
              </a:lnSpc>
            </a:pPr>
            <a:r>
              <a:rPr lang="en-US" sz="2800" dirty="0">
                <a:solidFill>
                  <a:schemeClr val="tx1"/>
                </a:solidFill>
                <a:cs typeface="Segoe UI Semilight" panose="020B0402040204020203" pitchFamily="34" charset="0"/>
              </a:rPr>
              <a:t>Enable data engineers and data scientists with the ability to run complex queries over petabytes of structured and unstructured enterprise operational data.</a:t>
            </a:r>
          </a:p>
          <a:p>
            <a:pPr>
              <a:lnSpc>
                <a:spcPct val="100000"/>
              </a:lnSpc>
            </a:pPr>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6687</TotalTime>
  <Words>9518</Words>
  <Application>Microsoft Office PowerPoint</Application>
  <PresentationFormat>Widescreen</PresentationFormat>
  <Paragraphs>547</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and AI</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Preferred objections handling - 4 </vt:lpstr>
      <vt:lpstr>Preferred objections handling - 5 </vt:lpstr>
      <vt:lpstr>Preferred objections handling - 6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284</cp:revision>
  <dcterms:created xsi:type="dcterms:W3CDTF">2016-01-21T23:17:09Z</dcterms:created>
  <dcterms:modified xsi:type="dcterms:W3CDTF">2020-10-07T16:40:53Z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