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</p:sldMasterIdLst>
  <p:notesMasterIdLst>
    <p:notesMasterId r:id="rId14"/>
  </p:notesMasterIdLst>
  <p:handoutMasterIdLst>
    <p:handoutMasterId r:id="rId15"/>
  </p:handoutMasterIdLst>
  <p:sldIdLst>
    <p:sldId id="1719" r:id="rId5"/>
    <p:sldId id="1887" r:id="rId6"/>
    <p:sldId id="1750" r:id="rId7"/>
    <p:sldId id="1751" r:id="rId8"/>
    <p:sldId id="270" r:id="rId9"/>
    <p:sldId id="1878" r:id="rId10"/>
    <p:sldId id="1885" r:id="rId11"/>
    <p:sldId id="1886" r:id="rId12"/>
    <p:sldId id="1889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3"/>
    <a:srgbClr val="0078D4"/>
    <a:srgbClr val="FFFFCC"/>
    <a:srgbClr val="CBD6EF"/>
    <a:srgbClr val="1A1A1A"/>
    <a:srgbClr val="FFFFFF"/>
    <a:srgbClr val="00BCF2"/>
    <a:srgbClr val="40CDF5"/>
    <a:srgbClr val="40587C"/>
    <a:srgbClr val="00B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 autoAdjust="0"/>
    <p:restoredTop sz="87791" autoAdjust="0"/>
  </p:normalViewPr>
  <p:slideViewPr>
    <p:cSldViewPr snapToGrid="0">
      <p:cViewPr varScale="1">
        <p:scale>
          <a:sx n="111" d="100"/>
          <a:sy n="111" d="100"/>
        </p:scale>
        <p:origin x="5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5/26/21 3:26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5/26/21 3:26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5/26/21 3:26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88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D0FC-B07B-4F4D-953A-53E89E1EC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5/26/21 3:26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04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5/26/21 3:34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B8F86-DCB5-4D99-8593-30BA41A057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17" y="0"/>
            <a:ext cx="5973790" cy="6858000"/>
          </a:xfrm>
          <a:prstGeom prst="rect">
            <a:avLst/>
          </a:prstGeom>
        </p:spPr>
      </p:pic>
      <p:pic>
        <p:nvPicPr>
          <p:cNvPr id="4" name="Picture 3" descr="Microsoft Azure logo">
            <a:extLst>
              <a:ext uri="{FF2B5EF4-FFF2-40B4-BE49-F238E27FC236}">
                <a16:creationId xmlns:a16="http://schemas.microsoft.com/office/drawing/2014/main" id="{02AE70D6-CD54-4C66-A68C-3C1ED4EC1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12749"/>
          </a:xfrm>
        </p:spPr>
        <p:txBody>
          <a:bodyPr wrap="square">
            <a:spAutoFit/>
          </a:bodyPr>
          <a:lstStyle>
            <a:lvl1pPr marL="346075" indent="-346075">
              <a:buFont typeface="Arial" panose="020B0604020202020204" pitchFamily="34" charset="0"/>
              <a:buChar char="•"/>
              <a:defRPr>
                <a:latin typeface="+mn-lt"/>
                <a:cs typeface="Segoe UI Semilight" panose="020B04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816525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7" y="3179701"/>
            <a:ext cx="8892608" cy="4985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791024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240" r:id="rId2"/>
    <p:sldLayoutId id="2147484241" r:id="rId3"/>
    <p:sldLayoutId id="2147484756" r:id="rId4"/>
    <p:sldLayoutId id="2147484757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3261DD-EFAA-4B21-A4A8-EB02ECB5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42" y="2791413"/>
            <a:ext cx="4167887" cy="984885"/>
          </a:xfrm>
        </p:spPr>
        <p:txBody>
          <a:bodyPr/>
          <a:lstStyle/>
          <a:p>
            <a:r>
              <a:rPr lang="fr-FR" sz="3200" dirty="0"/>
              <a:t>Microsoft Azure Security – Open Hack</a:t>
            </a:r>
            <a:endParaRPr lang="en-US" sz="32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AA4D3C-AB5B-42CB-BB9F-4482F4880E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2042" y="3962400"/>
            <a:ext cx="4164583" cy="307777"/>
          </a:xfrm>
        </p:spPr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CACCE5-EE3E-4CAF-B118-E7F6481C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FBD00D0-15B8-476A-A75A-6918D89F8AA5}"/>
              </a:ext>
            </a:extLst>
          </p:cNvPr>
          <p:cNvSpPr txBox="1">
            <a:spLocks/>
          </p:cNvSpPr>
          <p:nvPr/>
        </p:nvSpPr>
        <p:spPr>
          <a:xfrm>
            <a:off x="1" y="1358971"/>
            <a:ext cx="12191999" cy="57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89642" rIns="143428" bIns="89642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320" defTabSz="914367"/>
            <a:r>
              <a:rPr lang="en-US" sz="2350" spc="-49" dirty="0">
                <a:solidFill>
                  <a:srgbClr val="1A1A1A"/>
                </a:solidFill>
                <a:latin typeface="Segoe UI"/>
                <a:cs typeface="Segoe UI"/>
              </a:rPr>
              <a:t>Thank you for joining us today 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E4E8B15-8431-4159-9945-2306026BEB9C}"/>
              </a:ext>
            </a:extLst>
          </p:cNvPr>
          <p:cNvSpPr txBox="1">
            <a:spLocks/>
          </p:cNvSpPr>
          <p:nvPr/>
        </p:nvSpPr>
        <p:spPr>
          <a:xfrm>
            <a:off x="423763" y="1944324"/>
            <a:ext cx="10731746" cy="995697"/>
          </a:xfrm>
          <a:prstGeom prst="rect">
            <a:avLst/>
          </a:prstGeom>
        </p:spPr>
        <p:txBody>
          <a:bodyPr vert="horz" wrap="square" lIns="0" tIns="89642" rIns="143428" bIns="89642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765" spc="0" dirty="0">
                <a:latin typeface="Segoe UI"/>
              </a:rPr>
              <a:t>We’ve worked together with the Microsoft Partner Network and Microsoft IT Academies to bring you a world-class learning experience. At the end of class, please complete an evaluation of today’s experience. We value your feedback!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DDDEABD-69CD-485E-AF30-CB089954D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3" y="3025681"/>
            <a:ext cx="11324833" cy="2796845"/>
          </a:xfrm>
          <a:prstGeom prst="rect">
            <a:avLst/>
          </a:prstGeom>
        </p:spPr>
      </p:pic>
      <p:pic>
        <p:nvPicPr>
          <p:cNvPr id="32" name="Picture 31" descr="Icon of a checkmark inside a badge">
            <a:extLst>
              <a:ext uri="{FF2B5EF4-FFF2-40B4-BE49-F238E27FC236}">
                <a16:creationId xmlns:a16="http://schemas.microsoft.com/office/drawing/2014/main" id="{0D98FCBC-CA7F-41AA-BBA6-348881B74E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600925" y="3198704"/>
            <a:ext cx="384210" cy="384210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70E347B-36C7-48CD-8E2F-6F9763284868}"/>
              </a:ext>
            </a:extLst>
          </p:cNvPr>
          <p:cNvSpPr txBox="1">
            <a:spLocks/>
          </p:cNvSpPr>
          <p:nvPr/>
        </p:nvSpPr>
        <p:spPr>
          <a:xfrm>
            <a:off x="1354172" y="2979188"/>
            <a:ext cx="2380933" cy="841757"/>
          </a:xfrm>
          <a:prstGeom prst="rect">
            <a:avLst/>
          </a:prstGeom>
        </p:spPr>
        <p:txBody>
          <a:bodyPr vert="horz" wrap="square" lIns="0" tIns="89642" rIns="143428" bIns="89642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765" spc="0">
                <a:solidFill>
                  <a:srgbClr val="0078D3"/>
                </a:solidFill>
                <a:latin typeface="Segoe UI Semibold"/>
              </a:rPr>
              <a:t>Microsoft Certified Trainers + Instructors.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DDAAB3E-4CEF-4A38-BFC4-0601F6379DFD}"/>
              </a:ext>
            </a:extLst>
          </p:cNvPr>
          <p:cNvSpPr txBox="1">
            <a:spLocks/>
          </p:cNvSpPr>
          <p:nvPr/>
        </p:nvSpPr>
        <p:spPr>
          <a:xfrm>
            <a:off x="3959210" y="2979188"/>
            <a:ext cx="7814148" cy="841757"/>
          </a:xfrm>
          <a:prstGeom prst="rect">
            <a:avLst/>
          </a:prstGeom>
        </p:spPr>
        <p:txBody>
          <a:bodyPr vert="horz" wrap="square" lIns="0" tIns="89642" rIns="143428" bIns="89642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568" spc="0">
                <a:latin typeface="Segoe UI"/>
              </a:rPr>
              <a:t>Your instructor is a premier technical and instructional expert who meets ongoing certification requirements</a:t>
            </a:r>
          </a:p>
        </p:txBody>
      </p:sp>
      <p:pic>
        <p:nvPicPr>
          <p:cNvPr id="31" name="Picture 30" descr="Icon of a person">
            <a:extLst>
              <a:ext uri="{FF2B5EF4-FFF2-40B4-BE49-F238E27FC236}">
                <a16:creationId xmlns:a16="http://schemas.microsoft.com/office/drawing/2014/main" id="{77D1C7CF-064A-4366-9581-560713AE2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36" y="4268535"/>
            <a:ext cx="309788" cy="309788"/>
          </a:xfrm>
          <a:prstGeom prst="rect">
            <a:avLst/>
          </a:prstGeom>
        </p:spPr>
      </p:pic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E7B9B6C-FA65-43A6-8E9B-F2D2563CC71B}"/>
              </a:ext>
            </a:extLst>
          </p:cNvPr>
          <p:cNvSpPr txBox="1">
            <a:spLocks/>
          </p:cNvSpPr>
          <p:nvPr/>
        </p:nvSpPr>
        <p:spPr>
          <a:xfrm>
            <a:off x="1354172" y="4002550"/>
            <a:ext cx="2380933" cy="841757"/>
          </a:xfrm>
          <a:prstGeom prst="rect">
            <a:avLst/>
          </a:prstGeom>
        </p:spPr>
        <p:txBody>
          <a:bodyPr vert="horz" wrap="square" lIns="0" tIns="89642" rIns="143428" bIns="89642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765" spc="0">
                <a:solidFill>
                  <a:srgbClr val="0078D3"/>
                </a:solidFill>
                <a:latin typeface="Segoe UI Semibold"/>
              </a:rPr>
              <a:t>Customer Satisfaction Guarantee.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AC5A5D00-CF92-431B-9D14-A361B648BA82}"/>
              </a:ext>
            </a:extLst>
          </p:cNvPr>
          <p:cNvSpPr txBox="1">
            <a:spLocks/>
          </p:cNvSpPr>
          <p:nvPr/>
        </p:nvSpPr>
        <p:spPr>
          <a:xfrm>
            <a:off x="3959210" y="4002550"/>
            <a:ext cx="7814148" cy="841757"/>
          </a:xfrm>
          <a:prstGeom prst="rect">
            <a:avLst/>
          </a:prstGeom>
        </p:spPr>
        <p:txBody>
          <a:bodyPr vert="horz" wrap="square" lIns="0" tIns="89642" rIns="143428" bIns="89642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568" spc="0" dirty="0">
                <a:latin typeface="Segoe UI"/>
              </a:rPr>
              <a:t>Our partners offer a satisfaction guarantee and we hold them accountable for it </a:t>
            </a:r>
          </a:p>
        </p:txBody>
      </p:sp>
      <p:pic>
        <p:nvPicPr>
          <p:cNvPr id="30" name="Picture 29" descr="Icon of a checkmark">
            <a:extLst>
              <a:ext uri="{FF2B5EF4-FFF2-40B4-BE49-F238E27FC236}">
                <a16:creationId xmlns:a16="http://schemas.microsoft.com/office/drawing/2014/main" id="{49C47BAF-A867-4E7C-8772-57BA419A8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68" y="5263944"/>
            <a:ext cx="361122" cy="361122"/>
          </a:xfrm>
          <a:prstGeom prst="rect">
            <a:avLst/>
          </a:prstGeom>
        </p:spPr>
      </p:pic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8017221B-3B34-4519-816D-131618EEC890}"/>
              </a:ext>
            </a:extLst>
          </p:cNvPr>
          <p:cNvSpPr txBox="1">
            <a:spLocks/>
          </p:cNvSpPr>
          <p:nvPr/>
        </p:nvSpPr>
        <p:spPr>
          <a:xfrm>
            <a:off x="1354172" y="5025913"/>
            <a:ext cx="2380933" cy="841757"/>
          </a:xfrm>
          <a:prstGeom prst="rect">
            <a:avLst/>
          </a:prstGeom>
        </p:spPr>
        <p:txBody>
          <a:bodyPr vert="horz" wrap="square" lIns="0" tIns="89642" rIns="143428" bIns="89642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765" spc="0">
                <a:solidFill>
                  <a:srgbClr val="0078D3"/>
                </a:solidFill>
                <a:latin typeface="Segoe UI Semibold"/>
              </a:rPr>
              <a:t>Certification Exam Benefits.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F7C6FFA4-CA06-4DD1-9B21-E7D2E2685A98}"/>
              </a:ext>
            </a:extLst>
          </p:cNvPr>
          <p:cNvSpPr txBox="1">
            <a:spLocks/>
          </p:cNvSpPr>
          <p:nvPr/>
        </p:nvSpPr>
        <p:spPr>
          <a:xfrm>
            <a:off x="3959210" y="5025913"/>
            <a:ext cx="7814148" cy="841757"/>
          </a:xfrm>
          <a:prstGeom prst="rect">
            <a:avLst/>
          </a:prstGeom>
        </p:spPr>
        <p:txBody>
          <a:bodyPr vert="horz" wrap="square" lIns="0" tIns="89642" rIns="143428" bIns="89642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568" spc="0">
                <a:latin typeface="Segoe UI"/>
              </a:rPr>
              <a:t>After training, consider pursuing a Microsoft Certification to help distinguish your technical expertise and experience. Ask your instructor about available exam promotions and discounts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F28C92E-1E3E-4718-9E02-9D4AC91E4EF5}"/>
              </a:ext>
            </a:extLst>
          </p:cNvPr>
          <p:cNvSpPr txBox="1">
            <a:spLocks/>
          </p:cNvSpPr>
          <p:nvPr/>
        </p:nvSpPr>
        <p:spPr>
          <a:xfrm>
            <a:off x="1" y="6077278"/>
            <a:ext cx="12191999" cy="475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wrap="square" lIns="0" tIns="89642" rIns="143428" bIns="89642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320" defTabSz="914367"/>
            <a:r>
              <a:rPr lang="en-US" sz="2350" spc="-49" dirty="0">
                <a:solidFill>
                  <a:srgbClr val="1A1A1A"/>
                </a:solidFill>
                <a:latin typeface="Segoe UI"/>
                <a:cs typeface="Segoe UI"/>
              </a:rPr>
              <a:t>We wish you a great learning experience and ongoing career success!</a:t>
            </a:r>
          </a:p>
        </p:txBody>
      </p:sp>
    </p:spTree>
    <p:extLst>
      <p:ext uri="{BB962C8B-B14F-4D97-AF65-F5344CB8AC3E}">
        <p14:creationId xmlns:p14="http://schemas.microsoft.com/office/powerpoint/2010/main" val="40869795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02E7D22-F34B-4859-852F-1B6C51D8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Instructor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8EA4D7-F0F2-4C36-8465-AADFA18DD1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6372" y="1519117"/>
            <a:ext cx="5351656" cy="46069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79285" rIns="179285" bIns="179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6"/>
              </a:spcBef>
            </a:pPr>
            <a:r>
              <a:rPr lang="en-US" sz="2549">
                <a:solidFill>
                  <a:srgbClr val="1A1A1A"/>
                </a:solidFill>
                <a:latin typeface="Segoe UI"/>
              </a:rPr>
              <a:t>Instructor: &lt;Name&gt;</a:t>
            </a:r>
          </a:p>
          <a:p>
            <a:pPr>
              <a:spcBef>
                <a:spcPts val="1176"/>
              </a:spcBef>
            </a:pPr>
            <a:r>
              <a:rPr lang="en-US" sz="2549">
                <a:solidFill>
                  <a:srgbClr val="1A1A1A"/>
                </a:solidFill>
                <a:latin typeface="Segoe UI"/>
              </a:rPr>
              <a:t>&lt;Title or other credentials,</a:t>
            </a:r>
            <a:br>
              <a:rPr lang="en-US" sz="2549">
                <a:solidFill>
                  <a:srgbClr val="1A1A1A"/>
                </a:solidFill>
                <a:latin typeface="Segoe UI"/>
              </a:rPr>
            </a:br>
            <a:r>
              <a:rPr lang="en-US" sz="2549">
                <a:solidFill>
                  <a:srgbClr val="1A1A1A"/>
                </a:solidFill>
                <a:latin typeface="Segoe UI"/>
              </a:rPr>
              <a:t>e.g., Microsoft Certified Trainer&gt;</a:t>
            </a:r>
          </a:p>
          <a:p>
            <a:pPr>
              <a:spcBef>
                <a:spcPts val="1176"/>
              </a:spcBef>
            </a:pPr>
            <a:r>
              <a:rPr lang="en-US" sz="2549">
                <a:solidFill>
                  <a:srgbClr val="1A1A1A"/>
                </a:solidFill>
                <a:latin typeface="Segoe UI"/>
              </a:rPr>
              <a:t>&lt;Affiliation/Company&gt;</a:t>
            </a:r>
          </a:p>
          <a:p>
            <a:pPr>
              <a:spcBef>
                <a:spcPts val="1176"/>
              </a:spcBef>
            </a:pPr>
            <a:r>
              <a:rPr lang="en-US" sz="2549">
                <a:solidFill>
                  <a:srgbClr val="1A1A1A"/>
                </a:solidFill>
                <a:latin typeface="Segoe UI"/>
              </a:rPr>
              <a:t>&lt;A few words about my technical and professional experience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05BB6-25B9-45ED-948D-F0C226828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19251" y="1519116"/>
            <a:ext cx="5854108" cy="460693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 descr="Name tag with the word hello">
            <a:extLst>
              <a:ext uri="{FF2B5EF4-FFF2-40B4-BE49-F238E27FC236}">
                <a16:creationId xmlns:a16="http://schemas.microsoft.com/office/drawing/2014/main" id="{30E4FE50-D0D3-49D3-9705-740DB9EF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95" y="2095531"/>
            <a:ext cx="4986960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524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3F70-8B6D-4789-B751-3C77D08A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Hello! Let's get acquainted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BA931F-6787-412A-BECF-EC5DA6AF20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6372" y="1519117"/>
            <a:ext cx="5351656" cy="46069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34464" rIns="179285" bIns="1344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588"/>
              </a:spcBef>
              <a:spcAft>
                <a:spcPts val="1176"/>
              </a:spcAft>
            </a:pPr>
            <a:r>
              <a:rPr lang="en-US" sz="2700" dirty="0">
                <a:solidFill>
                  <a:srgbClr val="1A1A1A"/>
                </a:solidFill>
                <a:latin typeface="Segoe UI"/>
              </a:rPr>
              <a:t>Your name</a:t>
            </a:r>
            <a:endParaRPr lang="en-US" sz="2700" dirty="0"/>
          </a:p>
          <a:p>
            <a:pPr>
              <a:spcBef>
                <a:spcPts val="588"/>
              </a:spcBef>
              <a:spcAft>
                <a:spcPts val="1176"/>
              </a:spcAft>
            </a:pPr>
            <a:r>
              <a:rPr lang="en-US" sz="2745" dirty="0">
                <a:solidFill>
                  <a:srgbClr val="1A1A1A"/>
                </a:solidFill>
                <a:latin typeface="Segoe UI"/>
              </a:rPr>
              <a:t>Company affiliation</a:t>
            </a:r>
          </a:p>
          <a:p>
            <a:pPr>
              <a:spcBef>
                <a:spcPts val="588"/>
              </a:spcBef>
              <a:spcAft>
                <a:spcPts val="1176"/>
              </a:spcAft>
            </a:pPr>
            <a:r>
              <a:rPr lang="en-US" sz="2745" dirty="0">
                <a:solidFill>
                  <a:srgbClr val="1A1A1A"/>
                </a:solidFill>
                <a:latin typeface="Segoe UI"/>
              </a:rPr>
              <a:t>Title/function</a:t>
            </a:r>
          </a:p>
          <a:p>
            <a:pPr>
              <a:spcBef>
                <a:spcPts val="588"/>
              </a:spcBef>
              <a:spcAft>
                <a:spcPts val="1176"/>
              </a:spcAft>
            </a:pPr>
            <a:r>
              <a:rPr lang="en-US" sz="2745" dirty="0">
                <a:solidFill>
                  <a:srgbClr val="1A1A1A"/>
                </a:solidFill>
                <a:latin typeface="Segoe UI"/>
              </a:rPr>
              <a:t>Microsoft Azure experience</a:t>
            </a:r>
          </a:p>
          <a:p>
            <a:pPr>
              <a:spcBef>
                <a:spcPts val="588"/>
              </a:spcBef>
              <a:spcAft>
                <a:spcPts val="1176"/>
              </a:spcAft>
            </a:pPr>
            <a:r>
              <a:rPr lang="en-US" sz="2745" dirty="0">
                <a:solidFill>
                  <a:srgbClr val="1A1A1A"/>
                </a:solidFill>
                <a:latin typeface="Segoe UI"/>
              </a:rPr>
              <a:t>Your expectations for the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60786-6A15-405E-946F-CB9E2406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19251" y="1519116"/>
            <a:ext cx="5854108" cy="460693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 descr="Name tag with the word hello">
            <a:extLst>
              <a:ext uri="{FF2B5EF4-FFF2-40B4-BE49-F238E27FC236}">
                <a16:creationId xmlns:a16="http://schemas.microsoft.com/office/drawing/2014/main" id="{FBAEC394-59AD-4466-B05D-94567E37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45" y="2095531"/>
            <a:ext cx="4986960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5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B8ADF5-073C-4EA8-92ED-75BD625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9" dirty="0">
                <a:solidFill>
                  <a:srgbClr val="000000"/>
                </a:solidFill>
              </a:rPr>
              <a:t>Who can attend this </a:t>
            </a:r>
            <a:r>
              <a:rPr lang="en-US" spc="-49" dirty="0" err="1">
                <a:solidFill>
                  <a:srgbClr val="000000"/>
                </a:solidFill>
              </a:rPr>
              <a:t>OpenHack</a:t>
            </a:r>
            <a:r>
              <a:rPr lang="en-US" spc="-49" dirty="0">
                <a:solidFill>
                  <a:srgbClr val="000000"/>
                </a:solidFill>
              </a:rPr>
              <a:t> - Azure Security Engineers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44C705-B4F4-44BF-8DCC-B3FA4B1923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65670" y="1526111"/>
            <a:ext cx="9947275" cy="4491037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Implement security controls, maintain the organization’s security posture, manage identity and access, and protect data, applications, and networks.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Identify and remediate vulnerabilities by using a variety of security tools, implement threat protection, and respond to security incident escalations.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Work as part of a larger team dedicated to cloud-based management and security and may also secure hybrid environments as part of an end-to-end infrastructure.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Are familiar with scripting and automation, and have a deep understanding of networking, and virtualization.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4AD03F-73BD-43E9-B4E9-51AEC491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5995" y="1414463"/>
            <a:ext cx="1143000" cy="4491038"/>
            <a:chOff x="455995" y="1414462"/>
            <a:chExt cx="1143000" cy="46196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5E9710-B44A-4F75-96EC-A3E0A01DD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995" y="1414462"/>
              <a:ext cx="1143000" cy="4619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7D99AA-12B1-4F8E-BF7C-612F4AE97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38997" y="1711562"/>
              <a:ext cx="431167" cy="431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B680ED-686D-44A5-AA90-AD1B6F7E4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/>
          </p:blipFill>
          <p:spPr>
            <a:xfrm>
              <a:off x="740264" y="2903210"/>
              <a:ext cx="440172" cy="4401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72C574-46EE-4778-95E2-9F651D11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/>
          </p:blipFill>
          <p:spPr>
            <a:xfrm>
              <a:off x="744767" y="4103863"/>
              <a:ext cx="431167" cy="43116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E601F2-190D-4588-BD40-0A29E6F9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/>
          </p:blipFill>
          <p:spPr>
            <a:xfrm>
              <a:off x="717054" y="5272301"/>
              <a:ext cx="486592" cy="486592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E7CF4D-D6E7-45A7-A35A-FFBF15FC4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668874" y="2407356"/>
            <a:ext cx="9860844" cy="30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8C27B-225A-43DB-9EC8-C9542F671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1244" y="3479800"/>
            <a:ext cx="9860844" cy="30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80A7A-C2BA-4D58-8BA4-CE05766E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8874" y="4843874"/>
            <a:ext cx="9860844" cy="30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050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4D20ED-9E61-493B-A6CC-8B08CEAD0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2" y="2330820"/>
            <a:ext cx="8763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E81549-9AB0-402A-924C-9CB725E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 err="1"/>
              <a:t>OpenHack</a:t>
            </a:r>
            <a:r>
              <a:rPr lang="en-US" spc="-50" dirty="0"/>
              <a:t>: About</a:t>
            </a:r>
            <a:endParaRPr lang="en-US" sz="32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FF64F3-54D7-4010-ACA9-BFEA2A360756}"/>
              </a:ext>
            </a:extLst>
          </p:cNvPr>
          <p:cNvSpPr txBox="1">
            <a:spLocks/>
          </p:cNvSpPr>
          <p:nvPr/>
        </p:nvSpPr>
        <p:spPr>
          <a:xfrm>
            <a:off x="1" y="1192211"/>
            <a:ext cx="12191999" cy="969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Understand security best practices and industry security requirements such as defense in depth, least privileged access, role-based access control, multi-factor authentication, shared responsibility, and zero trust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0F3E-D6AC-4AA0-BE77-7703DACF180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85743" y="2462318"/>
            <a:ext cx="10186987" cy="364715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security best practices and industry security requirements such as defense in depth, least privileged access, role-based access control, multi-factor authentication, shared responsibility, and zero trust model.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familiar with security protocols such as Virtual Private Networks (VPN), Internet Security Protocol (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IPSec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Secure Socket Layer (SSL), disk and data encryption methods.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some experience deploying Azure workloads. This course does not cover the basics of Azure administration, instead the course content builds on that knowledge by adding security specific information.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experience with Windows and Linux operating systems and scripting languages.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7CFA15-33DB-4D2C-AF34-B5D4ACAB0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07" y="2591994"/>
            <a:ext cx="394562" cy="3945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D8A131-564F-45AD-BDAE-484F6CB18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619270" y="3698912"/>
            <a:ext cx="394562" cy="394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2C4AF2-2DAB-4024-9979-364B1FF6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6" y="4805830"/>
            <a:ext cx="403473" cy="40347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FD1F4-A910-4D40-B406-5CC1B376F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8682" y="3501285"/>
            <a:ext cx="9860844" cy="30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8604A0-1514-43FA-ABC6-3CA07C69B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85743" y="4455937"/>
            <a:ext cx="9860844" cy="30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90CF989-6424-435A-8628-5033F23CA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688796" y="5847359"/>
            <a:ext cx="342588" cy="3425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664FD0-C0B9-4AC6-BDBA-15EBDB497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743" y="5665789"/>
            <a:ext cx="9860844" cy="30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5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E7E3-AD93-444B-B1E2-8DC3AE47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Microsoft Role-based Infrastructure Certifications – Heads Up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678640E-68A4-46E0-A6B1-D18C05D3F561}"/>
              </a:ext>
            </a:extLst>
          </p:cNvPr>
          <p:cNvSpPr txBox="1">
            <a:spLocks/>
          </p:cNvSpPr>
          <p:nvPr/>
        </p:nvSpPr>
        <p:spPr>
          <a:xfrm>
            <a:off x="1" y="1192212"/>
            <a:ext cx="1219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Certifications give you a professional edge by providing globally recognized industry endorsed evidence of skills mastery, demonstrating your abilities and willingness to embrace new technologies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6A74E5-F04F-4894-AF3E-D963E25D0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2748875"/>
            <a:ext cx="9357360" cy="915924"/>
          </a:xfrm>
          <a:prstGeom prst="rect">
            <a:avLst/>
          </a:prstGeom>
        </p:spPr>
      </p:pic>
      <p:pic>
        <p:nvPicPr>
          <p:cNvPr id="15" name="Picture 14" descr="Azure Fundamentals badge">
            <a:extLst>
              <a:ext uri="{FF2B5EF4-FFF2-40B4-BE49-F238E27FC236}">
                <a16:creationId xmlns:a16="http://schemas.microsoft.com/office/drawing/2014/main" id="{0E86837A-AF9B-4EC7-9750-0AE827D15C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445" y="2962610"/>
            <a:ext cx="422785" cy="4982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974774-4B2C-47C7-9C8C-11E834734D5D}"/>
              </a:ext>
            </a:extLst>
          </p:cNvPr>
          <p:cNvSpPr/>
          <p:nvPr/>
        </p:nvSpPr>
        <p:spPr>
          <a:xfrm>
            <a:off x="427038" y="3698080"/>
            <a:ext cx="3140609" cy="8240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pt-BR" sz="2000">
                <a:latin typeface="+mj-lt"/>
              </a:rPr>
              <a:t>Exam AZ-900: Microsoft Azure </a:t>
            </a:r>
            <a:r>
              <a:rPr lang="pt-BR" sz="2000">
                <a:solidFill>
                  <a:schemeClr val="tx2"/>
                </a:solidFill>
                <a:latin typeface="+mj-lt"/>
              </a:rPr>
              <a:t>Fundamentals</a:t>
            </a:r>
            <a:endParaRPr lang="en-US" sz="2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4A7994-7914-4D8D-9BC0-D6BD65935F38}"/>
              </a:ext>
            </a:extLst>
          </p:cNvPr>
          <p:cNvSpPr/>
          <p:nvPr/>
        </p:nvSpPr>
        <p:spPr>
          <a:xfrm>
            <a:off x="427038" y="4522153"/>
            <a:ext cx="3140609" cy="14516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/>
              <a:t>Designed for candidates looking to demonstrate foundational level knowledge of cloud services and how those services are provided</a:t>
            </a:r>
          </a:p>
        </p:txBody>
      </p:sp>
      <p:sp>
        <p:nvSpPr>
          <p:cNvPr id="21" name="arrow_15" title="Icon of a arrow in a circle pointed right">
            <a:extLst>
              <a:ext uri="{FF2B5EF4-FFF2-40B4-BE49-F238E27FC236}">
                <a16:creationId xmlns:a16="http://schemas.microsoft.com/office/drawing/2014/main" id="{E96F9D87-BC7F-422A-A394-283CC1AB37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40360" y="3927235"/>
            <a:ext cx="367430" cy="36576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pic>
        <p:nvPicPr>
          <p:cNvPr id="23" name="Picture 22" descr="Azure Administrator Associate badge ">
            <a:extLst>
              <a:ext uri="{FF2B5EF4-FFF2-40B4-BE49-F238E27FC236}">
                <a16:creationId xmlns:a16="http://schemas.microsoft.com/office/drawing/2014/main" id="{DB5E0B31-4543-41E7-BCF2-D25504F26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72" y="2957695"/>
            <a:ext cx="505256" cy="49828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D68307C-8BBD-4A2F-851C-9AB98E4843C5}"/>
              </a:ext>
            </a:extLst>
          </p:cNvPr>
          <p:cNvSpPr/>
          <p:nvPr/>
        </p:nvSpPr>
        <p:spPr>
          <a:xfrm>
            <a:off x="4530479" y="3698078"/>
            <a:ext cx="3436278" cy="8240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000" dirty="0">
                <a:latin typeface="+mj-lt"/>
              </a:rPr>
              <a:t>Microsoft Certified: Azure Security Engineer: 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Associate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438EAA-296D-40BE-8DCB-F6216C1628A6}"/>
              </a:ext>
            </a:extLst>
          </p:cNvPr>
          <p:cNvSpPr/>
          <p:nvPr/>
        </p:nvSpPr>
        <p:spPr>
          <a:xfrm>
            <a:off x="4530480" y="4522153"/>
            <a:ext cx="3258064" cy="14516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Designed for Azure Security Administrators who implement, monitor, and maintain security infrastructures</a:t>
            </a:r>
          </a:p>
        </p:txBody>
      </p:sp>
      <p:sp>
        <p:nvSpPr>
          <p:cNvPr id="29" name="arrow_15" title="Icon of a arrow in a circle pointed right">
            <a:extLst>
              <a:ext uri="{FF2B5EF4-FFF2-40B4-BE49-F238E27FC236}">
                <a16:creationId xmlns:a16="http://schemas.microsoft.com/office/drawing/2014/main" id="{25DC9260-0771-4F30-976A-3DE55735CB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44971" y="3927235"/>
            <a:ext cx="367430" cy="36576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pic>
        <p:nvPicPr>
          <p:cNvPr id="31" name="Picture 30" descr="Azure Architect Expert badge">
            <a:extLst>
              <a:ext uri="{FF2B5EF4-FFF2-40B4-BE49-F238E27FC236}">
                <a16:creationId xmlns:a16="http://schemas.microsoft.com/office/drawing/2014/main" id="{88256B3B-8647-4F57-9CF1-45D96DC78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086" y="2954607"/>
            <a:ext cx="520525" cy="520525"/>
          </a:xfrm>
          <a:prstGeom prst="rect">
            <a:avLst/>
          </a:prstGeom>
        </p:spPr>
      </p:pic>
      <p:sp>
        <p:nvSpPr>
          <p:cNvPr id="33" name="Rectangle 32" descr="Microsoft Certified: Azure Solutions Architect Expert&#10;">
            <a:extLst>
              <a:ext uri="{FF2B5EF4-FFF2-40B4-BE49-F238E27FC236}">
                <a16:creationId xmlns:a16="http://schemas.microsoft.com/office/drawing/2014/main" id="{A36C9908-C176-4B2F-84D5-E892ADE048C5}"/>
              </a:ext>
            </a:extLst>
          </p:cNvPr>
          <p:cNvSpPr/>
          <p:nvPr/>
        </p:nvSpPr>
        <p:spPr>
          <a:xfrm>
            <a:off x="8868829" y="3698080"/>
            <a:ext cx="3140609" cy="8240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000">
                <a:latin typeface="+mj-lt"/>
              </a:rPr>
              <a:t>Microsoft Certified: Azure Solutions Architect </a:t>
            </a:r>
            <a:r>
              <a:rPr lang="en-US" sz="2000">
                <a:solidFill>
                  <a:schemeClr val="tx2"/>
                </a:solidFill>
                <a:latin typeface="+mj-lt"/>
              </a:rPr>
              <a:t>Expert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749D82-48E9-4F82-83F6-4007B36EE1D9}"/>
              </a:ext>
            </a:extLst>
          </p:cNvPr>
          <p:cNvSpPr/>
          <p:nvPr/>
        </p:nvSpPr>
        <p:spPr>
          <a:xfrm>
            <a:off x="8868829" y="4522153"/>
            <a:ext cx="3140609" cy="14516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/>
              <a:t>Designed for Azure Solutions Architects who create solutions for compute, network, storage, and security</a:t>
            </a:r>
          </a:p>
        </p:txBody>
      </p:sp>
    </p:spTree>
    <p:extLst>
      <p:ext uri="{BB962C8B-B14F-4D97-AF65-F5344CB8AC3E}">
        <p14:creationId xmlns:p14="http://schemas.microsoft.com/office/powerpoint/2010/main" val="8468165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CD2A-1218-42D0-BA18-760E21D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Course Schedule </a:t>
            </a:r>
            <a:r>
              <a:rPr lang="en-US" sz="2800" dirty="0">
                <a:solidFill>
                  <a:srgbClr val="C00000"/>
                </a:solidFill>
              </a:rPr>
              <a:t>(Optional – adjust as needed)</a:t>
            </a:r>
            <a:endParaRPr lang="en-US" sz="2800" dirty="0">
              <a:solidFill>
                <a:srgbClr val="C00000"/>
              </a:solidFill>
              <a:cs typeface="Segoe UI"/>
            </a:endParaRPr>
          </a:p>
        </p:txBody>
      </p:sp>
      <p:grpSp>
        <p:nvGrpSpPr>
          <p:cNvPr id="7" name="Group 6" descr="Course schedule with each day covering a module. ">
            <a:extLst>
              <a:ext uri="{FF2B5EF4-FFF2-40B4-BE49-F238E27FC236}">
                <a16:creationId xmlns:a16="http://schemas.microsoft.com/office/drawing/2014/main" id="{C5BDA310-F490-4FAC-B45D-D52158CB822B}"/>
              </a:ext>
            </a:extLst>
          </p:cNvPr>
          <p:cNvGrpSpPr/>
          <p:nvPr/>
        </p:nvGrpSpPr>
        <p:grpSpPr>
          <a:xfrm>
            <a:off x="301276" y="1153871"/>
            <a:ext cx="11589450" cy="4966780"/>
            <a:chOff x="301276" y="1153871"/>
            <a:chExt cx="11589450" cy="49667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C3382B9-A022-4CB4-9793-5505A046F631}"/>
                </a:ext>
              </a:extLst>
            </p:cNvPr>
            <p:cNvSpPr txBox="1"/>
            <p:nvPr/>
          </p:nvSpPr>
          <p:spPr>
            <a:xfrm>
              <a:off x="4614183" y="1154003"/>
              <a:ext cx="836956" cy="30914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5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Day 2 </a:t>
              </a:r>
              <a:endParaRPr lang="en-US" sz="15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47C72F-FCA7-4C41-A690-D697540E1143}"/>
                </a:ext>
              </a:extLst>
            </p:cNvPr>
            <p:cNvSpPr txBox="1"/>
            <p:nvPr/>
          </p:nvSpPr>
          <p:spPr>
            <a:xfrm>
              <a:off x="10156639" y="1153871"/>
              <a:ext cx="836956" cy="30914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5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Day 4 </a:t>
              </a:r>
              <a:endParaRPr lang="en-US" sz="1500" b="1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C076A0C-3678-4CFB-9441-C0889DEF9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9225192" y="1487345"/>
              <a:ext cx="2665534" cy="4629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D53F0-2EED-4801-B13E-FEEDB2789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6418687" y="1494802"/>
              <a:ext cx="2732283" cy="4625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2AC8ED7-BFC8-4CD7-88EA-5714BEE26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3649293" y="1493787"/>
              <a:ext cx="2732283" cy="4625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DA6A3D-3C01-41BA-8C4D-15BBEF176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879899" y="1496051"/>
              <a:ext cx="2732283" cy="4617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F205561-4B35-47F1-95AC-41820425BB8B}"/>
                </a:ext>
              </a:extLst>
            </p:cNvPr>
            <p:cNvSpPr txBox="1"/>
            <p:nvPr/>
          </p:nvSpPr>
          <p:spPr>
            <a:xfrm>
              <a:off x="1915343" y="1201673"/>
              <a:ext cx="836956" cy="30914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5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Day 1 </a:t>
              </a:r>
              <a:endParaRPr lang="en-US" sz="1500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FA4748-5347-476E-B2EB-16DB0252FBD5}"/>
                </a:ext>
              </a:extLst>
            </p:cNvPr>
            <p:cNvSpPr/>
            <p:nvPr/>
          </p:nvSpPr>
          <p:spPr bwMode="auto">
            <a:xfrm>
              <a:off x="960401" y="3693185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Hands on Lab (Lab 2)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02D359-4A28-492E-A2AF-A45D61C4C9FC}"/>
                </a:ext>
              </a:extLst>
            </p:cNvPr>
            <p:cNvSpPr/>
            <p:nvPr/>
          </p:nvSpPr>
          <p:spPr bwMode="auto">
            <a:xfrm>
              <a:off x="960405" y="2046339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</a:rPr>
                <a:t>Introduction to Azure Security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93CF59-41DA-407B-83FC-C44EE863036C}"/>
                </a:ext>
              </a:extLst>
            </p:cNvPr>
            <p:cNvSpPr/>
            <p:nvPr/>
          </p:nvSpPr>
          <p:spPr bwMode="auto">
            <a:xfrm>
              <a:off x="3777390" y="1580523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Sync up of Day 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6D3B166-3EC0-470E-8181-2075044FBDF4}"/>
                </a:ext>
              </a:extLst>
            </p:cNvPr>
            <p:cNvSpPr txBox="1"/>
            <p:nvPr/>
          </p:nvSpPr>
          <p:spPr>
            <a:xfrm>
              <a:off x="7457799" y="1162634"/>
              <a:ext cx="836956" cy="30914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5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Day 3 </a:t>
              </a:r>
              <a:endParaRPr lang="en-US" sz="15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E5E580-7ED2-485B-A61E-053CCA2A587C}"/>
                </a:ext>
              </a:extLst>
            </p:cNvPr>
            <p:cNvSpPr/>
            <p:nvPr/>
          </p:nvSpPr>
          <p:spPr bwMode="auto">
            <a:xfrm>
              <a:off x="3777182" y="3683811"/>
              <a:ext cx="2539037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Hands on Lab (Lab 4)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262D2A-FB95-4ECC-86B9-62FE7A20D5F7}"/>
                </a:ext>
              </a:extLst>
            </p:cNvPr>
            <p:cNvSpPr/>
            <p:nvPr/>
          </p:nvSpPr>
          <p:spPr bwMode="auto">
            <a:xfrm>
              <a:off x="3783087" y="4160962"/>
              <a:ext cx="2539037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/>
              <a:r>
                <a:rPr lang="en-US" sz="1500" dirty="0">
                  <a:solidFill>
                    <a:srgbClr val="1A1A1A"/>
                  </a:solidFill>
                  <a:ea typeface="+mn-lt"/>
                  <a:cs typeface="+mn-lt"/>
                </a:rPr>
                <a:t>Hands on Lab (Lab 5)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0B99E-AC60-4ADE-A0DD-2D519549D257}"/>
                </a:ext>
              </a:extLst>
            </p:cNvPr>
            <p:cNvSpPr/>
            <p:nvPr/>
          </p:nvSpPr>
          <p:spPr bwMode="auto">
            <a:xfrm>
              <a:off x="9326118" y="1600976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/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Sync up of Day 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01DD8D-5AA9-42F8-BD3D-489C50946AA3}"/>
                </a:ext>
              </a:extLst>
            </p:cNvPr>
            <p:cNvSpPr/>
            <p:nvPr/>
          </p:nvSpPr>
          <p:spPr bwMode="auto">
            <a:xfrm>
              <a:off x="9326119" y="2085632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rgbClr val="1A1A1A"/>
                  </a:solidFill>
                  <a:cs typeface="Segoe UI"/>
                </a:rPr>
                <a:t>DevSecOps</a:t>
              </a:r>
              <a:endParaRPr lang="en-US" sz="1500" dirty="0">
                <a:solidFill>
                  <a:srgbClr val="1A1A1A"/>
                </a:solidFill>
                <a:cs typeface="Segoe UI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A9DD96-150C-475F-B2F4-1E52D79ADC81}"/>
                </a:ext>
              </a:extLst>
            </p:cNvPr>
            <p:cNvSpPr/>
            <p:nvPr/>
          </p:nvSpPr>
          <p:spPr bwMode="auto">
            <a:xfrm>
              <a:off x="960404" y="2548139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Azure Security Briefing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67CE7B-DCDD-4B0F-8993-289A3F614CB3}"/>
                </a:ext>
              </a:extLst>
            </p:cNvPr>
            <p:cNvSpPr/>
            <p:nvPr/>
          </p:nvSpPr>
          <p:spPr bwMode="auto">
            <a:xfrm>
              <a:off x="6540090" y="4188619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</a:rPr>
                <a:t>Hands on Lab (Lab 8)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F1C563-65BC-4411-953B-DAF1875AAC8B}"/>
                </a:ext>
              </a:extLst>
            </p:cNvPr>
            <p:cNvSpPr/>
            <p:nvPr/>
          </p:nvSpPr>
          <p:spPr bwMode="auto">
            <a:xfrm>
              <a:off x="6532485" y="3676550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/>
              <a:r>
                <a:rPr lang="en-US" sz="1500" dirty="0">
                  <a:solidFill>
                    <a:srgbClr val="1A1A1A"/>
                  </a:solidFill>
                  <a:ea typeface="+mn-lt"/>
                  <a:cs typeface="+mn-lt"/>
                </a:rPr>
                <a:t>Hands on Lab (Lab 7)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6A21F-01A4-4C35-ACCC-137B31FEDD22}"/>
                </a:ext>
              </a:extLst>
            </p:cNvPr>
            <p:cNvSpPr/>
            <p:nvPr/>
          </p:nvSpPr>
          <p:spPr bwMode="auto">
            <a:xfrm>
              <a:off x="6532485" y="1602101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Sync up of Day 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542E5E-D4A9-4472-A114-AAEAE07B054F}"/>
                </a:ext>
              </a:extLst>
            </p:cNvPr>
            <p:cNvSpPr/>
            <p:nvPr/>
          </p:nvSpPr>
          <p:spPr bwMode="auto">
            <a:xfrm>
              <a:off x="6540090" y="2086770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ea typeface="Segoe UI" pitchFamily="34" charset="0"/>
                  <a:cs typeface="Segoe UI" pitchFamily="34" charset="0"/>
                </a:rPr>
                <a:t>Data Security on Azure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12251C-50A4-4E2A-8D0D-3B45DB44AC59}"/>
                </a:ext>
              </a:extLst>
            </p:cNvPr>
            <p:cNvSpPr/>
            <p:nvPr/>
          </p:nvSpPr>
          <p:spPr bwMode="auto">
            <a:xfrm>
              <a:off x="9326117" y="3680644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</a:rPr>
                <a:t>Azure Sentinel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EAA28B-9829-4CB6-A5A3-1566334A17B0}"/>
                </a:ext>
              </a:extLst>
            </p:cNvPr>
            <p:cNvSpPr/>
            <p:nvPr/>
          </p:nvSpPr>
          <p:spPr bwMode="auto">
            <a:xfrm>
              <a:off x="975446" y="1578903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IN" sz="1500" dirty="0">
                  <a:solidFill>
                    <a:schemeClr val="tx1"/>
                  </a:solidFill>
                </a:rPr>
                <a:t>Introduction / Icebreaker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9E8627-CB80-43BF-AA92-649FDC31D935}"/>
                </a:ext>
              </a:extLst>
            </p:cNvPr>
            <p:cNvSpPr/>
            <p:nvPr/>
          </p:nvSpPr>
          <p:spPr bwMode="auto">
            <a:xfrm>
              <a:off x="3784994" y="2064011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</a:rPr>
                <a:t>Azure Security Services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33F325-4784-418C-BC16-34664351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79899" y="3545069"/>
              <a:ext cx="11010827" cy="589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20E4A4-6E87-41E9-94D4-69FE95F368FC}"/>
                </a:ext>
              </a:extLst>
            </p:cNvPr>
            <p:cNvSpPr txBox="1"/>
            <p:nvPr/>
          </p:nvSpPr>
          <p:spPr>
            <a:xfrm>
              <a:off x="301276" y="2313903"/>
              <a:ext cx="652079" cy="309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AM</a:t>
              </a:r>
              <a:endParaRPr lang="en-US" sz="15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D46C33-017E-4929-B11B-2C5098449E3B}"/>
                </a:ext>
              </a:extLst>
            </p:cNvPr>
            <p:cNvSpPr txBox="1"/>
            <p:nvPr/>
          </p:nvSpPr>
          <p:spPr>
            <a:xfrm>
              <a:off x="301276" y="4291990"/>
              <a:ext cx="652079" cy="309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PM</a:t>
              </a:r>
              <a:endParaRPr lang="en-US" sz="15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465300-161D-4301-9636-5B674120A2C6}"/>
                </a:ext>
              </a:extLst>
            </p:cNvPr>
            <p:cNvSpPr/>
            <p:nvPr/>
          </p:nvSpPr>
          <p:spPr bwMode="auto">
            <a:xfrm>
              <a:off x="960402" y="3049634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Hands On Lab (Lab 1)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93C59A-2DF0-494F-99C8-676D8F00814F}"/>
                </a:ext>
              </a:extLst>
            </p:cNvPr>
            <p:cNvSpPr/>
            <p:nvPr/>
          </p:nvSpPr>
          <p:spPr bwMode="auto">
            <a:xfrm>
              <a:off x="3807908" y="2612036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Azure Security - Network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9EBE31-0AAF-4971-BB08-2E5F2AFD7A87}"/>
                </a:ext>
              </a:extLst>
            </p:cNvPr>
            <p:cNvSpPr/>
            <p:nvPr/>
          </p:nvSpPr>
          <p:spPr bwMode="auto">
            <a:xfrm>
              <a:off x="3797704" y="4677682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Hands on Lab (Lab 6)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AF7840-5C3B-4835-BBE3-7C7610BB0D19}"/>
                </a:ext>
              </a:extLst>
            </p:cNvPr>
            <p:cNvSpPr/>
            <p:nvPr/>
          </p:nvSpPr>
          <p:spPr bwMode="auto">
            <a:xfrm>
              <a:off x="6540090" y="2605638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Security on Cloud - IAM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7C0B73A-002A-456D-B5B0-560E513870C1}"/>
                </a:ext>
              </a:extLst>
            </p:cNvPr>
            <p:cNvSpPr/>
            <p:nvPr/>
          </p:nvSpPr>
          <p:spPr bwMode="auto">
            <a:xfrm>
              <a:off x="9339321" y="2619545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A1A"/>
                  </a:solidFill>
                  <a:cs typeface="Segoe UI"/>
                </a:rPr>
                <a:t>Azure </a:t>
              </a:r>
              <a:r>
                <a:rPr lang="en-US" sz="1400" dirty="0" err="1">
                  <a:solidFill>
                    <a:srgbClr val="1A1A1A"/>
                  </a:solidFill>
                  <a:cs typeface="Segoe UI"/>
                </a:rPr>
                <a:t>BluePrints</a:t>
              </a:r>
              <a:endParaRPr lang="en-US" sz="1400" dirty="0">
                <a:solidFill>
                  <a:srgbClr val="1A1A1A"/>
                </a:solidFill>
                <a:cs typeface="Segoe U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F0BE1-CAE9-4850-B8A6-BD9D6320A873}"/>
                </a:ext>
              </a:extLst>
            </p:cNvPr>
            <p:cNvSpPr/>
            <p:nvPr/>
          </p:nvSpPr>
          <p:spPr bwMode="auto">
            <a:xfrm>
              <a:off x="9326117" y="4198217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1A1A1A"/>
                  </a:solidFill>
                  <a:cs typeface="Segoe UI"/>
                </a:rPr>
                <a:t>Azure Monitor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AE9B0B-09B2-480C-BEDE-A0E49F11B45B}"/>
                </a:ext>
              </a:extLst>
            </p:cNvPr>
            <p:cNvSpPr/>
            <p:nvPr/>
          </p:nvSpPr>
          <p:spPr bwMode="auto">
            <a:xfrm>
              <a:off x="960400" y="4188620"/>
              <a:ext cx="2497991" cy="40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A1A"/>
                  </a:solidFill>
                  <a:cs typeface="Segoe UI"/>
                </a:rPr>
                <a:t>Hands on Lab (Lab 3)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ACB5961-60CF-C24C-9A69-D3E1349EB393}"/>
              </a:ext>
            </a:extLst>
          </p:cNvPr>
          <p:cNvSpPr/>
          <p:nvPr/>
        </p:nvSpPr>
        <p:spPr bwMode="auto">
          <a:xfrm>
            <a:off x="9326116" y="4741157"/>
            <a:ext cx="2497991" cy="40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/>
            <a:r>
              <a:rPr lang="en-US" sz="1500" dirty="0">
                <a:solidFill>
                  <a:srgbClr val="1A1A1A"/>
                </a:solidFill>
                <a:ea typeface="+mn-lt"/>
                <a:cs typeface="+mn-lt"/>
              </a:rPr>
              <a:t>Hands on Lab (Lab 9)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27BB30-5FF4-B64F-BEE1-D9410517500A}"/>
              </a:ext>
            </a:extLst>
          </p:cNvPr>
          <p:cNvSpPr/>
          <p:nvPr/>
        </p:nvSpPr>
        <p:spPr bwMode="auto">
          <a:xfrm>
            <a:off x="9324569" y="5259813"/>
            <a:ext cx="2497991" cy="40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/>
            <a:r>
              <a:rPr lang="en-US" sz="1500" dirty="0">
                <a:solidFill>
                  <a:srgbClr val="1A1A1A"/>
                </a:solidFill>
                <a:ea typeface="+mn-lt"/>
                <a:cs typeface="+mn-lt"/>
              </a:rPr>
              <a:t>Hands on Lab (Lab 10)</a:t>
            </a:r>
          </a:p>
        </p:txBody>
      </p:sp>
    </p:spTree>
    <p:extLst>
      <p:ext uri="{BB962C8B-B14F-4D97-AF65-F5344CB8AC3E}">
        <p14:creationId xmlns:p14="http://schemas.microsoft.com/office/powerpoint/2010/main" val="27783166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4C55-E56F-43E2-839F-A6255695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429801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e8bab37c-6053-4066-b569-fd9fbae908bd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9163849240324E9E04492C11FECC70" ma:contentTypeVersion="14" ma:contentTypeDescription="Create a new document." ma:contentTypeScope="" ma:versionID="68a77f5552cc35fca4b143461e164e63">
  <xsd:schema xmlns:xsd="http://www.w3.org/2001/XMLSchema" xmlns:xs="http://www.w3.org/2001/XMLSchema" xmlns:p="http://schemas.microsoft.com/office/2006/metadata/properties" xmlns:ns1="http://schemas.microsoft.com/sharepoint/v3" xmlns:ns2="e8bab37c-6053-4066-b569-fd9fbae908bd" xmlns:ns3="1d16016b-1e11-4dbd-8bd0-b44cb6539c58" targetNamespace="http://schemas.microsoft.com/office/2006/metadata/properties" ma:root="true" ma:fieldsID="30fd496dd3b9abef0cadd0944125a6d3" ns1:_="" ns2:_="" ns3:_="">
    <xsd:import namespace="http://schemas.microsoft.com/sharepoint/v3"/>
    <xsd:import namespace="e8bab37c-6053-4066-b569-fd9fbae908bd"/>
    <xsd:import namespace="1d16016b-1e11-4dbd-8bd0-b44cb6539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AutoTags" minOccurs="0"/>
                <xsd:element ref="ns1:_ip_UnifiedCompliancePolicyProperties" minOccurs="0"/>
                <xsd:element ref="ns1:_ip_UnifiedCompliancePolicyUIAction" minOccurs="0"/>
                <xsd:element ref="ns2:MediaServiceGenerationTime" minOccurs="0"/>
                <xsd:element ref="ns2:MediaServiceEventHashCode" minOccurs="0"/>
                <xsd:element ref="ns2:Descrip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ab37c-6053-4066-b569-fd9fbae90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9" nillable="true" ma:displayName="Description" ma:format="Dropdown" ma:internalName="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6016b-1e11-4dbd-8bd0-b44cb6539c58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5D8EA5-61AA-4BCA-986F-3C992C87E0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88795A-F916-407E-877C-CF904905ABC5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d16016b-1e11-4dbd-8bd0-b44cb6539c58"/>
    <ds:schemaRef ds:uri="e8bab37c-6053-4066-b569-fd9fbae908bd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36BACA-F631-4067-A5EA-2750CE0D8F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8bab37c-6053-4066-b569-fd9fbae908bd"/>
    <ds:schemaRef ds:uri="1d16016b-1e11-4dbd-8bd0-b44cb6539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772</Words>
  <Application>Microsoft Macintosh PowerPoint</Application>
  <PresentationFormat>Widescreen</PresentationFormat>
  <Paragraphs>86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Segoe UI</vt:lpstr>
      <vt:lpstr>Segoe UI Light</vt:lpstr>
      <vt:lpstr>Segoe UI Semibold</vt:lpstr>
      <vt:lpstr>Segoe UI Semilight</vt:lpstr>
      <vt:lpstr>Wingdings</vt:lpstr>
      <vt:lpstr>WHITE TEMPLATE</vt:lpstr>
      <vt:lpstr>Microsoft Azure Security – Open Hack</vt:lpstr>
      <vt:lpstr>Welcome</vt:lpstr>
      <vt:lpstr>Hello! Instructor Introduction</vt:lpstr>
      <vt:lpstr>Hello! Let's get acquainted</vt:lpstr>
      <vt:lpstr>Who can attend this OpenHack - Azure Security Engineers</vt:lpstr>
      <vt:lpstr>OpenHack: About</vt:lpstr>
      <vt:lpstr>Microsoft Role-based Infrastructure Certifications – Heads Up</vt:lpstr>
      <vt:lpstr>Course Schedule (Optional – adjust as needed)</vt:lpstr>
      <vt:lpstr>End of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1</cp:revision>
  <dcterms:created xsi:type="dcterms:W3CDTF">2020-08-04T13:31:01Z</dcterms:created>
  <dcterms:modified xsi:type="dcterms:W3CDTF">2021-05-26T10:09:31Z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0x010100329163849240324E9E04492C11FECC70</vt:lpwstr>
  </property>
</Properties>
</file>