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83"/>
  </p:notesMasterIdLst>
  <p:handoutMasterIdLst>
    <p:handoutMasterId r:id="rId84"/>
  </p:handoutMasterIdLst>
  <p:sldIdLst>
    <p:sldId id="1627" r:id="rId5"/>
    <p:sldId id="1670" r:id="rId6"/>
    <p:sldId id="1723" r:id="rId7"/>
    <p:sldId id="1732" r:id="rId8"/>
    <p:sldId id="2529" r:id="rId9"/>
    <p:sldId id="9121" r:id="rId10"/>
    <p:sldId id="9052" r:id="rId11"/>
    <p:sldId id="9006" r:id="rId12"/>
    <p:sldId id="9007" r:id="rId13"/>
    <p:sldId id="9008" r:id="rId14"/>
    <p:sldId id="9131" r:id="rId15"/>
    <p:sldId id="9022" r:id="rId16"/>
    <p:sldId id="9024" r:id="rId17"/>
    <p:sldId id="9026" r:id="rId18"/>
    <p:sldId id="9132" r:id="rId19"/>
    <p:sldId id="9098" r:id="rId20"/>
    <p:sldId id="9093" r:id="rId21"/>
    <p:sldId id="9072" r:id="rId22"/>
    <p:sldId id="9073" r:id="rId23"/>
    <p:sldId id="9044" r:id="rId24"/>
    <p:sldId id="9055" r:id="rId25"/>
    <p:sldId id="9056" r:id="rId26"/>
    <p:sldId id="9057" r:id="rId27"/>
    <p:sldId id="9030" r:id="rId28"/>
    <p:sldId id="9053" r:id="rId29"/>
    <p:sldId id="9058" r:id="rId30"/>
    <p:sldId id="9099" r:id="rId31"/>
    <p:sldId id="9095" r:id="rId32"/>
    <p:sldId id="9106" r:id="rId33"/>
    <p:sldId id="9107" r:id="rId34"/>
    <p:sldId id="9108" r:id="rId35"/>
    <p:sldId id="9109" r:id="rId36"/>
    <p:sldId id="9110" r:id="rId37"/>
    <p:sldId id="9115" r:id="rId38"/>
    <p:sldId id="9111" r:id="rId39"/>
    <p:sldId id="9122" r:id="rId40"/>
    <p:sldId id="9113" r:id="rId41"/>
    <p:sldId id="9114" r:id="rId42"/>
    <p:sldId id="9116" r:id="rId43"/>
    <p:sldId id="9117" r:id="rId44"/>
    <p:sldId id="9118" r:id="rId45"/>
    <p:sldId id="9119" r:id="rId46"/>
    <p:sldId id="1722" r:id="rId47"/>
    <p:sldId id="1731" r:id="rId48"/>
    <p:sldId id="9029" r:id="rId49"/>
    <p:sldId id="8984" r:id="rId50"/>
    <p:sldId id="9064" r:id="rId51"/>
    <p:sldId id="9065" r:id="rId52"/>
    <p:sldId id="9082" r:id="rId53"/>
    <p:sldId id="9068" r:id="rId54"/>
    <p:sldId id="9075" r:id="rId55"/>
    <p:sldId id="9087" r:id="rId56"/>
    <p:sldId id="9096" r:id="rId57"/>
    <p:sldId id="9009" r:id="rId58"/>
    <p:sldId id="9011" r:id="rId59"/>
    <p:sldId id="9012" r:id="rId60"/>
    <p:sldId id="9133" r:id="rId61"/>
    <p:sldId id="9014" r:id="rId62"/>
    <p:sldId id="9015" r:id="rId63"/>
    <p:sldId id="9016" r:id="rId64"/>
    <p:sldId id="9017" r:id="rId65"/>
    <p:sldId id="9018" r:id="rId66"/>
    <p:sldId id="9045" r:id="rId67"/>
    <p:sldId id="9097" r:id="rId68"/>
    <p:sldId id="9037" r:id="rId69"/>
    <p:sldId id="9100" r:id="rId70"/>
    <p:sldId id="9125" r:id="rId71"/>
    <p:sldId id="9101" r:id="rId72"/>
    <p:sldId id="9126" r:id="rId73"/>
    <p:sldId id="9102" r:id="rId74"/>
    <p:sldId id="9127" r:id="rId75"/>
    <p:sldId id="9103" r:id="rId76"/>
    <p:sldId id="9128" r:id="rId77"/>
    <p:sldId id="9104" r:id="rId78"/>
    <p:sldId id="9129" r:id="rId79"/>
    <p:sldId id="9080" r:id="rId80"/>
    <p:sldId id="9130" r:id="rId81"/>
    <p:sldId id="9120" r:id="rId8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627"/>
            <p14:sldId id="1670"/>
            <p14:sldId id="1723"/>
            <p14:sldId id="1732"/>
            <p14:sldId id="2529"/>
            <p14:sldId id="9121"/>
            <p14:sldId id="9052"/>
            <p14:sldId id="9006"/>
            <p14:sldId id="9007"/>
            <p14:sldId id="9008"/>
            <p14:sldId id="9131"/>
            <p14:sldId id="9022"/>
            <p14:sldId id="9024"/>
            <p14:sldId id="9026"/>
            <p14:sldId id="9132"/>
            <p14:sldId id="9098"/>
            <p14:sldId id="9093"/>
            <p14:sldId id="9072"/>
            <p14:sldId id="9073"/>
            <p14:sldId id="9044"/>
            <p14:sldId id="9055"/>
            <p14:sldId id="9056"/>
            <p14:sldId id="9057"/>
            <p14:sldId id="9030"/>
            <p14:sldId id="9053"/>
            <p14:sldId id="9058"/>
            <p14:sldId id="9099"/>
            <p14:sldId id="9095"/>
            <p14:sldId id="9106"/>
            <p14:sldId id="9107"/>
            <p14:sldId id="9108"/>
            <p14:sldId id="9109"/>
            <p14:sldId id="9110"/>
            <p14:sldId id="9115"/>
            <p14:sldId id="9111"/>
            <p14:sldId id="9122"/>
            <p14:sldId id="9113"/>
            <p14:sldId id="9114"/>
            <p14:sldId id="9116"/>
            <p14:sldId id="9117"/>
            <p14:sldId id="9118"/>
            <p14:sldId id="9119"/>
            <p14:sldId id="1722"/>
            <p14:sldId id="1731"/>
            <p14:sldId id="9029"/>
            <p14:sldId id="8984"/>
            <p14:sldId id="9064"/>
            <p14:sldId id="9065"/>
            <p14:sldId id="9082"/>
            <p14:sldId id="9068"/>
            <p14:sldId id="9075"/>
            <p14:sldId id="9087"/>
            <p14:sldId id="9096"/>
            <p14:sldId id="9009"/>
            <p14:sldId id="9011"/>
            <p14:sldId id="9012"/>
            <p14:sldId id="9133"/>
            <p14:sldId id="9014"/>
            <p14:sldId id="9015"/>
            <p14:sldId id="9016"/>
            <p14:sldId id="9017"/>
            <p14:sldId id="9018"/>
            <p14:sldId id="9045"/>
            <p14:sldId id="9097"/>
            <p14:sldId id="9037"/>
            <p14:sldId id="9100"/>
            <p14:sldId id="9125"/>
            <p14:sldId id="9101"/>
            <p14:sldId id="9126"/>
            <p14:sldId id="9102"/>
            <p14:sldId id="9127"/>
            <p14:sldId id="9103"/>
            <p14:sldId id="9128"/>
            <p14:sldId id="9104"/>
            <p14:sldId id="9129"/>
            <p14:sldId id="9080"/>
            <p14:sldId id="9130"/>
            <p14:sldId id="912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4" name="Author" initials="A" lastIdx="0" clrIdx="1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D4E5FF"/>
    <a:srgbClr val="EBF3FF"/>
    <a:srgbClr val="FFFFFF"/>
    <a:srgbClr val="EBEEF3"/>
    <a:srgbClr val="0078D3"/>
    <a:srgbClr val="F2F2F2"/>
    <a:srgbClr val="0078D4"/>
    <a:srgbClr val="097CD4"/>
    <a:srgbClr val="F5F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9" autoAdjust="0"/>
    <p:restoredTop sz="77229" autoAdjust="0"/>
  </p:normalViewPr>
  <p:slideViewPr>
    <p:cSldViewPr snapToGrid="0">
      <p:cViewPr varScale="1">
        <p:scale>
          <a:sx n="96" d="100"/>
          <a:sy n="96" d="100"/>
        </p:scale>
        <p:origin x="1152"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5/26/21 3:39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5/26/21 3:39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ctive-directory/roles/administrative-uni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active-directory/authentication/howto-mfa-userstat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active-directory/authentication/howto-mfa-mfasetting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echcommunity.microsoft.com/t5/azure-active-directory-identity/passwordless-authentication-is-now-generally-available/ba-p/1994700"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microsoft.com/en-us/azure/active-directory/authentication/concept-authentication-passwordles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ctive-directory/identity-protection/overview-identity-protectio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ctive-directory/reports-monitoring/concept-risk-event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active-directory/identity-protection/overview-identity-protection"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active-directory/identity-protection/howto-identity-protection-configure-risk-polici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howto-conditional-access-policy-all-users-mfa"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active-directory/governance/access-reviews-overview"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security/fundamentals/shared-responsibilit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zure.microsoft.com/mediahandler/files/resourcefiles/security-best-practices-for-azure-solutions/Azure%20Security%20Best%20Practices.pd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cloud-adoption-framework/decision-guides/subscriptions/#modeling-your-organiz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Mhttps:/docs.microsoft.com/en-us/azure/governance/management-groups/"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azure/azure-policy"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azure/role-based-access-control/built-in-rol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azure/governance/policy/overview#azure-policy-and-rbac"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azure/role-based-access-control/built-in-role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governance/blueprints/overview"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https:/docs.microsoft.com/en-us/azure/cost-management-billing/manage/billing-subscription-transfe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blog.devolutions.net/2018/01/smbs-becoming-ground-zero-for-cyber-crime"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docs.microsoft.com/en-us/azure/active-directory/privileged-identity-management/pim-roles" TargetMode="External"/><Relationship Id="rId5" Type="http://schemas.openxmlformats.org/officeDocument/2006/relationships/hyperlink" Target="https://www.gao.gov/assets/700/694158.pdf" TargetMode="External"/><Relationship Id="rId4" Type="http://schemas.openxmlformats.org/officeDocument/2006/relationships/hyperlink" Target="https://www.forbes.com/sites/niallmccarthy/2018/07/13/the-average-cost-of-a-data-breach-is-highest-in-the-u-s-infographic/#290085832f37"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microsoft.com/en-us/security/business/zero-trust"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azure/architecture/framework/security/identity"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azure/active-directory/privileged-identity-management/pim-configure"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azure/active-directory/privileged-identity-management/pim-deployment-plan#roles-that-can-be-managed-by-privileged-identity-management"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searchsecurity.techtarget.com/definition/principle-of-least-privilege-POLP"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azure/active-directory/privileged-identity-management/subscription-requirements"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docs.microsoft.com/en-us/azure/active-directory/privileged-identity-management/pim-how-to-give-access-to-pim"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microsoft.com/en-us/azure/active-directory/privileged-identity-management/pim-how-to-change-default-settings"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centrify.com/resources/gartner-best-practices-for-privileged-access-management/"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searchsecurity.techtarget.com/definition/principle-of-least-privilege-POLP"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ocs.microsoft.com/en-us/azure/active-directory/hybrid/whatis-azure-ad-connec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ocs.microsoft.com/en-us/azure/active-directory/cloud-sync/"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docs.microsoft.com/en-us/azure/active-directory/hybrid/whatis-azure-ad-connect"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docs.microsoft.com/en-us/azure/active-directory/hybrid/whatis-phs"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docs.microsoft.com/en-us/azure/active-directory/hybrid/how-to-connect-password-hash-synchronization#how-password-hash-synchronization-works" TargetMode="Externa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ocs.microsoft.com/en-us/azure/active-directory/hybrid/how-to-connect-pta"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ctive-directory/users-groups-roles/directory-assign-admin-rol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ocs.microsoft.com/en-us/azure/active-directory/hybrid/how-to-connect-fed-whati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docs.microsoft.com/en-us/azure/active-directory/authentication/tutorial-enable-sspr-writeback"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github.com/Azure/fta-identity/blob/master/identity-applications/aad-external-identities-decision-tree.md"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ctive-directory-domain-services/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context=azure/active-directory/users-groups-roles/context/ugr-contex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ctive-directory/users-groups-roles/directory-overview-user-mode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a:t>
            </a:r>
            <a:r>
              <a:rPr lang="en-US" dirty="0">
                <a:hlinkClick r:id="rId3"/>
              </a:rPr>
              <a:t>Administrative units in Azure Active Directory | Microsoft Docs</a:t>
            </a:r>
            <a:r>
              <a:rPr lang="en-US" dirty="0"/>
              <a:t> and </a:t>
            </a:r>
          </a:p>
          <a:p>
            <a:endParaRPr lang="en-US" dirty="0"/>
          </a:p>
          <a:p>
            <a:r>
              <a:rPr lang="en-US" b="1" dirty="0"/>
              <a:t>Roles</a:t>
            </a:r>
            <a:r>
              <a:rPr lang="en-US" dirty="0"/>
              <a:t> and the </a:t>
            </a:r>
            <a:r>
              <a:rPr lang="en-US" b="1" dirty="0"/>
              <a:t>Description</a:t>
            </a:r>
            <a:r>
              <a:rPr lang="en-US" dirty="0"/>
              <a:t> of what they can be used for:</a:t>
            </a:r>
          </a:p>
          <a:p>
            <a:r>
              <a:rPr lang="en-US" dirty="0">
                <a:effectLst/>
              </a:rPr>
              <a:t>Authentication Administrator - Has access to view, set, and reset authentication method information for any non-admin user in the assigned administrative unit only.</a:t>
            </a:r>
          </a:p>
          <a:p>
            <a:r>
              <a:rPr lang="en-US" dirty="0">
                <a:effectLst/>
              </a:rPr>
              <a:t>Groups Administrator - Can manage all aspects of groups and groups settings, such as naming and expiration policies, in the assigned administrative unit only.</a:t>
            </a:r>
          </a:p>
          <a:p>
            <a:r>
              <a:rPr lang="en-US" dirty="0">
                <a:effectLst/>
              </a:rPr>
              <a:t>Helpdesk Administrator - Can reset passwords for non-administrators and Helpdesk administrators in the assigned administrative unit only.</a:t>
            </a:r>
          </a:p>
          <a:p>
            <a:r>
              <a:rPr lang="en-US" dirty="0">
                <a:effectLst/>
              </a:rPr>
              <a:t>License Administrator - Can assign, remove, and update license assignments within the administrative unit only.</a:t>
            </a:r>
          </a:p>
          <a:p>
            <a:r>
              <a:rPr lang="en-US" dirty="0">
                <a:effectLst/>
              </a:rPr>
              <a:t>Password Administrator - Can reset passwords for non-administrators and Password Administrators within the assigned administrative unit only.</a:t>
            </a:r>
          </a:p>
          <a:p>
            <a:r>
              <a:rPr lang="en-US" dirty="0">
                <a:effectLst/>
              </a:rPr>
              <a:t>User Administrator - Can manage all aspects of users and groups, including resetting passwords for limited admins within the assigned administrative unit only.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11945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Multi-factor authentication - https://azure.microsoft.com/en-us/services/multi-factor-authentication/ </a:t>
            </a:r>
            <a:endParaRPr lang="en-US" sz="850" dirty="0">
              <a:cs typeface="Segoe UI Light"/>
            </a:endParaRPr>
          </a:p>
          <a:p>
            <a:endParaRPr lang="en-US" sz="850" dirty="0">
              <a:cs typeface="Segoe UI Light"/>
            </a:endParaRPr>
          </a:p>
          <a:p>
            <a:r>
              <a:rPr lang="en-US" sz="850" dirty="0">
                <a:latin typeface="Segoe UI Light"/>
                <a:cs typeface="Segoe UI Light"/>
              </a:rPr>
              <a:t>Using MFA increases identity security by limiting the impact of credential exposure. To fully authenticate, an attacker who has a user's password would also need to have possession of their phone or their fingerprint, for example. Authentication with only a single factor is insufficient and, without MFA, an attacker would be unable to use those credentials to authenticate. MFA should be enabled wherever possible as MFA adds enormous benefits to security.</a:t>
            </a:r>
          </a:p>
          <a:p>
            <a:endParaRPr lang="en-US" sz="850" dirty="0">
              <a:latin typeface="Segoe UI Light"/>
              <a:cs typeface="Segoe UI Light"/>
            </a:endParaRPr>
          </a:p>
          <a:p>
            <a:r>
              <a:rPr lang="en-US" sz="850" dirty="0">
                <a:latin typeface="Segoe UI Light"/>
                <a:cs typeface="Segoe UI Light"/>
              </a:rPr>
              <a:t>Azure Multi-Factor Authentication (MFA) is Microsoft's two-step verification solution. Azure MFA helps safeguard access to data and applications while meeting user demand for a simple sign-in process. It delivers strong authentication via a range of verification methods, including phone call, text message, or mobile app verification.</a:t>
            </a:r>
          </a:p>
          <a:p>
            <a:endParaRPr lang="en-US" sz="850" dirty="0">
              <a:latin typeface="Segoe UI Light"/>
              <a:cs typeface="Segoe UI Light"/>
            </a:endParaRPr>
          </a:p>
          <a:p>
            <a:r>
              <a:rPr lang="en-US" sz="850" dirty="0">
                <a:latin typeface="Segoe UI Light"/>
                <a:cs typeface="Segoe UI Light"/>
              </a:rPr>
              <a:t>MFA allows the provider of the request service to validate that the user really is real person, not a bot and, they have the device with them and, that they could provide any additional information that we might need from that environment. </a:t>
            </a:r>
          </a:p>
          <a:p>
            <a:endParaRPr lang="en-US" sz="850" dirty="0">
              <a:cs typeface="Segoe UI Light"/>
            </a:endParaRPr>
          </a:p>
          <a:p>
            <a:r>
              <a:rPr lang="en-US" dirty="0"/>
              <a:t>✔️ How many methods can you identify in this graphic? Can you think of any ways to overcome the two-step authentication? For example, phishing, stolen devices, or malware. </a:t>
            </a:r>
          </a:p>
          <a:p>
            <a:endParaRPr lang="en-US" sz="850" dirty="0">
              <a:cs typeface="Segoe UI Light" pitchFamily="34" charset="0"/>
            </a:endParaRPr>
          </a:p>
          <a:p>
            <a:endParaRPr lang="en-US" dirty="0">
              <a:cs typeface="Segoe UI Light"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63987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a:latin typeface="Segoe UI Light"/>
                <a:cs typeface="Segoe UI Light"/>
              </a:rPr>
              <a:t>Enable per-user Azure Multi-Factor Authentication to secure sign-in events - </a:t>
            </a:r>
            <a:r>
              <a:rPr lang="en-US" sz="850">
                <a:latin typeface="Segoe UI Light"/>
                <a:cs typeface="Segoe UI Light"/>
                <a:hlinkClick r:id="rId3"/>
              </a:rPr>
              <a:t>https://docs.microsoft.com/en-us/azure/active-directory/authentication/howto-mfa-userstates</a:t>
            </a:r>
            <a:endParaRPr lang="en-US" sz="850">
              <a:latin typeface="Segoe UI Light"/>
              <a:cs typeface="Segoe UI Light"/>
            </a:endParaRPr>
          </a:p>
          <a:p>
            <a:pPr>
              <a:defRPr/>
            </a:pPr>
            <a:endParaRPr lang="en-US" sz="850">
              <a:latin typeface="Segoe UI Light"/>
              <a:cs typeface="Segoe UI Light"/>
            </a:endParaRPr>
          </a:p>
          <a:p>
            <a:pPr>
              <a:defRPr/>
            </a:pPr>
            <a:r>
              <a:rPr lang="en-US" sz="850">
                <a:latin typeface="Segoe UI Light"/>
                <a:cs typeface="Segoe UI Light"/>
              </a:rPr>
              <a:t>There are two ways to secure user sign-in events by requiring multi-factor authentication in Azure AD. The first, and preferred, option is to set up a Conditional Access policy that requires multi-factor authentication under certain conditions. The second option is to enable each user for Azure Multi-Factor Authentication. When users are enabled individually, they perform multi-factor authentication each time they sign in (with some exceptions, such as when they sign in from trusted IP addresses or when the </a:t>
            </a:r>
            <a:r>
              <a:rPr lang="en-US" sz="850" i="1">
                <a:latin typeface="Segoe UI Light"/>
                <a:cs typeface="Segoe UI Light"/>
              </a:rPr>
              <a:t>remembered devices</a:t>
            </a:r>
            <a:r>
              <a:rPr lang="en-US" sz="850">
                <a:latin typeface="Segoe UI Light"/>
                <a:cs typeface="Segoe UI Light"/>
              </a:rPr>
              <a:t> feature is turned on).</a:t>
            </a:r>
          </a:p>
          <a:p>
            <a:pPr>
              <a:defRPr/>
            </a:pPr>
            <a:endParaRPr lang="en-US" sz="850">
              <a:latin typeface="Segoe UI Light"/>
              <a:cs typeface="Segoe UI Light"/>
            </a:endParaRPr>
          </a:p>
          <a:p>
            <a:pPr marL="0" marR="0" lvl="0" indent="0" algn="l" defTabSz="914367">
              <a:lnSpc>
                <a:spcPct val="90000"/>
              </a:lnSpc>
              <a:spcBef>
                <a:spcPts val="0"/>
              </a:spcBef>
              <a:spcAft>
                <a:spcPts val="333"/>
              </a:spcAft>
              <a:buClrTx/>
              <a:buSzTx/>
              <a:buFontTx/>
              <a:buNone/>
              <a:tabLst/>
              <a:defRPr/>
            </a:pPr>
            <a:r>
              <a:rPr lang="en-US" sz="850" kern="1200">
                <a:solidFill>
                  <a:schemeClr val="tx1"/>
                </a:solidFill>
                <a:effectLst/>
                <a:latin typeface="Segoe UI Light"/>
                <a:cs typeface="Segoe UI Light"/>
              </a:rPr>
              <a:t>✔️ On first-time sign-in, after MFA has been enabled, users are prompted to configure their MFA settings. For example, if you enable MFA so that users must use a mobile device, users will be prompted to configure their mobile device for MFA. Users must complete those steps, or they will not be permitted to sign in, which they cannot do until they have validated that their mobile device is MFA-compliant.</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386763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Configure Azure Multi-Factor Authentication settings - </a:t>
            </a:r>
            <a:r>
              <a:rPr lang="en-US" dirty="0">
                <a:hlinkClick r:id="rId3"/>
              </a:rPr>
              <a:t>https://docs.microsoft.com/en-us/azure/active-directory/authentication/howto-mfa-mfasettings</a:t>
            </a:r>
            <a:endParaRPr lang="en-US" dirty="0">
              <a:cs typeface="Segoe UI Light" pitchFamily="34" charset="0"/>
            </a:endParaRPr>
          </a:p>
          <a:p>
            <a:endParaRPr lang="en-US" sz="850" dirty="0">
              <a:cs typeface="Segoe UI Light"/>
            </a:endParaRPr>
          </a:p>
          <a:p>
            <a:r>
              <a:rPr lang="en-US" sz="850" dirty="0">
                <a:cs typeface="Segoe UI Light"/>
              </a:rPr>
              <a:t>Feature and description</a:t>
            </a:r>
          </a:p>
          <a:p>
            <a:r>
              <a:rPr lang="en-US" sz="850" dirty="0">
                <a:cs typeface="Segoe UI Light"/>
              </a:rPr>
              <a:t>Account lockout - Temporarily lock accounts from using Azure AD Multi-Factor Authentication if there are too many denied authentication attempts in a row. This feature only applies to users who enter a PIN to authenticate. (MFA Server)</a:t>
            </a:r>
          </a:p>
          <a:p>
            <a:r>
              <a:rPr lang="en-US" sz="850" dirty="0">
                <a:cs typeface="Segoe UI Light"/>
              </a:rPr>
              <a:t>Block/unblock users - Block specific users from being able to receive Azure AD Multi-Factor Authentication requests. Any authentication attempts for blocked users are automatically denied. Users remain blocked for 90 days from the time that they are blocked or they're manually unblocked.</a:t>
            </a:r>
          </a:p>
          <a:p>
            <a:r>
              <a:rPr lang="en-US" sz="850" dirty="0">
                <a:cs typeface="Segoe UI Light"/>
              </a:rPr>
              <a:t>Fraud alert - Configure settings that allow users to report fraudulent verification requests.</a:t>
            </a:r>
          </a:p>
          <a:p>
            <a:r>
              <a:rPr lang="en-US" sz="850" dirty="0">
                <a:cs typeface="Segoe UI Light"/>
              </a:rPr>
              <a:t>Notifications - Enable notifications of events from MFA Server.</a:t>
            </a:r>
          </a:p>
          <a:p>
            <a:r>
              <a:rPr lang="en-US" sz="850" dirty="0">
                <a:cs typeface="Segoe UI Light"/>
              </a:rPr>
              <a:t>OATH tokens - Used in cloud-based Azure AD MFA environments to manage OATH tokens for users.</a:t>
            </a:r>
          </a:p>
          <a:p>
            <a:r>
              <a:rPr lang="en-US" sz="850" dirty="0">
                <a:cs typeface="Segoe UI Light"/>
              </a:rPr>
              <a:t>Phone call settings - Configure settings related to phone calls and greetings for cloud and on-premises environments.</a:t>
            </a:r>
          </a:p>
          <a:p>
            <a:r>
              <a:rPr lang="en-US" sz="850" dirty="0">
                <a:cs typeface="Segoe UI Light"/>
              </a:rPr>
              <a:t>Providers - This will show any existing authentication providers that you may have associated with your account. New authentication providers may not be created as of September 1, 2018</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4549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https://docs.microsoft.com/en-us/azure/active-directory/authentication/howto-authentication-passwordless-phone</a:t>
            </a:r>
          </a:p>
          <a:p>
            <a:r>
              <a:rPr lang="en-US" dirty="0"/>
              <a:t>https://docs.microsoft.com/en-us/azure/active-directory/authentication/howto-authentication-passwordless-security-key</a:t>
            </a:r>
          </a:p>
          <a:p>
            <a:r>
              <a:rPr lang="en-US" dirty="0" err="1"/>
              <a:t>Passwordless</a:t>
            </a:r>
            <a:r>
              <a:rPr lang="en-US" dirty="0"/>
              <a:t> launch blog - </a:t>
            </a:r>
            <a:r>
              <a:rPr lang="en-US" dirty="0" err="1">
                <a:hlinkClick r:id="rId3"/>
              </a:rPr>
              <a:t>Passwordless</a:t>
            </a:r>
            <a:r>
              <a:rPr lang="en-US" dirty="0">
                <a:hlinkClick r:id="rId3"/>
              </a:rPr>
              <a:t> authentication is now generally available! - Microsoft Tech Community</a:t>
            </a:r>
            <a:endParaRPr lang="en-US" dirty="0"/>
          </a:p>
          <a:p>
            <a:endParaRPr lang="en-US" dirty="0"/>
          </a:p>
          <a:p>
            <a:pPr algn="l"/>
            <a:r>
              <a:rPr lang="en-US" b="0" i="0" dirty="0">
                <a:solidFill>
                  <a:srgbClr val="171717"/>
                </a:solidFill>
                <a:effectLst/>
                <a:latin typeface="Segoe UI" panose="020B0502040204020203" pitchFamily="34" charset="0"/>
              </a:rPr>
              <a:t>Microsoft offers three </a:t>
            </a:r>
            <a:r>
              <a:rPr lang="en-US" b="0" i="0" dirty="0" err="1">
                <a:solidFill>
                  <a:srgbClr val="171717"/>
                </a:solidFill>
                <a:effectLst/>
                <a:latin typeface="Segoe UI" panose="020B0502040204020203" pitchFamily="34" charset="0"/>
              </a:rPr>
              <a:t>passwordless</a:t>
            </a:r>
            <a:r>
              <a:rPr lang="en-US" b="0" i="0" dirty="0">
                <a:solidFill>
                  <a:srgbClr val="171717"/>
                </a:solidFill>
                <a:effectLst/>
                <a:latin typeface="Segoe UI" panose="020B0502040204020203" pitchFamily="34" charset="0"/>
              </a:rPr>
              <a:t> authentication options that cover many scenarios. These methods can be used in tandem:</a:t>
            </a:r>
          </a:p>
          <a:p>
            <a:pPr marL="171450" indent="-1714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4"/>
              </a:rPr>
              <a:t>Windows Hello for Business</a:t>
            </a:r>
            <a:r>
              <a:rPr lang="en-US" b="0" i="0" dirty="0">
                <a:solidFill>
                  <a:srgbClr val="171717"/>
                </a:solidFill>
                <a:effectLst/>
                <a:latin typeface="Segoe UI" panose="020B0502040204020203" pitchFamily="34" charset="0"/>
              </a:rPr>
              <a:t> is best for users on their dedicated Windows computers.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Security key sign-in with </a:t>
            </a:r>
            <a:r>
              <a:rPr lang="en-US" b="0" i="0" u="none" strike="noStrike" dirty="0">
                <a:solidFill>
                  <a:srgbClr val="171717"/>
                </a:solidFill>
                <a:effectLst/>
                <a:latin typeface="Segoe UI" panose="020B0502040204020203" pitchFamily="34" charset="0"/>
                <a:hlinkClick r:id="rId4"/>
              </a:rPr>
              <a:t>FIDO2 Security keys</a:t>
            </a:r>
            <a:r>
              <a:rPr lang="en-US" b="0" i="0" dirty="0">
                <a:solidFill>
                  <a:srgbClr val="171717"/>
                </a:solidFill>
                <a:effectLst/>
                <a:latin typeface="Segoe UI" panose="020B0502040204020203" pitchFamily="34" charset="0"/>
              </a:rPr>
              <a:t> is especially useful for users who sign in to shared machines like kiosks, in situations where use of phones is restricted, and for highly privileged identities.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Phone sign in with the </a:t>
            </a:r>
            <a:r>
              <a:rPr lang="en-US" b="0" i="0" u="none" strike="noStrike" dirty="0">
                <a:solidFill>
                  <a:srgbClr val="171717"/>
                </a:solidFill>
                <a:effectLst/>
                <a:latin typeface="Segoe UI" panose="020B0502040204020203" pitchFamily="34" charset="0"/>
                <a:hlinkClick r:id="rId4"/>
              </a:rPr>
              <a:t>Microsoft Authenticator app</a:t>
            </a:r>
            <a:r>
              <a:rPr lang="en-US" b="0" i="0" dirty="0">
                <a:solidFill>
                  <a:srgbClr val="171717"/>
                </a:solidFill>
                <a:effectLst/>
                <a:latin typeface="Segoe UI" panose="020B0502040204020203" pitchFamily="34" charset="0"/>
              </a:rPr>
              <a:t> is useful for providing a </a:t>
            </a:r>
            <a:r>
              <a:rPr lang="en-US" b="0" i="0" dirty="0" err="1">
                <a:solidFill>
                  <a:srgbClr val="171717"/>
                </a:solidFill>
                <a:effectLst/>
                <a:latin typeface="Segoe UI" panose="020B0502040204020203" pitchFamily="34" charset="0"/>
              </a:rPr>
              <a:t>passwordless</a:t>
            </a:r>
            <a:r>
              <a:rPr lang="en-US" b="0" i="0" dirty="0">
                <a:solidFill>
                  <a:srgbClr val="171717"/>
                </a:solidFill>
                <a:effectLst/>
                <a:latin typeface="Segoe UI" panose="020B0502040204020203" pitchFamily="34" charset="0"/>
              </a:rPr>
              <a:t> option to users with mobile devices. The Authenticator app turns any iOS or Android phone into a strong, </a:t>
            </a:r>
            <a:r>
              <a:rPr lang="en-US" b="0" i="0" dirty="0" err="1">
                <a:solidFill>
                  <a:srgbClr val="171717"/>
                </a:solidFill>
                <a:effectLst/>
                <a:latin typeface="Segoe UI" panose="020B0502040204020203" pitchFamily="34" charset="0"/>
              </a:rPr>
              <a:t>passwordless</a:t>
            </a:r>
            <a:r>
              <a:rPr lang="en-US" b="0" i="0" dirty="0">
                <a:solidFill>
                  <a:srgbClr val="171717"/>
                </a:solidFill>
                <a:effectLst/>
                <a:latin typeface="Segoe UI" panose="020B0502040204020203" pitchFamily="34" charset="0"/>
              </a:rPr>
              <a:t> credential by allowing users to sign into any platform or browser. Users sign in by getting a notification to their phone, matching a number displayed on the screen to the one on their phone, and then using their biometric data or PIN to confirm.</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FIDO2 Smartcards and Temporary Access Pass are both in preview.</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algn="l"/>
            <a:r>
              <a:rPr lang="en-US" b="1" i="0" dirty="0">
                <a:effectLst/>
                <a:latin typeface="Segoe UI VSS (Regular)"/>
              </a:rPr>
              <a:t>Benefits of </a:t>
            </a:r>
            <a:r>
              <a:rPr lang="en-US" b="1" i="0" dirty="0" err="1">
                <a:effectLst/>
                <a:latin typeface="Segoe UI VSS (Regular)"/>
              </a:rPr>
              <a:t>passwordless</a:t>
            </a:r>
            <a:r>
              <a:rPr lang="en-US" b="1" i="0" dirty="0">
                <a:effectLst/>
                <a:latin typeface="Segoe UI VSS (Regular)"/>
              </a:rPr>
              <a:t> authentication</a:t>
            </a:r>
          </a:p>
          <a:p>
            <a:pPr marL="171450" indent="-171450" algn="l">
              <a:buFont typeface="Arial" panose="020B0604020202020204" pitchFamily="34" charset="0"/>
              <a:buChar char="•"/>
            </a:pPr>
            <a:r>
              <a:rPr lang="en-US" b="1" i="0" dirty="0">
                <a:effectLst/>
                <a:latin typeface="Segoe UI VSS (Regular)"/>
              </a:rPr>
              <a:t>Increased security</a:t>
            </a:r>
            <a:r>
              <a:rPr lang="en-US" b="0" i="0" dirty="0">
                <a:effectLst/>
                <a:latin typeface="Segoe UI VSS (Regular)"/>
              </a:rPr>
              <a:t> - Reduce the risk of phishing and password spray attacks by removing passwords as an attack surface.</a:t>
            </a:r>
          </a:p>
          <a:p>
            <a:pPr marL="171450" indent="-171450" algn="l">
              <a:buFont typeface="Arial" panose="020B0604020202020204" pitchFamily="34" charset="0"/>
              <a:buChar char="•"/>
            </a:pPr>
            <a:r>
              <a:rPr lang="en-US" b="1" i="0" dirty="0">
                <a:effectLst/>
                <a:latin typeface="Segoe UI VSS (Regular)"/>
              </a:rPr>
              <a:t>Better user experience</a:t>
            </a:r>
            <a:r>
              <a:rPr lang="en-US" b="0" i="0" dirty="0">
                <a:effectLst/>
                <a:latin typeface="Segoe UI VSS (Regular)"/>
              </a:rPr>
              <a:t> - Give users a convenient way to access data from anywhere. Provide easy access to applications and services such as Outlook, OneDrive, or Office while mobile.</a:t>
            </a:r>
          </a:p>
          <a:p>
            <a:pPr marL="171450" indent="-171450" algn="l">
              <a:buFont typeface="Arial" panose="020B0604020202020204" pitchFamily="34" charset="0"/>
              <a:buChar char="•"/>
            </a:pPr>
            <a:r>
              <a:rPr lang="en-US" b="1" i="0" dirty="0">
                <a:effectLst/>
                <a:latin typeface="Segoe UI VSS (Regular)"/>
              </a:rPr>
              <a:t>Robust insights</a:t>
            </a:r>
            <a:r>
              <a:rPr lang="en-US" b="0" i="0" dirty="0">
                <a:effectLst/>
                <a:latin typeface="Segoe UI VSS (Regular)"/>
              </a:rPr>
              <a:t> - Gain insights into users </a:t>
            </a:r>
            <a:r>
              <a:rPr lang="en-US" b="0" i="0" dirty="0" err="1">
                <a:effectLst/>
                <a:latin typeface="Segoe UI VSS (Regular)"/>
              </a:rPr>
              <a:t>passwordless</a:t>
            </a:r>
            <a:r>
              <a:rPr lang="en-US" b="0" i="0" dirty="0">
                <a:effectLst/>
                <a:latin typeface="Segoe UI VSS (Regular)"/>
              </a:rPr>
              <a:t> activity with robust logging and auditing.</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705645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To be successful in the labs, students need a basic understanding of how to use the Portal. They are need to know how to access the lab environment and any best practices you have about doing the labs. There is demonstration covering these concepts there is also a MS Learn module - https://docs.microsoft.com/en-us/learn/modules/tour-azure-portal/</a:t>
            </a:r>
          </a:p>
          <a:p>
            <a:endParaRPr lang="en-US" dirty="0"/>
          </a:p>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81359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Segoe UI Semilight"/>
                <a:cs typeface="Segoe UI Semilight"/>
              </a:rPr>
              <a:t>For students who may be new to Azure or are struggling with the labs consider having them use their lab time going through the Learn modules instead.</a:t>
            </a:r>
          </a:p>
          <a:p>
            <a:pPr marL="0" indent="0">
              <a:buFont typeface="Arial" panose="020B0604020202020204" pitchFamily="34" charset="0"/>
              <a:buNone/>
            </a:pPr>
            <a:endParaRPr lang="en-US" dirty="0">
              <a:latin typeface="Segoe UI Semilight"/>
              <a:cs typeface="Segoe UI Semilight"/>
            </a:endParaRPr>
          </a:p>
          <a:p>
            <a:pPr marL="0" indent="0">
              <a:buFont typeface="Arial" panose="020B0604020202020204" pitchFamily="34" charset="0"/>
              <a:buNone/>
            </a:pPr>
            <a:r>
              <a:rPr lang="en-US" dirty="0">
                <a:latin typeface="Segoe UI Semilight"/>
                <a:cs typeface="Segoe UI Semilight"/>
              </a:rPr>
              <a:t>(docs.microsoft.com/Learn)</a:t>
            </a:r>
          </a:p>
          <a:p>
            <a:pPr lvl="1"/>
            <a:r>
              <a:rPr lang="en-US" dirty="0"/>
              <a:t>Secure your identities by using Azure Active Directory - https://docs.microsoft.com/en-us/learn/modules/intro-to-azure-ad/</a:t>
            </a:r>
          </a:p>
          <a:p>
            <a:pPr lvl="1"/>
            <a:r>
              <a:rPr lang="en-US" dirty="0"/>
              <a:t>Manage users and groups in Azure Active Directory - https://docs.microsoft.com/en-us/learn/modules/manage-users-and-groups-in-aad/</a:t>
            </a:r>
          </a:p>
          <a:p>
            <a:pPr lvl="1"/>
            <a:r>
              <a:rPr lang="en-US" dirty="0"/>
              <a:t>Create Azure users and groups in Azure Active Directory - https://docs.microsoft.com/en-us/learn/modules/create-users-and-groups-in-azure-active-directory/</a:t>
            </a:r>
          </a:p>
          <a:p>
            <a:pPr marL="212982" marR="0" lvl="1" indent="-105829" algn="l" defTabSz="914367" rtl="0" eaLnBrk="1" fontAlgn="auto" latinLnBrk="0" hangingPunct="1">
              <a:lnSpc>
                <a:spcPct val="90000"/>
              </a:lnSpc>
              <a:spcBef>
                <a:spcPts val="0"/>
              </a:spcBef>
              <a:spcAft>
                <a:spcPts val="333"/>
              </a:spcAft>
              <a:buClrTx/>
              <a:buSzTx/>
              <a:buFont typeface="Arial" pitchFamily="34" charset="0"/>
              <a:buChar char="•"/>
              <a:tabLst/>
              <a:defRPr/>
            </a:pPr>
            <a:r>
              <a:rPr lang="en-US" dirty="0"/>
              <a:t>Secure Azure Active Directory users with Multi-Factor Authentication - </a:t>
            </a:r>
            <a:r>
              <a:rPr lang="en-US" b="0" i="0" dirty="0">
                <a:solidFill>
                  <a:srgbClr val="171717"/>
                </a:solidFill>
                <a:effectLst/>
                <a:latin typeface="Segoe UI" panose="020B0502040204020203" pitchFamily="34" charset="0"/>
              </a:rPr>
              <a:t>https://docs.microsoft.com/en-us/learn/modules/secure-aad-users-with-mfa/</a:t>
            </a:r>
            <a:endParaRPr lang="en-US" dirty="0"/>
          </a:p>
          <a:p>
            <a:pPr lvl="1"/>
            <a:r>
              <a:rPr lang="en-US" dirty="0"/>
              <a:t>Secure your cloud resources with access control  - https://docs.microsoft.com/en-us/learn/modules/cmu-secure-cloud-resources/</a:t>
            </a:r>
          </a:p>
          <a:p>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04123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56923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9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identity and access (30-35%)</a:t>
            </a:r>
          </a:p>
          <a:p>
            <a:pPr marL="0" marR="0">
              <a:lnSpc>
                <a:spcPct val="107000"/>
              </a:lnSpc>
              <a:spcBef>
                <a:spcPts val="200"/>
              </a:spcBef>
              <a:spcAft>
                <a:spcPts val="0"/>
              </a:spcAft>
            </a:pPr>
            <a:r>
              <a:rPr lang="en-US" sz="9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Configure secure access by using Azure AD</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 Conditional Access policies including Multi-Factor Authentication (MFA)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Azure AD identity protection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29171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b="0" dirty="0">
                <a:solidFill>
                  <a:schemeClr val="tx1"/>
                </a:solidFill>
                <a:latin typeface="Segoe UI Light"/>
                <a:cs typeface="Segoe UI Light"/>
              </a:rPr>
              <a:t>What is Azure Active Directory Identity Protection? - </a:t>
            </a:r>
            <a:r>
              <a:rPr lang="en-US" sz="850" b="0" dirty="0">
                <a:solidFill>
                  <a:schemeClr val="tx1"/>
                </a:solidFill>
                <a:latin typeface="Segoe UI Light"/>
                <a:cs typeface="Segoe UI Light"/>
                <a:hlinkClick r:id="rId3">
                  <a:extLst>
                    <a:ext uri="{A12FA001-AC4F-418D-AE19-62706E023703}">
                      <ahyp:hlinkClr xmlns:ahyp="http://schemas.microsoft.com/office/drawing/2018/hyperlinkcolor" val="tx"/>
                    </a:ext>
                  </a:extLst>
                </a:hlinkClick>
              </a:rPr>
              <a:t>https://docs.microsoft.com/en-us/azure/active-directory/identity-protection/overview-identity-protection</a:t>
            </a:r>
            <a:r>
              <a:rPr lang="en-US" sz="850" b="0" dirty="0">
                <a:solidFill>
                  <a:schemeClr val="tx1"/>
                </a:solidFill>
                <a:latin typeface="Segoe UI Light"/>
                <a:cs typeface="Segoe UI Light"/>
              </a:rPr>
              <a:t> </a:t>
            </a:r>
            <a:endParaRPr lang="en-US" sz="850" b="0" dirty="0">
              <a:solidFill>
                <a:schemeClr val="tx1"/>
              </a:solidFill>
              <a:cs typeface="Segoe UI Light"/>
            </a:endParaRPr>
          </a:p>
          <a:p>
            <a:pPr>
              <a:lnSpc>
                <a:spcPct val="100000"/>
              </a:lnSpc>
              <a:spcAft>
                <a:spcPts val="0"/>
              </a:spcAft>
            </a:pPr>
            <a:endParaRPr lang="en-US" sz="850" b="1" dirty="0">
              <a:cs typeface="Segoe UI Light"/>
            </a:endParaRPr>
          </a:p>
          <a:p>
            <a:r>
              <a:rPr lang="en-US" sz="850" dirty="0">
                <a:latin typeface="Segoe UI Light"/>
                <a:cs typeface="Segoe UI Light"/>
              </a:rPr>
              <a:t>Azure Active Directory Identity Protection includes three default policies that administrators can choose to enable. These policies include limited customization but are applicable to most organizations. All of the policies allow for excluding users such as your emergency access or break-glass administrator accounts.</a:t>
            </a:r>
          </a:p>
          <a:p>
            <a:endParaRPr lang="en-US" sz="850" dirty="0">
              <a:cs typeface="Segoe UI Light"/>
            </a:endParaRPr>
          </a:p>
          <a:p>
            <a:r>
              <a:rPr lang="en-US" sz="850" dirty="0">
                <a:latin typeface="Segoe UI Light"/>
                <a:cs typeface="Segoe UI Light"/>
              </a:rPr>
              <a:t>Administrators can also choose to create a custom Conditional Access policy including sign-in risk as an assignment condition.</a:t>
            </a:r>
          </a:p>
          <a:p>
            <a:pPr>
              <a:lnSpc>
                <a:spcPct val="100000"/>
              </a:lnSpc>
              <a:spcAft>
                <a:spcPts val="0"/>
              </a:spcAft>
            </a:pPr>
            <a:endParaRPr lang="en-US" sz="850" b="1" dirty="0">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6179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Active Directory risk detections - </a:t>
            </a:r>
            <a:r>
              <a:rPr lang="en-US" dirty="0"/>
              <a:t> </a:t>
            </a:r>
            <a:r>
              <a:rPr lang="en-US" sz="800" dirty="0">
                <a:hlinkClick r:id="rId3"/>
              </a:rPr>
              <a:t>https://docs.microsoft.com/en-us/azure/active-directory/reports-monitoring/concept-risk-events</a:t>
            </a:r>
            <a:br>
              <a:rPr lang="en-US" sz="850" dirty="0">
                <a:cs typeface="Segoe UI Light"/>
              </a:rPr>
            </a:br>
            <a:endParaRPr lang="en-US" sz="850" dirty="0">
              <a:cs typeface="Segoe UI Light"/>
            </a:endParaRPr>
          </a:p>
          <a:p>
            <a:r>
              <a:rPr lang="en-US" sz="850" dirty="0">
                <a:cs typeface="Segoe UI Light"/>
              </a:rPr>
              <a:t>Note for slide delivery.  The items are the left of the slide are a subset of the things detected by Identity Protection.  Use those to highlight the breadth of what this capability does.  If you need more details, or the class for more information, the notes below cover the entire set of current risks (as of Jan 5, 2021).  There is another article below the list with more general information about Identity Protection.</a:t>
            </a:r>
          </a:p>
          <a:p>
            <a:endParaRPr lang="en-US" sz="850" dirty="0">
              <a:cs typeface="Segoe UI Light"/>
            </a:endParaRPr>
          </a:p>
          <a:p>
            <a:r>
              <a:rPr lang="en-US" sz="850" dirty="0">
                <a:cs typeface="Segoe UI Light"/>
              </a:rPr>
              <a:t>Identity Protection identifies risks in the following classifications (Risk detection type – Description):</a:t>
            </a:r>
          </a:p>
          <a:p>
            <a:pPr marL="171450" indent="-171450">
              <a:buFont typeface="Arial" panose="020B0604020202020204" pitchFamily="34" charset="0"/>
              <a:buChar char="•"/>
            </a:pPr>
            <a:r>
              <a:rPr lang="en-US" sz="850" b="1" dirty="0">
                <a:cs typeface="Segoe UI Light"/>
              </a:rPr>
              <a:t>Anonymous IP address - </a:t>
            </a:r>
            <a:r>
              <a:rPr lang="en-US" sz="850" dirty="0">
                <a:cs typeface="Segoe UI Light"/>
              </a:rPr>
              <a:t>Sign in from an anonymous IP address (for example: Tor browser, anonymizer VPNs).</a:t>
            </a:r>
          </a:p>
          <a:p>
            <a:pPr marL="171450" indent="-171450">
              <a:buFont typeface="Arial" panose="020B0604020202020204" pitchFamily="34" charset="0"/>
              <a:buChar char="•"/>
            </a:pPr>
            <a:r>
              <a:rPr lang="en-US" sz="850" b="1" dirty="0">
                <a:cs typeface="Segoe UI Light"/>
              </a:rPr>
              <a:t>Atypical travel - </a:t>
            </a:r>
            <a:r>
              <a:rPr lang="en-US" sz="850" dirty="0">
                <a:cs typeface="Segoe UI Light"/>
              </a:rPr>
              <a:t>Sign in from an atypical location based on the user's recent sign-ins.</a:t>
            </a:r>
          </a:p>
          <a:p>
            <a:pPr marL="171450" indent="-171450">
              <a:buFont typeface="Arial" panose="020B0604020202020204" pitchFamily="34" charset="0"/>
              <a:buChar char="•"/>
            </a:pPr>
            <a:r>
              <a:rPr lang="en-US" sz="850" b="1" dirty="0">
                <a:cs typeface="Segoe UI Light"/>
              </a:rPr>
              <a:t>Malware linked IP address - </a:t>
            </a:r>
            <a:r>
              <a:rPr lang="en-US" sz="850" dirty="0">
                <a:cs typeface="Segoe UI Light"/>
              </a:rPr>
              <a:t>Sign in from a malware linked IP address.</a:t>
            </a:r>
          </a:p>
          <a:p>
            <a:pPr marL="171450" indent="-171450">
              <a:buFont typeface="Arial" panose="020B0604020202020204" pitchFamily="34" charset="0"/>
              <a:buChar char="•"/>
            </a:pPr>
            <a:r>
              <a:rPr lang="en-US" sz="850" b="1" dirty="0">
                <a:cs typeface="Segoe UI Light"/>
              </a:rPr>
              <a:t>Unfamiliar sign-in properties - </a:t>
            </a:r>
            <a:r>
              <a:rPr lang="en-US" sz="850" dirty="0">
                <a:cs typeface="Segoe UI Light"/>
              </a:rPr>
              <a:t>Sign in with properties we've not seen recently for the given user.</a:t>
            </a:r>
          </a:p>
          <a:p>
            <a:pPr marL="171450" indent="-171450">
              <a:buFont typeface="Arial" panose="020B0604020202020204" pitchFamily="34" charset="0"/>
              <a:buChar char="•"/>
            </a:pPr>
            <a:r>
              <a:rPr lang="en-US" sz="850" b="1" dirty="0">
                <a:cs typeface="Segoe UI Light"/>
              </a:rPr>
              <a:t>Leaked Credentials - </a:t>
            </a:r>
            <a:r>
              <a:rPr lang="en-US" sz="850" dirty="0">
                <a:cs typeface="Segoe UI Light"/>
              </a:rPr>
              <a:t>Indicates that the user's valid credentials have been leaked.</a:t>
            </a:r>
          </a:p>
          <a:p>
            <a:pPr marL="171450" indent="-171450">
              <a:buFont typeface="Arial" panose="020B0604020202020204" pitchFamily="34" charset="0"/>
              <a:buChar char="•"/>
            </a:pPr>
            <a:r>
              <a:rPr lang="en-US" sz="850" b="1" dirty="0">
                <a:cs typeface="Segoe UI Light"/>
              </a:rPr>
              <a:t>Password spray - </a:t>
            </a:r>
            <a:r>
              <a:rPr lang="en-US" sz="850" dirty="0">
                <a:cs typeface="Segoe UI Light"/>
              </a:rPr>
              <a:t>Indicates that multiple usernames are being attacked using common passwords in a unified, brute-force manner.</a:t>
            </a:r>
          </a:p>
          <a:p>
            <a:pPr marL="171450" indent="-171450">
              <a:buFont typeface="Arial" panose="020B0604020202020204" pitchFamily="34" charset="0"/>
              <a:buChar char="•"/>
            </a:pPr>
            <a:r>
              <a:rPr lang="en-US" sz="850" b="1" dirty="0">
                <a:cs typeface="Segoe UI Light"/>
              </a:rPr>
              <a:t>Azure AD threat intelligence - </a:t>
            </a:r>
            <a:r>
              <a:rPr lang="en-US" sz="850" dirty="0">
                <a:cs typeface="Segoe UI Light"/>
              </a:rPr>
              <a:t>Microsoft's internal and external threat intelligence sources have identified a known attack pattern.</a:t>
            </a:r>
          </a:p>
          <a:p>
            <a:pPr marL="171450" indent="-171450">
              <a:buFont typeface="Arial" panose="020B0604020202020204" pitchFamily="34" charset="0"/>
              <a:buChar char="•"/>
            </a:pPr>
            <a:r>
              <a:rPr lang="en-US" sz="850" b="1" dirty="0">
                <a:cs typeface="Segoe UI Light"/>
              </a:rPr>
              <a:t>New country - </a:t>
            </a:r>
            <a:r>
              <a:rPr lang="en-US" sz="850" dirty="0">
                <a:cs typeface="Segoe UI Light"/>
              </a:rPr>
              <a:t>This detection is discovered by Microsoft Cloud App Security (MCAS).</a:t>
            </a:r>
          </a:p>
          <a:p>
            <a:pPr marL="171450" indent="-171450">
              <a:buFont typeface="Arial" panose="020B0604020202020204" pitchFamily="34" charset="0"/>
              <a:buChar char="•"/>
            </a:pPr>
            <a:r>
              <a:rPr lang="en-US" sz="850" b="1" i="0" dirty="0">
                <a:cs typeface="Segoe UI Light"/>
              </a:rPr>
              <a:t>Activity from anonymous IP address</a:t>
            </a:r>
            <a:r>
              <a:rPr lang="en-US" sz="850" b="1" dirty="0">
                <a:cs typeface="Segoe UI Light"/>
              </a:rPr>
              <a:t> - </a:t>
            </a:r>
            <a:r>
              <a:rPr lang="en-US" sz="850" dirty="0">
                <a:cs typeface="Segoe UI Light"/>
              </a:rPr>
              <a:t>This detection is discovered by Microsoft Cloud App Security (MCAS).</a:t>
            </a:r>
          </a:p>
          <a:p>
            <a:pPr marL="171450" indent="-171450">
              <a:buFont typeface="Arial" panose="020B0604020202020204" pitchFamily="34" charset="0"/>
              <a:buChar char="•"/>
            </a:pPr>
            <a:r>
              <a:rPr lang="en-US" sz="850" b="1" dirty="0">
                <a:cs typeface="Segoe UI Light"/>
              </a:rPr>
              <a:t>Suspicious inbox forwarding - </a:t>
            </a:r>
            <a:r>
              <a:rPr lang="en-US" sz="850" dirty="0">
                <a:cs typeface="Segoe UI Light"/>
              </a:rPr>
              <a:t>This detection is discovered by Microsoft Cloud App Security (MCAS).</a:t>
            </a:r>
          </a:p>
          <a:p>
            <a:endParaRPr lang="en-US" sz="850" dirty="0">
              <a:latin typeface="Calibri"/>
              <a:cs typeface="Calibri"/>
            </a:endParaRPr>
          </a:p>
          <a:p>
            <a:r>
              <a:rPr lang="en-US" sz="1600" dirty="0">
                <a:hlinkClick r:id="rId4"/>
              </a:rPr>
              <a:t>What is Azure Active Directory Identity Protection? | Microsoft Docs</a:t>
            </a:r>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931407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u="none" dirty="0">
                <a:latin typeface="Segoe UI Light"/>
                <a:cs typeface="Segoe UI Light"/>
              </a:rPr>
              <a:t>User risk policies - https://docs.microsoft.com/en-us/azure/active-directory/identity-protection/concept-identity-protection-policies#user-risk-policy</a:t>
            </a:r>
          </a:p>
          <a:p>
            <a:endParaRPr lang="en-US" sz="850" dirty="0">
              <a:cs typeface="Segoe UI Light"/>
            </a:endParaRPr>
          </a:p>
          <a:p>
            <a:r>
              <a:rPr lang="en-US" dirty="0"/>
              <a:t>Identity Protection can calculate what it believes is normal for a user's behavior and use that to base decisions for their risk. User risk is a calculation of probability that an identity has been compromised. Administrators can make a decision based on this risk score signal to enforce organizational requirements. Administrators can choose to block access, allow access, or allow access but require a password change using Azure AD self-service password reset.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80682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How To: Configure and enable risk policies </a:t>
            </a:r>
            <a:r>
              <a:rPr lang="en-US" b="1" i="0" dirty="0">
                <a:solidFill>
                  <a:srgbClr val="171717"/>
                </a:solidFill>
                <a:effectLst/>
                <a:latin typeface="Segoe UI" panose="020B0502040204020203" pitchFamily="34" charset="0"/>
              </a:rPr>
              <a:t>- </a:t>
            </a:r>
            <a:r>
              <a:rPr lang="en-US" dirty="0">
                <a:hlinkClick r:id="rId3"/>
              </a:rPr>
              <a:t>https://docs.microsoft.com/en-us/azure/active-directory/identity-protection/howto-identity-protection-configure-risk-policies</a:t>
            </a:r>
            <a:endParaRPr lang="en-US" dirty="0"/>
          </a:p>
          <a:p>
            <a:pPr>
              <a:lnSpc>
                <a:spcPct val="100000"/>
              </a:lnSpc>
              <a:spcAft>
                <a:spcPts val="0"/>
              </a:spcAft>
            </a:pPr>
            <a:endParaRPr lang="en-US" sz="850" dirty="0">
              <a:latin typeface="Segoe UI Light"/>
              <a:cs typeface="Segoe UI Light"/>
            </a:endParaRPr>
          </a:p>
          <a:p>
            <a:pPr>
              <a:lnSpc>
                <a:spcPct val="100000"/>
              </a:lnSpc>
              <a:spcAft>
                <a:spcPts val="0"/>
              </a:spcAft>
            </a:pPr>
            <a:r>
              <a:rPr lang="en-US" sz="850" dirty="0">
                <a:latin typeface="Segoe UI Light"/>
                <a:cs typeface="Segoe UI Light"/>
              </a:rPr>
              <a:t>The sign-in risk policy detects suspicious actions that come along with the sign-in. It is focused on the sign-in activity itself and analyzes the probability that the sign-in may not have been performed by the user. The sign-in risk checks for things like whether a user has signed in from an unfamiliar location or unfamiliar IP address. You can then choose to require MFA for users based on the risk level of their sign-ins.</a:t>
            </a:r>
            <a:endParaRPr lang="en-US" dirty="0"/>
          </a:p>
          <a:p>
            <a:pPr>
              <a:lnSpc>
                <a:spcPct val="100000"/>
              </a:lnSpc>
              <a:spcAft>
                <a:spcPts val="0"/>
              </a:spcAft>
            </a:pPr>
            <a:endParaRPr lang="en-US" sz="850" dirty="0">
              <a:latin typeface="Segoe UI Light"/>
              <a:cs typeface="Segoe UI Light"/>
            </a:endParaRPr>
          </a:p>
          <a:p>
            <a:pPr>
              <a:lnSpc>
                <a:spcPct val="100000"/>
              </a:lnSpc>
              <a:spcAft>
                <a:spcPts val="0"/>
              </a:spcAft>
            </a:pPr>
            <a:r>
              <a:rPr lang="en-US" sz="850" dirty="0">
                <a:latin typeface="Segoe UI Light"/>
                <a:cs typeface="Segoe UI Light"/>
              </a:rPr>
              <a:t>The user risk policy detects the probability that a user account has been compromised by detecting risk events that are atypical of a users behavior. Risk events require the recording of a user's activity over a length of time so that it's possible to detect abnormalities. You can then choose to block access to users based on their risk levels.</a:t>
            </a:r>
          </a:p>
          <a:p>
            <a:endParaRPr lang="en-US" dirty="0">
              <a:latin typeface="Calibri"/>
              <a:cs typeface="Calibri"/>
            </a:endParaRPr>
          </a:p>
          <a:p>
            <a:r>
              <a:rPr lang="en-US" sz="850" b="1" dirty="0">
                <a:latin typeface="Segoe UI Light"/>
                <a:cs typeface="Segoe UI Light"/>
              </a:rPr>
              <a:t>Risky sign-ins</a:t>
            </a:r>
            <a:endParaRPr lang="en-US" sz="850" dirty="0">
              <a:latin typeface="Segoe UI Light"/>
              <a:cs typeface="Segoe UI Light"/>
            </a:endParaRPr>
          </a:p>
          <a:p>
            <a:r>
              <a:rPr lang="en-US" sz="850" dirty="0">
                <a:latin typeface="Segoe UI Light"/>
                <a:cs typeface="Segoe UI Light"/>
              </a:rPr>
              <a:t>The risky sign-ins report contains filterable data for up to the past 30 days (1 month).</a:t>
            </a:r>
          </a:p>
          <a:p>
            <a:r>
              <a:rPr lang="en-US" sz="850" dirty="0">
                <a:latin typeface="Segoe UI Light"/>
                <a:cs typeface="Segoe UI Light"/>
              </a:rPr>
              <a:t>With the information provided by the risky sign-ins report, administrators can find:</a:t>
            </a:r>
          </a:p>
          <a:p>
            <a:pPr marL="285750" indent="-285750">
              <a:buFont typeface="Arial"/>
              <a:buChar char="•"/>
            </a:pPr>
            <a:r>
              <a:rPr lang="en-US" sz="850" dirty="0">
                <a:latin typeface="Segoe UI Light"/>
                <a:cs typeface="Segoe UI Light"/>
              </a:rPr>
              <a:t>Which sign-ins are classified as at risk, confirmed compromised, confirmed safe, dismissed, or remediated.</a:t>
            </a:r>
          </a:p>
          <a:p>
            <a:pPr marL="285750" indent="-285750">
              <a:buFont typeface="Arial"/>
              <a:buChar char="•"/>
            </a:pPr>
            <a:r>
              <a:rPr lang="en-US" sz="850" dirty="0">
                <a:latin typeface="Segoe UI Light"/>
                <a:cs typeface="Segoe UI Light"/>
              </a:rPr>
              <a:t>Real-time and aggregate risk levels associated with sign-in attempts.</a:t>
            </a:r>
          </a:p>
          <a:p>
            <a:pPr marL="285750" indent="-285750">
              <a:buFont typeface="Arial"/>
              <a:buChar char="•"/>
            </a:pPr>
            <a:r>
              <a:rPr lang="en-US" sz="850" dirty="0">
                <a:latin typeface="Segoe UI Light"/>
                <a:cs typeface="Segoe UI Light"/>
              </a:rPr>
              <a:t>Detection types triggered</a:t>
            </a:r>
          </a:p>
          <a:p>
            <a:pPr marL="285750" indent="-285750">
              <a:buFont typeface="Arial"/>
              <a:buChar char="•"/>
            </a:pPr>
            <a:r>
              <a:rPr lang="en-US" sz="850" dirty="0">
                <a:latin typeface="Segoe UI Light"/>
                <a:cs typeface="Segoe UI Light"/>
              </a:rPr>
              <a:t>Conditional Access policies applied</a:t>
            </a:r>
          </a:p>
          <a:p>
            <a:pPr marL="285750" indent="-285750">
              <a:buFont typeface="Arial"/>
              <a:buChar char="•"/>
            </a:pPr>
            <a:r>
              <a:rPr lang="en-US" sz="850" dirty="0">
                <a:latin typeface="Segoe UI Light"/>
                <a:cs typeface="Segoe UI Light"/>
              </a:rPr>
              <a:t>MFA details</a:t>
            </a:r>
          </a:p>
          <a:p>
            <a:pPr marL="285750" indent="-285750">
              <a:buFont typeface="Arial"/>
              <a:buChar char="•"/>
            </a:pPr>
            <a:r>
              <a:rPr lang="en-US" sz="850" dirty="0">
                <a:latin typeface="Segoe UI Light"/>
                <a:cs typeface="Segoe UI Light"/>
              </a:rPr>
              <a:t>Device information</a:t>
            </a:r>
          </a:p>
          <a:p>
            <a:pPr marL="285750" indent="-285750">
              <a:buFont typeface="Arial"/>
              <a:buChar char="•"/>
            </a:pPr>
            <a:r>
              <a:rPr lang="en-US" sz="850" dirty="0">
                <a:latin typeface="Segoe UI Light"/>
                <a:cs typeface="Segoe UI Light"/>
              </a:rPr>
              <a:t>Application information</a:t>
            </a:r>
          </a:p>
          <a:p>
            <a:pPr marL="285750" indent="-285750">
              <a:buFont typeface="Arial"/>
              <a:buChar char="•"/>
            </a:pPr>
            <a:r>
              <a:rPr lang="en-US" sz="850" dirty="0">
                <a:latin typeface="Segoe UI Light"/>
                <a:cs typeface="Segoe UI Light"/>
              </a:rPr>
              <a:t>Location information</a:t>
            </a:r>
          </a:p>
          <a:p>
            <a:r>
              <a:rPr lang="en-US" sz="850" dirty="0">
                <a:latin typeface="Segoe UI Light"/>
                <a:cs typeface="Segoe UI Light"/>
              </a:rPr>
              <a:t>Administrators can then choose to take action on these events. Administrators can choose to:</a:t>
            </a:r>
          </a:p>
          <a:p>
            <a:pPr marL="285750" indent="-285750">
              <a:buFont typeface="Arial"/>
              <a:buChar char="•"/>
            </a:pPr>
            <a:r>
              <a:rPr lang="en-US" sz="850" dirty="0">
                <a:latin typeface="Segoe UI Light"/>
                <a:cs typeface="Segoe UI Light"/>
              </a:rPr>
              <a:t>Confirm sign-in compromise</a:t>
            </a:r>
          </a:p>
          <a:p>
            <a:pPr marL="285750" indent="-285750">
              <a:buFont typeface="Arial"/>
              <a:buChar char="•"/>
            </a:pPr>
            <a:r>
              <a:rPr lang="en-US" sz="850" dirty="0">
                <a:latin typeface="Segoe UI Light"/>
                <a:cs typeface="Segoe UI Light"/>
              </a:rPr>
              <a:t>Confirm sign-in safe</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77650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What is Conditional Access? - </a:t>
            </a:r>
            <a:r>
              <a:rPr lang="en-US" dirty="0">
                <a:hlinkClick r:id="rId3"/>
              </a:rPr>
              <a:t>https://docs.microsoft.com/en-us/azure/active-directory/conditional-access/overview</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49903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Conditional Access: Require MFA for all users - </a:t>
            </a:r>
            <a:r>
              <a:rPr lang="en-US">
                <a:hlinkClick r:id="rId3"/>
              </a:rPr>
              <a:t>https://docs.microsoft.com/en-us/azure/active-directory/conditional-access/howto-conditional-access-policy-all-users-mfa</a:t>
            </a:r>
            <a:endParaRPr lang="en-US"/>
          </a:p>
          <a:p>
            <a:endParaRPr lang="en-US" sz="850">
              <a:cs typeface="Segoe UI Light"/>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450103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a:latin typeface="Segoe UI Light"/>
                <a:cs typeface="Segoe UI Light"/>
              </a:rPr>
              <a:t>What are Azure AD access reviews? - </a:t>
            </a:r>
            <a:r>
              <a:rPr lang="en-US" sz="850">
                <a:latin typeface="Segoe UI Light"/>
                <a:cs typeface="Segoe UI Light"/>
                <a:hlinkClick r:id="rId3"/>
              </a:rPr>
              <a:t>https://docs.microsoft.com/en-us/azure/active-directory/governance/access-reviews-overview</a:t>
            </a:r>
            <a:endParaRPr lang="en-US" sz="850">
              <a:latin typeface="Segoe UI Light"/>
              <a:cs typeface="Segoe UI Light"/>
            </a:endParaRPr>
          </a:p>
          <a:p>
            <a:pPr>
              <a:lnSpc>
                <a:spcPct val="100000"/>
              </a:lnSpc>
              <a:spcAft>
                <a:spcPts val="0"/>
              </a:spcAft>
            </a:pPr>
            <a:endParaRPr lang="en-US" sz="850">
              <a:latin typeface="Segoe UI Light"/>
              <a:cs typeface="Segoe UI Light"/>
            </a:endParaRPr>
          </a:p>
          <a:p>
            <a:pPr>
              <a:lnSpc>
                <a:spcPct val="100000"/>
              </a:lnSpc>
              <a:spcAft>
                <a:spcPts val="0"/>
              </a:spcAft>
            </a:pPr>
            <a:r>
              <a:rPr lang="en-US" sz="850" b="1">
                <a:latin typeface="Segoe UI Light"/>
                <a:cs typeface="Segoe UI Light"/>
              </a:rPr>
              <a:t>Why are Access Reviews important?</a:t>
            </a:r>
            <a:endParaRPr lang="en-US" sz="850">
              <a:latin typeface="Segoe UI Light"/>
              <a:cs typeface="Segoe UI Light"/>
            </a:endParaRPr>
          </a:p>
          <a:p>
            <a:pPr>
              <a:lnSpc>
                <a:spcPct val="100000"/>
              </a:lnSpc>
              <a:spcAft>
                <a:spcPts val="0"/>
              </a:spcAft>
            </a:pPr>
            <a:r>
              <a:rPr lang="en-US" sz="850">
                <a:latin typeface="Segoe UI Light"/>
                <a:cs typeface="Segoe UI Light"/>
              </a:rPr>
              <a:t>As new employees join,</a:t>
            </a:r>
          </a:p>
          <a:p>
            <a:pPr>
              <a:lnSpc>
                <a:spcPct val="100000"/>
              </a:lnSpc>
              <a:spcAft>
                <a:spcPts val="0"/>
              </a:spcAft>
            </a:pPr>
            <a:r>
              <a:rPr lang="en-US" sz="850">
                <a:latin typeface="Segoe UI Light"/>
                <a:cs typeface="Segoe UI Light"/>
              </a:rPr>
              <a:t>•how do you ensure they have the right access to be productive?</a:t>
            </a:r>
          </a:p>
          <a:p>
            <a:pPr>
              <a:lnSpc>
                <a:spcPct val="100000"/>
              </a:lnSpc>
              <a:spcAft>
                <a:spcPts val="0"/>
              </a:spcAft>
            </a:pPr>
            <a:r>
              <a:rPr lang="en-US" sz="850">
                <a:latin typeface="Segoe UI Light"/>
                <a:cs typeface="Segoe UI Light"/>
              </a:rPr>
              <a:t>As people move teams or leave the company, </a:t>
            </a:r>
            <a:endParaRPr lang="en-US" sz="850">
              <a:cs typeface="Segoe UI Light"/>
            </a:endParaRPr>
          </a:p>
          <a:p>
            <a:pPr>
              <a:lnSpc>
                <a:spcPct val="100000"/>
              </a:lnSpc>
              <a:spcAft>
                <a:spcPts val="0"/>
              </a:spcAft>
            </a:pPr>
            <a:r>
              <a:rPr lang="en-US" sz="850">
                <a:latin typeface="Segoe UI Light"/>
                <a:cs typeface="Segoe UI Light"/>
              </a:rPr>
              <a:t>•how do you ensure their old access is removed, especially when it involves guests?</a:t>
            </a:r>
          </a:p>
          <a:p>
            <a:pPr>
              <a:lnSpc>
                <a:spcPct val="100000"/>
              </a:lnSpc>
              <a:spcAft>
                <a:spcPts val="0"/>
              </a:spcAft>
            </a:pPr>
            <a:r>
              <a:rPr lang="en-US" sz="850">
                <a:latin typeface="Segoe UI Light"/>
                <a:cs typeface="Segoe UI Light"/>
              </a:rPr>
              <a:t>Excessive access rights can lead to audit findings and compromises as they indicate a lack of control over access.</a:t>
            </a:r>
          </a:p>
          <a:p>
            <a:pPr>
              <a:lnSpc>
                <a:spcPct val="100000"/>
              </a:lnSpc>
              <a:spcAft>
                <a:spcPts val="0"/>
              </a:spcAft>
            </a:pPr>
            <a:r>
              <a:rPr lang="en-US" sz="850">
                <a:latin typeface="Segoe UI Light"/>
                <a:cs typeface="Segoe UI Light"/>
              </a:rPr>
              <a:t>You must proactively engage with resource owners to ensure they regularly review who has access to their resources</a:t>
            </a:r>
          </a:p>
          <a:p>
            <a:pPr>
              <a:lnSpc>
                <a:spcPct val="100000"/>
              </a:lnSpc>
              <a:spcAft>
                <a:spcPts val="0"/>
              </a:spcAft>
            </a:pPr>
            <a:r>
              <a:rPr lang="en-US" sz="850">
                <a:latin typeface="Segoe UI Light"/>
                <a:cs typeface="Segoe UI Light"/>
              </a:rPr>
              <a:t>.</a:t>
            </a:r>
          </a:p>
          <a:p>
            <a:pPr>
              <a:lnSpc>
                <a:spcPct val="100000"/>
              </a:lnSpc>
              <a:spcAft>
                <a:spcPts val="0"/>
              </a:spcAft>
            </a:pPr>
            <a:r>
              <a:rPr lang="en-US" sz="850" b="1">
                <a:latin typeface="Segoe UI Light"/>
                <a:cs typeface="Segoe UI Light"/>
              </a:rPr>
              <a:t>Why to use Access Reviews?</a:t>
            </a:r>
            <a:endParaRPr lang="en-US" sz="850">
              <a:latin typeface="Segoe UI Light"/>
              <a:cs typeface="Segoe UI Light"/>
            </a:endParaRPr>
          </a:p>
          <a:p>
            <a:pPr>
              <a:lnSpc>
                <a:spcPct val="100000"/>
              </a:lnSpc>
              <a:spcAft>
                <a:spcPts val="0"/>
              </a:spcAft>
            </a:pPr>
            <a:r>
              <a:rPr lang="en-US" sz="850">
                <a:latin typeface="Segoe UI Light"/>
                <a:cs typeface="Segoe UI Light"/>
              </a:rPr>
              <a:t>•Too many users in privileged roles</a:t>
            </a:r>
          </a:p>
          <a:p>
            <a:pPr>
              <a:lnSpc>
                <a:spcPct val="100000"/>
              </a:lnSpc>
              <a:spcAft>
                <a:spcPts val="0"/>
              </a:spcAft>
            </a:pPr>
            <a:r>
              <a:rPr lang="en-US" sz="850">
                <a:latin typeface="Segoe UI Light"/>
                <a:cs typeface="Segoe UI Light"/>
              </a:rPr>
              <a:t>•When automation is infeasible</a:t>
            </a:r>
          </a:p>
          <a:p>
            <a:pPr>
              <a:lnSpc>
                <a:spcPct val="100000"/>
              </a:lnSpc>
              <a:spcAft>
                <a:spcPts val="0"/>
              </a:spcAft>
            </a:pPr>
            <a:r>
              <a:rPr lang="en-US" sz="850">
                <a:latin typeface="Segoe UI Light"/>
                <a:cs typeface="Segoe UI Light"/>
              </a:rPr>
              <a:t>•When a group is used for a new purpose</a:t>
            </a:r>
          </a:p>
          <a:p>
            <a:pPr>
              <a:lnSpc>
                <a:spcPct val="100000"/>
              </a:lnSpc>
              <a:spcAft>
                <a:spcPts val="0"/>
              </a:spcAft>
            </a:pPr>
            <a:r>
              <a:rPr lang="en-US" sz="850">
                <a:latin typeface="Segoe UI Light"/>
                <a:cs typeface="Segoe UI Light"/>
              </a:rPr>
              <a:t>•Business critical data access</a:t>
            </a:r>
          </a:p>
          <a:p>
            <a:pPr>
              <a:lnSpc>
                <a:spcPct val="100000"/>
              </a:lnSpc>
              <a:spcAft>
                <a:spcPts val="0"/>
              </a:spcAft>
            </a:pPr>
            <a:r>
              <a:rPr lang="en-US" sz="850">
                <a:latin typeface="Segoe UI Light"/>
                <a:cs typeface="Segoe UI Light"/>
              </a:rPr>
              <a:t>•Ask group owners to confirm they still need guests in their groups</a:t>
            </a:r>
          </a:p>
          <a:p>
            <a:pPr>
              <a:lnSpc>
                <a:spcPct val="100000"/>
              </a:lnSpc>
              <a:spcAft>
                <a:spcPts val="0"/>
              </a:spcAft>
            </a:pPr>
            <a:r>
              <a:rPr lang="en-US" sz="850">
                <a:latin typeface="Segoe UI Light"/>
                <a:cs typeface="Segoe UI Light"/>
              </a:rPr>
              <a:t>•Have reviews recur periodically</a:t>
            </a:r>
          </a:p>
          <a:p>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3993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361033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(docs.microsoft.com/Learn)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171717"/>
                </a:solidFill>
                <a:effectLst/>
                <a:latin typeface="Segoe UI" panose="020B0502040204020203" pitchFamily="34" charset="0"/>
              </a:rPr>
              <a:t>Overview of identity and access management in Microsoft 365 - https://docs.microsoft.com/en-us/learn/modules/m365-identity-overview/</a:t>
            </a:r>
            <a:endParaRPr lang="en-US" dirty="0">
              <a:latin typeface="Segoe UI Semilight"/>
              <a:cs typeface="Segoe UI Semilight"/>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171717"/>
                </a:solidFill>
                <a:effectLst/>
                <a:latin typeface="Segoe UI" panose="020B0502040204020203" pitchFamily="34" charset="0"/>
              </a:rPr>
              <a:t>Secure Azure Active Directory users with Multi-Factor Authentication - https://docs.microsoft.com/en-us/learn/modules/secure-aad-users-with-mfa/</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171717"/>
                </a:solidFill>
                <a:effectLst/>
                <a:latin typeface="Segoe UI" panose="020B0502040204020203" pitchFamily="34" charset="0"/>
              </a:rPr>
              <a:t>Protect your identities with Azure AD Identity Protection - https://docs.microsoft.com/en-us/learn/modules/protect-identities-with-aad-idp/</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014296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071662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identity and access (30-35%)</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Manage access control</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subscription and resource permissions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resource group permissions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custom RBAC roles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Identify the appropriate role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principle of least privilege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Interpret permissions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Check access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85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88667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dirty="0">
                <a:latin typeface="Segoe UI Light"/>
                <a:cs typeface="Segoe UI Light"/>
              </a:rPr>
              <a:t>Shared responsibility in the cloud - </a:t>
            </a:r>
            <a:r>
              <a:rPr lang="en-US" sz="850" dirty="0">
                <a:latin typeface="Segoe UI Light"/>
                <a:cs typeface="Segoe UI Light"/>
                <a:hlinkClick r:id="rId3">
                  <a:extLst>
                    <a:ext uri="{A12FA001-AC4F-418D-AE19-62706E023703}">
                      <ahyp:hlinkClr xmlns:ahyp="http://schemas.microsoft.com/office/drawing/2018/hyperlinkcolor" val="tx"/>
                    </a:ext>
                  </a:extLst>
                </a:hlinkClick>
              </a:rPr>
              <a:t>https://docs.microsoft.com/en-us/azure/security/fundamentals/shared-responsibility</a:t>
            </a:r>
            <a:endParaRPr lang="en-US" sz="850" dirty="0">
              <a:latin typeface="Segoe UI Light"/>
              <a:cs typeface="Segoe UI Light"/>
            </a:endParaRPr>
          </a:p>
          <a:p>
            <a:pPr>
              <a:defRPr/>
            </a:pPr>
            <a:endParaRPr lang="en-US" sz="850" dirty="0">
              <a:cs typeface="Segoe UI Light"/>
            </a:endParaRPr>
          </a:p>
          <a:p>
            <a:pPr>
              <a:defRPr/>
            </a:pPr>
            <a:r>
              <a:rPr lang="en-US" sz="850" b="1" dirty="0">
                <a:latin typeface="Segoe UI Light"/>
                <a:cs typeface="Segoe UI Light"/>
              </a:rPr>
              <a:t>This is critical for the customers to understand. There is a wide misconception that once a service is moved to the cloud the vendor will take full responsibility for it.</a:t>
            </a:r>
          </a:p>
          <a:p>
            <a:pPr>
              <a:defRPr/>
            </a:pPr>
            <a:endParaRPr lang="en-US" sz="850" dirty="0">
              <a:latin typeface="Segoe UI Light"/>
              <a:cs typeface="Segoe UI Light"/>
            </a:endParaRPr>
          </a:p>
          <a:p>
            <a:pPr>
              <a:defRPr/>
            </a:pPr>
            <a:r>
              <a:rPr lang="en-US" sz="850" dirty="0">
                <a:latin typeface="Segoe UI Light"/>
                <a:cs typeface="Segoe UI Light"/>
              </a:rPr>
              <a:t>Organizations face many challenges with securing their datacenters, including recruiting and keeping security experts, using many security tools, and keeping pace with the volume and complexity of threats.</a:t>
            </a:r>
          </a:p>
          <a:p>
            <a:pPr>
              <a:defRPr/>
            </a:pPr>
            <a:r>
              <a:rPr lang="en-US" sz="850" dirty="0">
                <a:latin typeface="Segoe UI Light"/>
                <a:cs typeface="Segoe UI Light"/>
              </a:rPr>
              <a:t>Microsoft Azure is uniquely positioned to help organizations with these challenges. Azure helps protect business assets while reducing security costs and complexity. Built-in security controls and intelligence help admins easily find and respond to threats and security gaps, so organizations can rapidly improve their security posture. By shifting responsibilities to Azure, organizations can get more security coverage—which allows them to move security resources and budget allocations to other business priorities.</a:t>
            </a:r>
            <a:endParaRPr lang="en-US" sz="850" dirty="0">
              <a:cs typeface="Segoe UI Light"/>
            </a:endParaRPr>
          </a:p>
          <a:p>
            <a:pPr>
              <a:defRPr/>
            </a:pPr>
            <a:endParaRPr lang="en-US" sz="850" dirty="0">
              <a:latin typeface="Segoe UI Light"/>
              <a:cs typeface="Segoe UI Light"/>
            </a:endParaRPr>
          </a:p>
          <a:p>
            <a:pPr>
              <a:defRPr/>
            </a:pPr>
            <a:r>
              <a:rPr lang="en-US" sz="850" dirty="0">
                <a:latin typeface="Segoe UI Light"/>
                <a:cs typeface="Segoe UI Light"/>
              </a:rPr>
              <a:t>The first thing to understand about cloud security is that different scopes of responsibility exist, depending on the kinds of services you use. For example, if you use virtual machines (VMs) in Azure, which provide Infrastructure as a Service (IaaS), Microsoft will be responsible for helping secure the physical network, physical storage, and virtualization platform, which includes updating the virtualization hosts. But you’ll need to take care of helping secure your virtual network and public endpoints and updating the guest operating system (OS) of your VMs. For all cloud deployment types, you own your data and identities. You are responsible for helping secure your data and identities, you're on-premises resources, and the cloud components you control (which vary by service type). Regardless of the deployment type, you always retain responsibility for the following:</a:t>
            </a:r>
          </a:p>
          <a:p>
            <a:pPr marL="212725" lvl="1" indent="-105410">
              <a:defRPr/>
            </a:pPr>
            <a:r>
              <a:rPr lang="en-US" sz="850" dirty="0">
                <a:latin typeface="Segoe UI Light"/>
                <a:cs typeface="Segoe UI Light"/>
              </a:rPr>
              <a:t>Data</a:t>
            </a:r>
          </a:p>
          <a:p>
            <a:pPr marL="212725" lvl="1" indent="-105410">
              <a:defRPr/>
            </a:pPr>
            <a:r>
              <a:rPr lang="en-US" sz="850" dirty="0">
                <a:latin typeface="Segoe UI Light"/>
                <a:cs typeface="Segoe UI Light"/>
              </a:rPr>
              <a:t>Endpoints</a:t>
            </a:r>
          </a:p>
          <a:p>
            <a:pPr marL="212725" lvl="1" indent="-105410">
              <a:defRPr/>
            </a:pPr>
            <a:r>
              <a:rPr lang="en-US" sz="850" dirty="0">
                <a:latin typeface="Segoe UI Light"/>
                <a:cs typeface="Segoe UI Light"/>
              </a:rPr>
              <a:t>Accounts</a:t>
            </a:r>
          </a:p>
          <a:p>
            <a:pPr marL="212725" lvl="1" indent="-105410">
              <a:defRPr/>
            </a:pPr>
            <a:r>
              <a:rPr lang="en-US" sz="850" dirty="0">
                <a:latin typeface="Segoe UI Light"/>
                <a:cs typeface="Segoe UI Light"/>
              </a:rPr>
              <a:t>Access management</a:t>
            </a:r>
          </a:p>
          <a:p>
            <a:pPr>
              <a:defRPr/>
            </a:pPr>
            <a:endParaRPr lang="en-US" sz="850" dirty="0">
              <a:latin typeface="Segoe UI Light"/>
              <a:cs typeface="Segoe UI Light"/>
            </a:endParaRPr>
          </a:p>
          <a:p>
            <a:pPr>
              <a:defRPr/>
            </a:pPr>
            <a:r>
              <a:rPr lang="en-US" sz="850" dirty="0">
                <a:latin typeface="Segoe UI Light"/>
                <a:cs typeface="Segoe UI Light"/>
              </a:rPr>
              <a:t>It’s important to understand the division of responsibility between you and Microsoft in a Software as a Service (SaaS), Platform as a Service (PaaS), or IaaS deployment. </a:t>
            </a:r>
          </a:p>
          <a:p>
            <a:pPr>
              <a:defRPr/>
            </a:pPr>
            <a:endParaRPr lang="en-US" sz="850" dirty="0">
              <a:cs typeface="Segoe UI Light"/>
            </a:endParaRPr>
          </a:p>
          <a:p>
            <a:pPr>
              <a:defRPr/>
            </a:pPr>
            <a:br>
              <a:rPr lang="en-US" sz="850" dirty="0">
                <a:cs typeface="Segoe UI Light"/>
              </a:rPr>
            </a:br>
            <a:endParaRPr lang="en-US" dirty="0"/>
          </a:p>
          <a:p>
            <a:pPr marL="0" marR="0" lvl="0" indent="0" algn="l" defTabSz="914367">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353353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Security best practices for Azure solutions -  </a:t>
            </a:r>
            <a:r>
              <a:rPr lang="en-US" sz="850" dirty="0">
                <a:latin typeface="Segoe UI Light"/>
                <a:cs typeface="Segoe UI Light"/>
                <a:hlinkClick r:id="rId3"/>
              </a:rPr>
              <a:t>https://azure.microsoft.com/mediahandler/files/resourcefiles/security-best-practices-for-azure-solutions/Azure%20Security%20Best%20Practices.pdf</a:t>
            </a:r>
            <a:endParaRPr lang="en-US" sz="850" dirty="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The cloud offers significant advantages for solving long standing information security challenges. In an on-premises environment, organizations likely have unmet responsibilities and limited resources available to invest in security, which creates an environment where attackers are able to exploit vulnerabilities at all layers. The above diagram shows a traditional approach where many security responsibilities are unmet due to limited resources. In the cloud-enabled approach, you are able to shift day to day security responsibilities to your cloud provider and reallocate your resources.</a:t>
            </a:r>
            <a:endParaRPr lang="en-US" sz="850" dirty="0">
              <a:cs typeface="Segoe UI Light"/>
            </a:endParaRPr>
          </a:p>
          <a:p>
            <a:endParaRPr lang="en-US" sz="850" dirty="0">
              <a:latin typeface="Segoe UI Light"/>
              <a:cs typeface="Segoe UI Light"/>
            </a:endParaRPr>
          </a:p>
          <a:p>
            <a:r>
              <a:rPr lang="en-US" sz="850" dirty="0">
                <a:latin typeface="Segoe UI Light"/>
                <a:cs typeface="Segoe UI Light"/>
              </a:rPr>
              <a:t>In the cloud-enabled approach, you are also able to leverage cloud-based security capabilities for more effectiveness and use cloud intelligence to improve your threat detection and response time. By shifting responsibilities to the cloud provider, organizations can get more security coverage, which enables them to reallocate security resources and budget to other business priorities.</a:t>
            </a:r>
          </a:p>
          <a:p>
            <a:endParaRPr lang="en-US" sz="850" dirty="0">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47718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Modeling your organization - </a:t>
            </a:r>
            <a:r>
              <a:rPr lang="en-US" sz="850" dirty="0">
                <a:latin typeface="Segoe UI Light"/>
                <a:cs typeface="Segoe UI Light"/>
                <a:hlinkClick r:id="rId3"/>
              </a:rPr>
              <a:t>https://docs.microsoft.com/en-us/azure/cloud-adoption-framework/decision-guides/subscriptions/#modeling-your-organization</a:t>
            </a:r>
            <a:endParaRPr lang="en-US" sz="850" dirty="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Management groups - </a:t>
            </a:r>
            <a:r>
              <a:rPr lang="en-US" sz="850" dirty="0">
                <a:latin typeface="Segoe UI Light"/>
                <a:cs typeface="Segoe UI Light"/>
                <a:hlinkClick r:id="rId4">
                  <a:extLst>
                    <a:ext uri="{A12FA001-AC4F-418D-AE19-62706E023703}">
                      <ahyp:hlinkClr xmlns:ahyp="http://schemas.microsoft.com/office/drawing/2018/hyperlinkcolor" val="tx"/>
                    </a:ext>
                  </a:extLst>
                </a:hlinkClick>
              </a:rPr>
              <a:t>https://docs.microsoft.com/en-us/azure/governance/management-groups/</a:t>
            </a:r>
            <a:endParaRPr lang="en-US" sz="850" dirty="0">
              <a:latin typeface="Segoe UI Light"/>
              <a:cs typeface="Segoe UI Light"/>
            </a:endParaRPr>
          </a:p>
          <a:p>
            <a:endParaRPr lang="en-US" dirty="0"/>
          </a:p>
          <a:p>
            <a:r>
              <a:rPr lang="en-US" sz="850" b="1" dirty="0">
                <a:latin typeface="Segoe UI Light"/>
                <a:cs typeface="Segoe UI Light"/>
              </a:rPr>
              <a:t>The value of management groups</a:t>
            </a:r>
          </a:p>
          <a:p>
            <a:endParaRPr lang="en-US" sz="850" dirty="0">
              <a:latin typeface="Segoe UI Light"/>
              <a:cs typeface="Segoe UI Light"/>
            </a:endParaRPr>
          </a:p>
          <a:p>
            <a:r>
              <a:rPr lang="en-US" sz="850" b="1" dirty="0">
                <a:latin typeface="Segoe UI Light"/>
                <a:cs typeface="Segoe UI Light"/>
              </a:rPr>
              <a:t>First</a:t>
            </a:r>
            <a:r>
              <a:rPr lang="en-US" sz="850" dirty="0">
                <a:latin typeface="Segoe UI Light"/>
                <a:cs typeface="Segoe UI Light"/>
              </a:rPr>
              <a:t>: The capability of grouping your subscriptions into a logical group. This allows for the building of organization models or new structuring models that apply within your Azure environment.</a:t>
            </a:r>
          </a:p>
          <a:p>
            <a:endParaRPr lang="en-US" sz="850" dirty="0">
              <a:latin typeface="Segoe UI Light"/>
              <a:cs typeface="Segoe UI Light"/>
            </a:endParaRPr>
          </a:p>
          <a:p>
            <a:r>
              <a:rPr lang="en-US" sz="850" b="1" dirty="0">
                <a:latin typeface="Segoe UI Light"/>
                <a:cs typeface="Segoe UI Light"/>
              </a:rPr>
              <a:t>Second</a:t>
            </a:r>
            <a:r>
              <a:rPr lang="en-US" sz="850" dirty="0">
                <a:latin typeface="Segoe UI Light"/>
                <a:cs typeface="Segoe UI Light"/>
              </a:rPr>
              <a:t>: Another scenario where you would use management groups is to provide user access to multiple subscriptions. By moving multiple subscriptions under that management group, you can create one role-based access control (RBAC) assignment on the management group, which will inherit that access to all the subscriptions. One assignment on the management group can enable users to have access to everything they need instead of scripting RBAC over different subscriptions.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432789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kern="1200" dirty="0">
                <a:solidFill>
                  <a:schemeClr val="tx1"/>
                </a:solidFill>
                <a:effectLst/>
                <a:latin typeface="Segoe UI Light"/>
                <a:cs typeface="Segoe UI Light"/>
              </a:rPr>
              <a:t>Azure Policy Documentation - </a:t>
            </a:r>
            <a:r>
              <a:rPr lang="en-US" sz="850" kern="1200" dirty="0">
                <a:solidFill>
                  <a:schemeClr val="tx1"/>
                </a:solidFill>
                <a:effectLst/>
                <a:latin typeface="Segoe UI Light"/>
                <a:cs typeface="Segoe UI Light"/>
                <a:hlinkClick r:id="rId3"/>
              </a:rPr>
              <a:t>https://docs.microsoft.com/azure/azure-policy</a:t>
            </a:r>
            <a:endParaRPr lang="en-US" sz="850" kern="1200" dirty="0">
              <a:solidFill>
                <a:schemeClr val="tx1"/>
              </a:solidFill>
              <a:effectLst/>
              <a:latin typeface="Segoe UI Light"/>
              <a:cs typeface="Segoe UI Light"/>
            </a:endParaRPr>
          </a:p>
          <a:p>
            <a:endParaRPr lang="en-US" sz="850" dirty="0">
              <a:latin typeface="Segoe UI Light"/>
              <a:cs typeface="Segoe UI Light"/>
            </a:endParaRPr>
          </a:p>
          <a:p>
            <a:r>
              <a:rPr lang="en-US" sz="850" b="1" dirty="0">
                <a:latin typeface="Segoe UI Light"/>
                <a:cs typeface="Segoe UI Light"/>
              </a:rPr>
              <a:t>There are three main pillars in the functionalities of Azure policy</a:t>
            </a:r>
            <a:r>
              <a:rPr lang="en-US" sz="850" dirty="0">
                <a:latin typeface="Segoe UI Light"/>
                <a:cs typeface="Segoe UI Light"/>
              </a:rPr>
              <a:t>.</a:t>
            </a:r>
          </a:p>
          <a:p>
            <a:endParaRPr lang="en-US" sz="850" dirty="0">
              <a:latin typeface="Segoe UI Light"/>
              <a:cs typeface="Segoe UI Light"/>
            </a:endParaRPr>
          </a:p>
          <a:p>
            <a:r>
              <a:rPr lang="en-US" sz="850" dirty="0">
                <a:latin typeface="Segoe UI Light"/>
                <a:cs typeface="Segoe UI Light"/>
              </a:rPr>
              <a:t>The </a:t>
            </a:r>
            <a:r>
              <a:rPr lang="en-US" sz="850" b="1" dirty="0">
                <a:latin typeface="Segoe UI Light"/>
                <a:cs typeface="Segoe UI Light"/>
              </a:rPr>
              <a:t>first pillar</a:t>
            </a:r>
            <a:r>
              <a:rPr lang="en-US" sz="850" dirty="0">
                <a:latin typeface="Segoe UI Light"/>
                <a:cs typeface="Segoe UI Light"/>
              </a:rPr>
              <a:t> is around </a:t>
            </a:r>
            <a:r>
              <a:rPr lang="en-US" sz="850" b="1" dirty="0">
                <a:latin typeface="Segoe UI Light"/>
                <a:cs typeface="Segoe UI Light"/>
              </a:rPr>
              <a:t>real-time enforcement and compliance assessment</a:t>
            </a:r>
            <a:r>
              <a:rPr lang="en-US" sz="850" dirty="0">
                <a:latin typeface="Segoe UI Light"/>
                <a:cs typeface="Segoe UI Light"/>
              </a:rPr>
              <a:t>. For example a policy would block the creation of resources that are located outside of US regions. Each policy also provides compliance assessment on all your existing resources to bring a state of compliance for each resource. The data then powers the compliance view so that one can see the aggregate result across all of the applied policies. Policies can be used to ensure that resource groups are getting tagged properly and automatically inheriting those tags from the resource group down to the resources.</a:t>
            </a:r>
          </a:p>
          <a:p>
            <a:endParaRPr lang="en-US" sz="850" dirty="0">
              <a:latin typeface="Segoe UI Light"/>
              <a:cs typeface="Segoe UI Light"/>
            </a:endParaRPr>
          </a:p>
          <a:p>
            <a:r>
              <a:rPr lang="en-US" sz="850" dirty="0">
                <a:latin typeface="Segoe UI Light"/>
                <a:cs typeface="Segoe UI Light"/>
              </a:rPr>
              <a:t>The </a:t>
            </a:r>
            <a:r>
              <a:rPr lang="en-US" sz="850" b="1" dirty="0">
                <a:latin typeface="Segoe UI Light"/>
                <a:cs typeface="Segoe UI Light"/>
              </a:rPr>
              <a:t>second pillar</a:t>
            </a:r>
            <a:r>
              <a:rPr lang="en-US" sz="850" dirty="0">
                <a:latin typeface="Segoe UI Light"/>
                <a:cs typeface="Segoe UI Light"/>
              </a:rPr>
              <a:t> of policy is applying policies at scale by leveraging Management Groups**. By assigning policy to a management group one can impact hundreds of subscriptions and all of its reach resources through a single policy assignment. There also is the concept called policy initiative that allows you to group policies together so that you can see the aggregated compliance result. At the initiative level there's also a concept called exclusion where one can exclude either the child management group subscription resource group or resources from the policy assignment.</a:t>
            </a:r>
          </a:p>
          <a:p>
            <a:endParaRPr lang="en-US" sz="850" dirty="0">
              <a:latin typeface="Segoe UI Light"/>
              <a:cs typeface="Segoe UI Light"/>
            </a:endParaRPr>
          </a:p>
          <a:p>
            <a:r>
              <a:rPr lang="en-US" sz="850" dirty="0">
                <a:latin typeface="Segoe UI Light"/>
                <a:cs typeface="Segoe UI Light"/>
              </a:rPr>
              <a:t>The </a:t>
            </a:r>
            <a:r>
              <a:rPr lang="en-US" sz="850" b="1" dirty="0">
                <a:latin typeface="Segoe UI Light"/>
                <a:cs typeface="Segoe UI Light"/>
              </a:rPr>
              <a:t>third pillar</a:t>
            </a:r>
            <a:r>
              <a:rPr lang="en-US" sz="850" dirty="0">
                <a:latin typeface="Segoe UI Light"/>
                <a:cs typeface="Segoe UI Light"/>
              </a:rPr>
              <a:t> of your policy is </a:t>
            </a:r>
            <a:r>
              <a:rPr lang="en-US" sz="850" b="1" dirty="0">
                <a:latin typeface="Segoe UI Light"/>
                <a:cs typeface="Segoe UI Light"/>
              </a:rPr>
              <a:t>remediation by leveraging a remediation policy</a:t>
            </a:r>
            <a:r>
              <a:rPr lang="en-US" sz="850" dirty="0">
                <a:latin typeface="Segoe UI Light"/>
                <a:cs typeface="Segoe UI Light"/>
              </a:rPr>
              <a:t> it will automatically remediate the non-compliant resource so that your environment always stays compliant. For existing resources they will be flagged as non-compliant but they won't automatically be changed because there can be impact to the environment. For these cases you can create a remediation task to bring these resources to compliance. Azure policy is a free service to use.</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236231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Classic subscription administrator roles, Azure RBAC roles, and Azure AD administrator roles - https://docs.microsoft.com/en-us/azure/role-based-access-control/rbac-and-directory-admin-roles</a:t>
            </a:r>
          </a:p>
          <a:p>
            <a:endParaRPr lang="en-US" sz="850" dirty="0">
              <a:cs typeface="Segoe UI Light"/>
            </a:endParaRPr>
          </a:p>
          <a:p>
            <a:r>
              <a:rPr lang="en-US" sz="850" dirty="0">
                <a:latin typeface="Segoe UI Light"/>
                <a:cs typeface="Segoe UI Light"/>
              </a:rPr>
              <a:t>The above diagram depicts how the classic subscription administrator roles, RBAC roles, and Azure AD administrator roles are related at a high level. Roles assigned at a higher scope, like an entire subscription, are inherited by child scopes, like service instances.</a:t>
            </a:r>
          </a:p>
          <a:p>
            <a:endParaRPr lang="en-US" dirty="0"/>
          </a:p>
          <a:p>
            <a:r>
              <a:rPr lang="en-US" sz="850" dirty="0">
                <a:latin typeface="Segoe UI Light"/>
                <a:cs typeface="Segoe UI Light"/>
              </a:rPr>
              <a:t>After you extend your on-premises Active Directory to the cloud by using Azure AD Connect, your employees can use and manage their Azure subscriptions by using their existing work identities. These Azure subscriptions automatically connect to Azure AD for SSO and access management. When you disable an on-premises Active Directory account, it automatically loses access to all Azure subscriptions connected with Azure AD. RBAC enables fine-grained access management for Azure. Using RBAC, you can grant just the amount of access that users need to perform their jobs. For example, you can use RBAC to let one employee manage virtual machines in a subscription while another manages SQL databases within the same subscription. </a:t>
            </a:r>
            <a:endParaRPr lang="en-US" sz="850" dirty="0">
              <a:cs typeface="Segoe UI Light"/>
            </a:endParaRPr>
          </a:p>
          <a:p>
            <a:endParaRPr lang="en-US" sz="850" dirty="0">
              <a:cs typeface="Segoe UI Light"/>
            </a:endParaRPr>
          </a:p>
          <a:p>
            <a:r>
              <a:rPr lang="en-US" sz="850" i="1" dirty="0">
                <a:latin typeface="Segoe UI Light"/>
                <a:cs typeface="Segoe UI Light"/>
              </a:rPr>
              <a:t>Each Azure subscription is associated with one Azure AD directory</a:t>
            </a:r>
            <a:r>
              <a:rPr lang="en-US" sz="850" dirty="0">
                <a:latin typeface="Segoe UI Light"/>
                <a:cs typeface="Segoe UI Light"/>
              </a:rPr>
              <a:t>. Users, groups, and applications in that directory can manage resources in the Azure subscription. Grant access by assigning the appropriate RBAC role to users, groups, and applications at a certain scope. The scope of a role assignment can be a subscription, a resource group, or a single resource. A role assigned at a parent scope also grants access to the child scopes contained within it. For example, a user with access to a resource group can manage all the resources it contains, like websites, virtual machines, and subnets. The RBAC role that you assign dictates what resources the user, group, or application can manage within that scope. The scope of a role assignment can be a subscription, a resource group, or a single resource.</a:t>
            </a:r>
          </a:p>
          <a:p>
            <a:endParaRPr lang="en-US" sz="850" dirty="0">
              <a:latin typeface="Segoe UI Light"/>
              <a:cs typeface="Segoe UI Light"/>
            </a:endParaRPr>
          </a:p>
          <a:p>
            <a:r>
              <a:rPr lang="en-US" sz="850" dirty="0">
                <a:latin typeface="Segoe UI Light"/>
                <a:cs typeface="Segoe UI Light"/>
              </a:rPr>
              <a:t>RBAC includes many </a:t>
            </a:r>
            <a:r>
              <a:rPr lang="en-US" sz="850" u="sng" dirty="0">
                <a:latin typeface="Segoe UI Light"/>
                <a:cs typeface="Segoe UI Light"/>
                <a:hlinkClick r:id="rId3"/>
              </a:rPr>
              <a:t>built-in roles</a:t>
            </a:r>
            <a:r>
              <a:rPr lang="en-US" sz="850" dirty="0">
                <a:latin typeface="Segoe UI Light"/>
                <a:cs typeface="Segoe UI Light"/>
              </a:rPr>
              <a:t>, which you can assign at different scopes, and allows you to create your own custom roles. To manage resources in Azure AD, such as users, groups, and domains, several Azure AD administrator roles exist.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50162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Azure Policy and RBAC - </a:t>
            </a:r>
            <a:r>
              <a:rPr lang="en-US" sz="850" dirty="0">
                <a:latin typeface="Segoe UI Light"/>
                <a:cs typeface="Segoe UI Light"/>
                <a:hlinkClick r:id="rId3"/>
              </a:rPr>
              <a:t>https://docs.microsoft.com/en-us/azure/governance/policy/overview#azure-policy-and-rbac</a:t>
            </a:r>
          </a:p>
          <a:p>
            <a:endParaRPr lang="en-US" sz="850" dirty="0">
              <a:cs typeface="Segoe UI Light"/>
            </a:endParaRPr>
          </a:p>
          <a:p>
            <a:r>
              <a:rPr lang="en-US" sz="850" b="1" dirty="0">
                <a:cs typeface="Segoe UI Light"/>
              </a:rPr>
              <a:t>The GOAL of this slide </a:t>
            </a:r>
            <a:r>
              <a:rPr lang="en-US" sz="850" dirty="0">
                <a:cs typeface="Segoe UI Light"/>
              </a:rPr>
              <a:t>– Azure RBAC and Azure Policy working together makes for a more secure system.  Either one alone of focuses on part of the security picture.</a:t>
            </a:r>
          </a:p>
          <a:p>
            <a:r>
              <a:rPr lang="en-US" sz="850" b="1" dirty="0">
                <a:cs typeface="Segoe UI Light"/>
              </a:rPr>
              <a:t>Slide RBAC box presentation </a:t>
            </a:r>
            <a:r>
              <a:rPr lang="en-US" sz="850" dirty="0">
                <a:cs typeface="Segoe UI Light"/>
              </a:rPr>
              <a:t>– Users in your Azure AD are assigned built-in or custom roles that can perform certain tasks.  Those roles have specific conditions like MFA or a specific device that are evaluated to see if the user can perform the task.  If the user meets the condition, they are granted access to the operation.</a:t>
            </a:r>
          </a:p>
          <a:p>
            <a:r>
              <a:rPr lang="en-US" sz="850" b="1" dirty="0">
                <a:cs typeface="Segoe UI Light"/>
              </a:rPr>
              <a:t>Slide Policy box presentation </a:t>
            </a:r>
            <a:r>
              <a:rPr lang="en-US" sz="850" dirty="0">
                <a:cs typeface="Segoe UI Light"/>
              </a:rPr>
              <a:t>– Resources in your Azure subscription have properties.  There are rules (stored in the policy) that define what the corporate standard is for that resource (All VMs have to have a firewall running as example).  Those properties are evaluated against the policy definition, and if they match the resource is reported as compliant.</a:t>
            </a:r>
          </a:p>
          <a:p>
            <a:endParaRPr lang="en-US" sz="850" dirty="0">
              <a:cs typeface="Segoe UI Light"/>
            </a:endParaRPr>
          </a:p>
          <a:p>
            <a:r>
              <a:rPr lang="en-US" sz="850" dirty="0">
                <a:latin typeface="Segoe UI Light"/>
                <a:cs typeface="Segoe UI Light"/>
              </a:rPr>
              <a:t>There are a few key differences between Azure Policy and role-based access control (RBAC). Azure Policy evaluates state by examining properties on resources which are represented in Resource Manager and properties of some Resource Providers. Azure Policy doesn't restrict actions (also called </a:t>
            </a:r>
            <a:r>
              <a:rPr lang="en-US" sz="850" i="1" dirty="0">
                <a:latin typeface="Segoe UI Light"/>
                <a:cs typeface="Segoe UI Light"/>
              </a:rPr>
              <a:t>operations</a:t>
            </a:r>
            <a:r>
              <a:rPr lang="en-US" sz="850" dirty="0">
                <a:latin typeface="Segoe UI Light"/>
                <a:cs typeface="Segoe UI Light"/>
              </a:rPr>
              <a:t>). Azure Policy ensures that resource state is compliant to your business rules without concern for who made the change or who has permission to make a change.</a:t>
            </a:r>
          </a:p>
          <a:p>
            <a:endParaRPr lang="en-US" sz="850" dirty="0">
              <a:latin typeface="Segoe UI Light"/>
              <a:cs typeface="Segoe UI Light"/>
            </a:endParaRPr>
          </a:p>
          <a:p>
            <a:r>
              <a:rPr lang="en-US" sz="850" dirty="0">
                <a:latin typeface="Segoe UI Light"/>
                <a:cs typeface="Segoe UI Light"/>
              </a:rPr>
              <a:t>RBAC focuses on managing user actions at different scopes. If control of an action is required, then RBAC is the correct tool to use. Even if an individual has access to perform an action, if the result is a non-compliant resource, Azure Policy still blocks the create or update.</a:t>
            </a:r>
          </a:p>
          <a:p>
            <a:endParaRPr lang="en-US" sz="850" dirty="0">
              <a:latin typeface="Segoe UI Light"/>
              <a:cs typeface="Segoe UI Light"/>
            </a:endParaRPr>
          </a:p>
          <a:p>
            <a:r>
              <a:rPr lang="en-US" sz="850" dirty="0">
                <a:latin typeface="Segoe UI Light"/>
                <a:cs typeface="Segoe UI Light"/>
              </a:rPr>
              <a:t>The combination of RBAC and Azure Policy provide full scope control in Azure.</a:t>
            </a:r>
          </a:p>
          <a:p>
            <a:endParaRPr lang="en-US" sz="850" dirty="0">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536356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50" dirty="0">
                <a:latin typeface="Segoe UI Light"/>
                <a:cs typeface="Segoe UI Light"/>
              </a:rPr>
              <a:t>Azure built-in roles - </a:t>
            </a:r>
            <a:r>
              <a:rPr lang="en-AU" sz="850" dirty="0">
                <a:latin typeface="Segoe UI Light"/>
                <a:cs typeface="Segoe UI Light"/>
                <a:hlinkClick r:id="rId3"/>
              </a:rPr>
              <a:t>https://docs.microsoft.com/en-us/azure/role-based-access-control/built-in-roles</a:t>
            </a:r>
            <a:endParaRPr lang="en-US" sz="850" dirty="0">
              <a:latin typeface="Segoe UI Light"/>
              <a:cs typeface="Segoe UI Light"/>
            </a:endParaRPr>
          </a:p>
          <a:p>
            <a:endParaRPr lang="en-AU" sz="850" dirty="0">
              <a:latin typeface="Segoe UI Light"/>
              <a:cs typeface="Segoe UI Light"/>
            </a:endParaRPr>
          </a:p>
          <a:p>
            <a:r>
              <a:rPr lang="en-US" dirty="0"/>
              <a:t>Describe Azure AD roles. Explain how roles are used and how you create roles.</a:t>
            </a:r>
          </a:p>
          <a:p>
            <a:endParaRPr lang="en-AU" dirty="0"/>
          </a:p>
          <a:p>
            <a:r>
              <a:rPr lang="en-AU" dirty="0"/>
              <a:t>Azure role-based access control (RBAC) has several Azure built-in roles that you can assign to users, groups, service principals, and managed identities. Role assignments are the way you control access to Azure resources. If the built-in roles don't meet the specific needs of your organization, you can create your own Azure custom roles.</a:t>
            </a:r>
          </a:p>
          <a:p>
            <a:endParaRPr lang="en-AU" sz="850" dirty="0">
              <a:cs typeface="Segoe UI Light"/>
            </a:endParaRPr>
          </a:p>
          <a:p>
            <a:endParaRPr lang="en-AU" dirty="0">
              <a:cs typeface="Segoe UI Light" pitchFamily="34" charset="0"/>
            </a:endParaRPr>
          </a:p>
          <a:p>
            <a:endParaRPr lang="en-US" dirty="0">
              <a:cs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337075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Lock resources to prevent unexpected change - https://docs.microsoft.com/en-us/azure/azure-resource-manager/resource-group-lock-resources</a:t>
            </a:r>
          </a:p>
          <a:p>
            <a:endParaRPr lang="en-US" sz="850">
              <a:latin typeface="Segoe UI Light"/>
              <a:cs typeface="Segoe UI Light"/>
            </a:endParaRPr>
          </a:p>
          <a:p>
            <a:r>
              <a:rPr lang="en-US" sz="850">
                <a:latin typeface="Segoe UI Light"/>
                <a:cs typeface="Segoe UI Light"/>
              </a:rPr>
              <a:t>As an administrator, you may need to lock a subscription, resource group, or resource to prevent other users in your organization from accidentally deleting or modifying critical resources. You can set the lock level to </a:t>
            </a:r>
            <a:r>
              <a:rPr lang="en-US" sz="850" b="1" dirty="0">
                <a:latin typeface="Segoe UI Light"/>
                <a:cs typeface="Segoe UI Light"/>
              </a:rPr>
              <a:t>CanNotDelete</a:t>
            </a:r>
            <a:r>
              <a:rPr lang="en-US" sz="850">
                <a:latin typeface="Segoe UI Light"/>
                <a:cs typeface="Segoe UI Light"/>
              </a:rPr>
              <a:t> or </a:t>
            </a:r>
            <a:r>
              <a:rPr lang="en-US" sz="850" b="1" dirty="0">
                <a:latin typeface="Segoe UI Light"/>
                <a:cs typeface="Segoe UI Light"/>
              </a:rPr>
              <a:t>ReadOnly</a:t>
            </a:r>
            <a:r>
              <a:rPr lang="en-US" sz="850">
                <a:latin typeface="Segoe UI Light"/>
                <a:cs typeface="Segoe UI Light"/>
              </a:rPr>
              <a:t>. In the portal, the locks are called </a:t>
            </a:r>
            <a:r>
              <a:rPr lang="en-US" sz="850" b="1">
                <a:latin typeface="Segoe UI Light"/>
                <a:cs typeface="Segoe UI Light"/>
              </a:rPr>
              <a:t>Delete</a:t>
            </a:r>
            <a:r>
              <a:rPr lang="en-US" sz="850">
                <a:latin typeface="Segoe UI Light"/>
                <a:cs typeface="Segoe UI Light"/>
              </a:rPr>
              <a:t> and </a:t>
            </a:r>
            <a:r>
              <a:rPr lang="en-US" sz="850" b="1">
                <a:latin typeface="Segoe UI Light"/>
                <a:cs typeface="Segoe UI Light"/>
              </a:rPr>
              <a:t>Read-only</a:t>
            </a:r>
            <a:r>
              <a:rPr lang="en-US" sz="850">
                <a:latin typeface="Segoe UI Light"/>
                <a:cs typeface="Segoe UI Light"/>
              </a:rPr>
              <a:t> respectively.</a:t>
            </a:r>
          </a:p>
          <a:p>
            <a:endParaRPr lang="en-US" sz="850">
              <a:latin typeface="Segoe UI Light"/>
              <a:cs typeface="Segoe UI Light"/>
            </a:endParaRPr>
          </a:p>
          <a:p>
            <a:pPr marL="212725" lvl="1" indent="-105410"/>
            <a:r>
              <a:rPr lang="en-US" sz="850" b="1" dirty="0">
                <a:latin typeface="Segoe UI Light"/>
                <a:cs typeface="Segoe UI Light"/>
              </a:rPr>
              <a:t>CanNotDelete</a:t>
            </a:r>
            <a:r>
              <a:rPr lang="en-US" sz="850">
                <a:latin typeface="Segoe UI Light"/>
                <a:cs typeface="Segoe UI Light"/>
              </a:rPr>
              <a:t> means authorized users can still read and modify a resource, but they can't delete the resource.</a:t>
            </a:r>
          </a:p>
          <a:p>
            <a:pPr marL="212725" lvl="1" indent="-105410"/>
            <a:r>
              <a:rPr lang="en-US" sz="850" b="1" dirty="0">
                <a:latin typeface="Segoe UI Light"/>
                <a:cs typeface="Segoe UI Light"/>
              </a:rPr>
              <a:t>ReadOnly</a:t>
            </a:r>
            <a:r>
              <a:rPr lang="en-US" sz="850">
                <a:latin typeface="Segoe UI Light"/>
                <a:cs typeface="Segoe UI Light"/>
              </a:rPr>
              <a:t> means authorized users can read a resource, but they can't delete or update the resource. Applying this lock is similar to restricting all authorized users to the permissions granted by the </a:t>
            </a:r>
            <a:r>
              <a:rPr lang="en-US" sz="850" b="1">
                <a:latin typeface="Segoe UI Light"/>
                <a:cs typeface="Segoe UI Light"/>
              </a:rPr>
              <a:t>Reader</a:t>
            </a:r>
            <a:r>
              <a:rPr lang="en-US" sz="850">
                <a:latin typeface="Segoe UI Light"/>
                <a:cs typeface="Segoe UI Light"/>
              </a:rPr>
              <a:t> role.</a:t>
            </a:r>
          </a:p>
          <a:p>
            <a:pPr marL="212725" lvl="1" indent="-105410"/>
            <a:endParaRPr lang="en-US" sz="850">
              <a:latin typeface="Segoe UI Light"/>
              <a:cs typeface="Segoe UI Light"/>
            </a:endParaRPr>
          </a:p>
          <a:p>
            <a:r>
              <a:rPr lang="en-US" sz="850" kern="1200">
                <a:solidFill>
                  <a:schemeClr val="tx1"/>
                </a:solidFill>
                <a:effectLst/>
                <a:latin typeface="Segoe UI Light"/>
                <a:cs typeface="Segoe UI Light"/>
              </a:rPr>
              <a:t>✔ Only Owner and User Access Administrator roles can create or delete management locks.</a:t>
            </a:r>
            <a:r>
              <a:rPr lang="en-US" sz="850">
                <a:latin typeface="Segoe UI Light"/>
                <a:cs typeface="Segoe UI Light"/>
              </a:rPr>
              <a:t> </a:t>
            </a:r>
            <a:endParaRPr lang="en-US">
              <a:ea typeface="+mn-ea"/>
              <a:cs typeface="+mn-cs"/>
            </a:endParaRPr>
          </a:p>
          <a:p>
            <a:endParaRPr lang="en-US" sz="882"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54864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What is Azure Blueprints - </a:t>
            </a:r>
            <a:r>
              <a:rPr lang="en-US" dirty="0">
                <a:hlinkClick r:id="rId3"/>
              </a:rPr>
              <a:t>https://docs.microsoft.com/en-us/azure/governance/blueprints/overview</a:t>
            </a:r>
            <a:endParaRPr lang="en-US" dirty="0"/>
          </a:p>
          <a:p>
            <a:endParaRPr lang="en-US" sz="850" dirty="0">
              <a:cs typeface="Segoe UI Light"/>
            </a:endParaRPr>
          </a:p>
          <a:p>
            <a:r>
              <a:rPr lang="en-US" sz="850" dirty="0">
                <a:cs typeface="Segoe UI Light"/>
              </a:rPr>
              <a:t>Instructor Note </a:t>
            </a:r>
            <a:r>
              <a:rPr lang="en-US" sz="850" dirty="0">
                <a:cs typeface="Segoe UI Light"/>
                <a:sym typeface="Wingdings" panose="05000000000000000000" pitchFamily="2" charset="2"/>
              </a:rPr>
              <a:t> Azure Blueprints are a Preview feature at </a:t>
            </a:r>
            <a:r>
              <a:rPr lang="en-US" sz="850">
                <a:cs typeface="Segoe UI Light"/>
                <a:sym typeface="Wingdings" panose="05000000000000000000" pitchFamily="2" charset="2"/>
              </a:rPr>
              <a:t>this point.</a:t>
            </a:r>
            <a:endParaRPr lang="en-US" sz="850">
              <a:cs typeface="Segoe UI Light"/>
            </a:endParaRPr>
          </a:p>
          <a:p>
            <a:endParaRPr lang="en-US" sz="850" dirty="0">
              <a:cs typeface="Segoe UI Light"/>
            </a:endParaRPr>
          </a:p>
          <a:p>
            <a:r>
              <a:rPr lang="en-US" sz="850" dirty="0">
                <a:latin typeface="Segoe UI Light"/>
                <a:cs typeface="Segoe UI Light"/>
              </a:rPr>
              <a:t>Just as a blueprint allows an engineer or an architect to sketch a project's design parameters, Azure Blueprints enables cloud architects and central information technology groups to define a repeatable set of Azure resources that implements and adheres to an organization's standards, patterns, and requirements. Azure Blueprints makes it possible for development teams to rapidly build and stand up new environments with trust they're building within organizational compliance with a set of built-in components -- such as networking -- to speed up development and delivery.</a:t>
            </a:r>
          </a:p>
          <a:p>
            <a:endParaRPr lang="en-US" sz="850" dirty="0">
              <a:latin typeface="Segoe UI Light"/>
              <a:cs typeface="Segoe UI Light"/>
            </a:endParaRPr>
          </a:p>
          <a:p>
            <a:r>
              <a:rPr lang="en-US" sz="850" dirty="0">
                <a:latin typeface="Segoe UI Light"/>
                <a:cs typeface="Segoe UI Light"/>
              </a:rPr>
              <a:t>Blueprints are a declarative way to orchestrate the deployment of various resource templates and other artifacts such as:</a:t>
            </a:r>
          </a:p>
          <a:p>
            <a:pPr marL="212725" lvl="1" indent="-105410"/>
            <a:r>
              <a:rPr lang="en-US" sz="850" dirty="0">
                <a:latin typeface="Segoe UI Light"/>
                <a:cs typeface="Segoe UI Light"/>
              </a:rPr>
              <a:t>Role Assignments</a:t>
            </a:r>
          </a:p>
          <a:p>
            <a:pPr marL="212725" lvl="1" indent="-105410"/>
            <a:r>
              <a:rPr lang="en-US" sz="850" dirty="0">
                <a:latin typeface="Segoe UI Light"/>
                <a:cs typeface="Segoe UI Light"/>
              </a:rPr>
              <a:t>Policy Assignments</a:t>
            </a:r>
          </a:p>
          <a:p>
            <a:pPr marL="212725" lvl="1" indent="-105410"/>
            <a:r>
              <a:rPr lang="en-US" sz="850" dirty="0">
                <a:latin typeface="Segoe UI Light"/>
                <a:cs typeface="Segoe UI Light"/>
              </a:rPr>
              <a:t>Azure Resource Manager templates</a:t>
            </a:r>
          </a:p>
          <a:p>
            <a:pPr marL="212725" lvl="1" indent="-105410"/>
            <a:r>
              <a:rPr lang="en-US" sz="850" dirty="0">
                <a:latin typeface="Segoe UI Light"/>
                <a:cs typeface="Segoe UI Light"/>
              </a:rPr>
              <a:t>Resource Groups</a:t>
            </a:r>
          </a:p>
          <a:p>
            <a:endParaRPr lang="en-US" sz="850" dirty="0">
              <a:latin typeface="Segoe UI Light"/>
              <a:cs typeface="Segoe UI Light"/>
            </a:endParaRPr>
          </a:p>
          <a:p>
            <a:r>
              <a:rPr lang="en-US" sz="850" dirty="0">
                <a:latin typeface="Segoe UI Light"/>
                <a:cs typeface="Segoe UI Light"/>
              </a:rPr>
              <a:t>The Azure Blueprints service is backed by the globally distributed Azure Cosmos DB. Blueprint objects are replicated to multiple Azure regions. This replication provides low latency, high availability, and consistent access to your blueprint objects, regardless of which region Blueprints deploys your resources to.</a:t>
            </a:r>
          </a:p>
          <a:p>
            <a:endParaRPr lang="en-US" sz="85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435249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600" b="0" i="0" dirty="0">
                <a:solidFill>
                  <a:srgbClr val="171717"/>
                </a:solidFill>
                <a:effectLst/>
                <a:latin typeface="Segoe UI" panose="020B0502040204020203" pitchFamily="34" charset="0"/>
              </a:rPr>
              <a:t>Transfer billing ownership of an Azure subscription to another account </a:t>
            </a:r>
            <a:r>
              <a:rPr lang="en-US" sz="1600" b="1" i="0" dirty="0">
                <a:solidFill>
                  <a:srgbClr val="171717"/>
                </a:solidFill>
                <a:effectLst/>
                <a:latin typeface="Segoe UI" panose="020B0502040204020203" pitchFamily="34" charset="0"/>
              </a:rPr>
              <a:t>- </a:t>
            </a:r>
            <a:r>
              <a:rPr lang="en-AU" sz="850" dirty="0">
                <a:latin typeface="Segoe UI Light"/>
                <a:cs typeface="Segoe UI Light"/>
                <a:hlinkClick r:id="rId3"/>
              </a:rPr>
              <a:t>https://docs.microsoft.com/en-us/azure/cost-management-billing/manage/billing-subscription-transfer</a:t>
            </a:r>
          </a:p>
          <a:p>
            <a:endParaRPr lang="en-AU" sz="850" dirty="0">
              <a:cs typeface="Segoe UI Light"/>
            </a:endParaRPr>
          </a:p>
          <a:p>
            <a:r>
              <a:rPr lang="en-AU" sz="850" dirty="0">
                <a:latin typeface="Segoe UI Light"/>
                <a:cs typeface="Segoe UI Light"/>
              </a:rPr>
              <a:t>Describe the scenario and the process for Azure subscription transfer. An Azure Active Directory (AD) tenant is created for you when you sign up for Azure. The tenant represents your account. You use the tenant to manage access to your subscriptions and resources.</a:t>
            </a:r>
          </a:p>
          <a:p>
            <a:endParaRPr lang="en-AU" sz="850" dirty="0">
              <a:latin typeface="Segoe UI Light"/>
              <a:cs typeface="Segoe UI Light"/>
            </a:endParaRPr>
          </a:p>
          <a:p>
            <a:r>
              <a:rPr lang="en-AU" sz="850" dirty="0">
                <a:latin typeface="Segoe UI Light"/>
                <a:cs typeface="Segoe UI Light"/>
              </a:rPr>
              <a:t>When you create a new subscription, it's hosted in your account's Azure AD tenant. If you want to give others access to your subscription or its resources, you need to invite them to join your tenant. Doing so helps you control access to your subscriptions and resources. You can create additional subscriptions for your account in Azure. You might want an additional subscription to avoid reaching subscription limits, to create separate environments for billing and security, or to isolate data for compliance reasons.</a:t>
            </a:r>
          </a:p>
          <a:p>
            <a:endParaRPr lang="en-AU" sz="850" dirty="0">
              <a:latin typeface="Segoe UI Light"/>
              <a:cs typeface="Segoe UI Light"/>
            </a:endParaRPr>
          </a:p>
          <a:p>
            <a:r>
              <a:rPr lang="en-AU" sz="850" dirty="0">
                <a:latin typeface="Segoe UI Light"/>
                <a:cs typeface="Segoe UI Light"/>
              </a:rPr>
              <a:t>If you want to create Azure subscriptions under your organization's Enterprise Agreement (EA), you need to have the Account Owner role for your organization.</a:t>
            </a:r>
          </a:p>
          <a:p>
            <a:endParaRPr lang="en-AU" sz="850" dirty="0">
              <a:latin typeface="Segoe UI Light"/>
              <a:cs typeface="Segoe UI Light"/>
            </a:endParaRPr>
          </a:p>
          <a:p>
            <a:r>
              <a:rPr lang="en-AU" sz="850" dirty="0">
                <a:latin typeface="Segoe UI Light"/>
                <a:cs typeface="Segoe UI Light"/>
              </a:rPr>
              <a:t>If you need to transfer billing ownership of your Azure subscription if you're leaving your organization, or you want your subscription to be billed to another account. Transferring billing ownership to another account provides the administrators in the new account permission for billing tasks. They can change the payment method, view charges, and cancel the subscription.</a:t>
            </a:r>
          </a:p>
          <a:p>
            <a:r>
              <a:rPr lang="en-AU" sz="850" dirty="0">
                <a:latin typeface="Segoe UI Light"/>
                <a:cs typeface="Segoe UI Light"/>
              </a:rPr>
              <a:t>An Azure Active Directory (AD) tenant is created for you when you sign up for Azure. The tenant represents your account. You use the tenant to manage access to your subscriptions and resources.</a:t>
            </a:r>
          </a:p>
          <a:p>
            <a:endParaRPr lang="en-AU" sz="850" dirty="0">
              <a:cs typeface="Segoe UI Light"/>
            </a:endParaRPr>
          </a:p>
          <a:p>
            <a:r>
              <a:rPr lang="en-AU" sz="850" dirty="0">
                <a:latin typeface="Segoe UI Light"/>
                <a:cs typeface="Segoe UI Light"/>
              </a:rPr>
              <a:t>- Point out that Billing Administrators and Global Administrators can transfer a Subscription to another AAD tenant.</a:t>
            </a:r>
            <a:endParaRPr lang="en-AU" sz="85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12436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identity and access (30-35%)</a:t>
            </a:r>
          </a:p>
          <a:p>
            <a:pPr marL="0" marR="0">
              <a:lnSpc>
                <a:spcPct val="107000"/>
              </a:lnSpc>
              <a:spcBef>
                <a:spcPts val="200"/>
              </a:spcBef>
              <a:spcAft>
                <a:spcPts val="0"/>
              </a:spcAft>
            </a:pPr>
            <a:r>
              <a:rPr lang="en-US" sz="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Manage Azure Active Directory identities </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security for service principals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Azure AD directory groups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Azure AD users</a:t>
            </a:r>
          </a:p>
          <a:p>
            <a:pPr marL="0" marR="0" lvl="0" indent="0">
              <a:lnSpc>
                <a:spcPct val="107000"/>
              </a:lnSpc>
              <a:spcBef>
                <a:spcPts val="0"/>
              </a:spcBef>
              <a:spcAft>
                <a:spcPts val="0"/>
              </a:spcAft>
              <a:buFont typeface="Symbol" panose="05050102010706020507" pitchFamily="18" charset="2"/>
              <a:buNone/>
              <a:tabLst>
                <a:tab pos="678180" algn="l"/>
              </a:tabLst>
            </a:pPr>
            <a:r>
              <a:rPr lang="en-US" sz="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Configure secure access by using Azure AD</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 Conditional Access policies including Multi-Factor Authentication (MFA)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212725" lvl="1" indent="0">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31923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291968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(docs.microsoft.com/Learn)</a:t>
            </a:r>
          </a:p>
          <a:p>
            <a:pPr lvl="1"/>
            <a:r>
              <a:rPr lang="en-US" dirty="0"/>
              <a:t>Control and organize Azure resources with Azure Resource Manager - https://docs.microsoft.com/en-us/learn/modules/control-and-organize-with-azure-resource-manager/</a:t>
            </a:r>
          </a:p>
          <a:p>
            <a:pPr lvl="1"/>
            <a:r>
              <a:rPr lang="en-US" dirty="0"/>
              <a:t>Secure your Azure resources with role-based access control (RBAC) - https://docs.microsoft.com/en-us/learn/modules/secure-azure-resources-with-rbac/</a:t>
            </a:r>
          </a:p>
          <a:p>
            <a:pPr lvl="1"/>
            <a:r>
              <a:rPr lang="en-US" dirty="0"/>
              <a:t>Create custom roles for Azure resources with role-based access control (RBAC) - https://docs.microsoft.com/en-us/learn/modules/create-custom-azure-roles-with-rbac/</a:t>
            </a:r>
          </a:p>
          <a:p>
            <a:pPr lvl="1"/>
            <a:r>
              <a:rPr lang="en-US" dirty="0"/>
              <a:t>Apply and monitor infrastructure standards with Azure Policy - https://docs.microsoft.com/en-us/learn/modules/intro-to-governance/</a:t>
            </a:r>
          </a:p>
          <a:p>
            <a:pPr lvl="1"/>
            <a:r>
              <a:rPr lang="en-US" b="0" i="0" dirty="0">
                <a:solidFill>
                  <a:srgbClr val="171717"/>
                </a:solidFill>
                <a:effectLst/>
                <a:latin typeface="Segoe UI" panose="020B0502040204020203" pitchFamily="34" charset="0"/>
              </a:rPr>
              <a:t>Manage access to an Azure subscription by using Azure role-based access control (RBAC) - https://docs.microsoft.com/en-us/learn/modules/manage-subscription-access-azure-rbac/</a:t>
            </a:r>
          </a:p>
          <a:p>
            <a:pPr marL="212982" marR="0" lvl="1" indent="-105829"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900" i="0" dirty="0">
                <a:solidFill>
                  <a:srgbClr val="171717"/>
                </a:solidFill>
                <a:effectLst/>
                <a:latin typeface="Segoe UI" panose="020B0502040204020203" pitchFamily="34" charset="0"/>
              </a:rPr>
              <a:t>Control and organize Azure resources with Azure Resource Manager - https://docs.microsoft.com/en-us/learn/modules/control-and-organize-with-azure-resource-manager/</a:t>
            </a:r>
            <a:endParaRPr lang="en-US" sz="900" dirty="0"/>
          </a:p>
          <a:p>
            <a:pPr lvl="1"/>
            <a:endParaRPr lang="en-US" b="0" i="0" dirty="0">
              <a:solidFill>
                <a:srgbClr val="171717"/>
              </a:solidFill>
              <a:effectLst/>
              <a:latin typeface="Segoe UI" panose="020B0502040204020203" pitchFamily="34" charset="0"/>
            </a:endParaRPr>
          </a:p>
          <a:p>
            <a:br>
              <a:rPr lang="en-US" b="0" i="0" dirty="0">
                <a:effectLst/>
                <a:latin typeface="Segoe UI" panose="020B0502040204020203" pitchFamily="34" charset="0"/>
              </a:rPr>
            </a:br>
            <a:endParaRPr lang="en-US" b="0" i="0" dirty="0">
              <a:solidFill>
                <a:srgbClr val="171717"/>
              </a:solidFill>
              <a:effectLst/>
              <a:latin typeface="Segoe UI" panose="020B0502040204020203" pitchFamily="34" charset="0"/>
            </a:endParaRPr>
          </a:p>
          <a:p>
            <a:br>
              <a:rPr lang="en-US" b="0" i="0" dirty="0">
                <a:effectLst/>
                <a:latin typeface="Segoe UI" panose="020B0502040204020203" pitchFamily="34" charset="0"/>
              </a:rPr>
            </a:b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811316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850">
                <a:latin typeface="Segoe UI Light"/>
                <a:cs typeface="Segoe UI Light"/>
              </a:rPr>
              <a:t>The most </a:t>
            </a:r>
            <a:r>
              <a:rPr lang="en-US" sz="850" b="1">
                <a:latin typeface="Segoe UI Light"/>
                <a:cs typeface="Segoe UI Light"/>
              </a:rPr>
              <a:t>important </a:t>
            </a:r>
            <a:r>
              <a:rPr lang="en-US" sz="850">
                <a:latin typeface="Segoe UI Light"/>
                <a:cs typeface="Segoe UI Light"/>
              </a:rPr>
              <a:t>piece of privileged identity management (PIM) is not identity or management: it is </a:t>
            </a:r>
            <a:r>
              <a:rPr lang="en-US" sz="850" b="1">
                <a:latin typeface="Segoe UI Light"/>
                <a:cs typeface="Segoe UI Light"/>
              </a:rPr>
              <a:t>privileged</a:t>
            </a:r>
            <a:r>
              <a:rPr lang="en-US" sz="850">
                <a:latin typeface="Segoe UI Light"/>
                <a:cs typeface="Segoe UI Light"/>
              </a:rPr>
              <a:t>..</a:t>
            </a:r>
          </a:p>
          <a:p>
            <a:pPr algn="just"/>
            <a:endParaRPr lang="en-US" sz="850">
              <a:latin typeface="Segoe UI Light"/>
              <a:cs typeface="Segoe UI Light"/>
            </a:endParaRPr>
          </a:p>
          <a:p>
            <a:pPr algn="just"/>
            <a:r>
              <a:rPr lang="en-US" sz="850">
                <a:latin typeface="Segoe UI Light"/>
                <a:cs typeface="Segoe UI Light"/>
              </a:rPr>
              <a:t>This is because the heart of a robust and functional PIM system is determining who should — and just as importantly, who should not — have </a:t>
            </a:r>
          </a:p>
          <a:p>
            <a:pPr algn="just"/>
            <a:r>
              <a:rPr lang="en-US" sz="850">
                <a:latin typeface="Segoe UI Light"/>
                <a:cs typeface="Segoe UI Light"/>
              </a:rPr>
              <a:t>administrative access to critical systems, since access often users the ability to access secure data, change configurations, install software, modify </a:t>
            </a:r>
          </a:p>
          <a:p>
            <a:pPr algn="just"/>
            <a:r>
              <a:rPr lang="en-US" sz="850">
                <a:latin typeface="Segoe UI Light"/>
                <a:cs typeface="Segoe UI Light"/>
              </a:rPr>
              <a:t>accounts, and so on.</a:t>
            </a:r>
            <a:endParaRPr lang="en-US"/>
          </a:p>
          <a:p>
            <a:endParaRPr lang="en-US" sz="850">
              <a:cs typeface="Segoe UI Light"/>
            </a:endParaRPr>
          </a:p>
          <a:p>
            <a:r>
              <a:rPr lang="en-US" sz="850">
                <a:latin typeface="Segoe UI Light"/>
                <a:cs typeface="Segoe UI Light"/>
              </a:rPr>
              <a:t>In the Forrester Wave™: Privileged Identity Management, Report, Forrester estimates that 80% of data breaches can be traced back to compromised privileged credentials such as passwords, tokens, keys and certificates. Indeed, it is alarming how simple it is for cyber criminals to grab Windows administrator and Unix root credentials, and then move laterally across systems and devices..</a:t>
            </a:r>
          </a:p>
          <a:p>
            <a:endParaRPr lang="en-US" sz="850">
              <a:latin typeface="Segoe UI Light"/>
              <a:cs typeface="Segoe UI Light"/>
            </a:endParaRPr>
          </a:p>
          <a:p>
            <a:r>
              <a:rPr lang="en-US" b="1"/>
              <a:t>4 Reasons PIM Is Crucial</a:t>
            </a:r>
            <a:endParaRPr lang="en-US"/>
          </a:p>
          <a:p>
            <a:pPr algn="just"/>
            <a:r>
              <a:rPr lang="en-US"/>
              <a:t>As highlighted by Forrester in the above report, there are four key reasons why PIM must be a crucial part of an organization’s security profile — including SMBs, which are increasingly becoming </a:t>
            </a:r>
            <a:r>
              <a:rPr lang="en-US">
                <a:hlinkClick r:id="rId3"/>
              </a:rPr>
              <a:t>ground zero for cyber crime</a:t>
            </a:r>
            <a:r>
              <a:rPr lang="en-US"/>
              <a:t>. These four reasons are:</a:t>
            </a:r>
          </a:p>
          <a:p>
            <a:pPr algn="just"/>
            <a:r>
              <a:rPr lang="en-US"/>
              <a:t>1. PIM helps thwart would-be hackers from getting a foothold into networks and launching full-scale attacks — including some that persist for prolonged periods of time. A </a:t>
            </a:r>
            <a:r>
              <a:rPr lang="en-US">
                <a:hlinkClick r:id="rId4"/>
              </a:rPr>
              <a:t>study by IBM</a:t>
            </a:r>
            <a:r>
              <a:rPr lang="en-US"/>
              <a:t> found that the average time to detect a data breach is 197 days, and it takes an additional 69 days to contain it and clean it up.</a:t>
            </a:r>
          </a:p>
          <a:p>
            <a:pPr algn="just"/>
            <a:r>
              <a:rPr lang="en-US"/>
              <a:t>2. PIM governs and safeguards the interaction between customer identity and access management (CIAM) portals and customer relationship management (CRM) systems. For years, hackers have been targeting vulnerabilities in this integration to snoop and steal privileged credentials.</a:t>
            </a:r>
          </a:p>
          <a:p>
            <a:pPr algn="just"/>
            <a:r>
              <a:rPr lang="en-US"/>
              <a:t>3. PIM helps keep hackers from gaining access to privileged database credentials, which can be catastrophic. Just ask Equifax, which in 2017 was the victim of a mega-hack that exposed the confidential information of more than 150 million clients worldwide. The situation was so chaotic that according to a </a:t>
            </a:r>
            <a:r>
              <a:rPr lang="en-US">
                <a:hlinkClick r:id="rId5"/>
              </a:rPr>
              <a:t>recently-released report from the U.S. Government’s Accountability Office</a:t>
            </a:r>
            <a:r>
              <a:rPr lang="en-US"/>
              <a:t> (GAO), Equifax’s IT staff spent weeks re-running the hacker’s own database queries just to find out what was stolen!</a:t>
            </a:r>
          </a:p>
          <a:p>
            <a:pPr algn="just"/>
            <a:r>
              <a:rPr lang="en-US"/>
              <a:t>4. PIM secures and protects containerized and cloud environments, which require administrator keys to function and share information. To that end, products such as Azure AD support </a:t>
            </a:r>
            <a:r>
              <a:rPr lang="en-US">
                <a:hlinkClick r:id="rId6"/>
              </a:rPr>
              <a:t>custom role assignments for various tasks</a:t>
            </a:r>
            <a:r>
              <a:rPr lang="en-US"/>
              <a:t>.</a:t>
            </a:r>
          </a:p>
          <a:p>
            <a:endParaRPr lang="en-US" sz="850">
              <a:latin typeface="Segoe UI Light"/>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42165845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identity and access (30-35%)</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Configure secure access by using Azure AD</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 privileged access for Azure AD Privileged Identity Management (PIM)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Access Reviews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Activate and configure PIM</a:t>
            </a:r>
            <a:endParaRPr lang="en-US" sz="850" dirty="0">
              <a:latin typeface="Segoe UI Light"/>
              <a:cs typeface="Segoe UI Light"/>
            </a:endParaRPr>
          </a:p>
          <a:p>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Zero Trust Model - </a:t>
            </a:r>
            <a:r>
              <a:rPr lang="en-US" sz="850">
                <a:latin typeface="Segoe UI Light"/>
                <a:cs typeface="Segoe UI Light"/>
                <a:hlinkClick r:id="rId3"/>
              </a:rPr>
              <a:t>https://www.microsoft.com/en-us/security/business/zero-trust</a:t>
            </a:r>
            <a:endParaRPr lang="en-US" sz="850">
              <a:effectLst/>
              <a:latin typeface="Segoe UI Light"/>
              <a:cs typeface="Segoe UI Light"/>
            </a:endParaRPr>
          </a:p>
          <a:p>
            <a:endParaRPr lang="en-US"/>
          </a:p>
          <a:p>
            <a:r>
              <a:rPr lang="en-US" sz="850">
                <a:latin typeface="Segoe UI Light"/>
                <a:cs typeface="Segoe UI Light"/>
              </a:rPr>
              <a:t>Gone are the days when security was focused on a strong perimeter defense to keep attackers out. Outside your perimeter was treated as hostile, inside the wall an organizations systems were trusted. Today's security posture is to “assume breach” and or “zero trust model”. The perimeter defense is no longer the focus of security professionals. Modern organizations have to support access to data and services as evenly as from inside the corporate firewall and outside it.</a:t>
            </a:r>
          </a:p>
          <a:p>
            <a:endParaRPr lang="en-US" sz="850">
              <a:cs typeface="Segoe UI Light"/>
            </a:endParaRPr>
          </a:p>
          <a:p>
            <a:r>
              <a:rPr lang="en-US" sz="850">
                <a:latin typeface="Segoe UI Light"/>
                <a:cs typeface="Segoe UI Light"/>
              </a:rPr>
              <a:t>The Zero Trust Model (ZTM) was introduced by analyst firm Forrester Research. ZTM states to never assume trust but instead to continually validate trust. When users, devices, and data all resided inside the organizations firewall, they were assumed to be trusted. This assumed trust allows for easy lateral movement once an endpoint device was compromised by a bad actor. The Zero Trust Model relies on verifiable user and device trust claims to grant access to organization resources. No longer is trust assumed based on the location inside an organization's perimeter. With most users now accessing apps and data from the internet, most transaction components are no longer under organizational control.</a:t>
            </a:r>
          </a:p>
          <a:p>
            <a:endParaRPr lang="en-US" sz="850">
              <a:latin typeface="Segoe UI Light"/>
              <a:cs typeface="Segoe UI Light"/>
            </a:endParaRPr>
          </a:p>
          <a:p>
            <a:r>
              <a:rPr lang="en-US" sz="850">
                <a:latin typeface="Segoe UI Light"/>
                <a:cs typeface="Segoe UI Light"/>
              </a:rPr>
              <a:t>Trust determination components include:</a:t>
            </a:r>
          </a:p>
          <a:p>
            <a:pPr marL="212725" lvl="1" indent="-105410"/>
            <a:r>
              <a:rPr lang="en-US" sz="850">
                <a:latin typeface="Segoe UI Light"/>
                <a:cs typeface="Segoe UI Light"/>
              </a:rPr>
              <a:t>Identity provider </a:t>
            </a:r>
          </a:p>
          <a:p>
            <a:pPr marL="212725" lvl="1" indent="-105410"/>
            <a:r>
              <a:rPr lang="en-US" sz="850">
                <a:latin typeface="Segoe UI Light"/>
                <a:cs typeface="Segoe UI Light"/>
              </a:rPr>
              <a:t>Device directory </a:t>
            </a:r>
          </a:p>
          <a:p>
            <a:pPr marL="212725" lvl="1" indent="-105410"/>
            <a:r>
              <a:rPr lang="en-US" sz="850">
                <a:latin typeface="Segoe UI Light"/>
                <a:cs typeface="Segoe UI Light"/>
              </a:rPr>
              <a:t>Policy evaluation service </a:t>
            </a:r>
          </a:p>
          <a:p>
            <a:pPr marL="212725" lvl="1" indent="-105410"/>
            <a:r>
              <a:rPr lang="en-US" sz="850">
                <a:latin typeface="Segoe UI Light"/>
                <a:cs typeface="Segoe UI Light"/>
              </a:rPr>
              <a:t>Access proxy </a:t>
            </a:r>
          </a:p>
          <a:p>
            <a:endParaRPr lang="en-US" sz="850">
              <a:cs typeface="Segoe UI Light" pitchFamily="34" charset="0"/>
            </a:endParaRPr>
          </a:p>
          <a:p>
            <a:endParaRPr lang="en-US">
              <a:cs typeface="Segoe UI Light" pitchFamily="34" charset="0"/>
            </a:endParaRPr>
          </a:p>
          <a:p>
            <a:endParaRPr lang="en-AU" sz="1800">
              <a:latin typeface="Calibri"/>
              <a:cs typeface="Calibri"/>
            </a:endParaRPr>
          </a:p>
          <a:p>
            <a:endParaRPr lang="en-US">
              <a:cs typeface="Segoe UI Light"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013296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a:latin typeface="Segoe UI Light"/>
                <a:cs typeface="Segoe UI Light"/>
              </a:rPr>
              <a:t>Identity and access management - </a:t>
            </a:r>
            <a:r>
              <a:rPr lang="en-US" sz="850">
                <a:latin typeface="Segoe UI Light"/>
                <a:cs typeface="Segoe UI Light"/>
                <a:hlinkClick r:id="rId3"/>
              </a:rPr>
              <a:t>https://docs.microsoft.com/en-us/azure/architecture/framework/security/identity</a:t>
            </a:r>
            <a:endParaRPr lang="en-US" sz="850">
              <a:latin typeface="Segoe UI Light"/>
              <a:cs typeface="Segoe UI Light"/>
            </a:endParaRPr>
          </a:p>
          <a:p>
            <a:br>
              <a:rPr lang="en-US"/>
            </a:br>
            <a:endParaRPr lang="en-US"/>
          </a:p>
          <a:p>
            <a:endParaRPr lang="en-US" sz="850">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4198733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a:latin typeface="Segoe UI Light"/>
                <a:cs typeface="Segoe UI Light"/>
              </a:rPr>
              <a:t>What is Azure AD Privileged Identity Management? - </a:t>
            </a:r>
            <a:r>
              <a:rPr lang="en-US" sz="850">
                <a:latin typeface="Segoe UI Light"/>
                <a:cs typeface="Segoe UI Light"/>
                <a:hlinkClick r:id="rId3"/>
              </a:rPr>
              <a:t>https://docs.microsoft.com/en-us/azure/active-directory/privileged-identity-management/pim-configure</a:t>
            </a:r>
            <a:endParaRPr lang="en-US" sz="850">
              <a:latin typeface="Segoe UI Light"/>
              <a:cs typeface="Segoe UI Light"/>
            </a:endParaRPr>
          </a:p>
          <a:p>
            <a:pPr>
              <a:lnSpc>
                <a:spcPct val="100000"/>
              </a:lnSpc>
              <a:spcAft>
                <a:spcPts val="0"/>
              </a:spcAft>
            </a:pPr>
            <a:endParaRPr lang="en-US" sz="850">
              <a:latin typeface="Segoe UI Light"/>
              <a:cs typeface="Segoe UI Light"/>
            </a:endParaRPr>
          </a:p>
          <a:p>
            <a:pPr>
              <a:lnSpc>
                <a:spcPct val="100000"/>
              </a:lnSpc>
              <a:spcAft>
                <a:spcPts val="0"/>
              </a:spcAft>
            </a:pPr>
            <a:r>
              <a:rPr lang="en-US" sz="850">
                <a:latin typeface="Segoe UI Light"/>
                <a:cs typeface="Segoe UI Light"/>
              </a:rPr>
              <a:t>Organizations want to minimize the number of people who have access to secure information or resources. This reduces the chance of a malicious actor getting that access, or an authorized user inadvertently impacting a sensitive resource. However, users still need to carry out privileged operations in Azure AD, Azure, Office 365, or SaaS apps. With PIM, organizations can give users just-in-time (JIT) privileged access to Azure resources and Azure AD. </a:t>
            </a:r>
          </a:p>
          <a:p>
            <a:pPr>
              <a:lnSpc>
                <a:spcPct val="100000"/>
              </a:lnSpc>
              <a:spcAft>
                <a:spcPts val="0"/>
              </a:spcAft>
            </a:pPr>
            <a:endParaRPr lang="en-US" sz="850">
              <a:cs typeface="Segoe UI Light"/>
            </a:endParaRPr>
          </a:p>
          <a:p>
            <a:pPr>
              <a:lnSpc>
                <a:spcPct val="100000"/>
              </a:lnSpc>
              <a:spcAft>
                <a:spcPts val="0"/>
              </a:spcAft>
            </a:pPr>
            <a:r>
              <a:rPr lang="en-US" sz="850">
                <a:latin typeface="Segoe UI Light"/>
                <a:cs typeface="Segoe UI Light"/>
              </a:rPr>
              <a:t>Privileged Identity Management provides time-based and approval-based role activation to mitigate the risks of excessive, unnecessary, or misused access permissions on resources that you care about. PIM lets you manage risks, address compliance and governance, and reduce costs.</a:t>
            </a:r>
          </a:p>
          <a:p>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261648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b="1">
                <a:latin typeface="Segoe UI Light"/>
                <a:cs typeface="Segoe UI Light"/>
              </a:rPr>
              <a:t>Roles that can be managed by Privileged Identity Management - </a:t>
            </a:r>
            <a:r>
              <a:rPr lang="en-US" sz="850">
                <a:latin typeface="Segoe UI Light"/>
                <a:cs typeface="Segoe UI Light"/>
                <a:hlinkClick r:id="rId3"/>
              </a:rPr>
              <a:t>https://docs.microsoft.com/en-us/azure/active-directory/privileged-identity-management/pim-deployment-plan#roles-that-can-be-managed-by-privileged-identity-management</a:t>
            </a:r>
          </a:p>
          <a:p>
            <a:pPr>
              <a:lnSpc>
                <a:spcPct val="100000"/>
              </a:lnSpc>
              <a:spcAft>
                <a:spcPts val="0"/>
              </a:spcAft>
            </a:pPr>
            <a:endParaRPr lang="en-US" sz="850">
              <a:latin typeface="Segoe UI Light"/>
              <a:cs typeface="Segoe UI Light"/>
            </a:endParaRPr>
          </a:p>
          <a:p>
            <a:pPr>
              <a:lnSpc>
                <a:spcPct val="100000"/>
              </a:lnSpc>
              <a:spcAft>
                <a:spcPts val="0"/>
              </a:spcAft>
            </a:pPr>
            <a:r>
              <a:rPr lang="en-US" sz="850">
                <a:latin typeface="Segoe UI Light"/>
                <a:cs typeface="Segoe UI Light"/>
              </a:rPr>
              <a:t>Ensure access to privileged accounts complies with the </a:t>
            </a:r>
            <a:r>
              <a:rPr lang="en-US" sz="850">
                <a:latin typeface="Segoe UI Light"/>
                <a:cs typeface="Segoe UI Light"/>
                <a:hlinkClick r:id="rId4"/>
              </a:rPr>
              <a:t>principle of least privilege principle</a:t>
            </a:r>
            <a:r>
              <a:rPr lang="en-US" sz="850">
                <a:latin typeface="Segoe UI Light"/>
                <a:cs typeface="Segoe UI Light"/>
              </a:rPr>
              <a:t> (POLP), which gives end users only as much access as required to perform their jobs — and nothing more.</a:t>
            </a:r>
            <a:endParaRPr lang="en-US" sz="850">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648934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License requirements to use Privileged Identity Management - </a:t>
            </a:r>
            <a:r>
              <a:rPr lang="en-US" dirty="0">
                <a:hlinkClick r:id="rId3"/>
              </a:rPr>
              <a:t>https://docs.microsoft.com/en-us/azure/active-directory/privileged-identity-management/subscription-requirements</a:t>
            </a: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Grant access to other administrators to manage Privileged Identity Management </a:t>
            </a:r>
            <a:r>
              <a:rPr lang="en-US" b="1" i="0" dirty="0">
                <a:solidFill>
                  <a:srgbClr val="171717"/>
                </a:solidFill>
                <a:effectLst/>
                <a:latin typeface="Segoe UI" panose="020B0502040204020203" pitchFamily="34" charset="0"/>
              </a:rPr>
              <a:t>- </a:t>
            </a:r>
            <a:r>
              <a:rPr lang="en-US" dirty="0">
                <a:hlinkClick r:id="rId4"/>
              </a:rPr>
              <a:t>https://docs.microsoft.com/en-us/azure/active-directory/privileged-identity-management/pim-how-to-give-access-to-pim</a:t>
            </a:r>
            <a:endParaRPr lang="en-US" dirty="0"/>
          </a:p>
          <a:p>
            <a:endParaRPr lang="en-US" dirty="0"/>
          </a:p>
          <a:p>
            <a:pPr marL="285750" indent="-285750">
              <a:lnSpc>
                <a:spcPct val="100000"/>
              </a:lnSpc>
              <a:spcBef>
                <a:spcPct val="20000"/>
              </a:spcBef>
              <a:spcAft>
                <a:spcPts val="0"/>
              </a:spcAft>
              <a:buFont typeface="Arial"/>
              <a:buChar char="•"/>
            </a:pPr>
            <a:r>
              <a:rPr lang="en-US" dirty="0"/>
              <a:t>First PIM user is also assigned </a:t>
            </a:r>
            <a:r>
              <a:rPr lang="en-US" b="1" dirty="0"/>
              <a:t>Security Administrator </a:t>
            </a:r>
            <a:r>
              <a:rPr lang="en-US" dirty="0"/>
              <a:t>and </a:t>
            </a:r>
            <a:r>
              <a:rPr lang="en-US" b="1" dirty="0"/>
              <a:t>Privileged Role Administrator</a:t>
            </a:r>
            <a:r>
              <a:rPr lang="en-US" dirty="0"/>
              <a:t> roles</a:t>
            </a:r>
          </a:p>
          <a:p>
            <a:pPr marL="285750" indent="-285750">
              <a:lnSpc>
                <a:spcPct val="100000"/>
              </a:lnSpc>
              <a:spcBef>
                <a:spcPct val="20000"/>
              </a:spcBef>
              <a:spcAft>
                <a:spcPts val="0"/>
              </a:spcAft>
              <a:buFont typeface="Arial"/>
              <a:buChar char="•"/>
            </a:pPr>
            <a:r>
              <a:rPr lang="en-US" dirty="0"/>
              <a:t>Global Administrator requires elevated access - assigns others to the Privileged Role Administrator</a:t>
            </a:r>
          </a:p>
          <a:p>
            <a:endParaRPr lang="en-US" dirty="0"/>
          </a:p>
          <a:p>
            <a:pPr algn="l"/>
            <a:r>
              <a:rPr lang="en-US" b="0" i="0" dirty="0">
                <a:solidFill>
                  <a:srgbClr val="171717"/>
                </a:solidFill>
                <a:effectLst/>
                <a:latin typeface="Segoe UI" panose="020B0502040204020203" pitchFamily="34" charset="0"/>
              </a:rPr>
              <a:t>When a user who is active in a privileged role in an Azure AD organization with a Premium P2 license goes to </a:t>
            </a:r>
            <a:r>
              <a:rPr lang="en-US" b="1" i="0" dirty="0">
                <a:solidFill>
                  <a:srgbClr val="171717"/>
                </a:solidFill>
                <a:effectLst/>
                <a:latin typeface="Segoe UI" panose="020B0502040204020203" pitchFamily="34" charset="0"/>
              </a:rPr>
              <a:t>Roles and administrators</a:t>
            </a:r>
            <a:r>
              <a:rPr lang="en-US" b="0" i="0" dirty="0">
                <a:solidFill>
                  <a:srgbClr val="171717"/>
                </a:solidFill>
                <a:effectLst/>
                <a:latin typeface="Segoe UI" panose="020B0502040204020203" pitchFamily="34" charset="0"/>
              </a:rPr>
              <a:t> in Azure AD and selects a role (or even just visits Privileged Identity Management):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automatically enables PIM for the organization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Their experience is now that they can either assign a "regular" role assignment or an eligible role assignment</a:t>
            </a:r>
          </a:p>
          <a:p>
            <a:pPr algn="l"/>
            <a:r>
              <a:rPr lang="en-US" b="0" i="0" dirty="0">
                <a:solidFill>
                  <a:srgbClr val="171717"/>
                </a:solidFill>
                <a:effectLst/>
                <a:latin typeface="Segoe UI" panose="020B0502040204020203" pitchFamily="34" charset="0"/>
              </a:rPr>
              <a:t>When PIM is enabled it doesn't have any other effect on your organization that you need to worry about. It gives you additional assignment options such as active vs eligible with start and end time. PIM also enables you to define scope for role assignments using Administrative Units and custom roles. If you are a Global Administrator or Privileged Role Administrator, you might start getting a few additional emails like the PIM weekly digest. You might also see MS-PIM service principal in the audit log related to role assignment. This is an expected change that should have no effect on your workflow.</a:t>
            </a:r>
          </a:p>
          <a:p>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kumimoji="0" lang="en-US" sz="9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Licensing </a:t>
            </a:r>
            <a:r>
              <a:rPr kumimoji="0" lang="en-US" sz="9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sym typeface="Wingdings" panose="05000000000000000000" pitchFamily="2" charset="2"/>
              </a:rPr>
              <a:t> </a:t>
            </a:r>
            <a:r>
              <a:rPr kumimoji="0" lang="en-US" sz="9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Azure AD Premium P2, Enterprise Mobility + Security (EMS) E5, or Microsoft 365 M5 license (subject to change)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690736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b="0" i="0" dirty="0">
                <a:solidFill>
                  <a:srgbClr val="171717"/>
                </a:solidFill>
                <a:effectLst/>
                <a:latin typeface="Segoe UI" panose="020B0502040204020203" pitchFamily="34" charset="0"/>
              </a:rPr>
              <a:t>Configure Azure AD role settings in Privileged Identity Management </a:t>
            </a:r>
            <a:r>
              <a:rPr lang="en-US" sz="850" dirty="0">
                <a:latin typeface="Segoe UI Light"/>
                <a:cs typeface="Segoe UI Light"/>
              </a:rPr>
              <a:t>-  </a:t>
            </a:r>
            <a:r>
              <a:rPr lang="en-US" sz="1600" dirty="0">
                <a:hlinkClick r:id="rId3"/>
              </a:rPr>
              <a:t>https://docs.microsoft.com/en-us/azure/active-directory/privileged-identity-management/pim-how-to-change-default-settings</a:t>
            </a:r>
            <a:endParaRPr lang="en-US" sz="850" dirty="0">
              <a:latin typeface="Segoe UI Light"/>
              <a:cs typeface="Segoe UI Light"/>
            </a:endParaRP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0813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Azure Active Directory Documentation - https://docs.microsoft.com/en-us/azure/active-directory/</a:t>
            </a:r>
          </a:p>
          <a:p>
            <a:endParaRPr lang="en-US" sz="850" dirty="0">
              <a:latin typeface="Segoe UI Light"/>
              <a:cs typeface="Segoe UI Light"/>
            </a:endParaRPr>
          </a:p>
          <a:p>
            <a:r>
              <a:rPr lang="en-US" sz="850" dirty="0">
                <a:latin typeface="Segoe UI Light"/>
                <a:cs typeface="Segoe UI Light"/>
              </a:rPr>
              <a:t>The student content also discusses editions and pricing. </a:t>
            </a:r>
          </a:p>
          <a:p>
            <a:endParaRPr lang="en-US" sz="850" dirty="0">
              <a:latin typeface="Segoe UI Light"/>
              <a:cs typeface="Segoe UI Light"/>
            </a:endParaRPr>
          </a:p>
          <a:p>
            <a:r>
              <a:rPr lang="en-US" sz="850" dirty="0">
                <a:latin typeface="Segoe UI Light"/>
                <a:cs typeface="Segoe UI Light"/>
              </a:rPr>
              <a:t>✔️ If you are an Office365, Azure or Dynamics CRM Online customer, you might not realize that you are already using Azure AD. Every Office365, Azure and Dynamics CRM tenant is already an Azure AD tenant. Whenever you want you can start using that tenant to manage access to thousands of other cloud applications Azure AD integrates with.</a:t>
            </a:r>
            <a:endParaRPr lang="en-US" dirty="0"/>
          </a:p>
          <a:p>
            <a:endParaRPr lang="en-US" dirty="0"/>
          </a:p>
          <a:p>
            <a:endParaRPr lang="en-US" sz="850" dirty="0">
              <a:cs typeface="Segoe UI Light"/>
            </a:endParaRPr>
          </a:p>
          <a:p>
            <a:endParaRPr lang="en-US" sz="85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 </a:t>
            </a:r>
            <a:r>
              <a:rPr lang="en-US" dirty="0">
                <a:hlinkClick r:id="rId3"/>
              </a:rPr>
              <a:t>Gartner and Centrify</a:t>
            </a:r>
            <a:r>
              <a:rPr lang="en-US" dirty="0"/>
              <a:t> have teamed up to highlight best practices for establishing a comprehensive PIM system. These include:</a:t>
            </a:r>
          </a:p>
          <a:p>
            <a:pPr algn="just"/>
            <a:endParaRPr lang="en-US" dirty="0"/>
          </a:p>
          <a:p>
            <a:pPr marL="171450" indent="-171450" algn="just">
              <a:buFont typeface="Arial"/>
              <a:buChar char="•"/>
            </a:pPr>
            <a:r>
              <a:rPr lang="en-US" dirty="0"/>
              <a:t>Identify and analyze all privileged accounts and end users to ensure that access is appropriate, aligns with acceptable risk levels, and complies with regulatory requirements.</a:t>
            </a:r>
          </a:p>
          <a:p>
            <a:pPr marL="171450" indent="-171450" algn="just">
              <a:buFont typeface="Arial"/>
              <a:buChar char="•"/>
            </a:pPr>
            <a:r>
              <a:rPr lang="en-US" dirty="0"/>
              <a:t>Ensure access to privileged accounts complies with the </a:t>
            </a:r>
            <a:r>
              <a:rPr lang="en-US" dirty="0">
                <a:hlinkClick r:id="rId4"/>
              </a:rPr>
              <a:t>principle of least privilege principle</a:t>
            </a:r>
            <a:r>
              <a:rPr lang="en-US" dirty="0"/>
              <a:t> (POLP), which gives end users only as much access as required to perform their jobs — and nothing more.</a:t>
            </a:r>
          </a:p>
          <a:p>
            <a:pPr marL="171450" indent="-171450" algn="just">
              <a:buFont typeface="Arial"/>
              <a:buChar char="•"/>
            </a:pPr>
            <a:r>
              <a:rPr lang="en-US" dirty="0"/>
              <a:t>Constantly monitor all privileged account usage and enforce strict controls for sharing credentials.</a:t>
            </a:r>
          </a:p>
          <a:p>
            <a:pPr marL="171450" indent="-171450" algn="just">
              <a:buFont typeface="Arial"/>
              <a:buChar char="•"/>
            </a:pPr>
            <a:r>
              <a:rPr lang="en-US" sz="850" dirty="0">
                <a:latin typeface="Segoe UI Light"/>
                <a:cs typeface="Segoe UI Light"/>
              </a:rPr>
              <a:t>Implement high-trust authentication methods for privileged access and leverage suitable PIM/PAM tools and technologies.</a:t>
            </a:r>
          </a:p>
          <a:p>
            <a:pPr marL="171450" indent="-171450" algn="just">
              <a:buFont typeface="Arial"/>
              <a:buChar char="•"/>
            </a:pPr>
            <a:r>
              <a:rPr lang="en-US" dirty="0"/>
              <a:t>Augment and extend privileged identity management with access governance controls to meet ongoing compliance needs (e.g. requiring account owners to certify that they still require privileged access after a period of time).</a:t>
            </a:r>
          </a:p>
          <a:p>
            <a:pPr>
              <a:lnSpc>
                <a:spcPct val="100000"/>
              </a:lnSpc>
              <a:spcAft>
                <a:spcPts val="0"/>
              </a:spcAft>
            </a:pP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8451837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8167770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There are currently no Learn modules on PIM - </a:t>
            </a:r>
            <a:r>
              <a:rPr lang="en-US" dirty="0">
                <a:latin typeface="Segoe UI Semilight"/>
                <a:cs typeface="Segoe UI Semilight"/>
              </a:rPr>
              <a:t>(docs.microsoft.com/Learn)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i="0" dirty="0">
                <a:solidFill>
                  <a:srgbClr val="171717"/>
                </a:solidFill>
                <a:effectLst/>
                <a:latin typeface="Segoe UI" panose="020B0502040204020203" pitchFamily="34" charset="0"/>
              </a:rPr>
              <a:t>Protect identity and access with Microsoft 365 - https://docs.microsoft.com/en-us/learn/paths/m365-identity/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i="0" dirty="0">
                <a:solidFill>
                  <a:srgbClr val="171717"/>
                </a:solidFill>
                <a:effectLst/>
                <a:latin typeface="Segoe UI" panose="020B0502040204020203" pitchFamily="34" charset="0"/>
              </a:rPr>
              <a:t>PIM Documentation - https://docs.microsoft.com/en-us/azure/active-directory/privileged-identity-management/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424625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9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identity and access (30-35%)</a:t>
            </a:r>
          </a:p>
          <a:p>
            <a:pPr marL="0" marR="0">
              <a:lnSpc>
                <a:spcPct val="107000"/>
              </a:lnSpc>
              <a:spcBef>
                <a:spcPts val="200"/>
              </a:spcBef>
              <a:spcAft>
                <a:spcPts val="0"/>
              </a:spcAft>
            </a:pPr>
            <a:r>
              <a:rPr lang="en-US" sz="9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Manage Azure Active Directory identities </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password writeback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authentication methods including password hash and Pass Through Authentication (PTA), OAuth, and passwordless (not ADFS)</a:t>
            </a:r>
            <a:endParaRPr lang="en-US" sz="800" dirty="0"/>
          </a:p>
          <a:p>
            <a:endParaRPr lang="en-US" sz="850" dirty="0">
              <a:cs typeface="Segoe UI Light"/>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55</a:t>
            </a:fld>
            <a:endParaRPr lang="en-US"/>
          </a:p>
        </p:txBody>
      </p:sp>
    </p:spTree>
    <p:extLst>
      <p:ext uri="{BB962C8B-B14F-4D97-AF65-F5344CB8AC3E}">
        <p14:creationId xmlns:p14="http://schemas.microsoft.com/office/powerpoint/2010/main" val="21276951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a:latin typeface="Segoe UI Light"/>
                <a:cs typeface="Segoe UI Light"/>
              </a:rPr>
              <a:t>What is Azure AD Connect - </a:t>
            </a:r>
            <a:r>
              <a:rPr lang="en-US" sz="850">
                <a:latin typeface="Segoe UI Light"/>
                <a:cs typeface="Segoe UI Light"/>
                <a:hlinkClick r:id="rId3"/>
              </a:rPr>
              <a:t>https://docs.microsoft.com/en-us/azure/active-directory/hybrid/whatis-azure-ad-connect</a:t>
            </a:r>
            <a:endParaRPr lang="en-US" sz="850">
              <a:latin typeface="Segoe UI Light"/>
              <a:cs typeface="Segoe UI Light"/>
            </a:endParaRPr>
          </a:p>
          <a:p>
            <a:pPr>
              <a:lnSpc>
                <a:spcPct val="100000"/>
              </a:lnSpc>
              <a:spcAft>
                <a:spcPts val="0"/>
              </a:spcAft>
            </a:pPr>
            <a:endParaRPr lang="en-US"/>
          </a:p>
          <a:p>
            <a:pPr>
              <a:lnSpc>
                <a:spcPct val="100000"/>
              </a:lnSpc>
              <a:spcAft>
                <a:spcPts val="0"/>
              </a:spcAft>
            </a:pPr>
            <a:r>
              <a:rPr lang="en-US" sz="850">
                <a:latin typeface="Segoe UI Light"/>
                <a:cs typeface="Segoe UI Light"/>
              </a:rPr>
              <a:t>SaaS = Software as a Service</a:t>
            </a:r>
          </a:p>
          <a:p>
            <a:pPr>
              <a:lnSpc>
                <a:spcPct val="100000"/>
              </a:lnSpc>
              <a:spcAft>
                <a:spcPts val="0"/>
              </a:spcAft>
            </a:pPr>
            <a:endParaRPr lang="en-US" sz="850">
              <a:latin typeface="Segoe UI Light"/>
              <a:cs typeface="Segoe UI Light"/>
            </a:endParaRPr>
          </a:p>
          <a:p>
            <a:pPr>
              <a:lnSpc>
                <a:spcPct val="100000"/>
              </a:lnSpc>
              <a:spcAft>
                <a:spcPts val="0"/>
              </a:spcAft>
            </a:pPr>
            <a:r>
              <a:rPr lang="en-US" sz="850">
                <a:latin typeface="Segoe UI Light"/>
                <a:cs typeface="Segoe UI Light"/>
              </a:rPr>
              <a:t>Azure AD Connect will integrate your on-premises directories with Azure Active Directory. This allows you to provide a common identity for your users for Office 365, Azure, and SaaS applications integrated with Azure AD in a hybrid identity environment. Microsoft Azure Active Directory Connect can be downloaded for free. Integrating your on-premises directories with Azure AD makes your users more productive by providing a common identity for accessing both cloud and on-premises resources.</a:t>
            </a:r>
          </a:p>
          <a:p>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11494197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All you need to know about Cloud Sync </a:t>
            </a:r>
            <a:r>
              <a:rPr lang="en-US" b="1" dirty="0">
                <a:sym typeface="Wingdings" panose="05000000000000000000" pitchFamily="2" charset="2"/>
              </a:rPr>
              <a:t> </a:t>
            </a:r>
            <a:r>
              <a:rPr lang="en-US" dirty="0">
                <a:hlinkClick r:id="rId3"/>
              </a:rPr>
              <a:t>Azure AD Connect cloud sync documentation | Microsoft Docs</a:t>
            </a:r>
            <a:endParaRPr lang="en-US" dirty="0"/>
          </a:p>
          <a:p>
            <a:endParaRPr lang="en-US" b="1" dirty="0"/>
          </a:p>
          <a:p>
            <a:r>
              <a:rPr lang="en-US" b="1" dirty="0"/>
              <a:t>How is Azure AD Connect cloud sync different from Azure AD Connect sync?</a:t>
            </a:r>
          </a:p>
          <a:p>
            <a:r>
              <a:rPr lang="en-US" dirty="0"/>
              <a:t>With Azure AD Connect cloud sync, provisioning from AD to Azure AD is orchestrated in Microsoft Online Services. An organization only needs to deploy, in their on-premises and IaaS-hosted environment, a lightweight agent that acts as a bridge between Azure AD and AD. The provisioning configuration is stored in Azure AD and managed as part of the service.</a:t>
            </a:r>
          </a:p>
          <a:p>
            <a:endParaRPr lang="en-US" dirty="0"/>
          </a:p>
          <a:p>
            <a:r>
              <a:rPr lang="en-US" b="1" dirty="0"/>
              <a:t>What is Azure AD Connect cloud sync</a:t>
            </a:r>
          </a:p>
          <a:p>
            <a:r>
              <a:rPr lang="en-US" dirty="0"/>
              <a:t>Azure AD Connect cloud sync is new offering from Microsoft designed to meet and accomplish your hybrid identity goals for synchronization of users, groups and contacts to Azure AD. It accomplishes this by using the Azure AD cloud provisioning agent instead of the Azure AD Connect application. However, it can be used alongside Azure AD Connect sync and it provides the following benefits:</a:t>
            </a:r>
          </a:p>
          <a:p>
            <a:pPr marL="171450" indent="-171450">
              <a:buFont typeface="Arial" panose="020B0604020202020204" pitchFamily="34" charset="0"/>
              <a:buChar char="•"/>
            </a:pPr>
            <a:r>
              <a:rPr lang="en-US" dirty="0"/>
              <a:t>Support for synchronizing to an Azure AD tenant from a multi-forest disconnected Active Directory forest environment: The common scenarios include merger &amp; acquisition, where the acquired company's AD forests are isolated from the parent company's AD forests and companies that have historically had multiple AD forests.</a:t>
            </a:r>
          </a:p>
          <a:p>
            <a:pPr marL="171450" indent="-171450">
              <a:buFont typeface="Arial" panose="020B0604020202020204" pitchFamily="34" charset="0"/>
              <a:buChar char="•"/>
            </a:pPr>
            <a:r>
              <a:rPr lang="en-US" dirty="0"/>
              <a:t>Simplified installation with light-weight provisioning agents: The agents act as a bridge from AD to Azure AD, with all the sync configuration managed in the cloud.</a:t>
            </a:r>
          </a:p>
          <a:p>
            <a:pPr marL="171450" indent="-171450">
              <a:buFont typeface="Arial" panose="020B0604020202020204" pitchFamily="34" charset="0"/>
              <a:buChar char="•"/>
            </a:pPr>
            <a:r>
              <a:rPr lang="en-US" dirty="0"/>
              <a:t>Multiple provisioning agents can be used to simplify high availability deployments, particularly critical for organizations relying upon password hash synchronization from AD to Azure AD.</a:t>
            </a:r>
          </a:p>
          <a:p>
            <a:pPr marL="171450" indent="-171450">
              <a:buFont typeface="Arial" panose="020B0604020202020204" pitchFamily="34" charset="0"/>
              <a:buChar char="•"/>
            </a:pPr>
            <a:r>
              <a:rPr lang="en-US" dirty="0"/>
              <a:t>Support for large groups with up to 50K members. It is recommended to use only the OU scoping filter when synchronizing large groups.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4055454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What is Azure AD Connect - </a:t>
            </a:r>
            <a:r>
              <a:rPr lang="en-US" sz="850">
                <a:latin typeface="Segoe UI Light"/>
                <a:cs typeface="Segoe UI Light"/>
                <a:hlinkClick r:id="rId3"/>
              </a:rPr>
              <a:t>https://docs.microsoft.com/en-us/azure/active-directory/hybrid/whatis-azure-ad-connect</a:t>
            </a:r>
            <a:endParaRPr lang="en-US" sz="850">
              <a:latin typeface="Segoe UI Light"/>
              <a:cs typeface="Segoe UI Light"/>
            </a:endParaRPr>
          </a:p>
          <a:p>
            <a:endParaRPr lang="en-US" sz="850">
              <a:cs typeface="Segoe UI Light"/>
            </a:endParaRPr>
          </a:p>
          <a:p>
            <a:r>
              <a:rPr lang="en-US" sz="850">
                <a:latin typeface="Segoe UI Light"/>
                <a:cs typeface="Segoe UI Light"/>
              </a:rPr>
              <a:t>Each of these options is discussed in more detail on the following slides. </a:t>
            </a:r>
            <a:endParaRPr lang="en-US" sz="850">
              <a:cs typeface="Segoe UI Light"/>
            </a:endParaRPr>
          </a:p>
          <a:p>
            <a:endParaRPr lang="en-US" sz="850">
              <a:cs typeface="Segoe UI Light"/>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58</a:t>
            </a:fld>
            <a:endParaRPr lang="en-US"/>
          </a:p>
        </p:txBody>
      </p:sp>
    </p:spTree>
    <p:extLst>
      <p:ext uri="{BB962C8B-B14F-4D97-AF65-F5344CB8AC3E}">
        <p14:creationId xmlns:p14="http://schemas.microsoft.com/office/powerpoint/2010/main" val="32246862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850">
                <a:latin typeface="Segoe UI Light"/>
                <a:cs typeface="Segoe UI Light"/>
              </a:rPr>
              <a:t>What is password hash synchronization with Azure AD? - </a:t>
            </a:r>
            <a:r>
              <a:rPr lang="en-US" sz="850">
                <a:latin typeface="Segoe UI Light"/>
                <a:cs typeface="Segoe UI Light"/>
                <a:hlinkClick r:id="rId3"/>
              </a:rPr>
              <a:t>https://docs.microsoft.com/en-us/azure/active-directory/hybrid/whatis-phs</a:t>
            </a:r>
            <a:endParaRPr lang="en-US" sz="850">
              <a:latin typeface="Segoe UI Light"/>
              <a:cs typeface="Segoe UI Light"/>
            </a:endParaRPr>
          </a:p>
          <a:p>
            <a:pPr defTabSz="914400">
              <a:lnSpc>
                <a:spcPct val="100000"/>
              </a:lnSpc>
              <a:spcAft>
                <a:spcPts val="0"/>
              </a:spcAft>
              <a:defRPr/>
            </a:pPr>
            <a:endParaRPr lang="en-US" sz="850">
              <a:solidFill>
                <a:srgbClr val="00B050"/>
              </a:solidFill>
              <a:latin typeface="Segoe UI Light"/>
              <a:cs typeface="Segoe UI Light"/>
            </a:endParaRPr>
          </a:p>
          <a:p>
            <a:pPr defTabSz="914400">
              <a:defRPr/>
            </a:pPr>
            <a:r>
              <a:rPr lang="en-US" sz="850">
                <a:latin typeface="Segoe UI Light"/>
                <a:cs typeface="Segoe UI Light"/>
              </a:rPr>
              <a:t>Password hash synchronizes user passwords from on-premises Active Directory to cloud-based Azure AD. Sign in to Azure AD services using the on-premises password. Improve the productivity of your users and reduce your helpdesk costs.</a:t>
            </a:r>
          </a:p>
          <a:p>
            <a:pPr defTabSz="914400">
              <a:defRPr/>
            </a:pPr>
            <a:endParaRPr lang="en-US" sz="850" b="1">
              <a:solidFill>
                <a:srgbClr val="000000"/>
              </a:solidFill>
              <a:latin typeface="Segoe UI Light"/>
              <a:cs typeface="Segoe UI Light"/>
            </a:endParaRPr>
          </a:p>
          <a:p>
            <a:pPr defTabSz="914400">
              <a:defRPr/>
            </a:pPr>
            <a:r>
              <a:rPr lang="en-US" sz="850" b="1">
                <a:solidFill>
                  <a:srgbClr val="000000"/>
                </a:solidFill>
                <a:latin typeface="Segoe UI Light"/>
                <a:cs typeface="Segoe UI Light"/>
              </a:rPr>
              <a:t>How password hash synchronization works</a:t>
            </a:r>
            <a:endParaRPr lang="en-US"/>
          </a:p>
          <a:p>
            <a:pPr defTabSz="914400">
              <a:lnSpc>
                <a:spcPct val="100000"/>
              </a:lnSpc>
              <a:spcAft>
                <a:spcPts val="0"/>
              </a:spcAft>
              <a:defRPr/>
            </a:pPr>
            <a:r>
              <a:rPr lang="en-US" sz="850">
                <a:latin typeface="Segoe UI Light"/>
                <a:cs typeface="Segoe UI Light"/>
                <a:hlinkClick r:id="rId4"/>
              </a:rPr>
              <a:t>https://docs.microsoft.com/en-us/azure/active-directory/hybrid/how-to-connect-password-hash-synchronization#how-password-hash-synchronization-works</a:t>
            </a:r>
            <a:endParaRPr lang="en-US" sz="850">
              <a:cs typeface="Segoe UI Light"/>
            </a:endParaRPr>
          </a:p>
          <a:p>
            <a:pPr defTabSz="914400">
              <a:lnSpc>
                <a:spcPct val="100000"/>
              </a:lnSpc>
              <a:spcAft>
                <a:spcPts val="0"/>
              </a:spcAft>
              <a:defRPr/>
            </a:pPr>
            <a:endParaRPr lang="en-US" sz="850">
              <a:solidFill>
                <a:srgbClr val="000000"/>
              </a:solidFill>
              <a:latin typeface="Segoe UI Light"/>
              <a:cs typeface="Segoe UI Light"/>
            </a:endParaRPr>
          </a:p>
          <a:p>
            <a:pPr defTabSz="914400">
              <a:lnSpc>
                <a:spcPct val="100000"/>
              </a:lnSpc>
              <a:spcAft>
                <a:spcPts val="0"/>
              </a:spcAft>
              <a:defRPr/>
            </a:pPr>
            <a:r>
              <a:rPr lang="en-US" sz="850">
                <a:solidFill>
                  <a:srgbClr val="00B050"/>
                </a:solidFill>
                <a:latin typeface="Segoe UI Light"/>
                <a:cs typeface="Segoe UI Light"/>
              </a:rPr>
              <a:t>✔️</a:t>
            </a:r>
            <a:r>
              <a:rPr lang="en-US" sz="850">
                <a:latin typeface="Segoe UI Light"/>
                <a:cs typeface="Segoe UI Light"/>
              </a:rPr>
              <a:t> </a:t>
            </a:r>
            <a:r>
              <a:rPr lang="en-US" sz="1200">
                <a:gradFill>
                  <a:gsLst>
                    <a:gs pos="1250">
                      <a:schemeClr val="tx1"/>
                    </a:gs>
                    <a:gs pos="100000">
                      <a:schemeClr val="tx1"/>
                    </a:gs>
                  </a:gsLst>
                  <a:lin ang="5400000" scaled="0"/>
                </a:gradFill>
                <a:latin typeface="Segoe UI Semilight"/>
                <a:cs typeface="Segoe UI Semilight"/>
              </a:rPr>
              <a:t>This is same sign-in, not single sign-on. The user still authenticates against two separate directory services. </a:t>
            </a:r>
            <a:endParaRPr lang="en-US" sz="140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7552967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a:latin typeface="Segoe UI Light"/>
                <a:cs typeface="Segoe UI Light"/>
              </a:rPr>
              <a:t>User sign-in with Azure Active Directory Pass-through Authentication - </a:t>
            </a:r>
            <a:r>
              <a:rPr lang="en-US" sz="850">
                <a:latin typeface="Segoe UI Light"/>
                <a:cs typeface="Segoe UI Light"/>
                <a:hlinkClick r:id="rId3"/>
              </a:rPr>
              <a:t>https://docs.microsoft.com/en-us/azure/active-directory/hybrid/how-to-connect-pta</a:t>
            </a:r>
            <a:endParaRPr lang="en-US" sz="850">
              <a:latin typeface="Segoe UI Light"/>
              <a:cs typeface="Segoe UI Light"/>
            </a:endParaRPr>
          </a:p>
          <a:p>
            <a:pPr>
              <a:lnSpc>
                <a:spcPct val="100000"/>
              </a:lnSpc>
              <a:spcAft>
                <a:spcPts val="0"/>
              </a:spcAft>
            </a:pPr>
            <a:endParaRPr lang="en-US" sz="850">
              <a:latin typeface="Segoe UI Light"/>
              <a:cs typeface="Segoe UI Light"/>
            </a:endParaRPr>
          </a:p>
          <a:p>
            <a:r>
              <a:rPr lang="en-US" sz="850">
                <a:latin typeface="Segoe UI Light"/>
                <a:cs typeface="Segoe UI Light"/>
              </a:rPr>
              <a:t>Azure Active Directory (Azure AD) Pass-through Authentication allows your users to sign in to both on-premises and cloud-based applications using the same passwords. This feature provides your users a better experience - one less password to remember, and reduces IT helpdesk costs because your users are less likely to forget how to sign in. When users sign in using Azure AD, this feature validates users' passwords directly against your on-premises Active Directory.</a:t>
            </a:r>
          </a:p>
          <a:p>
            <a:pPr>
              <a:lnSpc>
                <a:spcPct val="100000"/>
              </a:lnSpc>
              <a:spcAft>
                <a:spcPts val="0"/>
              </a:spcAft>
            </a:pPr>
            <a:endParaRPr lang="en-US" sz="850">
              <a:latin typeface="Segoe UI Light"/>
              <a:cs typeface="Segoe UI Light"/>
            </a:endParaRPr>
          </a:p>
          <a:p>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240943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Administrator role permissions in Azure Active Directory - </a:t>
            </a:r>
            <a:r>
              <a:rPr lang="bs-Latn-BA" dirty="0">
                <a:hlinkClick r:id="rId3"/>
              </a:rPr>
              <a:t>https://docs.microsoft.com/en-us/azure/active-directory/users-groups-roles/directory-assign-admin-roles</a:t>
            </a:r>
            <a:endParaRPr lang="bs-Latn-BA" dirty="0"/>
          </a:p>
          <a:p>
            <a:endParaRPr lang="bs-Latn-BA" sz="850" dirty="0">
              <a:cs typeface="Segoe UI Light"/>
            </a:endParaRPr>
          </a:p>
          <a:p>
            <a:r>
              <a:rPr lang="en-AU" sz="850" dirty="0">
                <a:latin typeface="Segoe UI Light"/>
                <a:cs typeface="Segoe UI Light"/>
              </a:rPr>
              <a:t>NOTE – This is just a sample set of roles in Azure AD.  Open the Azure Portal and go to Azure AD and select Roles and Administrators to get a complete list.</a:t>
            </a:r>
          </a:p>
          <a:p>
            <a:endParaRPr lang="en-AU"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004439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a:latin typeface="Segoe UI Light"/>
                <a:cs typeface="Segoe UI Light"/>
              </a:rPr>
              <a:t>Azure AD Connect and federation - </a:t>
            </a:r>
            <a:r>
              <a:rPr lang="en-US" sz="850">
                <a:latin typeface="Segoe UI Light"/>
                <a:cs typeface="Segoe UI Light"/>
                <a:hlinkClick r:id="rId3"/>
              </a:rPr>
              <a:t>https://docs.microsoft.com/en-us/azure/active-directory/hybrid/how-to-connect-fed-whatis</a:t>
            </a:r>
            <a:endParaRPr lang="en-US" sz="850">
              <a:latin typeface="Segoe UI Light"/>
              <a:cs typeface="Segoe UI Light"/>
            </a:endParaRPr>
          </a:p>
          <a:p>
            <a:pPr>
              <a:lnSpc>
                <a:spcPct val="100000"/>
              </a:lnSpc>
              <a:spcAft>
                <a:spcPts val="0"/>
              </a:spcAft>
            </a:pPr>
            <a:br>
              <a:rPr lang="en-US"/>
            </a:br>
            <a:endParaRPr lang="en-US"/>
          </a:p>
          <a:p>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a:p>
        </p:txBody>
      </p:sp>
    </p:spTree>
    <p:extLst>
      <p:ext uri="{BB962C8B-B14F-4D97-AF65-F5344CB8AC3E}">
        <p14:creationId xmlns:p14="http://schemas.microsoft.com/office/powerpoint/2010/main" val="9167877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Tutorial: Enable Azure Active Directory self-service password reset writeback to an on-premises environment - </a:t>
            </a:r>
            <a:r>
              <a:rPr lang="en-US" sz="850">
                <a:latin typeface="Segoe UI Light"/>
                <a:cs typeface="Segoe UI Light"/>
                <a:hlinkClick r:id="rId3"/>
              </a:rPr>
              <a:t>https://docs.microsoft.com/en-us/azure/active-directory/authentication/tutorial-enable-sspr-writeback</a:t>
            </a:r>
            <a:endParaRPr lang="en-US" sz="850">
              <a:latin typeface="Segoe UI Light"/>
              <a:cs typeface="Segoe UI Light"/>
            </a:endParaRPr>
          </a:p>
          <a:p>
            <a:endParaRPr lang="en-US" sz="850">
              <a:cs typeface="Segoe UI Light"/>
            </a:endParaRPr>
          </a:p>
          <a:p>
            <a:r>
              <a:rPr lang="en-US" sz="850">
                <a:latin typeface="Segoe UI Light"/>
                <a:cs typeface="Segoe UI Light"/>
              </a:rPr>
              <a:t>Having a cloud-based password reset utility is great but most companies still have an on-premises directory where their users exist. How does Microsoft support keeping traditional on-premises Active Directory (AD) in sync with password changes in the cloud? </a:t>
            </a:r>
            <a:r>
              <a:rPr lang="en-US" sz="850" b="1">
                <a:latin typeface="Segoe UI Light"/>
                <a:cs typeface="Segoe UI Light"/>
              </a:rPr>
              <a:t>Password writeback</a:t>
            </a:r>
            <a:r>
              <a:rPr lang="en-US" sz="850">
                <a:latin typeface="Segoe UI Light"/>
                <a:cs typeface="Segoe UI Light"/>
              </a:rPr>
              <a:t> is a feature enabled with Azure AD Connect that allows password changes in the cloud to be written back to an existing on-premises directory in real time.</a:t>
            </a:r>
          </a:p>
          <a:p>
            <a:endParaRPr lang="en-US" sz="850">
              <a:cs typeface="Segoe UI Light"/>
            </a:endParaRPr>
          </a:p>
          <a:p>
            <a:r>
              <a:rPr lang="en-US" sz="850">
                <a:latin typeface="Segoe UI Light"/>
                <a:cs typeface="Segoe UI Light"/>
              </a:rPr>
              <a:t>Password writeback provides:</a:t>
            </a:r>
          </a:p>
          <a:p>
            <a:pPr marL="285750" indent="-285750">
              <a:buFont typeface="Arial"/>
              <a:buChar char="•"/>
            </a:pPr>
            <a:r>
              <a:rPr lang="en-US" sz="850" b="1">
                <a:latin typeface="Segoe UI Light"/>
                <a:cs typeface="Segoe UI Light"/>
              </a:rPr>
              <a:t>Enforcement of on-premises Active Directory password policies</a:t>
            </a:r>
            <a:r>
              <a:rPr lang="en-US" sz="850">
                <a:latin typeface="Segoe UI Light"/>
                <a:cs typeface="Segoe UI Light"/>
              </a:rPr>
              <a:t>. When a user resets their password, it is checked to ensure it meets your on-premises Active Directory policy before committing it to that directory. This review includes checking the history, complexity, age, password filters, and any other password restrictions that you have defined in local Active Directory.</a:t>
            </a:r>
          </a:p>
          <a:p>
            <a:pPr marL="285750" indent="-285750">
              <a:buFont typeface="Arial"/>
              <a:buChar char="•"/>
            </a:pPr>
            <a:r>
              <a:rPr lang="en-US" sz="850" b="1">
                <a:latin typeface="Segoe UI Light"/>
                <a:cs typeface="Segoe UI Light"/>
              </a:rPr>
              <a:t>Zero-delay feedback</a:t>
            </a:r>
            <a:r>
              <a:rPr lang="en-US" sz="850">
                <a:latin typeface="Segoe UI Light"/>
                <a:cs typeface="Segoe UI Light"/>
              </a:rPr>
              <a:t>. Password writeback is a synchronous operation. Your users are notified immediately if their password did not meet the policy or could not be reset or changed for any reason.</a:t>
            </a:r>
          </a:p>
          <a:p>
            <a:pPr marL="285750" indent="-285750">
              <a:buFont typeface="Arial"/>
              <a:buChar char="•"/>
            </a:pPr>
            <a:r>
              <a:rPr lang="en-US" sz="850" b="1">
                <a:latin typeface="Segoe UI Light"/>
                <a:cs typeface="Segoe UI Light"/>
              </a:rPr>
              <a:t>Supports password changes from the access panel and Office 365</a:t>
            </a:r>
            <a:r>
              <a:rPr lang="en-US" sz="850">
                <a:latin typeface="Segoe UI Light"/>
                <a:cs typeface="Segoe UI Light"/>
              </a:rPr>
              <a:t>. When federated or password hash synchronized users come to change their expired or non-expired passwords, those passwords are written back to your local Active Directory environment.</a:t>
            </a:r>
          </a:p>
          <a:p>
            <a:pPr marL="285750" indent="-285750">
              <a:buFont typeface="Arial"/>
              <a:buChar char="•"/>
            </a:pPr>
            <a:r>
              <a:rPr lang="en-US" sz="850" b="1">
                <a:latin typeface="Segoe UI Light"/>
                <a:cs typeface="Segoe UI Light"/>
              </a:rPr>
              <a:t>Supports password writeback when an admin resets them from the Azure portal</a:t>
            </a:r>
            <a:r>
              <a:rPr lang="en-US" sz="850">
                <a:latin typeface="Segoe UI Light"/>
                <a:cs typeface="Segoe UI Light"/>
              </a:rPr>
              <a:t>. Whenever an admin resets a user’s password in the Azure portal, if that user is federated or password hash synchronized, the password is written back to on-premises. This functionality is currently not supported in the Office admin portal.</a:t>
            </a:r>
          </a:p>
          <a:p>
            <a:pPr marL="285750" indent="-285750">
              <a:buFont typeface="Arial"/>
              <a:buChar char="•"/>
            </a:pPr>
            <a:r>
              <a:rPr lang="en-US" sz="850" b="1">
                <a:latin typeface="Segoe UI Light"/>
                <a:cs typeface="Segoe UI Light"/>
              </a:rPr>
              <a:t>Doesn’t require any inbound firewall rules</a:t>
            </a:r>
            <a:r>
              <a:rPr lang="en-US" sz="850">
                <a:latin typeface="Segoe UI Light"/>
                <a:cs typeface="Segoe UI Light"/>
              </a:rPr>
              <a:t>. Password writeback uses an Azure Service Bus relay as an underlying communication channel. All communication is outbound over port 443.</a:t>
            </a:r>
          </a:p>
          <a:p>
            <a:endParaRPr lang="en-US" sz="850">
              <a:cs typeface="Segoe UI Light"/>
            </a:endParaRPr>
          </a:p>
          <a:p>
            <a:endParaRPr lang="en-US" sz="850">
              <a:cs typeface="Segoe UI Light" pitchFamily="34" charset="0"/>
            </a:endParaRPr>
          </a:p>
          <a:p>
            <a:endParaRPr lang="en-US" sz="850">
              <a:cs typeface="Segoe UI Light" pitchFamily="34" charset="0"/>
            </a:endParaRPr>
          </a:p>
          <a:p>
            <a:endParaRPr lang="en-US">
              <a:cs typeface="Segoe UI Light" pitchFamily="34" charset="0"/>
            </a:endParaRPr>
          </a:p>
          <a:p>
            <a:endParaRPr lang="en-US">
              <a:cs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18698033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https://github.com/Azure/fta-identity/blob/master/identity-applications/aad-external-identities-decision-tree.md</a:t>
            </a:r>
            <a:endParaRPr lang="en-US" dirty="0">
              <a:cs typeface="Segoe UI Light" pitchFamily="34" charset="0"/>
            </a:endParaRPr>
          </a:p>
          <a:p>
            <a:endParaRPr lang="en-US" sz="850" dirty="0">
              <a:cs typeface="Segoe UI Light"/>
            </a:endParaRPr>
          </a:p>
          <a:p>
            <a:r>
              <a:rPr lang="en-US" b="1" dirty="0"/>
              <a:t>Azure Active Directory External Identities Decision Tree</a:t>
            </a:r>
            <a:endParaRPr lang="en-US" dirty="0"/>
          </a:p>
          <a:p>
            <a:r>
              <a:rPr lang="en-US" dirty="0"/>
              <a:t>There are a number of flavors of Azure Active Directory (Azure AD) that allow you to work with "external identities", i.e. users that are outside of your own organization:</a:t>
            </a:r>
          </a:p>
          <a:p>
            <a:pPr marL="285750" indent="-285750">
              <a:buFont typeface="Arial"/>
              <a:buChar char="•"/>
            </a:pPr>
            <a:r>
              <a:rPr lang="en-US" b="1" dirty="0"/>
              <a:t>Azure AD</a:t>
            </a:r>
            <a:r>
              <a:rPr lang="en-US" dirty="0"/>
              <a:t> (sometimes also referred to as Azure AD B2E - Business to Enterprise) When writing applications for Azure AD, you can target users from a single organization (single tenant), or users from any organization that already has an Azure AD tenant (called multi-tenant applications).</a:t>
            </a:r>
          </a:p>
          <a:p>
            <a:pPr marL="285750" indent="-285750">
              <a:buFont typeface="Arial"/>
              <a:buChar char="•"/>
            </a:pPr>
            <a:r>
              <a:rPr lang="en-US" b="1" dirty="0"/>
              <a:t>Azure AD B2B</a:t>
            </a:r>
            <a:r>
              <a:rPr lang="en-US" dirty="0"/>
              <a:t> (Business to Business) This isn't so much a different directory service, it's an extension on top of Azure AD that allows you to work with external identities, mainly for collaboration scenarios using Microsoft applications (e.g. Office 365, Microsoft Teams, </a:t>
            </a:r>
            <a:r>
              <a:rPr lang="en-US" dirty="0" err="1"/>
              <a:t>PowerBI</a:t>
            </a:r>
            <a:r>
              <a:rPr lang="en-US" dirty="0"/>
              <a:t>, ...). In Azure AD B2B, you invite external users into your own tenant as "guest" users that you can then assign permissions to (for authorization) while still allowing them to keep using their existing credentials (for authentication) inside their own organization.</a:t>
            </a:r>
          </a:p>
          <a:p>
            <a:pPr marL="285750" indent="-285750">
              <a:buFont typeface="Arial"/>
              <a:buChar char="•"/>
            </a:pPr>
            <a:r>
              <a:rPr lang="en-US" b="1" dirty="0"/>
              <a:t>Azure AD B2C</a:t>
            </a:r>
            <a:r>
              <a:rPr lang="en-US" dirty="0"/>
              <a:t> (Business to Consumer, Customer or even Citizen) This is a separate directory service (but still built on top of the global Azure AD infrastructure) which enables you to customize and control how customers sign up, sign in, and manage their profiles when using your applications.</a:t>
            </a:r>
          </a:p>
          <a:p>
            <a:r>
              <a:rPr lang="en-US" dirty="0"/>
              <a:t>In order to choose the right Azure AD flavor for your project, there are a number of decision factors that come into play. This lesson provides a decision tree and guidance to help you make the right choice.</a:t>
            </a:r>
          </a:p>
          <a:p>
            <a:endParaRPr lang="en-US" sz="850" dirty="0">
              <a:cs typeface="Segoe UI Light"/>
            </a:endParaRPr>
          </a:p>
          <a:p>
            <a:r>
              <a:rPr lang="en-US" dirty="0"/>
              <a:t>Here are some additional considerations for a few of these decision points:</a:t>
            </a:r>
          </a:p>
          <a:p>
            <a:pPr marL="285750" indent="-285750">
              <a:buFont typeface="Arial"/>
              <a:buChar char="•"/>
            </a:pPr>
            <a:r>
              <a:rPr lang="en-US" b="1" i="1" dirty="0"/>
              <a:t>Should any user from any and all existing Azure AD tenants be able to sign in?</a:t>
            </a:r>
            <a:r>
              <a:rPr lang="en-US" dirty="0"/>
              <a:t> covers the scenario where all three of the following conditions are met: The users will be defined in a regular Azure AD tenant (not in Azure AD B2C) or have a personal Microsoft Account. The Azure AD tenants that contain the users already exist. You accept users to sign in from any existing Azure AD tenant (in practice you can of course still reject users inside the application itself depending on the tenant that they signed in through, e.g. if you only want to allow users from </a:t>
            </a:r>
            <a:r>
              <a:rPr lang="en-US"/>
              <a:t>specifically allowed </a:t>
            </a:r>
            <a:r>
              <a:rPr lang="en-US" dirty="0"/>
              <a:t>tenants).</a:t>
            </a:r>
          </a:p>
          <a:p>
            <a:pPr marL="285750" indent="-285750">
              <a:buFont typeface="Arial"/>
              <a:buChar char="•"/>
            </a:pPr>
            <a:r>
              <a:rPr lang="en-US" b="1" i="1" dirty="0"/>
              <a:t>Do you prefer to 'see' the users in your own Azure AD tenant (as guests)?</a:t>
            </a:r>
            <a:r>
              <a:rPr lang="en-US" dirty="0"/>
              <a:t> This is an important decision factor to check if Azure AD B2B is suitable for your scenario because B2B users are represented as guest users inside your own Azure AD tenant. This has implications around trust and security, e.g. guest users can be browsed in your directory and granted permissions to your resources (e.g. SharePoint documents, Outlook calendars, </a:t>
            </a:r>
            <a:r>
              <a:rPr lang="en-US" dirty="0" err="1"/>
              <a:t>PowerBI</a:t>
            </a:r>
            <a:r>
              <a:rPr lang="en-US" dirty="0"/>
              <a:t> dashboards, even your Azure subscriptions). Guest users are also able to get information about users in your directory (which they are now a guest of), and depending on the permissions you've granted these guest users they can also browse users and groups, see application definitions and more. This may be exactly what you want in a situation where you trust these users to collaborate with your organization (e.g. business partners or vendors); it may also be something you explicitly want to avoid (e.g. to prevent someone from inadvertently or maliciously granting these guest users permissions to corporate resources or your Azure subscriptions). Think of it this way: would you invite these users into your physical office building? If so, then B2B guest user access may be a great choice.</a:t>
            </a:r>
          </a:p>
          <a:p>
            <a:pPr marL="285750" indent="-285750">
              <a:buFont typeface="Arial"/>
              <a:buChar char="•"/>
            </a:pPr>
            <a:r>
              <a:rPr lang="en-US" b="1" i="1" dirty="0"/>
              <a:t>Do you need extensive support for branding/customization?</a:t>
            </a:r>
            <a:r>
              <a:rPr lang="en-US" dirty="0"/>
              <a:t> Azure AD (and by extension, Azure AD B2B) allow for branding of the sign-in page, but this is more limited than what Azure AD B2C offers. For now, fully customized user experiences can only be achieved in Azure AD B2C.</a:t>
            </a:r>
          </a:p>
          <a:p>
            <a:pPr marL="285750" indent="-285750">
              <a:buFont typeface="Arial"/>
              <a:buChar char="•"/>
            </a:pPr>
            <a:r>
              <a:rPr lang="en-US" b="1" i="1" dirty="0"/>
              <a:t>Is creating a just-in-time (unmanaged) Azure AD tenant acceptable?</a:t>
            </a:r>
            <a:r>
              <a:rPr lang="en-US" dirty="0"/>
              <a:t> This refers to the Azure AD capability where users can perform a self-service signup in Azure AD with their email address and an Azure AD tenant corresponding to their email domain will automatically and transparently be created for them behind the scenes (a so-called unmanaged or just-in-time directory, sometimes also referred to as a viral tenant). Note that customers can still take control of this unmanaged directory, but depending on your user base having this directory created for them may or may not be acceptable.</a:t>
            </a:r>
          </a:p>
          <a:p>
            <a:r>
              <a:rPr lang="en-US" b="1" dirty="0"/>
              <a:t>NOTE</a:t>
            </a:r>
            <a:r>
              <a:rPr lang="en-US" dirty="0"/>
              <a:t>: This decision tree is intended as a starting point to understand your options, but there can be others or even combinations of different options. For example, you can use Azure AD B2C and configure it to allow user sign-in for multi-tenant Azure AD tenants - with or without the traditional support for self-service sign up and social identity providers.</a:t>
            </a:r>
          </a:p>
          <a:p>
            <a:endParaRPr lang="en-US" sz="850" dirty="0">
              <a:cs typeface="Segoe UI Light"/>
            </a:endParaRPr>
          </a:p>
          <a:p>
            <a:endParaRPr lang="en-US" sz="850" dirty="0">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a:p>
        </p:txBody>
      </p:sp>
    </p:spTree>
    <p:extLst>
      <p:ext uri="{BB962C8B-B14F-4D97-AF65-F5344CB8AC3E}">
        <p14:creationId xmlns:p14="http://schemas.microsoft.com/office/powerpoint/2010/main" val="40942891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(docs.microsoft.com/Learn)</a:t>
            </a:r>
          </a:p>
          <a:p>
            <a:r>
              <a:rPr lang="en-US" dirty="0"/>
              <a:t>Understand hybrid connectivity - https://docs.microsoft.com/en-us/learn/modules/m365-teams-upgrade-hybrid/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a:p>
        </p:txBody>
      </p:sp>
    </p:spTree>
    <p:extLst>
      <p:ext uri="{BB962C8B-B14F-4D97-AF65-F5344CB8AC3E}">
        <p14:creationId xmlns:p14="http://schemas.microsoft.com/office/powerpoint/2010/main" val="2419623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showing how Azure users and groups are created. Also, how role-based access control is used to assign roles to groups. Specifically, you need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Create a Senior Admins group containing the user account of Joseph Price as its member.</a:t>
            </a:r>
          </a:p>
          <a:p>
            <a:pPr algn="l">
              <a:buFont typeface="Arial" panose="020B0604020202020204" pitchFamily="34" charset="0"/>
              <a:buChar char="•"/>
            </a:pPr>
            <a:r>
              <a:rPr lang="en-US" b="0" i="0" dirty="0">
                <a:effectLst/>
                <a:latin typeface="Segoe UI" panose="020B0502040204020203" pitchFamily="34" charset="0"/>
              </a:rPr>
              <a:t>  Create a Junior Admins group containing the user account of Isabel Garcia as its member.</a:t>
            </a:r>
          </a:p>
          <a:p>
            <a:pPr algn="l">
              <a:buFont typeface="Arial" panose="020B0604020202020204" pitchFamily="34" charset="0"/>
              <a:buChar char="•"/>
            </a:pPr>
            <a:r>
              <a:rPr lang="en-US" b="0" i="0" dirty="0">
                <a:effectLst/>
                <a:latin typeface="Segoe UI" panose="020B0502040204020203" pitchFamily="34" charset="0"/>
              </a:rPr>
              <a:t>  Create a Service Desk group containing the user account of Dylan Williams as its member.</a:t>
            </a:r>
          </a:p>
          <a:p>
            <a:pPr algn="l">
              <a:buFont typeface="Arial" panose="020B0604020202020204" pitchFamily="34" charset="0"/>
              <a:buChar char="•"/>
            </a:pPr>
            <a:r>
              <a:rPr lang="en-US" b="0" i="0" dirty="0">
                <a:effectLst/>
                <a:latin typeface="Segoe UI" panose="020B0502040204020203" pitchFamily="34" charset="0"/>
              </a:rPr>
              <a:t>  Assign the Virtual Machine Contributor role to the Service Desk group.</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1: Create the Senior Admins group with the user account Joseph Price as its member (the Azure portal).</a:t>
            </a:r>
          </a:p>
          <a:p>
            <a:pPr algn="l">
              <a:buFont typeface="Arial" panose="020B0604020202020204" pitchFamily="34" charset="0"/>
              <a:buChar char="•"/>
            </a:pPr>
            <a:r>
              <a:rPr lang="en-US" b="0" i="0" dirty="0">
                <a:effectLst/>
                <a:latin typeface="Segoe UI" panose="020B0502040204020203" pitchFamily="34" charset="0"/>
              </a:rPr>
              <a:t> Exercise 2: Create the Junior Admins group with the user account Isabel Garcia as its member (PowerShell).</a:t>
            </a:r>
          </a:p>
          <a:p>
            <a:pPr algn="l">
              <a:buFont typeface="Arial" panose="020B0604020202020204" pitchFamily="34" charset="0"/>
              <a:buChar char="•"/>
            </a:pPr>
            <a:r>
              <a:rPr lang="en-US" b="0" i="0" dirty="0">
                <a:effectLst/>
                <a:latin typeface="Segoe UI" panose="020B0502040204020203" pitchFamily="34" charset="0"/>
              </a:rPr>
              <a:t> Exercise 3: Create the Service Desk group with the user Dylan Williams as its member (Azure CLI).</a:t>
            </a:r>
          </a:p>
          <a:p>
            <a:pPr algn="l">
              <a:buFont typeface="Arial" panose="020B0604020202020204" pitchFamily="34" charset="0"/>
              <a:buChar char="•"/>
            </a:pPr>
            <a:r>
              <a:rPr lang="en-US" b="0" i="0" dirty="0">
                <a:effectLst/>
                <a:latin typeface="Segoe UI" panose="020B0502040204020203" pitchFamily="34" charset="0"/>
              </a:rPr>
              <a:t> Exercise 4: Assign the Virtual Machine Contributor role to the Service Desk group.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showing how Azure policy can be used. Specifically, you need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Create an Allowed Locations policy that ensures resource are only created in a specific region.</a:t>
            </a:r>
          </a:p>
          <a:p>
            <a:pPr algn="l">
              <a:buFont typeface="Arial" panose="020B0604020202020204" pitchFamily="34" charset="0"/>
              <a:buChar char="•"/>
            </a:pPr>
            <a:r>
              <a:rPr lang="en-US" b="0" i="0" dirty="0">
                <a:effectLst/>
                <a:latin typeface="Segoe UI" panose="020B0502040204020203" pitchFamily="34" charset="0"/>
              </a:rPr>
              <a:t> Test to ensure resources are only created in the Allowed location</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Exercise 1: Implement Azure Policy.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a:p>
        </p:txBody>
      </p:sp>
    </p:spTree>
    <p:extLst>
      <p:ext uri="{BB962C8B-B14F-4D97-AF65-F5344CB8AC3E}">
        <p14:creationId xmlns:p14="http://schemas.microsoft.com/office/powerpoint/2010/main" val="3578691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showing how resource locks can be used to prevent accidental deletion or changes. Specifically, you need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Create a ReadOnly lock</a:t>
            </a:r>
          </a:p>
          <a:p>
            <a:pPr algn="l">
              <a:buFont typeface="Arial" panose="020B0604020202020204" pitchFamily="34" charset="0"/>
              <a:buChar char="•"/>
            </a:pPr>
            <a:r>
              <a:rPr lang="en-US" b="0" i="0" dirty="0">
                <a:effectLst/>
                <a:latin typeface="Segoe UI" panose="020B0502040204020203" pitchFamily="34" charset="0"/>
              </a:rPr>
              <a:t> Create a Delete lock</a:t>
            </a:r>
          </a:p>
          <a:p>
            <a:pPr algn="l">
              <a:buFont typeface="Arial" panose="020B0604020202020204" pitchFamily="34" charset="0"/>
              <a:buChar char="•"/>
            </a:pPr>
            <a:endParaRPr lang="en-US" b="0" i="0" dirty="0">
              <a:effectLst/>
              <a:latin typeface="Segoe UI" panose="020B0502040204020203" pitchFamily="34" charset="0"/>
            </a:endParaRPr>
          </a:p>
          <a:p>
            <a:pPr algn="l"/>
            <a:r>
              <a:rPr lang="en-US" b="1" i="0" dirty="0">
                <a:effectLst/>
                <a:latin typeface="Segoe UI" panose="020B0502040204020203" pitchFamily="34" charset="0"/>
              </a:rPr>
              <a:t>Lab exercises </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Exercise 1: Resource Manager Locks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36040747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of features that enhance Azure Active Directory (Azure AD) authentication. Specifically, you want to evaluate:</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Azure AD multi-factor authentication</a:t>
            </a:r>
          </a:p>
          <a:p>
            <a:pPr algn="l">
              <a:buFont typeface="Arial" panose="020B0604020202020204" pitchFamily="34" charset="0"/>
              <a:buChar char="•"/>
            </a:pPr>
            <a:r>
              <a:rPr lang="en-US" b="0" i="0" dirty="0">
                <a:effectLst/>
                <a:latin typeface="Segoe UI" panose="020B0502040204020203" pitchFamily="34" charset="0"/>
              </a:rPr>
              <a:t> Azure AD conditional access</a:t>
            </a:r>
          </a:p>
          <a:p>
            <a:pPr algn="l">
              <a:buFont typeface="Arial" panose="020B0604020202020204" pitchFamily="34" charset="0"/>
              <a:buChar char="•"/>
            </a:pPr>
            <a:r>
              <a:rPr lang="en-US" b="0" i="0" dirty="0">
                <a:effectLst/>
                <a:latin typeface="Segoe UI" panose="020B0502040204020203" pitchFamily="34" charset="0"/>
              </a:rPr>
              <a:t> Azure AD Identity Protection</a:t>
            </a:r>
          </a:p>
          <a:p>
            <a:pPr algn="l">
              <a:buFont typeface="Arial" panose="020B0604020202020204" pitchFamily="34" charset="0"/>
              <a:buChar char="•"/>
            </a:pPr>
            <a:endParaRPr lang="en-US" b="0"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0: Deploy an Azure VM by using an Azure Resource Manager template</a:t>
            </a:r>
          </a:p>
          <a:p>
            <a:pPr algn="l">
              <a:buFont typeface="Arial" panose="020B0604020202020204" pitchFamily="34" charset="0"/>
              <a:buChar char="•"/>
            </a:pPr>
            <a:r>
              <a:rPr lang="en-US" b="0" i="0" dirty="0">
                <a:effectLst/>
                <a:latin typeface="Segoe UI" panose="020B0502040204020203" pitchFamily="34" charset="0"/>
              </a:rPr>
              <a:t> Exercise 1: Implement Azure MFA</a:t>
            </a:r>
          </a:p>
          <a:p>
            <a:pPr algn="l">
              <a:buFont typeface="Arial" panose="020B0604020202020204" pitchFamily="34" charset="0"/>
              <a:buChar char="•"/>
            </a:pPr>
            <a:r>
              <a:rPr lang="en-US" b="0" i="0" dirty="0">
                <a:effectLst/>
                <a:latin typeface="Segoe UI" panose="020B0502040204020203" pitchFamily="34" charset="0"/>
              </a:rPr>
              <a:t> Exercise 2: Implement Azure AD Conditional Access Policies</a:t>
            </a:r>
          </a:p>
          <a:p>
            <a:pPr algn="l">
              <a:buFont typeface="Arial" panose="020B0604020202020204" pitchFamily="34" charset="0"/>
              <a:buChar char="•"/>
            </a:pPr>
            <a:r>
              <a:rPr lang="en-US" b="0" i="0" dirty="0">
                <a:effectLst/>
                <a:latin typeface="Segoe UI" panose="020B0502040204020203" pitchFamily="34" charset="0"/>
              </a:rPr>
              <a:t> Exercise 3: Implement Azure AD Identity Protection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72</a:t>
            </a:fld>
            <a:endParaRPr lang="en-US"/>
          </a:p>
        </p:txBody>
      </p:sp>
    </p:spTree>
    <p:extLst>
      <p:ext uri="{BB962C8B-B14F-4D97-AF65-F5344CB8AC3E}">
        <p14:creationId xmlns:p14="http://schemas.microsoft.com/office/powerpoint/2010/main" val="30575117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Before proceeding ensure you have completed Lab 04: MFA, Conditional Access and AAD Identity Protection . You will need both the tenant, AdatumLab500-04, and the aaduser1, aaduser2, and aaduser3 user accounts.</a:t>
            </a:r>
          </a:p>
          <a:p>
            <a:pPr marL="0" indent="0">
              <a:buFont typeface="Wingdings" panose="05000000000000000000" pitchFamily="2" charset="2"/>
              <a:buNone/>
            </a:pPr>
            <a:endParaRPr lang="en-US" dirty="0"/>
          </a:p>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that uses Azure Privileged Identity Management (PIM) to enable just-in-time administration and control the number of users who can perform privileged operations. The specific requirements are:</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Create a permanent assignment of the aaduser2 Azure AD user to the Security Administrator role.</a:t>
            </a:r>
          </a:p>
          <a:p>
            <a:pPr algn="l">
              <a:buFont typeface="Arial" panose="020B0604020202020204" pitchFamily="34" charset="0"/>
              <a:buChar char="•"/>
            </a:pPr>
            <a:r>
              <a:rPr lang="en-US" b="0" i="0" dirty="0">
                <a:effectLst/>
                <a:latin typeface="Segoe UI" panose="020B0502040204020203" pitchFamily="34" charset="0"/>
              </a:rPr>
              <a:t> Configure the aaduser2 Azure AD user to be eligible for the Billing Administrator and Global Reader roles.</a:t>
            </a:r>
          </a:p>
          <a:p>
            <a:pPr algn="l">
              <a:buFont typeface="Arial" panose="020B0604020202020204" pitchFamily="34" charset="0"/>
              <a:buChar char="•"/>
            </a:pPr>
            <a:r>
              <a:rPr lang="en-US" b="0" i="0" dirty="0">
                <a:effectLst/>
                <a:latin typeface="Segoe UI" panose="020B0502040204020203" pitchFamily="34" charset="0"/>
              </a:rPr>
              <a:t> Configure the Global Reader role activation to require an approval of the aaduser3 Azure AD user.</a:t>
            </a:r>
          </a:p>
          <a:p>
            <a:pPr algn="l">
              <a:buFont typeface="Arial" panose="020B0604020202020204" pitchFamily="34" charset="0"/>
              <a:buChar char="•"/>
            </a:pPr>
            <a:r>
              <a:rPr lang="en-US" b="0" i="0" dirty="0">
                <a:effectLst/>
                <a:latin typeface="Segoe UI" panose="020B0502040204020203" pitchFamily="34" charset="0"/>
              </a:rPr>
              <a:t> Configure an access review of the Global Reader role and review auditing capabilities.</a:t>
            </a:r>
          </a:p>
          <a:p>
            <a:pPr algn="l">
              <a:buFont typeface="Arial" panose="020B0604020202020204" pitchFamily="34" charset="0"/>
              <a:buChar char="•"/>
            </a:pPr>
            <a:endParaRPr lang="en-US" b="0"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1: Configure PIM users and roles.</a:t>
            </a:r>
          </a:p>
          <a:p>
            <a:pPr algn="l">
              <a:buFont typeface="Arial" panose="020B0604020202020204" pitchFamily="34" charset="0"/>
              <a:buChar char="•"/>
            </a:pPr>
            <a:r>
              <a:rPr lang="en-US" b="0" i="0" dirty="0">
                <a:effectLst/>
                <a:latin typeface="Segoe UI" panose="020B0502040204020203" pitchFamily="34" charset="0"/>
              </a:rPr>
              <a:t> Exercise 2: Activate PIM roles with and without approval.</a:t>
            </a:r>
          </a:p>
          <a:p>
            <a:pPr algn="l">
              <a:buFont typeface="Arial" panose="020B0604020202020204" pitchFamily="34" charset="0"/>
              <a:buChar char="•"/>
            </a:pPr>
            <a:r>
              <a:rPr lang="en-US" b="0" i="0" dirty="0">
                <a:effectLst/>
                <a:latin typeface="Segoe UI" panose="020B0502040204020203" pitchFamily="34" charset="0"/>
              </a:rPr>
              <a:t> Exercise 3: Create an Access Review and review PIM auditing features.</a:t>
            </a:r>
          </a:p>
          <a:p>
            <a:pPr marL="0" indent="0">
              <a:buFont typeface="Wingdings" panose="05000000000000000000" pitchFamily="2" charset="2"/>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74</a:t>
            </a:fld>
            <a:endParaRPr lang="en-US"/>
          </a:p>
        </p:txBody>
      </p:sp>
    </p:spTree>
    <p:extLst>
      <p:ext uri="{BB962C8B-B14F-4D97-AF65-F5344CB8AC3E}">
        <p14:creationId xmlns:p14="http://schemas.microsoft.com/office/powerpoint/2010/main" val="25284357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demonstrating how to integrate on-premises Active Directory Domain Services (AD DS) environment with an Azure Active Directory (Azure AD) tenant. Specifically, you want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Implement a single-domain AD DS forest by deploying an Azure VM hosting an AD DS domain controller</a:t>
            </a:r>
          </a:p>
          <a:p>
            <a:pPr algn="l">
              <a:buFont typeface="Arial" panose="020B0604020202020204" pitchFamily="34" charset="0"/>
              <a:buChar char="•"/>
            </a:pPr>
            <a:r>
              <a:rPr lang="en-US" b="0" i="0" dirty="0">
                <a:effectLst/>
                <a:latin typeface="Segoe UI" panose="020B0502040204020203" pitchFamily="34" charset="0"/>
              </a:rPr>
              <a:t> Create and configure an Azure AD tenant</a:t>
            </a:r>
          </a:p>
          <a:p>
            <a:pPr algn="l">
              <a:buFont typeface="Arial" panose="020B0604020202020204" pitchFamily="34" charset="0"/>
              <a:buChar char="•"/>
            </a:pPr>
            <a:r>
              <a:rPr lang="en-US" b="0" i="0" dirty="0">
                <a:effectLst/>
                <a:latin typeface="Segoe UI" panose="020B0502040204020203" pitchFamily="34" charset="0"/>
              </a:rPr>
              <a:t> Synchronize the AD DS forest with the Azure AD tenant</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1: Deploy an Azure VM hosting an Active Directory domain controller</a:t>
            </a:r>
          </a:p>
          <a:p>
            <a:pPr algn="l">
              <a:buFont typeface="Arial" panose="020B0604020202020204" pitchFamily="34" charset="0"/>
              <a:buChar char="•"/>
            </a:pPr>
            <a:r>
              <a:rPr lang="en-US" b="0" i="0" dirty="0">
                <a:effectLst/>
                <a:latin typeface="Segoe UI" panose="020B0502040204020203" pitchFamily="34" charset="0"/>
              </a:rPr>
              <a:t> Exercise 2: Create and configure an Azure Active Directory tenant</a:t>
            </a:r>
          </a:p>
          <a:p>
            <a:pPr algn="l">
              <a:buFont typeface="Arial" panose="020B0604020202020204" pitchFamily="34" charset="0"/>
              <a:buChar char="•"/>
            </a:pPr>
            <a:r>
              <a:rPr lang="en-US" b="0" i="0" dirty="0">
                <a:effectLst/>
                <a:latin typeface="Segoe UI" panose="020B0502040204020203" pitchFamily="34" charset="0"/>
              </a:rPr>
              <a:t> Exercise 3: Synchronize Active Directory forest with an Azure Active Directory tenant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76</a:t>
            </a:fld>
            <a:endParaRPr lang="en-US"/>
          </a:p>
        </p:txBody>
      </p:sp>
    </p:spTree>
    <p:extLst>
      <p:ext uri="{BB962C8B-B14F-4D97-AF65-F5344CB8AC3E}">
        <p14:creationId xmlns:p14="http://schemas.microsoft.com/office/powerpoint/2010/main" val="155259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What is Azure Active Directory Domain Services? - </a:t>
            </a:r>
            <a:r>
              <a:rPr lang="en-US" sz="850" dirty="0">
                <a:latin typeface="Segoe UI Light"/>
                <a:cs typeface="Segoe UI Light"/>
                <a:hlinkClick r:id="rId3"/>
              </a:rPr>
              <a:t>https://docs.microsoft.com/en-us/azure/active-directory-domain-services/overview</a:t>
            </a:r>
            <a:endParaRPr lang="en-US" sz="850" dirty="0">
              <a:latin typeface="Segoe UI Light"/>
              <a:cs typeface="Segoe UI Light"/>
            </a:endParaRPr>
          </a:p>
          <a:p>
            <a:endParaRPr lang="en-US" sz="850" b="1" dirty="0">
              <a:latin typeface="Calibri"/>
              <a:cs typeface="Calibri"/>
            </a:endParaRPr>
          </a:p>
          <a:p>
            <a:r>
              <a:rPr lang="en-US" sz="850" b="1" dirty="0">
                <a:latin typeface="Segoe UI Light"/>
                <a:cs typeface="Segoe UI Light"/>
              </a:rPr>
              <a:t>Azure Active Directory Domain Services (Azure AD DS) </a:t>
            </a:r>
            <a:r>
              <a:rPr lang="en-US" sz="850" dirty="0">
                <a:latin typeface="Segoe UI Light"/>
                <a:cs typeface="Segoe UI Light"/>
              </a:rPr>
              <a:t>- Provides managed domain services with a subset of fully-compatible traditional AD DS features such as domain join, group policy, LDAP, and Kerberos / NTLM authentication. </a:t>
            </a:r>
            <a:endParaRPr lang="en-US" sz="850" dirty="0">
              <a:cs typeface="Segoe UI Light"/>
            </a:endParaRPr>
          </a:p>
          <a:p>
            <a:r>
              <a:rPr lang="en-US" sz="850" dirty="0">
                <a:latin typeface="Segoe UI Light"/>
                <a:cs typeface="Segoe UI Light"/>
              </a:rPr>
              <a:t>  - Azure AD DS integrates with Azure AD, which itself can synchronize with an on-premises AD DS environment. </a:t>
            </a:r>
            <a:endParaRPr lang="en-US" sz="850" dirty="0">
              <a:cs typeface="Segoe UI Light"/>
            </a:endParaRPr>
          </a:p>
          <a:p>
            <a:r>
              <a:rPr lang="en-US" sz="850" dirty="0">
                <a:latin typeface="Segoe UI Light"/>
                <a:cs typeface="Segoe UI Light"/>
              </a:rPr>
              <a:t>    This ability extends central identity use cases to traditional web applications that run in Azure as part of a lift-and-shift strategy.</a:t>
            </a:r>
          </a:p>
          <a:p>
            <a:endParaRPr lang="en-US" sz="850" dirty="0">
              <a:latin typeface="Segoe UI Light"/>
              <a:cs typeface="Segoe UI Light"/>
            </a:endParaRPr>
          </a:p>
          <a:p>
            <a:r>
              <a:rPr lang="en-US" sz="850" dirty="0">
                <a:latin typeface="Segoe UI Light"/>
                <a:cs typeface="Segoe UI Light"/>
              </a:rPr>
              <a:t>Features</a:t>
            </a:r>
          </a:p>
          <a:p>
            <a:r>
              <a:rPr lang="en-US" sz="850" dirty="0">
                <a:latin typeface="Segoe UI Light"/>
                <a:cs typeface="Segoe UI Light"/>
              </a:rPr>
              <a:t>•Simple deployment</a:t>
            </a:r>
          </a:p>
          <a:p>
            <a:r>
              <a:rPr lang="en-US" sz="850" dirty="0">
                <a:latin typeface="Segoe UI Light"/>
                <a:cs typeface="Segoe UI Light"/>
              </a:rPr>
              <a:t>•Single managed domain per Azure AD directory</a:t>
            </a:r>
          </a:p>
          <a:p>
            <a:r>
              <a:rPr lang="en-US" sz="850" dirty="0">
                <a:latin typeface="Segoe UI Light"/>
                <a:cs typeface="Segoe UI Light"/>
              </a:rPr>
              <a:t>•High availability with fault tolerance</a:t>
            </a:r>
          </a:p>
          <a:p>
            <a:r>
              <a:rPr lang="en-US" sz="850" dirty="0">
                <a:latin typeface="Segoe UI Light"/>
                <a:cs typeface="Segoe UI Light"/>
              </a:rPr>
              <a:t>•Automatic health detection &amp; remediation</a:t>
            </a:r>
          </a:p>
          <a:p>
            <a:r>
              <a:rPr lang="en-US" sz="850" dirty="0">
                <a:latin typeface="Segoe UI Light"/>
                <a:cs typeface="Segoe UI Light"/>
              </a:rPr>
              <a:t>•Auto-sync from AAD – use same users, groups &amp; passwords</a:t>
            </a:r>
          </a:p>
          <a:p>
            <a:r>
              <a:rPr lang="en-US" sz="850" dirty="0">
                <a:latin typeface="Segoe UI Light"/>
                <a:cs typeface="Segoe UI Light"/>
              </a:rPr>
              <a:t>•On-premises SIDs are synced to SIDHistory in your managed domain</a:t>
            </a:r>
          </a:p>
          <a:p>
            <a:r>
              <a:rPr lang="en-US" sz="850" dirty="0">
                <a:latin typeface="Segoe UI Light"/>
                <a:cs typeface="Segoe UI Light"/>
              </a:rPr>
              <a:t>•Domain join</a:t>
            </a:r>
          </a:p>
          <a:p>
            <a:r>
              <a:rPr lang="en-US" sz="850" dirty="0">
                <a:latin typeface="Segoe UI Light"/>
                <a:cs typeface="Segoe UI Light"/>
              </a:rPr>
              <a:t>•Windows Integrated Authentication (Kerberos, NTLM)</a:t>
            </a:r>
          </a:p>
          <a:p>
            <a:r>
              <a:rPr lang="en-US" sz="850" dirty="0">
                <a:latin typeface="Segoe UI Light"/>
                <a:cs typeface="Segoe UI Light"/>
              </a:rPr>
              <a:t>•LDAP bind and LDAP read</a:t>
            </a:r>
          </a:p>
          <a:p>
            <a:r>
              <a:rPr lang="en-US" sz="850" dirty="0">
                <a:latin typeface="Segoe UI Light"/>
                <a:cs typeface="Segoe UI Light"/>
              </a:rPr>
              <a:t>•Secure LDAP (including over internet)</a:t>
            </a:r>
          </a:p>
          <a:p>
            <a:r>
              <a:rPr lang="en-US" sz="850" dirty="0">
                <a:latin typeface="Segoe UI Light"/>
                <a:cs typeface="Segoe UI Light"/>
              </a:rPr>
              <a:t>•Create custom OUs</a:t>
            </a:r>
          </a:p>
          <a:p>
            <a:r>
              <a:rPr lang="en-US" sz="850" dirty="0">
                <a:latin typeface="Segoe UI Light"/>
                <a:cs typeface="Segoe UI Light"/>
              </a:rPr>
              <a:t>•Administer DNS</a:t>
            </a:r>
          </a:p>
          <a:p>
            <a:r>
              <a:rPr lang="en-US" sz="850" dirty="0">
                <a:latin typeface="Segoe UI Light"/>
                <a:cs typeface="Segoe UI Light"/>
              </a:rPr>
              <a:t>•Group Policy</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15788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Add or delete users using Azure Active Directory - </a:t>
            </a:r>
            <a:r>
              <a:rPr lang="en-US">
                <a:hlinkClick r:id="rId3"/>
              </a:rPr>
              <a:t>https://docs.microsoft.com/en-us/azure/active-directory/fundamentals/add-users-azure-active-directory?context=azure/active-directory/users-groups-roles/context/ugr-context</a:t>
            </a:r>
            <a:endParaRPr lang="en-US" sz="850">
              <a:latin typeface="Segoe UI Light"/>
              <a:cs typeface="Segoe UI Light"/>
            </a:endParaRPr>
          </a:p>
          <a:p>
            <a:endParaRPr lang="en-US" sz="850">
              <a:latin typeface="Segoe UI Light"/>
              <a:cs typeface="Segoe UI Light"/>
            </a:endParaRPr>
          </a:p>
          <a:p>
            <a:r>
              <a:rPr lang="en-US" sz="850">
                <a:latin typeface="Segoe UI Light"/>
                <a:cs typeface="Segoe UI Light"/>
              </a:rPr>
              <a:t>In Azure AD, all users who require access to resources must have a user account. A user account is a synced AD DS object or an Azure AD user object that contains all the information that's required to authenticate and authorize the user during the sign‑in process and build the user's access </a:t>
            </a:r>
            <a:r>
              <a:rPr lang="en-US" sz="850" dirty="0">
                <a:latin typeface="Segoe UI Light"/>
                <a:cs typeface="Segoe UI Light"/>
              </a:rPr>
              <a:t>token. To</a:t>
            </a:r>
            <a:r>
              <a:rPr lang="en-US" sz="850">
                <a:latin typeface="Segoe UI Light"/>
                <a:cs typeface="Segoe UI Light"/>
              </a:rPr>
              <a:t> view the Azure AD users, simply access the All users blade. Take a minute to access the Portal and view your users. Notice the User Type and Member columns.</a:t>
            </a:r>
          </a:p>
          <a:p>
            <a:endParaRPr lang="en-US" sz="850">
              <a:latin typeface="Segoe UI Light"/>
              <a:cs typeface="Segoe UI Light"/>
            </a:endParaRPr>
          </a:p>
          <a:p>
            <a:r>
              <a:rPr lang="en-US" sz="850" kern="1200">
                <a:solidFill>
                  <a:schemeClr val="tx1"/>
                </a:solidFill>
                <a:effectLst/>
                <a:latin typeface="Segoe UI Light"/>
                <a:cs typeface="Segoe UI Light"/>
              </a:rPr>
              <a:t>✔️ Have you given any thought as to the type of users you will need?</a:t>
            </a:r>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10386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Users, groups, licensing, and roles for large organizations - </a:t>
            </a:r>
            <a:r>
              <a:rPr lang="en-US" sz="850">
                <a:latin typeface="Segoe UI Light"/>
                <a:cs typeface="Segoe UI Light"/>
                <a:hlinkClick r:id="rId3"/>
              </a:rPr>
              <a:t>https://docs.microsoft.com/en-us/azure/active-directory/users-groups-roles/directory-overview-user-model</a:t>
            </a:r>
            <a:endParaRPr lang="en-US" sz="850">
              <a:latin typeface="Segoe UI Light"/>
              <a:cs typeface="Segoe UI Light"/>
            </a:endParaRPr>
          </a:p>
          <a:p>
            <a:endParaRPr lang="en-US" sz="850">
              <a:latin typeface="Segoe UI Light"/>
              <a:cs typeface="Segoe UI Light"/>
            </a:endParaRPr>
          </a:p>
          <a:p>
            <a:r>
              <a:rPr lang="en-US" sz="850">
                <a:latin typeface="Segoe UI Light"/>
                <a:cs typeface="Segoe UI Light"/>
              </a:rPr>
              <a:t>A group helps organize users to make it easier to manage permissions. Groups can be easily added through the portal. There are two types of groups: security groups and distribution groups.</a:t>
            </a:r>
          </a:p>
          <a:p>
            <a:endParaRPr lang="en-US" sz="850">
              <a:cs typeface="Segoe UI Light"/>
            </a:endParaRPr>
          </a:p>
          <a:p>
            <a:r>
              <a:rPr lang="en-US" sz="850" kern="1200">
                <a:solidFill>
                  <a:schemeClr val="tx1"/>
                </a:solidFill>
                <a:effectLst/>
                <a:latin typeface="Segoe UI Light"/>
                <a:cs typeface="Segoe UI Light"/>
              </a:rPr>
              <a:t>✔️ Have you given any thought to which groups you need to create? How will you assign users to groups?</a:t>
            </a:r>
            <a:endParaRPr lang="en-US"/>
          </a:p>
          <a:p>
            <a:endParaRPr lang="en-US" sz="882"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5/26/21 3:39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723251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692797"/>
            <a:ext cx="5428936" cy="1632755"/>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54322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 name="Picture 1" descr="Microsoft Azure logo">
            <a:extLst>
              <a:ext uri="{FF2B5EF4-FFF2-40B4-BE49-F238E27FC236}">
                <a16:creationId xmlns:a16="http://schemas.microsoft.com/office/drawing/2014/main" id="{F94D27AD-0FFC-46F9-ACBE-561AA888313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7861048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4" name="Picture 3">
            <a:extLst>
              <a:ext uri="{FF2B5EF4-FFF2-40B4-BE49-F238E27FC236}">
                <a16:creationId xmlns:a16="http://schemas.microsoft.com/office/drawing/2014/main" id="{B7B62E1D-AE88-4FA6-908E-0087D6C20C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2700" y="696267"/>
            <a:ext cx="4341342" cy="4842544"/>
          </a:xfrm>
          <a:prstGeom prst="rect">
            <a:avLst/>
          </a:prstGeom>
        </p:spPr>
      </p:pic>
    </p:spTree>
    <p:extLst>
      <p:ext uri="{BB962C8B-B14F-4D97-AF65-F5344CB8AC3E}">
        <p14:creationId xmlns:p14="http://schemas.microsoft.com/office/powerpoint/2010/main" val="106611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40029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duotone>
              <a:prstClr val="black"/>
              <a:schemeClr val="accent1">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12003931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
        <p:nvSpPr>
          <p:cNvPr id="3" name="Text Placeholder 2"/>
          <p:cNvSpPr>
            <a:spLocks noGrp="1"/>
          </p:cNvSpPr>
          <p:nvPr>
            <p:ph type="body" sz="quarter" idx="10" hasCustomPrompt="1"/>
          </p:nvPr>
        </p:nvSpPr>
        <p:spPr>
          <a:xfrm>
            <a:off x="584200" y="1435497"/>
            <a:ext cx="11018520" cy="874085"/>
          </a:xfrm>
        </p:spPr>
        <p:txBody>
          <a:bodyPr/>
          <a:lstStyle>
            <a:lvl1pPr marL="228600" indent="-228600">
              <a:buFont typeface="Arial" panose="020B0604020202020204" pitchFamily="34" charset="0"/>
              <a:buChar char="•"/>
              <a:defRPr>
                <a:latin typeface="+mn-lt"/>
              </a:defRPr>
            </a:lvl1pPr>
            <a:lvl2pPr marL="457200" indent="-228600">
              <a:buFont typeface="Arial" panose="020B0604020202020204" pitchFamily="34" charset="0"/>
              <a:buChar char="•"/>
              <a:defRPr sz="2400"/>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457200"/>
            <a:ext cx="11018520" cy="430887"/>
          </a:xfrm>
        </p:spPr>
        <p:txBody>
          <a:bodyPr/>
          <a:lstStyle>
            <a:lvl1pPr>
              <a:defRPr sz="2800"/>
            </a:lvl1pPr>
          </a:lstStyle>
          <a:p>
            <a:r>
              <a:rPr lang="en-US" dirty="0"/>
              <a:t>Click to add title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42" r:id="rId1"/>
    <p:sldLayoutId id="2147484799" r:id="rId2"/>
    <p:sldLayoutId id="2147484801" r:id="rId3"/>
    <p:sldLayoutId id="2147484798" r:id="rId4"/>
    <p:sldLayoutId id="2147484241" r:id="rId5"/>
    <p:sldLayoutId id="2147484247"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5.emf"/><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emf"/><Relationship Id="rId4" Type="http://schemas.openxmlformats.org/officeDocument/2006/relationships/image" Target="../media/image33.emf"/><Relationship Id="rId9" Type="http://schemas.openxmlformats.org/officeDocument/2006/relationships/image" Target="../media/image38.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svg"/><Relationship Id="rId18" Type="http://schemas.openxmlformats.org/officeDocument/2006/relationships/image" Target="../media/image67.png"/><Relationship Id="rId3" Type="http://schemas.openxmlformats.org/officeDocument/2006/relationships/image" Target="../media/image52.png"/><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66.svg"/><Relationship Id="rId2" Type="http://schemas.openxmlformats.org/officeDocument/2006/relationships/notesSlide" Target="../notesSlides/notesSlide34.xml"/><Relationship Id="rId16"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image" Target="../media/image55.png"/><Relationship Id="rId11" Type="http://schemas.openxmlformats.org/officeDocument/2006/relationships/image" Target="../media/image60.svg"/><Relationship Id="rId5" Type="http://schemas.openxmlformats.org/officeDocument/2006/relationships/image" Target="../media/image54.svg"/><Relationship Id="rId15" Type="http://schemas.openxmlformats.org/officeDocument/2006/relationships/image" Target="../media/image64.sv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svg"/><Relationship Id="rId1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svg"/><Relationship Id="rId7" Type="http://schemas.openxmlformats.org/officeDocument/2006/relationships/image" Target="../media/image97.svg"/><Relationship Id="rId12" Type="http://schemas.openxmlformats.org/officeDocument/2006/relationships/image" Target="../media/image102.png"/><Relationship Id="rId2" Type="http://schemas.openxmlformats.org/officeDocument/2006/relationships/image" Target="../media/image92.png"/><Relationship Id="rId1" Type="http://schemas.openxmlformats.org/officeDocument/2006/relationships/slideLayout" Target="../slideLayouts/slideLayout6.xml"/><Relationship Id="rId6" Type="http://schemas.openxmlformats.org/officeDocument/2006/relationships/image" Target="../media/image96.png"/><Relationship Id="rId11" Type="http://schemas.openxmlformats.org/officeDocument/2006/relationships/image" Target="../media/image101.svg"/><Relationship Id="rId5" Type="http://schemas.openxmlformats.org/officeDocument/2006/relationships/image" Target="../media/image95.sv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svg"/></Relationships>
</file>

<file path=ppt/slides/_rels/slide68.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7.sv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106.png"/><Relationship Id="rId5" Type="http://schemas.openxmlformats.org/officeDocument/2006/relationships/image" Target="../media/image105.svg"/><Relationship Id="rId4" Type="http://schemas.openxmlformats.org/officeDocument/2006/relationships/image" Target="../media/image104.png"/></Relationships>
</file>

<file path=ppt/slides/_rels/slide69.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1.svg"/><Relationship Id="rId7" Type="http://schemas.openxmlformats.org/officeDocument/2006/relationships/image" Target="../media/image111.svg"/><Relationship Id="rId2" Type="http://schemas.openxmlformats.org/officeDocument/2006/relationships/image" Target="../media/image100.png"/><Relationship Id="rId1" Type="http://schemas.openxmlformats.org/officeDocument/2006/relationships/slideLayout" Target="../slideLayouts/slideLayout6.xml"/><Relationship Id="rId6" Type="http://schemas.openxmlformats.org/officeDocument/2006/relationships/image" Target="../media/image110.png"/><Relationship Id="rId5" Type="http://schemas.openxmlformats.org/officeDocument/2006/relationships/image" Target="../media/image109.svg"/><Relationship Id="rId4" Type="http://schemas.openxmlformats.org/officeDocument/2006/relationships/image" Target="../media/image108.png"/><Relationship Id="rId9" Type="http://schemas.openxmlformats.org/officeDocument/2006/relationships/image" Target="../media/image1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15.png"/><Relationship Id="rId2" Type="http://schemas.openxmlformats.org/officeDocument/2006/relationships/notesSlide" Target="../notesSlides/notesSlide66.xml"/><Relationship Id="rId1" Type="http://schemas.openxmlformats.org/officeDocument/2006/relationships/slideLayout" Target="../slideLayouts/slideLayout6.xml"/><Relationship Id="rId6" Type="http://schemas.openxmlformats.org/officeDocument/2006/relationships/image" Target="../media/image114.svg"/><Relationship Id="rId5" Type="http://schemas.openxmlformats.org/officeDocument/2006/relationships/image" Target="../media/image106.png"/><Relationship Id="rId4" Type="http://schemas.openxmlformats.org/officeDocument/2006/relationships/image" Target="../media/image105.svg"/></Relationships>
</file>

<file path=ppt/slides/_rels/slide71.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Layout" Target="../slideLayouts/slideLayout6.xml"/><Relationship Id="rId5" Type="http://schemas.openxmlformats.org/officeDocument/2006/relationships/image" Target="../media/image117.svg"/><Relationship Id="rId4" Type="http://schemas.openxmlformats.org/officeDocument/2006/relationships/image" Target="../media/image116.png"/></Relationships>
</file>

<file path=ppt/slides/_rels/slide72.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14.svg"/><Relationship Id="rId2" Type="http://schemas.openxmlformats.org/officeDocument/2006/relationships/notesSlide" Target="../notesSlides/notesSlide67.xml"/><Relationship Id="rId1" Type="http://schemas.openxmlformats.org/officeDocument/2006/relationships/slideLayout" Target="../slideLayouts/slideLayout6.xml"/><Relationship Id="rId6" Type="http://schemas.openxmlformats.org/officeDocument/2006/relationships/image" Target="../media/image106.png"/><Relationship Id="rId5" Type="http://schemas.openxmlformats.org/officeDocument/2006/relationships/image" Target="../media/image120.png"/><Relationship Id="rId4" Type="http://schemas.openxmlformats.org/officeDocument/2006/relationships/image" Target="../media/image119.png"/></Relationships>
</file>

<file path=ppt/slides/_rels/slide73.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122.svg"/><Relationship Id="rId7" Type="http://schemas.openxmlformats.org/officeDocument/2006/relationships/image" Target="../media/image101.svg"/><Relationship Id="rId12" Type="http://schemas.openxmlformats.org/officeDocument/2006/relationships/image" Target="../media/image95.svg"/><Relationship Id="rId2" Type="http://schemas.openxmlformats.org/officeDocument/2006/relationships/image" Target="../media/image121.png"/><Relationship Id="rId1" Type="http://schemas.openxmlformats.org/officeDocument/2006/relationships/slideLayout" Target="../slideLayouts/slideLayout6.xml"/><Relationship Id="rId6" Type="http://schemas.openxmlformats.org/officeDocument/2006/relationships/image" Target="../media/image100.png"/><Relationship Id="rId11" Type="http://schemas.openxmlformats.org/officeDocument/2006/relationships/image" Target="../media/image94.png"/><Relationship Id="rId5" Type="http://schemas.openxmlformats.org/officeDocument/2006/relationships/image" Target="../media/image111.svg"/><Relationship Id="rId10" Type="http://schemas.openxmlformats.org/officeDocument/2006/relationships/image" Target="../media/image123.png"/><Relationship Id="rId4" Type="http://schemas.openxmlformats.org/officeDocument/2006/relationships/image" Target="../media/image110.png"/><Relationship Id="rId9" Type="http://schemas.openxmlformats.org/officeDocument/2006/relationships/image" Target="../media/image93.svg"/></Relationships>
</file>

<file path=ppt/slides/_rels/slide74.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4.png"/><Relationship Id="rId2" Type="http://schemas.openxmlformats.org/officeDocument/2006/relationships/notesSlide" Target="../notesSlides/notesSlide68.xml"/><Relationship Id="rId1" Type="http://schemas.openxmlformats.org/officeDocument/2006/relationships/slideLayout" Target="../slideLayouts/slideLayout6.xml"/><Relationship Id="rId6" Type="http://schemas.openxmlformats.org/officeDocument/2006/relationships/image" Target="../media/image114.svg"/><Relationship Id="rId5" Type="http://schemas.openxmlformats.org/officeDocument/2006/relationships/image" Target="../media/image106.png"/><Relationship Id="rId4" Type="http://schemas.openxmlformats.org/officeDocument/2006/relationships/image" Target="../media/image120.png"/></Relationships>
</file>

<file path=ppt/slides/_rels/slide75.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93.svg"/><Relationship Id="rId7" Type="http://schemas.openxmlformats.org/officeDocument/2006/relationships/image" Target="../media/image126.png"/><Relationship Id="rId2" Type="http://schemas.openxmlformats.org/officeDocument/2006/relationships/image" Target="../media/image92.png"/><Relationship Id="rId1" Type="http://schemas.openxmlformats.org/officeDocument/2006/relationships/slideLayout" Target="../slideLayouts/slideLayout6.xml"/><Relationship Id="rId6" Type="http://schemas.openxmlformats.org/officeDocument/2006/relationships/image" Target="../media/image125.png"/><Relationship Id="rId11" Type="http://schemas.openxmlformats.org/officeDocument/2006/relationships/image" Target="../media/image130.png"/><Relationship Id="rId5" Type="http://schemas.openxmlformats.org/officeDocument/2006/relationships/image" Target="../media/image95.svg"/><Relationship Id="rId10" Type="http://schemas.openxmlformats.org/officeDocument/2006/relationships/image" Target="../media/image129.png"/><Relationship Id="rId4" Type="http://schemas.openxmlformats.org/officeDocument/2006/relationships/image" Target="../media/image94.png"/><Relationship Id="rId9" Type="http://schemas.openxmlformats.org/officeDocument/2006/relationships/image" Target="../media/image128.png"/></Relationships>
</file>

<file path=ppt/slides/_rels/slide7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131.png"/></Relationships>
</file>

<file path=ppt/slides/_rels/slide77.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135.svg"/><Relationship Id="rId18" Type="http://schemas.openxmlformats.org/officeDocument/2006/relationships/image" Target="../media/image138.svg"/><Relationship Id="rId3" Type="http://schemas.openxmlformats.org/officeDocument/2006/relationships/image" Target="../media/image111.svg"/><Relationship Id="rId21" Type="http://schemas.openxmlformats.org/officeDocument/2006/relationships/image" Target="../media/image141.png"/><Relationship Id="rId7" Type="http://schemas.openxmlformats.org/officeDocument/2006/relationships/image" Target="../media/image93.svg"/><Relationship Id="rId12" Type="http://schemas.openxmlformats.org/officeDocument/2006/relationships/image" Target="../media/image134.png"/><Relationship Id="rId17" Type="http://schemas.openxmlformats.org/officeDocument/2006/relationships/image" Target="../media/image137.png"/><Relationship Id="rId2" Type="http://schemas.openxmlformats.org/officeDocument/2006/relationships/image" Target="../media/image110.png"/><Relationship Id="rId16" Type="http://schemas.openxmlformats.org/officeDocument/2006/relationships/image" Target="../media/image136.png"/><Relationship Id="rId20" Type="http://schemas.openxmlformats.org/officeDocument/2006/relationships/image" Target="../media/image140.svg"/><Relationship Id="rId1" Type="http://schemas.openxmlformats.org/officeDocument/2006/relationships/slideLayout" Target="../slideLayouts/slideLayout6.xml"/><Relationship Id="rId6" Type="http://schemas.openxmlformats.org/officeDocument/2006/relationships/image" Target="../media/image92.png"/><Relationship Id="rId11" Type="http://schemas.openxmlformats.org/officeDocument/2006/relationships/image" Target="../media/image133.svg"/><Relationship Id="rId5" Type="http://schemas.openxmlformats.org/officeDocument/2006/relationships/image" Target="../media/image101.svg"/><Relationship Id="rId15" Type="http://schemas.openxmlformats.org/officeDocument/2006/relationships/image" Target="../media/image122.svg"/><Relationship Id="rId10" Type="http://schemas.openxmlformats.org/officeDocument/2006/relationships/image" Target="../media/image132.png"/><Relationship Id="rId19" Type="http://schemas.openxmlformats.org/officeDocument/2006/relationships/image" Target="../media/image139.png"/><Relationship Id="rId4" Type="http://schemas.openxmlformats.org/officeDocument/2006/relationships/image" Target="../media/image100.png"/><Relationship Id="rId9" Type="http://schemas.openxmlformats.org/officeDocument/2006/relationships/image" Target="../media/image95.svg"/><Relationship Id="rId14" Type="http://schemas.openxmlformats.org/officeDocument/2006/relationships/image" Target="../media/image1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2" y="2692670"/>
            <a:ext cx="5765384" cy="1632755"/>
          </a:xfrm>
        </p:spPr>
        <p:txBody>
          <a:bodyPr/>
          <a:lstStyle/>
          <a:p>
            <a:r>
              <a:rPr lang="en-US" dirty="0"/>
              <a:t>Azure Security Briefing</a:t>
            </a: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a:xfrm>
            <a:off x="442466" y="4349984"/>
            <a:ext cx="5413394" cy="271613"/>
          </a:xfrm>
        </p:spPr>
        <p:txBody>
          <a:bodyPr/>
          <a:lstStyle/>
          <a:p>
            <a:pPr marL="0" indent="0">
              <a:buNone/>
            </a:pPr>
            <a:r>
              <a:rPr lang="en-US" dirty="0"/>
              <a:t>Subtitle or speaker name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AD Groups</a:t>
            </a:r>
          </a:p>
        </p:txBody>
      </p:sp>
      <p:sp>
        <p:nvSpPr>
          <p:cNvPr id="8" name="Rectangle 7">
            <a:extLst>
              <a:ext uri="{FF2B5EF4-FFF2-40B4-BE49-F238E27FC236}">
                <a16:creationId xmlns:a16="http://schemas.microsoft.com/office/drawing/2014/main" id="{9F7C37D5-9B69-46E1-BA94-F86A03E3D904}"/>
              </a:ext>
            </a:extLst>
          </p:cNvPr>
          <p:cNvSpPr/>
          <p:nvPr/>
        </p:nvSpPr>
        <p:spPr>
          <a:xfrm>
            <a:off x="588263" y="1415293"/>
            <a:ext cx="3747754" cy="181046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Group Types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2000" kern="0" dirty="0">
                <a:latin typeface="Segoe UI"/>
                <a:ea typeface="+mn-ea"/>
                <a:cs typeface="+mn-cs"/>
              </a:rPr>
              <a:t>Security groups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Microsoft 365 groups</a:t>
            </a:r>
            <a:endParaRPr kumimoji="0" lang="en-IN" sz="2000" b="0" i="0" u="none" strike="noStrike" kern="0" cap="none" spc="0" normalizeH="0" baseline="0" noProof="0" dirty="0">
              <a:ln>
                <a:noFill/>
              </a:ln>
              <a:effectLst/>
              <a:uLnTx/>
              <a:uFillTx/>
              <a:latin typeface="Segoe UI"/>
              <a:ea typeface="+mn-ea"/>
              <a:cs typeface="+mn-cs"/>
            </a:endParaRPr>
          </a:p>
        </p:txBody>
      </p:sp>
      <p:sp>
        <p:nvSpPr>
          <p:cNvPr id="10" name="Rectangle 9">
            <a:extLst>
              <a:ext uri="{FF2B5EF4-FFF2-40B4-BE49-F238E27FC236}">
                <a16:creationId xmlns:a16="http://schemas.microsoft.com/office/drawing/2014/main" id="{B8D71255-9791-451D-82ED-A3BF57B2E12C}"/>
              </a:ext>
            </a:extLst>
          </p:cNvPr>
          <p:cNvSpPr/>
          <p:nvPr/>
        </p:nvSpPr>
        <p:spPr>
          <a:xfrm>
            <a:off x="588263" y="3519337"/>
            <a:ext cx="3747754" cy="217102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9144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Assignment Types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Assigned</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Dynamic User</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Dynamic Device (Security groups only)</a:t>
            </a:r>
          </a:p>
        </p:txBody>
      </p:sp>
      <p:pic>
        <p:nvPicPr>
          <p:cNvPr id="4" name="Picture 3" descr="Screenshot of the All Groups page. ">
            <a:extLst>
              <a:ext uri="{FF2B5EF4-FFF2-40B4-BE49-F238E27FC236}">
                <a16:creationId xmlns:a16="http://schemas.microsoft.com/office/drawing/2014/main" id="{270B15A4-BF7C-4972-AD06-81081067C08D}"/>
              </a:ext>
            </a:extLst>
          </p:cNvPr>
          <p:cNvPicPr>
            <a:picLocks noChangeAspect="1"/>
          </p:cNvPicPr>
          <p:nvPr/>
        </p:nvPicPr>
        <p:blipFill>
          <a:blip r:embed="rId3"/>
          <a:stretch>
            <a:fillRect/>
          </a:stretch>
        </p:blipFill>
        <p:spPr>
          <a:xfrm>
            <a:off x="4695802" y="1924851"/>
            <a:ext cx="7162395" cy="3188971"/>
          </a:xfrm>
          <a:prstGeom prst="rect">
            <a:avLst/>
          </a:prstGeom>
          <a:ln>
            <a:noFill/>
          </a:ln>
        </p:spPr>
      </p:pic>
      <p:sp>
        <p:nvSpPr>
          <p:cNvPr id="14" name="Rectangle 13">
            <a:extLst>
              <a:ext uri="{FF2B5EF4-FFF2-40B4-BE49-F238E27FC236}">
                <a16:creationId xmlns:a16="http://schemas.microsoft.com/office/drawing/2014/main" id="{09F57AE7-0D20-44C1-BD8F-2B313AA62F4F}"/>
              </a:ext>
              <a:ext uri="{C183D7F6-B498-43B3-948B-1728B52AA6E4}">
                <adec:decorative xmlns:adec="http://schemas.microsoft.com/office/drawing/2017/decorative" val="1"/>
              </a:ext>
            </a:extLst>
          </p:cNvPr>
          <p:cNvSpPr/>
          <p:nvPr/>
        </p:nvSpPr>
        <p:spPr bwMode="auto">
          <a:xfrm>
            <a:off x="4505325" y="1415292"/>
            <a:ext cx="7581900" cy="427506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F263-044F-4B70-9072-7DB1B64464E7}"/>
              </a:ext>
            </a:extLst>
          </p:cNvPr>
          <p:cNvSpPr>
            <a:spLocks noGrp="1"/>
          </p:cNvSpPr>
          <p:nvPr>
            <p:ph type="title"/>
          </p:nvPr>
        </p:nvSpPr>
        <p:spPr/>
        <p:txBody>
          <a:bodyPr/>
          <a:lstStyle/>
          <a:p>
            <a:r>
              <a:rPr lang="en-US" dirty="0"/>
              <a:t>Administrative Units in Azure AD</a:t>
            </a:r>
          </a:p>
        </p:txBody>
      </p:sp>
      <p:pic>
        <p:nvPicPr>
          <p:cNvPr id="6" name="Picture 5">
            <a:extLst>
              <a:ext uri="{FF2B5EF4-FFF2-40B4-BE49-F238E27FC236}">
                <a16:creationId xmlns:a16="http://schemas.microsoft.com/office/drawing/2014/main" id="{97DC2B22-575A-4059-8B86-FC0E46E3E22E}"/>
              </a:ext>
            </a:extLst>
          </p:cNvPr>
          <p:cNvPicPr>
            <a:picLocks noChangeAspect="1"/>
          </p:cNvPicPr>
          <p:nvPr/>
        </p:nvPicPr>
        <p:blipFill>
          <a:blip r:embed="rId3"/>
          <a:stretch>
            <a:fillRect/>
          </a:stretch>
        </p:blipFill>
        <p:spPr>
          <a:xfrm>
            <a:off x="1885950" y="1102915"/>
            <a:ext cx="8420100" cy="3495675"/>
          </a:xfrm>
          <a:prstGeom prst="rect">
            <a:avLst/>
          </a:prstGeom>
          <a:ln>
            <a:solidFill>
              <a:schemeClr val="tx1"/>
            </a:solidFill>
          </a:ln>
        </p:spPr>
      </p:pic>
      <p:sp>
        <p:nvSpPr>
          <p:cNvPr id="12" name="Rectangle 11">
            <a:extLst>
              <a:ext uri="{FF2B5EF4-FFF2-40B4-BE49-F238E27FC236}">
                <a16:creationId xmlns:a16="http://schemas.microsoft.com/office/drawing/2014/main" id="{D2272C0C-1AC8-4B2D-833C-95969733F0D6}"/>
              </a:ext>
            </a:extLst>
          </p:cNvPr>
          <p:cNvSpPr/>
          <p:nvPr/>
        </p:nvSpPr>
        <p:spPr>
          <a:xfrm>
            <a:off x="440209" y="4813418"/>
            <a:ext cx="2933186" cy="181046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Admin Unit Members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2000" kern="0" dirty="0">
                <a:latin typeface="Segoe UI"/>
                <a:ea typeface="+mn-ea"/>
                <a:cs typeface="+mn-cs"/>
              </a:rPr>
              <a:t>Users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Groups</a:t>
            </a:r>
            <a:endParaRPr kumimoji="0" lang="en-IN" sz="2000" b="0" i="0" u="none" strike="noStrike" kern="0" cap="none" spc="0" normalizeH="0" baseline="0" noProof="0" dirty="0">
              <a:ln>
                <a:noFill/>
              </a:ln>
              <a:effectLst/>
              <a:uLnTx/>
              <a:uFillTx/>
              <a:latin typeface="Segoe UI"/>
              <a:ea typeface="+mn-ea"/>
              <a:cs typeface="+mn-cs"/>
            </a:endParaRPr>
          </a:p>
        </p:txBody>
      </p:sp>
      <p:sp>
        <p:nvSpPr>
          <p:cNvPr id="14" name="Rectangle 13">
            <a:extLst>
              <a:ext uri="{FF2B5EF4-FFF2-40B4-BE49-F238E27FC236}">
                <a16:creationId xmlns:a16="http://schemas.microsoft.com/office/drawing/2014/main" id="{D4891DE8-CF3B-4C6A-BB82-6D048A701850}"/>
              </a:ext>
            </a:extLst>
          </p:cNvPr>
          <p:cNvSpPr/>
          <p:nvPr/>
        </p:nvSpPr>
        <p:spPr>
          <a:xfrm>
            <a:off x="3680030" y="4807699"/>
            <a:ext cx="3747754" cy="181046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9144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Usage</a:t>
            </a:r>
          </a:p>
          <a:p>
            <a:pPr marR="0" lvl="0" defTabSz="1066800" eaLnBrk="1" fontAlgn="auto" latinLnBrk="0" hangingPunct="1">
              <a:lnSpc>
                <a:spcPct val="100000"/>
              </a:lnSpc>
              <a:spcBef>
                <a:spcPct val="0"/>
              </a:spcBef>
              <a:spcAft>
                <a:spcPct val="35000"/>
              </a:spcAft>
              <a:buClrTx/>
              <a:buSzTx/>
              <a:tabLst/>
              <a:defRPr/>
            </a:pPr>
            <a:r>
              <a:rPr kumimoji="0" lang="en-US" sz="2000" b="0" i="0" u="none" strike="noStrike" kern="0" cap="none" spc="0" normalizeH="0" baseline="0" noProof="0" dirty="0">
                <a:ln>
                  <a:noFill/>
                </a:ln>
                <a:effectLst/>
                <a:uLnTx/>
                <a:uFillTx/>
                <a:latin typeface="Segoe UI"/>
                <a:ea typeface="+mn-ea"/>
                <a:cs typeface="+mn-cs"/>
              </a:rPr>
              <a:t>Delegate administration of AD resources to specific person or role</a:t>
            </a:r>
          </a:p>
        </p:txBody>
      </p:sp>
      <p:sp>
        <p:nvSpPr>
          <p:cNvPr id="16" name="Rectangle 15">
            <a:extLst>
              <a:ext uri="{FF2B5EF4-FFF2-40B4-BE49-F238E27FC236}">
                <a16:creationId xmlns:a16="http://schemas.microsoft.com/office/drawing/2014/main" id="{CA4DD53F-65E1-47E9-85A2-0BFCECD0DBAD}"/>
              </a:ext>
            </a:extLst>
          </p:cNvPr>
          <p:cNvSpPr/>
          <p:nvPr/>
        </p:nvSpPr>
        <p:spPr>
          <a:xfrm>
            <a:off x="7734419" y="4807698"/>
            <a:ext cx="3747754" cy="181046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9144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Configure using</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PowerShell / MS Graph</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2000" kern="0" dirty="0">
                <a:latin typeface="Segoe UI"/>
                <a:ea typeface="+mn-ea"/>
                <a:cs typeface="+mn-cs"/>
              </a:rPr>
              <a:t>Azure AD portal</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M365 Admin Center</a:t>
            </a:r>
          </a:p>
        </p:txBody>
      </p:sp>
    </p:spTree>
    <p:extLst>
      <p:ext uri="{BB962C8B-B14F-4D97-AF65-F5344CB8AC3E}">
        <p14:creationId xmlns:p14="http://schemas.microsoft.com/office/powerpoint/2010/main" val="7711921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94034-BCBF-45A8-ACA7-9AA55FD467C2}"/>
              </a:ext>
            </a:extLst>
          </p:cNvPr>
          <p:cNvSpPr>
            <a:spLocks noGrp="1"/>
          </p:cNvSpPr>
          <p:nvPr>
            <p:ph type="title"/>
          </p:nvPr>
        </p:nvSpPr>
        <p:spPr/>
        <p:txBody>
          <a:bodyPr/>
          <a:lstStyle/>
          <a:p>
            <a:r>
              <a:rPr lang="en-US" dirty="0"/>
              <a:t>Azure MFA Concepts</a:t>
            </a:r>
          </a:p>
        </p:txBody>
      </p:sp>
      <p:sp>
        <p:nvSpPr>
          <p:cNvPr id="13" name="Rectangle 12">
            <a:extLst>
              <a:ext uri="{FF2B5EF4-FFF2-40B4-BE49-F238E27FC236}">
                <a16:creationId xmlns:a16="http://schemas.microsoft.com/office/drawing/2014/main" id="{79BBC53D-B777-4A04-9E65-6D254DAC47F1}"/>
              </a:ext>
            </a:extLst>
          </p:cNvPr>
          <p:cNvSpPr/>
          <p:nvPr/>
        </p:nvSpPr>
        <p:spPr>
          <a:xfrm>
            <a:off x="588263" y="1415293"/>
            <a:ext cx="4069462" cy="136681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The security of MFA two-step verification lies in its layered approach</a:t>
            </a:r>
          </a:p>
        </p:txBody>
      </p:sp>
      <p:sp>
        <p:nvSpPr>
          <p:cNvPr id="15" name="Rectangle 14">
            <a:extLst>
              <a:ext uri="{FF2B5EF4-FFF2-40B4-BE49-F238E27FC236}">
                <a16:creationId xmlns:a16="http://schemas.microsoft.com/office/drawing/2014/main" id="{FE232930-E278-4CC2-8967-119993C1C1F8}"/>
              </a:ext>
            </a:extLst>
          </p:cNvPr>
          <p:cNvSpPr/>
          <p:nvPr/>
        </p:nvSpPr>
        <p:spPr>
          <a:xfrm>
            <a:off x="588262" y="2990380"/>
            <a:ext cx="4069463" cy="33034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9144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Authentication methods include:</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Something you know (typically a password)</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Something you have (a trusted device that is not easily duplicated, like a phone)</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Something you are (biometrics)</a:t>
            </a:r>
          </a:p>
        </p:txBody>
      </p:sp>
      <p:grpSp>
        <p:nvGrpSpPr>
          <p:cNvPr id="11" name="Group 10" descr="Types of authentication including phone, USB, password, smart card, and certificate. ">
            <a:extLst>
              <a:ext uri="{FF2B5EF4-FFF2-40B4-BE49-F238E27FC236}">
                <a16:creationId xmlns:a16="http://schemas.microsoft.com/office/drawing/2014/main" id="{F40E231B-646E-4BDE-B4EC-716064518BB3}"/>
              </a:ext>
            </a:extLst>
          </p:cNvPr>
          <p:cNvGrpSpPr/>
          <p:nvPr/>
        </p:nvGrpSpPr>
        <p:grpSpPr>
          <a:xfrm>
            <a:off x="5472111" y="1903783"/>
            <a:ext cx="5915025" cy="3679155"/>
            <a:chOff x="5922097" y="1232777"/>
            <a:chExt cx="5915025" cy="3679155"/>
          </a:xfrm>
        </p:grpSpPr>
        <p:pic>
          <p:nvPicPr>
            <p:cNvPr id="7" name="Picture 6">
              <a:extLst>
                <a:ext uri="{FF2B5EF4-FFF2-40B4-BE49-F238E27FC236}">
                  <a16:creationId xmlns:a16="http://schemas.microsoft.com/office/drawing/2014/main" id="{725A5B2B-64BE-4391-AE62-0CD78744E226}"/>
                </a:ext>
              </a:extLst>
            </p:cNvPr>
            <p:cNvPicPr>
              <a:picLocks noChangeAspect="1"/>
            </p:cNvPicPr>
            <p:nvPr/>
          </p:nvPicPr>
          <p:blipFill>
            <a:blip r:embed="rId3"/>
            <a:stretch>
              <a:fillRect/>
            </a:stretch>
          </p:blipFill>
          <p:spPr>
            <a:xfrm>
              <a:off x="5922097" y="1232777"/>
              <a:ext cx="5915025" cy="1962150"/>
            </a:xfrm>
            <a:prstGeom prst="rect">
              <a:avLst/>
            </a:prstGeom>
          </p:spPr>
        </p:pic>
        <p:pic>
          <p:nvPicPr>
            <p:cNvPr id="9" name="Picture 8">
              <a:extLst>
                <a:ext uri="{FF2B5EF4-FFF2-40B4-BE49-F238E27FC236}">
                  <a16:creationId xmlns:a16="http://schemas.microsoft.com/office/drawing/2014/main" id="{ADCF12E1-EE71-4780-9AD6-B945167BCEC4}"/>
                </a:ext>
              </a:extLst>
            </p:cNvPr>
            <p:cNvPicPr>
              <a:picLocks noChangeAspect="1"/>
            </p:cNvPicPr>
            <p:nvPr/>
          </p:nvPicPr>
          <p:blipFill>
            <a:blip r:embed="rId4"/>
            <a:stretch>
              <a:fillRect/>
            </a:stretch>
          </p:blipFill>
          <p:spPr>
            <a:xfrm>
              <a:off x="6615112" y="3416507"/>
              <a:ext cx="4714875" cy="1495425"/>
            </a:xfrm>
            <a:prstGeom prst="rect">
              <a:avLst/>
            </a:prstGeom>
          </p:spPr>
        </p:pic>
      </p:grpSp>
      <p:sp>
        <p:nvSpPr>
          <p:cNvPr id="17" name="Rectangle 16">
            <a:extLst>
              <a:ext uri="{FF2B5EF4-FFF2-40B4-BE49-F238E27FC236}">
                <a16:creationId xmlns:a16="http://schemas.microsoft.com/office/drawing/2014/main" id="{FDFE1F8B-E7B1-456F-8BC0-EC717A9E232C}"/>
              </a:ext>
              <a:ext uri="{C183D7F6-B498-43B3-948B-1728B52AA6E4}">
                <adec:decorative xmlns:adec="http://schemas.microsoft.com/office/drawing/2017/decorative" val="1"/>
              </a:ext>
            </a:extLst>
          </p:cNvPr>
          <p:cNvSpPr/>
          <p:nvPr/>
        </p:nvSpPr>
        <p:spPr bwMode="auto">
          <a:xfrm>
            <a:off x="4895850" y="1415293"/>
            <a:ext cx="7067549" cy="487850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208666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6319-DEA2-46D7-9EEF-96F74DE4B717}"/>
              </a:ext>
            </a:extLst>
          </p:cNvPr>
          <p:cNvSpPr>
            <a:spLocks noGrp="1"/>
          </p:cNvSpPr>
          <p:nvPr>
            <p:ph type="title"/>
          </p:nvPr>
        </p:nvSpPr>
        <p:spPr/>
        <p:txBody>
          <a:bodyPr/>
          <a:lstStyle/>
          <a:p>
            <a:r>
              <a:rPr lang="en-US"/>
              <a:t>Enabling MFA</a:t>
            </a:r>
          </a:p>
        </p:txBody>
      </p:sp>
      <p:sp>
        <p:nvSpPr>
          <p:cNvPr id="3" name="Rectangle 2">
            <a:extLst>
              <a:ext uri="{FF2B5EF4-FFF2-40B4-BE49-F238E27FC236}">
                <a16:creationId xmlns:a16="http://schemas.microsoft.com/office/drawing/2014/main" id="{A3B1F1C2-C2A2-4E3F-987F-32037DC137EA}"/>
              </a:ext>
            </a:extLst>
          </p:cNvPr>
          <p:cNvSpPr/>
          <p:nvPr/>
        </p:nvSpPr>
        <p:spPr>
          <a:xfrm>
            <a:off x="588263" y="1197483"/>
            <a:ext cx="3747754" cy="107235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Select the users that you want to modify and enable for MFA</a:t>
            </a:r>
          </a:p>
        </p:txBody>
      </p:sp>
      <p:sp>
        <p:nvSpPr>
          <p:cNvPr id="4" name="Rectangle 3">
            <a:extLst>
              <a:ext uri="{FF2B5EF4-FFF2-40B4-BE49-F238E27FC236}">
                <a16:creationId xmlns:a16="http://schemas.microsoft.com/office/drawing/2014/main" id="{97F3070C-38DA-4A2E-A64E-C35C4245C079}"/>
              </a:ext>
            </a:extLst>
          </p:cNvPr>
          <p:cNvSpPr/>
          <p:nvPr/>
        </p:nvSpPr>
        <p:spPr>
          <a:xfrm>
            <a:off x="588263" y="2393663"/>
            <a:ext cx="3747754" cy="121631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User states can be Enabled,  </a:t>
            </a:r>
          </a:p>
          <a:p>
            <a:pPr marL="0" marR="0" lvl="0" indent="0" defTabSz="1066800" eaLnBrk="1" fontAlgn="auto" latinLnBrk="0" hangingPunct="1">
              <a:lnSpc>
                <a:spcPct val="100000"/>
              </a:lnSpc>
              <a:spcBef>
                <a:spcPct val="0"/>
              </a:spcBef>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Enforced, or Disabled</a:t>
            </a:r>
          </a:p>
        </p:txBody>
      </p:sp>
      <p:sp>
        <p:nvSpPr>
          <p:cNvPr id="12" name="Rectangle 11">
            <a:extLst>
              <a:ext uri="{FF2B5EF4-FFF2-40B4-BE49-F238E27FC236}">
                <a16:creationId xmlns:a16="http://schemas.microsoft.com/office/drawing/2014/main" id="{FC7E882B-ADB4-426E-BE43-C808BF1446B9}"/>
              </a:ext>
            </a:extLst>
          </p:cNvPr>
          <p:cNvSpPr/>
          <p:nvPr/>
        </p:nvSpPr>
        <p:spPr>
          <a:xfrm>
            <a:off x="588263" y="3733800"/>
            <a:ext cx="3747754" cy="15906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On first-time sign-in, after MFA has been enabled, users are prompted to configure their MFA settings</a:t>
            </a:r>
          </a:p>
        </p:txBody>
      </p:sp>
      <p:sp>
        <p:nvSpPr>
          <p:cNvPr id="10" name="Rectangle 9">
            <a:extLst>
              <a:ext uri="{FF2B5EF4-FFF2-40B4-BE49-F238E27FC236}">
                <a16:creationId xmlns:a16="http://schemas.microsoft.com/office/drawing/2014/main" id="{D792ADB8-8BC5-475D-88F2-75A4CAF756B0}"/>
              </a:ext>
            </a:extLst>
          </p:cNvPr>
          <p:cNvSpPr/>
          <p:nvPr/>
        </p:nvSpPr>
        <p:spPr>
          <a:xfrm>
            <a:off x="588263" y="5450967"/>
            <a:ext cx="3747754" cy="11781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R="0" lvl="0" defTabSz="1066800" eaLnBrk="1" fontAlgn="auto" latinLnBrk="0" hangingPunct="1">
              <a:lnSpc>
                <a:spcPct val="100000"/>
              </a:lnSpc>
              <a:spcBef>
                <a:spcPct val="0"/>
              </a:spcBef>
              <a:spcAft>
                <a:spcPct val="35000"/>
              </a:spcAft>
              <a:buClrTx/>
              <a:buSzTx/>
              <a:tabLst/>
              <a:defRPr/>
            </a:pPr>
            <a:r>
              <a:rPr lang="en-US" sz="2000" kern="0" dirty="0">
                <a:latin typeface="Segoe UI"/>
                <a:ea typeface="+mn-ea"/>
                <a:cs typeface="+mn-cs"/>
              </a:rPr>
              <a:t>Azure MFA is included free of charge for global administrator security</a:t>
            </a:r>
          </a:p>
        </p:txBody>
      </p:sp>
      <p:pic>
        <p:nvPicPr>
          <p:cNvPr id="7" name="Picture 6" descr="Screenshot of the multi-factor authentication user page. Several users are selected. Drop-downs are shown for Views and Multi-Factor Auth status.">
            <a:extLst>
              <a:ext uri="{FF2B5EF4-FFF2-40B4-BE49-F238E27FC236}">
                <a16:creationId xmlns:a16="http://schemas.microsoft.com/office/drawing/2014/main" id="{F0CDEA76-8075-4ABE-872A-06098F2358B1}"/>
              </a:ext>
            </a:extLst>
          </p:cNvPr>
          <p:cNvPicPr>
            <a:picLocks noChangeAspect="1"/>
          </p:cNvPicPr>
          <p:nvPr/>
        </p:nvPicPr>
        <p:blipFill rotWithShape="1">
          <a:blip r:embed="rId3"/>
          <a:srcRect l="965" r="1206"/>
          <a:stretch/>
        </p:blipFill>
        <p:spPr>
          <a:xfrm>
            <a:off x="5026768" y="1447533"/>
            <a:ext cx="6177064" cy="4931554"/>
          </a:xfrm>
          <a:prstGeom prst="rect">
            <a:avLst/>
          </a:prstGeom>
        </p:spPr>
      </p:pic>
      <p:sp>
        <p:nvSpPr>
          <p:cNvPr id="15" name="Rectangle 14">
            <a:extLst>
              <a:ext uri="{FF2B5EF4-FFF2-40B4-BE49-F238E27FC236}">
                <a16:creationId xmlns:a16="http://schemas.microsoft.com/office/drawing/2014/main" id="{1214A954-6129-4B71-B025-985F8C1D1277}"/>
              </a:ext>
              <a:ext uri="{C183D7F6-B498-43B3-948B-1728B52AA6E4}">
                <adec:decorative xmlns:adec="http://schemas.microsoft.com/office/drawing/2017/decorative" val="1"/>
              </a:ext>
            </a:extLst>
          </p:cNvPr>
          <p:cNvSpPr/>
          <p:nvPr/>
        </p:nvSpPr>
        <p:spPr bwMode="auto">
          <a:xfrm>
            <a:off x="4514850" y="1197482"/>
            <a:ext cx="7200900" cy="5431656"/>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70692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454E-3B90-47F5-83E5-1DA57A46368E}"/>
              </a:ext>
            </a:extLst>
          </p:cNvPr>
          <p:cNvSpPr>
            <a:spLocks noGrp="1"/>
          </p:cNvSpPr>
          <p:nvPr>
            <p:ph type="title"/>
          </p:nvPr>
        </p:nvSpPr>
        <p:spPr/>
        <p:txBody>
          <a:bodyPr/>
          <a:lstStyle/>
          <a:p>
            <a:r>
              <a:rPr lang="en-US"/>
              <a:t>MFA Settings</a:t>
            </a:r>
          </a:p>
        </p:txBody>
      </p:sp>
      <p:sp>
        <p:nvSpPr>
          <p:cNvPr id="4" name="Rectangle 3">
            <a:extLst>
              <a:ext uri="{FF2B5EF4-FFF2-40B4-BE49-F238E27FC236}">
                <a16:creationId xmlns:a16="http://schemas.microsoft.com/office/drawing/2014/main" id="{A10779C6-8D37-4900-81DE-0277545040CC}"/>
              </a:ext>
            </a:extLst>
          </p:cNvPr>
          <p:cNvSpPr/>
          <p:nvPr/>
        </p:nvSpPr>
        <p:spPr>
          <a:xfrm>
            <a:off x="639038" y="1255149"/>
            <a:ext cx="3747754" cy="15906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Account Lockout – temporarily lock accounts if too many denied authentication attempts occur.</a:t>
            </a:r>
          </a:p>
        </p:txBody>
      </p:sp>
      <p:sp>
        <p:nvSpPr>
          <p:cNvPr id="8" name="Rectangle 7">
            <a:extLst>
              <a:ext uri="{FF2B5EF4-FFF2-40B4-BE49-F238E27FC236}">
                <a16:creationId xmlns:a16="http://schemas.microsoft.com/office/drawing/2014/main" id="{EE1BF5B3-5753-435A-ACA9-7C250662B713}"/>
              </a:ext>
            </a:extLst>
          </p:cNvPr>
          <p:cNvSpPr/>
          <p:nvPr/>
        </p:nvSpPr>
        <p:spPr>
          <a:xfrm>
            <a:off x="639038" y="3033712"/>
            <a:ext cx="3747754" cy="15906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Block/Unblock Users – block specific users from being able to receive MFA requests.</a:t>
            </a:r>
          </a:p>
        </p:txBody>
      </p:sp>
      <p:sp>
        <p:nvSpPr>
          <p:cNvPr id="10" name="Rectangle 9">
            <a:extLst>
              <a:ext uri="{FF2B5EF4-FFF2-40B4-BE49-F238E27FC236}">
                <a16:creationId xmlns:a16="http://schemas.microsoft.com/office/drawing/2014/main" id="{A3A67FBE-1268-4285-B67C-F21B86F07727}"/>
              </a:ext>
            </a:extLst>
          </p:cNvPr>
          <p:cNvSpPr/>
          <p:nvPr/>
        </p:nvSpPr>
        <p:spPr>
          <a:xfrm>
            <a:off x="639038" y="4718331"/>
            <a:ext cx="3747754" cy="15906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Fraud Alerts - Users can report fraudulent attempts to access their resources</a:t>
            </a:r>
          </a:p>
        </p:txBody>
      </p:sp>
      <p:sp>
        <p:nvSpPr>
          <p:cNvPr id="12" name="Rectangle 11">
            <a:extLst>
              <a:ext uri="{FF2B5EF4-FFF2-40B4-BE49-F238E27FC236}">
                <a16:creationId xmlns:a16="http://schemas.microsoft.com/office/drawing/2014/main" id="{3DE4E806-83EF-4A11-A93D-C3DDCB48AFDA}"/>
              </a:ext>
              <a:ext uri="{C183D7F6-B498-43B3-948B-1728B52AA6E4}">
                <adec:decorative xmlns:adec="http://schemas.microsoft.com/office/drawing/2017/decorative" val="1"/>
              </a:ext>
            </a:extLst>
          </p:cNvPr>
          <p:cNvSpPr/>
          <p:nvPr/>
        </p:nvSpPr>
        <p:spPr bwMode="auto">
          <a:xfrm>
            <a:off x="4685286" y="1255149"/>
            <a:ext cx="7078089" cy="505385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Screenshot of MFA Getting Started page. Fraud alert, Additional Cloud MFA settings, Notifications, and other settings are available.">
            <a:extLst>
              <a:ext uri="{FF2B5EF4-FFF2-40B4-BE49-F238E27FC236}">
                <a16:creationId xmlns:a16="http://schemas.microsoft.com/office/drawing/2014/main" id="{DF03F9BC-707F-4080-A3D3-9B392C40981F}"/>
              </a:ext>
            </a:extLst>
          </p:cNvPr>
          <p:cNvPicPr>
            <a:picLocks noChangeAspect="1"/>
          </p:cNvPicPr>
          <p:nvPr/>
        </p:nvPicPr>
        <p:blipFill>
          <a:blip r:embed="rId3"/>
          <a:stretch>
            <a:fillRect/>
          </a:stretch>
        </p:blipFill>
        <p:spPr>
          <a:xfrm>
            <a:off x="5175904" y="1580835"/>
            <a:ext cx="6096851" cy="4496427"/>
          </a:xfrm>
          <a:prstGeom prst="rect">
            <a:avLst/>
          </a:prstGeom>
        </p:spPr>
      </p:pic>
    </p:spTree>
    <p:extLst>
      <p:ext uri="{BB962C8B-B14F-4D97-AF65-F5344CB8AC3E}">
        <p14:creationId xmlns:p14="http://schemas.microsoft.com/office/powerpoint/2010/main" val="1525174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AB55-11D4-4D2B-8649-82A27BC64D66}"/>
              </a:ext>
            </a:extLst>
          </p:cNvPr>
          <p:cNvSpPr>
            <a:spLocks noGrp="1"/>
          </p:cNvSpPr>
          <p:nvPr>
            <p:ph type="title"/>
          </p:nvPr>
        </p:nvSpPr>
        <p:spPr/>
        <p:txBody>
          <a:bodyPr/>
          <a:lstStyle/>
          <a:p>
            <a:r>
              <a:rPr lang="en-US" dirty="0" err="1"/>
              <a:t>Passwordless</a:t>
            </a:r>
            <a:endParaRPr lang="en-US" dirty="0"/>
          </a:p>
        </p:txBody>
      </p:sp>
      <p:pic>
        <p:nvPicPr>
          <p:cNvPr id="5" name="Picture 4">
            <a:extLst>
              <a:ext uri="{FF2B5EF4-FFF2-40B4-BE49-F238E27FC236}">
                <a16:creationId xmlns:a16="http://schemas.microsoft.com/office/drawing/2014/main" id="{AC685F97-835D-4590-A18A-1690D0D64A0A}"/>
              </a:ext>
            </a:extLst>
          </p:cNvPr>
          <p:cNvPicPr>
            <a:picLocks noChangeAspect="1"/>
          </p:cNvPicPr>
          <p:nvPr/>
        </p:nvPicPr>
        <p:blipFill>
          <a:blip r:embed="rId3"/>
          <a:stretch>
            <a:fillRect/>
          </a:stretch>
        </p:blipFill>
        <p:spPr>
          <a:xfrm>
            <a:off x="1323861" y="1035907"/>
            <a:ext cx="9544278" cy="3919190"/>
          </a:xfrm>
          <a:prstGeom prst="rect">
            <a:avLst/>
          </a:prstGeom>
        </p:spPr>
      </p:pic>
      <p:sp>
        <p:nvSpPr>
          <p:cNvPr id="7" name="Rectangle 6">
            <a:extLst>
              <a:ext uri="{FF2B5EF4-FFF2-40B4-BE49-F238E27FC236}">
                <a16:creationId xmlns:a16="http://schemas.microsoft.com/office/drawing/2014/main" id="{7058C095-24AA-48EB-80A0-CACBC53B58AA}"/>
              </a:ext>
            </a:extLst>
          </p:cNvPr>
          <p:cNvSpPr/>
          <p:nvPr/>
        </p:nvSpPr>
        <p:spPr>
          <a:xfrm>
            <a:off x="588263" y="5102919"/>
            <a:ext cx="4935207" cy="120279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Log in without using a password, ever.</a:t>
            </a:r>
          </a:p>
        </p:txBody>
      </p:sp>
      <p:sp>
        <p:nvSpPr>
          <p:cNvPr id="9" name="Rectangle 8">
            <a:extLst>
              <a:ext uri="{FF2B5EF4-FFF2-40B4-BE49-F238E27FC236}">
                <a16:creationId xmlns:a16="http://schemas.microsoft.com/office/drawing/2014/main" id="{7281267A-D295-49D1-B0FB-7540A5D4C288}"/>
              </a:ext>
            </a:extLst>
          </p:cNvPr>
          <p:cNvSpPr/>
          <p:nvPr/>
        </p:nvSpPr>
        <p:spPr>
          <a:xfrm>
            <a:off x="6668532" y="5102918"/>
            <a:ext cx="4935207" cy="120279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2000" kern="0" dirty="0">
                <a:latin typeface="Segoe UI"/>
                <a:ea typeface="+mn-ea"/>
                <a:cs typeface="+mn-cs"/>
              </a:rPr>
              <a:t>Increased security</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Better user experience</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2000" kern="0" dirty="0">
                <a:latin typeface="Segoe UI"/>
                <a:ea typeface="+mn-ea"/>
                <a:cs typeface="+mn-cs"/>
              </a:rPr>
              <a:t>More insights with logs and audits</a:t>
            </a:r>
            <a:endParaRPr kumimoji="0" lang="en-US" sz="2000" b="0" i="0" u="none" strike="noStrike" kern="0" cap="none" spc="0" normalizeH="0" baseline="0" noProof="0" dirty="0">
              <a:ln>
                <a:noFill/>
              </a:ln>
              <a:effectLst/>
              <a:uLnTx/>
              <a:uFillTx/>
              <a:latin typeface="Segoe UI"/>
              <a:ea typeface="+mn-ea"/>
              <a:cs typeface="+mn-cs"/>
            </a:endParaRPr>
          </a:p>
        </p:txBody>
      </p:sp>
    </p:spTree>
    <p:extLst>
      <p:ext uri="{BB962C8B-B14F-4D97-AF65-F5344CB8AC3E}">
        <p14:creationId xmlns:p14="http://schemas.microsoft.com/office/powerpoint/2010/main" val="7709736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38A-71D0-49B9-9317-361AEBD9BC07}"/>
              </a:ext>
            </a:extLst>
          </p:cNvPr>
          <p:cNvSpPr>
            <a:spLocks noGrp="1"/>
          </p:cNvSpPr>
          <p:nvPr>
            <p:ph type="title"/>
          </p:nvPr>
        </p:nvSpPr>
        <p:spPr>
          <a:xfrm>
            <a:off x="588263" y="1317546"/>
            <a:ext cx="4167887" cy="2215991"/>
          </a:xfrm>
        </p:spPr>
        <p:txBody>
          <a:bodyPr/>
          <a:lstStyle/>
          <a:p>
            <a:r>
              <a:rPr lang="en-US" dirty="0"/>
              <a:t>Demonstrations: Azure Active Directory</a:t>
            </a:r>
            <a:br>
              <a:rPr lang="en-US" dirty="0"/>
            </a:br>
            <a:endParaRPr lang="en-US" dirty="0"/>
          </a:p>
        </p:txBody>
      </p:sp>
      <p:sp>
        <p:nvSpPr>
          <p:cNvPr id="4" name="Text Placeholder 3">
            <a:extLst>
              <a:ext uri="{FF2B5EF4-FFF2-40B4-BE49-F238E27FC236}">
                <a16:creationId xmlns:a16="http://schemas.microsoft.com/office/drawing/2014/main" id="{AB00B636-C3D1-47B7-8633-6E9D6EC4DB57}"/>
              </a:ext>
            </a:extLst>
          </p:cNvPr>
          <p:cNvSpPr>
            <a:spLocks noGrp="1"/>
          </p:cNvSpPr>
          <p:nvPr>
            <p:ph type="body" sz="quarter" idx="12"/>
          </p:nvPr>
        </p:nvSpPr>
        <p:spPr>
          <a:xfrm>
            <a:off x="591567" y="3124200"/>
            <a:ext cx="4164583" cy="1708160"/>
          </a:xfrm>
        </p:spPr>
        <p:txBody>
          <a:bodyPr/>
          <a:lstStyle/>
          <a:p>
            <a:pPr marL="342900" indent="-342900">
              <a:spcAft>
                <a:spcPts val="600"/>
              </a:spcAft>
              <a:buFont typeface="Arial" panose="020B0604020202020204" pitchFamily="34" charset="0"/>
              <a:buChar char="•"/>
            </a:pPr>
            <a:r>
              <a:rPr lang="en-US" sz="2400" dirty="0"/>
              <a:t>Navigating Azure (required)</a:t>
            </a:r>
          </a:p>
          <a:p>
            <a:pPr marL="342900" indent="-342900">
              <a:spcAft>
                <a:spcPts val="600"/>
              </a:spcAft>
              <a:buFont typeface="Arial" panose="020B0604020202020204" pitchFamily="34" charset="0"/>
              <a:buChar char="•"/>
            </a:pPr>
            <a:r>
              <a:rPr lang="en-US" sz="2400" dirty="0"/>
              <a:t>Azure AD Licensing</a:t>
            </a:r>
          </a:p>
          <a:p>
            <a:pPr marL="342900" indent="-342900">
              <a:spcAft>
                <a:spcPts val="600"/>
              </a:spcAft>
              <a:buFont typeface="Arial" panose="020B0604020202020204" pitchFamily="34" charset="0"/>
              <a:buChar char="•"/>
            </a:pPr>
            <a:r>
              <a:rPr lang="en-US" sz="2400" dirty="0"/>
              <a:t>Users and Groups</a:t>
            </a:r>
          </a:p>
          <a:p>
            <a:pPr marL="342900" indent="-342900">
              <a:spcAft>
                <a:spcPts val="600"/>
              </a:spcAft>
              <a:buFont typeface="Arial" panose="020B0604020202020204" pitchFamily="34" charset="0"/>
              <a:buChar char="•"/>
            </a:pPr>
            <a:r>
              <a:rPr lang="en-US" sz="2400" dirty="0"/>
              <a:t>Multi-Factor Authentication</a:t>
            </a:r>
          </a:p>
        </p:txBody>
      </p:sp>
      <p:sp>
        <p:nvSpPr>
          <p:cNvPr id="20" name="Text Placeholder 3">
            <a:extLst>
              <a:ext uri="{FF2B5EF4-FFF2-40B4-BE49-F238E27FC236}">
                <a16:creationId xmlns:a16="http://schemas.microsoft.com/office/drawing/2014/main" id="{1A4C2DEB-F183-4631-AD48-DC90579A4798}"/>
              </a:ext>
            </a:extLst>
          </p:cNvPr>
          <p:cNvSpPr txBox="1">
            <a:spLocks/>
          </p:cNvSpPr>
          <p:nvPr/>
        </p:nvSpPr>
        <p:spPr>
          <a:xfrm>
            <a:off x="5705475" y="5479630"/>
            <a:ext cx="5638327" cy="914400"/>
          </a:xfrm>
          <a:prstGeom prst="rect">
            <a:avLst/>
          </a:prstGeom>
          <a:solidFill>
            <a:schemeClr val="bg1">
              <a:lumMod val="95000"/>
            </a:schemeClr>
          </a:solidFill>
          <a:ln>
            <a:solidFill>
              <a:schemeClr val="bg1">
                <a:lumMod val="95000"/>
              </a:schemeClr>
            </a:solidFill>
          </a:ln>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chemeClr val="tx1"/>
                </a:solidFill>
                <a:effectLst/>
                <a:uLnTx/>
                <a:uFillTx/>
                <a:latin typeface="Segoe UI"/>
                <a:ea typeface="+mn-ea"/>
                <a:cs typeface="+mn-cs"/>
              </a:rPr>
              <a:t>An alternative to the Navigating Azure demonstration is the MS Learn </a:t>
            </a:r>
            <a:r>
              <a:rPr kumimoji="0" lang="en-US" sz="2000" b="0" i="1" u="none" strike="noStrike" kern="1200" cap="none" spc="0" normalizeH="0" baseline="0" noProof="0" dirty="0">
                <a:ln>
                  <a:noFill/>
                </a:ln>
                <a:solidFill>
                  <a:schemeClr val="tx1"/>
                </a:solidFill>
                <a:effectLst/>
                <a:uLnTx/>
                <a:uFillTx/>
                <a:latin typeface="Segoe UI"/>
                <a:ea typeface="+mn-ea"/>
                <a:cs typeface="+mn-cs"/>
              </a:rPr>
              <a:t>Manage services with the Azure portal </a:t>
            </a:r>
            <a:r>
              <a:rPr kumimoji="0" lang="en-US" sz="2000" b="0" i="0" u="none" strike="noStrike" kern="1200" cap="none" spc="0" normalizeH="0" baseline="0" noProof="0" dirty="0">
                <a:ln>
                  <a:noFill/>
                </a:ln>
                <a:solidFill>
                  <a:schemeClr val="tx1"/>
                </a:solidFill>
                <a:effectLst/>
                <a:uLnTx/>
                <a:uFillTx/>
                <a:latin typeface="Segoe UI"/>
                <a:ea typeface="+mn-ea"/>
                <a:cs typeface="+mn-cs"/>
              </a:rPr>
              <a:t>module</a:t>
            </a:r>
          </a:p>
        </p:txBody>
      </p:sp>
    </p:spTree>
    <p:extLst>
      <p:ext uri="{BB962C8B-B14F-4D97-AF65-F5344CB8AC3E}">
        <p14:creationId xmlns:p14="http://schemas.microsoft.com/office/powerpoint/2010/main" val="255323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CB81C8-9E7E-4B31-BC53-724987B1B849}"/>
              </a:ext>
            </a:extLst>
          </p:cNvPr>
          <p:cNvSpPr>
            <a:spLocks noGrp="1"/>
          </p:cNvSpPr>
          <p:nvPr>
            <p:ph type="title"/>
          </p:nvPr>
        </p:nvSpPr>
        <p:spPr/>
        <p:txBody>
          <a:bodyPr/>
          <a:lstStyle/>
          <a:p>
            <a:r>
              <a:rPr lang="en-US" dirty="0"/>
              <a:t>Additional Study – Azure Active Directory</a:t>
            </a:r>
          </a:p>
        </p:txBody>
      </p:sp>
      <p:sp>
        <p:nvSpPr>
          <p:cNvPr id="2" name="Rectangle 1">
            <a:extLst>
              <a:ext uri="{FF2B5EF4-FFF2-40B4-BE49-F238E27FC236}">
                <a16:creationId xmlns:a16="http://schemas.microsoft.com/office/drawing/2014/main" id="{5F0F760B-7540-4464-9C09-914766171BAE}"/>
              </a:ext>
            </a:extLst>
          </p:cNvPr>
          <p:cNvSpPr/>
          <p:nvPr/>
        </p:nvSpPr>
        <p:spPr bwMode="auto">
          <a:xfrm>
            <a:off x="598489" y="1385888"/>
            <a:ext cx="3478211" cy="640080"/>
          </a:xfrm>
          <a:prstGeom prst="rect">
            <a:avLst/>
          </a:prstGeom>
          <a:solidFill>
            <a:schemeClr val="accent1">
              <a:lumMod val="50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4F806B5A-3EF4-4843-A0FF-4FA9E2FAA112}"/>
              </a:ext>
            </a:extLst>
          </p:cNvPr>
          <p:cNvSpPr/>
          <p:nvPr/>
        </p:nvSpPr>
        <p:spPr bwMode="auto">
          <a:xfrm>
            <a:off x="4133850" y="1385888"/>
            <a:ext cx="7148540"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a:ea typeface="+mn-ea"/>
                <a:cs typeface="+mn-cs"/>
              </a:rPr>
              <a:t>Microsoft Learn Modules (docs.microsoft.com/Learn)</a:t>
            </a:r>
          </a:p>
        </p:txBody>
      </p:sp>
      <p:sp>
        <p:nvSpPr>
          <p:cNvPr id="4" name="Text Placeholder 3">
            <a:extLst>
              <a:ext uri="{FF2B5EF4-FFF2-40B4-BE49-F238E27FC236}">
                <a16:creationId xmlns:a16="http://schemas.microsoft.com/office/drawing/2014/main" id="{4C038769-9805-4470-A404-FA92F12C4EB8}"/>
              </a:ext>
            </a:extLst>
          </p:cNvPr>
          <p:cNvSpPr>
            <a:spLocks noGrp="1"/>
          </p:cNvSpPr>
          <p:nvPr>
            <p:ph type="body" sz="quarter" idx="4294967295"/>
          </p:nvPr>
        </p:nvSpPr>
        <p:spPr>
          <a:xfrm>
            <a:off x="4133850" y="2269248"/>
            <a:ext cx="6562725" cy="3016250"/>
          </a:xfrm>
        </p:spPr>
        <p:txBody>
          <a:bodyPr/>
          <a:lstStyle/>
          <a:p>
            <a:pPr marL="228600" lvl="1" indent="0">
              <a:spcAft>
                <a:spcPts val="1200"/>
              </a:spcAft>
              <a:buNone/>
            </a:pPr>
            <a:r>
              <a:rPr lang="en-US" dirty="0"/>
              <a:t>Secure your identities by using Azure Active Directory</a:t>
            </a:r>
          </a:p>
          <a:p>
            <a:pPr marL="228600" lvl="1" indent="0">
              <a:spcAft>
                <a:spcPts val="1200"/>
              </a:spcAft>
              <a:buNone/>
            </a:pPr>
            <a:r>
              <a:rPr lang="en-US" dirty="0"/>
              <a:t>Manage users and groups in Azure Active Directory</a:t>
            </a:r>
          </a:p>
          <a:p>
            <a:pPr marL="228600" lvl="1" indent="0">
              <a:spcAft>
                <a:spcPts val="1200"/>
              </a:spcAft>
              <a:buNone/>
            </a:pPr>
            <a:r>
              <a:rPr lang="en-US" dirty="0"/>
              <a:t>Create Azure users and groups in Azure Active Directory (Exercise)</a:t>
            </a:r>
          </a:p>
          <a:p>
            <a:pPr marL="228600" lvl="1" indent="0">
              <a:spcAft>
                <a:spcPts val="1200"/>
              </a:spcAft>
              <a:buNone/>
            </a:pPr>
            <a:r>
              <a:rPr lang="en-US" dirty="0"/>
              <a:t>Secure Azure Active Directory users with Multi-Factor Authentication (Exercise)</a:t>
            </a:r>
          </a:p>
          <a:p>
            <a:pPr marL="228600" lvl="1" indent="0">
              <a:spcAft>
                <a:spcPts val="1200"/>
              </a:spcAft>
              <a:buNone/>
            </a:pPr>
            <a:r>
              <a:rPr lang="en-US" dirty="0"/>
              <a:t>Secure your cloud resources with access control </a:t>
            </a:r>
          </a:p>
        </p:txBody>
      </p:sp>
      <p:cxnSp>
        <p:nvCxnSpPr>
          <p:cNvPr id="9" name="Straight Connector 8">
            <a:extLst>
              <a:ext uri="{FF2B5EF4-FFF2-40B4-BE49-F238E27FC236}">
                <a16:creationId xmlns:a16="http://schemas.microsoft.com/office/drawing/2014/main" id="{35303301-B8ED-4D26-A98F-75CAE2D8BEA3}"/>
              </a:ext>
              <a:ext uri="{C183D7F6-B498-43B3-948B-1728B52AA6E4}">
                <adec:decorative xmlns:adec="http://schemas.microsoft.com/office/drawing/2017/decorative" val="1"/>
              </a:ext>
            </a:extLst>
          </p:cNvPr>
          <p:cNvCxnSpPr>
            <a:cxnSpLocks/>
          </p:cNvCxnSpPr>
          <p:nvPr/>
        </p:nvCxnSpPr>
        <p:spPr>
          <a:xfrm>
            <a:off x="4150246" y="2709190"/>
            <a:ext cx="713214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07B1BD-B8DD-4098-A103-7F784DC1267B}"/>
              </a:ext>
              <a:ext uri="{C183D7F6-B498-43B3-948B-1728B52AA6E4}">
                <adec:decorative xmlns:adec="http://schemas.microsoft.com/office/drawing/2017/decorative" val="1"/>
              </a:ext>
            </a:extLst>
          </p:cNvPr>
          <p:cNvCxnSpPr>
            <a:cxnSpLocks/>
          </p:cNvCxnSpPr>
          <p:nvPr/>
        </p:nvCxnSpPr>
        <p:spPr>
          <a:xfrm>
            <a:off x="4202127" y="3221513"/>
            <a:ext cx="713214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0BB4E7-A147-42E5-9B44-78E727CDB1CA}"/>
              </a:ext>
              <a:ext uri="{C183D7F6-B498-43B3-948B-1728B52AA6E4}">
                <adec:decorative xmlns:adec="http://schemas.microsoft.com/office/drawing/2017/decorative" val="1"/>
              </a:ext>
            </a:extLst>
          </p:cNvPr>
          <p:cNvCxnSpPr>
            <a:cxnSpLocks/>
          </p:cNvCxnSpPr>
          <p:nvPr/>
        </p:nvCxnSpPr>
        <p:spPr>
          <a:xfrm>
            <a:off x="4202127" y="4038645"/>
            <a:ext cx="713214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A2342-FCC5-42F4-9025-B2744E2CB878}"/>
              </a:ext>
              <a:ext uri="{C183D7F6-B498-43B3-948B-1728B52AA6E4}">
                <adec:decorative xmlns:adec="http://schemas.microsoft.com/office/drawing/2017/decorative" val="1"/>
              </a:ext>
            </a:extLst>
          </p:cNvPr>
          <p:cNvCxnSpPr>
            <a:cxnSpLocks/>
          </p:cNvCxnSpPr>
          <p:nvPr/>
        </p:nvCxnSpPr>
        <p:spPr>
          <a:xfrm>
            <a:off x="4224824" y="4901160"/>
            <a:ext cx="713214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5B024E-422C-454C-943D-B16991C6DB6F}"/>
              </a:ext>
              <a:ext uri="{C183D7F6-B498-43B3-948B-1728B52AA6E4}">
                <adec:decorative xmlns:adec="http://schemas.microsoft.com/office/drawing/2017/decorative" val="1"/>
              </a:ext>
            </a:extLst>
          </p:cNvPr>
          <p:cNvCxnSpPr>
            <a:cxnSpLocks/>
          </p:cNvCxnSpPr>
          <p:nvPr/>
        </p:nvCxnSpPr>
        <p:spPr>
          <a:xfrm>
            <a:off x="4224824" y="5471850"/>
            <a:ext cx="713214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81351ED-8DEF-4164-B1A8-A8E61B3920D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spTree>
    <p:extLst>
      <p:ext uri="{BB962C8B-B14F-4D97-AF65-F5344CB8AC3E}">
        <p14:creationId xmlns:p14="http://schemas.microsoft.com/office/powerpoint/2010/main" val="20187879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Azure AD Identity Protection</a:t>
            </a:r>
          </a:p>
        </p:txBody>
      </p:sp>
      <p:pic>
        <p:nvPicPr>
          <p:cNvPr id="3" name="Picture 2">
            <a:extLst>
              <a:ext uri="{FF2B5EF4-FFF2-40B4-BE49-F238E27FC236}">
                <a16:creationId xmlns:a16="http://schemas.microsoft.com/office/drawing/2014/main" id="{539BA8CB-3C3C-4B24-AE7D-CC3CBDDD77F0}"/>
              </a:ext>
              <a:ext uri="{C183D7F6-B498-43B3-948B-1728B52AA6E4}">
                <adec:decorative xmlns:adec="http://schemas.microsoft.com/office/drawing/2017/decorative" val="1"/>
              </a:ext>
            </a:extLst>
          </p:cNvPr>
          <p:cNvPicPr>
            <a:picLocks noChangeAspect="1"/>
          </p:cNvPicPr>
          <p:nvPr/>
        </p:nvPicPr>
        <p:blipFill>
          <a:blip r:embed="rId3"/>
          <a:srcRect/>
          <a:stretch/>
        </p:blipFill>
        <p:spPr>
          <a:xfrm flipH="1">
            <a:off x="9984831" y="2623023"/>
            <a:ext cx="1429564" cy="1429564"/>
          </a:xfrm>
          <a:prstGeom prst="rect">
            <a:avLst/>
          </a:prstGeom>
        </p:spPr>
      </p:pic>
    </p:spTree>
    <p:extLst>
      <p:ext uri="{BB962C8B-B14F-4D97-AF65-F5344CB8AC3E}">
        <p14:creationId xmlns:p14="http://schemas.microsoft.com/office/powerpoint/2010/main" val="9570514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0D42-9AA7-4EF9-9CE7-61A69BE4A1F9}"/>
              </a:ext>
            </a:extLst>
          </p:cNvPr>
          <p:cNvSpPr>
            <a:spLocks noGrp="1"/>
          </p:cNvSpPr>
          <p:nvPr>
            <p:ph type="title"/>
          </p:nvPr>
        </p:nvSpPr>
        <p:spPr/>
        <p:txBody>
          <a:bodyPr/>
          <a:lstStyle/>
          <a:p>
            <a:r>
              <a:rPr lang="en-US">
                <a:cs typeface="Segoe UI"/>
              </a:rPr>
              <a:t>Azure AD Identity Protection</a:t>
            </a:r>
            <a:endParaRPr lang="en-US"/>
          </a:p>
        </p:txBody>
      </p:sp>
      <p:pic>
        <p:nvPicPr>
          <p:cNvPr id="23" name="Picture 22">
            <a:extLst>
              <a:ext uri="{FF2B5EF4-FFF2-40B4-BE49-F238E27FC236}">
                <a16:creationId xmlns:a16="http://schemas.microsoft.com/office/drawing/2014/main" id="{0211286D-3549-4E81-827F-4A990EC5D4E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74740" y="5195332"/>
            <a:ext cx="5593299" cy="866775"/>
          </a:xfrm>
          <a:prstGeom prst="rect">
            <a:avLst/>
          </a:prstGeom>
        </p:spPr>
      </p:pic>
      <p:sp>
        <p:nvSpPr>
          <p:cNvPr id="25" name="TextBox 24">
            <a:extLst>
              <a:ext uri="{FF2B5EF4-FFF2-40B4-BE49-F238E27FC236}">
                <a16:creationId xmlns:a16="http://schemas.microsoft.com/office/drawing/2014/main" id="{A335D3F8-1456-4DDA-B089-77E54D79E99F}"/>
              </a:ext>
            </a:extLst>
          </p:cNvPr>
          <p:cNvSpPr txBox="1"/>
          <p:nvPr/>
        </p:nvSpPr>
        <p:spPr>
          <a:xfrm>
            <a:off x="4393765" y="5312877"/>
            <a:ext cx="2570253" cy="461665"/>
          </a:xfrm>
          <a:prstGeom prst="rect">
            <a:avLst/>
          </a:prstGeom>
          <a:noFill/>
        </p:spPr>
        <p:txBody>
          <a:bodyPr wrap="square">
            <a:spAutoFit/>
          </a:bodyPr>
          <a:lstStyle/>
          <a:p>
            <a:pPr marL="0" indent="0">
              <a:spcAft>
                <a:spcPts val="2400"/>
              </a:spcAft>
              <a:buNone/>
            </a:pPr>
            <a:r>
              <a:rPr lang="en-US" sz="2400" dirty="0">
                <a:latin typeface="Segoe UI" panose="020B0502040204020203" pitchFamily="34" charset="0"/>
                <a:cs typeface="Segoe UI" panose="020B0502040204020203" pitchFamily="34" charset="0"/>
              </a:rPr>
              <a:t>Access Reviews</a:t>
            </a:r>
          </a:p>
        </p:txBody>
      </p:sp>
      <p:pic>
        <p:nvPicPr>
          <p:cNvPr id="31" name="Picture 30">
            <a:extLst>
              <a:ext uri="{FF2B5EF4-FFF2-40B4-BE49-F238E27FC236}">
                <a16:creationId xmlns:a16="http://schemas.microsoft.com/office/drawing/2014/main" id="{DC46E4C5-EA7D-4CCA-A9CA-E6EDBD56758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22205" y="5437784"/>
            <a:ext cx="342555" cy="336758"/>
          </a:xfrm>
          <a:prstGeom prst="rect">
            <a:avLst/>
          </a:prstGeom>
        </p:spPr>
      </p:pic>
      <p:grpSp>
        <p:nvGrpSpPr>
          <p:cNvPr id="29" name="Group 28">
            <a:extLst>
              <a:ext uri="{FF2B5EF4-FFF2-40B4-BE49-F238E27FC236}">
                <a16:creationId xmlns:a16="http://schemas.microsoft.com/office/drawing/2014/main" id="{B8F01092-616C-471B-A2D3-710699FE7A12}"/>
              </a:ext>
              <a:ext uri="{C183D7F6-B498-43B3-948B-1728B52AA6E4}">
                <adec:decorative xmlns:adec="http://schemas.microsoft.com/office/drawing/2017/decorative" val="1"/>
              </a:ext>
            </a:extLst>
          </p:cNvPr>
          <p:cNvGrpSpPr/>
          <p:nvPr/>
        </p:nvGrpSpPr>
        <p:grpSpPr>
          <a:xfrm>
            <a:off x="3618497" y="703113"/>
            <a:ext cx="5677727" cy="4422068"/>
            <a:chOff x="514350" y="1302696"/>
            <a:chExt cx="5581650" cy="4422068"/>
          </a:xfrm>
        </p:grpSpPr>
        <p:pic>
          <p:nvPicPr>
            <p:cNvPr id="7" name="Picture 6">
              <a:extLst>
                <a:ext uri="{FF2B5EF4-FFF2-40B4-BE49-F238E27FC236}">
                  <a16:creationId xmlns:a16="http://schemas.microsoft.com/office/drawing/2014/main" id="{4AA3E8DB-4C02-4293-B87A-DC3229B82492}"/>
                </a:ext>
              </a:extLst>
            </p:cNvPr>
            <p:cNvPicPr>
              <a:picLocks noChangeAspect="1"/>
            </p:cNvPicPr>
            <p:nvPr/>
          </p:nvPicPr>
          <p:blipFill>
            <a:blip r:embed="rId5"/>
            <a:stretch>
              <a:fillRect/>
            </a:stretch>
          </p:blipFill>
          <p:spPr>
            <a:xfrm>
              <a:off x="514350" y="1302696"/>
              <a:ext cx="5581650" cy="4349074"/>
            </a:xfrm>
            <a:prstGeom prst="rect">
              <a:avLst/>
            </a:prstGeom>
          </p:spPr>
        </p:pic>
        <p:pic>
          <p:nvPicPr>
            <p:cNvPr id="9" name="Picture 8" descr="Icon of a person inside square shape box">
              <a:extLst>
                <a:ext uri="{FF2B5EF4-FFF2-40B4-BE49-F238E27FC236}">
                  <a16:creationId xmlns:a16="http://schemas.microsoft.com/office/drawing/2014/main" id="{90CCFA76-1E52-4106-ABB7-6A50DC1A1767}"/>
                </a:ext>
              </a:extLst>
            </p:cNvPr>
            <p:cNvPicPr>
              <a:picLocks noChangeAspect="1"/>
            </p:cNvPicPr>
            <p:nvPr/>
          </p:nvPicPr>
          <p:blipFill>
            <a:blip r:embed="rId6"/>
            <a:stretch>
              <a:fillRect/>
            </a:stretch>
          </p:blipFill>
          <p:spPr>
            <a:xfrm>
              <a:off x="677413" y="1502365"/>
              <a:ext cx="343600" cy="343600"/>
            </a:xfrm>
            <a:prstGeom prst="rect">
              <a:avLst/>
            </a:prstGeom>
          </p:spPr>
        </p:pic>
        <p:pic>
          <p:nvPicPr>
            <p:cNvPr id="11" name="Picture 10" descr="Icon of 5 circles join in a line">
              <a:extLst>
                <a:ext uri="{FF2B5EF4-FFF2-40B4-BE49-F238E27FC236}">
                  <a16:creationId xmlns:a16="http://schemas.microsoft.com/office/drawing/2014/main" id="{AFCEC75D-247C-486D-BEC5-AAF00A521540}"/>
                </a:ext>
              </a:extLst>
            </p:cNvPr>
            <p:cNvPicPr>
              <a:picLocks noChangeAspect="1"/>
            </p:cNvPicPr>
            <p:nvPr/>
          </p:nvPicPr>
          <p:blipFill>
            <a:blip r:embed="rId7"/>
            <a:stretch>
              <a:fillRect/>
            </a:stretch>
          </p:blipFill>
          <p:spPr>
            <a:xfrm>
              <a:off x="714611" y="2236275"/>
              <a:ext cx="295275" cy="295275"/>
            </a:xfrm>
            <a:prstGeom prst="rect">
              <a:avLst/>
            </a:prstGeom>
          </p:spPr>
        </p:pic>
        <p:pic>
          <p:nvPicPr>
            <p:cNvPr id="13" name="Picture 12" descr="Icon of two buildings and a cloud on top of them">
              <a:extLst>
                <a:ext uri="{FF2B5EF4-FFF2-40B4-BE49-F238E27FC236}">
                  <a16:creationId xmlns:a16="http://schemas.microsoft.com/office/drawing/2014/main" id="{07EFE7B7-CC82-429C-BECD-5AF9994DDA46}"/>
                </a:ext>
              </a:extLst>
            </p:cNvPr>
            <p:cNvPicPr>
              <a:picLocks noChangeAspect="1"/>
            </p:cNvPicPr>
            <p:nvPr/>
          </p:nvPicPr>
          <p:blipFill>
            <a:blip r:embed="rId8">
              <a:clrChange>
                <a:clrFrom>
                  <a:srgbClr val="FFFFFF"/>
                </a:clrFrom>
                <a:clrTo>
                  <a:srgbClr val="FFFFFF">
                    <a:alpha val="0"/>
                  </a:srgbClr>
                </a:clrTo>
              </a:clrChange>
            </a:blip>
            <a:srcRect/>
            <a:stretch/>
          </p:blipFill>
          <p:spPr>
            <a:xfrm>
              <a:off x="707534" y="2984558"/>
              <a:ext cx="304300" cy="304300"/>
            </a:xfrm>
            <a:prstGeom prst="rect">
              <a:avLst/>
            </a:prstGeom>
          </p:spPr>
        </p:pic>
        <p:pic>
          <p:nvPicPr>
            <p:cNvPr id="15" name="Picture 14" descr="Icon of a 3 lines forming hierarchy">
              <a:extLst>
                <a:ext uri="{FF2B5EF4-FFF2-40B4-BE49-F238E27FC236}">
                  <a16:creationId xmlns:a16="http://schemas.microsoft.com/office/drawing/2014/main" id="{90C7D94C-CEEB-4908-8B74-CF550C92C3DF}"/>
                </a:ext>
              </a:extLst>
            </p:cNvPr>
            <p:cNvPicPr>
              <a:picLocks noChangeAspect="1"/>
            </p:cNvPicPr>
            <p:nvPr/>
          </p:nvPicPr>
          <p:blipFill>
            <a:blip r:embed="rId9"/>
            <a:stretch>
              <a:fillRect/>
            </a:stretch>
          </p:blipFill>
          <p:spPr>
            <a:xfrm>
              <a:off x="707534" y="5155363"/>
              <a:ext cx="338660" cy="338660"/>
            </a:xfrm>
            <a:prstGeom prst="rect">
              <a:avLst/>
            </a:prstGeom>
          </p:spPr>
        </p:pic>
        <p:pic>
          <p:nvPicPr>
            <p:cNvPr id="17" name="Picture 16" descr="Icon of a rectangle shape arranging ascending order">
              <a:extLst>
                <a:ext uri="{FF2B5EF4-FFF2-40B4-BE49-F238E27FC236}">
                  <a16:creationId xmlns:a16="http://schemas.microsoft.com/office/drawing/2014/main" id="{AA1AABB8-94CC-464D-8282-AC5ADFC69271}"/>
                </a:ext>
              </a:extLst>
            </p:cNvPr>
            <p:cNvPicPr>
              <a:picLocks noChangeAspect="1"/>
            </p:cNvPicPr>
            <p:nvPr/>
          </p:nvPicPr>
          <p:blipFill>
            <a:blip r:embed="rId10"/>
            <a:stretch>
              <a:fillRect/>
            </a:stretch>
          </p:blipFill>
          <p:spPr>
            <a:xfrm>
              <a:off x="694825" y="3694646"/>
              <a:ext cx="309430" cy="309775"/>
            </a:xfrm>
            <a:prstGeom prst="rect">
              <a:avLst/>
            </a:prstGeom>
          </p:spPr>
        </p:pic>
        <p:pic>
          <p:nvPicPr>
            <p:cNvPr id="19" name="Picture 18" descr="Icon of two arrows pointing up and down with traffic light in between">
              <a:extLst>
                <a:ext uri="{FF2B5EF4-FFF2-40B4-BE49-F238E27FC236}">
                  <a16:creationId xmlns:a16="http://schemas.microsoft.com/office/drawing/2014/main" id="{AE834BC2-4F2C-4DE2-BDB6-2845817ADD85}"/>
                </a:ext>
              </a:extLst>
            </p:cNvPr>
            <p:cNvPicPr>
              <a:picLocks noChangeAspect="1"/>
            </p:cNvPicPr>
            <p:nvPr/>
          </p:nvPicPr>
          <p:blipFill>
            <a:blip r:embed="rId11">
              <a:clrChange>
                <a:clrFrom>
                  <a:srgbClr val="FFFFFF"/>
                </a:clrFrom>
                <a:clrTo>
                  <a:srgbClr val="FFFFFF">
                    <a:alpha val="0"/>
                  </a:srgbClr>
                </a:clrTo>
              </a:clrChange>
            </a:blip>
            <a:srcRect/>
            <a:stretch/>
          </p:blipFill>
          <p:spPr>
            <a:xfrm>
              <a:off x="690047" y="4469778"/>
              <a:ext cx="310084" cy="310084"/>
            </a:xfrm>
            <a:prstGeom prst="rect">
              <a:avLst/>
            </a:prstGeom>
          </p:spPr>
        </p:pic>
        <p:cxnSp>
          <p:nvCxnSpPr>
            <p:cNvPr id="27" name="Straight Connector 26">
              <a:extLst>
                <a:ext uri="{FF2B5EF4-FFF2-40B4-BE49-F238E27FC236}">
                  <a16:creationId xmlns:a16="http://schemas.microsoft.com/office/drawing/2014/main" id="{AC84A6E3-B24E-4F25-87F1-1359C7708FBD}"/>
                </a:ext>
                <a:ext uri="{C183D7F6-B498-43B3-948B-1728B52AA6E4}">
                  <adec:decorative xmlns:adec="http://schemas.microsoft.com/office/drawing/2017/decorative" val="1"/>
                </a:ext>
              </a:extLst>
            </p:cNvPr>
            <p:cNvCxnSpPr>
              <a:cxnSpLocks/>
            </p:cNvCxnSpPr>
            <p:nvPr/>
          </p:nvCxnSpPr>
          <p:spPr>
            <a:xfrm>
              <a:off x="1362413" y="5724764"/>
              <a:ext cx="4509263"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0EDC08F9-A31F-4DB5-8869-E65D78AC75BD}"/>
              </a:ext>
            </a:extLst>
          </p:cNvPr>
          <p:cNvSpPr>
            <a:spLocks noGrp="1"/>
          </p:cNvSpPr>
          <p:nvPr>
            <p:ph type="body" sz="quarter" idx="4294967295"/>
          </p:nvPr>
        </p:nvSpPr>
        <p:spPr>
          <a:xfrm>
            <a:off x="4481158" y="887060"/>
            <a:ext cx="6710362" cy="4124325"/>
          </a:xfrm>
        </p:spPr>
        <p:txBody>
          <a:bodyPr vert="horz" wrap="square" lIns="0" tIns="0" rIns="0" bIns="0" rtlCol="0" anchor="t">
            <a:spAutoFit/>
          </a:bodyPr>
          <a:lstStyle/>
          <a:p>
            <a:pPr marL="0" indent="0">
              <a:spcAft>
                <a:spcPts val="2400"/>
              </a:spcAft>
              <a:buNone/>
            </a:pPr>
            <a:r>
              <a:rPr lang="en-US" sz="2400" dirty="0">
                <a:latin typeface="Segoe UI" panose="020B0502040204020203" pitchFamily="34" charset="0"/>
                <a:cs typeface="Segoe UI" panose="020B0502040204020203" pitchFamily="34" charset="0"/>
              </a:rPr>
              <a:t>Azure AD Identity Protection</a:t>
            </a:r>
          </a:p>
          <a:p>
            <a:pPr marL="0" indent="0">
              <a:spcAft>
                <a:spcPts val="2400"/>
              </a:spcAft>
              <a:buNone/>
            </a:pPr>
            <a:r>
              <a:rPr lang="en-US" sz="2400" dirty="0">
                <a:latin typeface="Segoe UI" panose="020B0502040204020203" pitchFamily="34" charset="0"/>
                <a:cs typeface="Segoe UI" panose="020B0502040204020203" pitchFamily="34" charset="0"/>
              </a:rPr>
              <a:t>Risk Events</a:t>
            </a:r>
          </a:p>
          <a:p>
            <a:pPr marL="0" indent="0">
              <a:spcAft>
                <a:spcPts val="2400"/>
              </a:spcAft>
              <a:buNone/>
            </a:pPr>
            <a:r>
              <a:rPr lang="en-US" sz="2400" dirty="0">
                <a:latin typeface="Segoe UI" panose="020B0502040204020203" pitchFamily="34" charset="0"/>
                <a:cs typeface="Segoe UI" panose="020B0502040204020203" pitchFamily="34" charset="0"/>
              </a:rPr>
              <a:t>User Risk Policy</a:t>
            </a:r>
          </a:p>
          <a:p>
            <a:pPr marL="0" indent="0">
              <a:spcAft>
                <a:spcPts val="2400"/>
              </a:spcAft>
              <a:buNone/>
            </a:pPr>
            <a:r>
              <a:rPr lang="en-US" sz="2400" dirty="0">
                <a:latin typeface="Segoe UI" panose="020B0502040204020203" pitchFamily="34" charset="0"/>
                <a:cs typeface="Segoe UI" panose="020B0502040204020203" pitchFamily="34" charset="0"/>
              </a:rPr>
              <a:t>Sign-in Risk Policy</a:t>
            </a:r>
          </a:p>
          <a:p>
            <a:pPr marL="0" indent="0">
              <a:spcAft>
                <a:spcPts val="2400"/>
              </a:spcAft>
              <a:buNone/>
            </a:pPr>
            <a:r>
              <a:rPr lang="en-US" sz="2400" dirty="0">
                <a:latin typeface="Segoe UI" panose="020B0502040204020203" pitchFamily="34" charset="0"/>
                <a:cs typeface="Segoe UI" panose="020B0502040204020203" pitchFamily="34" charset="0"/>
              </a:rPr>
              <a:t>Azure AD Conditional Access</a:t>
            </a:r>
          </a:p>
          <a:p>
            <a:pPr marL="0" indent="0">
              <a:spcAft>
                <a:spcPts val="2400"/>
              </a:spcAft>
              <a:buNone/>
            </a:pPr>
            <a:r>
              <a:rPr lang="en-US" sz="2400" dirty="0">
                <a:latin typeface="Segoe UI" panose="020B0502040204020203" pitchFamily="34" charset="0"/>
                <a:cs typeface="Segoe UI" panose="020B0502040204020203" pitchFamily="34" charset="0"/>
              </a:rPr>
              <a:t>Conditions</a:t>
            </a:r>
          </a:p>
        </p:txBody>
      </p:sp>
    </p:spTree>
    <p:extLst>
      <p:ext uri="{BB962C8B-B14F-4D97-AF65-F5344CB8AC3E}">
        <p14:creationId xmlns:p14="http://schemas.microsoft.com/office/powerpoint/2010/main" val="1070852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01</a:t>
            </a:r>
            <a:br>
              <a:rPr lang="en-US" dirty="0"/>
            </a:br>
            <a:r>
              <a:rPr lang="en-US" dirty="0"/>
              <a:t>Identity and </a:t>
            </a:r>
            <a:br>
              <a:rPr lang="en-US" dirty="0"/>
            </a:br>
            <a:r>
              <a:rPr lang="en-US" dirty="0"/>
              <a:t>Access</a:t>
            </a:r>
          </a:p>
        </p:txBody>
      </p:sp>
      <p:sp>
        <p:nvSpPr>
          <p:cNvPr id="6" name="Text Placeholder 5"/>
          <p:cNvSpPr>
            <a:spLocks noGrp="1"/>
          </p:cNvSpPr>
          <p:nvPr>
            <p:ph type="body" sz="quarter" idx="4294967295"/>
          </p:nvPr>
        </p:nvSpPr>
        <p:spPr>
          <a:xfrm>
            <a:off x="4249990" y="1061082"/>
            <a:ext cx="7486650" cy="4892675"/>
          </a:xfrm>
        </p:spPr>
        <p:txBody>
          <a:bodyPr vert="horz" wrap="square" lIns="0" tIns="0" rIns="0" bIns="0" rtlCol="0" anchor="t">
            <a:spAutoFit/>
          </a:bodyPr>
          <a:lstStyle/>
          <a:p>
            <a:pPr marL="0" indent="0">
              <a:spcAft>
                <a:spcPts val="3600"/>
              </a:spcAft>
              <a:buNone/>
            </a:pPr>
            <a:r>
              <a:rPr lang="en-AU" sz="2400" dirty="0">
                <a:latin typeface="Segoe UI" panose="020B0502040204020203" pitchFamily="34" charset="0"/>
                <a:cs typeface="Segoe UI" panose="020B0502040204020203" pitchFamily="34" charset="0"/>
              </a:rPr>
              <a:t>Azure Active Directory</a:t>
            </a:r>
          </a:p>
          <a:p>
            <a:pPr marL="0" indent="0">
              <a:spcAft>
                <a:spcPts val="3600"/>
              </a:spcAft>
              <a:buNone/>
            </a:pPr>
            <a:r>
              <a:rPr lang="en-AU" sz="2400" dirty="0">
                <a:latin typeface="Segoe UI" panose="020B0502040204020203" pitchFamily="34" charset="0"/>
                <a:cs typeface="Segoe UI" panose="020B0502040204020203" pitchFamily="34" charset="0"/>
              </a:rPr>
              <a:t>Azure AD Identity Protection</a:t>
            </a:r>
          </a:p>
          <a:p>
            <a:pPr marL="0" indent="0">
              <a:spcAft>
                <a:spcPts val="3600"/>
              </a:spcAft>
              <a:buNone/>
            </a:pPr>
            <a:r>
              <a:rPr lang="en-AU" sz="2400" dirty="0">
                <a:latin typeface="Segoe UI" panose="020B0502040204020203" pitchFamily="34" charset="0"/>
                <a:cs typeface="Segoe UI" panose="020B0502040204020203" pitchFamily="34" charset="0"/>
              </a:rPr>
              <a:t>Enterprise Governance</a:t>
            </a:r>
          </a:p>
          <a:p>
            <a:pPr marL="0" indent="0">
              <a:spcAft>
                <a:spcPts val="3600"/>
              </a:spcAft>
              <a:buNone/>
            </a:pPr>
            <a:r>
              <a:rPr lang="en-AU" sz="2400" dirty="0">
                <a:latin typeface="Segoe UI" panose="020B0502040204020203" pitchFamily="34" charset="0"/>
                <a:cs typeface="Segoe UI" panose="020B0502040204020203" pitchFamily="34" charset="0"/>
              </a:rPr>
              <a:t>Azure AD Privileged Identity Management</a:t>
            </a:r>
            <a:endParaRPr lang="en-US" sz="2400" dirty="0">
              <a:latin typeface="Segoe UI" panose="020B0502040204020203" pitchFamily="34" charset="0"/>
              <a:cs typeface="Segoe UI" panose="020B0502040204020203" pitchFamily="34" charset="0"/>
            </a:endParaRPr>
          </a:p>
          <a:p>
            <a:pPr marL="0" indent="0">
              <a:spcAft>
                <a:spcPts val="3600"/>
              </a:spcAft>
              <a:buNone/>
            </a:pPr>
            <a:r>
              <a:rPr lang="en-AU" sz="2400" dirty="0">
                <a:latin typeface="Segoe UI" panose="020B0502040204020203" pitchFamily="34" charset="0"/>
                <a:cs typeface="Segoe UI" panose="020B0502040204020203" pitchFamily="34" charset="0"/>
              </a:rPr>
              <a:t>Hybrid Identity</a:t>
            </a:r>
          </a:p>
          <a:p>
            <a:pPr marL="0" indent="0">
              <a:spcAft>
                <a:spcPts val="3600"/>
              </a:spcAft>
              <a:buNone/>
            </a:pPr>
            <a:r>
              <a:rPr lang="en-AU" sz="2400" dirty="0">
                <a:latin typeface="Segoe UI" panose="020B0502040204020203" pitchFamily="34" charset="0"/>
                <a:cs typeface="Segoe UI" panose="020B0502040204020203" pitchFamily="34" charset="0"/>
              </a:rPr>
              <a:t>Module Labs</a:t>
            </a:r>
            <a:endParaRPr lang="en-US" sz="2400" dirty="0"/>
          </a:p>
        </p:txBody>
      </p:sp>
      <p:grpSp>
        <p:nvGrpSpPr>
          <p:cNvPr id="9" name="Group 8">
            <a:extLst>
              <a:ext uri="{FF2B5EF4-FFF2-40B4-BE49-F238E27FC236}">
                <a16:creationId xmlns:a16="http://schemas.microsoft.com/office/drawing/2014/main" id="{60A8F918-5F6E-4E15-9462-3BB61D75FED4}"/>
              </a:ext>
              <a:ext uri="{C183D7F6-B498-43B3-948B-1728B52AA6E4}">
                <adec:decorative xmlns:adec="http://schemas.microsoft.com/office/drawing/2017/decorative" val="1"/>
              </a:ext>
            </a:extLst>
          </p:cNvPr>
          <p:cNvGrpSpPr/>
          <p:nvPr/>
        </p:nvGrpSpPr>
        <p:grpSpPr>
          <a:xfrm>
            <a:off x="4249990" y="1650045"/>
            <a:ext cx="7486015" cy="3714750"/>
            <a:chOff x="4249990" y="1650045"/>
            <a:chExt cx="8845773" cy="3714750"/>
          </a:xfrm>
        </p:grpSpPr>
        <p:cxnSp>
          <p:nvCxnSpPr>
            <p:cNvPr id="10" name="Straight Connector 9">
              <a:extLst>
                <a:ext uri="{FF2B5EF4-FFF2-40B4-BE49-F238E27FC236}">
                  <a16:creationId xmlns:a16="http://schemas.microsoft.com/office/drawing/2014/main" id="{376C5F6B-006E-4AB5-89EF-0FF33E1E98FC}"/>
                </a:ext>
              </a:extLst>
            </p:cNvPr>
            <p:cNvCxnSpPr>
              <a:cxnSpLocks/>
            </p:cNvCxnSpPr>
            <p:nvPr/>
          </p:nvCxnSpPr>
          <p:spPr>
            <a:xfrm>
              <a:off x="4249990" y="1650045"/>
              <a:ext cx="884577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299C0C-6B1B-4CA8-8A7A-53648F399AD8}"/>
                </a:ext>
              </a:extLst>
            </p:cNvPr>
            <p:cNvCxnSpPr>
              <a:cxnSpLocks/>
            </p:cNvCxnSpPr>
            <p:nvPr/>
          </p:nvCxnSpPr>
          <p:spPr>
            <a:xfrm>
              <a:off x="4249990" y="2621595"/>
              <a:ext cx="884577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E1C0AE-E009-4173-BDF3-76FE99F2357B}"/>
                </a:ext>
              </a:extLst>
            </p:cNvPr>
            <p:cNvCxnSpPr>
              <a:cxnSpLocks/>
            </p:cNvCxnSpPr>
            <p:nvPr/>
          </p:nvCxnSpPr>
          <p:spPr>
            <a:xfrm>
              <a:off x="4249990" y="3507420"/>
              <a:ext cx="884577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BF5936-FC52-4B4A-BEC3-6BB6572B6E98}"/>
                </a:ext>
              </a:extLst>
            </p:cNvPr>
            <p:cNvCxnSpPr>
              <a:cxnSpLocks/>
            </p:cNvCxnSpPr>
            <p:nvPr/>
          </p:nvCxnSpPr>
          <p:spPr>
            <a:xfrm>
              <a:off x="4249990" y="4450395"/>
              <a:ext cx="884577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526C0D2-B271-4047-8B29-1CA64A11FD7D}"/>
                </a:ext>
              </a:extLst>
            </p:cNvPr>
            <p:cNvCxnSpPr>
              <a:cxnSpLocks/>
            </p:cNvCxnSpPr>
            <p:nvPr/>
          </p:nvCxnSpPr>
          <p:spPr>
            <a:xfrm>
              <a:off x="4249990" y="5364795"/>
              <a:ext cx="884577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D5ADB1F-218F-4F7C-83E1-A7DE807D3C8B}"/>
              </a:ext>
              <a:ext uri="{C183D7F6-B498-43B3-948B-1728B52AA6E4}">
                <adec:decorative xmlns:adec="http://schemas.microsoft.com/office/drawing/2017/decorative" val="1"/>
              </a:ext>
            </a:extLst>
          </p:cNvPr>
          <p:cNvGrpSpPr/>
          <p:nvPr/>
        </p:nvGrpSpPr>
        <p:grpSpPr>
          <a:xfrm>
            <a:off x="3391370" y="926145"/>
            <a:ext cx="771074" cy="5105003"/>
            <a:chOff x="3391370" y="926145"/>
            <a:chExt cx="771074" cy="5105003"/>
          </a:xfrm>
        </p:grpSpPr>
        <p:pic>
          <p:nvPicPr>
            <p:cNvPr id="8" name="Picture 7">
              <a:extLst>
                <a:ext uri="{FF2B5EF4-FFF2-40B4-BE49-F238E27FC236}">
                  <a16:creationId xmlns:a16="http://schemas.microsoft.com/office/drawing/2014/main" id="{FEA7B9E4-37B0-4243-935D-024FE73FF61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391370" y="926145"/>
              <a:ext cx="771074" cy="5105003"/>
            </a:xfrm>
            <a:prstGeom prst="rect">
              <a:avLst/>
            </a:prstGeom>
          </p:spPr>
        </p:pic>
        <p:pic>
          <p:nvPicPr>
            <p:cNvPr id="12" name="Picture 11">
              <a:extLst>
                <a:ext uri="{FF2B5EF4-FFF2-40B4-BE49-F238E27FC236}">
                  <a16:creationId xmlns:a16="http://schemas.microsoft.com/office/drawing/2014/main" id="{09540EE7-55EE-47F1-89DF-B7D210E76F12}"/>
                </a:ext>
              </a:extLst>
            </p:cNvPr>
            <p:cNvPicPr>
              <a:picLocks noChangeAspect="1"/>
            </p:cNvPicPr>
            <p:nvPr/>
          </p:nvPicPr>
          <p:blipFill>
            <a:blip r:embed="rId4"/>
            <a:stretch>
              <a:fillRect/>
            </a:stretch>
          </p:blipFill>
          <p:spPr>
            <a:xfrm>
              <a:off x="3594288" y="1099994"/>
              <a:ext cx="427409" cy="378562"/>
            </a:xfrm>
            <a:prstGeom prst="rect">
              <a:avLst/>
            </a:prstGeom>
          </p:spPr>
        </p:pic>
      </p:gr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332D-5C99-472D-BCBF-87D4D2265483}"/>
              </a:ext>
            </a:extLst>
          </p:cNvPr>
          <p:cNvSpPr>
            <a:spLocks noGrp="1"/>
          </p:cNvSpPr>
          <p:nvPr>
            <p:ph type="title"/>
          </p:nvPr>
        </p:nvSpPr>
        <p:spPr/>
        <p:txBody>
          <a:bodyPr/>
          <a:lstStyle/>
          <a:p>
            <a:r>
              <a:rPr lang="en-US" dirty="0">
                <a:cs typeface="Segoe UI"/>
              </a:rPr>
              <a:t>Azure AD Identity Protection Features</a:t>
            </a:r>
            <a:endParaRPr lang="en-US" dirty="0">
              <a:solidFill>
                <a:srgbClr val="FF0000"/>
              </a:solidFill>
            </a:endParaRPr>
          </a:p>
        </p:txBody>
      </p:sp>
      <p:pic>
        <p:nvPicPr>
          <p:cNvPr id="4" name="Picture 4" descr="MFA policy, User risk policy, and Sign-in risk policy">
            <a:extLst>
              <a:ext uri="{FF2B5EF4-FFF2-40B4-BE49-F238E27FC236}">
                <a16:creationId xmlns:a16="http://schemas.microsoft.com/office/drawing/2014/main" id="{1683608E-6000-45A8-A78E-CA4BA55FFA88}"/>
              </a:ext>
            </a:extLst>
          </p:cNvPr>
          <p:cNvPicPr>
            <a:picLocks noChangeAspect="1"/>
          </p:cNvPicPr>
          <p:nvPr/>
        </p:nvPicPr>
        <p:blipFill>
          <a:blip r:embed="rId3"/>
          <a:stretch>
            <a:fillRect/>
          </a:stretch>
        </p:blipFill>
        <p:spPr>
          <a:xfrm>
            <a:off x="1927122" y="1167168"/>
            <a:ext cx="7951540" cy="3634660"/>
          </a:xfrm>
          <a:prstGeom prst="rect">
            <a:avLst/>
          </a:prstGeom>
        </p:spPr>
      </p:pic>
      <p:sp>
        <p:nvSpPr>
          <p:cNvPr id="8" name="Rectangle 7">
            <a:extLst>
              <a:ext uri="{FF2B5EF4-FFF2-40B4-BE49-F238E27FC236}">
                <a16:creationId xmlns:a16="http://schemas.microsoft.com/office/drawing/2014/main" id="{2BDDF2C7-1322-44F5-868F-3959C5A88E98}"/>
              </a:ext>
            </a:extLst>
          </p:cNvPr>
          <p:cNvSpPr/>
          <p:nvPr/>
        </p:nvSpPr>
        <p:spPr>
          <a:xfrm>
            <a:off x="441714" y="5231517"/>
            <a:ext cx="3747754" cy="140595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Automate the detection and remediation of identity-based risks</a:t>
            </a:r>
          </a:p>
        </p:txBody>
      </p:sp>
      <p:sp>
        <p:nvSpPr>
          <p:cNvPr id="10" name="Rectangle 9">
            <a:extLst>
              <a:ext uri="{FF2B5EF4-FFF2-40B4-BE49-F238E27FC236}">
                <a16:creationId xmlns:a16="http://schemas.microsoft.com/office/drawing/2014/main" id="{2B938662-94CA-4D8A-81A5-7F40FB0DA668}"/>
              </a:ext>
            </a:extLst>
          </p:cNvPr>
          <p:cNvSpPr/>
          <p:nvPr/>
        </p:nvSpPr>
        <p:spPr>
          <a:xfrm>
            <a:off x="4307396" y="5231517"/>
            <a:ext cx="3747754" cy="140595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Investigate risks using data in the portal</a:t>
            </a:r>
          </a:p>
        </p:txBody>
      </p:sp>
      <p:sp>
        <p:nvSpPr>
          <p:cNvPr id="12" name="Rectangle 11">
            <a:extLst>
              <a:ext uri="{FF2B5EF4-FFF2-40B4-BE49-F238E27FC236}">
                <a16:creationId xmlns:a16="http://schemas.microsoft.com/office/drawing/2014/main" id="{D7907047-F223-42EE-9939-32CB9AD4FDCC}"/>
              </a:ext>
            </a:extLst>
          </p:cNvPr>
          <p:cNvSpPr/>
          <p:nvPr/>
        </p:nvSpPr>
        <p:spPr>
          <a:xfrm>
            <a:off x="8182910" y="5231517"/>
            <a:ext cx="3747754" cy="140595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Export risk detection data to third-party utilities for further analysis</a:t>
            </a:r>
          </a:p>
        </p:txBody>
      </p:sp>
      <p:sp>
        <p:nvSpPr>
          <p:cNvPr id="15" name="Rectangle 14">
            <a:extLst>
              <a:ext uri="{FF2B5EF4-FFF2-40B4-BE49-F238E27FC236}">
                <a16:creationId xmlns:a16="http://schemas.microsoft.com/office/drawing/2014/main" id="{589BE7E2-1678-4DC8-BE9C-3A2D2EF45246}"/>
              </a:ext>
              <a:ext uri="{C183D7F6-B498-43B3-948B-1728B52AA6E4}">
                <adec:decorative xmlns:adec="http://schemas.microsoft.com/office/drawing/2017/decorative" val="1"/>
              </a:ext>
            </a:extLst>
          </p:cNvPr>
          <p:cNvSpPr/>
          <p:nvPr/>
        </p:nvSpPr>
        <p:spPr bwMode="auto">
          <a:xfrm>
            <a:off x="639665" y="1034735"/>
            <a:ext cx="11018520" cy="389952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639923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C913-992B-4286-9C81-6A635EEE7C71}"/>
              </a:ext>
            </a:extLst>
          </p:cNvPr>
          <p:cNvSpPr>
            <a:spLocks noGrp="1"/>
          </p:cNvSpPr>
          <p:nvPr>
            <p:ph type="title"/>
          </p:nvPr>
        </p:nvSpPr>
        <p:spPr/>
        <p:txBody>
          <a:bodyPr/>
          <a:lstStyle/>
          <a:p>
            <a:r>
              <a:rPr lang="en-US" dirty="0">
                <a:cs typeface="Segoe UI"/>
              </a:rPr>
              <a:t>Azure Identity Protection Risk Events</a:t>
            </a:r>
            <a:endParaRPr lang="en-US" dirty="0"/>
          </a:p>
        </p:txBody>
      </p:sp>
      <p:sp>
        <p:nvSpPr>
          <p:cNvPr id="4" name="Text Placeholder 3">
            <a:extLst>
              <a:ext uri="{FF2B5EF4-FFF2-40B4-BE49-F238E27FC236}">
                <a16:creationId xmlns:a16="http://schemas.microsoft.com/office/drawing/2014/main" id="{2D0C2871-F396-446C-988B-4E7FF8E4CC13}"/>
              </a:ext>
            </a:extLst>
          </p:cNvPr>
          <p:cNvSpPr txBox="1">
            <a:spLocks/>
          </p:cNvSpPr>
          <p:nvPr/>
        </p:nvSpPr>
        <p:spPr>
          <a:xfrm>
            <a:off x="0" y="1069869"/>
            <a:ext cx="12192000" cy="914400"/>
          </a:xfrm>
          <a:prstGeom prst="rect">
            <a:avLst/>
          </a:prstGeom>
          <a:solidFill>
            <a:schemeClr val="accent1">
              <a:lumMod val="50000"/>
            </a:schemeClr>
          </a:solidFill>
          <a:ln>
            <a:solidFill>
              <a:schemeClr val="accent1">
                <a:lumMod val="50000"/>
              </a:schemeClr>
            </a:solidFill>
          </a:ln>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chemeClr val="bg1"/>
                </a:solidFill>
                <a:effectLst/>
                <a:uLnTx/>
                <a:uFillTx/>
                <a:latin typeface="Segoe UI"/>
                <a:ea typeface="+mn-ea"/>
                <a:cs typeface="+mn-cs"/>
              </a:rPr>
              <a:t>Each detected suspicious action is stored in a record called a risk event</a:t>
            </a:r>
          </a:p>
        </p:txBody>
      </p:sp>
      <p:sp>
        <p:nvSpPr>
          <p:cNvPr id="7" name="Rectangle 6">
            <a:extLst>
              <a:ext uri="{FF2B5EF4-FFF2-40B4-BE49-F238E27FC236}">
                <a16:creationId xmlns:a16="http://schemas.microsoft.com/office/drawing/2014/main" id="{EF8C7825-B3F2-4040-9E09-44E351124655}"/>
              </a:ext>
            </a:extLst>
          </p:cNvPr>
          <p:cNvSpPr/>
          <p:nvPr/>
        </p:nvSpPr>
        <p:spPr>
          <a:xfrm>
            <a:off x="235915" y="2166052"/>
            <a:ext cx="4926020" cy="4993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Leaked credentials</a:t>
            </a:r>
          </a:p>
        </p:txBody>
      </p:sp>
      <p:sp>
        <p:nvSpPr>
          <p:cNvPr id="11" name="Rectangle 10">
            <a:extLst>
              <a:ext uri="{FF2B5EF4-FFF2-40B4-BE49-F238E27FC236}">
                <a16:creationId xmlns:a16="http://schemas.microsoft.com/office/drawing/2014/main" id="{1AB6DD26-749B-468A-A2C4-F749D46C24EA}"/>
              </a:ext>
            </a:extLst>
          </p:cNvPr>
          <p:cNvSpPr/>
          <p:nvPr/>
        </p:nvSpPr>
        <p:spPr>
          <a:xfrm>
            <a:off x="235915" y="2847143"/>
            <a:ext cx="4926020" cy="4993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Sign in from anonymous IP addresses</a:t>
            </a:r>
          </a:p>
        </p:txBody>
      </p:sp>
      <p:sp>
        <p:nvSpPr>
          <p:cNvPr id="13" name="Rectangle 12">
            <a:extLst>
              <a:ext uri="{FF2B5EF4-FFF2-40B4-BE49-F238E27FC236}">
                <a16:creationId xmlns:a16="http://schemas.microsoft.com/office/drawing/2014/main" id="{3F492820-9087-463E-978D-144E6A64FB1B}"/>
              </a:ext>
            </a:extLst>
          </p:cNvPr>
          <p:cNvSpPr/>
          <p:nvPr/>
        </p:nvSpPr>
        <p:spPr>
          <a:xfrm>
            <a:off x="235915" y="3479776"/>
            <a:ext cx="4926020" cy="4993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Impossible travel to atypical locations</a:t>
            </a:r>
          </a:p>
        </p:txBody>
      </p:sp>
      <p:sp>
        <p:nvSpPr>
          <p:cNvPr id="15" name="Rectangle 14">
            <a:extLst>
              <a:ext uri="{FF2B5EF4-FFF2-40B4-BE49-F238E27FC236}">
                <a16:creationId xmlns:a16="http://schemas.microsoft.com/office/drawing/2014/main" id="{A0898A48-BB01-4666-9B78-2BF16A5B5CD6}"/>
              </a:ext>
            </a:extLst>
          </p:cNvPr>
          <p:cNvSpPr/>
          <p:nvPr/>
        </p:nvSpPr>
        <p:spPr>
          <a:xfrm>
            <a:off x="235915" y="4160867"/>
            <a:ext cx="4926020" cy="4993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Sign in from unfamiliar locations</a:t>
            </a:r>
          </a:p>
        </p:txBody>
      </p:sp>
      <p:sp>
        <p:nvSpPr>
          <p:cNvPr id="17" name="Rectangle 16">
            <a:extLst>
              <a:ext uri="{FF2B5EF4-FFF2-40B4-BE49-F238E27FC236}">
                <a16:creationId xmlns:a16="http://schemas.microsoft.com/office/drawing/2014/main" id="{1EADAF7F-ADD1-4469-887C-B13216CC62F4}"/>
              </a:ext>
            </a:extLst>
          </p:cNvPr>
          <p:cNvSpPr/>
          <p:nvPr/>
        </p:nvSpPr>
        <p:spPr>
          <a:xfrm>
            <a:off x="235915" y="4841958"/>
            <a:ext cx="4926020" cy="4993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Sign in from infected devices</a:t>
            </a:r>
          </a:p>
        </p:txBody>
      </p:sp>
      <p:sp>
        <p:nvSpPr>
          <p:cNvPr id="19" name="Rectangle 18">
            <a:extLst>
              <a:ext uri="{FF2B5EF4-FFF2-40B4-BE49-F238E27FC236}">
                <a16:creationId xmlns:a16="http://schemas.microsoft.com/office/drawing/2014/main" id="{F6212CBC-6386-49E5-98E6-DD00164A6A00}"/>
              </a:ext>
            </a:extLst>
          </p:cNvPr>
          <p:cNvSpPr/>
          <p:nvPr/>
        </p:nvSpPr>
        <p:spPr>
          <a:xfrm>
            <a:off x="235915" y="5523048"/>
            <a:ext cx="4926020" cy="87775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Sign in from IP addresses with suspicious activity</a:t>
            </a:r>
          </a:p>
        </p:txBody>
      </p:sp>
      <p:sp>
        <p:nvSpPr>
          <p:cNvPr id="23" name="Rectangle 22">
            <a:extLst>
              <a:ext uri="{FF2B5EF4-FFF2-40B4-BE49-F238E27FC236}">
                <a16:creationId xmlns:a16="http://schemas.microsoft.com/office/drawing/2014/main" id="{8B661B35-0176-4E5F-B095-26A8BB931411}"/>
              </a:ext>
              <a:ext uri="{C183D7F6-B498-43B3-948B-1728B52AA6E4}">
                <adec:decorative xmlns:adec="http://schemas.microsoft.com/office/drawing/2017/decorative" val="1"/>
              </a:ext>
            </a:extLst>
          </p:cNvPr>
          <p:cNvSpPr/>
          <p:nvPr/>
        </p:nvSpPr>
        <p:spPr bwMode="auto">
          <a:xfrm>
            <a:off x="5161935" y="2236303"/>
            <a:ext cx="6972156" cy="416449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Screenshot from the Identity Protection blade showing the count of each type of risk in the system.">
            <a:extLst>
              <a:ext uri="{FF2B5EF4-FFF2-40B4-BE49-F238E27FC236}">
                <a16:creationId xmlns:a16="http://schemas.microsoft.com/office/drawing/2014/main" id="{A554CA02-6A66-4673-95DB-C233F70AE049}"/>
              </a:ext>
            </a:extLst>
          </p:cNvPr>
          <p:cNvPicPr>
            <a:picLocks noChangeAspect="1"/>
          </p:cNvPicPr>
          <p:nvPr/>
        </p:nvPicPr>
        <p:blipFill>
          <a:blip r:embed="rId3"/>
          <a:stretch>
            <a:fillRect/>
          </a:stretch>
        </p:blipFill>
        <p:spPr>
          <a:xfrm>
            <a:off x="6738250" y="2289725"/>
            <a:ext cx="3819525" cy="4057650"/>
          </a:xfrm>
          <a:prstGeom prst="rect">
            <a:avLst/>
          </a:prstGeom>
        </p:spPr>
      </p:pic>
    </p:spTree>
    <p:extLst>
      <p:ext uri="{BB962C8B-B14F-4D97-AF65-F5344CB8AC3E}">
        <p14:creationId xmlns:p14="http://schemas.microsoft.com/office/powerpoint/2010/main" val="2011608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2C2D-D0EA-4A70-8548-5B7056D5C136}"/>
              </a:ext>
            </a:extLst>
          </p:cNvPr>
          <p:cNvSpPr>
            <a:spLocks noGrp="1"/>
          </p:cNvSpPr>
          <p:nvPr>
            <p:ph type="title"/>
          </p:nvPr>
        </p:nvSpPr>
        <p:spPr/>
        <p:txBody>
          <a:bodyPr/>
          <a:lstStyle/>
          <a:p>
            <a:r>
              <a:rPr lang="en-US">
                <a:cs typeface="Segoe UI"/>
              </a:rPr>
              <a:t>User Risk Policy</a:t>
            </a:r>
            <a:endParaRPr lang="en-US"/>
          </a:p>
        </p:txBody>
      </p:sp>
      <p:pic>
        <p:nvPicPr>
          <p:cNvPr id="4" name="Picture 4" descr="Risk levels provide access to based on user risk policy">
            <a:extLst>
              <a:ext uri="{FF2B5EF4-FFF2-40B4-BE49-F238E27FC236}">
                <a16:creationId xmlns:a16="http://schemas.microsoft.com/office/drawing/2014/main" id="{707F5A06-637E-437A-817E-643C5317188C}"/>
              </a:ext>
            </a:extLst>
          </p:cNvPr>
          <p:cNvPicPr>
            <a:picLocks noChangeAspect="1"/>
          </p:cNvPicPr>
          <p:nvPr/>
        </p:nvPicPr>
        <p:blipFill>
          <a:blip r:embed="rId3"/>
          <a:stretch>
            <a:fillRect/>
          </a:stretch>
        </p:blipFill>
        <p:spPr>
          <a:xfrm>
            <a:off x="1341583" y="1500791"/>
            <a:ext cx="9508835" cy="2251598"/>
          </a:xfrm>
          <a:prstGeom prst="rect">
            <a:avLst/>
          </a:prstGeom>
        </p:spPr>
      </p:pic>
      <p:sp>
        <p:nvSpPr>
          <p:cNvPr id="6" name="Rectangle 5">
            <a:extLst>
              <a:ext uri="{FF2B5EF4-FFF2-40B4-BE49-F238E27FC236}">
                <a16:creationId xmlns:a16="http://schemas.microsoft.com/office/drawing/2014/main" id="{CE55BC9D-7C99-41C6-A8F0-E1C2C99AD0BF}"/>
              </a:ext>
            </a:extLst>
          </p:cNvPr>
          <p:cNvSpPr/>
          <p:nvPr/>
        </p:nvSpPr>
        <p:spPr>
          <a:xfrm>
            <a:off x="566498" y="4478512"/>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Applied to user sign-ins</a:t>
            </a:r>
          </a:p>
        </p:txBody>
      </p:sp>
      <p:sp>
        <p:nvSpPr>
          <p:cNvPr id="8" name="Rectangle 7">
            <a:extLst>
              <a:ext uri="{FF2B5EF4-FFF2-40B4-BE49-F238E27FC236}">
                <a16:creationId xmlns:a16="http://schemas.microsoft.com/office/drawing/2014/main" id="{D76BFE3E-ECC0-41A0-BF54-07790EA1246B}"/>
              </a:ext>
            </a:extLst>
          </p:cNvPr>
          <p:cNvSpPr/>
          <p:nvPr/>
        </p:nvSpPr>
        <p:spPr>
          <a:xfrm>
            <a:off x="566498" y="5643395"/>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Automatically respond based on a specific user’s risk level</a:t>
            </a:r>
          </a:p>
        </p:txBody>
      </p:sp>
      <p:sp>
        <p:nvSpPr>
          <p:cNvPr id="10" name="Rectangle 9">
            <a:extLst>
              <a:ext uri="{FF2B5EF4-FFF2-40B4-BE49-F238E27FC236}">
                <a16:creationId xmlns:a16="http://schemas.microsoft.com/office/drawing/2014/main" id="{B355E687-238B-47C6-96F5-D2737A8B5FB7}"/>
              </a:ext>
            </a:extLst>
          </p:cNvPr>
          <p:cNvSpPr/>
          <p:nvPr/>
        </p:nvSpPr>
        <p:spPr>
          <a:xfrm>
            <a:off x="4349042" y="4478511"/>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Provide the condition (risk level) and action (block or allow)</a:t>
            </a:r>
          </a:p>
        </p:txBody>
      </p:sp>
      <p:sp>
        <p:nvSpPr>
          <p:cNvPr id="12" name="Rectangle 11">
            <a:extLst>
              <a:ext uri="{FF2B5EF4-FFF2-40B4-BE49-F238E27FC236}">
                <a16:creationId xmlns:a16="http://schemas.microsoft.com/office/drawing/2014/main" id="{0CB196B8-10BA-4563-AEF7-B49C86C0F818}"/>
              </a:ext>
            </a:extLst>
          </p:cNvPr>
          <p:cNvSpPr/>
          <p:nvPr/>
        </p:nvSpPr>
        <p:spPr>
          <a:xfrm>
            <a:off x="4349042" y="5643393"/>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a high threshold during policy roll out</a:t>
            </a:r>
          </a:p>
        </p:txBody>
      </p:sp>
      <p:sp>
        <p:nvSpPr>
          <p:cNvPr id="14" name="Rectangle 13">
            <a:extLst>
              <a:ext uri="{FF2B5EF4-FFF2-40B4-BE49-F238E27FC236}">
                <a16:creationId xmlns:a16="http://schemas.microsoft.com/office/drawing/2014/main" id="{5BADF1A3-8B2E-476E-A580-0F3890228DCF}"/>
              </a:ext>
            </a:extLst>
          </p:cNvPr>
          <p:cNvSpPr/>
          <p:nvPr/>
        </p:nvSpPr>
        <p:spPr>
          <a:xfrm>
            <a:off x="8112868" y="4992395"/>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a low threshold for greater security</a:t>
            </a:r>
          </a:p>
        </p:txBody>
      </p:sp>
      <p:sp>
        <p:nvSpPr>
          <p:cNvPr id="17" name="Rectangle 16">
            <a:extLst>
              <a:ext uri="{FF2B5EF4-FFF2-40B4-BE49-F238E27FC236}">
                <a16:creationId xmlns:a16="http://schemas.microsoft.com/office/drawing/2014/main" id="{F45F3222-18BD-4299-9AC9-13ABF83A20C3}"/>
              </a:ext>
              <a:ext uri="{C183D7F6-B498-43B3-948B-1728B52AA6E4}">
                <adec:decorative xmlns:adec="http://schemas.microsoft.com/office/drawing/2017/decorative" val="1"/>
              </a:ext>
            </a:extLst>
          </p:cNvPr>
          <p:cNvSpPr/>
          <p:nvPr/>
        </p:nvSpPr>
        <p:spPr bwMode="auto">
          <a:xfrm>
            <a:off x="639665" y="1034735"/>
            <a:ext cx="11018520" cy="330666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684203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E6F7-8671-4CA9-ADB0-051E60655FEE}"/>
              </a:ext>
            </a:extLst>
          </p:cNvPr>
          <p:cNvSpPr>
            <a:spLocks noGrp="1"/>
          </p:cNvSpPr>
          <p:nvPr>
            <p:ph type="title"/>
          </p:nvPr>
        </p:nvSpPr>
        <p:spPr/>
        <p:txBody>
          <a:bodyPr/>
          <a:lstStyle/>
          <a:p>
            <a:r>
              <a:rPr lang="en-US">
                <a:cs typeface="Segoe UI"/>
              </a:rPr>
              <a:t>Sign-in Risk Policy</a:t>
            </a:r>
            <a:endParaRPr lang="en-US"/>
          </a:p>
        </p:txBody>
      </p:sp>
      <p:pic>
        <p:nvPicPr>
          <p:cNvPr id="4" name="Picture 4" descr="Sign-in risk levels are applied to block or allow access.">
            <a:extLst>
              <a:ext uri="{FF2B5EF4-FFF2-40B4-BE49-F238E27FC236}">
                <a16:creationId xmlns:a16="http://schemas.microsoft.com/office/drawing/2014/main" id="{9AFC86D4-C324-4905-A3E7-1AC19AC071B7}"/>
              </a:ext>
            </a:extLst>
          </p:cNvPr>
          <p:cNvPicPr>
            <a:picLocks noChangeAspect="1"/>
          </p:cNvPicPr>
          <p:nvPr/>
        </p:nvPicPr>
        <p:blipFill>
          <a:blip r:embed="rId3"/>
          <a:stretch>
            <a:fillRect/>
          </a:stretch>
        </p:blipFill>
        <p:spPr>
          <a:xfrm>
            <a:off x="854254" y="1461166"/>
            <a:ext cx="10589342" cy="2453797"/>
          </a:xfrm>
          <a:prstGeom prst="rect">
            <a:avLst/>
          </a:prstGeom>
        </p:spPr>
      </p:pic>
      <p:sp>
        <p:nvSpPr>
          <p:cNvPr id="6" name="Rectangle 5">
            <a:extLst>
              <a:ext uri="{FF2B5EF4-FFF2-40B4-BE49-F238E27FC236}">
                <a16:creationId xmlns:a16="http://schemas.microsoft.com/office/drawing/2014/main" id="{6EB97B8C-3998-4F5E-BD45-D8F457F53891}"/>
              </a:ext>
            </a:extLst>
          </p:cNvPr>
          <p:cNvSpPr/>
          <p:nvPr/>
        </p:nvSpPr>
        <p:spPr>
          <a:xfrm>
            <a:off x="917276" y="4517132"/>
            <a:ext cx="5040763"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Applied to all browser traffic and sign-ins using modern authentication</a:t>
            </a:r>
          </a:p>
        </p:txBody>
      </p:sp>
      <p:sp>
        <p:nvSpPr>
          <p:cNvPr id="8" name="Rectangle 7">
            <a:extLst>
              <a:ext uri="{FF2B5EF4-FFF2-40B4-BE49-F238E27FC236}">
                <a16:creationId xmlns:a16="http://schemas.microsoft.com/office/drawing/2014/main" id="{00B2B498-93F3-449E-8805-70CC2A4A8923}"/>
              </a:ext>
            </a:extLst>
          </p:cNvPr>
          <p:cNvSpPr/>
          <p:nvPr/>
        </p:nvSpPr>
        <p:spPr>
          <a:xfrm>
            <a:off x="917276" y="5682015"/>
            <a:ext cx="5040763"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Automatically respond to a specific risk level</a:t>
            </a:r>
          </a:p>
        </p:txBody>
      </p:sp>
      <p:sp>
        <p:nvSpPr>
          <p:cNvPr id="10" name="Rectangle 9">
            <a:extLst>
              <a:ext uri="{FF2B5EF4-FFF2-40B4-BE49-F238E27FC236}">
                <a16:creationId xmlns:a16="http://schemas.microsoft.com/office/drawing/2014/main" id="{2D362E56-14CD-475E-996C-55B571E23905}"/>
              </a:ext>
            </a:extLst>
          </p:cNvPr>
          <p:cNvSpPr/>
          <p:nvPr/>
        </p:nvSpPr>
        <p:spPr>
          <a:xfrm>
            <a:off x="6246668" y="4517131"/>
            <a:ext cx="5040764"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Provide the condition (risk level) and action (block or allow)</a:t>
            </a:r>
          </a:p>
        </p:txBody>
      </p:sp>
      <p:sp>
        <p:nvSpPr>
          <p:cNvPr id="12" name="Rectangle 11">
            <a:extLst>
              <a:ext uri="{FF2B5EF4-FFF2-40B4-BE49-F238E27FC236}">
                <a16:creationId xmlns:a16="http://schemas.microsoft.com/office/drawing/2014/main" id="{569142A3-065B-48F4-9889-25AC9601EF7F}"/>
              </a:ext>
            </a:extLst>
          </p:cNvPr>
          <p:cNvSpPr/>
          <p:nvPr/>
        </p:nvSpPr>
        <p:spPr>
          <a:xfrm>
            <a:off x="6246668" y="5682013"/>
            <a:ext cx="5040764"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Target all policies to specific users – omit certain types of users</a:t>
            </a:r>
          </a:p>
        </p:txBody>
      </p:sp>
      <p:sp>
        <p:nvSpPr>
          <p:cNvPr id="14" name="Rectangle 13">
            <a:extLst>
              <a:ext uri="{FF2B5EF4-FFF2-40B4-BE49-F238E27FC236}">
                <a16:creationId xmlns:a16="http://schemas.microsoft.com/office/drawing/2014/main" id="{6AB3E557-22CA-4F22-A3EF-523702CBC3C9}"/>
              </a:ext>
              <a:ext uri="{C183D7F6-B498-43B3-948B-1728B52AA6E4}">
                <adec:decorative xmlns:adec="http://schemas.microsoft.com/office/drawing/2017/decorative" val="1"/>
              </a:ext>
            </a:extLst>
          </p:cNvPr>
          <p:cNvSpPr/>
          <p:nvPr/>
        </p:nvSpPr>
        <p:spPr bwMode="auto">
          <a:xfrm>
            <a:off x="639665" y="1034735"/>
            <a:ext cx="11018520" cy="330666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953181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5363-CC7A-48A6-9116-14C6C6F20427}"/>
              </a:ext>
            </a:extLst>
          </p:cNvPr>
          <p:cNvSpPr>
            <a:spLocks noGrp="1"/>
          </p:cNvSpPr>
          <p:nvPr>
            <p:ph type="title"/>
          </p:nvPr>
        </p:nvSpPr>
        <p:spPr/>
        <p:txBody>
          <a:bodyPr/>
          <a:lstStyle/>
          <a:p>
            <a:r>
              <a:rPr lang="en-US">
                <a:cs typeface="Segoe UI"/>
              </a:rPr>
              <a:t>Azure AD Conditional Access</a:t>
            </a:r>
            <a:endParaRPr lang="en-US"/>
          </a:p>
        </p:txBody>
      </p:sp>
      <p:sp>
        <p:nvSpPr>
          <p:cNvPr id="4" name="Text Placeholder 3">
            <a:extLst>
              <a:ext uri="{FF2B5EF4-FFF2-40B4-BE49-F238E27FC236}">
                <a16:creationId xmlns:a16="http://schemas.microsoft.com/office/drawing/2014/main" id="{4E87F469-DED9-4724-9053-6B7181135029}"/>
              </a:ext>
            </a:extLst>
          </p:cNvPr>
          <p:cNvSpPr txBox="1">
            <a:spLocks/>
          </p:cNvSpPr>
          <p:nvPr/>
        </p:nvSpPr>
        <p:spPr>
          <a:xfrm>
            <a:off x="0" y="1069869"/>
            <a:ext cx="12192000" cy="914400"/>
          </a:xfrm>
          <a:prstGeom prst="rect">
            <a:avLst/>
          </a:prstGeom>
          <a:solidFill>
            <a:schemeClr val="accent1">
              <a:lumMod val="50000"/>
            </a:schemeClr>
          </a:solidFill>
          <a:ln>
            <a:solidFill>
              <a:schemeClr val="bg1">
                <a:lumMod val="95000"/>
              </a:schemeClr>
            </a:solidFill>
          </a:ln>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chemeClr val="bg1"/>
                </a:solidFill>
                <a:effectLst/>
                <a:uLnTx/>
                <a:uFillTx/>
                <a:latin typeface="Segoe UI"/>
                <a:ea typeface="+mn-ea"/>
                <a:cs typeface="+mn-cs"/>
              </a:rPr>
              <a:t>Identity management is the new control plane</a:t>
            </a:r>
          </a:p>
        </p:txBody>
      </p:sp>
      <p:sp>
        <p:nvSpPr>
          <p:cNvPr id="9" name="Rectangle 8">
            <a:extLst>
              <a:ext uri="{FF2B5EF4-FFF2-40B4-BE49-F238E27FC236}">
                <a16:creationId xmlns:a16="http://schemas.microsoft.com/office/drawing/2014/main" id="{2DA300CB-A211-408D-B35F-0BD61681EF17}"/>
              </a:ext>
            </a:extLst>
          </p:cNvPr>
          <p:cNvSpPr/>
          <p:nvPr/>
        </p:nvSpPr>
        <p:spPr>
          <a:xfrm>
            <a:off x="186968" y="2295751"/>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signals to make an informed decision</a:t>
            </a:r>
          </a:p>
        </p:txBody>
      </p:sp>
      <p:sp>
        <p:nvSpPr>
          <p:cNvPr id="11" name="Rectangle 10">
            <a:extLst>
              <a:ext uri="{FF2B5EF4-FFF2-40B4-BE49-F238E27FC236}">
                <a16:creationId xmlns:a16="http://schemas.microsoft.com/office/drawing/2014/main" id="{BFBBEC02-89FC-4732-9B9A-3862A5186CEB}"/>
              </a:ext>
            </a:extLst>
          </p:cNvPr>
          <p:cNvSpPr/>
          <p:nvPr/>
        </p:nvSpPr>
        <p:spPr>
          <a:xfrm>
            <a:off x="186966" y="3490913"/>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Base the decision on organizational policy</a:t>
            </a:r>
          </a:p>
        </p:txBody>
      </p:sp>
      <p:sp>
        <p:nvSpPr>
          <p:cNvPr id="13" name="Rectangle 12">
            <a:extLst>
              <a:ext uri="{FF2B5EF4-FFF2-40B4-BE49-F238E27FC236}">
                <a16:creationId xmlns:a16="http://schemas.microsoft.com/office/drawing/2014/main" id="{4D600145-6E81-470A-A534-71E5F633D93E}"/>
              </a:ext>
            </a:extLst>
          </p:cNvPr>
          <p:cNvSpPr/>
          <p:nvPr/>
        </p:nvSpPr>
        <p:spPr>
          <a:xfrm>
            <a:off x="186966" y="4785602"/>
            <a:ext cx="3493915" cy="102776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Enforce the decision across resources</a:t>
            </a:r>
          </a:p>
        </p:txBody>
      </p:sp>
      <p:pic>
        <p:nvPicPr>
          <p:cNvPr id="5" name="Picture 5" descr="Signals are used to verify every access attempt to apps and data.">
            <a:extLst>
              <a:ext uri="{FF2B5EF4-FFF2-40B4-BE49-F238E27FC236}">
                <a16:creationId xmlns:a16="http://schemas.microsoft.com/office/drawing/2014/main" id="{E35A45C8-7001-4EA8-B078-A2B0D6393888}"/>
              </a:ext>
            </a:extLst>
          </p:cNvPr>
          <p:cNvPicPr>
            <a:picLocks noChangeAspect="1"/>
          </p:cNvPicPr>
          <p:nvPr/>
        </p:nvPicPr>
        <p:blipFill rotWithShape="1">
          <a:blip r:embed="rId3"/>
          <a:srcRect l="882" t="2027" r="744" b="1781"/>
          <a:stretch/>
        </p:blipFill>
        <p:spPr>
          <a:xfrm>
            <a:off x="4075042" y="2594114"/>
            <a:ext cx="7782341" cy="2743200"/>
          </a:xfrm>
          <a:prstGeom prst="rect">
            <a:avLst/>
          </a:prstGeom>
        </p:spPr>
      </p:pic>
      <p:sp>
        <p:nvSpPr>
          <p:cNvPr id="15" name="Rectangle 14">
            <a:extLst>
              <a:ext uri="{FF2B5EF4-FFF2-40B4-BE49-F238E27FC236}">
                <a16:creationId xmlns:a16="http://schemas.microsoft.com/office/drawing/2014/main" id="{1B07CF56-DECE-437D-B840-E0DC805761EB}"/>
              </a:ext>
              <a:ext uri="{C183D7F6-B498-43B3-948B-1728B52AA6E4}">
                <adec:decorative xmlns:adec="http://schemas.microsoft.com/office/drawing/2017/decorative" val="1"/>
              </a:ext>
            </a:extLst>
          </p:cNvPr>
          <p:cNvSpPr/>
          <p:nvPr/>
        </p:nvSpPr>
        <p:spPr bwMode="auto">
          <a:xfrm>
            <a:off x="3875843" y="2295751"/>
            <a:ext cx="7981540" cy="3517618"/>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517081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Conditions</a:t>
            </a:r>
            <a:endParaRPr lang="en-US"/>
          </a:p>
        </p:txBody>
      </p:sp>
      <p:sp>
        <p:nvSpPr>
          <p:cNvPr id="19" name="Rectangle 18">
            <a:extLst>
              <a:ext uri="{FF2B5EF4-FFF2-40B4-BE49-F238E27FC236}">
                <a16:creationId xmlns:a16="http://schemas.microsoft.com/office/drawing/2014/main" id="{2FD8E8AD-0C6E-4F23-B4C6-75D5A888B4FE}"/>
              </a:ext>
              <a:ext uri="{C183D7F6-B498-43B3-948B-1728B52AA6E4}">
                <adec:decorative xmlns:adec="http://schemas.microsoft.com/office/drawing/2017/decorative" val="1"/>
              </a:ext>
            </a:extLst>
          </p:cNvPr>
          <p:cNvSpPr/>
          <p:nvPr/>
        </p:nvSpPr>
        <p:spPr bwMode="auto">
          <a:xfrm>
            <a:off x="427038" y="1220788"/>
            <a:ext cx="11582400" cy="4224740"/>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descr="A diagram of a Condition to test a user's access. The Condition will allow enforce MFA, or block the users access">
            <a:extLst>
              <a:ext uri="{FF2B5EF4-FFF2-40B4-BE49-F238E27FC236}">
                <a16:creationId xmlns:a16="http://schemas.microsoft.com/office/drawing/2014/main" id="{9E4F52D4-15CA-40CE-90B9-66745EAC8CC1}"/>
              </a:ext>
            </a:extLst>
          </p:cNvPr>
          <p:cNvPicPr>
            <a:picLocks noChangeAspect="1"/>
          </p:cNvPicPr>
          <p:nvPr/>
        </p:nvPicPr>
        <p:blipFill rotWithShape="1">
          <a:blip r:embed="rId3"/>
          <a:srcRect l="888" t="641" r="790" b="641"/>
          <a:stretch/>
        </p:blipFill>
        <p:spPr>
          <a:xfrm>
            <a:off x="649356" y="1456143"/>
            <a:ext cx="8719931" cy="3754032"/>
          </a:xfrm>
          <a:prstGeom prst="rect">
            <a:avLst/>
          </a:prstGeom>
          <a:ln w="6350">
            <a:solidFill>
              <a:srgbClr val="FFFFFF">
                <a:lumMod val="85000"/>
              </a:srgbClr>
            </a:solidFill>
          </a:ln>
        </p:spPr>
        <p:style>
          <a:lnRef idx="0">
            <a:scrgbClr r="0" g="0" b="0"/>
          </a:lnRef>
          <a:fillRef idx="0">
            <a:scrgbClr r="0" g="0" b="0"/>
          </a:fillRef>
          <a:effectRef idx="0">
            <a:scrgbClr r="0" g="0" b="0"/>
          </a:effectRef>
          <a:fontRef idx="major"/>
        </p:style>
      </p:pic>
      <p:sp>
        <p:nvSpPr>
          <p:cNvPr id="23" name="Rectangle 22">
            <a:extLst>
              <a:ext uri="{FF2B5EF4-FFF2-40B4-BE49-F238E27FC236}">
                <a16:creationId xmlns:a16="http://schemas.microsoft.com/office/drawing/2014/main" id="{C66E9695-CBC4-4198-BF39-96854A919B30}"/>
              </a:ext>
            </a:extLst>
          </p:cNvPr>
          <p:cNvSpPr/>
          <p:nvPr/>
        </p:nvSpPr>
        <p:spPr>
          <a:xfrm>
            <a:off x="9551849" y="1418108"/>
            <a:ext cx="2359660" cy="1461939"/>
          </a:xfrm>
          <a:prstGeom prst="rect">
            <a:avLst/>
          </a:prstGeom>
        </p:spPr>
        <p:style>
          <a:lnRef idx="0">
            <a:scrgbClr r="0" g="0" b="0"/>
          </a:lnRef>
          <a:fillRef idx="0">
            <a:scrgbClr r="0" g="0" b="0"/>
          </a:fillRef>
          <a:effectRef idx="0">
            <a:scrgbClr r="0" g="0" b="0"/>
          </a:effectRef>
          <a:fontRef idx="major"/>
        </p:style>
        <p:txBody>
          <a:bodyPr wrap="square" lIns="0" tIns="0" rIns="0" bIns="0" anchor="t">
            <a:spAutoFit/>
          </a:bodyPr>
          <a:lstStyle/>
          <a:p>
            <a:pPr marL="0" marR="0" lvl="0" indent="0" defTabSz="932742" eaLnBrk="1" fontAlgn="auto" latinLnBrk="0" hangingPunct="1">
              <a:lnSpc>
                <a:spcPct val="100000"/>
              </a:lnSpc>
              <a:spcBef>
                <a:spcPts val="0"/>
              </a:spcBef>
              <a:spcAft>
                <a:spcPts val="180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Semibold"/>
              </a:rPr>
              <a:t>Conditions –</a:t>
            </a:r>
            <a:br>
              <a:rPr kumimoji="0" lang="en-US" sz="2000" b="0" i="0" u="none" strike="noStrike" kern="0" cap="none" spc="0" normalizeH="0" baseline="0" noProof="0">
                <a:ln>
                  <a:noFill/>
                </a:ln>
                <a:solidFill>
                  <a:srgbClr val="000000"/>
                </a:solidFill>
                <a:effectLst/>
                <a:uLnTx/>
                <a:uFillTx/>
              </a:rPr>
            </a:br>
            <a:r>
              <a:rPr kumimoji="0" lang="en-US" sz="2000" b="0" i="0" u="none" strike="noStrike" kern="0" cap="none" spc="0" normalizeH="0" baseline="0" noProof="0">
                <a:ln>
                  <a:noFill/>
                </a:ln>
                <a:solidFill>
                  <a:srgbClr val="000000"/>
                </a:solidFill>
                <a:effectLst/>
                <a:uLnTx/>
                <a:uFillTx/>
              </a:rPr>
              <a:t>“When this happens”</a:t>
            </a:r>
          </a:p>
          <a:p>
            <a:pPr marL="0" marR="0" lvl="0" indent="0" defTabSz="932742" eaLnBrk="1" fontAlgn="auto" latinLnBrk="0" hangingPunct="1">
              <a:lnSpc>
                <a:spcPct val="100000"/>
              </a:lnSpc>
              <a:spcBef>
                <a:spcPts val="0"/>
              </a:spcBef>
              <a:spcAft>
                <a:spcPts val="120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Semibold"/>
              </a:rPr>
              <a:t>Access controls –</a:t>
            </a:r>
            <a:r>
              <a:rPr kumimoji="0" lang="en-US" sz="2000" b="0" i="0" u="none" strike="noStrike" kern="0" cap="none" spc="0" normalizeH="0" baseline="0" noProof="0">
                <a:ln>
                  <a:noFill/>
                </a:ln>
                <a:solidFill>
                  <a:srgbClr val="000000"/>
                </a:solidFill>
                <a:effectLst/>
                <a:uLnTx/>
                <a:uFillTx/>
              </a:rPr>
              <a:t> “Then do this”</a:t>
            </a:r>
          </a:p>
        </p:txBody>
      </p:sp>
      <p:sp>
        <p:nvSpPr>
          <p:cNvPr id="25" name="Rectangle 24">
            <a:extLst>
              <a:ext uri="{FF2B5EF4-FFF2-40B4-BE49-F238E27FC236}">
                <a16:creationId xmlns:a16="http://schemas.microsoft.com/office/drawing/2014/main" id="{96FCA213-2472-49E5-92B3-3F8FA25FBA36}"/>
              </a:ext>
            </a:extLst>
          </p:cNvPr>
          <p:cNvSpPr/>
          <p:nvPr/>
        </p:nvSpPr>
        <p:spPr>
          <a:xfrm>
            <a:off x="427038" y="5602061"/>
            <a:ext cx="5712933" cy="9717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effectLst/>
                <a:uLnTx/>
                <a:uFillTx/>
                <a:latin typeface="Segoe UI"/>
                <a:ea typeface="+mn-ea"/>
                <a:cs typeface="+mn-cs"/>
              </a:rPr>
              <a:t>Provides two step authentication verification</a:t>
            </a:r>
          </a:p>
        </p:txBody>
      </p:sp>
      <p:sp>
        <p:nvSpPr>
          <p:cNvPr id="27" name="Rectangle 26">
            <a:extLst>
              <a:ext uri="{FF2B5EF4-FFF2-40B4-BE49-F238E27FC236}">
                <a16:creationId xmlns:a16="http://schemas.microsoft.com/office/drawing/2014/main" id="{04206034-88AF-4C6A-8841-B52AA8E4976A}"/>
              </a:ext>
            </a:extLst>
          </p:cNvPr>
          <p:cNvSpPr/>
          <p:nvPr/>
        </p:nvSpPr>
        <p:spPr>
          <a:xfrm>
            <a:off x="6296504" y="5602061"/>
            <a:ext cx="5712933" cy="9717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effectLst/>
                <a:uLnTx/>
                <a:uFillTx/>
                <a:latin typeface="Segoe UI"/>
                <a:ea typeface="+mn-ea"/>
                <a:cs typeface="+mn-cs"/>
              </a:rPr>
              <a:t>Lets you enforce controls on access to</a:t>
            </a:r>
            <a:br>
              <a:rPr kumimoji="0" lang="en-US" sz="2000" b="0" i="0" u="none" strike="noStrike" kern="0" cap="none" spc="0" normalizeH="0" baseline="0" noProof="0">
                <a:ln>
                  <a:noFill/>
                </a:ln>
                <a:effectLst/>
                <a:uLnTx/>
                <a:uFillTx/>
                <a:latin typeface="Segoe UI"/>
                <a:ea typeface="+mn-ea"/>
                <a:cs typeface="+mn-cs"/>
              </a:rPr>
            </a:br>
            <a:r>
              <a:rPr kumimoji="0" lang="en-US" sz="2000" b="0" i="0" u="none" strike="noStrike" kern="0" cap="none" spc="0" normalizeH="0" baseline="0" noProof="0">
                <a:ln>
                  <a:noFill/>
                </a:ln>
                <a:effectLst/>
                <a:uLnTx/>
                <a:uFillTx/>
                <a:latin typeface="Segoe UI"/>
                <a:ea typeface="+mn-ea"/>
                <a:cs typeface="+mn-cs"/>
              </a:rPr>
              <a:t>apps based on specific conditions</a:t>
            </a:r>
          </a:p>
        </p:txBody>
      </p:sp>
    </p:spTree>
    <p:extLst>
      <p:ext uri="{BB962C8B-B14F-4D97-AF65-F5344CB8AC3E}">
        <p14:creationId xmlns:p14="http://schemas.microsoft.com/office/powerpoint/2010/main" val="175724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A47A-E9BF-4764-BC3B-DE032BCE7968}"/>
              </a:ext>
            </a:extLst>
          </p:cNvPr>
          <p:cNvSpPr>
            <a:spLocks noGrp="1"/>
          </p:cNvSpPr>
          <p:nvPr>
            <p:ph type="title"/>
          </p:nvPr>
        </p:nvSpPr>
        <p:spPr/>
        <p:txBody>
          <a:bodyPr/>
          <a:lstStyle/>
          <a:p>
            <a:r>
              <a:rPr lang="en-US">
                <a:cs typeface="Segoe UI"/>
              </a:rPr>
              <a:t>Access Reviews</a:t>
            </a:r>
            <a:endParaRPr lang="en-US"/>
          </a:p>
        </p:txBody>
      </p:sp>
      <p:sp>
        <p:nvSpPr>
          <p:cNvPr id="6" name="Text Placeholder 3">
            <a:extLst>
              <a:ext uri="{FF2B5EF4-FFF2-40B4-BE49-F238E27FC236}">
                <a16:creationId xmlns:a16="http://schemas.microsoft.com/office/drawing/2014/main" id="{17546826-5E1D-447B-AEF1-F42D9CF079BF}"/>
              </a:ext>
            </a:extLst>
          </p:cNvPr>
          <p:cNvSpPr txBox="1">
            <a:spLocks/>
          </p:cNvSpPr>
          <p:nvPr/>
        </p:nvSpPr>
        <p:spPr>
          <a:xfrm>
            <a:off x="0" y="1069869"/>
            <a:ext cx="12192000" cy="914400"/>
          </a:xfrm>
          <a:prstGeom prst="rect">
            <a:avLst/>
          </a:prstGeom>
          <a:solidFill>
            <a:schemeClr val="accent1">
              <a:lumMod val="50000"/>
            </a:schemeClr>
          </a:solidFill>
          <a:ln>
            <a:solidFill>
              <a:schemeClr val="bg1">
                <a:lumMod val="95000"/>
              </a:schemeClr>
            </a:solidFill>
          </a:ln>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chemeClr val="bg1"/>
                </a:solidFill>
                <a:effectLst/>
                <a:uLnTx/>
                <a:uFillTx/>
                <a:latin typeface="Segoe UI"/>
                <a:ea typeface="+mn-ea"/>
                <a:cs typeface="+mn-cs"/>
              </a:rPr>
              <a:t>Enable organizations to recertify group memberships, application access, and privileged role assignments</a:t>
            </a:r>
          </a:p>
        </p:txBody>
      </p:sp>
      <p:sp>
        <p:nvSpPr>
          <p:cNvPr id="8" name="Rectangle 7">
            <a:extLst>
              <a:ext uri="{FF2B5EF4-FFF2-40B4-BE49-F238E27FC236}">
                <a16:creationId xmlns:a16="http://schemas.microsoft.com/office/drawing/2014/main" id="{9B8E2D9F-5589-4FF9-BB1E-846693C8A2B5}"/>
              </a:ext>
            </a:extLst>
          </p:cNvPr>
          <p:cNvSpPr/>
          <p:nvPr/>
        </p:nvSpPr>
        <p:spPr>
          <a:xfrm>
            <a:off x="186968" y="2166051"/>
            <a:ext cx="5909032" cy="8131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Evaluate guest</a:t>
            </a:r>
            <a:r>
              <a:rPr lang="en-US" sz="2000" kern="0" dirty="0">
                <a:latin typeface="Segoe UI"/>
                <a:ea typeface="+mn-ea"/>
                <a:cs typeface="+mn-cs"/>
              </a:rPr>
              <a:t> user access</a:t>
            </a:r>
            <a:endParaRPr kumimoji="0" lang="en-US" sz="2000" b="0" i="0" u="none" strike="noStrike" kern="0" cap="none" spc="0" normalizeH="0" baseline="0" noProof="0" dirty="0">
              <a:ln>
                <a:noFill/>
              </a:ln>
              <a:effectLst/>
              <a:uLnTx/>
              <a:uFillTx/>
              <a:latin typeface="Segoe UI"/>
              <a:ea typeface="+mn-ea"/>
              <a:cs typeface="+mn-cs"/>
            </a:endParaRPr>
          </a:p>
        </p:txBody>
      </p:sp>
      <p:sp>
        <p:nvSpPr>
          <p:cNvPr id="10" name="Rectangle 9">
            <a:extLst>
              <a:ext uri="{FF2B5EF4-FFF2-40B4-BE49-F238E27FC236}">
                <a16:creationId xmlns:a16="http://schemas.microsoft.com/office/drawing/2014/main" id="{AD6C44B5-0E64-4E74-BE2B-173D0F7E6FA3}"/>
              </a:ext>
            </a:extLst>
          </p:cNvPr>
          <p:cNvSpPr/>
          <p:nvPr/>
        </p:nvSpPr>
        <p:spPr>
          <a:xfrm>
            <a:off x="186968" y="3057706"/>
            <a:ext cx="5909032" cy="8131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Evaluate employee access to applications and group membership</a:t>
            </a:r>
          </a:p>
        </p:txBody>
      </p:sp>
      <p:sp>
        <p:nvSpPr>
          <p:cNvPr id="12" name="Rectangle 11">
            <a:extLst>
              <a:ext uri="{FF2B5EF4-FFF2-40B4-BE49-F238E27FC236}">
                <a16:creationId xmlns:a16="http://schemas.microsoft.com/office/drawing/2014/main" id="{D32D65BE-7179-42A4-92C8-01F17B15D346}"/>
              </a:ext>
            </a:extLst>
          </p:cNvPr>
          <p:cNvSpPr/>
          <p:nvPr/>
        </p:nvSpPr>
        <p:spPr>
          <a:xfrm>
            <a:off x="186968" y="3949361"/>
            <a:ext cx="5909032" cy="8131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Track reviews for compliance or risk-sensitive applications</a:t>
            </a:r>
          </a:p>
        </p:txBody>
      </p:sp>
      <p:sp>
        <p:nvSpPr>
          <p:cNvPr id="14" name="Rectangle 13">
            <a:extLst>
              <a:ext uri="{FF2B5EF4-FFF2-40B4-BE49-F238E27FC236}">
                <a16:creationId xmlns:a16="http://schemas.microsoft.com/office/drawing/2014/main" id="{658F18AD-1F94-41E1-B70F-0DBD1389703E}"/>
              </a:ext>
            </a:extLst>
          </p:cNvPr>
          <p:cNvSpPr/>
          <p:nvPr/>
        </p:nvSpPr>
        <p:spPr>
          <a:xfrm>
            <a:off x="186968" y="4841016"/>
            <a:ext cx="5909032" cy="8131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Evaluate the role assignment of administrative users (PIM)</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membership</a:t>
            </a:r>
          </a:p>
        </p:txBody>
      </p:sp>
      <p:sp>
        <p:nvSpPr>
          <p:cNvPr id="16" name="Rectangle 15">
            <a:extLst>
              <a:ext uri="{FF2B5EF4-FFF2-40B4-BE49-F238E27FC236}">
                <a16:creationId xmlns:a16="http://schemas.microsoft.com/office/drawing/2014/main" id="{00EA1521-9913-4A4E-80B0-A50C1984A235}"/>
              </a:ext>
            </a:extLst>
          </p:cNvPr>
          <p:cNvSpPr/>
          <p:nvPr/>
        </p:nvSpPr>
        <p:spPr>
          <a:xfrm>
            <a:off x="186968" y="5732671"/>
            <a:ext cx="5909032" cy="8131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Premium P2 license – Global </a:t>
            </a:r>
            <a:r>
              <a:rPr kumimoji="0" lang="en-US" sz="2000" b="0" i="0" u="none" strike="noStrike" kern="0" cap="none" spc="0" normalizeH="0" baseline="0" noProof="0">
                <a:ln>
                  <a:noFill/>
                </a:ln>
                <a:effectLst/>
                <a:uLnTx/>
                <a:uFillTx/>
                <a:latin typeface="Segoe UI"/>
                <a:ea typeface="+mn-ea"/>
                <a:cs typeface="+mn-cs"/>
              </a:rPr>
              <a:t>admins or </a:t>
            </a:r>
            <a:r>
              <a:rPr kumimoji="0" lang="en-US" sz="2000" b="0" i="0" u="none" strike="noStrike" kern="0" cap="none" spc="0" normalizeH="0" baseline="0" noProof="0" dirty="0">
                <a:ln>
                  <a:noFill/>
                </a:ln>
                <a:effectLst/>
                <a:uLnTx/>
                <a:uFillTx/>
                <a:latin typeface="Segoe UI"/>
                <a:ea typeface="+mn-ea"/>
                <a:cs typeface="+mn-cs"/>
              </a:rPr>
              <a:t>User Admins</a:t>
            </a:r>
            <a:r>
              <a:rPr lang="en-US" sz="2000" kern="0" dirty="0">
                <a:latin typeface="Segoe UI"/>
                <a:ea typeface="+mn-ea"/>
                <a:cs typeface="+mn-cs"/>
              </a:rPr>
              <a:t> membership</a:t>
            </a:r>
            <a:endParaRPr kumimoji="0" lang="en-US" sz="2000" b="0" i="0" u="none" strike="noStrike" kern="0" cap="none" spc="0" normalizeH="0" baseline="0" noProof="0" dirty="0">
              <a:ln>
                <a:noFill/>
              </a:ln>
              <a:effectLst/>
              <a:uLnTx/>
              <a:uFillTx/>
              <a:latin typeface="Segoe UI"/>
              <a:ea typeface="+mn-ea"/>
              <a:cs typeface="+mn-cs"/>
            </a:endParaRPr>
          </a:p>
        </p:txBody>
      </p:sp>
      <p:pic>
        <p:nvPicPr>
          <p:cNvPr id="4" name="Picture 4" descr="Access review verify user memberships. ">
            <a:extLst>
              <a:ext uri="{FF2B5EF4-FFF2-40B4-BE49-F238E27FC236}">
                <a16:creationId xmlns:a16="http://schemas.microsoft.com/office/drawing/2014/main" id="{600C7AAD-6CA7-4542-97CD-85A20811258E}"/>
              </a:ext>
            </a:extLst>
          </p:cNvPr>
          <p:cNvPicPr>
            <a:picLocks noChangeAspect="1"/>
          </p:cNvPicPr>
          <p:nvPr/>
        </p:nvPicPr>
        <p:blipFill rotWithShape="1">
          <a:blip r:embed="rId3"/>
          <a:srcRect b="28535"/>
          <a:stretch/>
        </p:blipFill>
        <p:spPr>
          <a:xfrm>
            <a:off x="6379119" y="2745428"/>
            <a:ext cx="5533294" cy="3350689"/>
          </a:xfrm>
          <a:prstGeom prst="rect">
            <a:avLst/>
          </a:prstGeom>
        </p:spPr>
      </p:pic>
      <p:sp>
        <p:nvSpPr>
          <p:cNvPr id="18" name="Rectangle 17">
            <a:extLst>
              <a:ext uri="{FF2B5EF4-FFF2-40B4-BE49-F238E27FC236}">
                <a16:creationId xmlns:a16="http://schemas.microsoft.com/office/drawing/2014/main" id="{E6993921-6A50-4954-8324-7E3FA0FA1884}"/>
              </a:ext>
              <a:ext uri="{C183D7F6-B498-43B3-948B-1728B52AA6E4}">
                <adec:decorative xmlns:adec="http://schemas.microsoft.com/office/drawing/2017/decorative" val="1"/>
              </a:ext>
            </a:extLst>
          </p:cNvPr>
          <p:cNvSpPr/>
          <p:nvPr/>
        </p:nvSpPr>
        <p:spPr bwMode="auto">
          <a:xfrm>
            <a:off x="6286500" y="2295752"/>
            <a:ext cx="5718532" cy="425004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1412345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38A-71D0-49B9-9317-361AEBD9BC07}"/>
              </a:ext>
            </a:extLst>
          </p:cNvPr>
          <p:cNvSpPr>
            <a:spLocks noGrp="1"/>
          </p:cNvSpPr>
          <p:nvPr>
            <p:ph type="title"/>
          </p:nvPr>
        </p:nvSpPr>
        <p:spPr>
          <a:xfrm>
            <a:off x="588263" y="1213009"/>
            <a:ext cx="4167887" cy="2215991"/>
          </a:xfrm>
        </p:spPr>
        <p:txBody>
          <a:bodyPr/>
          <a:lstStyle/>
          <a:p>
            <a:r>
              <a:rPr lang="en-US" dirty="0"/>
              <a:t>Demonstrations: Azure AD Identity Protection</a:t>
            </a:r>
            <a:br>
              <a:rPr lang="en-US" dirty="0"/>
            </a:br>
            <a:endParaRPr lang="en-US" dirty="0"/>
          </a:p>
        </p:txBody>
      </p:sp>
      <p:sp>
        <p:nvSpPr>
          <p:cNvPr id="4" name="Text Placeholder 3">
            <a:extLst>
              <a:ext uri="{FF2B5EF4-FFF2-40B4-BE49-F238E27FC236}">
                <a16:creationId xmlns:a16="http://schemas.microsoft.com/office/drawing/2014/main" id="{AB00B636-C3D1-47B7-8633-6E9D6EC4DB57}"/>
              </a:ext>
            </a:extLst>
          </p:cNvPr>
          <p:cNvSpPr>
            <a:spLocks noGrp="1"/>
          </p:cNvSpPr>
          <p:nvPr>
            <p:ph type="body" sz="quarter" idx="12"/>
          </p:nvPr>
        </p:nvSpPr>
        <p:spPr>
          <a:xfrm>
            <a:off x="591567" y="3284398"/>
            <a:ext cx="4164583" cy="1569660"/>
          </a:xfrm>
        </p:spPr>
        <p:txBody>
          <a:bodyPr/>
          <a:lstStyle/>
          <a:p>
            <a:pPr marL="342900" indent="-342900">
              <a:spcAft>
                <a:spcPts val="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Create a conditional access policy requiring MFA</a:t>
            </a:r>
          </a:p>
          <a:p>
            <a:pPr marL="342900" indent="-342900">
              <a:spcAft>
                <a:spcPts val="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Create an access review</a:t>
            </a:r>
          </a:p>
          <a:p>
            <a:pPr marL="342900" indent="-342900">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91957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1B61-0B3B-4C77-84BA-00BD282AA7D3}"/>
              </a:ext>
            </a:extLst>
          </p:cNvPr>
          <p:cNvSpPr>
            <a:spLocks noGrp="1"/>
          </p:cNvSpPr>
          <p:nvPr>
            <p:ph type="title"/>
          </p:nvPr>
        </p:nvSpPr>
        <p:spPr/>
        <p:txBody>
          <a:bodyPr/>
          <a:lstStyle/>
          <a:p>
            <a:r>
              <a:rPr lang="en-US" dirty="0"/>
              <a:t>Additional Study - Azure AD Identity Protection</a:t>
            </a:r>
          </a:p>
        </p:txBody>
      </p:sp>
      <p:sp>
        <p:nvSpPr>
          <p:cNvPr id="5" name="Rectangle 4">
            <a:extLst>
              <a:ext uri="{FF2B5EF4-FFF2-40B4-BE49-F238E27FC236}">
                <a16:creationId xmlns:a16="http://schemas.microsoft.com/office/drawing/2014/main" id="{90A5D824-6758-489C-B788-A3FE3CE7CECB}"/>
              </a:ext>
            </a:extLst>
          </p:cNvPr>
          <p:cNvSpPr/>
          <p:nvPr/>
        </p:nvSpPr>
        <p:spPr bwMode="auto">
          <a:xfrm>
            <a:off x="598489" y="1385888"/>
            <a:ext cx="3382961"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CC61895B-6BC1-4D20-BD88-22CE45154D62}"/>
              </a:ext>
            </a:extLst>
          </p:cNvPr>
          <p:cNvSpPr/>
          <p:nvPr/>
        </p:nvSpPr>
        <p:spPr bwMode="auto">
          <a:xfrm>
            <a:off x="4057650" y="1385888"/>
            <a:ext cx="7148540"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12B48B17-62A9-4A1C-83F1-0B76A40F5EB4}"/>
              </a:ext>
            </a:extLst>
          </p:cNvPr>
          <p:cNvSpPr>
            <a:spLocks noGrp="1"/>
          </p:cNvSpPr>
          <p:nvPr>
            <p:ph type="body" sz="quarter" idx="4294967295"/>
          </p:nvPr>
        </p:nvSpPr>
        <p:spPr>
          <a:xfrm>
            <a:off x="4057650" y="2265046"/>
            <a:ext cx="6527800" cy="2566987"/>
          </a:xfrm>
        </p:spPr>
        <p:txBody>
          <a:bodyPr/>
          <a:lstStyle/>
          <a:p>
            <a:pPr marL="228600" lvl="1" indent="0">
              <a:spcAft>
                <a:spcPts val="1200"/>
              </a:spcAft>
              <a:buNone/>
            </a:pPr>
            <a:r>
              <a:rPr lang="en-US" sz="2000" i="0" dirty="0">
                <a:solidFill>
                  <a:srgbClr val="171717"/>
                </a:solidFill>
                <a:effectLst/>
              </a:rPr>
              <a:t>Overview of identity and access management in Microsoft 365</a:t>
            </a:r>
          </a:p>
          <a:p>
            <a:pPr marL="228600" lvl="1" indent="0">
              <a:spcAft>
                <a:spcPts val="1200"/>
              </a:spcAft>
              <a:buNone/>
            </a:pPr>
            <a:r>
              <a:rPr lang="en-US" sz="2000" dirty="0"/>
              <a:t>Protect your identities with Azure AD Identity Protection</a:t>
            </a:r>
          </a:p>
          <a:p>
            <a:pPr marL="228600" lvl="1" indent="0">
              <a:spcAft>
                <a:spcPts val="1200"/>
              </a:spcAft>
              <a:buNone/>
            </a:pPr>
            <a:r>
              <a:rPr lang="en-US" sz="2000" i="0" dirty="0">
                <a:solidFill>
                  <a:srgbClr val="171717"/>
                </a:solidFill>
                <a:effectLst/>
              </a:rPr>
              <a:t>Secure Azure Active Directory users with Multi-Factor Authentication (Exercise)</a:t>
            </a:r>
          </a:p>
          <a:p>
            <a:pPr lvl="1">
              <a:spcAft>
                <a:spcPts val="1200"/>
              </a:spcAft>
            </a:pPr>
            <a:endParaRPr lang="en-US" dirty="0"/>
          </a:p>
        </p:txBody>
      </p:sp>
      <p:cxnSp>
        <p:nvCxnSpPr>
          <p:cNvPr id="9" name="Straight Connector 8">
            <a:extLst>
              <a:ext uri="{FF2B5EF4-FFF2-40B4-BE49-F238E27FC236}">
                <a16:creationId xmlns:a16="http://schemas.microsoft.com/office/drawing/2014/main" id="{4DF975EA-B962-4613-AFA7-7712E06D4A28}"/>
              </a:ext>
              <a:ext uri="{C183D7F6-B498-43B3-948B-1728B52AA6E4}">
                <adec:decorative xmlns:adec="http://schemas.microsoft.com/office/drawing/2017/decorative" val="1"/>
              </a:ext>
            </a:extLst>
          </p:cNvPr>
          <p:cNvCxnSpPr>
            <a:cxnSpLocks/>
          </p:cNvCxnSpPr>
          <p:nvPr/>
        </p:nvCxnSpPr>
        <p:spPr>
          <a:xfrm>
            <a:off x="4314825" y="2956840"/>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EB390E-9A9D-4282-93BC-4D5E3A5B2DED}"/>
              </a:ext>
              <a:ext uri="{C183D7F6-B498-43B3-948B-1728B52AA6E4}">
                <adec:decorative xmlns:adec="http://schemas.microsoft.com/office/drawing/2017/decorative" val="1"/>
              </a:ext>
            </a:extLst>
          </p:cNvPr>
          <p:cNvCxnSpPr>
            <a:cxnSpLocks/>
          </p:cNvCxnSpPr>
          <p:nvPr/>
        </p:nvCxnSpPr>
        <p:spPr>
          <a:xfrm>
            <a:off x="4314825" y="3552694"/>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7B3FD9F-E428-4350-8744-5ABB4BBD7F03}"/>
              </a:ext>
              <a:ext uri="{C183D7F6-B498-43B3-948B-1728B52AA6E4}">
                <adec:decorative xmlns:adec="http://schemas.microsoft.com/office/drawing/2017/decorative" val="1"/>
              </a:ext>
            </a:extLst>
          </p:cNvPr>
          <p:cNvCxnSpPr>
            <a:cxnSpLocks/>
          </p:cNvCxnSpPr>
          <p:nvPr/>
        </p:nvCxnSpPr>
        <p:spPr>
          <a:xfrm>
            <a:off x="4314825" y="4309390"/>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AC671BF-10C1-46FB-B68C-8DD5939687E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spTree>
    <p:extLst>
      <p:ext uri="{BB962C8B-B14F-4D97-AF65-F5344CB8AC3E}">
        <p14:creationId xmlns:p14="http://schemas.microsoft.com/office/powerpoint/2010/main" val="8724500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Enterprise Governance</a:t>
            </a:r>
          </a:p>
        </p:txBody>
      </p:sp>
      <p:pic>
        <p:nvPicPr>
          <p:cNvPr id="6" name="Picture 5" descr="Icon of two buildings and a cloud on top of them">
            <a:extLst>
              <a:ext uri="{FF2B5EF4-FFF2-40B4-BE49-F238E27FC236}">
                <a16:creationId xmlns:a16="http://schemas.microsoft.com/office/drawing/2014/main" id="{9FAA94C0-822E-4D99-888F-1AC18D8DE898}"/>
              </a:ext>
            </a:extLst>
          </p:cNvPr>
          <p:cNvPicPr>
            <a:picLocks noChangeAspect="1"/>
          </p:cNvPicPr>
          <p:nvPr/>
        </p:nvPicPr>
        <p:blipFill>
          <a:blip r:embed="rId3">
            <a:clrChange>
              <a:clrFrom>
                <a:srgbClr val="FFFFFF"/>
              </a:clrFrom>
              <a:clrTo>
                <a:srgbClr val="FFFFFF">
                  <a:alpha val="0"/>
                </a:srgbClr>
              </a:clrTo>
            </a:clrChange>
          </a:blip>
          <a:srcRect/>
          <a:stretch/>
        </p:blipFill>
        <p:spPr>
          <a:xfrm>
            <a:off x="9963188" y="2661929"/>
            <a:ext cx="1364467" cy="1364467"/>
          </a:xfrm>
          <a:prstGeom prst="rect">
            <a:avLst/>
          </a:prstGeom>
        </p:spPr>
      </p:pic>
    </p:spTree>
    <p:extLst>
      <p:ext uri="{BB962C8B-B14F-4D97-AF65-F5344CB8AC3E}">
        <p14:creationId xmlns:p14="http://schemas.microsoft.com/office/powerpoint/2010/main" val="11383498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Azure Active Directory</a:t>
            </a:r>
          </a:p>
        </p:txBody>
      </p:sp>
      <p:pic>
        <p:nvPicPr>
          <p:cNvPr id="3" name="Picture 2">
            <a:extLst>
              <a:ext uri="{FF2B5EF4-FFF2-40B4-BE49-F238E27FC236}">
                <a16:creationId xmlns:a16="http://schemas.microsoft.com/office/drawing/2014/main" id="{14C746A5-6DFA-4893-81B2-A0DC38C0B75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60586" y="2655684"/>
            <a:ext cx="1746197" cy="1546631"/>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Enterprise Governance</a:t>
            </a:r>
            <a:endParaRPr lang="en-US" dirty="0"/>
          </a:p>
        </p:txBody>
      </p:sp>
      <p:sp>
        <p:nvSpPr>
          <p:cNvPr id="6" name="Text Placeholder 5"/>
          <p:cNvSpPr>
            <a:spLocks noGrp="1"/>
          </p:cNvSpPr>
          <p:nvPr>
            <p:ph type="body" sz="quarter" idx="4294967295"/>
          </p:nvPr>
        </p:nvSpPr>
        <p:spPr>
          <a:xfrm>
            <a:off x="4299820" y="656685"/>
            <a:ext cx="5963117" cy="5512278"/>
          </a:xfrm>
        </p:spPr>
        <p:txBody>
          <a:bodyPr vert="horz" wrap="square" lIns="0" tIns="0" rIns="0" bIns="0" rtlCol="0" anchor="t">
            <a:spAutoFit/>
          </a:bodyPr>
          <a:lstStyle/>
          <a:p>
            <a:pPr marL="0" indent="0" fontAlgn="ctr">
              <a:spcAft>
                <a:spcPts val="1000"/>
              </a:spcAft>
              <a:buNone/>
            </a:pPr>
            <a:r>
              <a:rPr lang="en-AU" sz="2400" dirty="0">
                <a:cs typeface="Segoe UI Semilight"/>
              </a:rPr>
              <a:t>Shared Responsibility Model</a:t>
            </a:r>
          </a:p>
          <a:p>
            <a:pPr marL="0" indent="0">
              <a:spcAft>
                <a:spcPts val="1000"/>
              </a:spcAft>
              <a:buNone/>
            </a:pPr>
            <a:r>
              <a:rPr lang="en-AU" sz="2400" dirty="0">
                <a:cs typeface="Segoe UI Semilight"/>
              </a:rPr>
              <a:t>Azure Cloud Security Advantages</a:t>
            </a:r>
            <a:endParaRPr lang="en-AU" dirty="0"/>
          </a:p>
          <a:p>
            <a:pPr marL="0" indent="0">
              <a:spcAft>
                <a:spcPts val="1000"/>
              </a:spcAft>
              <a:buNone/>
            </a:pPr>
            <a:r>
              <a:rPr lang="en-AU" sz="2400" dirty="0">
                <a:cs typeface="Segoe UI Semilight"/>
              </a:rPr>
              <a:t>Azure Hierarchy</a:t>
            </a:r>
            <a:endParaRPr lang="en-AU" dirty="0"/>
          </a:p>
          <a:p>
            <a:pPr marL="0" indent="0">
              <a:spcAft>
                <a:spcPts val="1000"/>
              </a:spcAft>
              <a:buNone/>
            </a:pPr>
            <a:r>
              <a:rPr lang="en-AU" sz="2400" dirty="0">
                <a:cs typeface="Segoe UI Semilight"/>
              </a:rPr>
              <a:t>Azure Policy</a:t>
            </a:r>
            <a:endParaRPr lang="en-AU" sz="2400" dirty="0"/>
          </a:p>
          <a:p>
            <a:pPr marL="0" indent="0">
              <a:spcAft>
                <a:spcPts val="1000"/>
              </a:spcAft>
              <a:buNone/>
            </a:pPr>
            <a:r>
              <a:rPr lang="en-AU" sz="2400" dirty="0">
                <a:cs typeface="Segoe UI Semilight"/>
              </a:rPr>
              <a:t>Azure Role Based Access Control (RBAC)</a:t>
            </a:r>
            <a:endParaRPr lang="en-AU" dirty="0">
              <a:cs typeface="Segoe UI Semilight"/>
            </a:endParaRPr>
          </a:p>
          <a:p>
            <a:pPr marL="0" indent="0">
              <a:spcAft>
                <a:spcPts val="1000"/>
              </a:spcAft>
              <a:buNone/>
            </a:pPr>
            <a:r>
              <a:rPr lang="en-AU" sz="2400" dirty="0">
                <a:cs typeface="Segoe UI Semilight"/>
              </a:rPr>
              <a:t>Azure RBAC vs Azure Policies</a:t>
            </a:r>
            <a:endParaRPr lang="en-AU" dirty="0"/>
          </a:p>
          <a:p>
            <a:pPr marL="0" indent="0">
              <a:spcAft>
                <a:spcPts val="1000"/>
              </a:spcAft>
              <a:buNone/>
            </a:pPr>
            <a:r>
              <a:rPr lang="en-AU" sz="2400" dirty="0">
                <a:cs typeface="Segoe UI Semilight"/>
              </a:rPr>
              <a:t>Built-in Roles</a:t>
            </a:r>
          </a:p>
          <a:p>
            <a:pPr marL="0" indent="0">
              <a:spcAft>
                <a:spcPts val="1000"/>
              </a:spcAft>
              <a:buNone/>
            </a:pPr>
            <a:r>
              <a:rPr lang="en-AU" sz="2400" dirty="0">
                <a:cs typeface="Segoe UI Semilight"/>
              </a:rPr>
              <a:t>Resource Locks</a:t>
            </a:r>
            <a:endParaRPr lang="en-AU" dirty="0"/>
          </a:p>
          <a:p>
            <a:pPr marL="0" indent="0">
              <a:spcAft>
                <a:spcPts val="1000"/>
              </a:spcAft>
              <a:buNone/>
            </a:pPr>
            <a:r>
              <a:rPr lang="en-AU" sz="2400" dirty="0">
                <a:cs typeface="Segoe UI Semilight"/>
              </a:rPr>
              <a:t>Azure Blueprints</a:t>
            </a:r>
            <a:endParaRPr lang="en-AU" dirty="0"/>
          </a:p>
          <a:p>
            <a:pPr marL="0" indent="0">
              <a:spcAft>
                <a:spcPts val="1000"/>
              </a:spcAft>
              <a:buNone/>
            </a:pPr>
            <a:r>
              <a:rPr lang="en-AU" sz="2400" dirty="0">
                <a:cs typeface="Segoe UI Semilight"/>
              </a:rPr>
              <a:t>Azure Subscription Management</a:t>
            </a:r>
            <a:endParaRPr lang="en-AU" dirty="0"/>
          </a:p>
        </p:txBody>
      </p:sp>
      <p:grpSp>
        <p:nvGrpSpPr>
          <p:cNvPr id="7" name="Group 6">
            <a:extLst>
              <a:ext uri="{FF2B5EF4-FFF2-40B4-BE49-F238E27FC236}">
                <a16:creationId xmlns:a16="http://schemas.microsoft.com/office/drawing/2014/main" id="{416AAF7A-07E7-42A2-ADD1-4648F88EBDB3}"/>
              </a:ext>
              <a:ext uri="{C183D7F6-B498-43B3-948B-1728B52AA6E4}">
                <adec:decorative xmlns:adec="http://schemas.microsoft.com/office/drawing/2017/decorative" val="1"/>
              </a:ext>
            </a:extLst>
          </p:cNvPr>
          <p:cNvGrpSpPr/>
          <p:nvPr/>
        </p:nvGrpSpPr>
        <p:grpSpPr>
          <a:xfrm>
            <a:off x="3538075" y="656685"/>
            <a:ext cx="660946" cy="5512278"/>
            <a:chOff x="657224" y="1265478"/>
            <a:chExt cx="599912" cy="5267312"/>
          </a:xfrm>
        </p:grpSpPr>
        <p:pic>
          <p:nvPicPr>
            <p:cNvPr id="2" name="Picture 1">
              <a:extLst>
                <a:ext uri="{FF2B5EF4-FFF2-40B4-BE49-F238E27FC236}">
                  <a16:creationId xmlns:a16="http://schemas.microsoft.com/office/drawing/2014/main" id="{4D6EABA6-4839-4BF6-ACB8-11EAF36DBA1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57224" y="1265478"/>
              <a:ext cx="552369" cy="4964742"/>
            </a:xfrm>
            <a:prstGeom prst="rect">
              <a:avLst/>
            </a:prstGeom>
          </p:spPr>
        </p:pic>
        <p:pic>
          <p:nvPicPr>
            <p:cNvPr id="5" name="Picture 4">
              <a:extLst>
                <a:ext uri="{FF2B5EF4-FFF2-40B4-BE49-F238E27FC236}">
                  <a16:creationId xmlns:a16="http://schemas.microsoft.com/office/drawing/2014/main" id="{C2805BF1-0A76-4336-AD2A-F0AD9869CA64}"/>
                </a:ext>
              </a:extLst>
            </p:cNvPr>
            <p:cNvPicPr>
              <a:picLocks noChangeAspect="1"/>
            </p:cNvPicPr>
            <p:nvPr/>
          </p:nvPicPr>
          <p:blipFill>
            <a:blip r:embed="rId4"/>
            <a:stretch>
              <a:fillRect/>
            </a:stretch>
          </p:blipFill>
          <p:spPr>
            <a:xfrm>
              <a:off x="704767" y="6065400"/>
              <a:ext cx="552369" cy="467390"/>
            </a:xfrm>
            <a:prstGeom prst="rect">
              <a:avLst/>
            </a:prstGeom>
          </p:spPr>
        </p:pic>
      </p:grpSp>
      <p:grpSp>
        <p:nvGrpSpPr>
          <p:cNvPr id="9" name="Group 8">
            <a:extLst>
              <a:ext uri="{FF2B5EF4-FFF2-40B4-BE49-F238E27FC236}">
                <a16:creationId xmlns:a16="http://schemas.microsoft.com/office/drawing/2014/main" id="{87D473A5-F536-4C93-A75B-EC2601B87209}"/>
              </a:ext>
              <a:ext uri="{C183D7F6-B498-43B3-948B-1728B52AA6E4}">
                <adec:decorative xmlns:adec="http://schemas.microsoft.com/office/drawing/2017/decorative" val="1"/>
              </a:ext>
            </a:extLst>
          </p:cNvPr>
          <p:cNvGrpSpPr/>
          <p:nvPr/>
        </p:nvGrpSpPr>
        <p:grpSpPr>
          <a:xfrm>
            <a:off x="4299820" y="1120656"/>
            <a:ext cx="5015822" cy="2308344"/>
            <a:chOff x="4621473" y="1048466"/>
            <a:chExt cx="7486017" cy="2740192"/>
          </a:xfrm>
        </p:grpSpPr>
        <p:cxnSp>
          <p:nvCxnSpPr>
            <p:cNvPr id="10" name="Straight Connector 9">
              <a:extLst>
                <a:ext uri="{FF2B5EF4-FFF2-40B4-BE49-F238E27FC236}">
                  <a16:creationId xmlns:a16="http://schemas.microsoft.com/office/drawing/2014/main" id="{CFE81F1D-4766-4394-9357-94DC4A47DF74}"/>
                </a:ext>
              </a:extLst>
            </p:cNvPr>
            <p:cNvCxnSpPr>
              <a:cxnSpLocks/>
            </p:cNvCxnSpPr>
            <p:nvPr/>
          </p:nvCxnSpPr>
          <p:spPr>
            <a:xfrm>
              <a:off x="4621473" y="1048466"/>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11FBD2-00A7-4EAA-9AF9-F2306A3073CF}"/>
                </a:ext>
              </a:extLst>
            </p:cNvPr>
            <p:cNvCxnSpPr>
              <a:cxnSpLocks/>
            </p:cNvCxnSpPr>
            <p:nvPr/>
          </p:nvCxnSpPr>
          <p:spPr>
            <a:xfrm>
              <a:off x="4621473" y="1743289"/>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255E0A-7E8E-4B38-BD49-36B855B872B9}"/>
                </a:ext>
              </a:extLst>
            </p:cNvPr>
            <p:cNvCxnSpPr>
              <a:cxnSpLocks/>
            </p:cNvCxnSpPr>
            <p:nvPr/>
          </p:nvCxnSpPr>
          <p:spPr>
            <a:xfrm>
              <a:off x="4621474" y="2436610"/>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BE5E59A-1CFE-4C49-B261-EA4797FF9EBB}"/>
                </a:ext>
              </a:extLst>
            </p:cNvPr>
            <p:cNvCxnSpPr>
              <a:cxnSpLocks/>
            </p:cNvCxnSpPr>
            <p:nvPr/>
          </p:nvCxnSpPr>
          <p:spPr>
            <a:xfrm>
              <a:off x="4621475" y="3102858"/>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50D15E2-95FE-41AB-AEFE-8E7B17006C94}"/>
                </a:ext>
              </a:extLst>
            </p:cNvPr>
            <p:cNvCxnSpPr>
              <a:cxnSpLocks/>
            </p:cNvCxnSpPr>
            <p:nvPr/>
          </p:nvCxnSpPr>
          <p:spPr>
            <a:xfrm>
              <a:off x="4621473" y="3788658"/>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3A5A80BE-7151-4059-B922-9458C4C08C07}"/>
              </a:ext>
              <a:ext uri="{C183D7F6-B498-43B3-948B-1728B52AA6E4}">
                <adec:decorative xmlns:adec="http://schemas.microsoft.com/office/drawing/2017/decorative" val="1"/>
              </a:ext>
            </a:extLst>
          </p:cNvPr>
          <p:cNvGrpSpPr/>
          <p:nvPr/>
        </p:nvGrpSpPr>
        <p:grpSpPr>
          <a:xfrm>
            <a:off x="4299819" y="3923380"/>
            <a:ext cx="5015822" cy="2308344"/>
            <a:chOff x="4621473" y="1048466"/>
            <a:chExt cx="7486017" cy="2740192"/>
          </a:xfrm>
        </p:grpSpPr>
        <p:cxnSp>
          <p:nvCxnSpPr>
            <p:cNvPr id="16" name="Straight Connector 15">
              <a:extLst>
                <a:ext uri="{FF2B5EF4-FFF2-40B4-BE49-F238E27FC236}">
                  <a16:creationId xmlns:a16="http://schemas.microsoft.com/office/drawing/2014/main" id="{AC392448-DDA7-402E-988B-7D8A375D6BC1}"/>
                </a:ext>
              </a:extLst>
            </p:cNvPr>
            <p:cNvCxnSpPr>
              <a:cxnSpLocks/>
            </p:cNvCxnSpPr>
            <p:nvPr/>
          </p:nvCxnSpPr>
          <p:spPr>
            <a:xfrm>
              <a:off x="4621473" y="1048466"/>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B44D44E-0672-4DFD-A9D0-E8281624B21A}"/>
                </a:ext>
              </a:extLst>
            </p:cNvPr>
            <p:cNvCxnSpPr>
              <a:cxnSpLocks/>
            </p:cNvCxnSpPr>
            <p:nvPr/>
          </p:nvCxnSpPr>
          <p:spPr>
            <a:xfrm>
              <a:off x="4621473" y="1743289"/>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BEC587-FF91-4E31-A3EF-2D13448E57A0}"/>
                </a:ext>
              </a:extLst>
            </p:cNvPr>
            <p:cNvCxnSpPr>
              <a:cxnSpLocks/>
            </p:cNvCxnSpPr>
            <p:nvPr/>
          </p:nvCxnSpPr>
          <p:spPr>
            <a:xfrm>
              <a:off x="4621474" y="2436610"/>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76ADDB-FC18-446A-8C5E-D6236FA909DE}"/>
                </a:ext>
              </a:extLst>
            </p:cNvPr>
            <p:cNvCxnSpPr>
              <a:cxnSpLocks/>
            </p:cNvCxnSpPr>
            <p:nvPr/>
          </p:nvCxnSpPr>
          <p:spPr>
            <a:xfrm>
              <a:off x="4621475" y="3102858"/>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852B11-471A-47B6-8E4D-4B55E75E6207}"/>
                </a:ext>
              </a:extLst>
            </p:cNvPr>
            <p:cNvCxnSpPr>
              <a:cxnSpLocks/>
            </p:cNvCxnSpPr>
            <p:nvPr/>
          </p:nvCxnSpPr>
          <p:spPr>
            <a:xfrm>
              <a:off x="4621473" y="3788658"/>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831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27ADC-94AE-493C-842A-6CDCA3D086F6}"/>
              </a:ext>
            </a:extLst>
          </p:cNvPr>
          <p:cNvSpPr>
            <a:spLocks noGrp="1"/>
          </p:cNvSpPr>
          <p:nvPr>
            <p:ph type="title"/>
          </p:nvPr>
        </p:nvSpPr>
        <p:spPr/>
        <p:txBody>
          <a:bodyPr/>
          <a:lstStyle/>
          <a:p>
            <a:r>
              <a:rPr lang="en-US" dirty="0"/>
              <a:t>Shared Responsibility Model </a:t>
            </a:r>
          </a:p>
        </p:txBody>
      </p:sp>
      <p:sp>
        <p:nvSpPr>
          <p:cNvPr id="3" name="Rectangle 2">
            <a:extLst>
              <a:ext uri="{FF2B5EF4-FFF2-40B4-BE49-F238E27FC236}">
                <a16:creationId xmlns:a16="http://schemas.microsoft.com/office/drawing/2014/main" id="{571E167C-2AA0-47B2-865B-5EC8671FD3A6}"/>
              </a:ext>
            </a:extLst>
          </p:cNvPr>
          <p:cNvSpPr/>
          <p:nvPr/>
        </p:nvSpPr>
        <p:spPr>
          <a:xfrm>
            <a:off x="722875" y="1707232"/>
            <a:ext cx="4072211"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Responsibility always retained by the customer</a:t>
            </a:r>
          </a:p>
        </p:txBody>
      </p:sp>
      <p:sp>
        <p:nvSpPr>
          <p:cNvPr id="7" name="Rectangle 6">
            <a:extLst>
              <a:ext uri="{FF2B5EF4-FFF2-40B4-BE49-F238E27FC236}">
                <a16:creationId xmlns:a16="http://schemas.microsoft.com/office/drawing/2014/main" id="{DC2FDB1C-0C4F-4005-B61B-BB227EBB6C86}"/>
              </a:ext>
            </a:extLst>
          </p:cNvPr>
          <p:cNvSpPr/>
          <p:nvPr/>
        </p:nvSpPr>
        <p:spPr>
          <a:xfrm>
            <a:off x="722874" y="3061181"/>
            <a:ext cx="4072211" cy="13244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Responsibility varies by service type</a:t>
            </a:r>
          </a:p>
        </p:txBody>
      </p:sp>
      <p:sp>
        <p:nvSpPr>
          <p:cNvPr id="9" name="Rectangle 8">
            <a:extLst>
              <a:ext uri="{FF2B5EF4-FFF2-40B4-BE49-F238E27FC236}">
                <a16:creationId xmlns:a16="http://schemas.microsoft.com/office/drawing/2014/main" id="{7A65A0D3-EF58-405C-99DE-0A41FA1190EF}"/>
              </a:ext>
            </a:extLst>
          </p:cNvPr>
          <p:cNvSpPr/>
          <p:nvPr/>
        </p:nvSpPr>
        <p:spPr>
          <a:xfrm>
            <a:off x="722874" y="4574682"/>
            <a:ext cx="4072211"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Responsibility transfers to cloud provider</a:t>
            </a:r>
          </a:p>
        </p:txBody>
      </p:sp>
      <p:pic>
        <p:nvPicPr>
          <p:cNvPr id="11" name="Picture 10" descr="Shared responsibility model. SaaS, PaaS, IaaS, and on-premises are compared. ">
            <a:extLst>
              <a:ext uri="{FF2B5EF4-FFF2-40B4-BE49-F238E27FC236}">
                <a16:creationId xmlns:a16="http://schemas.microsoft.com/office/drawing/2014/main" id="{FD5C6B37-253B-41F9-B22B-EB59D39D8CA5}"/>
              </a:ext>
            </a:extLst>
          </p:cNvPr>
          <p:cNvPicPr>
            <a:picLocks noChangeAspect="1"/>
          </p:cNvPicPr>
          <p:nvPr/>
        </p:nvPicPr>
        <p:blipFill>
          <a:blip r:embed="rId3"/>
          <a:stretch>
            <a:fillRect/>
          </a:stretch>
        </p:blipFill>
        <p:spPr>
          <a:xfrm>
            <a:off x="5665996" y="1352550"/>
            <a:ext cx="4778291" cy="5048250"/>
          </a:xfrm>
          <a:prstGeom prst="rect">
            <a:avLst/>
          </a:prstGeom>
        </p:spPr>
      </p:pic>
      <p:sp>
        <p:nvSpPr>
          <p:cNvPr id="13" name="Rectangle 12">
            <a:extLst>
              <a:ext uri="{FF2B5EF4-FFF2-40B4-BE49-F238E27FC236}">
                <a16:creationId xmlns:a16="http://schemas.microsoft.com/office/drawing/2014/main" id="{6A2CE650-5EA9-478E-AEFE-83F1359DC5F2}"/>
              </a:ext>
              <a:ext uri="{C183D7F6-B498-43B3-948B-1728B52AA6E4}">
                <adec:decorative xmlns:adec="http://schemas.microsoft.com/office/drawing/2017/decorative" val="1"/>
              </a:ext>
            </a:extLst>
          </p:cNvPr>
          <p:cNvSpPr/>
          <p:nvPr/>
        </p:nvSpPr>
        <p:spPr bwMode="auto">
          <a:xfrm>
            <a:off x="5281864" y="1133476"/>
            <a:ext cx="5546557" cy="5486399"/>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A9154F81-EC8D-4EF9-9310-9FD27DD86439}"/>
              </a:ext>
              <a:ext uri="{C183D7F6-B498-43B3-948B-1728B52AA6E4}">
                <adec:decorative xmlns:adec="http://schemas.microsoft.com/office/drawing/2017/decorative" val="1"/>
              </a:ext>
            </a:extLst>
          </p:cNvPr>
          <p:cNvCxnSpPr>
            <a:cxnSpLocks/>
            <a:stCxn id="3" idx="3"/>
          </p:cNvCxnSpPr>
          <p:nvPr/>
        </p:nvCxnSpPr>
        <p:spPr>
          <a:xfrm>
            <a:off x="4795086" y="2289674"/>
            <a:ext cx="556585" cy="0"/>
          </a:xfrm>
          <a:prstGeom prst="straightConnector1">
            <a:avLst/>
          </a:prstGeom>
          <a:ln>
            <a:solidFill>
              <a:schemeClr val="bg1">
                <a:lumMod val="9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787701-5362-4A07-B40F-C1C9EAA8DBC6}"/>
              </a:ext>
              <a:ext uri="{C183D7F6-B498-43B3-948B-1728B52AA6E4}">
                <adec:decorative xmlns:adec="http://schemas.microsoft.com/office/drawing/2017/decorative" val="1"/>
              </a:ext>
            </a:extLst>
          </p:cNvPr>
          <p:cNvCxnSpPr>
            <a:cxnSpLocks/>
          </p:cNvCxnSpPr>
          <p:nvPr/>
        </p:nvCxnSpPr>
        <p:spPr>
          <a:xfrm>
            <a:off x="4795086" y="3704817"/>
            <a:ext cx="556585" cy="0"/>
          </a:xfrm>
          <a:prstGeom prst="straightConnector1">
            <a:avLst/>
          </a:prstGeom>
          <a:ln>
            <a:solidFill>
              <a:schemeClr val="bg1">
                <a:lumMod val="9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89AB60F-AE3D-431A-8FC6-DF9BF34550F4}"/>
              </a:ext>
              <a:ext uri="{C183D7F6-B498-43B3-948B-1728B52AA6E4}">
                <adec:decorative xmlns:adec="http://schemas.microsoft.com/office/drawing/2017/decorative" val="1"/>
              </a:ext>
            </a:extLst>
          </p:cNvPr>
          <p:cNvCxnSpPr>
            <a:cxnSpLocks/>
          </p:cNvCxnSpPr>
          <p:nvPr/>
        </p:nvCxnSpPr>
        <p:spPr>
          <a:xfrm>
            <a:off x="4795085" y="5119960"/>
            <a:ext cx="556585" cy="0"/>
          </a:xfrm>
          <a:prstGeom prst="straightConnector1">
            <a:avLst/>
          </a:prstGeom>
          <a:ln>
            <a:solidFill>
              <a:schemeClr val="bg1">
                <a:lumMod val="9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2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109-2E47-46E9-88D6-97565B757FBF}"/>
              </a:ext>
            </a:extLst>
          </p:cNvPr>
          <p:cNvSpPr>
            <a:spLocks noGrp="1"/>
          </p:cNvSpPr>
          <p:nvPr>
            <p:ph type="title"/>
          </p:nvPr>
        </p:nvSpPr>
        <p:spPr/>
        <p:txBody>
          <a:bodyPr/>
          <a:lstStyle/>
          <a:p>
            <a:r>
              <a:rPr lang="en-US" dirty="0"/>
              <a:t>Azure Cloud Security Advantages</a:t>
            </a:r>
          </a:p>
        </p:txBody>
      </p:sp>
      <p:pic>
        <p:nvPicPr>
          <p:cNvPr id="5" name="Picture 4" descr="Comparison of traditional security and cloud-enabled security.">
            <a:extLst>
              <a:ext uri="{FF2B5EF4-FFF2-40B4-BE49-F238E27FC236}">
                <a16:creationId xmlns:a16="http://schemas.microsoft.com/office/drawing/2014/main" id="{77A3BC53-B0D3-450F-AE04-6204737DED1C}"/>
              </a:ext>
            </a:extLst>
          </p:cNvPr>
          <p:cNvPicPr>
            <a:picLocks noChangeAspect="1"/>
          </p:cNvPicPr>
          <p:nvPr/>
        </p:nvPicPr>
        <p:blipFill>
          <a:blip r:embed="rId3"/>
          <a:stretch>
            <a:fillRect/>
          </a:stretch>
        </p:blipFill>
        <p:spPr>
          <a:xfrm>
            <a:off x="719137" y="1885950"/>
            <a:ext cx="10753725" cy="4514850"/>
          </a:xfrm>
          <a:prstGeom prst="rect">
            <a:avLst/>
          </a:prstGeom>
        </p:spPr>
      </p:pic>
      <p:sp>
        <p:nvSpPr>
          <p:cNvPr id="7" name="Rectangle 6">
            <a:extLst>
              <a:ext uri="{FF2B5EF4-FFF2-40B4-BE49-F238E27FC236}">
                <a16:creationId xmlns:a16="http://schemas.microsoft.com/office/drawing/2014/main" id="{7999C6A3-B55B-4E6B-ABD3-F7E2907A4032}"/>
              </a:ext>
            </a:extLst>
          </p:cNvPr>
          <p:cNvSpPr/>
          <p:nvPr/>
        </p:nvSpPr>
        <p:spPr>
          <a:xfrm>
            <a:off x="1049231" y="1324227"/>
            <a:ext cx="4072211" cy="430887"/>
          </a:xfrm>
          <a:prstGeom prst="rect">
            <a:avLst/>
          </a:prstGeom>
          <a:solidFill>
            <a:schemeClr val="accent1">
              <a:lumMod val="50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algn="ctr" defTabSz="1066800" eaLnBrk="1" fontAlgn="auto" latinLnBrk="0" hangingPunct="1">
              <a:lnSpc>
                <a:spcPct val="100000"/>
              </a:lnSpc>
              <a:spcBef>
                <a:spcPct val="0"/>
              </a:spcBef>
              <a:spcAft>
                <a:spcPct val="3500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Segoe UI"/>
                <a:ea typeface="+mn-ea"/>
                <a:cs typeface="+mn-cs"/>
              </a:rPr>
              <a:t>Traditional Approach</a:t>
            </a:r>
          </a:p>
        </p:txBody>
      </p:sp>
      <p:sp>
        <p:nvSpPr>
          <p:cNvPr id="9" name="Rectangle 8">
            <a:extLst>
              <a:ext uri="{FF2B5EF4-FFF2-40B4-BE49-F238E27FC236}">
                <a16:creationId xmlns:a16="http://schemas.microsoft.com/office/drawing/2014/main" id="{3E7A422B-0ACD-48A0-BD77-1B0C790B68FD}"/>
              </a:ext>
            </a:extLst>
          </p:cNvPr>
          <p:cNvSpPr/>
          <p:nvPr/>
        </p:nvSpPr>
        <p:spPr>
          <a:xfrm>
            <a:off x="6700063" y="1324226"/>
            <a:ext cx="4072211" cy="430887"/>
          </a:xfrm>
          <a:prstGeom prst="rect">
            <a:avLst/>
          </a:prstGeom>
          <a:solidFill>
            <a:schemeClr val="accent1">
              <a:lumMod val="50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algn="ctr" defTabSz="1066800" eaLnBrk="1" fontAlgn="auto" latinLnBrk="0" hangingPunct="1">
              <a:lnSpc>
                <a:spcPct val="100000"/>
              </a:lnSpc>
              <a:spcBef>
                <a:spcPct val="0"/>
              </a:spcBef>
              <a:spcAft>
                <a:spcPct val="3500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Segoe UI"/>
                <a:ea typeface="+mn-ea"/>
                <a:cs typeface="+mn-cs"/>
              </a:rPr>
              <a:t>Cloud-Enabled Approach</a:t>
            </a:r>
          </a:p>
        </p:txBody>
      </p:sp>
    </p:spTree>
    <p:extLst>
      <p:ext uri="{BB962C8B-B14F-4D97-AF65-F5344CB8AC3E}">
        <p14:creationId xmlns:p14="http://schemas.microsoft.com/office/powerpoint/2010/main" val="31719235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ED24-43F1-4BD2-A06E-04E0311E6F21}"/>
              </a:ext>
            </a:extLst>
          </p:cNvPr>
          <p:cNvSpPr>
            <a:spLocks noGrp="1"/>
          </p:cNvSpPr>
          <p:nvPr>
            <p:ph type="title"/>
          </p:nvPr>
        </p:nvSpPr>
        <p:spPr/>
        <p:txBody>
          <a:bodyPr/>
          <a:lstStyle/>
          <a:p>
            <a:r>
              <a:rPr lang="en-US" dirty="0"/>
              <a:t>Azure Hierarchy</a:t>
            </a:r>
          </a:p>
        </p:txBody>
      </p:sp>
      <p:sp>
        <p:nvSpPr>
          <p:cNvPr id="4" name="Rectangle 3">
            <a:extLst>
              <a:ext uri="{FF2B5EF4-FFF2-40B4-BE49-F238E27FC236}">
                <a16:creationId xmlns:a16="http://schemas.microsoft.com/office/drawing/2014/main" id="{E7FA2131-3CED-4B93-BD07-1E5F8647E3CD}"/>
              </a:ext>
            </a:extLst>
          </p:cNvPr>
          <p:cNvSpPr/>
          <p:nvPr/>
        </p:nvSpPr>
        <p:spPr>
          <a:xfrm>
            <a:off x="588264" y="1309487"/>
            <a:ext cx="4072211"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Management groups provides a level to manage multiple subscriptions</a:t>
            </a:r>
          </a:p>
        </p:txBody>
      </p:sp>
      <p:sp>
        <p:nvSpPr>
          <p:cNvPr id="8" name="Rectangle 7">
            <a:extLst>
              <a:ext uri="{FF2B5EF4-FFF2-40B4-BE49-F238E27FC236}">
                <a16:creationId xmlns:a16="http://schemas.microsoft.com/office/drawing/2014/main" id="{AFFD9B64-1336-483A-A95D-53717BA3370C}"/>
              </a:ext>
            </a:extLst>
          </p:cNvPr>
          <p:cNvSpPr/>
          <p:nvPr/>
        </p:nvSpPr>
        <p:spPr>
          <a:xfrm>
            <a:off x="588263" y="2663436"/>
            <a:ext cx="4072211" cy="13244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Subscriptions provision products and services for an account</a:t>
            </a:r>
          </a:p>
        </p:txBody>
      </p:sp>
      <p:sp>
        <p:nvSpPr>
          <p:cNvPr id="10" name="Rectangle 9">
            <a:extLst>
              <a:ext uri="{FF2B5EF4-FFF2-40B4-BE49-F238E27FC236}">
                <a16:creationId xmlns:a16="http://schemas.microsoft.com/office/drawing/2014/main" id="{D73019C0-3240-4CD7-BCF9-A16902AF0865}"/>
              </a:ext>
            </a:extLst>
          </p:cNvPr>
          <p:cNvSpPr/>
          <p:nvPr/>
        </p:nvSpPr>
        <p:spPr>
          <a:xfrm>
            <a:off x="588263" y="4176937"/>
            <a:ext cx="4072211"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Resource groups are containers for resources that share the same life cycle</a:t>
            </a:r>
          </a:p>
        </p:txBody>
      </p:sp>
      <p:pic>
        <p:nvPicPr>
          <p:cNvPr id="6" name="Picture 5" descr="Hierarchy Diagram - Management groups, contain and manage subscriptions.  Subscriptions contain and organization resource groups.">
            <a:extLst>
              <a:ext uri="{FF2B5EF4-FFF2-40B4-BE49-F238E27FC236}">
                <a16:creationId xmlns:a16="http://schemas.microsoft.com/office/drawing/2014/main" id="{18A6438C-28A9-42A0-A90C-DD144E95655A}"/>
              </a:ext>
            </a:extLst>
          </p:cNvPr>
          <p:cNvPicPr>
            <a:picLocks noChangeAspect="1"/>
          </p:cNvPicPr>
          <p:nvPr/>
        </p:nvPicPr>
        <p:blipFill>
          <a:blip r:embed="rId3"/>
          <a:stretch>
            <a:fillRect/>
          </a:stretch>
        </p:blipFill>
        <p:spPr>
          <a:xfrm>
            <a:off x="4660474" y="1554888"/>
            <a:ext cx="7335541" cy="3748224"/>
          </a:xfrm>
          <a:prstGeom prst="rect">
            <a:avLst/>
          </a:prstGeom>
        </p:spPr>
      </p:pic>
    </p:spTree>
    <p:extLst>
      <p:ext uri="{BB962C8B-B14F-4D97-AF65-F5344CB8AC3E}">
        <p14:creationId xmlns:p14="http://schemas.microsoft.com/office/powerpoint/2010/main" val="189214541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4" name="Rectangle 3">
            <a:extLst>
              <a:ext uri="{FF2B5EF4-FFF2-40B4-BE49-F238E27FC236}">
                <a16:creationId xmlns:a16="http://schemas.microsoft.com/office/drawing/2014/main" id="{A3BA5D43-081E-4708-AAED-0DCB0C198310}"/>
              </a:ext>
            </a:extLst>
          </p:cNvPr>
          <p:cNvSpPr/>
          <p:nvPr/>
        </p:nvSpPr>
        <p:spPr>
          <a:xfrm>
            <a:off x="727600" y="1194102"/>
            <a:ext cx="4597400"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Azure Policy is a service in Azure that you use to create, assign and, manage policies</a:t>
            </a:r>
          </a:p>
        </p:txBody>
      </p:sp>
      <p:sp>
        <p:nvSpPr>
          <p:cNvPr id="8" name="Rectangle 7">
            <a:extLst>
              <a:ext uri="{FF2B5EF4-FFF2-40B4-BE49-F238E27FC236}">
                <a16:creationId xmlns:a16="http://schemas.microsoft.com/office/drawing/2014/main" id="{6CA890B7-B54A-4961-8E04-5B9F8B3FC335}"/>
              </a:ext>
            </a:extLst>
          </p:cNvPr>
          <p:cNvSpPr/>
          <p:nvPr/>
        </p:nvSpPr>
        <p:spPr>
          <a:xfrm>
            <a:off x="727599" y="2548051"/>
            <a:ext cx="4597400"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Azure Policy runs evaluations and scans for non-compliant resources</a:t>
            </a:r>
          </a:p>
        </p:txBody>
      </p:sp>
      <p:sp>
        <p:nvSpPr>
          <p:cNvPr id="10" name="Rectangle 9">
            <a:extLst>
              <a:ext uri="{FF2B5EF4-FFF2-40B4-BE49-F238E27FC236}">
                <a16:creationId xmlns:a16="http://schemas.microsoft.com/office/drawing/2014/main" id="{AD57F980-2509-4069-9CD6-FBB9355ED545}"/>
              </a:ext>
            </a:extLst>
          </p:cNvPr>
          <p:cNvSpPr/>
          <p:nvPr/>
        </p:nvSpPr>
        <p:spPr>
          <a:xfrm>
            <a:off x="727599" y="3902000"/>
            <a:ext cx="4597400" cy="161923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Advantages:</a:t>
            </a:r>
          </a:p>
          <a:p>
            <a:pPr marL="285750" marR="0" lvl="0" indent="-28575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Enforcement and compliance</a:t>
            </a:r>
          </a:p>
          <a:p>
            <a:pPr marL="285750" marR="0" lvl="0" indent="-28575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Apply policies at scale</a:t>
            </a:r>
          </a:p>
          <a:p>
            <a:pPr marL="285750" marR="0" lvl="0" indent="-28575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Remediation</a:t>
            </a:r>
          </a:p>
        </p:txBody>
      </p:sp>
      <p:graphicFrame>
        <p:nvGraphicFramePr>
          <p:cNvPr id="5" name="Table 5">
            <a:extLst>
              <a:ext uri="{FF2B5EF4-FFF2-40B4-BE49-F238E27FC236}">
                <a16:creationId xmlns:a16="http://schemas.microsoft.com/office/drawing/2014/main" id="{9F46DC19-A3CC-43D4-860D-67C56B3C4255}"/>
              </a:ext>
            </a:extLst>
          </p:cNvPr>
          <p:cNvGraphicFramePr>
            <a:graphicFrameLocks noGrp="1"/>
          </p:cNvGraphicFramePr>
          <p:nvPr>
            <p:extLst>
              <p:ext uri="{D42A27DB-BD31-4B8C-83A1-F6EECF244321}">
                <p14:modId xmlns:p14="http://schemas.microsoft.com/office/powerpoint/2010/main" val="746761031"/>
              </p:ext>
            </p:extLst>
          </p:nvPr>
        </p:nvGraphicFramePr>
        <p:xfrm>
          <a:off x="6096000" y="1186421"/>
          <a:ext cx="4597400" cy="4693920"/>
        </p:xfrm>
        <a:graphic>
          <a:graphicData uri="http://schemas.openxmlformats.org/drawingml/2006/table">
            <a:tbl>
              <a:tblPr firstRow="1" bandRow="1">
                <a:tableStyleId>{5C22544A-7EE6-4342-B048-85BDC9FD1C3A}</a:tableStyleId>
              </a:tblPr>
              <a:tblGrid>
                <a:gridCol w="4597400">
                  <a:extLst>
                    <a:ext uri="{9D8B030D-6E8A-4147-A177-3AD203B41FA5}">
                      <a16:colId xmlns:a16="http://schemas.microsoft.com/office/drawing/2014/main" val="2502348108"/>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Usage Cases</a:t>
                      </a: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9506494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lumMod val="50000"/>
                            </a:schemeClr>
                          </a:solidFill>
                          <a:effectLst/>
                          <a:uLnTx/>
                          <a:uFillTx/>
                          <a:latin typeface="+mn-lt"/>
                          <a:ea typeface="+mn-ea"/>
                          <a:cs typeface="+mn-cs"/>
                        </a:rPr>
                        <a:t>Allowed resource types </a:t>
                      </a:r>
                      <a:r>
                        <a:rPr kumimoji="0" lang="en-US" sz="1800" b="0" i="0" u="none" strike="noStrike" kern="1200" cap="none" spc="0" normalizeH="0" baseline="0" noProof="0" dirty="0">
                          <a:ln>
                            <a:noFill/>
                          </a:ln>
                          <a:solidFill>
                            <a:srgbClr val="1A1A1A"/>
                          </a:solidFill>
                          <a:effectLst/>
                          <a:uLnTx/>
                          <a:uFillTx/>
                          <a:latin typeface="+mn-lt"/>
                          <a:ea typeface="+mn-ea"/>
                          <a:cs typeface="+mn-cs"/>
                        </a:rPr>
                        <a:t>- Specify the resource types that your organization can deploy.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35617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lumMod val="50000"/>
                            </a:schemeClr>
                          </a:solidFill>
                          <a:effectLst/>
                          <a:uLnTx/>
                          <a:uFillTx/>
                          <a:latin typeface="+mn-lt"/>
                          <a:ea typeface="+mn-ea"/>
                          <a:cs typeface="+mn-cs"/>
                        </a:rPr>
                        <a:t>Allowed virtual machine SKUs </a:t>
                      </a:r>
                      <a:r>
                        <a:rPr kumimoji="0" lang="en-US" sz="1800" b="0" i="0" u="none" strike="noStrike" kern="1200" cap="none" spc="0" normalizeH="0" baseline="0" noProof="0" dirty="0">
                          <a:ln>
                            <a:noFill/>
                          </a:ln>
                          <a:solidFill>
                            <a:srgbClr val="1A1A1A"/>
                          </a:solidFill>
                          <a:effectLst/>
                          <a:uLnTx/>
                          <a:uFillTx/>
                          <a:latin typeface="+mn-lt"/>
                          <a:ea typeface="+mn-ea"/>
                          <a:cs typeface="+mn-cs"/>
                        </a:rPr>
                        <a:t>– Specify a set of virtual machine SKUs that your organization can deploy.</a:t>
                      </a:r>
                      <a:endParaRPr kumimoji="0" lang="en-US" sz="1800" b="0" i="0" u="none" strike="noStrike" kern="1200" cap="none" spc="0" normalizeH="0" baseline="0" noProof="0" dirty="0">
                        <a:ln>
                          <a:noFill/>
                        </a:ln>
                        <a:gradFill>
                          <a:gsLst>
                            <a:gs pos="2917">
                              <a:srgbClr val="1A1A1A"/>
                            </a:gs>
                            <a:gs pos="30000">
                              <a:srgbClr val="1A1A1A"/>
                            </a:gs>
                          </a:gsLst>
                          <a:lin ang="5400000" scaled="0"/>
                        </a:gra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9131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lumMod val="50000"/>
                            </a:schemeClr>
                          </a:solidFill>
                          <a:effectLst/>
                          <a:uLnTx/>
                          <a:uFillTx/>
                          <a:latin typeface="+mn-lt"/>
                          <a:ea typeface="+mn-ea"/>
                          <a:cs typeface="+mn-cs"/>
                        </a:rPr>
                        <a:t>Allowed locations </a:t>
                      </a:r>
                      <a:r>
                        <a:rPr kumimoji="0" lang="en-US" sz="1800" b="0" i="0" u="none" strike="noStrike" kern="1200" cap="none" spc="0" normalizeH="0" baseline="0" noProof="0" dirty="0">
                          <a:ln>
                            <a:noFill/>
                          </a:ln>
                          <a:solidFill>
                            <a:srgbClr val="1A1A1A"/>
                          </a:solidFill>
                          <a:effectLst/>
                          <a:uLnTx/>
                          <a:uFillTx/>
                          <a:latin typeface="+mn-lt"/>
                          <a:ea typeface="+mn-ea"/>
                          <a:cs typeface="+mn-cs"/>
                        </a:rPr>
                        <a:t>– Restrict the locations your organization can specify when deploying resources.</a:t>
                      </a:r>
                      <a:endParaRPr kumimoji="0" lang="en-US" sz="1800" b="0" i="0" u="none" strike="noStrike" kern="1200" cap="none" spc="0" normalizeH="0" baseline="0" noProof="0" dirty="0">
                        <a:ln>
                          <a:noFill/>
                        </a:ln>
                        <a:gradFill>
                          <a:gsLst>
                            <a:gs pos="2917">
                              <a:srgbClr val="1A1A1A"/>
                            </a:gs>
                            <a:gs pos="30000">
                              <a:srgbClr val="1A1A1A"/>
                            </a:gs>
                          </a:gsLst>
                          <a:lin ang="5400000" scaled="0"/>
                        </a:gra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26714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lumMod val="50000"/>
                            </a:schemeClr>
                          </a:solidFill>
                          <a:effectLst/>
                          <a:uLnTx/>
                          <a:uFillTx/>
                          <a:latin typeface="+mn-lt"/>
                          <a:ea typeface="+mn-ea"/>
                          <a:cs typeface="+mn-cs"/>
                        </a:rPr>
                        <a:t>Require tag and its value </a:t>
                      </a:r>
                      <a:r>
                        <a:rPr kumimoji="0" lang="en-US" sz="1800" b="0" i="0" u="none" strike="noStrike" kern="1200" cap="none" spc="0" normalizeH="0" baseline="0" noProof="0" dirty="0">
                          <a:ln>
                            <a:noFill/>
                          </a:ln>
                          <a:solidFill>
                            <a:srgbClr val="1A1A1A"/>
                          </a:solidFill>
                          <a:effectLst/>
                          <a:uLnTx/>
                          <a:uFillTx/>
                          <a:latin typeface="+mn-lt"/>
                          <a:ea typeface="+mn-ea"/>
                          <a:cs typeface="+mn-cs"/>
                        </a:rPr>
                        <a:t>- Enforces a required tag and its value. </a:t>
                      </a:r>
                      <a:endParaRPr kumimoji="0" lang="en-US" sz="1800" b="0" i="0" u="none" strike="noStrike" kern="1200" cap="none" spc="0" normalizeH="0" baseline="0" noProof="0" dirty="0">
                        <a:ln>
                          <a:noFill/>
                        </a:ln>
                        <a:gradFill>
                          <a:gsLst>
                            <a:gs pos="2917">
                              <a:srgbClr val="1A1A1A"/>
                            </a:gs>
                            <a:gs pos="30000">
                              <a:srgbClr val="1A1A1A"/>
                            </a:gs>
                          </a:gsLst>
                          <a:lin ang="5400000" scaled="0"/>
                        </a:gra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76917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lumMod val="50000"/>
                            </a:schemeClr>
                          </a:solidFill>
                          <a:effectLst/>
                          <a:uLnTx/>
                          <a:uFillTx/>
                          <a:latin typeface="+mn-lt"/>
                          <a:ea typeface="+mn-ea"/>
                          <a:cs typeface="+mn-cs"/>
                        </a:rPr>
                        <a:t>Azure Backup should be enabled for Virtual Machines </a:t>
                      </a:r>
                      <a:r>
                        <a:rPr kumimoji="0" lang="en-US" sz="1800" b="0" i="0" u="none" strike="noStrike" kern="1200" cap="none" spc="0" normalizeH="0" baseline="0" noProof="0" dirty="0">
                          <a:ln>
                            <a:noFill/>
                          </a:ln>
                          <a:solidFill>
                            <a:srgbClr val="1A1A1A"/>
                          </a:solidFill>
                          <a:effectLst/>
                          <a:uLnTx/>
                          <a:uFillTx/>
                          <a:latin typeface="+mn-lt"/>
                          <a:ea typeface="+mn-ea"/>
                          <a:cs typeface="+mn-cs"/>
                        </a:rPr>
                        <a:t>– Audit if Azure Backup service is enabled for all Virtual machines. </a:t>
                      </a:r>
                      <a:endParaRPr kumimoji="0" lang="en-US" sz="1800" b="0" i="0" u="none" strike="noStrike" kern="1200" cap="none" spc="0" normalizeH="0" baseline="0" noProof="0" dirty="0">
                        <a:ln>
                          <a:noFill/>
                        </a:ln>
                        <a:gradFill>
                          <a:gsLst>
                            <a:gs pos="2917">
                              <a:srgbClr val="1A1A1A"/>
                            </a:gs>
                            <a:gs pos="30000">
                              <a:srgbClr val="1A1A1A"/>
                            </a:gs>
                          </a:gsLst>
                          <a:lin ang="5400000" scaled="0"/>
                        </a:gra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7058963"/>
                  </a:ext>
                </a:extLst>
              </a:tr>
            </a:tbl>
          </a:graphicData>
        </a:graphic>
      </p:graphicFrame>
      <p:sp>
        <p:nvSpPr>
          <p:cNvPr id="12" name="Rectangle 11">
            <a:extLst>
              <a:ext uri="{FF2B5EF4-FFF2-40B4-BE49-F238E27FC236}">
                <a16:creationId xmlns:a16="http://schemas.microsoft.com/office/drawing/2014/main" id="{19F53FC8-890F-44DD-863F-ACA14B06266D}"/>
              </a:ext>
              <a:ext uri="{C183D7F6-B498-43B3-948B-1728B52AA6E4}">
                <adec:decorative xmlns:adec="http://schemas.microsoft.com/office/drawing/2017/decorative" val="1"/>
              </a:ext>
            </a:extLst>
          </p:cNvPr>
          <p:cNvSpPr/>
          <p:nvPr/>
        </p:nvSpPr>
        <p:spPr bwMode="auto">
          <a:xfrm>
            <a:off x="5617029" y="977660"/>
            <a:ext cx="5486400" cy="5283803"/>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349786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a:xfrm>
            <a:off x="588263" y="457200"/>
            <a:ext cx="11018520" cy="430887"/>
          </a:xfrm>
        </p:spPr>
        <p:txBody>
          <a:bodyPr/>
          <a:lstStyle/>
          <a:p>
            <a:r>
              <a:rPr lang="en-US" dirty="0"/>
              <a:t>Azure Role-Based Access Control</a:t>
            </a:r>
          </a:p>
        </p:txBody>
      </p:sp>
      <p:grpSp>
        <p:nvGrpSpPr>
          <p:cNvPr id="13" name="Group 12" descr="Azure AD Admin roles and Azure RBAC roles work together to authenticate users.">
            <a:extLst>
              <a:ext uri="{FF2B5EF4-FFF2-40B4-BE49-F238E27FC236}">
                <a16:creationId xmlns:a16="http://schemas.microsoft.com/office/drawing/2014/main" id="{045C3BC1-FF79-44B3-BA62-2C1B4380454F}"/>
              </a:ext>
            </a:extLst>
          </p:cNvPr>
          <p:cNvGrpSpPr/>
          <p:nvPr/>
        </p:nvGrpSpPr>
        <p:grpSpPr>
          <a:xfrm>
            <a:off x="465865" y="2268854"/>
            <a:ext cx="11430340" cy="4226098"/>
            <a:chOff x="584200" y="1752600"/>
            <a:chExt cx="11430340" cy="4516438"/>
          </a:xfrm>
        </p:grpSpPr>
        <p:grpSp>
          <p:nvGrpSpPr>
            <p:cNvPr id="10" name="Group 9" descr="The diagram depicts the progression from the classic subscription admin roles to the Azure role-based access control (RBAC) roles, and then to the Azure Active Directory (Azure AD) admin roles. ">
              <a:extLst>
                <a:ext uri="{FF2B5EF4-FFF2-40B4-BE49-F238E27FC236}">
                  <a16:creationId xmlns:a16="http://schemas.microsoft.com/office/drawing/2014/main" id="{FC104685-6B5E-4856-829C-4643E873BEE3}"/>
                </a:ext>
              </a:extLst>
            </p:cNvPr>
            <p:cNvGrpSpPr/>
            <p:nvPr/>
          </p:nvGrpSpPr>
          <p:grpSpPr>
            <a:xfrm>
              <a:off x="584200" y="1752600"/>
              <a:ext cx="11430340" cy="4516438"/>
              <a:chOff x="584200" y="1752600"/>
              <a:chExt cx="11430340" cy="4516438"/>
            </a:xfrm>
          </p:grpSpPr>
          <p:sp>
            <p:nvSpPr>
              <p:cNvPr id="3" name="Rectangle: Rounded Corners 2">
                <a:extLst>
                  <a:ext uri="{FF2B5EF4-FFF2-40B4-BE49-F238E27FC236}">
                    <a16:creationId xmlns:a16="http://schemas.microsoft.com/office/drawing/2014/main" id="{0E454B11-56C8-4DE3-B6A4-DBB4B30870F7}"/>
                  </a:ext>
                </a:extLst>
              </p:cNvPr>
              <p:cNvSpPr/>
              <p:nvPr/>
            </p:nvSpPr>
            <p:spPr bwMode="auto">
              <a:xfrm>
                <a:off x="584200" y="1752600"/>
                <a:ext cx="3987800" cy="1409700"/>
              </a:xfrm>
              <a:prstGeom prst="roundRect">
                <a:avLst/>
              </a:prstGeom>
              <a:solidFill>
                <a:srgbClr val="E6E6E6"/>
              </a:solidFill>
              <a:ln w="38100">
                <a:solidFill>
                  <a:srgbClr val="107C0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defTabSz="932472" fontAlgn="base">
                  <a:spcBef>
                    <a:spcPct val="0"/>
                  </a:spcBef>
                  <a:spcAft>
                    <a:spcPct val="0"/>
                  </a:spcAft>
                </a:pPr>
                <a:endParaRPr lang="en-US" sz="1800">
                  <a:solidFill>
                    <a:schemeClr val="tx1"/>
                  </a:solidFill>
                  <a:latin typeface="Consolas" panose="020B0609020204030204" pitchFamily="49" charset="0"/>
                </a:endParaRPr>
              </a:p>
            </p:txBody>
          </p:sp>
          <p:grpSp>
            <p:nvGrpSpPr>
              <p:cNvPr id="7" name="Group 6">
                <a:extLst>
                  <a:ext uri="{FF2B5EF4-FFF2-40B4-BE49-F238E27FC236}">
                    <a16:creationId xmlns:a16="http://schemas.microsoft.com/office/drawing/2014/main" id="{E395014B-6B17-492B-9558-825EB945C33A}"/>
                  </a:ext>
                </a:extLst>
              </p:cNvPr>
              <p:cNvGrpSpPr/>
              <p:nvPr/>
            </p:nvGrpSpPr>
            <p:grpSpPr>
              <a:xfrm>
                <a:off x="742950" y="1876425"/>
                <a:ext cx="2028825" cy="1418630"/>
                <a:chOff x="742950" y="2143125"/>
                <a:chExt cx="2028825" cy="1418630"/>
              </a:xfrm>
            </p:grpSpPr>
            <p:pic>
              <p:nvPicPr>
                <p:cNvPr id="4" name="Picture 3" descr="A picture containing vector graphics&#10;&#10;Description automatically generated">
                  <a:extLst>
                    <a:ext uri="{FF2B5EF4-FFF2-40B4-BE49-F238E27FC236}">
                      <a16:creationId xmlns:a16="http://schemas.microsoft.com/office/drawing/2014/main" id="{AB9D12F8-BCA1-4625-9410-EE590900E835}"/>
                    </a:ext>
                  </a:extLst>
                </p:cNvPr>
                <p:cNvPicPr>
                  <a:picLocks noChangeAspect="1"/>
                </p:cNvPicPr>
                <p:nvPr/>
              </p:nvPicPr>
              <p:blipFill>
                <a:blip r:embed="rId3"/>
                <a:stretch>
                  <a:fillRect/>
                </a:stretch>
              </p:blipFill>
              <p:spPr>
                <a:xfrm>
                  <a:off x="774669" y="2143125"/>
                  <a:ext cx="425482" cy="425482"/>
                </a:xfrm>
                <a:prstGeom prst="rect">
                  <a:avLst/>
                </a:prstGeom>
              </p:spPr>
            </p:pic>
            <p:sp>
              <p:nvSpPr>
                <p:cNvPr id="5" name="TextBox 4">
                  <a:extLst>
                    <a:ext uri="{FF2B5EF4-FFF2-40B4-BE49-F238E27FC236}">
                      <a16:creationId xmlns:a16="http://schemas.microsoft.com/office/drawing/2014/main" id="{C8FF5495-2CF2-4A01-83A6-B6D8841BB02D}"/>
                    </a:ext>
                  </a:extLst>
                </p:cNvPr>
                <p:cNvSpPr txBox="1"/>
                <p:nvPr/>
              </p:nvSpPr>
              <p:spPr>
                <a:xfrm>
                  <a:off x="1352550" y="2171700"/>
                  <a:ext cx="1419225" cy="430887"/>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Azure AD</a:t>
                  </a:r>
                </a:p>
                <a:p>
                  <a:pPr algn="l"/>
                  <a:r>
                    <a:rPr lang="en-IN" sz="1400">
                      <a:gradFill>
                        <a:gsLst>
                          <a:gs pos="2917">
                            <a:schemeClr val="tx1"/>
                          </a:gs>
                          <a:gs pos="30000">
                            <a:schemeClr val="tx1"/>
                          </a:gs>
                        </a:gsLst>
                        <a:lin ang="5400000" scaled="0"/>
                      </a:gradFill>
                      <a:latin typeface="+mj-lt"/>
                    </a:rPr>
                    <a:t>Admin roles</a:t>
                  </a:r>
                  <a:endParaRPr lang="en-US" sz="1400">
                    <a:gradFill>
                      <a:gsLst>
                        <a:gs pos="2917">
                          <a:schemeClr val="tx1"/>
                        </a:gs>
                        <a:gs pos="30000">
                          <a:schemeClr val="tx1"/>
                        </a:gs>
                      </a:gsLst>
                      <a:lin ang="5400000" scaled="0"/>
                    </a:gradFill>
                    <a:latin typeface="+mj-lt"/>
                  </a:endParaRPr>
                </a:p>
              </p:txBody>
            </p:sp>
            <p:sp>
              <p:nvSpPr>
                <p:cNvPr id="15" name="TextBox 14">
                  <a:extLst>
                    <a:ext uri="{FF2B5EF4-FFF2-40B4-BE49-F238E27FC236}">
                      <a16:creationId xmlns:a16="http://schemas.microsoft.com/office/drawing/2014/main" id="{60EED074-6FA4-44E2-B0C5-8DC7E985A314}"/>
                    </a:ext>
                  </a:extLst>
                </p:cNvPr>
                <p:cNvSpPr txBox="1"/>
                <p:nvPr/>
              </p:nvSpPr>
              <p:spPr>
                <a:xfrm>
                  <a:off x="742950" y="2638425"/>
                  <a:ext cx="1924050" cy="923330"/>
                </a:xfrm>
                <a:prstGeom prst="rect">
                  <a:avLst/>
                </a:prstGeom>
                <a:noFill/>
              </p:spPr>
              <p:txBody>
                <a:bodyPr wrap="square" lIns="0" tIns="0" rIns="0" bIns="0" rtlCol="0">
                  <a:spAutoFit/>
                </a:bodyPr>
                <a:lstStyle/>
                <a:p>
                  <a:pPr algn="l"/>
                  <a:r>
                    <a:rPr lang="en-IN" sz="1200" dirty="0">
                      <a:gradFill>
                        <a:gsLst>
                          <a:gs pos="2917">
                            <a:schemeClr val="tx1"/>
                          </a:gs>
                          <a:gs pos="30000">
                            <a:schemeClr val="tx1"/>
                          </a:gs>
                        </a:gsLst>
                        <a:lin ang="5400000" scaled="0"/>
                      </a:gradFill>
                    </a:rPr>
                    <a:t>Global admin</a:t>
                  </a:r>
                </a:p>
                <a:p>
                  <a:pPr algn="l"/>
                  <a:r>
                    <a:rPr lang="en-IN" sz="1200" dirty="0">
                      <a:gradFill>
                        <a:gsLst>
                          <a:gs pos="2917">
                            <a:schemeClr val="tx1"/>
                          </a:gs>
                          <a:gs pos="30000">
                            <a:schemeClr val="tx1"/>
                          </a:gs>
                        </a:gsLst>
                        <a:lin ang="5400000" scaled="0"/>
                      </a:gradFill>
                    </a:rPr>
                    <a:t>Application admin</a:t>
                  </a:r>
                </a:p>
                <a:p>
                  <a:pPr algn="l"/>
                  <a:r>
                    <a:rPr lang="en-IN" sz="1200" dirty="0">
                      <a:gradFill>
                        <a:gsLst>
                          <a:gs pos="2917">
                            <a:schemeClr val="tx1"/>
                          </a:gs>
                          <a:gs pos="30000">
                            <a:schemeClr val="tx1"/>
                          </a:gs>
                        </a:gsLst>
                        <a:lin ang="5400000" scaled="0"/>
                      </a:gradFill>
                    </a:rPr>
                    <a:t>Application developer</a:t>
                  </a:r>
                </a:p>
                <a:p>
                  <a:pPr algn="l"/>
                  <a:r>
                    <a:rPr lang="en-IN" sz="1200" dirty="0">
                      <a:gradFill>
                        <a:gsLst>
                          <a:gs pos="2917">
                            <a:schemeClr val="tx1"/>
                          </a:gs>
                          <a:gs pos="30000">
                            <a:schemeClr val="tx1"/>
                          </a:gs>
                        </a:gsLst>
                        <a:lin ang="5400000" scaled="0"/>
                      </a:gradFill>
                    </a:rPr>
                    <a:t>Billing admin</a:t>
                  </a:r>
                </a:p>
                <a:p>
                  <a:pPr algn="l"/>
                  <a:r>
                    <a:rPr lang="en-IN" sz="1200" dirty="0">
                      <a:gradFill>
                        <a:gsLst>
                          <a:gs pos="2917">
                            <a:schemeClr val="tx1"/>
                          </a:gs>
                          <a:gs pos="30000">
                            <a:schemeClr val="tx1"/>
                          </a:gs>
                        </a:gsLst>
                        <a:lin ang="5400000" scaled="0"/>
                      </a:gradFill>
                    </a:rPr>
                    <a:t>…</a:t>
                  </a:r>
                  <a:endParaRPr lang="en-US" sz="1200" dirty="0">
                    <a:gradFill>
                      <a:gsLst>
                        <a:gs pos="2917">
                          <a:schemeClr val="tx1"/>
                        </a:gs>
                        <a:gs pos="30000">
                          <a:schemeClr val="tx1"/>
                        </a:gs>
                      </a:gsLst>
                      <a:lin ang="5400000" scaled="0"/>
                    </a:gradFill>
                  </a:endParaRPr>
                </a:p>
              </p:txBody>
            </p:sp>
          </p:grpSp>
          <p:grpSp>
            <p:nvGrpSpPr>
              <p:cNvPr id="8" name="Group 7">
                <a:extLst>
                  <a:ext uri="{FF2B5EF4-FFF2-40B4-BE49-F238E27FC236}">
                    <a16:creationId xmlns:a16="http://schemas.microsoft.com/office/drawing/2014/main" id="{8355C9F6-53A8-46C6-B39E-06E81448BBB8}"/>
                  </a:ext>
                </a:extLst>
              </p:cNvPr>
              <p:cNvGrpSpPr/>
              <p:nvPr/>
            </p:nvGrpSpPr>
            <p:grpSpPr>
              <a:xfrm>
                <a:off x="2406650" y="2178464"/>
                <a:ext cx="2028825" cy="498062"/>
                <a:chOff x="2952750" y="2378489"/>
                <a:chExt cx="2028825" cy="498062"/>
              </a:xfrm>
            </p:grpSpPr>
            <p:pic>
              <p:nvPicPr>
                <p:cNvPr id="6" name="Graphic 5">
                  <a:extLst>
                    <a:ext uri="{FF2B5EF4-FFF2-40B4-BE49-F238E27FC236}">
                      <a16:creationId xmlns:a16="http://schemas.microsoft.com/office/drawing/2014/main" id="{927B7572-00EA-4163-B080-B530243859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52750" y="2378489"/>
                  <a:ext cx="498062" cy="498062"/>
                </a:xfrm>
                <a:prstGeom prst="rect">
                  <a:avLst/>
                </a:prstGeom>
              </p:spPr>
            </p:pic>
            <p:sp>
              <p:nvSpPr>
                <p:cNvPr id="19" name="TextBox 18">
                  <a:extLst>
                    <a:ext uri="{FF2B5EF4-FFF2-40B4-BE49-F238E27FC236}">
                      <a16:creationId xmlns:a16="http://schemas.microsoft.com/office/drawing/2014/main" id="{188BB41A-C67E-4AC7-B95C-14A366215A12}"/>
                    </a:ext>
                  </a:extLst>
                </p:cNvPr>
                <p:cNvSpPr txBox="1"/>
                <p:nvPr/>
              </p:nvSpPr>
              <p:spPr>
                <a:xfrm>
                  <a:off x="3562350" y="2419350"/>
                  <a:ext cx="1419225"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Azure Active</a:t>
                  </a:r>
                </a:p>
                <a:p>
                  <a:pPr algn="l"/>
                  <a:r>
                    <a:rPr lang="en-IN" sz="1400" dirty="0">
                      <a:gradFill>
                        <a:gsLst>
                          <a:gs pos="2917">
                            <a:schemeClr val="tx1"/>
                          </a:gs>
                          <a:gs pos="30000">
                            <a:schemeClr val="tx1"/>
                          </a:gs>
                        </a:gsLst>
                        <a:lin ang="5400000" scaled="0"/>
                      </a:gradFill>
                      <a:latin typeface="+mj-lt"/>
                    </a:rPr>
                    <a:t>Directory tenant</a:t>
                  </a:r>
                  <a:endParaRPr lang="en-US" sz="1400" dirty="0">
                    <a:gradFill>
                      <a:gsLst>
                        <a:gs pos="2917">
                          <a:schemeClr val="tx1"/>
                        </a:gs>
                        <a:gs pos="30000">
                          <a:schemeClr val="tx1"/>
                        </a:gs>
                      </a:gsLst>
                      <a:lin ang="5400000" scaled="0"/>
                    </a:gradFill>
                    <a:latin typeface="+mj-lt"/>
                  </a:endParaRPr>
                </a:p>
              </p:txBody>
            </p:sp>
          </p:grpSp>
          <p:sp>
            <p:nvSpPr>
              <p:cNvPr id="22" name="TextBox 21">
                <a:extLst>
                  <a:ext uri="{FF2B5EF4-FFF2-40B4-BE49-F238E27FC236}">
                    <a16:creationId xmlns:a16="http://schemas.microsoft.com/office/drawing/2014/main" id="{C2FC8147-18E8-466E-B661-C0D5C3251EAC}"/>
                  </a:ext>
                </a:extLst>
              </p:cNvPr>
              <p:cNvSpPr txBox="1"/>
              <p:nvPr/>
            </p:nvSpPr>
            <p:spPr>
              <a:xfrm>
                <a:off x="2707240" y="3365501"/>
                <a:ext cx="552901" cy="215444"/>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Root</a:t>
                </a:r>
                <a:endParaRPr lang="en-US" sz="1400">
                  <a:gradFill>
                    <a:gsLst>
                      <a:gs pos="2917">
                        <a:schemeClr val="tx1"/>
                      </a:gs>
                      <a:gs pos="30000">
                        <a:schemeClr val="tx1"/>
                      </a:gs>
                    </a:gsLst>
                    <a:lin ang="5400000" scaled="0"/>
                  </a:gradFill>
                  <a:latin typeface="+mj-lt"/>
                </a:endParaRPr>
              </a:p>
            </p:txBody>
          </p:sp>
          <p:sp>
            <p:nvSpPr>
              <p:cNvPr id="23" name="Rectangle: Rounded Corners 22">
                <a:extLst>
                  <a:ext uri="{FF2B5EF4-FFF2-40B4-BE49-F238E27FC236}">
                    <a16:creationId xmlns:a16="http://schemas.microsoft.com/office/drawing/2014/main" id="{CE3EFFC0-C5C2-43F7-8FCC-3A7F1F342B19}"/>
                  </a:ext>
                </a:extLst>
              </p:cNvPr>
              <p:cNvSpPr/>
              <p:nvPr/>
            </p:nvSpPr>
            <p:spPr bwMode="auto">
              <a:xfrm>
                <a:off x="584200" y="3713843"/>
                <a:ext cx="6921500" cy="1696357"/>
              </a:xfrm>
              <a:prstGeom prst="roundRect">
                <a:avLst/>
              </a:prstGeom>
              <a:solidFill>
                <a:srgbClr val="E6E6E6"/>
              </a:solidFill>
              <a:ln w="38100">
                <a:solidFill>
                  <a:srgbClr val="0178D4"/>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defTabSz="932472" fontAlgn="base">
                  <a:spcBef>
                    <a:spcPct val="0"/>
                  </a:spcBef>
                  <a:spcAft>
                    <a:spcPct val="0"/>
                  </a:spcAft>
                </a:pPr>
                <a:endParaRPr lang="en-US" sz="1800">
                  <a:solidFill>
                    <a:schemeClr val="tx1"/>
                  </a:solidFill>
                  <a:latin typeface="Consolas" panose="020B0609020204030204" pitchFamily="49" charset="0"/>
                </a:endParaRPr>
              </a:p>
            </p:txBody>
          </p:sp>
          <p:grpSp>
            <p:nvGrpSpPr>
              <p:cNvPr id="24" name="Group 23">
                <a:extLst>
                  <a:ext uri="{FF2B5EF4-FFF2-40B4-BE49-F238E27FC236}">
                    <a16:creationId xmlns:a16="http://schemas.microsoft.com/office/drawing/2014/main" id="{B7B2BDB3-B51C-4AF6-8836-D36533F3C437}"/>
                  </a:ext>
                </a:extLst>
              </p:cNvPr>
              <p:cNvGrpSpPr/>
              <p:nvPr/>
            </p:nvGrpSpPr>
            <p:grpSpPr>
              <a:xfrm>
                <a:off x="799194" y="3866697"/>
                <a:ext cx="2028825" cy="1418630"/>
                <a:chOff x="742950" y="2143125"/>
                <a:chExt cx="2028825" cy="1418630"/>
              </a:xfrm>
            </p:grpSpPr>
            <p:pic>
              <p:nvPicPr>
                <p:cNvPr id="25" name="Picture 24" descr="A picture containing vector graphics&#10;&#10;Description automatically generated">
                  <a:extLst>
                    <a:ext uri="{FF2B5EF4-FFF2-40B4-BE49-F238E27FC236}">
                      <a16:creationId xmlns:a16="http://schemas.microsoft.com/office/drawing/2014/main" id="{5E6C2A97-FA33-4E22-BCB0-98B2E07F3F1F}"/>
                    </a:ext>
                  </a:extLst>
                </p:cNvPr>
                <p:cNvPicPr>
                  <a:picLocks noChangeAspect="1"/>
                </p:cNvPicPr>
                <p:nvPr/>
              </p:nvPicPr>
              <p:blipFill>
                <a:blip r:embed="rId3"/>
                <a:stretch>
                  <a:fillRect/>
                </a:stretch>
              </p:blipFill>
              <p:spPr>
                <a:xfrm>
                  <a:off x="774669" y="2143125"/>
                  <a:ext cx="425482" cy="425482"/>
                </a:xfrm>
                <a:prstGeom prst="rect">
                  <a:avLst/>
                </a:prstGeom>
              </p:spPr>
            </p:pic>
            <p:sp>
              <p:nvSpPr>
                <p:cNvPr id="26" name="TextBox 25">
                  <a:extLst>
                    <a:ext uri="{FF2B5EF4-FFF2-40B4-BE49-F238E27FC236}">
                      <a16:creationId xmlns:a16="http://schemas.microsoft.com/office/drawing/2014/main" id="{F9789CC5-48F4-4AE5-A87C-274E4396E03C}"/>
                    </a:ext>
                  </a:extLst>
                </p:cNvPr>
                <p:cNvSpPr txBox="1"/>
                <p:nvPr/>
              </p:nvSpPr>
              <p:spPr>
                <a:xfrm>
                  <a:off x="1352550" y="2171700"/>
                  <a:ext cx="1419225" cy="430887"/>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Azure RBAC</a:t>
                  </a:r>
                </a:p>
                <a:p>
                  <a:pPr algn="l"/>
                  <a:r>
                    <a:rPr lang="en-IN" sz="1400">
                      <a:gradFill>
                        <a:gsLst>
                          <a:gs pos="2917">
                            <a:schemeClr val="tx1"/>
                          </a:gs>
                          <a:gs pos="30000">
                            <a:schemeClr val="tx1"/>
                          </a:gs>
                        </a:gsLst>
                        <a:lin ang="5400000" scaled="0"/>
                      </a:gradFill>
                      <a:latin typeface="+mj-lt"/>
                    </a:rPr>
                    <a:t>roles</a:t>
                  </a:r>
                  <a:endParaRPr lang="en-US" sz="1400">
                    <a:gradFill>
                      <a:gsLst>
                        <a:gs pos="2917">
                          <a:schemeClr val="tx1"/>
                        </a:gs>
                        <a:gs pos="30000">
                          <a:schemeClr val="tx1"/>
                        </a:gs>
                      </a:gsLst>
                      <a:lin ang="5400000" scaled="0"/>
                    </a:gradFill>
                    <a:latin typeface="+mj-lt"/>
                  </a:endParaRPr>
                </a:p>
              </p:txBody>
            </p:sp>
            <p:sp>
              <p:nvSpPr>
                <p:cNvPr id="28" name="TextBox 27">
                  <a:extLst>
                    <a:ext uri="{FF2B5EF4-FFF2-40B4-BE49-F238E27FC236}">
                      <a16:creationId xmlns:a16="http://schemas.microsoft.com/office/drawing/2014/main" id="{9B8A3B07-86AB-4309-8983-010B04C1637E}"/>
                    </a:ext>
                  </a:extLst>
                </p:cNvPr>
                <p:cNvSpPr txBox="1"/>
                <p:nvPr/>
              </p:nvSpPr>
              <p:spPr>
                <a:xfrm>
                  <a:off x="742950" y="2638425"/>
                  <a:ext cx="1514022" cy="923330"/>
                </a:xfrm>
                <a:prstGeom prst="rect">
                  <a:avLst/>
                </a:prstGeom>
                <a:noFill/>
              </p:spPr>
              <p:txBody>
                <a:bodyPr wrap="square" lIns="0" tIns="0" rIns="0" bIns="0" rtlCol="0">
                  <a:spAutoFit/>
                </a:bodyPr>
                <a:lstStyle/>
                <a:p>
                  <a:pPr algn="l"/>
                  <a:r>
                    <a:rPr lang="en-IN" sz="1200">
                      <a:gradFill>
                        <a:gsLst>
                          <a:gs pos="2917">
                            <a:schemeClr val="tx1"/>
                          </a:gs>
                          <a:gs pos="30000">
                            <a:schemeClr val="tx1"/>
                          </a:gs>
                        </a:gsLst>
                        <a:lin ang="5400000" scaled="0"/>
                      </a:gradFill>
                    </a:rPr>
                    <a:t>Owner</a:t>
                  </a:r>
                </a:p>
                <a:p>
                  <a:pPr algn="l"/>
                  <a:r>
                    <a:rPr lang="en-IN" sz="1200">
                      <a:gradFill>
                        <a:gsLst>
                          <a:gs pos="2917">
                            <a:schemeClr val="tx1"/>
                          </a:gs>
                          <a:gs pos="30000">
                            <a:schemeClr val="tx1"/>
                          </a:gs>
                        </a:gsLst>
                        <a:lin ang="5400000" scaled="0"/>
                      </a:gradFill>
                    </a:rPr>
                    <a:t>Contributor</a:t>
                  </a:r>
                </a:p>
                <a:p>
                  <a:pPr algn="l"/>
                  <a:r>
                    <a:rPr lang="en-IN" sz="1200">
                      <a:gradFill>
                        <a:gsLst>
                          <a:gs pos="2917">
                            <a:schemeClr val="tx1"/>
                          </a:gs>
                          <a:gs pos="30000">
                            <a:schemeClr val="tx1"/>
                          </a:gs>
                        </a:gsLst>
                        <a:lin ang="5400000" scaled="0"/>
                      </a:gradFill>
                    </a:rPr>
                    <a:t>Reader</a:t>
                  </a:r>
                </a:p>
                <a:p>
                  <a:pPr algn="l"/>
                  <a:r>
                    <a:rPr lang="en-IN" sz="1200">
                      <a:gradFill>
                        <a:gsLst>
                          <a:gs pos="2917">
                            <a:schemeClr val="tx1"/>
                          </a:gs>
                          <a:gs pos="30000">
                            <a:schemeClr val="tx1"/>
                          </a:gs>
                        </a:gsLst>
                        <a:lin ang="5400000" scaled="0"/>
                      </a:gradFill>
                    </a:rPr>
                    <a:t>User access admin</a:t>
                  </a:r>
                </a:p>
                <a:p>
                  <a:pPr algn="l"/>
                  <a:r>
                    <a:rPr lang="en-IN" sz="1200">
                      <a:gradFill>
                        <a:gsLst>
                          <a:gs pos="2917">
                            <a:schemeClr val="tx1"/>
                          </a:gs>
                          <a:gs pos="30000">
                            <a:schemeClr val="tx1"/>
                          </a:gs>
                        </a:gsLst>
                        <a:lin ang="5400000" scaled="0"/>
                      </a:gradFill>
                    </a:rPr>
                    <a:t>…</a:t>
                  </a:r>
                  <a:endParaRPr lang="en-US" sz="1200">
                    <a:gradFill>
                      <a:gsLst>
                        <a:gs pos="2917">
                          <a:schemeClr val="tx1"/>
                        </a:gs>
                        <a:gs pos="30000">
                          <a:schemeClr val="tx1"/>
                        </a:gs>
                      </a:gsLst>
                      <a:lin ang="5400000" scaled="0"/>
                    </a:gradFill>
                  </a:endParaRPr>
                </a:p>
              </p:txBody>
            </p:sp>
          </p:grpSp>
          <p:grpSp>
            <p:nvGrpSpPr>
              <p:cNvPr id="9" name="Group 8">
                <a:extLst>
                  <a:ext uri="{FF2B5EF4-FFF2-40B4-BE49-F238E27FC236}">
                    <a16:creationId xmlns:a16="http://schemas.microsoft.com/office/drawing/2014/main" id="{69C7608F-EE28-4DD3-AF20-3992DCF8D6A3}"/>
                  </a:ext>
                </a:extLst>
              </p:cNvPr>
              <p:cNvGrpSpPr/>
              <p:nvPr/>
            </p:nvGrpSpPr>
            <p:grpSpPr>
              <a:xfrm>
                <a:off x="3260140" y="3830143"/>
                <a:ext cx="2188161" cy="533533"/>
                <a:chOff x="3225668" y="4058743"/>
                <a:chExt cx="2188161" cy="533533"/>
              </a:xfrm>
            </p:grpSpPr>
            <p:sp>
              <p:nvSpPr>
                <p:cNvPr id="32" name="TextBox 31">
                  <a:extLst>
                    <a:ext uri="{FF2B5EF4-FFF2-40B4-BE49-F238E27FC236}">
                      <a16:creationId xmlns:a16="http://schemas.microsoft.com/office/drawing/2014/main" id="{850DE747-60F8-4CFF-B8E9-EB798FBC38BE}"/>
                    </a:ext>
                  </a:extLst>
                </p:cNvPr>
                <p:cNvSpPr txBox="1"/>
                <p:nvPr/>
              </p:nvSpPr>
              <p:spPr>
                <a:xfrm>
                  <a:off x="3849007" y="4110066"/>
                  <a:ext cx="1564822"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Root management group</a:t>
                  </a:r>
                  <a:endParaRPr lang="en-US" sz="1400" dirty="0">
                    <a:gradFill>
                      <a:gsLst>
                        <a:gs pos="2917">
                          <a:schemeClr val="tx1"/>
                        </a:gs>
                        <a:gs pos="30000">
                          <a:schemeClr val="tx1"/>
                        </a:gs>
                      </a:gsLst>
                      <a:lin ang="5400000" scaled="0"/>
                    </a:gradFill>
                    <a:latin typeface="+mj-lt"/>
                  </a:endParaRPr>
                </a:p>
              </p:txBody>
            </p:sp>
            <p:pic>
              <p:nvPicPr>
                <p:cNvPr id="34" name="Graphic 33">
                  <a:extLst>
                    <a:ext uri="{FF2B5EF4-FFF2-40B4-BE49-F238E27FC236}">
                      <a16:creationId xmlns:a16="http://schemas.microsoft.com/office/drawing/2014/main" id="{1DDC0CF8-80BC-4C68-8C2D-E76CE5B553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25668" y="4058743"/>
                  <a:ext cx="533533" cy="533533"/>
                </a:xfrm>
                <a:prstGeom prst="rect">
                  <a:avLst/>
                </a:prstGeom>
              </p:spPr>
            </p:pic>
          </p:grpSp>
          <p:sp>
            <p:nvSpPr>
              <p:cNvPr id="36" name="TextBox 35">
                <a:extLst>
                  <a:ext uri="{FF2B5EF4-FFF2-40B4-BE49-F238E27FC236}">
                    <a16:creationId xmlns:a16="http://schemas.microsoft.com/office/drawing/2014/main" id="{86ED9393-DA6E-4258-BD18-9C383B8EEC64}"/>
                  </a:ext>
                </a:extLst>
              </p:cNvPr>
              <p:cNvSpPr txBox="1"/>
              <p:nvPr/>
            </p:nvSpPr>
            <p:spPr>
              <a:xfrm>
                <a:off x="4327979" y="4545402"/>
                <a:ext cx="1120321" cy="430887"/>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Management group</a:t>
                </a:r>
                <a:endParaRPr lang="en-US" sz="1400">
                  <a:gradFill>
                    <a:gsLst>
                      <a:gs pos="2917">
                        <a:schemeClr val="tx1"/>
                      </a:gs>
                      <a:gs pos="30000">
                        <a:schemeClr val="tx1"/>
                      </a:gs>
                    </a:gsLst>
                    <a:lin ang="5400000" scaled="0"/>
                  </a:gradFill>
                  <a:latin typeface="+mj-lt"/>
                </a:endParaRPr>
              </a:p>
            </p:txBody>
          </p:sp>
          <p:pic>
            <p:nvPicPr>
              <p:cNvPr id="37" name="Graphic 36">
                <a:extLst>
                  <a:ext uri="{FF2B5EF4-FFF2-40B4-BE49-F238E27FC236}">
                    <a16:creationId xmlns:a16="http://schemas.microsoft.com/office/drawing/2014/main" id="{3C849749-B810-489B-9388-76B59D6CA5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4640" y="4494079"/>
                <a:ext cx="533533" cy="533533"/>
              </a:xfrm>
              <a:prstGeom prst="rect">
                <a:avLst/>
              </a:prstGeom>
            </p:spPr>
          </p:pic>
          <p:pic>
            <p:nvPicPr>
              <p:cNvPr id="54" name="Picture 53" descr="A picture containing vector graphics&#10;&#10;Description automatically generated">
                <a:extLst>
                  <a:ext uri="{FF2B5EF4-FFF2-40B4-BE49-F238E27FC236}">
                    <a16:creationId xmlns:a16="http://schemas.microsoft.com/office/drawing/2014/main" id="{C280034A-F529-49C3-A181-17E3AB71983A}"/>
                  </a:ext>
                </a:extLst>
              </p:cNvPr>
              <p:cNvPicPr>
                <a:picLocks noChangeAspect="1"/>
              </p:cNvPicPr>
              <p:nvPr/>
            </p:nvPicPr>
            <p:blipFill>
              <a:blip r:embed="rId3"/>
              <a:stretch>
                <a:fillRect/>
              </a:stretch>
            </p:blipFill>
            <p:spPr>
              <a:xfrm>
                <a:off x="5003800" y="3044321"/>
                <a:ext cx="425482" cy="425482"/>
              </a:xfrm>
              <a:prstGeom prst="rect">
                <a:avLst/>
              </a:prstGeom>
            </p:spPr>
          </p:pic>
          <p:sp>
            <p:nvSpPr>
              <p:cNvPr id="55" name="TextBox 54">
                <a:extLst>
                  <a:ext uri="{FF2B5EF4-FFF2-40B4-BE49-F238E27FC236}">
                    <a16:creationId xmlns:a16="http://schemas.microsoft.com/office/drawing/2014/main" id="{4C5B20AA-DB8F-4DA8-96E6-BDA38A07C8A1}"/>
                  </a:ext>
                </a:extLst>
              </p:cNvPr>
              <p:cNvSpPr txBox="1"/>
              <p:nvPr/>
            </p:nvSpPr>
            <p:spPr>
              <a:xfrm>
                <a:off x="5568073" y="2848872"/>
                <a:ext cx="1587501" cy="646331"/>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Global admin/User access admin (elevated access)</a:t>
                </a:r>
                <a:endParaRPr lang="en-US" sz="1400">
                  <a:gradFill>
                    <a:gsLst>
                      <a:gs pos="2917">
                        <a:schemeClr val="tx1"/>
                      </a:gs>
                      <a:gs pos="30000">
                        <a:schemeClr val="tx1"/>
                      </a:gs>
                    </a:gsLst>
                    <a:lin ang="5400000" scaled="0"/>
                  </a:gradFill>
                  <a:latin typeface="+mj-lt"/>
                </a:endParaRPr>
              </a:p>
            </p:txBody>
          </p:sp>
          <p:sp>
            <p:nvSpPr>
              <p:cNvPr id="59" name="TextBox 58">
                <a:extLst>
                  <a:ext uri="{FF2B5EF4-FFF2-40B4-BE49-F238E27FC236}">
                    <a16:creationId xmlns:a16="http://schemas.microsoft.com/office/drawing/2014/main" id="{5963A65D-236E-4451-AAC2-6DF45FD55AD9}"/>
                  </a:ext>
                </a:extLst>
              </p:cNvPr>
              <p:cNvSpPr txBox="1"/>
              <p:nvPr/>
            </p:nvSpPr>
            <p:spPr>
              <a:xfrm>
                <a:off x="10914855" y="4962072"/>
                <a:ext cx="1099685" cy="430887"/>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Azure account</a:t>
                </a:r>
                <a:endParaRPr lang="en-US" sz="1400">
                  <a:gradFill>
                    <a:gsLst>
                      <a:gs pos="2917">
                        <a:schemeClr val="tx1"/>
                      </a:gs>
                      <a:gs pos="30000">
                        <a:schemeClr val="tx1"/>
                      </a:gs>
                    </a:gsLst>
                    <a:lin ang="5400000" scaled="0"/>
                  </a:gradFill>
                  <a:latin typeface="+mj-lt"/>
                </a:endParaRPr>
              </a:p>
            </p:txBody>
          </p:sp>
          <p:cxnSp>
            <p:nvCxnSpPr>
              <p:cNvPr id="2051" name="Connector: Elbow 2050">
                <a:extLst>
                  <a:ext uri="{FF2B5EF4-FFF2-40B4-BE49-F238E27FC236}">
                    <a16:creationId xmlns:a16="http://schemas.microsoft.com/office/drawing/2014/main" id="{9F81330D-5626-439F-8F02-6765D011D81F}"/>
                  </a:ext>
                </a:extLst>
              </p:cNvPr>
              <p:cNvCxnSpPr>
                <a:cxnSpLocks/>
                <a:stCxn id="6" idx="2"/>
                <a:endCxn id="22" idx="0"/>
              </p:cNvCxnSpPr>
              <p:nvPr/>
            </p:nvCxnSpPr>
            <p:spPr>
              <a:xfrm rot="16200000" flipH="1">
                <a:off x="2475199" y="2857008"/>
                <a:ext cx="688975" cy="328010"/>
              </a:xfrm>
              <a:prstGeom prst="bentConnector3">
                <a:avLst>
                  <a:gd name="adj1" fmla="val 50000"/>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F79DEABD-187F-487B-BC75-4401CCEEB8DE}"/>
                  </a:ext>
                </a:extLst>
              </p:cNvPr>
              <p:cNvCxnSpPr>
                <a:cxnSpLocks/>
                <a:stCxn id="22" idx="2"/>
                <a:endCxn id="34" idx="1"/>
              </p:cNvCxnSpPr>
              <p:nvPr/>
            </p:nvCxnSpPr>
            <p:spPr>
              <a:xfrm rot="16200000" flipH="1">
                <a:off x="2863933" y="3700702"/>
                <a:ext cx="515965" cy="276449"/>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216BC84A-3BFF-40F5-A33D-858B2547E820}"/>
                  </a:ext>
                </a:extLst>
              </p:cNvPr>
              <p:cNvCxnSpPr>
                <a:cxnSpLocks/>
                <a:stCxn id="34" idx="2"/>
                <a:endCxn id="37" idx="1"/>
              </p:cNvCxnSpPr>
              <p:nvPr/>
            </p:nvCxnSpPr>
            <p:spPr>
              <a:xfrm rot="16200000" flipH="1">
                <a:off x="3417188" y="4473394"/>
                <a:ext cx="397170" cy="177733"/>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18BD2D5C-5265-4D95-8A83-0BFB92938BEC}"/>
                  </a:ext>
                </a:extLst>
              </p:cNvPr>
              <p:cNvSpPr/>
              <p:nvPr/>
            </p:nvSpPr>
            <p:spPr bwMode="auto">
              <a:xfrm>
                <a:off x="5715001" y="4318681"/>
                <a:ext cx="4914900" cy="1950357"/>
              </a:xfrm>
              <a:prstGeom prst="roundRect">
                <a:avLst/>
              </a:prstGeom>
              <a:solidFill>
                <a:schemeClr val="bg1"/>
              </a:solidFill>
              <a:ln w="38100">
                <a:solidFill>
                  <a:srgbClr val="B4009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defTabSz="932472" fontAlgn="base">
                  <a:spcBef>
                    <a:spcPct val="0"/>
                  </a:spcBef>
                  <a:spcAft>
                    <a:spcPct val="0"/>
                  </a:spcAft>
                </a:pPr>
                <a:endParaRPr lang="en-US" sz="1800">
                  <a:solidFill>
                    <a:schemeClr val="tx1"/>
                  </a:solidFill>
                  <a:latin typeface="Consolas" panose="020B0609020204030204" pitchFamily="49" charset="0"/>
                </a:endParaRPr>
              </a:p>
            </p:txBody>
          </p:sp>
          <p:sp>
            <p:nvSpPr>
              <p:cNvPr id="46" name="TextBox 45">
                <a:extLst>
                  <a:ext uri="{FF2B5EF4-FFF2-40B4-BE49-F238E27FC236}">
                    <a16:creationId xmlns:a16="http://schemas.microsoft.com/office/drawing/2014/main" id="{283CFF63-EED4-415C-83EA-E091A4771B38}"/>
                  </a:ext>
                </a:extLst>
              </p:cNvPr>
              <p:cNvSpPr txBox="1"/>
              <p:nvPr/>
            </p:nvSpPr>
            <p:spPr>
              <a:xfrm>
                <a:off x="7925481" y="4653123"/>
                <a:ext cx="1078593" cy="215444"/>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Subscription</a:t>
                </a:r>
                <a:endParaRPr lang="en-US" sz="1400" dirty="0">
                  <a:gradFill>
                    <a:gsLst>
                      <a:gs pos="2917">
                        <a:schemeClr val="tx1"/>
                      </a:gs>
                      <a:gs pos="30000">
                        <a:schemeClr val="tx1"/>
                      </a:gs>
                    </a:gsLst>
                    <a:lin ang="5400000" scaled="0"/>
                  </a:gradFill>
                  <a:latin typeface="+mj-lt"/>
                </a:endParaRPr>
              </a:p>
            </p:txBody>
          </p:sp>
          <p:pic>
            <p:nvPicPr>
              <p:cNvPr id="48" name="Graphic 47">
                <a:extLst>
                  <a:ext uri="{FF2B5EF4-FFF2-40B4-BE49-F238E27FC236}">
                    <a16:creationId xmlns:a16="http://schemas.microsoft.com/office/drawing/2014/main" id="{ED0FFE98-8817-40F2-88A8-7EDE846A61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87556" y="4496872"/>
                <a:ext cx="527947" cy="527947"/>
              </a:xfrm>
              <a:prstGeom prst="rect">
                <a:avLst/>
              </a:prstGeom>
            </p:spPr>
          </p:pic>
          <p:grpSp>
            <p:nvGrpSpPr>
              <p:cNvPr id="11" name="Group 10">
                <a:extLst>
                  <a:ext uri="{FF2B5EF4-FFF2-40B4-BE49-F238E27FC236}">
                    <a16:creationId xmlns:a16="http://schemas.microsoft.com/office/drawing/2014/main" id="{6C1CC4AB-C451-4ECA-8FB3-B1217C68E206}"/>
                  </a:ext>
                </a:extLst>
              </p:cNvPr>
              <p:cNvGrpSpPr/>
              <p:nvPr/>
            </p:nvGrpSpPr>
            <p:grpSpPr>
              <a:xfrm>
                <a:off x="7881577" y="4978946"/>
                <a:ext cx="2044154" cy="404040"/>
                <a:chOff x="7970703" y="5372646"/>
                <a:chExt cx="2044154" cy="404040"/>
              </a:xfrm>
            </p:grpSpPr>
            <p:sp>
              <p:nvSpPr>
                <p:cNvPr id="50" name="TextBox 49">
                  <a:extLst>
                    <a:ext uri="{FF2B5EF4-FFF2-40B4-BE49-F238E27FC236}">
                      <a16:creationId xmlns:a16="http://schemas.microsoft.com/office/drawing/2014/main" id="{561F72A4-ECF1-42CA-8150-55D2992DD70D}"/>
                    </a:ext>
                  </a:extLst>
                </p:cNvPr>
                <p:cNvSpPr txBox="1"/>
                <p:nvPr/>
              </p:nvSpPr>
              <p:spPr>
                <a:xfrm>
                  <a:off x="8450035" y="5466944"/>
                  <a:ext cx="1564822" cy="215444"/>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Resource group</a:t>
                  </a:r>
                  <a:endParaRPr lang="en-US" sz="1400">
                    <a:gradFill>
                      <a:gsLst>
                        <a:gs pos="2917">
                          <a:schemeClr val="tx1"/>
                        </a:gs>
                        <a:gs pos="30000">
                          <a:schemeClr val="tx1"/>
                        </a:gs>
                      </a:gsLst>
                      <a:lin ang="5400000" scaled="0"/>
                    </a:gradFill>
                    <a:latin typeface="+mj-lt"/>
                  </a:endParaRPr>
                </a:p>
              </p:txBody>
            </p:sp>
            <p:pic>
              <p:nvPicPr>
                <p:cNvPr id="52" name="Graphic 51">
                  <a:extLst>
                    <a:ext uri="{FF2B5EF4-FFF2-40B4-BE49-F238E27FC236}">
                      <a16:creationId xmlns:a16="http://schemas.microsoft.com/office/drawing/2014/main" id="{D1DA51C3-094F-4F21-96CB-9BB1EAED7F5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70703" y="5372646"/>
                  <a:ext cx="404040" cy="404040"/>
                </a:xfrm>
                <a:prstGeom prst="rect">
                  <a:avLst/>
                </a:prstGeom>
              </p:spPr>
            </p:pic>
          </p:grpSp>
          <p:cxnSp>
            <p:nvCxnSpPr>
              <p:cNvPr id="14" name="Straight Connector 13">
                <a:extLst>
                  <a:ext uri="{FF2B5EF4-FFF2-40B4-BE49-F238E27FC236}">
                    <a16:creationId xmlns:a16="http://schemas.microsoft.com/office/drawing/2014/main" id="{5837AD98-23E6-48FD-B41A-6DEB858EF95D}"/>
                  </a:ext>
                </a:extLst>
              </p:cNvPr>
              <p:cNvCxnSpPr>
                <a:cxnSpLocks/>
                <a:stCxn id="46" idx="3"/>
              </p:cNvCxnSpPr>
              <p:nvPr/>
            </p:nvCxnSpPr>
            <p:spPr>
              <a:xfrm>
                <a:off x="9004074" y="4760845"/>
                <a:ext cx="1823583" cy="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D0892AF-5B4D-415C-9C4F-1AC776183806}"/>
                  </a:ext>
                </a:extLst>
              </p:cNvPr>
              <p:cNvCxnSpPr>
                <a:cxnSpLocks/>
                <a:stCxn id="48" idx="2"/>
                <a:endCxn id="52" idx="1"/>
              </p:cNvCxnSpPr>
              <p:nvPr/>
            </p:nvCxnSpPr>
            <p:spPr>
              <a:xfrm rot="16200000" flipH="1">
                <a:off x="7688480" y="4987868"/>
                <a:ext cx="156147" cy="230047"/>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83CB5F39-7340-40E0-90CD-CDE16B40D642}"/>
                  </a:ext>
                </a:extLst>
              </p:cNvPr>
              <p:cNvCxnSpPr>
                <a:cxnSpLocks/>
                <a:stCxn id="52" idx="2"/>
              </p:cNvCxnSpPr>
              <p:nvPr/>
            </p:nvCxnSpPr>
            <p:spPr>
              <a:xfrm rot="16200000" flipH="1">
                <a:off x="8017571" y="5449012"/>
                <a:ext cx="430683" cy="298630"/>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061" name="Group 2060">
                <a:extLst>
                  <a:ext uri="{FF2B5EF4-FFF2-40B4-BE49-F238E27FC236}">
                    <a16:creationId xmlns:a16="http://schemas.microsoft.com/office/drawing/2014/main" id="{4045BC2A-602C-4643-A82E-A1152848FC92}"/>
                  </a:ext>
                </a:extLst>
              </p:cNvPr>
              <p:cNvGrpSpPr/>
              <p:nvPr/>
            </p:nvGrpSpPr>
            <p:grpSpPr>
              <a:xfrm>
                <a:off x="8318727" y="5630078"/>
                <a:ext cx="2969986" cy="364323"/>
                <a:chOff x="4994728" y="6671478"/>
                <a:chExt cx="2969986" cy="364323"/>
              </a:xfrm>
            </p:grpSpPr>
            <p:grpSp>
              <p:nvGrpSpPr>
                <p:cNvPr id="12" name="Group 11">
                  <a:extLst>
                    <a:ext uri="{FF2B5EF4-FFF2-40B4-BE49-F238E27FC236}">
                      <a16:creationId xmlns:a16="http://schemas.microsoft.com/office/drawing/2014/main" id="{D2AE17B1-0BA5-4A71-B48F-894322EBFD64}"/>
                    </a:ext>
                  </a:extLst>
                </p:cNvPr>
                <p:cNvGrpSpPr/>
                <p:nvPr/>
              </p:nvGrpSpPr>
              <p:grpSpPr>
                <a:xfrm>
                  <a:off x="4994728" y="6671478"/>
                  <a:ext cx="1364228" cy="364323"/>
                  <a:chOff x="7634514" y="5845977"/>
                  <a:chExt cx="2351429" cy="627959"/>
                </a:xfrm>
              </p:grpSpPr>
              <p:pic>
                <p:nvPicPr>
                  <p:cNvPr id="2052" name="Graphic 2051">
                    <a:extLst>
                      <a:ext uri="{FF2B5EF4-FFF2-40B4-BE49-F238E27FC236}">
                        <a16:creationId xmlns:a16="http://schemas.microsoft.com/office/drawing/2014/main" id="{E793C178-1389-42B0-9590-0B187EAA98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34514" y="5863730"/>
                    <a:ext cx="597384" cy="597384"/>
                  </a:xfrm>
                  <a:prstGeom prst="rect">
                    <a:avLst/>
                  </a:prstGeom>
                </p:spPr>
              </p:pic>
              <p:pic>
                <p:nvPicPr>
                  <p:cNvPr id="2054" name="Graphic 2053">
                    <a:extLst>
                      <a:ext uri="{FF2B5EF4-FFF2-40B4-BE49-F238E27FC236}">
                        <a16:creationId xmlns:a16="http://schemas.microsoft.com/office/drawing/2014/main" id="{381D129F-F99F-4004-8896-8E702D5D659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78776" y="5846256"/>
                    <a:ext cx="627480" cy="627480"/>
                  </a:xfrm>
                  <a:prstGeom prst="rect">
                    <a:avLst/>
                  </a:prstGeom>
                </p:spPr>
              </p:pic>
              <p:pic>
                <p:nvPicPr>
                  <p:cNvPr id="43" name="Graphic 42">
                    <a:extLst>
                      <a:ext uri="{FF2B5EF4-FFF2-40B4-BE49-F238E27FC236}">
                        <a16:creationId xmlns:a16="http://schemas.microsoft.com/office/drawing/2014/main" id="{3FC787F2-78BA-4535-A4AF-C4443E4F58B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57984" y="5845977"/>
                    <a:ext cx="627959" cy="627959"/>
                  </a:xfrm>
                  <a:prstGeom prst="rect">
                    <a:avLst/>
                  </a:prstGeom>
                </p:spPr>
              </p:pic>
            </p:grpSp>
            <p:sp>
              <p:nvSpPr>
                <p:cNvPr id="53" name="TextBox 52">
                  <a:extLst>
                    <a:ext uri="{FF2B5EF4-FFF2-40B4-BE49-F238E27FC236}">
                      <a16:creationId xmlns:a16="http://schemas.microsoft.com/office/drawing/2014/main" id="{E6B06B35-38D3-4C6E-B4AE-1EC01B96D52E}"/>
                    </a:ext>
                  </a:extLst>
                </p:cNvPr>
                <p:cNvSpPr txBox="1"/>
                <p:nvPr/>
              </p:nvSpPr>
              <p:spPr>
                <a:xfrm>
                  <a:off x="6399892" y="6749644"/>
                  <a:ext cx="1564822" cy="215444"/>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Resource</a:t>
                  </a:r>
                  <a:endParaRPr lang="en-US" sz="1400">
                    <a:gradFill>
                      <a:gsLst>
                        <a:gs pos="2917">
                          <a:schemeClr val="tx1"/>
                        </a:gs>
                        <a:gs pos="30000">
                          <a:schemeClr val="tx1"/>
                        </a:gs>
                      </a:gsLst>
                      <a:lin ang="5400000" scaled="0"/>
                    </a:gradFill>
                    <a:latin typeface="+mj-lt"/>
                  </a:endParaRPr>
                </a:p>
              </p:txBody>
            </p:sp>
          </p:grpSp>
          <p:cxnSp>
            <p:nvCxnSpPr>
              <p:cNvPr id="97" name="Straight Connector 96">
                <a:extLst>
                  <a:ext uri="{FF2B5EF4-FFF2-40B4-BE49-F238E27FC236}">
                    <a16:creationId xmlns:a16="http://schemas.microsoft.com/office/drawing/2014/main" id="{A7B330A4-665E-4AD7-A8A6-744482E92145}"/>
                  </a:ext>
                </a:extLst>
              </p:cNvPr>
              <p:cNvCxnSpPr>
                <a:cxnSpLocks/>
              </p:cNvCxnSpPr>
              <p:nvPr/>
            </p:nvCxnSpPr>
            <p:spPr>
              <a:xfrm flipV="1">
                <a:off x="3260141" y="3429000"/>
                <a:ext cx="1654759" cy="18823"/>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346BCCB-B3AD-4952-8837-A54CD94CC539}"/>
                  </a:ext>
                </a:extLst>
              </p:cNvPr>
              <p:cNvCxnSpPr>
                <a:cxnSpLocks/>
              </p:cNvCxnSpPr>
              <p:nvPr/>
            </p:nvCxnSpPr>
            <p:spPr>
              <a:xfrm flipH="1">
                <a:off x="2451100" y="3276600"/>
                <a:ext cx="165100" cy="29210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1487B7B-6F21-4500-9161-216342B1CF8C}"/>
                  </a:ext>
                </a:extLst>
              </p:cNvPr>
              <p:cNvCxnSpPr/>
              <p:nvPr/>
            </p:nvCxnSpPr>
            <p:spPr>
              <a:xfrm>
                <a:off x="5500914" y="4644571"/>
                <a:ext cx="1886857" cy="0"/>
              </a:xfrm>
              <a:prstGeom prst="line">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Freeform 38">
                <a:extLst>
                  <a:ext uri="{FF2B5EF4-FFF2-40B4-BE49-F238E27FC236}">
                    <a16:creationId xmlns:a16="http://schemas.microsoft.com/office/drawing/2014/main" id="{9FF459FF-3939-4F6D-AD10-55C9B3F6E07A}"/>
                  </a:ext>
                </a:extLst>
              </p:cNvPr>
              <p:cNvSpPr>
                <a:spLocks/>
              </p:cNvSpPr>
              <p:nvPr/>
            </p:nvSpPr>
            <p:spPr bwMode="auto">
              <a:xfrm>
                <a:off x="10807997" y="4235338"/>
                <a:ext cx="1112766" cy="731702"/>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1" name="Picture 2" descr="https://azure.microsoft.com/svghandler/preview/?width=600&amp;amp;height=315">
                <a:extLst>
                  <a:ext uri="{FF2B5EF4-FFF2-40B4-BE49-F238E27FC236}">
                    <a16:creationId xmlns:a16="http://schemas.microsoft.com/office/drawing/2014/main" id="{42B5A8DF-99A2-4DE6-A2C2-1336818E3DE3}"/>
                  </a:ext>
                </a:extLst>
              </p:cNvPr>
              <p:cNvPicPr>
                <a:picLocks noChangeAspect="1" noChangeArrowheads="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11134765" y="4465348"/>
                <a:ext cx="474623" cy="373370"/>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58" name="Picture 57" descr="A picture containing vector graphics&#10;&#10;Description automatically generated">
              <a:extLst>
                <a:ext uri="{FF2B5EF4-FFF2-40B4-BE49-F238E27FC236}">
                  <a16:creationId xmlns:a16="http://schemas.microsoft.com/office/drawing/2014/main" id="{6E88E16F-31DB-48E9-86C4-1B051D2A6601}"/>
                </a:ext>
              </a:extLst>
            </p:cNvPr>
            <p:cNvPicPr>
              <a:picLocks noChangeAspect="1"/>
            </p:cNvPicPr>
            <p:nvPr/>
          </p:nvPicPr>
          <p:blipFill>
            <a:blip r:embed="rId3"/>
            <a:stretch>
              <a:fillRect/>
            </a:stretch>
          </p:blipFill>
          <p:spPr>
            <a:xfrm>
              <a:off x="5925652" y="4750304"/>
              <a:ext cx="425482" cy="425482"/>
            </a:xfrm>
            <a:prstGeom prst="rect">
              <a:avLst/>
            </a:prstGeom>
          </p:spPr>
        </p:pic>
        <p:sp>
          <p:nvSpPr>
            <p:cNvPr id="62" name="TextBox 61">
              <a:extLst>
                <a:ext uri="{FF2B5EF4-FFF2-40B4-BE49-F238E27FC236}">
                  <a16:creationId xmlns:a16="http://schemas.microsoft.com/office/drawing/2014/main" id="{69073EA2-5D83-45DA-8A72-636B1C92B8CA}"/>
                </a:ext>
              </a:extLst>
            </p:cNvPr>
            <p:cNvSpPr txBox="1"/>
            <p:nvPr/>
          </p:nvSpPr>
          <p:spPr>
            <a:xfrm>
              <a:off x="6503533" y="4778879"/>
              <a:ext cx="1419225" cy="430887"/>
            </a:xfrm>
            <a:prstGeom prst="rect">
              <a:avLst/>
            </a:prstGeom>
            <a:noFill/>
          </p:spPr>
          <p:txBody>
            <a:bodyPr wrap="square" lIns="0" tIns="0" rIns="0" bIns="0" rtlCol="0">
              <a:spAutoFit/>
            </a:bodyPr>
            <a:lstStyle/>
            <a:p>
              <a:pPr algn="l"/>
              <a:r>
                <a:rPr lang="en-IN" sz="1400">
                  <a:gradFill>
                    <a:gsLst>
                      <a:gs pos="2917">
                        <a:schemeClr val="tx1"/>
                      </a:gs>
                      <a:gs pos="30000">
                        <a:schemeClr val="tx1"/>
                      </a:gs>
                    </a:gsLst>
                    <a:lin ang="5400000" scaled="0"/>
                  </a:gradFill>
                  <a:latin typeface="+mj-lt"/>
                </a:rPr>
                <a:t>Azure RBAC</a:t>
              </a:r>
            </a:p>
            <a:p>
              <a:pPr algn="l"/>
              <a:r>
                <a:rPr lang="en-IN" sz="1400">
                  <a:gradFill>
                    <a:gsLst>
                      <a:gs pos="2917">
                        <a:schemeClr val="tx1"/>
                      </a:gs>
                      <a:gs pos="30000">
                        <a:schemeClr val="tx1"/>
                      </a:gs>
                    </a:gsLst>
                    <a:lin ang="5400000" scaled="0"/>
                  </a:gradFill>
                  <a:latin typeface="+mj-lt"/>
                </a:rPr>
                <a:t>roles</a:t>
              </a:r>
              <a:endParaRPr lang="en-US" sz="1400">
                <a:gradFill>
                  <a:gsLst>
                    <a:gs pos="2917">
                      <a:schemeClr val="tx1"/>
                    </a:gs>
                    <a:gs pos="30000">
                      <a:schemeClr val="tx1"/>
                    </a:gs>
                  </a:gsLst>
                  <a:lin ang="5400000" scaled="0"/>
                </a:gradFill>
                <a:latin typeface="+mj-lt"/>
              </a:endParaRPr>
            </a:p>
          </p:txBody>
        </p:sp>
        <p:sp>
          <p:nvSpPr>
            <p:cNvPr id="63" name="TextBox 62">
              <a:extLst>
                <a:ext uri="{FF2B5EF4-FFF2-40B4-BE49-F238E27FC236}">
                  <a16:creationId xmlns:a16="http://schemas.microsoft.com/office/drawing/2014/main" id="{3CCBEFBF-188B-4406-A681-84B4B0761D29}"/>
                </a:ext>
              </a:extLst>
            </p:cNvPr>
            <p:cNvSpPr txBox="1"/>
            <p:nvPr/>
          </p:nvSpPr>
          <p:spPr>
            <a:xfrm>
              <a:off x="5893933" y="5245604"/>
              <a:ext cx="1514022" cy="923330"/>
            </a:xfrm>
            <a:prstGeom prst="rect">
              <a:avLst/>
            </a:prstGeom>
            <a:noFill/>
          </p:spPr>
          <p:txBody>
            <a:bodyPr wrap="square" lIns="0" tIns="0" rIns="0" bIns="0" rtlCol="0">
              <a:spAutoFit/>
            </a:bodyPr>
            <a:lstStyle/>
            <a:p>
              <a:pPr algn="l"/>
              <a:r>
                <a:rPr lang="en-IN" sz="1200">
                  <a:gradFill>
                    <a:gsLst>
                      <a:gs pos="2917">
                        <a:schemeClr val="tx1"/>
                      </a:gs>
                      <a:gs pos="30000">
                        <a:schemeClr val="tx1"/>
                      </a:gs>
                    </a:gsLst>
                    <a:lin ang="5400000" scaled="0"/>
                  </a:gradFill>
                </a:rPr>
                <a:t>Owner</a:t>
              </a:r>
            </a:p>
            <a:p>
              <a:pPr algn="l"/>
              <a:r>
                <a:rPr lang="en-IN" sz="1200">
                  <a:gradFill>
                    <a:gsLst>
                      <a:gs pos="2917">
                        <a:schemeClr val="tx1"/>
                      </a:gs>
                      <a:gs pos="30000">
                        <a:schemeClr val="tx1"/>
                      </a:gs>
                    </a:gsLst>
                    <a:lin ang="5400000" scaled="0"/>
                  </a:gradFill>
                </a:rPr>
                <a:t>Contributor</a:t>
              </a:r>
            </a:p>
            <a:p>
              <a:pPr algn="l"/>
              <a:r>
                <a:rPr lang="en-IN" sz="1200">
                  <a:gradFill>
                    <a:gsLst>
                      <a:gs pos="2917">
                        <a:schemeClr val="tx1"/>
                      </a:gs>
                      <a:gs pos="30000">
                        <a:schemeClr val="tx1"/>
                      </a:gs>
                    </a:gsLst>
                    <a:lin ang="5400000" scaled="0"/>
                  </a:gradFill>
                </a:rPr>
                <a:t>Reader</a:t>
              </a:r>
            </a:p>
            <a:p>
              <a:pPr algn="l"/>
              <a:r>
                <a:rPr lang="en-IN" sz="1200">
                  <a:gradFill>
                    <a:gsLst>
                      <a:gs pos="2917">
                        <a:schemeClr val="tx1"/>
                      </a:gs>
                      <a:gs pos="30000">
                        <a:schemeClr val="tx1"/>
                      </a:gs>
                    </a:gsLst>
                    <a:lin ang="5400000" scaled="0"/>
                  </a:gradFill>
                </a:rPr>
                <a:t>User access admin</a:t>
              </a:r>
            </a:p>
            <a:p>
              <a:pPr algn="l"/>
              <a:r>
                <a:rPr lang="en-IN" sz="1200">
                  <a:gradFill>
                    <a:gsLst>
                      <a:gs pos="2917">
                        <a:schemeClr val="tx1"/>
                      </a:gs>
                      <a:gs pos="30000">
                        <a:schemeClr val="tx1"/>
                      </a:gs>
                    </a:gsLst>
                    <a:lin ang="5400000" scaled="0"/>
                  </a:gradFill>
                </a:rPr>
                <a:t>…</a:t>
              </a:r>
              <a:endParaRPr lang="en-US" sz="1200">
                <a:gradFill>
                  <a:gsLst>
                    <a:gs pos="2917">
                      <a:schemeClr val="tx1"/>
                    </a:gs>
                    <a:gs pos="30000">
                      <a:schemeClr val="tx1"/>
                    </a:gs>
                  </a:gsLst>
                  <a:lin ang="5400000" scaled="0"/>
                </a:gradFill>
              </a:endParaRPr>
            </a:p>
          </p:txBody>
        </p:sp>
      </p:grpSp>
      <p:sp>
        <p:nvSpPr>
          <p:cNvPr id="16" name="Text Placeholder 3">
            <a:extLst>
              <a:ext uri="{FF2B5EF4-FFF2-40B4-BE49-F238E27FC236}">
                <a16:creationId xmlns:a16="http://schemas.microsoft.com/office/drawing/2014/main" id="{A40B6A69-CAA0-4E4F-AC08-E54A3033719E}"/>
              </a:ext>
            </a:extLst>
          </p:cNvPr>
          <p:cNvSpPr txBox="1">
            <a:spLocks/>
          </p:cNvSpPr>
          <p:nvPr/>
        </p:nvSpPr>
        <p:spPr>
          <a:xfrm>
            <a:off x="0" y="1069869"/>
            <a:ext cx="12192000" cy="914400"/>
          </a:xfrm>
          <a:prstGeom prst="rect">
            <a:avLst/>
          </a:prstGeom>
          <a:solidFill>
            <a:schemeClr val="accent1">
              <a:lumMod val="50000"/>
            </a:schemeClr>
          </a:solidFill>
          <a:ln>
            <a:solidFill>
              <a:schemeClr val="bg1">
                <a:lumMod val="95000"/>
              </a:schemeClr>
            </a:solidFill>
          </a:ln>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chemeClr val="bg1"/>
                </a:solidFill>
                <a:effectLst/>
                <a:uLnTx/>
                <a:uFillTx/>
                <a:latin typeface="Segoe UI"/>
                <a:ea typeface="+mn-ea"/>
                <a:cs typeface="+mn-cs"/>
              </a:rPr>
              <a:t>Azure AD Admin roles and Azure RBAC roles work together to authenticate users.</a:t>
            </a:r>
          </a:p>
        </p:txBody>
      </p:sp>
      <p:sp>
        <p:nvSpPr>
          <p:cNvPr id="17" name="Rectangle 16">
            <a:extLst>
              <a:ext uri="{FF2B5EF4-FFF2-40B4-BE49-F238E27FC236}">
                <a16:creationId xmlns:a16="http://schemas.microsoft.com/office/drawing/2014/main" id="{C12A9D88-BB96-474C-81E6-80690569FCD7}"/>
              </a:ext>
              <a:ext uri="{C183D7F6-B498-43B3-948B-1728B52AA6E4}">
                <adec:decorative xmlns:adec="http://schemas.microsoft.com/office/drawing/2017/decorative" val="1"/>
              </a:ext>
            </a:extLst>
          </p:cNvPr>
          <p:cNvSpPr/>
          <p:nvPr/>
        </p:nvSpPr>
        <p:spPr bwMode="auto">
          <a:xfrm>
            <a:off x="295795" y="2140772"/>
            <a:ext cx="11677466" cy="450745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075434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3AEE-2A56-4D58-A82C-129CDE1843A0}"/>
              </a:ext>
            </a:extLst>
          </p:cNvPr>
          <p:cNvSpPr>
            <a:spLocks noGrp="1"/>
          </p:cNvSpPr>
          <p:nvPr>
            <p:ph type="title"/>
          </p:nvPr>
        </p:nvSpPr>
        <p:spPr/>
        <p:txBody>
          <a:bodyPr/>
          <a:lstStyle/>
          <a:p>
            <a:r>
              <a:rPr lang="en-US" dirty="0"/>
              <a:t>Azure RBAC vs Azure Policies</a:t>
            </a:r>
          </a:p>
        </p:txBody>
      </p:sp>
      <p:sp>
        <p:nvSpPr>
          <p:cNvPr id="4" name="Rectangle 3">
            <a:extLst>
              <a:ext uri="{FF2B5EF4-FFF2-40B4-BE49-F238E27FC236}">
                <a16:creationId xmlns:a16="http://schemas.microsoft.com/office/drawing/2014/main" id="{25EAD686-D50C-4772-9F71-818E4EDAFDE1}"/>
              </a:ext>
            </a:extLst>
          </p:cNvPr>
          <p:cNvSpPr/>
          <p:nvPr/>
        </p:nvSpPr>
        <p:spPr>
          <a:xfrm>
            <a:off x="711787" y="5014309"/>
            <a:ext cx="4677689" cy="13779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Azure RBAC manages who has access to Azure resources, what areas they have access to and what they can do with those resources. </a:t>
            </a:r>
          </a:p>
        </p:txBody>
      </p:sp>
      <p:sp>
        <p:nvSpPr>
          <p:cNvPr id="8" name="Rectangle 7">
            <a:extLst>
              <a:ext uri="{FF2B5EF4-FFF2-40B4-BE49-F238E27FC236}">
                <a16:creationId xmlns:a16="http://schemas.microsoft.com/office/drawing/2014/main" id="{DEE9C860-E38C-47FA-A479-EDD47CA56F32}"/>
              </a:ext>
            </a:extLst>
          </p:cNvPr>
          <p:cNvSpPr/>
          <p:nvPr/>
        </p:nvSpPr>
        <p:spPr>
          <a:xfrm>
            <a:off x="6639046" y="5002351"/>
            <a:ext cx="4677688" cy="13779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Azure Policies focus on resource properties during deployment and for already existing resources. </a:t>
            </a:r>
          </a:p>
        </p:txBody>
      </p:sp>
      <p:sp>
        <p:nvSpPr>
          <p:cNvPr id="10" name="Rectangle 9">
            <a:extLst>
              <a:ext uri="{FF2B5EF4-FFF2-40B4-BE49-F238E27FC236}">
                <a16:creationId xmlns:a16="http://schemas.microsoft.com/office/drawing/2014/main" id="{4EB562F8-A2C1-4AF6-A325-18CAB2EC75A8}"/>
              </a:ext>
              <a:ext uri="{C183D7F6-B498-43B3-948B-1728B52AA6E4}">
                <adec:decorative xmlns:adec="http://schemas.microsoft.com/office/drawing/2017/decorative" val="1"/>
              </a:ext>
            </a:extLst>
          </p:cNvPr>
          <p:cNvSpPr/>
          <p:nvPr/>
        </p:nvSpPr>
        <p:spPr bwMode="auto">
          <a:xfrm>
            <a:off x="588263" y="1072468"/>
            <a:ext cx="11018520" cy="38545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3A0790EC-BE7D-476F-9E22-4F9ED1899CA7}"/>
              </a:ext>
            </a:extLst>
          </p:cNvPr>
          <p:cNvGrpSpPr/>
          <p:nvPr/>
        </p:nvGrpSpPr>
        <p:grpSpPr>
          <a:xfrm>
            <a:off x="711787" y="1252105"/>
            <a:ext cx="4621090" cy="3483788"/>
            <a:chOff x="711787" y="1252105"/>
            <a:chExt cx="4621090" cy="3483788"/>
          </a:xfrm>
        </p:grpSpPr>
        <p:grpSp>
          <p:nvGrpSpPr>
            <p:cNvPr id="7" name="Group 6">
              <a:extLst>
                <a:ext uri="{FF2B5EF4-FFF2-40B4-BE49-F238E27FC236}">
                  <a16:creationId xmlns:a16="http://schemas.microsoft.com/office/drawing/2014/main" id="{EAFEB811-5FC4-415D-9A2A-1625A10BB14E}"/>
                </a:ext>
              </a:extLst>
            </p:cNvPr>
            <p:cNvGrpSpPr/>
            <p:nvPr/>
          </p:nvGrpSpPr>
          <p:grpSpPr>
            <a:xfrm>
              <a:off x="711787" y="1252105"/>
              <a:ext cx="4621090" cy="3483788"/>
              <a:chOff x="6900832" y="1257841"/>
              <a:chExt cx="4621090" cy="3483788"/>
            </a:xfrm>
          </p:grpSpPr>
          <p:sp>
            <p:nvSpPr>
              <p:cNvPr id="3" name="Rectangle 2">
                <a:extLst>
                  <a:ext uri="{FF2B5EF4-FFF2-40B4-BE49-F238E27FC236}">
                    <a16:creationId xmlns:a16="http://schemas.microsoft.com/office/drawing/2014/main" id="{D76FCC3D-7E6F-4DA1-BD5E-527F8D0B98BD}"/>
                  </a:ext>
                </a:extLst>
              </p:cNvPr>
              <p:cNvSpPr/>
              <p:nvPr/>
            </p:nvSpPr>
            <p:spPr bwMode="auto">
              <a:xfrm>
                <a:off x="6900832" y="1257841"/>
                <a:ext cx="4621090" cy="3483788"/>
              </a:xfrm>
              <a:prstGeom prst="rect">
                <a:avLst/>
              </a:prstGeom>
              <a:solidFill>
                <a:srgbClr val="2F559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BB79025D-233A-4C5A-AF9B-916AD4F167D8}"/>
                  </a:ext>
                </a:extLst>
              </p:cNvPr>
              <p:cNvSpPr txBox="1"/>
              <p:nvPr/>
            </p:nvSpPr>
            <p:spPr>
              <a:xfrm>
                <a:off x="6968583" y="1496524"/>
                <a:ext cx="4485587" cy="338554"/>
              </a:xfrm>
              <a:prstGeom prst="rect">
                <a:avLst/>
              </a:prstGeom>
              <a:noFill/>
            </p:spPr>
            <p:txBody>
              <a:bodyPr wrap="none" lIns="0" tIns="0" rIns="0" bIns="0" rtlCol="0">
                <a:spAutoFit/>
              </a:bodyPr>
              <a:lstStyle/>
              <a:p>
                <a:pPr algn="l"/>
                <a:r>
                  <a:rPr lang="en-US" sz="2200" b="1" dirty="0">
                    <a:solidFill>
                      <a:schemeClr val="bg1"/>
                    </a:solidFill>
                  </a:rPr>
                  <a:t>Role Based Access Control (RBAC)</a:t>
                </a:r>
              </a:p>
            </p:txBody>
          </p:sp>
        </p:grpSp>
        <p:sp>
          <p:nvSpPr>
            <p:cNvPr id="9" name="Rectangle 8">
              <a:extLst>
                <a:ext uri="{FF2B5EF4-FFF2-40B4-BE49-F238E27FC236}">
                  <a16:creationId xmlns:a16="http://schemas.microsoft.com/office/drawing/2014/main" id="{749E0A78-A3EA-430E-A4EA-50D91BE6E21C}"/>
                </a:ext>
              </a:extLst>
            </p:cNvPr>
            <p:cNvSpPr/>
            <p:nvPr/>
          </p:nvSpPr>
          <p:spPr bwMode="auto">
            <a:xfrm>
              <a:off x="875267" y="1959763"/>
              <a:ext cx="1525707"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Users</a:t>
              </a:r>
            </a:p>
          </p:txBody>
        </p:sp>
        <p:sp>
          <p:nvSpPr>
            <p:cNvPr id="5" name="Rectangle 4">
              <a:extLst>
                <a:ext uri="{FF2B5EF4-FFF2-40B4-BE49-F238E27FC236}">
                  <a16:creationId xmlns:a16="http://schemas.microsoft.com/office/drawing/2014/main" id="{0CC34ACC-6B28-4A46-BF54-F7FCE8D0C99A}"/>
                </a:ext>
              </a:extLst>
            </p:cNvPr>
            <p:cNvSpPr/>
            <p:nvPr/>
          </p:nvSpPr>
          <p:spPr bwMode="auto">
            <a:xfrm>
              <a:off x="3543222" y="1976871"/>
              <a:ext cx="1525706"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Role</a:t>
              </a:r>
            </a:p>
          </p:txBody>
        </p:sp>
        <p:sp>
          <p:nvSpPr>
            <p:cNvPr id="15" name="Rectangle 14">
              <a:extLst>
                <a:ext uri="{FF2B5EF4-FFF2-40B4-BE49-F238E27FC236}">
                  <a16:creationId xmlns:a16="http://schemas.microsoft.com/office/drawing/2014/main" id="{2287A10C-A19F-4C77-B106-EF7B092E8CF5}"/>
                </a:ext>
              </a:extLst>
            </p:cNvPr>
            <p:cNvSpPr/>
            <p:nvPr/>
          </p:nvSpPr>
          <p:spPr bwMode="auto">
            <a:xfrm>
              <a:off x="3543222" y="3458024"/>
              <a:ext cx="1525708"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Condition</a:t>
              </a:r>
            </a:p>
          </p:txBody>
        </p:sp>
        <p:sp>
          <p:nvSpPr>
            <p:cNvPr id="17" name="Rectangle 16">
              <a:extLst>
                <a:ext uri="{FF2B5EF4-FFF2-40B4-BE49-F238E27FC236}">
                  <a16:creationId xmlns:a16="http://schemas.microsoft.com/office/drawing/2014/main" id="{51D06B91-5A50-4E45-BE89-131E87CD4C68}"/>
                </a:ext>
              </a:extLst>
            </p:cNvPr>
            <p:cNvSpPr/>
            <p:nvPr/>
          </p:nvSpPr>
          <p:spPr bwMode="auto">
            <a:xfrm>
              <a:off x="875267" y="3452141"/>
              <a:ext cx="1525707"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Effect</a:t>
              </a:r>
            </a:p>
          </p:txBody>
        </p:sp>
        <p:sp>
          <p:nvSpPr>
            <p:cNvPr id="20" name="Arrow: Right 19">
              <a:extLst>
                <a:ext uri="{FF2B5EF4-FFF2-40B4-BE49-F238E27FC236}">
                  <a16:creationId xmlns:a16="http://schemas.microsoft.com/office/drawing/2014/main" id="{F553875A-DD09-414E-854F-9DACF0BEAF0F}"/>
                </a:ext>
              </a:extLst>
            </p:cNvPr>
            <p:cNvSpPr/>
            <p:nvPr/>
          </p:nvSpPr>
          <p:spPr bwMode="auto">
            <a:xfrm>
              <a:off x="2400974" y="2082829"/>
              <a:ext cx="1142248" cy="41973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97F1DAE7-4B59-4760-A267-F5A53F6FBB52}"/>
                </a:ext>
              </a:extLst>
            </p:cNvPr>
            <p:cNvSpPr txBox="1"/>
            <p:nvPr/>
          </p:nvSpPr>
          <p:spPr>
            <a:xfrm>
              <a:off x="2453935" y="2415185"/>
              <a:ext cx="1027525" cy="307777"/>
            </a:xfrm>
            <a:prstGeom prst="rect">
              <a:avLst/>
            </a:prstGeom>
            <a:noFill/>
          </p:spPr>
          <p:txBody>
            <a:bodyPr wrap="none" lIns="0" tIns="0" rIns="0" bIns="0" rtlCol="0">
              <a:spAutoFit/>
            </a:bodyPr>
            <a:lstStyle/>
            <a:p>
              <a:pPr algn="l"/>
              <a:r>
                <a:rPr lang="en-US" sz="2000" dirty="0">
                  <a:solidFill>
                    <a:schemeClr val="accent3">
                      <a:lumMod val="20000"/>
                      <a:lumOff val="80000"/>
                    </a:schemeClr>
                  </a:solidFill>
                </a:rPr>
                <a:t>Assigned</a:t>
              </a:r>
            </a:p>
          </p:txBody>
        </p:sp>
        <p:sp>
          <p:nvSpPr>
            <p:cNvPr id="23" name="Arrow: Right 22">
              <a:extLst>
                <a:ext uri="{FF2B5EF4-FFF2-40B4-BE49-F238E27FC236}">
                  <a16:creationId xmlns:a16="http://schemas.microsoft.com/office/drawing/2014/main" id="{41494B47-E424-4E15-BFAE-445FB7CE31DD}"/>
                </a:ext>
              </a:extLst>
            </p:cNvPr>
            <p:cNvSpPr/>
            <p:nvPr/>
          </p:nvSpPr>
          <p:spPr bwMode="auto">
            <a:xfrm rot="5400000">
              <a:off x="3883591" y="2901971"/>
              <a:ext cx="777755" cy="41973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0682265F-4E06-4C4F-AAC2-41F1771C1CB1}"/>
                </a:ext>
              </a:extLst>
            </p:cNvPr>
            <p:cNvSpPr txBox="1"/>
            <p:nvPr/>
          </p:nvSpPr>
          <p:spPr>
            <a:xfrm>
              <a:off x="4388466" y="2827377"/>
              <a:ext cx="935962" cy="307777"/>
            </a:xfrm>
            <a:prstGeom prst="rect">
              <a:avLst/>
            </a:prstGeom>
            <a:noFill/>
          </p:spPr>
          <p:txBody>
            <a:bodyPr wrap="none" lIns="0" tIns="0" rIns="0" bIns="0" rtlCol="0">
              <a:spAutoFit/>
            </a:bodyPr>
            <a:lstStyle/>
            <a:p>
              <a:pPr algn="l"/>
              <a:r>
                <a:rPr lang="en-US" sz="2000" dirty="0">
                  <a:solidFill>
                    <a:schemeClr val="accent3">
                      <a:lumMod val="20000"/>
                      <a:lumOff val="80000"/>
                    </a:schemeClr>
                  </a:solidFill>
                </a:rPr>
                <a:t>Evaluate</a:t>
              </a:r>
            </a:p>
          </p:txBody>
        </p:sp>
        <p:sp>
          <p:nvSpPr>
            <p:cNvPr id="27" name="Arrow: Right 26">
              <a:extLst>
                <a:ext uri="{FF2B5EF4-FFF2-40B4-BE49-F238E27FC236}">
                  <a16:creationId xmlns:a16="http://schemas.microsoft.com/office/drawing/2014/main" id="{739A87D3-3E3D-4684-A1D3-FBD00C1BD49E}"/>
                </a:ext>
              </a:extLst>
            </p:cNvPr>
            <p:cNvSpPr/>
            <p:nvPr/>
          </p:nvSpPr>
          <p:spPr bwMode="auto">
            <a:xfrm rot="10800000">
              <a:off x="2400974" y="3629752"/>
              <a:ext cx="1177827" cy="41973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7149BDD4-9A3A-460F-B206-9269B7C1923C}"/>
                </a:ext>
              </a:extLst>
            </p:cNvPr>
            <p:cNvSpPr txBox="1"/>
            <p:nvPr/>
          </p:nvSpPr>
          <p:spPr>
            <a:xfrm>
              <a:off x="2162059" y="4176734"/>
              <a:ext cx="1452321" cy="307777"/>
            </a:xfrm>
            <a:prstGeom prst="rect">
              <a:avLst/>
            </a:prstGeom>
            <a:noFill/>
          </p:spPr>
          <p:txBody>
            <a:bodyPr wrap="none" lIns="0" tIns="0" rIns="0" bIns="0" rtlCol="0">
              <a:spAutoFit/>
            </a:bodyPr>
            <a:lstStyle/>
            <a:p>
              <a:pPr algn="l"/>
              <a:r>
                <a:rPr lang="en-US" sz="2000" dirty="0">
                  <a:solidFill>
                    <a:schemeClr val="accent3">
                      <a:lumMod val="20000"/>
                      <a:lumOff val="80000"/>
                    </a:schemeClr>
                  </a:solidFill>
                </a:rPr>
                <a:t>Grant / Deny</a:t>
              </a:r>
            </a:p>
          </p:txBody>
        </p:sp>
      </p:grpSp>
      <p:grpSp>
        <p:nvGrpSpPr>
          <p:cNvPr id="52" name="Group 51">
            <a:extLst>
              <a:ext uri="{FF2B5EF4-FFF2-40B4-BE49-F238E27FC236}">
                <a16:creationId xmlns:a16="http://schemas.microsoft.com/office/drawing/2014/main" id="{994DF185-320E-40B5-8A69-E532AF4E2C2F}"/>
              </a:ext>
            </a:extLst>
          </p:cNvPr>
          <p:cNvGrpSpPr/>
          <p:nvPr/>
        </p:nvGrpSpPr>
        <p:grpSpPr>
          <a:xfrm>
            <a:off x="6639045" y="1252105"/>
            <a:ext cx="4677688" cy="3483788"/>
            <a:chOff x="6832272" y="1252105"/>
            <a:chExt cx="4677688" cy="3483788"/>
          </a:xfrm>
        </p:grpSpPr>
        <p:grpSp>
          <p:nvGrpSpPr>
            <p:cNvPr id="11" name="Group 10">
              <a:extLst>
                <a:ext uri="{FF2B5EF4-FFF2-40B4-BE49-F238E27FC236}">
                  <a16:creationId xmlns:a16="http://schemas.microsoft.com/office/drawing/2014/main" id="{F109F113-EF15-4083-9F44-E6DFC36D0286}"/>
                </a:ext>
              </a:extLst>
            </p:cNvPr>
            <p:cNvGrpSpPr/>
            <p:nvPr/>
          </p:nvGrpSpPr>
          <p:grpSpPr>
            <a:xfrm>
              <a:off x="6832272" y="1252105"/>
              <a:ext cx="4677688" cy="3483788"/>
              <a:chOff x="6900832" y="1257841"/>
              <a:chExt cx="4677688" cy="3483788"/>
            </a:xfrm>
          </p:grpSpPr>
          <p:sp>
            <p:nvSpPr>
              <p:cNvPr id="12" name="Rectangle 11">
                <a:extLst>
                  <a:ext uri="{FF2B5EF4-FFF2-40B4-BE49-F238E27FC236}">
                    <a16:creationId xmlns:a16="http://schemas.microsoft.com/office/drawing/2014/main" id="{8AA14E01-70E5-4ECB-9DE9-D37042806335}"/>
                  </a:ext>
                </a:extLst>
              </p:cNvPr>
              <p:cNvSpPr/>
              <p:nvPr/>
            </p:nvSpPr>
            <p:spPr bwMode="auto">
              <a:xfrm>
                <a:off x="6900832" y="1257841"/>
                <a:ext cx="4677688" cy="3483788"/>
              </a:xfrm>
              <a:prstGeom prst="rect">
                <a:avLst/>
              </a:prstGeom>
              <a:solidFill>
                <a:srgbClr val="2F559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DA22C87D-9471-43D2-91B6-D1AE2B111836}"/>
                  </a:ext>
                </a:extLst>
              </p:cNvPr>
              <p:cNvSpPr txBox="1"/>
              <p:nvPr/>
            </p:nvSpPr>
            <p:spPr>
              <a:xfrm>
                <a:off x="6968583" y="1496524"/>
                <a:ext cx="1630383" cy="338554"/>
              </a:xfrm>
              <a:prstGeom prst="rect">
                <a:avLst/>
              </a:prstGeom>
              <a:noFill/>
            </p:spPr>
            <p:txBody>
              <a:bodyPr wrap="none" lIns="0" tIns="0" rIns="0" bIns="0" rtlCol="0">
                <a:spAutoFit/>
              </a:bodyPr>
              <a:lstStyle/>
              <a:p>
                <a:pPr algn="l"/>
                <a:r>
                  <a:rPr lang="en-US" sz="2200" b="1" dirty="0">
                    <a:solidFill>
                      <a:schemeClr val="bg1"/>
                    </a:solidFill>
                  </a:rPr>
                  <a:t>Azure Policy</a:t>
                </a:r>
              </a:p>
            </p:txBody>
          </p:sp>
        </p:grpSp>
        <p:sp>
          <p:nvSpPr>
            <p:cNvPr id="31" name="Rectangle 30">
              <a:extLst>
                <a:ext uri="{FF2B5EF4-FFF2-40B4-BE49-F238E27FC236}">
                  <a16:creationId xmlns:a16="http://schemas.microsoft.com/office/drawing/2014/main" id="{89016384-A01A-427B-92CA-4FED74737F38}"/>
                </a:ext>
              </a:extLst>
            </p:cNvPr>
            <p:cNvSpPr/>
            <p:nvPr/>
          </p:nvSpPr>
          <p:spPr bwMode="auto">
            <a:xfrm>
              <a:off x="6963799" y="1959762"/>
              <a:ext cx="1525707"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Resource</a:t>
              </a:r>
            </a:p>
          </p:txBody>
        </p:sp>
        <p:sp>
          <p:nvSpPr>
            <p:cNvPr id="33" name="Rectangle 32">
              <a:extLst>
                <a:ext uri="{FF2B5EF4-FFF2-40B4-BE49-F238E27FC236}">
                  <a16:creationId xmlns:a16="http://schemas.microsoft.com/office/drawing/2014/main" id="{02F22193-7A98-4349-B2B8-BEA04BCCE080}"/>
                </a:ext>
              </a:extLst>
            </p:cNvPr>
            <p:cNvSpPr/>
            <p:nvPr/>
          </p:nvSpPr>
          <p:spPr bwMode="auto">
            <a:xfrm>
              <a:off x="9739268" y="1959762"/>
              <a:ext cx="1525707"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Properties</a:t>
              </a:r>
            </a:p>
          </p:txBody>
        </p:sp>
        <p:sp>
          <p:nvSpPr>
            <p:cNvPr id="35" name="Rectangle 34">
              <a:extLst>
                <a:ext uri="{FF2B5EF4-FFF2-40B4-BE49-F238E27FC236}">
                  <a16:creationId xmlns:a16="http://schemas.microsoft.com/office/drawing/2014/main" id="{1B4162C6-E739-4512-A5CD-7A4541BFD77F}"/>
                </a:ext>
              </a:extLst>
            </p:cNvPr>
            <p:cNvSpPr/>
            <p:nvPr/>
          </p:nvSpPr>
          <p:spPr bwMode="auto">
            <a:xfrm>
              <a:off x="9739267" y="3450136"/>
              <a:ext cx="1525707"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Evaluate</a:t>
              </a:r>
            </a:p>
          </p:txBody>
        </p:sp>
        <p:sp>
          <p:nvSpPr>
            <p:cNvPr id="37" name="Rectangle 36">
              <a:extLst>
                <a:ext uri="{FF2B5EF4-FFF2-40B4-BE49-F238E27FC236}">
                  <a16:creationId xmlns:a16="http://schemas.microsoft.com/office/drawing/2014/main" id="{F5A2B2BE-F1D6-4FA2-929B-44F9BD8FDD03}"/>
                </a:ext>
              </a:extLst>
            </p:cNvPr>
            <p:cNvSpPr/>
            <p:nvPr/>
          </p:nvSpPr>
          <p:spPr bwMode="auto">
            <a:xfrm>
              <a:off x="6964757" y="3450135"/>
              <a:ext cx="1525707" cy="763199"/>
            </a:xfrm>
            <a:prstGeom prst="rect">
              <a:avLst/>
            </a:prstGeom>
            <a:solidFill>
              <a:schemeClr val="bg1"/>
            </a:solid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pitchFamily="34" charset="0"/>
                </a:rPr>
                <a:t>Report</a:t>
              </a:r>
            </a:p>
          </p:txBody>
        </p:sp>
        <p:sp>
          <p:nvSpPr>
            <p:cNvPr id="39" name="Arrow: Right 38">
              <a:extLst>
                <a:ext uri="{FF2B5EF4-FFF2-40B4-BE49-F238E27FC236}">
                  <a16:creationId xmlns:a16="http://schemas.microsoft.com/office/drawing/2014/main" id="{A78AF08B-489C-46B8-A52A-13CE34D828E3}"/>
                </a:ext>
              </a:extLst>
            </p:cNvPr>
            <p:cNvSpPr/>
            <p:nvPr/>
          </p:nvSpPr>
          <p:spPr bwMode="auto">
            <a:xfrm>
              <a:off x="8449533" y="2138952"/>
              <a:ext cx="1288532" cy="41973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a:extLst>
                <a:ext uri="{FF2B5EF4-FFF2-40B4-BE49-F238E27FC236}">
                  <a16:creationId xmlns:a16="http://schemas.microsoft.com/office/drawing/2014/main" id="{645492D8-C37E-4149-B2DE-81A2C3028133}"/>
                </a:ext>
              </a:extLst>
            </p:cNvPr>
            <p:cNvSpPr txBox="1"/>
            <p:nvPr/>
          </p:nvSpPr>
          <p:spPr>
            <a:xfrm>
              <a:off x="8584669" y="2486938"/>
              <a:ext cx="1115498" cy="307777"/>
            </a:xfrm>
            <a:prstGeom prst="rect">
              <a:avLst/>
            </a:prstGeom>
            <a:noFill/>
          </p:spPr>
          <p:txBody>
            <a:bodyPr wrap="none" lIns="0" tIns="0" rIns="0" bIns="0" rtlCol="0">
              <a:spAutoFit/>
            </a:bodyPr>
            <a:lstStyle/>
            <a:p>
              <a:pPr algn="l"/>
              <a:r>
                <a:rPr lang="en-US" sz="2000" dirty="0">
                  <a:solidFill>
                    <a:schemeClr val="accent3">
                      <a:lumMod val="20000"/>
                      <a:lumOff val="80000"/>
                    </a:schemeClr>
                  </a:solidFill>
                </a:rPr>
                <a:t>Configure</a:t>
              </a:r>
            </a:p>
          </p:txBody>
        </p:sp>
        <p:sp>
          <p:nvSpPr>
            <p:cNvPr id="43" name="Arrow: Right 42">
              <a:extLst>
                <a:ext uri="{FF2B5EF4-FFF2-40B4-BE49-F238E27FC236}">
                  <a16:creationId xmlns:a16="http://schemas.microsoft.com/office/drawing/2014/main" id="{14AF948D-D5BB-4430-B2EA-0DB5EC7277A9}"/>
                </a:ext>
              </a:extLst>
            </p:cNvPr>
            <p:cNvSpPr/>
            <p:nvPr/>
          </p:nvSpPr>
          <p:spPr bwMode="auto">
            <a:xfrm rot="5400000">
              <a:off x="9903373" y="2851671"/>
              <a:ext cx="777755" cy="41973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a:extLst>
                <a:ext uri="{FF2B5EF4-FFF2-40B4-BE49-F238E27FC236}">
                  <a16:creationId xmlns:a16="http://schemas.microsoft.com/office/drawing/2014/main" id="{70B5A326-A095-4A0F-AA3A-7AF7CF4443F5}"/>
                </a:ext>
              </a:extLst>
            </p:cNvPr>
            <p:cNvSpPr txBox="1"/>
            <p:nvPr/>
          </p:nvSpPr>
          <p:spPr>
            <a:xfrm>
              <a:off x="10502120" y="2827376"/>
              <a:ext cx="1007840" cy="615553"/>
            </a:xfrm>
            <a:prstGeom prst="rect">
              <a:avLst/>
            </a:prstGeom>
            <a:noFill/>
          </p:spPr>
          <p:txBody>
            <a:bodyPr wrap="none" lIns="0" tIns="0" rIns="0" bIns="0" rtlCol="0">
              <a:spAutoFit/>
            </a:bodyPr>
            <a:lstStyle/>
            <a:p>
              <a:pPr algn="l"/>
              <a:r>
                <a:rPr lang="en-US" sz="2000" dirty="0">
                  <a:solidFill>
                    <a:schemeClr val="accent3">
                      <a:lumMod val="20000"/>
                      <a:lumOff val="80000"/>
                    </a:schemeClr>
                  </a:solidFill>
                </a:rPr>
                <a:t>Corp</a:t>
              </a:r>
            </a:p>
            <a:p>
              <a:pPr algn="l"/>
              <a:r>
                <a:rPr lang="en-US" sz="2000" dirty="0">
                  <a:solidFill>
                    <a:schemeClr val="accent3">
                      <a:lumMod val="20000"/>
                      <a:lumOff val="80000"/>
                    </a:schemeClr>
                  </a:solidFill>
                </a:rPr>
                <a:t>Standard</a:t>
              </a:r>
            </a:p>
          </p:txBody>
        </p:sp>
        <p:sp>
          <p:nvSpPr>
            <p:cNvPr id="47" name="Arrow: Right 46">
              <a:extLst>
                <a:ext uri="{FF2B5EF4-FFF2-40B4-BE49-F238E27FC236}">
                  <a16:creationId xmlns:a16="http://schemas.microsoft.com/office/drawing/2014/main" id="{6F95A8D3-545C-4EE5-9926-814DA298C13B}"/>
                </a:ext>
              </a:extLst>
            </p:cNvPr>
            <p:cNvSpPr/>
            <p:nvPr/>
          </p:nvSpPr>
          <p:spPr bwMode="auto">
            <a:xfrm rot="10800000">
              <a:off x="8489506" y="3648558"/>
              <a:ext cx="1272990" cy="41973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D929223-77AD-48D2-BFB5-1D81BAE7359F}"/>
                </a:ext>
              </a:extLst>
            </p:cNvPr>
            <p:cNvSpPr txBox="1"/>
            <p:nvPr/>
          </p:nvSpPr>
          <p:spPr>
            <a:xfrm>
              <a:off x="8530406" y="4166836"/>
              <a:ext cx="1277337" cy="307777"/>
            </a:xfrm>
            <a:prstGeom prst="rect">
              <a:avLst/>
            </a:prstGeom>
            <a:noFill/>
          </p:spPr>
          <p:txBody>
            <a:bodyPr wrap="none" lIns="0" tIns="0" rIns="0" bIns="0" rtlCol="0">
              <a:spAutoFit/>
            </a:bodyPr>
            <a:lstStyle/>
            <a:p>
              <a:pPr algn="l"/>
              <a:r>
                <a:rPr lang="en-US" sz="2000" dirty="0">
                  <a:solidFill>
                    <a:schemeClr val="accent3">
                      <a:lumMod val="20000"/>
                      <a:lumOff val="80000"/>
                    </a:schemeClr>
                  </a:solidFill>
                </a:rPr>
                <a:t>Compliant?</a:t>
              </a:r>
            </a:p>
          </p:txBody>
        </p:sp>
      </p:grpSp>
    </p:spTree>
    <p:extLst>
      <p:ext uri="{BB962C8B-B14F-4D97-AF65-F5344CB8AC3E}">
        <p14:creationId xmlns:p14="http://schemas.microsoft.com/office/powerpoint/2010/main" val="41254546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ea typeface="+mj-lt"/>
                <a:cs typeface="+mj-lt"/>
              </a:rPr>
              <a:t>Built-in Roles for Azure Resources</a:t>
            </a:r>
            <a:endParaRPr lang="en-US" dirty="0"/>
          </a:p>
        </p:txBody>
      </p:sp>
      <p:graphicFrame>
        <p:nvGraphicFramePr>
          <p:cNvPr id="2" name="Table 2">
            <a:extLst>
              <a:ext uri="{FF2B5EF4-FFF2-40B4-BE49-F238E27FC236}">
                <a16:creationId xmlns:a16="http://schemas.microsoft.com/office/drawing/2014/main" id="{D0496299-A025-404E-9E21-0B6FBFC1140D}"/>
              </a:ext>
            </a:extLst>
          </p:cNvPr>
          <p:cNvGraphicFramePr>
            <a:graphicFrameLocks noGrp="1"/>
          </p:cNvGraphicFramePr>
          <p:nvPr>
            <p:extLst>
              <p:ext uri="{D42A27DB-BD31-4B8C-83A1-F6EECF244321}">
                <p14:modId xmlns:p14="http://schemas.microsoft.com/office/powerpoint/2010/main" val="2392229431"/>
              </p:ext>
            </p:extLst>
          </p:nvPr>
        </p:nvGraphicFramePr>
        <p:xfrm>
          <a:off x="818360" y="1498753"/>
          <a:ext cx="10516163" cy="4457698"/>
        </p:xfrm>
        <a:graphic>
          <a:graphicData uri="http://schemas.openxmlformats.org/drawingml/2006/table">
            <a:tbl>
              <a:tblPr firstRow="1" bandRow="1">
                <a:tableStyleId>{5C22544A-7EE6-4342-B048-85BDC9FD1C3A}</a:tableStyleId>
              </a:tblPr>
              <a:tblGrid>
                <a:gridCol w="3181350">
                  <a:extLst>
                    <a:ext uri="{9D8B030D-6E8A-4147-A177-3AD203B41FA5}">
                      <a16:colId xmlns:a16="http://schemas.microsoft.com/office/drawing/2014/main" val="1875238615"/>
                    </a:ext>
                  </a:extLst>
                </a:gridCol>
                <a:gridCol w="7334813">
                  <a:extLst>
                    <a:ext uri="{9D8B030D-6E8A-4147-A177-3AD203B41FA5}">
                      <a16:colId xmlns:a16="http://schemas.microsoft.com/office/drawing/2014/main" val="3481266291"/>
                    </a:ext>
                  </a:extLst>
                </a:gridCol>
              </a:tblGrid>
              <a:tr h="560902">
                <a:tc>
                  <a:txBody>
                    <a:bodyPr/>
                    <a:lstStyle/>
                    <a:p>
                      <a:pPr algn="ctr"/>
                      <a:r>
                        <a:rPr lang="en-US" sz="2400" dirty="0"/>
                        <a:t>Built-in 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90000"/>
                        <a:lumOff val="10000"/>
                      </a:schemeClr>
                    </a:solidFill>
                  </a:tcPr>
                </a:tc>
                <a:tc>
                  <a:txBody>
                    <a:bodyPr/>
                    <a:lstStyle/>
                    <a:p>
                      <a:pPr algn="ctr"/>
                      <a:r>
                        <a:rPr lang="en-US" sz="24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90000"/>
                        <a:lumOff val="10000"/>
                      </a:schemeClr>
                    </a:solidFill>
                  </a:tcPr>
                </a:tc>
                <a:extLst>
                  <a:ext uri="{0D108BD9-81ED-4DB2-BD59-A6C34878D82A}">
                    <a16:rowId xmlns:a16="http://schemas.microsoft.com/office/drawing/2014/main" val="4236936632"/>
                  </a:ext>
                </a:extLst>
              </a:tr>
              <a:tr h="974199">
                <a:tc>
                  <a:txBody>
                    <a:bodyPr/>
                    <a:lstStyle/>
                    <a:p>
                      <a:r>
                        <a:rPr lang="en-US" sz="2400" dirty="0"/>
                        <a:t>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2400" dirty="0"/>
                        <a:t>Allows you to manage everything including access to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2026996"/>
                  </a:ext>
                </a:extLst>
              </a:tr>
              <a:tr h="974199">
                <a:tc>
                  <a:txBody>
                    <a:bodyPr/>
                    <a:lstStyle/>
                    <a:p>
                      <a:r>
                        <a:rPr lang="en-US" sz="2400" dirty="0"/>
                        <a:t>Contributor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sz="2400" b="0" i="0" u="none" strike="noStrike" noProof="0" dirty="0">
                          <a:latin typeface="Segoe UI"/>
                        </a:rPr>
                        <a:t>Allows you to </a:t>
                      </a:r>
                      <a:r>
                        <a:rPr lang="en-US" sz="2400" dirty="0"/>
                        <a:t>manage everything except managing access to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1918241"/>
                  </a:ext>
                </a:extLst>
              </a:tr>
              <a:tr h="974199">
                <a:tc>
                  <a:txBody>
                    <a:bodyPr/>
                    <a:lstStyle/>
                    <a:p>
                      <a:r>
                        <a:rPr lang="en-US" sz="2400" dirty="0"/>
                        <a:t>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sz="2400" b="0" i="0" u="none" strike="noStrike" noProof="0" dirty="0">
                          <a:latin typeface="Segoe UI"/>
                        </a:rPr>
                        <a:t>Allows you to </a:t>
                      </a:r>
                      <a:r>
                        <a:rPr lang="en-US" sz="2400" dirty="0"/>
                        <a:t>view everything but not make any changes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433126"/>
                  </a:ext>
                </a:extLst>
              </a:tr>
              <a:tr h="974199">
                <a:tc>
                  <a:txBody>
                    <a:bodyPr/>
                    <a:lstStyle/>
                    <a:p>
                      <a:pPr lvl="0">
                        <a:buNone/>
                      </a:pPr>
                      <a:r>
                        <a:rPr lang="en-US" sz="2400" dirty="0"/>
                        <a:t>User Access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buNone/>
                      </a:pPr>
                      <a:r>
                        <a:rPr lang="en-US" sz="2400" b="0" i="0" u="none" strike="noStrike" noProof="0" dirty="0">
                          <a:latin typeface="Segoe UI"/>
                        </a:rPr>
                        <a:t>Allows you to </a:t>
                      </a:r>
                      <a:r>
                        <a:rPr lang="en-US" sz="2400" dirty="0"/>
                        <a:t>manage user access to Azure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1392303"/>
                  </a:ext>
                </a:extLst>
              </a:tr>
            </a:tbl>
          </a:graphicData>
        </a:graphic>
      </p:graphicFrame>
    </p:spTree>
    <p:extLst>
      <p:ext uri="{BB962C8B-B14F-4D97-AF65-F5344CB8AC3E}">
        <p14:creationId xmlns:p14="http://schemas.microsoft.com/office/powerpoint/2010/main" val="285342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b="1" dirty="0"/>
              <a:t>Resource Locks</a:t>
            </a:r>
          </a:p>
        </p:txBody>
      </p:sp>
      <p:sp>
        <p:nvSpPr>
          <p:cNvPr id="6" name="Rectangle 5">
            <a:extLst>
              <a:ext uri="{FF2B5EF4-FFF2-40B4-BE49-F238E27FC236}">
                <a16:creationId xmlns:a16="http://schemas.microsoft.com/office/drawing/2014/main" id="{5BBE922E-D6B4-43BD-988F-4987D137F672}"/>
              </a:ext>
            </a:extLst>
          </p:cNvPr>
          <p:cNvSpPr/>
          <p:nvPr/>
        </p:nvSpPr>
        <p:spPr>
          <a:xfrm>
            <a:off x="588263" y="1279828"/>
            <a:ext cx="4597400"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Associate the lock with a subscription, resource group, or resource</a:t>
            </a:r>
          </a:p>
        </p:txBody>
      </p:sp>
      <p:sp>
        <p:nvSpPr>
          <p:cNvPr id="8" name="Rectangle 7">
            <a:extLst>
              <a:ext uri="{FF2B5EF4-FFF2-40B4-BE49-F238E27FC236}">
                <a16:creationId xmlns:a16="http://schemas.microsoft.com/office/drawing/2014/main" id="{26A8ADE2-06E7-48B0-B4DB-0BDB89CBF390}"/>
              </a:ext>
            </a:extLst>
          </p:cNvPr>
          <p:cNvSpPr/>
          <p:nvPr/>
        </p:nvSpPr>
        <p:spPr>
          <a:xfrm>
            <a:off x="588263" y="2596343"/>
            <a:ext cx="4597400"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Locks are inherited by child resources</a:t>
            </a:r>
          </a:p>
        </p:txBody>
      </p:sp>
      <p:sp>
        <p:nvSpPr>
          <p:cNvPr id="10" name="Rectangle 9">
            <a:extLst>
              <a:ext uri="{FF2B5EF4-FFF2-40B4-BE49-F238E27FC236}">
                <a16:creationId xmlns:a16="http://schemas.microsoft.com/office/drawing/2014/main" id="{1612BFAB-F96E-49B0-82CE-52DDF5ECD489}"/>
              </a:ext>
            </a:extLst>
          </p:cNvPr>
          <p:cNvSpPr/>
          <p:nvPr/>
        </p:nvSpPr>
        <p:spPr>
          <a:xfrm>
            <a:off x="588263" y="3916130"/>
            <a:ext cx="4597400"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Read-Only locks prevent any changes to the resource</a:t>
            </a:r>
          </a:p>
        </p:txBody>
      </p:sp>
      <p:sp>
        <p:nvSpPr>
          <p:cNvPr id="12" name="Rectangle 11">
            <a:extLst>
              <a:ext uri="{FF2B5EF4-FFF2-40B4-BE49-F238E27FC236}">
                <a16:creationId xmlns:a16="http://schemas.microsoft.com/office/drawing/2014/main" id="{387CD7ED-AC2A-4B3C-9DC2-E2988C6C20FF}"/>
              </a:ext>
            </a:extLst>
          </p:cNvPr>
          <p:cNvSpPr/>
          <p:nvPr/>
        </p:nvSpPr>
        <p:spPr>
          <a:xfrm>
            <a:off x="588263" y="5235917"/>
            <a:ext cx="4597400" cy="11648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Delete locks prevent deletion</a:t>
            </a: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a:stretch>
            <a:fillRect/>
          </a:stretch>
        </p:blipFill>
        <p:spPr>
          <a:xfrm>
            <a:off x="5578609" y="1862270"/>
            <a:ext cx="6216072" cy="3797912"/>
          </a:xfrm>
          <a:prstGeom prst="rect">
            <a:avLst/>
          </a:prstGeom>
          <a:ln>
            <a:solidFill>
              <a:schemeClr val="tx1"/>
            </a:solidFill>
          </a:ln>
        </p:spPr>
      </p:pic>
      <p:sp>
        <p:nvSpPr>
          <p:cNvPr id="14" name="Rectangle 13">
            <a:extLst>
              <a:ext uri="{FF2B5EF4-FFF2-40B4-BE49-F238E27FC236}">
                <a16:creationId xmlns:a16="http://schemas.microsoft.com/office/drawing/2014/main" id="{37FB1A72-3A2B-42C3-B8C2-DD383D806C99}"/>
              </a:ext>
              <a:ext uri="{C183D7F6-B498-43B3-948B-1728B52AA6E4}">
                <adec:decorative xmlns:adec="http://schemas.microsoft.com/office/drawing/2017/decorative" val="1"/>
              </a:ext>
            </a:extLst>
          </p:cNvPr>
          <p:cNvSpPr/>
          <p:nvPr/>
        </p:nvSpPr>
        <p:spPr bwMode="auto">
          <a:xfrm>
            <a:off x="5390709" y="1279828"/>
            <a:ext cx="6604067" cy="512097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4269742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AU" dirty="0"/>
              <a:t>Azure Blueprints </a:t>
            </a:r>
            <a:r>
              <a:rPr lang="en-AU" sz="2000" dirty="0"/>
              <a:t>(preview)</a:t>
            </a:r>
            <a:endParaRPr lang="en-US" dirty="0"/>
          </a:p>
        </p:txBody>
      </p:sp>
      <p:sp>
        <p:nvSpPr>
          <p:cNvPr id="4" name="Rectangle 3">
            <a:extLst>
              <a:ext uri="{FF2B5EF4-FFF2-40B4-BE49-F238E27FC236}">
                <a16:creationId xmlns:a16="http://schemas.microsoft.com/office/drawing/2014/main" id="{434D384D-B986-4E73-A118-F4F0C37AD93E}"/>
              </a:ext>
            </a:extLst>
          </p:cNvPr>
          <p:cNvSpPr/>
          <p:nvPr/>
        </p:nvSpPr>
        <p:spPr>
          <a:xfrm>
            <a:off x="724678" y="1171179"/>
            <a:ext cx="4597400" cy="10423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Designed to help with environment setup</a:t>
            </a:r>
          </a:p>
        </p:txBody>
      </p:sp>
      <p:sp>
        <p:nvSpPr>
          <p:cNvPr id="2" name="Rectangle 1">
            <a:extLst>
              <a:ext uri="{FF2B5EF4-FFF2-40B4-BE49-F238E27FC236}">
                <a16:creationId xmlns:a16="http://schemas.microsoft.com/office/drawing/2014/main" id="{9B1B7D52-961A-4697-B551-A49B057B6792}"/>
              </a:ext>
            </a:extLst>
          </p:cNvPr>
          <p:cNvSpPr/>
          <p:nvPr/>
        </p:nvSpPr>
        <p:spPr>
          <a:xfrm>
            <a:off x="724678" y="2391984"/>
            <a:ext cx="4597400" cy="191519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Create reusable environment definitions that can recreate your Azure resources and apply your policies instantly</a:t>
            </a:r>
          </a:p>
        </p:txBody>
      </p:sp>
      <p:sp>
        <p:nvSpPr>
          <p:cNvPr id="6" name="Rectangle 5">
            <a:extLst>
              <a:ext uri="{FF2B5EF4-FFF2-40B4-BE49-F238E27FC236}">
                <a16:creationId xmlns:a16="http://schemas.microsoft.com/office/drawing/2014/main" id="{48A58A68-1760-4FF9-9864-94AD4DADD701}"/>
              </a:ext>
            </a:extLst>
          </p:cNvPr>
          <p:cNvSpPr/>
          <p:nvPr/>
        </p:nvSpPr>
        <p:spPr>
          <a:xfrm>
            <a:off x="724678" y="4485607"/>
            <a:ext cx="4597400" cy="191519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 package or container for composing focus-specific sets of standards, patterns, and requirements</a:t>
            </a:r>
          </a:p>
        </p:txBody>
      </p:sp>
      <p:pic>
        <p:nvPicPr>
          <p:cNvPr id="10" name="Picture 2" descr="Blueprint icon. ">
            <a:extLst>
              <a:ext uri="{FF2B5EF4-FFF2-40B4-BE49-F238E27FC236}">
                <a16:creationId xmlns:a16="http://schemas.microsoft.com/office/drawing/2014/main" id="{52F0B125-DA01-46F3-AD78-97B00B6E6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604" y="2391984"/>
            <a:ext cx="2704337" cy="2600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162AD597-886A-44AC-B5B5-24FF62AD9EFB}"/>
              </a:ext>
              <a:ext uri="{C183D7F6-B498-43B3-948B-1728B52AA6E4}">
                <adec:decorative xmlns:adec="http://schemas.microsoft.com/office/drawing/2017/decorative" val="1"/>
              </a:ext>
            </a:extLst>
          </p:cNvPr>
          <p:cNvSpPr/>
          <p:nvPr/>
        </p:nvSpPr>
        <p:spPr bwMode="auto">
          <a:xfrm>
            <a:off x="5433740" y="1171179"/>
            <a:ext cx="6604067" cy="5229621"/>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92984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(Azure AD)</a:t>
            </a:r>
          </a:p>
        </p:txBody>
      </p:sp>
      <p:sp>
        <p:nvSpPr>
          <p:cNvPr id="6" name="Text Placeholder 5"/>
          <p:cNvSpPr>
            <a:spLocks noGrp="1"/>
          </p:cNvSpPr>
          <p:nvPr>
            <p:ph type="body" sz="quarter" idx="4294967295"/>
          </p:nvPr>
        </p:nvSpPr>
        <p:spPr>
          <a:xfrm>
            <a:off x="4621475" y="550126"/>
            <a:ext cx="7187904" cy="5864169"/>
          </a:xfrm>
        </p:spPr>
        <p:txBody>
          <a:bodyPr/>
          <a:lstStyle/>
          <a:p>
            <a:pPr marL="0" indent="0">
              <a:spcAft>
                <a:spcPts val="1900"/>
              </a:spcAft>
              <a:buNone/>
            </a:pPr>
            <a:r>
              <a:rPr lang="en-AU" sz="2400" dirty="0"/>
              <a:t>Azure AD Features</a:t>
            </a:r>
          </a:p>
          <a:p>
            <a:pPr marL="0" indent="0">
              <a:spcAft>
                <a:spcPts val="1900"/>
              </a:spcAft>
              <a:buNone/>
            </a:pPr>
            <a:r>
              <a:rPr lang="en-US" sz="2400" dirty="0"/>
              <a:t>Azure AD vs AD DS</a:t>
            </a:r>
            <a:endParaRPr lang="en-AU" sz="2400" dirty="0"/>
          </a:p>
          <a:p>
            <a:pPr marL="0" indent="0">
              <a:spcAft>
                <a:spcPts val="1900"/>
              </a:spcAft>
              <a:buNone/>
            </a:pPr>
            <a:r>
              <a:rPr lang="en-US" sz="2400" dirty="0"/>
              <a:t>Roles for Azure AD</a:t>
            </a:r>
          </a:p>
          <a:p>
            <a:pPr marL="0" indent="0">
              <a:spcAft>
                <a:spcPts val="1900"/>
              </a:spcAft>
              <a:buNone/>
            </a:pPr>
            <a:r>
              <a:rPr lang="en-AU" sz="2400" dirty="0"/>
              <a:t>Azure AD Domain Services</a:t>
            </a:r>
          </a:p>
          <a:p>
            <a:pPr marL="0" indent="0">
              <a:spcAft>
                <a:spcPts val="1900"/>
              </a:spcAft>
              <a:buNone/>
            </a:pPr>
            <a:r>
              <a:rPr lang="en-AU" sz="2400" dirty="0"/>
              <a:t>Azure AD Users </a:t>
            </a:r>
          </a:p>
          <a:p>
            <a:pPr marL="0" indent="0">
              <a:spcAft>
                <a:spcPts val="1900"/>
              </a:spcAft>
              <a:buNone/>
            </a:pPr>
            <a:r>
              <a:rPr lang="en-AU" sz="2400" dirty="0"/>
              <a:t>Azure AD Groups</a:t>
            </a:r>
          </a:p>
          <a:p>
            <a:pPr marL="0" indent="0">
              <a:spcAft>
                <a:spcPts val="1900"/>
              </a:spcAft>
              <a:buNone/>
            </a:pPr>
            <a:r>
              <a:rPr lang="en-US" sz="2400" dirty="0"/>
              <a:t>Azure MFA Concepts</a:t>
            </a:r>
          </a:p>
          <a:p>
            <a:pPr marL="0" indent="0">
              <a:spcAft>
                <a:spcPts val="1900"/>
              </a:spcAft>
              <a:buNone/>
            </a:pPr>
            <a:r>
              <a:rPr lang="en-US" sz="2400" dirty="0"/>
              <a:t>Enabling MFA</a:t>
            </a:r>
          </a:p>
          <a:p>
            <a:pPr marL="0" indent="0">
              <a:spcAft>
                <a:spcPts val="1900"/>
              </a:spcAft>
              <a:buNone/>
            </a:pPr>
            <a:r>
              <a:rPr lang="en-US" sz="2400" dirty="0"/>
              <a:t>MFA Settings</a:t>
            </a:r>
            <a:r>
              <a:rPr lang="en-AU" sz="2400" dirty="0"/>
              <a:t> </a:t>
            </a:r>
          </a:p>
        </p:txBody>
      </p:sp>
      <p:pic>
        <p:nvPicPr>
          <p:cNvPr id="23" name="Picture 22">
            <a:extLst>
              <a:ext uri="{FF2B5EF4-FFF2-40B4-BE49-F238E27FC236}">
                <a16:creationId xmlns:a16="http://schemas.microsoft.com/office/drawing/2014/main" id="{A434800E-D1B8-4428-AE0A-CC861E94862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69330" y="454099"/>
            <a:ext cx="705394" cy="6326270"/>
          </a:xfrm>
          <a:prstGeom prst="rect">
            <a:avLst/>
          </a:prstGeom>
        </p:spPr>
      </p:pic>
      <p:grpSp>
        <p:nvGrpSpPr>
          <p:cNvPr id="2" name="Group 1">
            <a:extLst>
              <a:ext uri="{FF2B5EF4-FFF2-40B4-BE49-F238E27FC236}">
                <a16:creationId xmlns:a16="http://schemas.microsoft.com/office/drawing/2014/main" id="{B70FDDA8-56CD-4F84-9D48-32A68FB91426}"/>
              </a:ext>
              <a:ext uri="{C183D7F6-B498-43B3-948B-1728B52AA6E4}">
                <adec:decorative xmlns:adec="http://schemas.microsoft.com/office/drawing/2017/decorative" val="1"/>
              </a:ext>
            </a:extLst>
          </p:cNvPr>
          <p:cNvGrpSpPr/>
          <p:nvPr/>
        </p:nvGrpSpPr>
        <p:grpSpPr>
          <a:xfrm>
            <a:off x="4621474" y="1048466"/>
            <a:ext cx="5015822" cy="2740192"/>
            <a:chOff x="4621473" y="1048466"/>
            <a:chExt cx="7486017" cy="2740192"/>
          </a:xfrm>
        </p:grpSpPr>
        <p:cxnSp>
          <p:nvCxnSpPr>
            <p:cNvPr id="7" name="Straight Connector 6">
              <a:extLst>
                <a:ext uri="{FF2B5EF4-FFF2-40B4-BE49-F238E27FC236}">
                  <a16:creationId xmlns:a16="http://schemas.microsoft.com/office/drawing/2014/main" id="{323CA3EA-203E-4A91-87BF-5E8DA4BA426F}"/>
                </a:ext>
              </a:extLst>
            </p:cNvPr>
            <p:cNvCxnSpPr>
              <a:cxnSpLocks/>
            </p:cNvCxnSpPr>
            <p:nvPr/>
          </p:nvCxnSpPr>
          <p:spPr>
            <a:xfrm>
              <a:off x="4621473" y="1048466"/>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96BF5B5-90F7-48B0-A678-5ECB9D0D558C}"/>
                </a:ext>
              </a:extLst>
            </p:cNvPr>
            <p:cNvCxnSpPr>
              <a:cxnSpLocks/>
            </p:cNvCxnSpPr>
            <p:nvPr/>
          </p:nvCxnSpPr>
          <p:spPr>
            <a:xfrm>
              <a:off x="4621473" y="1743289"/>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D0E5DB-55FE-4DD0-AE8E-751EE0E1D474}"/>
                </a:ext>
              </a:extLst>
            </p:cNvPr>
            <p:cNvCxnSpPr>
              <a:cxnSpLocks/>
            </p:cNvCxnSpPr>
            <p:nvPr/>
          </p:nvCxnSpPr>
          <p:spPr>
            <a:xfrm>
              <a:off x="4621474" y="2436610"/>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E9E302D-D8B0-45AA-A0FF-4B7FFD9FE37E}"/>
                </a:ext>
              </a:extLst>
            </p:cNvPr>
            <p:cNvCxnSpPr>
              <a:cxnSpLocks/>
            </p:cNvCxnSpPr>
            <p:nvPr/>
          </p:nvCxnSpPr>
          <p:spPr>
            <a:xfrm>
              <a:off x="4621475" y="3102858"/>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73A32A-D505-47A7-BBDA-49E65995896E}"/>
                </a:ext>
              </a:extLst>
            </p:cNvPr>
            <p:cNvCxnSpPr>
              <a:cxnSpLocks/>
            </p:cNvCxnSpPr>
            <p:nvPr/>
          </p:nvCxnSpPr>
          <p:spPr>
            <a:xfrm>
              <a:off x="4621473" y="3788658"/>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1BDD508A-4B84-4505-B81F-775F252E26A3}"/>
              </a:ext>
              <a:ext uri="{C183D7F6-B498-43B3-948B-1728B52AA6E4}">
                <adec:decorative xmlns:adec="http://schemas.microsoft.com/office/drawing/2017/decorative" val="1"/>
              </a:ext>
            </a:extLst>
          </p:cNvPr>
          <p:cNvGrpSpPr/>
          <p:nvPr/>
        </p:nvGrpSpPr>
        <p:grpSpPr>
          <a:xfrm>
            <a:off x="4621473" y="4569708"/>
            <a:ext cx="5015821" cy="1388144"/>
            <a:chOff x="4621473" y="1048466"/>
            <a:chExt cx="7486016" cy="1388144"/>
          </a:xfrm>
        </p:grpSpPr>
        <p:cxnSp>
          <p:nvCxnSpPr>
            <p:cNvPr id="13" name="Straight Connector 12">
              <a:extLst>
                <a:ext uri="{FF2B5EF4-FFF2-40B4-BE49-F238E27FC236}">
                  <a16:creationId xmlns:a16="http://schemas.microsoft.com/office/drawing/2014/main" id="{42196360-3962-4EFF-ABF1-83ED8C865926}"/>
                </a:ext>
              </a:extLst>
            </p:cNvPr>
            <p:cNvCxnSpPr>
              <a:cxnSpLocks/>
            </p:cNvCxnSpPr>
            <p:nvPr/>
          </p:nvCxnSpPr>
          <p:spPr>
            <a:xfrm>
              <a:off x="4621473" y="1048466"/>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F7BEB7-040B-4C70-A9F8-B48C14DF21BB}"/>
                </a:ext>
              </a:extLst>
            </p:cNvPr>
            <p:cNvCxnSpPr>
              <a:cxnSpLocks/>
            </p:cNvCxnSpPr>
            <p:nvPr/>
          </p:nvCxnSpPr>
          <p:spPr>
            <a:xfrm>
              <a:off x="4621473" y="1743289"/>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DEC110-BDD7-4641-808F-CC0F05F73B28}"/>
                </a:ext>
              </a:extLst>
            </p:cNvPr>
            <p:cNvCxnSpPr>
              <a:cxnSpLocks/>
            </p:cNvCxnSpPr>
            <p:nvPr/>
          </p:nvCxnSpPr>
          <p:spPr>
            <a:xfrm>
              <a:off x="4621474" y="2436610"/>
              <a:ext cx="7486015"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Subscription Management</a:t>
            </a:r>
          </a:p>
        </p:txBody>
      </p:sp>
      <p:sp>
        <p:nvSpPr>
          <p:cNvPr id="2" name="Rectangle 1">
            <a:extLst>
              <a:ext uri="{FF2B5EF4-FFF2-40B4-BE49-F238E27FC236}">
                <a16:creationId xmlns:a16="http://schemas.microsoft.com/office/drawing/2014/main" id="{1B856E77-9250-485F-846B-1CA27FE958CB}"/>
              </a:ext>
            </a:extLst>
          </p:cNvPr>
          <p:cNvSpPr/>
          <p:nvPr/>
        </p:nvSpPr>
        <p:spPr>
          <a:xfrm>
            <a:off x="498767" y="1319080"/>
            <a:ext cx="4597400" cy="10423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The Account Owner role can create Azure subscriptions.</a:t>
            </a:r>
          </a:p>
        </p:txBody>
      </p:sp>
      <p:sp>
        <p:nvSpPr>
          <p:cNvPr id="3" name="Rectangle 2">
            <a:extLst>
              <a:ext uri="{FF2B5EF4-FFF2-40B4-BE49-F238E27FC236}">
                <a16:creationId xmlns:a16="http://schemas.microsoft.com/office/drawing/2014/main" id="{E4E1B437-3CF1-4DE9-8CAC-501D494F0700}"/>
              </a:ext>
            </a:extLst>
          </p:cNvPr>
          <p:cNvSpPr/>
          <p:nvPr/>
        </p:nvSpPr>
        <p:spPr>
          <a:xfrm>
            <a:off x="498767" y="2537644"/>
            <a:ext cx="4597400" cy="10423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a:ln>
                  <a:noFill/>
                </a:ln>
                <a:effectLst/>
                <a:uLnTx/>
                <a:uFillTx/>
                <a:latin typeface="Segoe UI"/>
                <a:ea typeface="+mn-ea"/>
                <a:cs typeface="+mn-cs"/>
              </a:rPr>
              <a:t>Organizations assign Azure subscriptions to various business units.</a:t>
            </a:r>
            <a:endParaRPr kumimoji="0" lang="en-US" sz="2000" b="0" i="0" u="none" strike="noStrike" kern="0" cap="none" spc="0" normalizeH="0" baseline="0" noProof="0" dirty="0">
              <a:ln>
                <a:noFill/>
              </a:ln>
              <a:effectLst/>
              <a:uLnTx/>
              <a:uFillTx/>
              <a:latin typeface="Segoe UI"/>
              <a:ea typeface="+mn-ea"/>
              <a:cs typeface="+mn-cs"/>
            </a:endParaRPr>
          </a:p>
        </p:txBody>
      </p:sp>
      <p:sp>
        <p:nvSpPr>
          <p:cNvPr id="4" name="Rectangle 3">
            <a:extLst>
              <a:ext uri="{FF2B5EF4-FFF2-40B4-BE49-F238E27FC236}">
                <a16:creationId xmlns:a16="http://schemas.microsoft.com/office/drawing/2014/main" id="{2D31336B-0D20-4C00-824D-BAD051E4FEAC}"/>
              </a:ext>
            </a:extLst>
          </p:cNvPr>
          <p:cNvSpPr/>
          <p:nvPr/>
        </p:nvSpPr>
        <p:spPr>
          <a:xfrm>
            <a:off x="498767" y="3756208"/>
            <a:ext cx="4597400" cy="17382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If you're an Enterprise Agreement(EA) customer, your enterprise administrators can transfer billing ownership of your subscriptions between accounts.</a:t>
            </a:r>
          </a:p>
        </p:txBody>
      </p:sp>
      <p:pic>
        <p:nvPicPr>
          <p:cNvPr id="5" name="Picture 4" descr="Screenshot that depicts the Add button for subscriptions in the Azure portal.">
            <a:extLst>
              <a:ext uri="{FF2B5EF4-FFF2-40B4-BE49-F238E27FC236}">
                <a16:creationId xmlns:a16="http://schemas.microsoft.com/office/drawing/2014/main" id="{11D3589A-40B1-4A44-8A5D-5F4FBF5BF0A3}"/>
              </a:ext>
            </a:extLst>
          </p:cNvPr>
          <p:cNvPicPr/>
          <p:nvPr/>
        </p:nvPicPr>
        <p:blipFill>
          <a:blip r:embed="rId3">
            <a:extLst>
              <a:ext uri="{28A0092B-C50C-407E-A947-70E740481C1C}">
                <a14:useLocalDpi xmlns:a14="http://schemas.microsoft.com/office/drawing/2010/main" val="0"/>
              </a:ext>
            </a:extLst>
          </a:blip>
          <a:stretch>
            <a:fillRect/>
          </a:stretch>
        </p:blipFill>
        <p:spPr>
          <a:xfrm>
            <a:off x="5500467" y="2110419"/>
            <a:ext cx="6396431" cy="2637161"/>
          </a:xfrm>
          <a:prstGeom prst="rect">
            <a:avLst/>
          </a:prstGeom>
        </p:spPr>
      </p:pic>
      <p:sp>
        <p:nvSpPr>
          <p:cNvPr id="10" name="Rectangle 9">
            <a:extLst>
              <a:ext uri="{FF2B5EF4-FFF2-40B4-BE49-F238E27FC236}">
                <a16:creationId xmlns:a16="http://schemas.microsoft.com/office/drawing/2014/main" id="{A1ECFDFC-6722-4B40-90ED-03F2E20530F6}"/>
              </a:ext>
              <a:ext uri="{C183D7F6-B498-43B3-948B-1728B52AA6E4}">
                <adec:decorative xmlns:adec="http://schemas.microsoft.com/office/drawing/2017/decorative" val="1"/>
              </a:ext>
            </a:extLst>
          </p:cNvPr>
          <p:cNvSpPr/>
          <p:nvPr/>
        </p:nvSpPr>
        <p:spPr bwMode="auto">
          <a:xfrm>
            <a:off x="5390709" y="1319080"/>
            <a:ext cx="6604067" cy="417537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11889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38A-71D0-49B9-9317-361AEBD9BC07}"/>
              </a:ext>
            </a:extLst>
          </p:cNvPr>
          <p:cNvSpPr>
            <a:spLocks noGrp="1"/>
          </p:cNvSpPr>
          <p:nvPr>
            <p:ph type="title"/>
          </p:nvPr>
        </p:nvSpPr>
        <p:spPr>
          <a:xfrm>
            <a:off x="588263" y="1213009"/>
            <a:ext cx="4167887" cy="2215991"/>
          </a:xfrm>
        </p:spPr>
        <p:txBody>
          <a:bodyPr/>
          <a:lstStyle/>
          <a:p>
            <a:r>
              <a:rPr lang="en-US" dirty="0"/>
              <a:t>Demonstrations: Enterprise Governance</a:t>
            </a:r>
            <a:br>
              <a:rPr lang="en-US" dirty="0"/>
            </a:br>
            <a:endParaRPr lang="en-US" dirty="0"/>
          </a:p>
        </p:txBody>
      </p:sp>
      <p:sp>
        <p:nvSpPr>
          <p:cNvPr id="4" name="Text Placeholder 3">
            <a:extLst>
              <a:ext uri="{FF2B5EF4-FFF2-40B4-BE49-F238E27FC236}">
                <a16:creationId xmlns:a16="http://schemas.microsoft.com/office/drawing/2014/main" id="{AB00B636-C3D1-47B7-8633-6E9D6EC4DB57}"/>
              </a:ext>
            </a:extLst>
          </p:cNvPr>
          <p:cNvSpPr>
            <a:spLocks noGrp="1"/>
          </p:cNvSpPr>
          <p:nvPr>
            <p:ph type="body" sz="quarter" idx="12"/>
          </p:nvPr>
        </p:nvSpPr>
        <p:spPr>
          <a:xfrm>
            <a:off x="591567" y="3266837"/>
            <a:ext cx="4164583" cy="769441"/>
          </a:xfrm>
        </p:spPr>
        <p:txBody>
          <a:bodyPr/>
          <a:lstStyle/>
          <a:p>
            <a:pPr marL="342900" indent="-342900">
              <a:spcAft>
                <a:spcPts val="1200"/>
              </a:spcAft>
              <a:buFont typeface="Arial" panose="020B0604020202020204" pitchFamily="34" charset="0"/>
              <a:buChar char="•"/>
            </a:pPr>
            <a:r>
              <a:rPr lang="en-US" dirty="0"/>
              <a:t>Azure RBAC roles</a:t>
            </a:r>
          </a:p>
          <a:p>
            <a:pPr marL="342900" indent="-342900">
              <a:spcAft>
                <a:spcPts val="1200"/>
              </a:spcAft>
              <a:buFont typeface="Arial" panose="020B0604020202020204" pitchFamily="34" charset="0"/>
              <a:buChar char="•"/>
            </a:pPr>
            <a:r>
              <a:rPr lang="en-US" dirty="0"/>
              <a:t>Manage resource locks </a:t>
            </a:r>
          </a:p>
        </p:txBody>
      </p:sp>
    </p:spTree>
    <p:extLst>
      <p:ext uri="{BB962C8B-B14F-4D97-AF65-F5344CB8AC3E}">
        <p14:creationId xmlns:p14="http://schemas.microsoft.com/office/powerpoint/2010/main" val="411254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EBF0-719F-4876-B903-833418711992}"/>
              </a:ext>
            </a:extLst>
          </p:cNvPr>
          <p:cNvSpPr>
            <a:spLocks noGrp="1"/>
          </p:cNvSpPr>
          <p:nvPr>
            <p:ph type="title"/>
          </p:nvPr>
        </p:nvSpPr>
        <p:spPr/>
        <p:txBody>
          <a:bodyPr/>
          <a:lstStyle/>
          <a:p>
            <a:r>
              <a:rPr lang="en-US" dirty="0"/>
              <a:t>Additional Study - Enterprise Governance</a:t>
            </a:r>
          </a:p>
        </p:txBody>
      </p:sp>
      <p:sp>
        <p:nvSpPr>
          <p:cNvPr id="5" name="Rectangle 4">
            <a:extLst>
              <a:ext uri="{FF2B5EF4-FFF2-40B4-BE49-F238E27FC236}">
                <a16:creationId xmlns:a16="http://schemas.microsoft.com/office/drawing/2014/main" id="{7B20CB63-0493-4108-B666-210F8F0F45A8}"/>
              </a:ext>
            </a:extLst>
          </p:cNvPr>
          <p:cNvSpPr/>
          <p:nvPr/>
        </p:nvSpPr>
        <p:spPr bwMode="auto">
          <a:xfrm>
            <a:off x="608014" y="1385888"/>
            <a:ext cx="3478211"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A169F5E3-3B30-4876-A2CC-41A969C048C9}"/>
              </a:ext>
            </a:extLst>
          </p:cNvPr>
          <p:cNvSpPr/>
          <p:nvPr/>
        </p:nvSpPr>
        <p:spPr bwMode="auto">
          <a:xfrm>
            <a:off x="4171950" y="1385888"/>
            <a:ext cx="7148540"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A3BC11C1-4487-4F8D-9325-2B041A70440D}"/>
              </a:ext>
            </a:extLst>
          </p:cNvPr>
          <p:cNvSpPr>
            <a:spLocks noGrp="1"/>
          </p:cNvSpPr>
          <p:nvPr>
            <p:ph type="body" sz="quarter" idx="4294967295"/>
          </p:nvPr>
        </p:nvSpPr>
        <p:spPr>
          <a:xfrm>
            <a:off x="4171951" y="2176206"/>
            <a:ext cx="7148540" cy="4401205"/>
          </a:xfrm>
        </p:spPr>
        <p:txBody>
          <a:bodyPr/>
          <a:lstStyle/>
          <a:p>
            <a:pPr marL="228600" lvl="1" indent="0">
              <a:buNone/>
            </a:pPr>
            <a:r>
              <a:rPr lang="en-US" sz="2200" dirty="0"/>
              <a:t>Control and organize Azure resources with Azure Resource Manager</a:t>
            </a:r>
          </a:p>
          <a:p>
            <a:pPr marL="228600" lvl="1" indent="0">
              <a:buNone/>
            </a:pPr>
            <a:r>
              <a:rPr lang="en-US" sz="2200" dirty="0"/>
              <a:t>Secure your Azure resources with role-based access control (Exercise)</a:t>
            </a:r>
          </a:p>
          <a:p>
            <a:pPr marL="228600" lvl="1" indent="0">
              <a:buNone/>
            </a:pPr>
            <a:r>
              <a:rPr lang="en-US" sz="2200" dirty="0"/>
              <a:t>Create custom roles for Azure resources with role-based access control (Exercise)</a:t>
            </a:r>
          </a:p>
          <a:p>
            <a:pPr marL="228600" lvl="1" indent="0">
              <a:buNone/>
            </a:pPr>
            <a:r>
              <a:rPr lang="en-US" sz="2200" dirty="0"/>
              <a:t>Apply and monitor infrastructure standards with Azure Policy</a:t>
            </a:r>
          </a:p>
          <a:p>
            <a:pPr marL="228600" lvl="1" indent="0">
              <a:buNone/>
            </a:pPr>
            <a:r>
              <a:rPr lang="en-US" sz="2200" dirty="0"/>
              <a:t>Manage access to an Azure subscription by using Azure role-based access control (Exercise)</a:t>
            </a:r>
          </a:p>
          <a:p>
            <a:pPr marL="228600" lvl="1" indent="0">
              <a:buNone/>
            </a:pPr>
            <a:r>
              <a:rPr lang="en-US" sz="2200" i="0" dirty="0">
                <a:solidFill>
                  <a:srgbClr val="171717"/>
                </a:solidFill>
                <a:effectLst/>
              </a:rPr>
              <a:t>Control and organize Azure resources with Azure Resource Manager</a:t>
            </a:r>
            <a:endParaRPr lang="en-US" sz="2200" dirty="0"/>
          </a:p>
        </p:txBody>
      </p:sp>
      <p:cxnSp>
        <p:nvCxnSpPr>
          <p:cNvPr id="9" name="Straight Connector 8">
            <a:extLst>
              <a:ext uri="{FF2B5EF4-FFF2-40B4-BE49-F238E27FC236}">
                <a16:creationId xmlns:a16="http://schemas.microsoft.com/office/drawing/2014/main" id="{C107F935-5199-461F-A0FC-3A84E668F5DD}"/>
              </a:ext>
              <a:ext uri="{C183D7F6-B498-43B3-948B-1728B52AA6E4}">
                <adec:decorative xmlns:adec="http://schemas.microsoft.com/office/drawing/2017/decorative" val="1"/>
              </a:ext>
            </a:extLst>
          </p:cNvPr>
          <p:cNvCxnSpPr>
            <a:cxnSpLocks/>
          </p:cNvCxnSpPr>
          <p:nvPr/>
        </p:nvCxnSpPr>
        <p:spPr>
          <a:xfrm>
            <a:off x="4362450" y="2915042"/>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96A510-50FF-4259-A4E4-B47B758FC226}"/>
              </a:ext>
              <a:ext uri="{C183D7F6-B498-43B3-948B-1728B52AA6E4}">
                <adec:decorative xmlns:adec="http://schemas.microsoft.com/office/drawing/2017/decorative" val="1"/>
              </a:ext>
            </a:extLst>
          </p:cNvPr>
          <p:cNvCxnSpPr>
            <a:cxnSpLocks/>
          </p:cNvCxnSpPr>
          <p:nvPr/>
        </p:nvCxnSpPr>
        <p:spPr>
          <a:xfrm>
            <a:off x="4362450" y="3618472"/>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3AC7E62-8BAB-478D-BC55-012206B9CDDF}"/>
              </a:ext>
              <a:ext uri="{C183D7F6-B498-43B3-948B-1728B52AA6E4}">
                <adec:decorative xmlns:adec="http://schemas.microsoft.com/office/drawing/2017/decorative" val="1"/>
              </a:ext>
            </a:extLst>
          </p:cNvPr>
          <p:cNvCxnSpPr>
            <a:cxnSpLocks/>
          </p:cNvCxnSpPr>
          <p:nvPr/>
        </p:nvCxnSpPr>
        <p:spPr>
          <a:xfrm>
            <a:off x="4383966" y="5870482"/>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D0E8E2-740B-4A81-BD92-47AF33360D25}"/>
              </a:ext>
              <a:ext uri="{C183D7F6-B498-43B3-948B-1728B52AA6E4}">
                <adec:decorative xmlns:adec="http://schemas.microsoft.com/office/drawing/2017/decorative" val="1"/>
              </a:ext>
            </a:extLst>
          </p:cNvPr>
          <p:cNvCxnSpPr>
            <a:cxnSpLocks/>
          </p:cNvCxnSpPr>
          <p:nvPr/>
        </p:nvCxnSpPr>
        <p:spPr>
          <a:xfrm>
            <a:off x="4383966" y="5108478"/>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9FF4EC-79DD-4BC5-9AF2-DD6CEA17C422}"/>
              </a:ext>
              <a:ext uri="{C183D7F6-B498-43B3-948B-1728B52AA6E4}">
                <adec:decorative xmlns:adec="http://schemas.microsoft.com/office/drawing/2017/decorative" val="1"/>
              </a:ext>
            </a:extLst>
          </p:cNvPr>
          <p:cNvCxnSpPr>
            <a:cxnSpLocks/>
          </p:cNvCxnSpPr>
          <p:nvPr/>
        </p:nvCxnSpPr>
        <p:spPr>
          <a:xfrm>
            <a:off x="4387549" y="4389503"/>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A8CA47A-1DE7-4EC2-A009-269C44DA25B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spTree>
    <p:extLst>
      <p:ext uri="{BB962C8B-B14F-4D97-AF65-F5344CB8AC3E}">
        <p14:creationId xmlns:p14="http://schemas.microsoft.com/office/powerpoint/2010/main" val="290383682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Privileged Identity Management</a:t>
            </a:r>
          </a:p>
        </p:txBody>
      </p:sp>
      <p:pic>
        <p:nvPicPr>
          <p:cNvPr id="3" name="Picture 2">
            <a:extLst>
              <a:ext uri="{FF2B5EF4-FFF2-40B4-BE49-F238E27FC236}">
                <a16:creationId xmlns:a16="http://schemas.microsoft.com/office/drawing/2014/main" id="{6C54C3B4-845F-4630-B76E-183DE86370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88002" y="2604812"/>
            <a:ext cx="1648375" cy="1648375"/>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Privileged Identity Management (PIM)</a:t>
            </a:r>
          </a:p>
        </p:txBody>
      </p:sp>
      <p:sp>
        <p:nvSpPr>
          <p:cNvPr id="6" name="Text Placeholder 5"/>
          <p:cNvSpPr>
            <a:spLocks noGrp="1"/>
          </p:cNvSpPr>
          <p:nvPr>
            <p:ph type="body" sz="quarter" idx="4294967295"/>
          </p:nvPr>
        </p:nvSpPr>
        <p:spPr>
          <a:xfrm>
            <a:off x="4227755" y="742292"/>
            <a:ext cx="7185520" cy="3994940"/>
          </a:xfrm>
        </p:spPr>
        <p:txBody>
          <a:bodyPr/>
          <a:lstStyle/>
          <a:p>
            <a:pPr marL="0" indent="0">
              <a:spcAft>
                <a:spcPts val="600"/>
              </a:spcAft>
              <a:buNone/>
            </a:pPr>
            <a:r>
              <a:rPr lang="en-US" dirty="0">
                <a:latin typeface="Segoe UI" panose="020B0502040204020203" pitchFamily="34" charset="0"/>
                <a:cs typeface="Segoe UI" panose="020B0502040204020203" pitchFamily="34" charset="0"/>
              </a:rPr>
              <a:t>Microsoft's Zero Trust Model</a:t>
            </a:r>
          </a:p>
          <a:p>
            <a:pPr marL="0" indent="0">
              <a:spcAft>
                <a:spcPts val="600"/>
              </a:spcAft>
              <a:buNone/>
            </a:pPr>
            <a:r>
              <a:rPr lang="en-US" dirty="0">
                <a:latin typeface="Segoe UI" panose="020B0502040204020203" pitchFamily="34" charset="0"/>
                <a:cs typeface="Segoe UI" panose="020B0502040204020203" pitchFamily="34" charset="0"/>
              </a:rPr>
              <a:t>Microsoft Identity Management Evolution</a:t>
            </a:r>
          </a:p>
          <a:p>
            <a:pPr marL="0" indent="0">
              <a:spcAft>
                <a:spcPts val="600"/>
              </a:spcAft>
              <a:buNone/>
            </a:pPr>
            <a:r>
              <a:rPr lang="en-US" dirty="0">
                <a:latin typeface="Segoe UI" panose="020B0502040204020203" pitchFamily="34" charset="0"/>
                <a:cs typeface="Segoe UI" panose="020B0502040204020203" pitchFamily="34" charset="0"/>
              </a:rPr>
              <a:t>PIM Features</a:t>
            </a:r>
          </a:p>
          <a:p>
            <a:pPr marL="0" indent="0">
              <a:spcAft>
                <a:spcPts val="600"/>
              </a:spcAft>
              <a:buNone/>
            </a:pPr>
            <a:r>
              <a:rPr lang="en-US" dirty="0">
                <a:latin typeface="Segoe UI" panose="020B0502040204020203" pitchFamily="34" charset="0"/>
                <a:cs typeface="Segoe UI" panose="020B0502040204020203" pitchFamily="34" charset="0"/>
              </a:rPr>
              <a:t>PIM Scope</a:t>
            </a:r>
          </a:p>
          <a:p>
            <a:pPr marL="0" indent="0">
              <a:spcAft>
                <a:spcPts val="600"/>
              </a:spcAft>
              <a:buNone/>
            </a:pPr>
            <a:r>
              <a:rPr lang="en-US" dirty="0">
                <a:latin typeface="Segoe UI" panose="020B0502040204020203" pitchFamily="34" charset="0"/>
                <a:cs typeface="Segoe UI" panose="020B0502040204020203" pitchFamily="34" charset="0"/>
              </a:rPr>
              <a:t>PIM Onboarding</a:t>
            </a:r>
          </a:p>
          <a:p>
            <a:pPr marL="0" indent="0">
              <a:spcAft>
                <a:spcPts val="600"/>
              </a:spcAft>
              <a:buNone/>
            </a:pPr>
            <a:r>
              <a:rPr lang="en-US" dirty="0">
                <a:latin typeface="Segoe UI" panose="020B0502040204020203" pitchFamily="34" charset="0"/>
                <a:cs typeface="Segoe UI" panose="020B0502040204020203" pitchFamily="34" charset="0"/>
              </a:rPr>
              <a:t>PIM Configuration Settings</a:t>
            </a:r>
          </a:p>
          <a:p>
            <a:pPr marL="0" indent="0">
              <a:spcAft>
                <a:spcPts val="600"/>
              </a:spcAft>
              <a:buNone/>
            </a:pPr>
            <a:r>
              <a:rPr lang="en-US" dirty="0">
                <a:latin typeface="Segoe UI" panose="020B0502040204020203" pitchFamily="34" charset="0"/>
                <a:cs typeface="Segoe UI" panose="020B0502040204020203" pitchFamily="34" charset="0"/>
              </a:rPr>
              <a:t>PIM Workflow</a:t>
            </a:r>
          </a:p>
        </p:txBody>
      </p:sp>
      <p:pic>
        <p:nvPicPr>
          <p:cNvPr id="3" name="Picture 2">
            <a:extLst>
              <a:ext uri="{FF2B5EF4-FFF2-40B4-BE49-F238E27FC236}">
                <a16:creationId xmlns:a16="http://schemas.microsoft.com/office/drawing/2014/main" id="{5AB711A4-38A1-4E71-8F65-04776DBB7D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66314" y="742285"/>
            <a:ext cx="610833" cy="3905019"/>
          </a:xfrm>
          <a:prstGeom prst="rect">
            <a:avLst/>
          </a:prstGeom>
        </p:spPr>
      </p:pic>
      <p:cxnSp>
        <p:nvCxnSpPr>
          <p:cNvPr id="8" name="Straight Connector 7">
            <a:extLst>
              <a:ext uri="{FF2B5EF4-FFF2-40B4-BE49-F238E27FC236}">
                <a16:creationId xmlns:a16="http://schemas.microsoft.com/office/drawing/2014/main" id="{3AF1F14C-D276-4361-A9FD-3D21F3A4980E}"/>
              </a:ext>
              <a:ext uri="{C183D7F6-B498-43B3-948B-1728B52AA6E4}">
                <adec:decorative xmlns:adec="http://schemas.microsoft.com/office/drawing/2017/decorative" val="1"/>
              </a:ext>
            </a:extLst>
          </p:cNvPr>
          <p:cNvCxnSpPr>
            <a:cxnSpLocks/>
          </p:cNvCxnSpPr>
          <p:nvPr/>
        </p:nvCxnSpPr>
        <p:spPr>
          <a:xfrm>
            <a:off x="4227755" y="1247607"/>
            <a:ext cx="658368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F523F5-645B-42C9-B207-DFE5BA6A14AA}"/>
              </a:ext>
              <a:ext uri="{C183D7F6-B498-43B3-948B-1728B52AA6E4}">
                <adec:decorative xmlns:adec="http://schemas.microsoft.com/office/drawing/2017/decorative" val="1"/>
              </a:ext>
            </a:extLst>
          </p:cNvPr>
          <p:cNvCxnSpPr>
            <a:cxnSpLocks/>
          </p:cNvCxnSpPr>
          <p:nvPr/>
        </p:nvCxnSpPr>
        <p:spPr>
          <a:xfrm>
            <a:off x="4227755" y="1894859"/>
            <a:ext cx="6669741"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4148EC-0C06-4302-AEB5-1A8B6E29A8AC}"/>
              </a:ext>
              <a:ext uri="{C183D7F6-B498-43B3-948B-1728B52AA6E4}">
                <adec:decorative xmlns:adec="http://schemas.microsoft.com/office/drawing/2017/decorative" val="1"/>
              </a:ext>
            </a:extLst>
          </p:cNvPr>
          <p:cNvCxnSpPr>
            <a:cxnSpLocks/>
          </p:cNvCxnSpPr>
          <p:nvPr/>
        </p:nvCxnSpPr>
        <p:spPr>
          <a:xfrm>
            <a:off x="4227755" y="2421983"/>
            <a:ext cx="658368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8BC6B2-BB26-463E-9481-A52EA6A031CD}"/>
              </a:ext>
              <a:ext uri="{C183D7F6-B498-43B3-948B-1728B52AA6E4}">
                <adec:decorative xmlns:adec="http://schemas.microsoft.com/office/drawing/2017/decorative" val="1"/>
              </a:ext>
            </a:extLst>
          </p:cNvPr>
          <p:cNvCxnSpPr>
            <a:cxnSpLocks/>
          </p:cNvCxnSpPr>
          <p:nvPr/>
        </p:nvCxnSpPr>
        <p:spPr>
          <a:xfrm>
            <a:off x="4227755" y="3069235"/>
            <a:ext cx="6669741"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BC8B84-1789-4335-B52E-6FF3564C31B4}"/>
              </a:ext>
              <a:ext uri="{C183D7F6-B498-43B3-948B-1728B52AA6E4}">
                <adec:decorative xmlns:adec="http://schemas.microsoft.com/office/drawing/2017/decorative" val="1"/>
              </a:ext>
            </a:extLst>
          </p:cNvPr>
          <p:cNvCxnSpPr>
            <a:cxnSpLocks/>
          </p:cNvCxnSpPr>
          <p:nvPr/>
        </p:nvCxnSpPr>
        <p:spPr>
          <a:xfrm>
            <a:off x="4227755" y="3583809"/>
            <a:ext cx="658368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589A6A-C8F6-4127-A78E-7BBBD3B1E07C}"/>
              </a:ext>
              <a:ext uri="{C183D7F6-B498-43B3-948B-1728B52AA6E4}">
                <adec:decorative xmlns:adec="http://schemas.microsoft.com/office/drawing/2017/decorative" val="1"/>
              </a:ext>
            </a:extLst>
          </p:cNvPr>
          <p:cNvCxnSpPr>
            <a:cxnSpLocks/>
          </p:cNvCxnSpPr>
          <p:nvPr/>
        </p:nvCxnSpPr>
        <p:spPr>
          <a:xfrm>
            <a:off x="4227755" y="4231061"/>
            <a:ext cx="6669741"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7058-8798-4740-997F-100C216F2980}"/>
              </a:ext>
            </a:extLst>
          </p:cNvPr>
          <p:cNvSpPr>
            <a:spLocks noGrp="1"/>
          </p:cNvSpPr>
          <p:nvPr>
            <p:ph type="title"/>
          </p:nvPr>
        </p:nvSpPr>
        <p:spPr/>
        <p:txBody>
          <a:bodyPr/>
          <a:lstStyle/>
          <a:p>
            <a:r>
              <a:rPr lang="en-US"/>
              <a:t>Microsoft’s Zero Trust Model</a:t>
            </a:r>
          </a:p>
        </p:txBody>
      </p:sp>
      <p:pic>
        <p:nvPicPr>
          <p:cNvPr id="5" name="Picture 4" descr="Microsoft Zero Trust architecture model">
            <a:extLst>
              <a:ext uri="{FF2B5EF4-FFF2-40B4-BE49-F238E27FC236}">
                <a16:creationId xmlns:a16="http://schemas.microsoft.com/office/drawing/2014/main" id="{76122678-7175-40BC-815A-553A166BCD18}"/>
              </a:ext>
            </a:extLst>
          </p:cNvPr>
          <p:cNvPicPr>
            <a:picLocks noChangeAspect="1"/>
          </p:cNvPicPr>
          <p:nvPr/>
        </p:nvPicPr>
        <p:blipFill>
          <a:blip r:embed="rId3"/>
          <a:stretch>
            <a:fillRect/>
          </a:stretch>
        </p:blipFill>
        <p:spPr>
          <a:xfrm>
            <a:off x="724810" y="2081986"/>
            <a:ext cx="10009991" cy="4647072"/>
          </a:xfrm>
          <a:prstGeom prst="rect">
            <a:avLst/>
          </a:prstGeom>
        </p:spPr>
      </p:pic>
      <p:sp>
        <p:nvSpPr>
          <p:cNvPr id="3" name="Text Placeholder 3">
            <a:extLst>
              <a:ext uri="{FF2B5EF4-FFF2-40B4-BE49-F238E27FC236}">
                <a16:creationId xmlns:a16="http://schemas.microsoft.com/office/drawing/2014/main" id="{BF3A0649-16DA-43A4-BF77-5DD53760799D}"/>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FFFFFF"/>
                </a:solidFill>
                <a:effectLst/>
                <a:uLnTx/>
                <a:uFillTx/>
                <a:latin typeface="Segoe UI"/>
                <a:ea typeface="+mn-ea"/>
                <a:cs typeface="+mn-cs"/>
              </a:rPr>
              <a:t>Assume breach and verify each request as though it originates from an open network </a:t>
            </a:r>
          </a:p>
        </p:txBody>
      </p:sp>
      <p:sp>
        <p:nvSpPr>
          <p:cNvPr id="4" name="Rectangle 3">
            <a:extLst>
              <a:ext uri="{FF2B5EF4-FFF2-40B4-BE49-F238E27FC236}">
                <a16:creationId xmlns:a16="http://schemas.microsoft.com/office/drawing/2014/main" id="{93BC40A6-C75D-4110-8826-E20E620E63F5}"/>
              </a:ext>
              <a:ext uri="{C183D7F6-B498-43B3-948B-1728B52AA6E4}">
                <adec:decorative xmlns:adec="http://schemas.microsoft.com/office/drawing/2017/decorative" val="1"/>
              </a:ext>
            </a:extLst>
          </p:cNvPr>
          <p:cNvSpPr/>
          <p:nvPr/>
        </p:nvSpPr>
        <p:spPr bwMode="auto">
          <a:xfrm>
            <a:off x="494853" y="2081986"/>
            <a:ext cx="11499924" cy="464707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8394492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F9BD-7854-4256-A686-A51BA8B2F27E}"/>
              </a:ext>
            </a:extLst>
          </p:cNvPr>
          <p:cNvSpPr>
            <a:spLocks noGrp="1"/>
          </p:cNvSpPr>
          <p:nvPr>
            <p:ph type="title"/>
          </p:nvPr>
        </p:nvSpPr>
        <p:spPr/>
        <p:txBody>
          <a:bodyPr/>
          <a:lstStyle/>
          <a:p>
            <a:r>
              <a:rPr lang="en-US">
                <a:cs typeface="Segoe UI"/>
              </a:rPr>
              <a:t>Microsoft Identity </a:t>
            </a:r>
            <a:r>
              <a:rPr lang="bs-Latn-BA">
                <a:cs typeface="Segoe UI"/>
              </a:rPr>
              <a:t>Management</a:t>
            </a:r>
            <a:r>
              <a:rPr lang="en-US">
                <a:cs typeface="Segoe UI"/>
              </a:rPr>
              <a:t> Evolution</a:t>
            </a:r>
            <a:endParaRPr lang="en-US"/>
          </a:p>
        </p:txBody>
      </p:sp>
      <p:sp>
        <p:nvSpPr>
          <p:cNvPr id="5" name="Text Placeholder 3">
            <a:extLst>
              <a:ext uri="{FF2B5EF4-FFF2-40B4-BE49-F238E27FC236}">
                <a16:creationId xmlns:a16="http://schemas.microsoft.com/office/drawing/2014/main" id="{226B98EF-F011-48F7-9540-E0C293510A7C}"/>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FFFFFF"/>
                </a:solidFill>
                <a:effectLst/>
                <a:uLnTx/>
                <a:uFillTx/>
                <a:latin typeface="Segoe UI"/>
                <a:ea typeface="+mn-ea"/>
                <a:cs typeface="+mn-cs"/>
              </a:rPr>
              <a:t>We recommend Azure AD Privileged Identity Management as the service to help </a:t>
            </a:r>
          </a:p>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FFFFFF"/>
                </a:solidFill>
                <a:effectLst/>
                <a:uLnTx/>
                <a:uFillTx/>
                <a:latin typeface="Segoe UI"/>
                <a:ea typeface="+mn-ea"/>
                <a:cs typeface="+mn-cs"/>
              </a:rPr>
              <a:t>protect your privileged accounts</a:t>
            </a:r>
          </a:p>
        </p:txBody>
      </p:sp>
      <p:sp>
        <p:nvSpPr>
          <p:cNvPr id="8" name="Rectangle 7">
            <a:extLst>
              <a:ext uri="{FF2B5EF4-FFF2-40B4-BE49-F238E27FC236}">
                <a16:creationId xmlns:a16="http://schemas.microsoft.com/office/drawing/2014/main" id="{5FF09199-7E33-4C61-8275-6388E0DB5AA0}"/>
              </a:ext>
            </a:extLst>
          </p:cNvPr>
          <p:cNvSpPr/>
          <p:nvPr/>
        </p:nvSpPr>
        <p:spPr bwMode="auto">
          <a:xfrm>
            <a:off x="600548" y="2378423"/>
            <a:ext cx="3134708" cy="4831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Semibold"/>
                <a:ea typeface="+mn-ea"/>
                <a:cs typeface="+mn-cs"/>
              </a:rPr>
              <a:t>Traditional</a:t>
            </a:r>
          </a:p>
        </p:txBody>
      </p:sp>
      <p:sp>
        <p:nvSpPr>
          <p:cNvPr id="11" name="TextBox 10">
            <a:extLst>
              <a:ext uri="{FF2B5EF4-FFF2-40B4-BE49-F238E27FC236}">
                <a16:creationId xmlns:a16="http://schemas.microsoft.com/office/drawing/2014/main" id="{80EB666F-C39F-4DB5-B208-0DCDF9FC08AE}"/>
              </a:ext>
            </a:extLst>
          </p:cNvPr>
          <p:cNvSpPr txBox="1"/>
          <p:nvPr/>
        </p:nvSpPr>
        <p:spPr>
          <a:xfrm>
            <a:off x="728750" y="3078714"/>
            <a:ext cx="2764221" cy="2462213"/>
          </a:xfrm>
          <a:prstGeom prst="rect">
            <a:avLst/>
          </a:prstGeom>
          <a:noFill/>
        </p:spPr>
        <p:txBody>
          <a:bodyPr wrap="square" lIns="0" tIns="0" rIns="0" bIns="0" rtlCol="0">
            <a:spAutoFit/>
          </a:bodyPr>
          <a:lstStyle/>
          <a:p>
            <a:pPr marL="231775" indent="-231775" algn="l">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On-premises identity provider is in use</a:t>
            </a:r>
          </a:p>
          <a:p>
            <a:pPr marL="231775" indent="-231775" algn="l">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No SSO is present between cloud and on-premises apps</a:t>
            </a:r>
          </a:p>
          <a:p>
            <a:pPr marL="231775" indent="-231775" algn="l">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Visibility into identity risk is very limited</a:t>
            </a:r>
          </a:p>
        </p:txBody>
      </p:sp>
      <p:sp>
        <p:nvSpPr>
          <p:cNvPr id="9" name="Rectangle 8">
            <a:extLst>
              <a:ext uri="{FF2B5EF4-FFF2-40B4-BE49-F238E27FC236}">
                <a16:creationId xmlns:a16="http://schemas.microsoft.com/office/drawing/2014/main" id="{B80C658F-6C85-4DA6-A3B5-C28A78503FCE}"/>
              </a:ext>
            </a:extLst>
          </p:cNvPr>
          <p:cNvSpPr/>
          <p:nvPr/>
        </p:nvSpPr>
        <p:spPr bwMode="auto">
          <a:xfrm>
            <a:off x="3921271" y="2378423"/>
            <a:ext cx="3134708" cy="4831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Semibold"/>
                <a:ea typeface="+mn-ea"/>
                <a:cs typeface="+mn-cs"/>
              </a:rPr>
              <a:t>Advanced</a:t>
            </a:r>
          </a:p>
        </p:txBody>
      </p:sp>
      <p:sp>
        <p:nvSpPr>
          <p:cNvPr id="19" name="Rectangle 18">
            <a:extLst>
              <a:ext uri="{FF2B5EF4-FFF2-40B4-BE49-F238E27FC236}">
                <a16:creationId xmlns:a16="http://schemas.microsoft.com/office/drawing/2014/main" id="{5885D6F3-40EB-4B27-AF38-BAEF06F284F8}"/>
              </a:ext>
            </a:extLst>
          </p:cNvPr>
          <p:cNvSpPr/>
          <p:nvPr/>
        </p:nvSpPr>
        <p:spPr bwMode="auto">
          <a:xfrm>
            <a:off x="7471683" y="2378423"/>
            <a:ext cx="3134708" cy="4831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Semibold"/>
                <a:ea typeface="+mn-ea"/>
                <a:cs typeface="+mn-cs"/>
              </a:rPr>
              <a:t>Optimal</a:t>
            </a:r>
          </a:p>
        </p:txBody>
      </p:sp>
      <p:sp>
        <p:nvSpPr>
          <p:cNvPr id="14" name="TextBox 13">
            <a:extLst>
              <a:ext uri="{FF2B5EF4-FFF2-40B4-BE49-F238E27FC236}">
                <a16:creationId xmlns:a16="http://schemas.microsoft.com/office/drawing/2014/main" id="{9D0C3CE4-13ED-4F97-A823-53F5F8FC73EC}"/>
              </a:ext>
            </a:extLst>
          </p:cNvPr>
          <p:cNvSpPr txBox="1"/>
          <p:nvPr/>
        </p:nvSpPr>
        <p:spPr>
          <a:xfrm>
            <a:off x="4034253" y="3078714"/>
            <a:ext cx="3021726" cy="2769989"/>
          </a:xfrm>
          <a:prstGeom prst="rect">
            <a:avLst/>
          </a:prstGeom>
          <a:noFill/>
        </p:spPr>
        <p:txBody>
          <a:bodyPr wrap="square" lIns="0" tIns="0" rIns="0" bIns="0" rtlCol="0">
            <a:spAutoFit/>
          </a:bodyPr>
          <a:lstStyle/>
          <a:p>
            <a:pPr marL="231775" indent="-231775" algn="l">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Cloud identity federates with on-premises system</a:t>
            </a:r>
          </a:p>
          <a:p>
            <a:pPr marL="231775" indent="-231775" algn="l">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Conditional access policies gate access and provide remediation actions</a:t>
            </a:r>
          </a:p>
          <a:p>
            <a:pPr marL="231775" indent="-231775" algn="l">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Analytics improve visibility</a:t>
            </a:r>
          </a:p>
        </p:txBody>
      </p:sp>
      <p:sp>
        <p:nvSpPr>
          <p:cNvPr id="16" name="TextBox 15">
            <a:extLst>
              <a:ext uri="{FF2B5EF4-FFF2-40B4-BE49-F238E27FC236}">
                <a16:creationId xmlns:a16="http://schemas.microsoft.com/office/drawing/2014/main" id="{E9A7E910-0827-45BF-AC5D-8BE8FDBC4C72}"/>
              </a:ext>
            </a:extLst>
          </p:cNvPr>
          <p:cNvSpPr txBox="1"/>
          <p:nvPr/>
        </p:nvSpPr>
        <p:spPr>
          <a:xfrm>
            <a:off x="7534199" y="3078714"/>
            <a:ext cx="3168870" cy="2769989"/>
          </a:xfrm>
          <a:prstGeom prst="rect">
            <a:avLst/>
          </a:prstGeom>
          <a:noFill/>
        </p:spPr>
        <p:txBody>
          <a:bodyPr wrap="square" lIns="0" tIns="0" rIns="0" bIns="0" rtlCol="0" anchor="t">
            <a:spAutoFit/>
          </a:bodyPr>
          <a:lstStyle/>
          <a:p>
            <a:pPr marL="231775" indent="-231775">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Password less authentication is enabled</a:t>
            </a:r>
          </a:p>
          <a:p>
            <a:pPr marL="231775" indent="-231775" algn="l">
              <a:spcBef>
                <a:spcPts val="1200"/>
              </a:spcBef>
              <a:buFont typeface="Arial" panose="020B0604020202020204" pitchFamily="34" charset="0"/>
              <a:buChar char="•"/>
            </a:pPr>
            <a:r>
              <a:rPr lang="en-US" sz="2000">
                <a:gradFill>
                  <a:gsLst>
                    <a:gs pos="2917">
                      <a:schemeClr val="tx1"/>
                    </a:gs>
                    <a:gs pos="30000">
                      <a:schemeClr val="tx1"/>
                    </a:gs>
                  </a:gsLst>
                  <a:lin ang="5400000" scaled="0"/>
                </a:gradFill>
              </a:rPr>
              <a:t>User, device, location and behavior is analyzed in real time to determine risk and deliver ongoing protection</a:t>
            </a:r>
          </a:p>
          <a:p>
            <a:pPr marL="231775" indent="-231775" algn="l">
              <a:spcBef>
                <a:spcPts val="1200"/>
              </a:spcBef>
              <a:buFont typeface="Arial" panose="020B0604020202020204" pitchFamily="34" charset="0"/>
              <a:buChar char="•"/>
            </a:pPr>
            <a:r>
              <a:rPr lang="en-US" sz="2000"/>
              <a:t>MFA is enforced</a:t>
            </a:r>
            <a:endParaRPr lang="en-US" sz="2000">
              <a:cs typeface="Segoe UI"/>
            </a:endParaRPr>
          </a:p>
        </p:txBody>
      </p:sp>
      <p:sp>
        <p:nvSpPr>
          <p:cNvPr id="21" name="Rectangle 20">
            <a:extLst>
              <a:ext uri="{FF2B5EF4-FFF2-40B4-BE49-F238E27FC236}">
                <a16:creationId xmlns:a16="http://schemas.microsoft.com/office/drawing/2014/main" id="{3BD0A84A-A68F-4E30-95C4-5B6A35101FEE}"/>
              </a:ext>
              <a:ext uri="{C183D7F6-B498-43B3-948B-1728B52AA6E4}">
                <adec:decorative xmlns:adec="http://schemas.microsoft.com/office/drawing/2017/decorative" val="1"/>
              </a:ext>
            </a:extLst>
          </p:cNvPr>
          <p:cNvSpPr/>
          <p:nvPr/>
        </p:nvSpPr>
        <p:spPr bwMode="auto">
          <a:xfrm>
            <a:off x="494853" y="2166050"/>
            <a:ext cx="10510220" cy="4234749"/>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4201029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26D6-81A3-4F25-8504-91DFE9BB12CE}"/>
              </a:ext>
            </a:extLst>
          </p:cNvPr>
          <p:cNvSpPr>
            <a:spLocks noGrp="1"/>
          </p:cNvSpPr>
          <p:nvPr>
            <p:ph type="title"/>
          </p:nvPr>
        </p:nvSpPr>
        <p:spPr/>
        <p:txBody>
          <a:bodyPr/>
          <a:lstStyle/>
          <a:p>
            <a:r>
              <a:rPr lang="en-US" dirty="0">
                <a:ea typeface="+mj-lt"/>
                <a:cs typeface="+mj-lt"/>
              </a:rPr>
              <a:t>Azure AD Privileged Identity Management (PIM)</a:t>
            </a:r>
            <a:endParaRPr lang="en-US" dirty="0"/>
          </a:p>
        </p:txBody>
      </p:sp>
      <p:sp>
        <p:nvSpPr>
          <p:cNvPr id="5" name="Text Placeholder 3">
            <a:extLst>
              <a:ext uri="{FF2B5EF4-FFF2-40B4-BE49-F238E27FC236}">
                <a16:creationId xmlns:a16="http://schemas.microsoft.com/office/drawing/2014/main" id="{1CFF1873-51AE-44F8-BA5B-4D395F688675}"/>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FFFFFF"/>
                </a:solidFill>
                <a:effectLst/>
                <a:uLnTx/>
                <a:uFillTx/>
                <a:latin typeface="Segoe UI"/>
                <a:ea typeface="+mn-ea"/>
                <a:cs typeface="+mn-cs"/>
              </a:rPr>
              <a:t>Time-based and approval-based role activation for privileged users</a:t>
            </a:r>
          </a:p>
        </p:txBody>
      </p:sp>
      <p:sp>
        <p:nvSpPr>
          <p:cNvPr id="9" name="Rectangle 8">
            <a:extLst>
              <a:ext uri="{FF2B5EF4-FFF2-40B4-BE49-F238E27FC236}">
                <a16:creationId xmlns:a16="http://schemas.microsoft.com/office/drawing/2014/main" id="{340B0A1B-AC59-47FE-856E-B2E614752507}"/>
              </a:ext>
            </a:extLst>
          </p:cNvPr>
          <p:cNvSpPr/>
          <p:nvPr/>
        </p:nvSpPr>
        <p:spPr bwMode="auto">
          <a:xfrm>
            <a:off x="849137" y="2191833"/>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Just-in-time privileged access to Azure </a:t>
            </a:r>
          </a:p>
        </p:txBody>
      </p:sp>
      <p:sp>
        <p:nvSpPr>
          <p:cNvPr id="11" name="Rectangle 10">
            <a:extLst>
              <a:ext uri="{FF2B5EF4-FFF2-40B4-BE49-F238E27FC236}">
                <a16:creationId xmlns:a16="http://schemas.microsoft.com/office/drawing/2014/main" id="{BD4D80C2-4392-437D-A122-9812398DB099}"/>
              </a:ext>
            </a:extLst>
          </p:cNvPr>
          <p:cNvSpPr/>
          <p:nvPr/>
        </p:nvSpPr>
        <p:spPr bwMode="auto">
          <a:xfrm>
            <a:off x="849137" y="3308452"/>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Time-bound access to resources</a:t>
            </a:r>
          </a:p>
        </p:txBody>
      </p:sp>
      <p:sp>
        <p:nvSpPr>
          <p:cNvPr id="13" name="Rectangle 12">
            <a:extLst>
              <a:ext uri="{FF2B5EF4-FFF2-40B4-BE49-F238E27FC236}">
                <a16:creationId xmlns:a16="http://schemas.microsoft.com/office/drawing/2014/main" id="{283B3AC9-7D28-4864-AD20-5901715FF5E7}"/>
              </a:ext>
            </a:extLst>
          </p:cNvPr>
          <p:cNvSpPr/>
          <p:nvPr/>
        </p:nvSpPr>
        <p:spPr bwMode="auto">
          <a:xfrm>
            <a:off x="849137" y="4425071"/>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Approval to activate privileged roles</a:t>
            </a:r>
          </a:p>
        </p:txBody>
      </p:sp>
      <p:sp>
        <p:nvSpPr>
          <p:cNvPr id="15" name="Rectangle 14">
            <a:extLst>
              <a:ext uri="{FF2B5EF4-FFF2-40B4-BE49-F238E27FC236}">
                <a16:creationId xmlns:a16="http://schemas.microsoft.com/office/drawing/2014/main" id="{7BFDF12C-3B45-48C1-A765-E819427B3B00}"/>
              </a:ext>
            </a:extLst>
          </p:cNvPr>
          <p:cNvSpPr/>
          <p:nvPr/>
        </p:nvSpPr>
        <p:spPr bwMode="auto">
          <a:xfrm>
            <a:off x="849137" y="5551107"/>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Multi-factor authentication to activate any role</a:t>
            </a:r>
          </a:p>
        </p:txBody>
      </p:sp>
      <p:sp>
        <p:nvSpPr>
          <p:cNvPr id="17" name="Rectangle 16">
            <a:extLst>
              <a:ext uri="{FF2B5EF4-FFF2-40B4-BE49-F238E27FC236}">
                <a16:creationId xmlns:a16="http://schemas.microsoft.com/office/drawing/2014/main" id="{689C8524-D3DF-46B8-969B-6C5524889619}"/>
              </a:ext>
            </a:extLst>
          </p:cNvPr>
          <p:cNvSpPr/>
          <p:nvPr/>
        </p:nvSpPr>
        <p:spPr bwMode="auto">
          <a:xfrm>
            <a:off x="6631844" y="2178348"/>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Justification to understand why users activate</a:t>
            </a:r>
          </a:p>
        </p:txBody>
      </p:sp>
      <p:sp>
        <p:nvSpPr>
          <p:cNvPr id="19" name="Rectangle 18">
            <a:extLst>
              <a:ext uri="{FF2B5EF4-FFF2-40B4-BE49-F238E27FC236}">
                <a16:creationId xmlns:a16="http://schemas.microsoft.com/office/drawing/2014/main" id="{DD30005A-4867-4244-B75D-616EB1D36F10}"/>
              </a:ext>
            </a:extLst>
          </p:cNvPr>
          <p:cNvSpPr/>
          <p:nvPr/>
        </p:nvSpPr>
        <p:spPr bwMode="auto">
          <a:xfrm>
            <a:off x="6631844" y="3316654"/>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effectLst/>
                <a:uLnTx/>
                <a:uFillTx/>
                <a:latin typeface="Segoe UI" panose="020B0502040204020203" pitchFamily="34" charset="0"/>
                <a:ea typeface="+mn-ea"/>
                <a:cs typeface="Segoe UI" panose="020B0502040204020203" pitchFamily="34" charset="0"/>
              </a:rPr>
              <a:t>Notifications when privileged roles are activated</a:t>
            </a:r>
            <a:endPar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21" name="Rectangle 20">
            <a:extLst>
              <a:ext uri="{FF2B5EF4-FFF2-40B4-BE49-F238E27FC236}">
                <a16:creationId xmlns:a16="http://schemas.microsoft.com/office/drawing/2014/main" id="{3A9E3A8F-584B-4011-81C2-86177978879A}"/>
              </a:ext>
            </a:extLst>
          </p:cNvPr>
          <p:cNvSpPr/>
          <p:nvPr/>
        </p:nvSpPr>
        <p:spPr bwMode="auto">
          <a:xfrm>
            <a:off x="6631844" y="4430632"/>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effectLst/>
                <a:uLnTx/>
                <a:uFillTx/>
                <a:latin typeface="Segoe UI" panose="020B0502040204020203" pitchFamily="34" charset="0"/>
                <a:ea typeface="+mn-ea"/>
                <a:cs typeface="Segoe UI" panose="020B0502040204020203" pitchFamily="34" charset="0"/>
              </a:rPr>
              <a:t>Access reviews to ensure users still need roles</a:t>
            </a:r>
            <a:endPar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23" name="Rectangle 22">
            <a:extLst>
              <a:ext uri="{FF2B5EF4-FFF2-40B4-BE49-F238E27FC236}">
                <a16:creationId xmlns:a16="http://schemas.microsoft.com/office/drawing/2014/main" id="{43814DA7-913D-4AFF-88B9-EF7EE8881502}"/>
              </a:ext>
            </a:extLst>
          </p:cNvPr>
          <p:cNvSpPr/>
          <p:nvPr/>
        </p:nvSpPr>
        <p:spPr bwMode="auto">
          <a:xfrm>
            <a:off x="6631844" y="5544610"/>
            <a:ext cx="3932162" cy="9931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Audit history for internal or external audit</a:t>
            </a:r>
          </a:p>
        </p:txBody>
      </p:sp>
      <p:pic>
        <p:nvPicPr>
          <p:cNvPr id="25" name="Picture 24">
            <a:extLst>
              <a:ext uri="{FF2B5EF4-FFF2-40B4-BE49-F238E27FC236}">
                <a16:creationId xmlns:a16="http://schemas.microsoft.com/office/drawing/2014/main" id="{0DCBD4E1-2734-4AFB-B4C8-397B55ADC28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091873" y="4368907"/>
            <a:ext cx="1057275" cy="1009650"/>
          </a:xfrm>
          <a:prstGeom prst="rect">
            <a:avLst/>
          </a:prstGeom>
        </p:spPr>
      </p:pic>
      <p:pic>
        <p:nvPicPr>
          <p:cNvPr id="27" name="Picture 26">
            <a:extLst>
              <a:ext uri="{FF2B5EF4-FFF2-40B4-BE49-F238E27FC236}">
                <a16:creationId xmlns:a16="http://schemas.microsoft.com/office/drawing/2014/main" id="{371034B0-ADE5-47F8-A894-6C1868D6B29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07997" y="2886075"/>
            <a:ext cx="1028700" cy="1085850"/>
          </a:xfrm>
          <a:prstGeom prst="rect">
            <a:avLst/>
          </a:prstGeom>
        </p:spPr>
      </p:pic>
    </p:spTree>
    <p:extLst>
      <p:ext uri="{BB962C8B-B14F-4D97-AF65-F5344CB8AC3E}">
        <p14:creationId xmlns:p14="http://schemas.microsoft.com/office/powerpoint/2010/main" val="72707102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1D4E-12CE-491F-9D80-37D2C454B7AD}"/>
              </a:ext>
            </a:extLst>
          </p:cNvPr>
          <p:cNvSpPr>
            <a:spLocks noGrp="1"/>
          </p:cNvSpPr>
          <p:nvPr>
            <p:ph type="title"/>
          </p:nvPr>
        </p:nvSpPr>
        <p:spPr/>
        <p:txBody>
          <a:bodyPr/>
          <a:lstStyle/>
          <a:p>
            <a:r>
              <a:rPr lang="en-US">
                <a:cs typeface="Segoe UI"/>
              </a:rPr>
              <a:t>PIM Scope</a:t>
            </a:r>
            <a:endParaRPr lang="en-US"/>
          </a:p>
        </p:txBody>
      </p:sp>
      <p:sp>
        <p:nvSpPr>
          <p:cNvPr id="5" name="Rectangle 4">
            <a:extLst>
              <a:ext uri="{FF2B5EF4-FFF2-40B4-BE49-F238E27FC236}">
                <a16:creationId xmlns:a16="http://schemas.microsoft.com/office/drawing/2014/main" id="{BB8D764E-484D-4E9B-96A8-457FD6B06C2A}"/>
              </a:ext>
            </a:extLst>
          </p:cNvPr>
          <p:cNvSpPr/>
          <p:nvPr/>
        </p:nvSpPr>
        <p:spPr bwMode="auto">
          <a:xfrm>
            <a:off x="588263" y="1202128"/>
            <a:ext cx="6490269" cy="24124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Azure AD Roles </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0" marR="0" lvl="0" indent="0" defTabSz="932742" eaLnBrk="1" fontAlgn="auto" latinLnBrk="0" hangingPunct="1">
              <a:lnSpc>
                <a:spcPct val="100000"/>
              </a:lnSpc>
              <a:spcBef>
                <a:spcPts val="0"/>
              </a:spcBef>
              <a:spcAft>
                <a:spcPts val="600"/>
              </a:spcAft>
              <a:buClrTx/>
              <a:buSzTx/>
              <a:buFontTx/>
              <a:buNone/>
              <a:tabLst/>
              <a:defRPr/>
            </a:pPr>
            <a:r>
              <a:rPr lang="en-US" sz="2000" kern="0" dirty="0">
                <a:latin typeface="Segoe UI" panose="020B0502040204020203" pitchFamily="34" charset="0"/>
                <a:ea typeface="+mn-ea"/>
                <a:cs typeface="Segoe UI" panose="020B0502040204020203" pitchFamily="34" charset="0"/>
              </a:rPr>
              <a:t>Assign users to a role – users must elevate to use the privileges granted by the role</a:t>
            </a:r>
          </a:p>
          <a:p>
            <a:pPr marL="0" marR="0" lvl="0" indent="0" defTabSz="932742" eaLnBrk="1" fontAlgn="auto" latinLnBrk="0" hangingPunct="1">
              <a:lnSpc>
                <a:spcPct val="100000"/>
              </a:lnSpc>
              <a:spcBef>
                <a:spcPts val="0"/>
              </a:spcBef>
              <a:spcAft>
                <a:spcPts val="600"/>
              </a:spcAft>
              <a:buClrTx/>
              <a:buSzTx/>
              <a:buFontTx/>
              <a:buNone/>
              <a:tabLst/>
              <a:defRPr/>
            </a:pPr>
            <a:r>
              <a:rPr lang="en-US" sz="2000" kern="0" dirty="0">
                <a:latin typeface="Segoe UI" panose="020B0502040204020203" pitchFamily="34" charset="0"/>
                <a:ea typeface="+mn-ea"/>
                <a:cs typeface="Segoe UI" panose="020B0502040204020203" pitchFamily="34" charset="0"/>
              </a:rPr>
              <a:t>Prioritize protecting Azure AD roles that have the greatest number of permissions</a:t>
            </a:r>
          </a:p>
        </p:txBody>
      </p:sp>
      <p:sp>
        <p:nvSpPr>
          <p:cNvPr id="9" name="Rectangle 8">
            <a:extLst>
              <a:ext uri="{FF2B5EF4-FFF2-40B4-BE49-F238E27FC236}">
                <a16:creationId xmlns:a16="http://schemas.microsoft.com/office/drawing/2014/main" id="{975483DA-6A56-43DC-8794-1625F840E490}"/>
              </a:ext>
            </a:extLst>
          </p:cNvPr>
          <p:cNvSpPr/>
          <p:nvPr/>
        </p:nvSpPr>
        <p:spPr bwMode="auto">
          <a:xfrm>
            <a:off x="588263" y="3694660"/>
            <a:ext cx="6490269" cy="27922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Azure resources</a:t>
            </a:r>
          </a:p>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Identify the management groups and subscriptions </a:t>
            </a:r>
          </a:p>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Resources most vital for your organization or host the most sensitive data</a:t>
            </a:r>
          </a:p>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Resources that core, customer-facing applications depend on - PIM will help you discover these resources</a:t>
            </a:r>
          </a:p>
        </p:txBody>
      </p:sp>
      <p:pic>
        <p:nvPicPr>
          <p:cNvPr id="4" name="Picture 4" descr="Screenshot of PIM blade for Azure AD roles and Azure resources. ">
            <a:extLst>
              <a:ext uri="{FF2B5EF4-FFF2-40B4-BE49-F238E27FC236}">
                <a16:creationId xmlns:a16="http://schemas.microsoft.com/office/drawing/2014/main" id="{895CC76E-AFA5-4171-9C3A-04FEA831E03A}"/>
              </a:ext>
            </a:extLst>
          </p:cNvPr>
          <p:cNvPicPr>
            <a:picLocks noChangeAspect="1"/>
          </p:cNvPicPr>
          <p:nvPr/>
        </p:nvPicPr>
        <p:blipFill>
          <a:blip r:embed="rId3"/>
          <a:stretch>
            <a:fillRect/>
          </a:stretch>
        </p:blipFill>
        <p:spPr>
          <a:xfrm>
            <a:off x="7583383" y="1969517"/>
            <a:ext cx="3772929" cy="2039843"/>
          </a:xfrm>
          <a:prstGeom prst="rect">
            <a:avLst/>
          </a:prstGeom>
        </p:spPr>
      </p:pic>
      <p:sp>
        <p:nvSpPr>
          <p:cNvPr id="7" name="TextBox 6">
            <a:extLst>
              <a:ext uri="{FF2B5EF4-FFF2-40B4-BE49-F238E27FC236}">
                <a16:creationId xmlns:a16="http://schemas.microsoft.com/office/drawing/2014/main" id="{037EE9AE-2282-4447-B01E-ECF661283B99}"/>
              </a:ext>
            </a:extLst>
          </p:cNvPr>
          <p:cNvSpPr txBox="1"/>
          <p:nvPr/>
        </p:nvSpPr>
        <p:spPr>
          <a:xfrm>
            <a:off x="7948937" y="4475207"/>
            <a:ext cx="3041820"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2000" dirty="0">
                <a:ea typeface="+mn-lt"/>
                <a:cs typeface="+mn-lt"/>
              </a:rPr>
              <a:t>Which Azure AD roles and resources should be protected with PIM?</a:t>
            </a:r>
            <a:endParaRPr lang="en-US" dirty="0"/>
          </a:p>
          <a:p>
            <a:endParaRPr lang="en-US" sz="2000" dirty="0">
              <a:cs typeface="Segoe UI"/>
            </a:endParaRPr>
          </a:p>
        </p:txBody>
      </p:sp>
      <p:sp>
        <p:nvSpPr>
          <p:cNvPr id="11" name="Rectangle 10">
            <a:extLst>
              <a:ext uri="{FF2B5EF4-FFF2-40B4-BE49-F238E27FC236}">
                <a16:creationId xmlns:a16="http://schemas.microsoft.com/office/drawing/2014/main" id="{F8C13305-6CDC-45CE-8260-68C75F22E7DC}"/>
              </a:ext>
              <a:ext uri="{C183D7F6-B498-43B3-948B-1728B52AA6E4}">
                <adec:decorative xmlns:adec="http://schemas.microsoft.com/office/drawing/2017/decorative" val="1"/>
              </a:ext>
            </a:extLst>
          </p:cNvPr>
          <p:cNvSpPr/>
          <p:nvPr/>
        </p:nvSpPr>
        <p:spPr bwMode="auto">
          <a:xfrm>
            <a:off x="7232143" y="1202128"/>
            <a:ext cx="4665815" cy="528473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25418177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1C48-5CAE-4D00-8FF0-8A65E187F152}"/>
              </a:ext>
            </a:extLst>
          </p:cNvPr>
          <p:cNvSpPr>
            <a:spLocks noGrp="1"/>
          </p:cNvSpPr>
          <p:nvPr>
            <p:ph type="title"/>
          </p:nvPr>
        </p:nvSpPr>
        <p:spPr/>
        <p:txBody>
          <a:bodyPr/>
          <a:lstStyle/>
          <a:p>
            <a:r>
              <a:rPr lang="en-US" dirty="0"/>
              <a:t>PIM Onboarding</a:t>
            </a:r>
          </a:p>
        </p:txBody>
      </p:sp>
      <p:sp>
        <p:nvSpPr>
          <p:cNvPr id="4" name="Rectangle 3">
            <a:extLst>
              <a:ext uri="{FF2B5EF4-FFF2-40B4-BE49-F238E27FC236}">
                <a16:creationId xmlns:a16="http://schemas.microsoft.com/office/drawing/2014/main" id="{78E32B07-CFD1-44B1-92B9-BEDBBC96BB7C}"/>
              </a:ext>
            </a:extLst>
          </p:cNvPr>
          <p:cNvSpPr/>
          <p:nvPr/>
        </p:nvSpPr>
        <p:spPr bwMode="auto">
          <a:xfrm>
            <a:off x="588263" y="2232473"/>
            <a:ext cx="5651172" cy="9667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The Global administrator (first user) who enables PIM gets write access</a:t>
            </a:r>
          </a:p>
        </p:txBody>
      </p:sp>
      <p:sp>
        <p:nvSpPr>
          <p:cNvPr id="5" name="Rectangle 4">
            <a:extLst>
              <a:ext uri="{FF2B5EF4-FFF2-40B4-BE49-F238E27FC236}">
                <a16:creationId xmlns:a16="http://schemas.microsoft.com/office/drawing/2014/main" id="{2BA4F4A4-0EEB-475F-B5E0-452A5D63F7CD}"/>
              </a:ext>
            </a:extLst>
          </p:cNvPr>
          <p:cNvSpPr/>
          <p:nvPr/>
        </p:nvSpPr>
        <p:spPr bwMode="auto">
          <a:xfrm>
            <a:off x="588263" y="3329260"/>
            <a:ext cx="5651172" cy="9667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The first user can assign others to the Privileged Role Administrator</a:t>
            </a:r>
          </a:p>
        </p:txBody>
      </p:sp>
      <p:sp>
        <p:nvSpPr>
          <p:cNvPr id="9" name="Rectangle 8">
            <a:extLst>
              <a:ext uri="{FF2B5EF4-FFF2-40B4-BE49-F238E27FC236}">
                <a16:creationId xmlns:a16="http://schemas.microsoft.com/office/drawing/2014/main" id="{C925D6A4-A483-4EC2-9E30-4BD314800892}"/>
              </a:ext>
            </a:extLst>
          </p:cNvPr>
          <p:cNvSpPr/>
          <p:nvPr/>
        </p:nvSpPr>
        <p:spPr bwMode="auto">
          <a:xfrm>
            <a:off x="588263" y="4426047"/>
            <a:ext cx="5651172" cy="9667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Global administrators (not first user), Security administrators, and Security readers have read-only access</a:t>
            </a:r>
          </a:p>
        </p:txBody>
      </p:sp>
      <p:sp>
        <p:nvSpPr>
          <p:cNvPr id="17" name="Rectangle 16">
            <a:extLst>
              <a:ext uri="{FF2B5EF4-FFF2-40B4-BE49-F238E27FC236}">
                <a16:creationId xmlns:a16="http://schemas.microsoft.com/office/drawing/2014/main" id="{6AB18B66-CCCA-4049-8E88-721E5280646E}"/>
              </a:ext>
            </a:extLst>
          </p:cNvPr>
          <p:cNvSpPr/>
          <p:nvPr/>
        </p:nvSpPr>
        <p:spPr bwMode="auto">
          <a:xfrm>
            <a:off x="588263" y="5522833"/>
            <a:ext cx="5651172" cy="9667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Ensure there are always at least two Privileged Role Administrators</a:t>
            </a:r>
          </a:p>
        </p:txBody>
      </p:sp>
      <p:pic>
        <p:nvPicPr>
          <p:cNvPr id="11" name="Picture 10" descr="Screenshot of the Privileged Role Administrator role with members.">
            <a:extLst>
              <a:ext uri="{FF2B5EF4-FFF2-40B4-BE49-F238E27FC236}">
                <a16:creationId xmlns:a16="http://schemas.microsoft.com/office/drawing/2014/main" id="{4C3F98A0-A8DD-42E6-B9F8-E27A26201630}"/>
              </a:ext>
            </a:extLst>
          </p:cNvPr>
          <p:cNvPicPr>
            <a:picLocks noChangeAspect="1"/>
          </p:cNvPicPr>
          <p:nvPr/>
        </p:nvPicPr>
        <p:blipFill>
          <a:blip r:embed="rId3"/>
          <a:stretch>
            <a:fillRect/>
          </a:stretch>
        </p:blipFill>
        <p:spPr>
          <a:xfrm>
            <a:off x="6524493" y="2076226"/>
            <a:ext cx="5260532" cy="3323600"/>
          </a:xfrm>
          <a:prstGeom prst="rect">
            <a:avLst/>
          </a:prstGeom>
          <a:ln>
            <a:solidFill>
              <a:srgbClr val="FFFFFF">
                <a:lumMod val="75000"/>
              </a:srgbClr>
            </a:solidFill>
          </a:ln>
        </p:spPr>
      </p:pic>
      <p:sp>
        <p:nvSpPr>
          <p:cNvPr id="15" name="Rectangle 14">
            <a:extLst>
              <a:ext uri="{FF2B5EF4-FFF2-40B4-BE49-F238E27FC236}">
                <a16:creationId xmlns:a16="http://schemas.microsoft.com/office/drawing/2014/main" id="{5669ACB3-32D7-4DDD-AA88-BD9BC48B17FC}"/>
              </a:ext>
              <a:ext uri="{C183D7F6-B498-43B3-948B-1728B52AA6E4}">
                <adec:decorative xmlns:adec="http://schemas.microsoft.com/office/drawing/2017/decorative" val="1"/>
              </a:ext>
            </a:extLst>
          </p:cNvPr>
          <p:cNvSpPr/>
          <p:nvPr/>
        </p:nvSpPr>
        <p:spPr bwMode="auto">
          <a:xfrm>
            <a:off x="6411559" y="1129492"/>
            <a:ext cx="5486400" cy="5353856"/>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5B83FE99-E8AF-438C-A8B4-99185D0FFF47}"/>
              </a:ext>
            </a:extLst>
          </p:cNvPr>
          <p:cNvSpPr/>
          <p:nvPr/>
        </p:nvSpPr>
        <p:spPr bwMode="auto">
          <a:xfrm>
            <a:off x="588263" y="1135686"/>
            <a:ext cx="5651172" cy="9667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2000" kern="0" dirty="0">
                <a:latin typeface="Segoe UI" panose="020B0502040204020203" pitchFamily="34" charset="0"/>
                <a:ea typeface="+mn-ea"/>
                <a:cs typeface="Segoe UI" panose="020B0502040204020203" pitchFamily="34" charset="0"/>
              </a:rPr>
              <a:t>PIM automatically enable when a privileged role goes into </a:t>
            </a:r>
            <a:r>
              <a:rPr lang="en-US" sz="2000" b="1" kern="0" dirty="0">
                <a:latin typeface="Segoe UI" panose="020B0502040204020203" pitchFamily="34" charset="0"/>
                <a:ea typeface="+mn-ea"/>
                <a:cs typeface="Segoe UI" panose="020B0502040204020203" pitchFamily="34" charset="0"/>
              </a:rPr>
              <a:t>PIM</a:t>
            </a:r>
            <a:r>
              <a:rPr lang="en-US" sz="2000" kern="0" dirty="0">
                <a:latin typeface="Segoe UI" panose="020B0502040204020203" pitchFamily="34" charset="0"/>
                <a:ea typeface="+mn-ea"/>
                <a:cs typeface="Segoe UI" panose="020B0502040204020203" pitchFamily="34" charset="0"/>
              </a:rPr>
              <a:t> or </a:t>
            </a:r>
            <a:r>
              <a:rPr lang="en-US" sz="2000" b="1" kern="0" dirty="0">
                <a:latin typeface="Segoe UI" panose="020B0502040204020203" pitchFamily="34" charset="0"/>
                <a:ea typeface="+mn-ea"/>
                <a:cs typeface="Segoe UI" panose="020B0502040204020203" pitchFamily="34" charset="0"/>
              </a:rPr>
              <a:t>Roles and Administrators</a:t>
            </a:r>
            <a:endParaRPr kumimoji="0" lang="en-US" sz="2000" b="1"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18161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Features</a:t>
            </a:r>
          </a:p>
        </p:txBody>
      </p:sp>
      <p:sp>
        <p:nvSpPr>
          <p:cNvPr id="12" name="Rectangle 11">
            <a:extLst>
              <a:ext uri="{FF2B5EF4-FFF2-40B4-BE49-F238E27FC236}">
                <a16:creationId xmlns:a16="http://schemas.microsoft.com/office/drawing/2014/main" id="{116FE6DC-6921-4475-A90A-000B4A23FE8B}"/>
              </a:ext>
              <a:ext uri="{C183D7F6-B498-43B3-948B-1728B52AA6E4}">
                <adec:decorative xmlns:adec="http://schemas.microsoft.com/office/drawing/2017/decorative" val="0"/>
              </a:ext>
            </a:extLst>
          </p:cNvPr>
          <p:cNvSpPr/>
          <p:nvPr/>
        </p:nvSpPr>
        <p:spPr>
          <a:xfrm>
            <a:off x="566961" y="4965150"/>
            <a:ext cx="2749770" cy="172748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Microsoft’s multi-tenant cloud-based directory and identity management service</a:t>
            </a:r>
          </a:p>
        </p:txBody>
      </p:sp>
      <p:sp>
        <p:nvSpPr>
          <p:cNvPr id="14" name="Rectangle 13">
            <a:extLst>
              <a:ext uri="{FF2B5EF4-FFF2-40B4-BE49-F238E27FC236}">
                <a16:creationId xmlns:a16="http://schemas.microsoft.com/office/drawing/2014/main" id="{7E9ED93F-F4F1-4059-88AF-B1623601A8CF}"/>
              </a:ext>
            </a:extLst>
          </p:cNvPr>
          <p:cNvSpPr/>
          <p:nvPr/>
        </p:nvSpPr>
        <p:spPr>
          <a:xfrm>
            <a:off x="3407637" y="4983019"/>
            <a:ext cx="2749771" cy="172748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Identity management capabilities and integration</a:t>
            </a:r>
          </a:p>
        </p:txBody>
      </p:sp>
      <p:sp>
        <p:nvSpPr>
          <p:cNvPr id="20" name="Rectangle 19">
            <a:extLst>
              <a:ext uri="{FF2B5EF4-FFF2-40B4-BE49-F238E27FC236}">
                <a16:creationId xmlns:a16="http://schemas.microsoft.com/office/drawing/2014/main" id="{C49F83D6-8EE5-4B3C-AA02-BDF49C580121}"/>
              </a:ext>
            </a:extLst>
          </p:cNvPr>
          <p:cNvSpPr/>
          <p:nvPr/>
        </p:nvSpPr>
        <p:spPr>
          <a:xfrm>
            <a:off x="6248315" y="4983767"/>
            <a:ext cx="2749770" cy="172748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Integrates with Windows Server Active Directory</a:t>
            </a:r>
          </a:p>
        </p:txBody>
      </p:sp>
      <p:sp>
        <p:nvSpPr>
          <p:cNvPr id="16" name="Rectangle 15">
            <a:extLst>
              <a:ext uri="{FF2B5EF4-FFF2-40B4-BE49-F238E27FC236}">
                <a16:creationId xmlns:a16="http://schemas.microsoft.com/office/drawing/2014/main" id="{C6B65ED6-0EE1-4404-B796-67B7609686B4}"/>
              </a:ext>
            </a:extLst>
          </p:cNvPr>
          <p:cNvSpPr/>
          <p:nvPr/>
        </p:nvSpPr>
        <p:spPr>
          <a:xfrm>
            <a:off x="9077227" y="4983767"/>
            <a:ext cx="2749770" cy="172748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Provides SSO access</a:t>
            </a:r>
          </a:p>
        </p:txBody>
      </p:sp>
      <p:pic>
        <p:nvPicPr>
          <p:cNvPr id="4" name="Picture 3" descr="Diagram showing the Azure AD Connect Stack. An on-premises organization is connected to the Azure Active Directory, which is connected o the Cloud. Azure Active Directory has a simple connection, self-service connection, and single sign-on. ">
            <a:extLst>
              <a:ext uri="{FF2B5EF4-FFF2-40B4-BE49-F238E27FC236}">
                <a16:creationId xmlns:a16="http://schemas.microsoft.com/office/drawing/2014/main" id="{79901189-437E-4314-B4D6-2D3131E309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18467" y="1206847"/>
            <a:ext cx="9721892" cy="3533112"/>
          </a:xfrm>
          <a:prstGeom prst="rect">
            <a:avLst/>
          </a:prstGeom>
          <a:noFill/>
          <a:ln>
            <a:noFill/>
          </a:ln>
        </p:spPr>
      </p:pic>
      <p:sp>
        <p:nvSpPr>
          <p:cNvPr id="21" name="Rectangle 20">
            <a:extLst>
              <a:ext uri="{FF2B5EF4-FFF2-40B4-BE49-F238E27FC236}">
                <a16:creationId xmlns:a16="http://schemas.microsoft.com/office/drawing/2014/main" id="{5E8ACB13-9BDA-4E85-99B9-8EDC2E2C4951}"/>
              </a:ext>
              <a:ext uri="{C183D7F6-B498-43B3-948B-1728B52AA6E4}">
                <adec:decorative xmlns:adec="http://schemas.microsoft.com/office/drawing/2017/decorative" val="1"/>
              </a:ext>
            </a:extLst>
          </p:cNvPr>
          <p:cNvSpPr/>
          <p:nvPr/>
        </p:nvSpPr>
        <p:spPr bwMode="auto">
          <a:xfrm>
            <a:off x="808477" y="963038"/>
            <a:ext cx="10592340" cy="3776921"/>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99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A35D-87DE-4C5B-B242-82AE1B3F86FD}"/>
              </a:ext>
            </a:extLst>
          </p:cNvPr>
          <p:cNvSpPr>
            <a:spLocks noGrp="1"/>
          </p:cNvSpPr>
          <p:nvPr>
            <p:ph type="title"/>
          </p:nvPr>
        </p:nvSpPr>
        <p:spPr/>
        <p:txBody>
          <a:bodyPr/>
          <a:lstStyle/>
          <a:p>
            <a:r>
              <a:rPr lang="en-US" dirty="0">
                <a:cs typeface="Segoe UI"/>
              </a:rPr>
              <a:t>PIM Configuration Settings</a:t>
            </a:r>
            <a:endParaRPr lang="en-US" dirty="0"/>
          </a:p>
        </p:txBody>
      </p:sp>
      <p:pic>
        <p:nvPicPr>
          <p:cNvPr id="4" name="Picture 4" descr="PIM settings for activation, assignment, and notifications. ">
            <a:extLst>
              <a:ext uri="{FF2B5EF4-FFF2-40B4-BE49-F238E27FC236}">
                <a16:creationId xmlns:a16="http://schemas.microsoft.com/office/drawing/2014/main" id="{21F014AB-9AF0-466F-8290-F256D21E9F22}"/>
              </a:ext>
            </a:extLst>
          </p:cNvPr>
          <p:cNvPicPr>
            <a:picLocks noChangeAspect="1"/>
          </p:cNvPicPr>
          <p:nvPr/>
        </p:nvPicPr>
        <p:blipFill>
          <a:blip r:embed="rId3"/>
          <a:stretch>
            <a:fillRect/>
          </a:stretch>
        </p:blipFill>
        <p:spPr>
          <a:xfrm>
            <a:off x="588263" y="1984269"/>
            <a:ext cx="10802318" cy="4224747"/>
          </a:xfrm>
          <a:prstGeom prst="rect">
            <a:avLst/>
          </a:prstGeom>
        </p:spPr>
      </p:pic>
      <p:sp>
        <p:nvSpPr>
          <p:cNvPr id="6" name="Text Placeholder 3">
            <a:extLst>
              <a:ext uri="{FF2B5EF4-FFF2-40B4-BE49-F238E27FC236}">
                <a16:creationId xmlns:a16="http://schemas.microsoft.com/office/drawing/2014/main" id="{7ECDA11A-53C5-498F-8437-0CD7B6CDEBBA}"/>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FFFFFF"/>
                </a:solidFill>
                <a:effectLst/>
                <a:uLnTx/>
                <a:uFillTx/>
                <a:latin typeface="Segoe UI"/>
                <a:ea typeface="+mn-ea"/>
                <a:cs typeface="+mn-cs"/>
              </a:rPr>
              <a:t> Settings can be different for Azure AD roles and Azure resources</a:t>
            </a:r>
          </a:p>
        </p:txBody>
      </p:sp>
    </p:spTree>
    <p:extLst>
      <p:ext uri="{BB962C8B-B14F-4D97-AF65-F5344CB8AC3E}">
        <p14:creationId xmlns:p14="http://schemas.microsoft.com/office/powerpoint/2010/main" val="132309962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26D6-81A3-4F25-8504-91DFE9BB12CE}"/>
              </a:ext>
            </a:extLst>
          </p:cNvPr>
          <p:cNvSpPr>
            <a:spLocks noGrp="1"/>
          </p:cNvSpPr>
          <p:nvPr>
            <p:ph type="title"/>
          </p:nvPr>
        </p:nvSpPr>
        <p:spPr/>
        <p:txBody>
          <a:bodyPr/>
          <a:lstStyle/>
          <a:p>
            <a:r>
              <a:rPr lang="en-US" dirty="0">
                <a:ea typeface="+mj-lt"/>
                <a:cs typeface="+mj-lt"/>
              </a:rPr>
              <a:t>PIM Workflow</a:t>
            </a:r>
            <a:endParaRPr lang="en-US" dirty="0"/>
          </a:p>
        </p:txBody>
      </p:sp>
      <p:pic>
        <p:nvPicPr>
          <p:cNvPr id="4" name="Picture 3" descr="PIM Admin does plan and assign. PIM user activates. PIM Approver approves requests. PIM Admin audits. ">
            <a:extLst>
              <a:ext uri="{FF2B5EF4-FFF2-40B4-BE49-F238E27FC236}">
                <a16:creationId xmlns:a16="http://schemas.microsoft.com/office/drawing/2014/main" id="{56609B48-B34C-4D58-8757-C85CA27FE547}"/>
              </a:ext>
            </a:extLst>
          </p:cNvPr>
          <p:cNvPicPr>
            <a:picLocks noChangeAspect="1"/>
          </p:cNvPicPr>
          <p:nvPr/>
        </p:nvPicPr>
        <p:blipFill>
          <a:blip r:embed="rId3"/>
          <a:stretch>
            <a:fillRect/>
          </a:stretch>
        </p:blipFill>
        <p:spPr>
          <a:xfrm>
            <a:off x="455438" y="1357964"/>
            <a:ext cx="11281124" cy="4529269"/>
          </a:xfrm>
          <a:prstGeom prst="rect">
            <a:avLst/>
          </a:prstGeom>
        </p:spPr>
      </p:pic>
      <p:sp>
        <p:nvSpPr>
          <p:cNvPr id="3" name="Rectangle 2">
            <a:extLst>
              <a:ext uri="{FF2B5EF4-FFF2-40B4-BE49-F238E27FC236}">
                <a16:creationId xmlns:a16="http://schemas.microsoft.com/office/drawing/2014/main" id="{70D7C882-995F-4EDD-B279-58D1109218E1}"/>
              </a:ext>
              <a:ext uri="{C183D7F6-B498-43B3-948B-1728B52AA6E4}">
                <adec:decorative xmlns:adec="http://schemas.microsoft.com/office/drawing/2017/decorative" val="1"/>
              </a:ext>
            </a:extLst>
          </p:cNvPr>
          <p:cNvSpPr/>
          <p:nvPr/>
        </p:nvSpPr>
        <p:spPr bwMode="auto">
          <a:xfrm>
            <a:off x="455438" y="1151068"/>
            <a:ext cx="11281124" cy="4948518"/>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5132774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38A-71D0-49B9-9317-361AEBD9BC07}"/>
              </a:ext>
            </a:extLst>
          </p:cNvPr>
          <p:cNvSpPr>
            <a:spLocks noGrp="1"/>
          </p:cNvSpPr>
          <p:nvPr>
            <p:ph type="title"/>
          </p:nvPr>
        </p:nvSpPr>
        <p:spPr>
          <a:xfrm>
            <a:off x="582042" y="1292066"/>
            <a:ext cx="4167887" cy="1107996"/>
          </a:xfrm>
        </p:spPr>
        <p:txBody>
          <a:bodyPr/>
          <a:lstStyle/>
          <a:p>
            <a:r>
              <a:rPr lang="en-US" dirty="0"/>
              <a:t>Demonstration:</a:t>
            </a:r>
            <a:br>
              <a:rPr lang="en-US" dirty="0"/>
            </a:br>
            <a:r>
              <a:rPr lang="en-US" dirty="0"/>
              <a:t>PIM Resources</a:t>
            </a:r>
          </a:p>
        </p:txBody>
      </p:sp>
      <p:sp>
        <p:nvSpPr>
          <p:cNvPr id="3" name="Text Placeholder 2">
            <a:extLst>
              <a:ext uri="{FF2B5EF4-FFF2-40B4-BE49-F238E27FC236}">
                <a16:creationId xmlns:a16="http://schemas.microsoft.com/office/drawing/2014/main" id="{D61F57EE-F009-48DD-A640-602019B10F25}"/>
              </a:ext>
            </a:extLst>
          </p:cNvPr>
          <p:cNvSpPr>
            <a:spLocks noGrp="1"/>
          </p:cNvSpPr>
          <p:nvPr>
            <p:ph type="body" sz="quarter" idx="12"/>
          </p:nvPr>
        </p:nvSpPr>
        <p:spPr>
          <a:xfrm>
            <a:off x="582042" y="2790825"/>
            <a:ext cx="4164583" cy="1077218"/>
          </a:xfrm>
        </p:spPr>
        <p:txBody>
          <a:bodyPr/>
          <a:lstStyle/>
          <a:p>
            <a:pPr marL="342900" indent="-342900">
              <a:spcAft>
                <a:spcPts val="600"/>
              </a:spcAft>
              <a:buFont typeface="Arial" panose="020B0604020202020204" pitchFamily="34" charset="0"/>
              <a:buChar char="•"/>
            </a:pPr>
            <a:r>
              <a:rPr lang="en-US" dirty="0"/>
              <a:t>Azure AD PIM for roles</a:t>
            </a:r>
          </a:p>
          <a:p>
            <a:pPr marL="342900" indent="-342900">
              <a:spcAft>
                <a:spcPts val="600"/>
              </a:spcAft>
              <a:buFont typeface="Arial" panose="020B0604020202020204" pitchFamily="34" charset="0"/>
              <a:buChar char="•"/>
            </a:pPr>
            <a:r>
              <a:rPr lang="en-US" dirty="0"/>
              <a:t>Azure AD PIM for resources</a:t>
            </a:r>
          </a:p>
          <a:p>
            <a:pPr marL="342900" indent="-342900">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63952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1B61-0B3B-4C77-84BA-00BD282AA7D3}"/>
              </a:ext>
            </a:extLst>
          </p:cNvPr>
          <p:cNvSpPr>
            <a:spLocks noGrp="1"/>
          </p:cNvSpPr>
          <p:nvPr>
            <p:ph type="title"/>
          </p:nvPr>
        </p:nvSpPr>
        <p:spPr/>
        <p:txBody>
          <a:bodyPr/>
          <a:lstStyle/>
          <a:p>
            <a:r>
              <a:rPr lang="en-US" dirty="0"/>
              <a:t>Additional Study - Privileged Identity Management</a:t>
            </a:r>
          </a:p>
        </p:txBody>
      </p:sp>
      <p:sp>
        <p:nvSpPr>
          <p:cNvPr id="5" name="Rectangle 4">
            <a:extLst>
              <a:ext uri="{FF2B5EF4-FFF2-40B4-BE49-F238E27FC236}">
                <a16:creationId xmlns:a16="http://schemas.microsoft.com/office/drawing/2014/main" id="{227DFC43-500A-4F56-8119-6805FCD2ECFD}"/>
              </a:ext>
            </a:extLst>
          </p:cNvPr>
          <p:cNvSpPr/>
          <p:nvPr/>
        </p:nvSpPr>
        <p:spPr bwMode="auto">
          <a:xfrm>
            <a:off x="636589" y="1385888"/>
            <a:ext cx="3392486"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BB9B92D8-D70F-4AAB-910D-F785505B190F}"/>
              </a:ext>
            </a:extLst>
          </p:cNvPr>
          <p:cNvSpPr/>
          <p:nvPr/>
        </p:nvSpPr>
        <p:spPr bwMode="auto">
          <a:xfrm>
            <a:off x="4133850" y="1385888"/>
            <a:ext cx="7148540"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12B48B17-62A9-4A1C-83F1-0B76A40F5EB4}"/>
              </a:ext>
            </a:extLst>
          </p:cNvPr>
          <p:cNvSpPr>
            <a:spLocks noGrp="1"/>
          </p:cNvSpPr>
          <p:nvPr>
            <p:ph type="body" sz="quarter" idx="4294967295"/>
          </p:nvPr>
        </p:nvSpPr>
        <p:spPr>
          <a:xfrm>
            <a:off x="4133850" y="2280680"/>
            <a:ext cx="6540650" cy="1181862"/>
          </a:xfrm>
        </p:spPr>
        <p:txBody>
          <a:bodyPr/>
          <a:lstStyle/>
          <a:p>
            <a:pPr marL="228600" lvl="1" indent="0">
              <a:buNone/>
            </a:pPr>
            <a:r>
              <a:rPr lang="en-US" sz="2400" i="0" dirty="0">
                <a:solidFill>
                  <a:srgbClr val="171717"/>
                </a:solidFill>
                <a:effectLst/>
                <a:latin typeface="Segoe UI" panose="020B0502040204020203" pitchFamily="34" charset="0"/>
              </a:rPr>
              <a:t>Protect identity and access with Microsoft 365</a:t>
            </a:r>
          </a:p>
          <a:p>
            <a:pPr marL="228600" lvl="1" indent="0">
              <a:buNone/>
            </a:pPr>
            <a:r>
              <a:rPr lang="en-US" sz="2400" i="0" dirty="0">
                <a:solidFill>
                  <a:srgbClr val="171717"/>
                </a:solidFill>
                <a:effectLst/>
                <a:latin typeface="Segoe UI" panose="020B0502040204020203" pitchFamily="34" charset="0"/>
              </a:rPr>
              <a:t>Getting Started with Microsoft Identity (Exercise)</a:t>
            </a:r>
            <a:br>
              <a:rPr lang="en-US" sz="2400" b="0" i="0" dirty="0">
                <a:effectLst/>
                <a:latin typeface="Segoe UI" panose="020B0502040204020203" pitchFamily="34" charset="0"/>
              </a:rPr>
            </a:br>
            <a:endParaRPr lang="en-US" sz="2400" dirty="0"/>
          </a:p>
        </p:txBody>
      </p:sp>
      <p:cxnSp>
        <p:nvCxnSpPr>
          <p:cNvPr id="9" name="Straight Connector 8">
            <a:extLst>
              <a:ext uri="{FF2B5EF4-FFF2-40B4-BE49-F238E27FC236}">
                <a16:creationId xmlns:a16="http://schemas.microsoft.com/office/drawing/2014/main" id="{FB86874E-84E1-4A32-A6BC-C0003D65637A}"/>
              </a:ext>
              <a:ext uri="{C183D7F6-B498-43B3-948B-1728B52AA6E4}">
                <adec:decorative xmlns:adec="http://schemas.microsoft.com/office/drawing/2017/decorative" val="1"/>
              </a:ext>
            </a:extLst>
          </p:cNvPr>
          <p:cNvCxnSpPr>
            <a:cxnSpLocks/>
          </p:cNvCxnSpPr>
          <p:nvPr/>
        </p:nvCxnSpPr>
        <p:spPr>
          <a:xfrm>
            <a:off x="4324350" y="2721004"/>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523D69E-CF13-4155-8C91-E97351FB5B8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spTree>
    <p:extLst>
      <p:ext uri="{BB962C8B-B14F-4D97-AF65-F5344CB8AC3E}">
        <p14:creationId xmlns:p14="http://schemas.microsoft.com/office/powerpoint/2010/main" val="307297830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Hybrid Identity</a:t>
            </a:r>
          </a:p>
        </p:txBody>
      </p:sp>
      <p:pic>
        <p:nvPicPr>
          <p:cNvPr id="4" name="Picture 3" descr="Icon of a person sitting in a desk">
            <a:extLst>
              <a:ext uri="{FF2B5EF4-FFF2-40B4-BE49-F238E27FC236}">
                <a16:creationId xmlns:a16="http://schemas.microsoft.com/office/drawing/2014/main" id="{C44DF5F1-658A-48E6-9C1D-0FCBBBE073A3}"/>
              </a:ext>
            </a:extLst>
          </p:cNvPr>
          <p:cNvPicPr>
            <a:picLocks noChangeAspect="1"/>
          </p:cNvPicPr>
          <p:nvPr/>
        </p:nvPicPr>
        <p:blipFill>
          <a:blip r:embed="rId3"/>
          <a:stretch>
            <a:fillRect/>
          </a:stretch>
        </p:blipFill>
        <p:spPr>
          <a:xfrm>
            <a:off x="9847023" y="2584524"/>
            <a:ext cx="1688951" cy="1688951"/>
          </a:xfrm>
          <a:prstGeom prst="rect">
            <a:avLst/>
          </a:prstGeom>
        </p:spPr>
      </p:pic>
    </p:spTree>
    <p:extLst>
      <p:ext uri="{BB962C8B-B14F-4D97-AF65-F5344CB8AC3E}">
        <p14:creationId xmlns:p14="http://schemas.microsoft.com/office/powerpoint/2010/main" val="162694188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cs typeface="Segoe UI"/>
              </a:rPr>
              <a:t>Hybrid Identity</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4294967295"/>
          </p:nvPr>
        </p:nvSpPr>
        <p:spPr>
          <a:xfrm>
            <a:off x="4442908" y="742285"/>
            <a:ext cx="6368527" cy="4588949"/>
          </a:xfrm>
        </p:spPr>
        <p:txBody>
          <a:bodyPr vert="horz" wrap="square" lIns="0" tIns="0" rIns="0" bIns="0" rtlCol="0" anchor="t">
            <a:spAutoFit/>
          </a:bodyPr>
          <a:lstStyle/>
          <a:p>
            <a:pPr marL="0" indent="0">
              <a:spcAft>
                <a:spcPts val="600"/>
              </a:spcAft>
              <a:buNone/>
            </a:pPr>
            <a:r>
              <a:rPr lang="en-US" dirty="0">
                <a:latin typeface="Segoe UI" panose="020B0502040204020203" pitchFamily="34" charset="0"/>
                <a:cs typeface="Segoe UI" panose="020B0502040204020203" pitchFamily="34" charset="0"/>
              </a:rPr>
              <a:t>Azure AD Connect</a:t>
            </a:r>
          </a:p>
          <a:p>
            <a:pPr marL="0" indent="0">
              <a:spcAft>
                <a:spcPts val="600"/>
              </a:spcAft>
              <a:buNone/>
            </a:pPr>
            <a:r>
              <a:rPr lang="en-US" dirty="0">
                <a:latin typeface="Segoe UI" panose="020B0502040204020203" pitchFamily="34" charset="0"/>
                <a:cs typeface="Segoe UI" panose="020B0502040204020203" pitchFamily="34" charset="0"/>
              </a:rPr>
              <a:t>Azure AD Connect cloud sync</a:t>
            </a:r>
          </a:p>
          <a:p>
            <a:pPr marL="0" indent="0">
              <a:spcAft>
                <a:spcPts val="600"/>
              </a:spcAft>
              <a:buNone/>
            </a:pPr>
            <a:r>
              <a:rPr lang="en-US" dirty="0">
                <a:latin typeface="Segoe UI" panose="020B0502040204020203" pitchFamily="34" charset="0"/>
                <a:cs typeface="Segoe UI" panose="020B0502040204020203" pitchFamily="34" charset="0"/>
              </a:rPr>
              <a:t>Authentication Options</a:t>
            </a:r>
          </a:p>
          <a:p>
            <a:pPr marL="0" indent="0">
              <a:spcAft>
                <a:spcPts val="600"/>
              </a:spcAft>
              <a:buNone/>
            </a:pPr>
            <a:r>
              <a:rPr lang="en-US" dirty="0">
                <a:latin typeface="Segoe UI" panose="020B0502040204020203" pitchFamily="34" charset="0"/>
                <a:cs typeface="Segoe UI" panose="020B0502040204020203" pitchFamily="34" charset="0"/>
              </a:rPr>
              <a:t>Password Hash Synchronization (PHS)</a:t>
            </a:r>
          </a:p>
          <a:p>
            <a:pPr marL="0" indent="0">
              <a:spcAft>
                <a:spcPts val="600"/>
              </a:spcAft>
              <a:buNone/>
            </a:pPr>
            <a:r>
              <a:rPr lang="en-US" dirty="0">
                <a:latin typeface="Segoe UI" panose="020B0502040204020203" pitchFamily="34" charset="0"/>
                <a:cs typeface="Segoe UI" panose="020B0502040204020203" pitchFamily="34" charset="0"/>
              </a:rPr>
              <a:t>Pass-through Authentication (PTA)</a:t>
            </a:r>
          </a:p>
          <a:p>
            <a:pPr marL="0" indent="0">
              <a:spcAft>
                <a:spcPts val="600"/>
              </a:spcAft>
              <a:buNone/>
            </a:pPr>
            <a:r>
              <a:rPr lang="en-US" dirty="0">
                <a:latin typeface="Segoe UI" panose="020B0502040204020203" pitchFamily="34" charset="0"/>
                <a:cs typeface="Segoe UI" panose="020B0502040204020203" pitchFamily="34" charset="0"/>
              </a:rPr>
              <a:t>Federation with Azure AD</a:t>
            </a:r>
          </a:p>
          <a:p>
            <a:pPr marL="0" indent="0">
              <a:spcAft>
                <a:spcPts val="600"/>
              </a:spcAft>
              <a:buNone/>
            </a:pPr>
            <a:r>
              <a:rPr lang="en-US" dirty="0">
                <a:latin typeface="Segoe UI" panose="020B0502040204020203" pitchFamily="34" charset="0"/>
                <a:cs typeface="Segoe UI" panose="020B0502040204020203" pitchFamily="34" charset="0"/>
              </a:rPr>
              <a:t>Password Writeback</a:t>
            </a:r>
          </a:p>
          <a:p>
            <a:pPr marL="0" indent="0">
              <a:spcAft>
                <a:spcPts val="600"/>
              </a:spcAft>
              <a:buNone/>
            </a:pPr>
            <a:r>
              <a:rPr lang="en-US" dirty="0">
                <a:solidFill>
                  <a:schemeClr val="tx1"/>
                </a:solidFill>
                <a:latin typeface="Segoe UI" panose="020B0502040204020203" pitchFamily="34" charset="0"/>
                <a:cs typeface="Segoe UI" panose="020B0502040204020203" pitchFamily="34" charset="0"/>
              </a:rPr>
              <a:t>Authentication Decision Tree</a:t>
            </a:r>
          </a:p>
        </p:txBody>
      </p:sp>
      <p:pic>
        <p:nvPicPr>
          <p:cNvPr id="6" name="Picture 5">
            <a:extLst>
              <a:ext uri="{FF2B5EF4-FFF2-40B4-BE49-F238E27FC236}">
                <a16:creationId xmlns:a16="http://schemas.microsoft.com/office/drawing/2014/main" id="{07B24074-08CF-4A42-8BF2-76713FA943B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0685" y="742285"/>
            <a:ext cx="629855" cy="4588949"/>
          </a:xfrm>
          <a:prstGeom prst="rect">
            <a:avLst/>
          </a:prstGeom>
        </p:spPr>
      </p:pic>
    </p:spTree>
    <p:extLst>
      <p:ext uri="{BB962C8B-B14F-4D97-AF65-F5344CB8AC3E}">
        <p14:creationId xmlns:p14="http://schemas.microsoft.com/office/powerpoint/2010/main" val="121663772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a:t>Azure AD Connect</a:t>
            </a:r>
          </a:p>
        </p:txBody>
      </p:sp>
      <p:sp>
        <p:nvSpPr>
          <p:cNvPr id="6" name="Rectangle 5">
            <a:extLst>
              <a:ext uri="{FF2B5EF4-FFF2-40B4-BE49-F238E27FC236}">
                <a16:creationId xmlns:a16="http://schemas.microsoft.com/office/drawing/2014/main" id="{DA999323-DFB9-49F1-B25C-E5CBD4BEDE30}"/>
              </a:ext>
            </a:extLst>
          </p:cNvPr>
          <p:cNvSpPr/>
          <p:nvPr/>
        </p:nvSpPr>
        <p:spPr bwMode="auto">
          <a:xfrm>
            <a:off x="588263" y="1349435"/>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Integrate your on-premises directories with Azure Active Directory</a:t>
            </a:r>
          </a:p>
        </p:txBody>
      </p:sp>
      <p:sp>
        <p:nvSpPr>
          <p:cNvPr id="8" name="Rectangle 7">
            <a:extLst>
              <a:ext uri="{FF2B5EF4-FFF2-40B4-BE49-F238E27FC236}">
                <a16:creationId xmlns:a16="http://schemas.microsoft.com/office/drawing/2014/main" id="{3CEF663D-1B54-4271-A2EE-F3025C246FE1}"/>
              </a:ext>
            </a:extLst>
          </p:cNvPr>
          <p:cNvSpPr/>
          <p:nvPr/>
        </p:nvSpPr>
        <p:spPr bwMode="auto">
          <a:xfrm>
            <a:off x="588262" y="2762015"/>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Provides a common identity for your users for Office 365, Azure, and SaaS applications integrated with Azure AD</a:t>
            </a:r>
          </a:p>
        </p:txBody>
      </p:sp>
      <p:sp>
        <p:nvSpPr>
          <p:cNvPr id="10" name="Rectangle 9">
            <a:extLst>
              <a:ext uri="{FF2B5EF4-FFF2-40B4-BE49-F238E27FC236}">
                <a16:creationId xmlns:a16="http://schemas.microsoft.com/office/drawing/2014/main" id="{3361BF02-005D-4217-A479-3F0A6FB89C3C}"/>
              </a:ext>
            </a:extLst>
          </p:cNvPr>
          <p:cNvSpPr/>
          <p:nvPr/>
        </p:nvSpPr>
        <p:spPr bwMode="auto">
          <a:xfrm>
            <a:off x="588263" y="4174595"/>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There are several authentication options to enable hybrid identity</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3"/>
          <a:stretch>
            <a:fillRect/>
          </a:stretch>
        </p:blipFill>
        <p:spPr>
          <a:xfrm>
            <a:off x="6024578" y="1840902"/>
            <a:ext cx="5579159" cy="3176195"/>
          </a:xfrm>
          <a:prstGeom prst="rect">
            <a:avLst/>
          </a:prstGeom>
        </p:spPr>
      </p:pic>
      <p:sp>
        <p:nvSpPr>
          <p:cNvPr id="16" name="Rectangle 15">
            <a:extLst>
              <a:ext uri="{FF2B5EF4-FFF2-40B4-BE49-F238E27FC236}">
                <a16:creationId xmlns:a16="http://schemas.microsoft.com/office/drawing/2014/main" id="{E6397FBE-C4D3-4B33-AA37-C6595E2C26E4}"/>
              </a:ext>
              <a:ext uri="{C183D7F6-B498-43B3-948B-1728B52AA6E4}">
                <adec:decorative xmlns:adec="http://schemas.microsoft.com/office/drawing/2017/decorative" val="1"/>
              </a:ext>
            </a:extLst>
          </p:cNvPr>
          <p:cNvSpPr/>
          <p:nvPr/>
        </p:nvSpPr>
        <p:spPr bwMode="auto">
          <a:xfrm>
            <a:off x="5844407" y="1349435"/>
            <a:ext cx="6118097" cy="40939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0767109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0B03-9A6D-427F-9D54-3A5D9B6DAC03}"/>
              </a:ext>
            </a:extLst>
          </p:cNvPr>
          <p:cNvSpPr>
            <a:spLocks noGrp="1"/>
          </p:cNvSpPr>
          <p:nvPr>
            <p:ph type="title"/>
          </p:nvPr>
        </p:nvSpPr>
        <p:spPr/>
        <p:txBody>
          <a:bodyPr/>
          <a:lstStyle/>
          <a:p>
            <a:r>
              <a:rPr lang="en-US" dirty="0"/>
              <a:t>Azure AD Connect cloud sync</a:t>
            </a:r>
          </a:p>
        </p:txBody>
      </p:sp>
      <p:pic>
        <p:nvPicPr>
          <p:cNvPr id="4" name="Picture 3">
            <a:extLst>
              <a:ext uri="{FF2B5EF4-FFF2-40B4-BE49-F238E27FC236}">
                <a16:creationId xmlns:a16="http://schemas.microsoft.com/office/drawing/2014/main" id="{676D097B-4DCD-438B-B74F-349395719DDC}"/>
              </a:ext>
            </a:extLst>
          </p:cNvPr>
          <p:cNvPicPr>
            <a:picLocks noChangeAspect="1"/>
          </p:cNvPicPr>
          <p:nvPr/>
        </p:nvPicPr>
        <p:blipFill>
          <a:blip r:embed="rId3"/>
          <a:stretch>
            <a:fillRect/>
          </a:stretch>
        </p:blipFill>
        <p:spPr>
          <a:xfrm>
            <a:off x="297442" y="1677952"/>
            <a:ext cx="6605121" cy="3226401"/>
          </a:xfrm>
          <a:prstGeom prst="rect">
            <a:avLst/>
          </a:prstGeom>
        </p:spPr>
      </p:pic>
      <p:sp>
        <p:nvSpPr>
          <p:cNvPr id="6" name="Rectangle 5">
            <a:extLst>
              <a:ext uri="{FF2B5EF4-FFF2-40B4-BE49-F238E27FC236}">
                <a16:creationId xmlns:a16="http://schemas.microsoft.com/office/drawing/2014/main" id="{D4572567-1704-4B99-A6C5-FB7E5657F95C}"/>
              </a:ext>
            </a:extLst>
          </p:cNvPr>
          <p:cNvSpPr/>
          <p:nvPr/>
        </p:nvSpPr>
        <p:spPr bwMode="auto">
          <a:xfrm>
            <a:off x="6902564" y="1244185"/>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Alternate method to integrate your on-premises directories with Azure Active Directory</a:t>
            </a:r>
          </a:p>
        </p:txBody>
      </p:sp>
      <p:sp>
        <p:nvSpPr>
          <p:cNvPr id="8" name="Rectangle 7">
            <a:extLst>
              <a:ext uri="{FF2B5EF4-FFF2-40B4-BE49-F238E27FC236}">
                <a16:creationId xmlns:a16="http://schemas.microsoft.com/office/drawing/2014/main" id="{93C97A9D-3F6C-4FBA-9C94-C34A79500A71}"/>
              </a:ext>
            </a:extLst>
          </p:cNvPr>
          <p:cNvSpPr/>
          <p:nvPr/>
        </p:nvSpPr>
        <p:spPr bwMode="auto">
          <a:xfrm>
            <a:off x="6902563" y="2656765"/>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Uses the Azure AD cloud provisioning agent</a:t>
            </a:r>
          </a:p>
        </p:txBody>
      </p:sp>
      <p:sp>
        <p:nvSpPr>
          <p:cNvPr id="10" name="Rectangle 9">
            <a:extLst>
              <a:ext uri="{FF2B5EF4-FFF2-40B4-BE49-F238E27FC236}">
                <a16:creationId xmlns:a16="http://schemas.microsoft.com/office/drawing/2014/main" id="{C69A629F-EEDA-4909-9A14-9A1B91AF9960}"/>
              </a:ext>
            </a:extLst>
          </p:cNvPr>
          <p:cNvSpPr/>
          <p:nvPr/>
        </p:nvSpPr>
        <p:spPr bwMode="auto">
          <a:xfrm>
            <a:off x="6902564" y="4069345"/>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Runs stand-alone or along-side Azure AD Connect</a:t>
            </a:r>
          </a:p>
        </p:txBody>
      </p:sp>
    </p:spTree>
    <p:extLst>
      <p:ext uri="{BB962C8B-B14F-4D97-AF65-F5344CB8AC3E}">
        <p14:creationId xmlns:p14="http://schemas.microsoft.com/office/powerpoint/2010/main" val="421821855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1FD7-02B2-431A-AF26-9D42C7E12517}"/>
              </a:ext>
            </a:extLst>
          </p:cNvPr>
          <p:cNvSpPr>
            <a:spLocks noGrp="1"/>
          </p:cNvSpPr>
          <p:nvPr>
            <p:ph type="title"/>
          </p:nvPr>
        </p:nvSpPr>
        <p:spPr/>
        <p:txBody>
          <a:bodyPr/>
          <a:lstStyle/>
          <a:p>
            <a:r>
              <a:rPr lang="en-US"/>
              <a:t>Authentication Options</a:t>
            </a:r>
          </a:p>
        </p:txBody>
      </p:sp>
      <p:sp>
        <p:nvSpPr>
          <p:cNvPr id="4" name="Rectangle 3">
            <a:extLst>
              <a:ext uri="{FF2B5EF4-FFF2-40B4-BE49-F238E27FC236}">
                <a16:creationId xmlns:a16="http://schemas.microsoft.com/office/drawing/2014/main" id="{B25151AA-5EFE-4F06-9AE5-B76AD8E7E447}"/>
              </a:ext>
            </a:extLst>
          </p:cNvPr>
          <p:cNvSpPr/>
          <p:nvPr/>
        </p:nvSpPr>
        <p:spPr bwMode="auto">
          <a:xfrm>
            <a:off x="588263" y="1365569"/>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Password Hash Synchronization (PHS) can synchronize an encrypted version of the password hash for user accounts</a:t>
            </a:r>
          </a:p>
        </p:txBody>
      </p:sp>
      <p:sp>
        <p:nvSpPr>
          <p:cNvPr id="8" name="Rectangle 7">
            <a:extLst>
              <a:ext uri="{FF2B5EF4-FFF2-40B4-BE49-F238E27FC236}">
                <a16:creationId xmlns:a16="http://schemas.microsoft.com/office/drawing/2014/main" id="{30A732FF-A31A-4D7A-9A13-ACF2DE96BB2F}"/>
              </a:ext>
            </a:extLst>
          </p:cNvPr>
          <p:cNvSpPr/>
          <p:nvPr/>
        </p:nvSpPr>
        <p:spPr bwMode="auto">
          <a:xfrm>
            <a:off x="588263" y="2778149"/>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Pass-through authentication (PTA) authenticates the username and password with the on-premises domain controllers</a:t>
            </a:r>
          </a:p>
        </p:txBody>
      </p:sp>
      <p:sp>
        <p:nvSpPr>
          <p:cNvPr id="10" name="Rectangle 9">
            <a:extLst>
              <a:ext uri="{FF2B5EF4-FFF2-40B4-BE49-F238E27FC236}">
                <a16:creationId xmlns:a16="http://schemas.microsoft.com/office/drawing/2014/main" id="{B5B0CCB9-25AC-4B1E-B36D-1B5B904A26D4}"/>
              </a:ext>
            </a:extLst>
          </p:cNvPr>
          <p:cNvSpPr/>
          <p:nvPr/>
        </p:nvSpPr>
        <p:spPr bwMode="auto">
          <a:xfrm>
            <a:off x="588264" y="4190729"/>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AD FS is the Microsoft implementation of an identity federation solution that uses claims-based authentication </a:t>
            </a:r>
          </a:p>
        </p:txBody>
      </p:sp>
      <p:pic>
        <p:nvPicPr>
          <p:cNvPr id="6" name="Picture 5" descr="Diagram of Azure AD using password synchronization and federation with AD FS to access the on-premises infrastructure.">
            <a:extLst>
              <a:ext uri="{FF2B5EF4-FFF2-40B4-BE49-F238E27FC236}">
                <a16:creationId xmlns:a16="http://schemas.microsoft.com/office/drawing/2014/main" id="{6225261A-5FC3-4ED8-95D5-2DA06BE9862F}"/>
              </a:ext>
            </a:extLst>
          </p:cNvPr>
          <p:cNvPicPr>
            <a:picLocks noChangeAspect="1"/>
          </p:cNvPicPr>
          <p:nvPr/>
        </p:nvPicPr>
        <p:blipFill>
          <a:blip r:embed="rId3"/>
          <a:stretch>
            <a:fillRect/>
          </a:stretch>
        </p:blipFill>
        <p:spPr>
          <a:xfrm>
            <a:off x="6443540" y="1570208"/>
            <a:ext cx="4907705" cy="3938357"/>
          </a:xfrm>
          <a:prstGeom prst="rect">
            <a:avLst/>
          </a:prstGeom>
        </p:spPr>
      </p:pic>
      <p:sp>
        <p:nvSpPr>
          <p:cNvPr id="12" name="Rectangle 11">
            <a:extLst>
              <a:ext uri="{FF2B5EF4-FFF2-40B4-BE49-F238E27FC236}">
                <a16:creationId xmlns:a16="http://schemas.microsoft.com/office/drawing/2014/main" id="{A617C1A5-2699-4F5D-8F67-112878418B60}"/>
              </a:ext>
              <a:ext uri="{C183D7F6-B498-43B3-948B-1728B52AA6E4}">
                <adec:decorative xmlns:adec="http://schemas.microsoft.com/office/drawing/2017/decorative" val="1"/>
              </a:ext>
            </a:extLst>
          </p:cNvPr>
          <p:cNvSpPr/>
          <p:nvPr/>
        </p:nvSpPr>
        <p:spPr bwMode="auto">
          <a:xfrm>
            <a:off x="5844407" y="1365569"/>
            <a:ext cx="6118097" cy="4077800"/>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3741433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Password Hash Synchronization</a:t>
            </a:r>
          </a:p>
        </p:txBody>
      </p:sp>
      <p:sp>
        <p:nvSpPr>
          <p:cNvPr id="2" name="Rectangle 1">
            <a:extLst>
              <a:ext uri="{FF2B5EF4-FFF2-40B4-BE49-F238E27FC236}">
                <a16:creationId xmlns:a16="http://schemas.microsoft.com/office/drawing/2014/main" id="{46F05C59-125A-44BD-AED9-C6A7AF78DBF1}"/>
              </a:ext>
            </a:extLst>
          </p:cNvPr>
          <p:cNvSpPr/>
          <p:nvPr/>
        </p:nvSpPr>
        <p:spPr bwMode="auto">
          <a:xfrm>
            <a:off x="588263" y="1380681"/>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Password hash synchronizes user passwords from on-premises Active Directory to cloud-based Azure AD</a:t>
            </a:r>
          </a:p>
        </p:txBody>
      </p:sp>
      <p:sp>
        <p:nvSpPr>
          <p:cNvPr id="4" name="Rectangle 3">
            <a:extLst>
              <a:ext uri="{FF2B5EF4-FFF2-40B4-BE49-F238E27FC236}">
                <a16:creationId xmlns:a16="http://schemas.microsoft.com/office/drawing/2014/main" id="{4299BD27-2277-425A-BC4F-F9A563B43CF9}"/>
              </a:ext>
            </a:extLst>
          </p:cNvPr>
          <p:cNvSpPr/>
          <p:nvPr/>
        </p:nvSpPr>
        <p:spPr bwMode="auto">
          <a:xfrm>
            <a:off x="588263" y="2793261"/>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Sign into Azure AD services using the on-premises password</a:t>
            </a:r>
          </a:p>
        </p:txBody>
      </p:sp>
      <p:sp>
        <p:nvSpPr>
          <p:cNvPr id="8" name="Rectangle 7">
            <a:extLst>
              <a:ext uri="{FF2B5EF4-FFF2-40B4-BE49-F238E27FC236}">
                <a16:creationId xmlns:a16="http://schemas.microsoft.com/office/drawing/2014/main" id="{ADC2E03C-DB90-414D-9D82-76E71C4027CC}"/>
              </a:ext>
            </a:extLst>
          </p:cNvPr>
          <p:cNvSpPr/>
          <p:nvPr/>
        </p:nvSpPr>
        <p:spPr bwMode="auto">
          <a:xfrm>
            <a:off x="588264" y="4205841"/>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Improve the productivity of your users and reduce your helpdesk costs</a:t>
            </a:r>
          </a:p>
        </p:txBody>
      </p:sp>
      <p:pic>
        <p:nvPicPr>
          <p:cNvPr id="3" name="Picture 2" descr="Users and devices are shown connecting to the on-premises AD, Azure AD, Office 365, and SaaS Apps. Password1 is being used to connect. ">
            <a:extLst>
              <a:ext uri="{FF2B5EF4-FFF2-40B4-BE49-F238E27FC236}">
                <a16:creationId xmlns:a16="http://schemas.microsoft.com/office/drawing/2014/main" id="{2EE4C7F4-423B-436B-BC08-378CAF413451}"/>
              </a:ext>
            </a:extLst>
          </p:cNvPr>
          <p:cNvPicPr>
            <a:picLocks noChangeAspect="1"/>
          </p:cNvPicPr>
          <p:nvPr/>
        </p:nvPicPr>
        <p:blipFill>
          <a:blip r:embed="rId3"/>
          <a:stretch>
            <a:fillRect/>
          </a:stretch>
        </p:blipFill>
        <p:spPr>
          <a:xfrm>
            <a:off x="6209380" y="2015068"/>
            <a:ext cx="5576251" cy="2632236"/>
          </a:xfrm>
          <a:prstGeom prst="rect">
            <a:avLst/>
          </a:prstGeom>
        </p:spPr>
      </p:pic>
      <p:sp>
        <p:nvSpPr>
          <p:cNvPr id="10" name="Rectangle 9">
            <a:extLst>
              <a:ext uri="{FF2B5EF4-FFF2-40B4-BE49-F238E27FC236}">
                <a16:creationId xmlns:a16="http://schemas.microsoft.com/office/drawing/2014/main" id="{154F634E-29FA-466F-8E4E-E93D88F415D4}"/>
              </a:ext>
              <a:ext uri="{C183D7F6-B498-43B3-948B-1728B52AA6E4}">
                <adec:decorative xmlns:adec="http://schemas.microsoft.com/office/drawing/2017/decorative" val="1"/>
              </a:ext>
            </a:extLst>
          </p:cNvPr>
          <p:cNvSpPr/>
          <p:nvPr/>
        </p:nvSpPr>
        <p:spPr bwMode="auto">
          <a:xfrm>
            <a:off x="5886962" y="1380681"/>
            <a:ext cx="6118097" cy="40939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9663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548-BD5C-42EC-8B88-1102D5CA4BE0}"/>
              </a:ext>
            </a:extLst>
          </p:cNvPr>
          <p:cNvSpPr>
            <a:spLocks noGrp="1"/>
          </p:cNvSpPr>
          <p:nvPr>
            <p:ph type="title"/>
          </p:nvPr>
        </p:nvSpPr>
        <p:spPr/>
        <p:txBody>
          <a:bodyPr/>
          <a:lstStyle/>
          <a:p>
            <a:r>
              <a:rPr lang="en-US" dirty="0"/>
              <a:t>Azure AD versus Active Directory Domain Services (AD DS)</a:t>
            </a:r>
          </a:p>
        </p:txBody>
      </p:sp>
      <p:grpSp>
        <p:nvGrpSpPr>
          <p:cNvPr id="51" name="Group 50" descr="Windows Server AD Domain Services overlaps with Azure Active Directory with users, groups, authentication, and authorization. ">
            <a:extLst>
              <a:ext uri="{FF2B5EF4-FFF2-40B4-BE49-F238E27FC236}">
                <a16:creationId xmlns:a16="http://schemas.microsoft.com/office/drawing/2014/main" id="{88A9980D-B708-44C2-B568-5D2642C29B40}"/>
              </a:ext>
            </a:extLst>
          </p:cNvPr>
          <p:cNvGrpSpPr/>
          <p:nvPr/>
        </p:nvGrpSpPr>
        <p:grpSpPr>
          <a:xfrm>
            <a:off x="682876" y="1055411"/>
            <a:ext cx="10672707" cy="3426790"/>
            <a:chOff x="500939" y="1327973"/>
            <a:chExt cx="10672707" cy="3426790"/>
          </a:xfrm>
        </p:grpSpPr>
        <p:sp>
          <p:nvSpPr>
            <p:cNvPr id="3" name="Rectangle: Rounded Corners 2">
              <a:extLst>
                <a:ext uri="{FF2B5EF4-FFF2-40B4-BE49-F238E27FC236}">
                  <a16:creationId xmlns:a16="http://schemas.microsoft.com/office/drawing/2014/main" id="{D6F6F7DD-A2E1-4C41-98C0-58FCEC96A9EF}"/>
                </a:ext>
              </a:extLst>
            </p:cNvPr>
            <p:cNvSpPr/>
            <p:nvPr/>
          </p:nvSpPr>
          <p:spPr bwMode="auto">
            <a:xfrm>
              <a:off x="2637322" y="2204184"/>
              <a:ext cx="5958037" cy="2396691"/>
            </a:xfrm>
            <a:prstGeom prst="roundRect">
              <a:avLst/>
            </a:prstGeom>
            <a:solidFill>
              <a:srgbClr val="EBF3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3B996BA0-B470-4221-BD84-09C521282169}"/>
                </a:ext>
              </a:extLst>
            </p:cNvPr>
            <p:cNvSpPr/>
            <p:nvPr/>
          </p:nvSpPr>
          <p:spPr bwMode="auto">
            <a:xfrm>
              <a:off x="4442057" y="2175309"/>
              <a:ext cx="2002055" cy="2425566"/>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2BE92FDD-E328-43EC-97AF-DC0E62C0019C}"/>
                </a:ext>
              </a:extLst>
            </p:cNvPr>
            <p:cNvSpPr txBox="1"/>
            <p:nvPr/>
          </p:nvSpPr>
          <p:spPr>
            <a:xfrm>
              <a:off x="3038943" y="2772539"/>
              <a:ext cx="1001493" cy="1231106"/>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Auth</a:t>
              </a:r>
            </a:p>
            <a:p>
              <a:pPr algn="ctr"/>
              <a:endParaRPr lang="en-US" sz="2000" dirty="0">
                <a:gradFill>
                  <a:gsLst>
                    <a:gs pos="2917">
                      <a:schemeClr val="tx1"/>
                    </a:gs>
                    <a:gs pos="30000">
                      <a:schemeClr val="tx1"/>
                    </a:gs>
                  </a:gsLst>
                  <a:lin ang="5400000" scaled="0"/>
                </a:gradFill>
              </a:endParaRPr>
            </a:p>
            <a:p>
              <a:pPr algn="ctr"/>
              <a:r>
                <a:rPr lang="en-US" sz="2000" dirty="0">
                  <a:gradFill>
                    <a:gsLst>
                      <a:gs pos="2917">
                        <a:schemeClr val="tx1"/>
                      </a:gs>
                      <a:gs pos="30000">
                        <a:schemeClr val="tx1"/>
                      </a:gs>
                    </a:gsLst>
                    <a:lin ang="5400000" scaled="0"/>
                  </a:gradFill>
                </a:rPr>
                <a:t>Kerberos</a:t>
              </a:r>
            </a:p>
            <a:p>
              <a:pPr algn="ctr"/>
              <a:r>
                <a:rPr lang="en-US" sz="2000" dirty="0">
                  <a:gradFill>
                    <a:gsLst>
                      <a:gs pos="2917">
                        <a:schemeClr val="tx1"/>
                      </a:gs>
                      <a:gs pos="30000">
                        <a:schemeClr val="tx1"/>
                      </a:gs>
                    </a:gsLst>
                    <a:lin ang="5400000" scaled="0"/>
                  </a:gradFill>
                </a:rPr>
                <a:t>NTLM</a:t>
              </a:r>
            </a:p>
          </p:txBody>
        </p:sp>
        <p:sp>
          <p:nvSpPr>
            <p:cNvPr id="6" name="TextBox 5">
              <a:extLst>
                <a:ext uri="{FF2B5EF4-FFF2-40B4-BE49-F238E27FC236}">
                  <a16:creationId xmlns:a16="http://schemas.microsoft.com/office/drawing/2014/main" id="{1A942304-BD14-4EDA-9A17-4B4EBB893E67}"/>
                </a:ext>
              </a:extLst>
            </p:cNvPr>
            <p:cNvSpPr txBox="1"/>
            <p:nvPr/>
          </p:nvSpPr>
          <p:spPr>
            <a:xfrm>
              <a:off x="4550243" y="3224463"/>
              <a:ext cx="1785682" cy="1231106"/>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Users &amp; Groups</a:t>
              </a:r>
            </a:p>
            <a:p>
              <a:pPr algn="ctr"/>
              <a:r>
                <a:rPr lang="en-US" sz="2000" dirty="0">
                  <a:gradFill>
                    <a:gsLst>
                      <a:gs pos="2917">
                        <a:schemeClr val="tx1"/>
                      </a:gs>
                      <a:gs pos="30000">
                        <a:schemeClr val="tx1"/>
                      </a:gs>
                    </a:gsLst>
                    <a:lin ang="5400000" scaled="0"/>
                  </a:gradFill>
                </a:rPr>
                <a:t>Authentication</a:t>
              </a:r>
            </a:p>
            <a:p>
              <a:pPr algn="ctr"/>
              <a:r>
                <a:rPr lang="en-US" sz="2000" dirty="0">
                  <a:gradFill>
                    <a:gsLst>
                      <a:gs pos="2917">
                        <a:schemeClr val="tx1"/>
                      </a:gs>
                      <a:gs pos="30000">
                        <a:schemeClr val="tx1"/>
                      </a:gs>
                    </a:gsLst>
                    <a:lin ang="5400000" scaled="0"/>
                  </a:gradFill>
                </a:rPr>
                <a:t>+</a:t>
              </a:r>
            </a:p>
            <a:p>
              <a:pPr algn="ctr"/>
              <a:r>
                <a:rPr lang="en-US" sz="2000" dirty="0">
                  <a:gradFill>
                    <a:gsLst>
                      <a:gs pos="2917">
                        <a:schemeClr val="tx1"/>
                      </a:gs>
                      <a:gs pos="30000">
                        <a:schemeClr val="tx1"/>
                      </a:gs>
                    </a:gsLst>
                    <a:lin ang="5400000" scaled="0"/>
                  </a:gradFill>
                </a:rPr>
                <a:t>Authorization</a:t>
              </a:r>
            </a:p>
          </p:txBody>
        </p:sp>
        <p:sp>
          <p:nvSpPr>
            <p:cNvPr id="7" name="TextBox 6">
              <a:extLst>
                <a:ext uri="{FF2B5EF4-FFF2-40B4-BE49-F238E27FC236}">
                  <a16:creationId xmlns:a16="http://schemas.microsoft.com/office/drawing/2014/main" id="{FF177F42-3861-4A79-B3C1-19FEEBF41F24}"/>
                </a:ext>
              </a:extLst>
            </p:cNvPr>
            <p:cNvSpPr txBox="1"/>
            <p:nvPr/>
          </p:nvSpPr>
          <p:spPr>
            <a:xfrm>
              <a:off x="6541903" y="2772539"/>
              <a:ext cx="1955664" cy="153888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Auth</a:t>
              </a:r>
            </a:p>
            <a:p>
              <a:pPr algn="ctr"/>
              <a:endParaRPr lang="en-US" sz="2000" dirty="0">
                <a:gradFill>
                  <a:gsLst>
                    <a:gs pos="2917">
                      <a:schemeClr val="tx1"/>
                    </a:gs>
                    <a:gs pos="30000">
                      <a:schemeClr val="tx1"/>
                    </a:gs>
                  </a:gsLst>
                  <a:lin ang="5400000" scaled="0"/>
                </a:gradFill>
              </a:endParaRPr>
            </a:p>
            <a:p>
              <a:pPr algn="ctr"/>
              <a:r>
                <a:rPr lang="en-US" sz="2000" dirty="0">
                  <a:gradFill>
                    <a:gsLst>
                      <a:gs pos="2917">
                        <a:schemeClr val="tx1"/>
                      </a:gs>
                      <a:gs pos="30000">
                        <a:schemeClr val="tx1"/>
                      </a:gs>
                    </a:gsLst>
                    <a:lin ang="5400000" scaled="0"/>
                  </a:gradFill>
                </a:rPr>
                <a:t>SAML</a:t>
              </a:r>
            </a:p>
            <a:p>
              <a:pPr algn="ctr"/>
              <a:r>
                <a:rPr lang="en-US" sz="2000" dirty="0">
                  <a:gradFill>
                    <a:gsLst>
                      <a:gs pos="2917">
                        <a:schemeClr val="tx1"/>
                      </a:gs>
                      <a:gs pos="30000">
                        <a:schemeClr val="tx1"/>
                      </a:gs>
                    </a:gsLst>
                    <a:lin ang="5400000" scaled="0"/>
                  </a:gradFill>
                </a:rPr>
                <a:t>OpenID Connect</a:t>
              </a:r>
            </a:p>
            <a:p>
              <a:pPr algn="ctr"/>
              <a:r>
                <a:rPr lang="en-US" sz="2000" dirty="0">
                  <a:gradFill>
                    <a:gsLst>
                      <a:gs pos="2917">
                        <a:schemeClr val="tx1"/>
                      </a:gs>
                      <a:gs pos="30000">
                        <a:schemeClr val="tx1"/>
                      </a:gs>
                    </a:gsLst>
                    <a:lin ang="5400000" scaled="0"/>
                  </a:gradFill>
                </a:rPr>
                <a:t>WS-Federation</a:t>
              </a:r>
            </a:p>
          </p:txBody>
        </p:sp>
        <p:sp>
          <p:nvSpPr>
            <p:cNvPr id="8" name="TextBox 7">
              <a:extLst>
                <a:ext uri="{FF2B5EF4-FFF2-40B4-BE49-F238E27FC236}">
                  <a16:creationId xmlns:a16="http://schemas.microsoft.com/office/drawing/2014/main" id="{7FD27B87-E3F8-40EB-8519-EBCDCCAE48BC}"/>
                </a:ext>
              </a:extLst>
            </p:cNvPr>
            <p:cNvSpPr txBox="1"/>
            <p:nvPr/>
          </p:nvSpPr>
          <p:spPr>
            <a:xfrm>
              <a:off x="3152755" y="1327973"/>
              <a:ext cx="1965025" cy="861774"/>
            </a:xfrm>
            <a:prstGeom prst="rect">
              <a:avLst/>
            </a:prstGeom>
            <a:noFill/>
          </p:spPr>
          <p:txBody>
            <a:bodyPr wrap="none" lIns="0" tIns="0" rIns="0" bIns="0" rtlCol="0">
              <a:spAutoFit/>
            </a:bodyPr>
            <a:lstStyle/>
            <a:p>
              <a:pPr algn="ctr"/>
              <a:r>
                <a:rPr lang="en-US" sz="2000" b="1" dirty="0">
                  <a:gradFill>
                    <a:gsLst>
                      <a:gs pos="2917">
                        <a:schemeClr val="tx1"/>
                      </a:gs>
                      <a:gs pos="30000">
                        <a:schemeClr val="tx1"/>
                      </a:gs>
                    </a:gsLst>
                    <a:lin ang="5400000" scaled="0"/>
                  </a:gradFill>
                </a:rPr>
                <a:t>Windows Server</a:t>
              </a:r>
            </a:p>
            <a:p>
              <a:pPr algn="ctr"/>
              <a:r>
                <a:rPr lang="en-US" sz="1800" dirty="0">
                  <a:gradFill>
                    <a:gsLst>
                      <a:gs pos="2917">
                        <a:schemeClr val="tx1"/>
                      </a:gs>
                      <a:gs pos="30000">
                        <a:schemeClr val="tx1"/>
                      </a:gs>
                    </a:gsLst>
                    <a:lin ang="5400000" scaled="0"/>
                  </a:gradFill>
                </a:rPr>
                <a:t>Active Directory</a:t>
              </a:r>
            </a:p>
            <a:p>
              <a:pPr algn="ctr"/>
              <a:r>
                <a:rPr lang="en-US" sz="1800" dirty="0">
                  <a:gradFill>
                    <a:gsLst>
                      <a:gs pos="2917">
                        <a:schemeClr val="tx1"/>
                      </a:gs>
                      <a:gs pos="30000">
                        <a:schemeClr val="tx1"/>
                      </a:gs>
                    </a:gsLst>
                    <a:lin ang="5400000" scaled="0"/>
                  </a:gradFill>
                </a:rPr>
                <a:t>Domain Services</a:t>
              </a:r>
            </a:p>
          </p:txBody>
        </p:sp>
        <p:sp>
          <p:nvSpPr>
            <p:cNvPr id="9" name="TextBox 8">
              <a:extLst>
                <a:ext uri="{FF2B5EF4-FFF2-40B4-BE49-F238E27FC236}">
                  <a16:creationId xmlns:a16="http://schemas.microsoft.com/office/drawing/2014/main" id="{A17C63E9-DF36-4418-860B-91FDDFF4F403}"/>
                </a:ext>
              </a:extLst>
            </p:cNvPr>
            <p:cNvSpPr txBox="1"/>
            <p:nvPr/>
          </p:nvSpPr>
          <p:spPr>
            <a:xfrm>
              <a:off x="6444112" y="1621311"/>
              <a:ext cx="1618905" cy="553998"/>
            </a:xfrm>
            <a:prstGeom prst="rect">
              <a:avLst/>
            </a:prstGeom>
            <a:noFill/>
          </p:spPr>
          <p:txBody>
            <a:bodyPr wrap="none" lIns="0" tIns="0" rIns="0" bIns="0" rtlCol="0">
              <a:spAutoFit/>
            </a:bodyPr>
            <a:lstStyle/>
            <a:p>
              <a:pPr algn="ctr"/>
              <a:r>
                <a:rPr lang="en-US" sz="1800" dirty="0">
                  <a:gradFill>
                    <a:gsLst>
                      <a:gs pos="2917">
                        <a:schemeClr val="tx1"/>
                      </a:gs>
                      <a:gs pos="30000">
                        <a:schemeClr val="tx1"/>
                      </a:gs>
                    </a:gsLst>
                    <a:lin ang="5400000" scaled="0"/>
                  </a:gradFill>
                </a:rPr>
                <a:t>Azure</a:t>
              </a:r>
            </a:p>
            <a:p>
              <a:pPr algn="ctr"/>
              <a:r>
                <a:rPr lang="en-US" sz="1800" dirty="0">
                  <a:gradFill>
                    <a:gsLst>
                      <a:gs pos="2917">
                        <a:schemeClr val="tx1"/>
                      </a:gs>
                      <a:gs pos="30000">
                        <a:schemeClr val="tx1"/>
                      </a:gs>
                    </a:gsLst>
                    <a:lin ang="5400000" scaled="0"/>
                  </a:gradFill>
                </a:rPr>
                <a:t>Active Directory</a:t>
              </a:r>
            </a:p>
          </p:txBody>
        </p:sp>
        <p:sp>
          <p:nvSpPr>
            <p:cNvPr id="10" name="Rectangle 9">
              <a:extLst>
                <a:ext uri="{FF2B5EF4-FFF2-40B4-BE49-F238E27FC236}">
                  <a16:creationId xmlns:a16="http://schemas.microsoft.com/office/drawing/2014/main" id="{26E204B3-5C02-49AA-896C-AD48893C557F}"/>
                </a:ext>
              </a:extLst>
            </p:cNvPr>
            <p:cNvSpPr/>
            <p:nvPr/>
          </p:nvSpPr>
          <p:spPr bwMode="auto">
            <a:xfrm>
              <a:off x="664142" y="3157085"/>
              <a:ext cx="1126156" cy="1298483"/>
            </a:xfrm>
            <a:prstGeom prst="rect">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73D5FA9A-911D-4B39-890C-DD930729B772}"/>
                </a:ext>
              </a:extLst>
            </p:cNvPr>
            <p:cNvSpPr/>
            <p:nvPr/>
          </p:nvSpPr>
          <p:spPr bwMode="auto">
            <a:xfrm>
              <a:off x="9442383" y="2435193"/>
              <a:ext cx="1731263" cy="2020376"/>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66E4B45C-9F34-45EF-BE61-3C78F1FC41CE}"/>
                </a:ext>
              </a:extLst>
            </p:cNvPr>
            <p:cNvSpPr txBox="1"/>
            <p:nvPr/>
          </p:nvSpPr>
          <p:spPr>
            <a:xfrm>
              <a:off x="1215581" y="3249592"/>
              <a:ext cx="519373"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Apps</a:t>
              </a:r>
            </a:p>
          </p:txBody>
        </p:sp>
        <p:sp>
          <p:nvSpPr>
            <p:cNvPr id="13" name="TextBox 12">
              <a:extLst>
                <a:ext uri="{FF2B5EF4-FFF2-40B4-BE49-F238E27FC236}">
                  <a16:creationId xmlns:a16="http://schemas.microsoft.com/office/drawing/2014/main" id="{AF662ED9-37DC-4726-BCAF-CF2940F15872}"/>
                </a:ext>
              </a:extLst>
            </p:cNvPr>
            <p:cNvSpPr txBox="1"/>
            <p:nvPr/>
          </p:nvSpPr>
          <p:spPr>
            <a:xfrm>
              <a:off x="799144" y="4446986"/>
              <a:ext cx="145052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On-premises</a:t>
              </a:r>
            </a:p>
          </p:txBody>
        </p:sp>
        <p:sp>
          <p:nvSpPr>
            <p:cNvPr id="14" name="TextBox 13">
              <a:extLst>
                <a:ext uri="{FF2B5EF4-FFF2-40B4-BE49-F238E27FC236}">
                  <a16:creationId xmlns:a16="http://schemas.microsoft.com/office/drawing/2014/main" id="{726DBF09-4217-4667-ACB1-9FA586297021}"/>
                </a:ext>
              </a:extLst>
            </p:cNvPr>
            <p:cNvSpPr txBox="1"/>
            <p:nvPr/>
          </p:nvSpPr>
          <p:spPr>
            <a:xfrm>
              <a:off x="10501162" y="2665570"/>
              <a:ext cx="580480" cy="553998"/>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Azure</a:t>
              </a:r>
            </a:p>
            <a:p>
              <a:pPr algn="l"/>
              <a:r>
                <a:rPr lang="en-US" sz="1800" dirty="0">
                  <a:gradFill>
                    <a:gsLst>
                      <a:gs pos="2917">
                        <a:schemeClr val="tx1"/>
                      </a:gs>
                      <a:gs pos="30000">
                        <a:schemeClr val="tx1"/>
                      </a:gs>
                    </a:gsLst>
                    <a:lin ang="5400000" scaled="0"/>
                  </a:gradFill>
                </a:rPr>
                <a:t>Apps</a:t>
              </a:r>
            </a:p>
          </p:txBody>
        </p:sp>
        <p:sp>
          <p:nvSpPr>
            <p:cNvPr id="15" name="TextBox 14">
              <a:extLst>
                <a:ext uri="{FF2B5EF4-FFF2-40B4-BE49-F238E27FC236}">
                  <a16:creationId xmlns:a16="http://schemas.microsoft.com/office/drawing/2014/main" id="{121E4C71-80BB-4E13-A7AE-37BD8ECB8E3B}"/>
                </a:ext>
              </a:extLst>
            </p:cNvPr>
            <p:cNvSpPr txBox="1"/>
            <p:nvPr/>
          </p:nvSpPr>
          <p:spPr>
            <a:xfrm>
              <a:off x="9356591" y="3892988"/>
              <a:ext cx="1056139"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Azure</a:t>
              </a:r>
            </a:p>
            <a:p>
              <a:pPr algn="ctr"/>
              <a:r>
                <a:rPr lang="en-US" sz="1800" dirty="0">
                  <a:gradFill>
                    <a:gsLst>
                      <a:gs pos="2917">
                        <a:schemeClr val="tx1"/>
                      </a:gs>
                      <a:gs pos="30000">
                        <a:schemeClr val="tx1"/>
                      </a:gs>
                    </a:gsLst>
                    <a:lin ang="5400000" scaled="0"/>
                  </a:gradFill>
                </a:rPr>
                <a:t>resources</a:t>
              </a:r>
            </a:p>
          </p:txBody>
        </p:sp>
        <p:sp>
          <p:nvSpPr>
            <p:cNvPr id="16" name="TextBox 15">
              <a:extLst>
                <a:ext uri="{FF2B5EF4-FFF2-40B4-BE49-F238E27FC236}">
                  <a16:creationId xmlns:a16="http://schemas.microsoft.com/office/drawing/2014/main" id="{7374B9E8-7821-4509-860A-27EE6109495D}"/>
                </a:ext>
              </a:extLst>
            </p:cNvPr>
            <p:cNvSpPr txBox="1"/>
            <p:nvPr/>
          </p:nvSpPr>
          <p:spPr>
            <a:xfrm>
              <a:off x="10570917" y="3901570"/>
              <a:ext cx="602729" cy="553998"/>
            </a:xfrm>
            <a:prstGeom prst="rect">
              <a:avLst/>
            </a:prstGeom>
            <a:noFill/>
          </p:spPr>
          <p:txBody>
            <a:bodyPr wrap="none" lIns="0" tIns="0" rIns="0" bIns="0" rtlCol="0">
              <a:spAutoFit/>
            </a:bodyPr>
            <a:lstStyle/>
            <a:p>
              <a:pPr algn="ctr"/>
              <a:r>
                <a:rPr lang="en-US" sz="1800" dirty="0">
                  <a:gradFill>
                    <a:gsLst>
                      <a:gs pos="2917">
                        <a:schemeClr val="tx1"/>
                      </a:gs>
                      <a:gs pos="30000">
                        <a:schemeClr val="tx1"/>
                      </a:gs>
                    </a:gsLst>
                    <a:lin ang="5400000" scaled="0"/>
                  </a:gradFill>
                </a:rPr>
                <a:t>Office</a:t>
              </a:r>
            </a:p>
            <a:p>
              <a:pPr algn="ctr"/>
              <a:r>
                <a:rPr lang="en-US" sz="1800" dirty="0">
                  <a:gradFill>
                    <a:gsLst>
                      <a:gs pos="2917">
                        <a:schemeClr val="tx1"/>
                      </a:gs>
                      <a:gs pos="30000">
                        <a:schemeClr val="tx1"/>
                      </a:gs>
                    </a:gsLst>
                    <a:lin ang="5400000" scaled="0"/>
                  </a:gradFill>
                </a:rPr>
                <a:t>365</a:t>
              </a:r>
            </a:p>
          </p:txBody>
        </p:sp>
        <p:pic>
          <p:nvPicPr>
            <p:cNvPr id="18" name="Picture 17">
              <a:extLst>
                <a:ext uri="{FF2B5EF4-FFF2-40B4-BE49-F238E27FC236}">
                  <a16:creationId xmlns:a16="http://schemas.microsoft.com/office/drawing/2014/main" id="{432EFB41-577E-4AAA-B709-9B6D3D5C0B78}"/>
                </a:ext>
              </a:extLst>
            </p:cNvPr>
            <p:cNvPicPr>
              <a:picLocks noChangeAspect="1"/>
            </p:cNvPicPr>
            <p:nvPr/>
          </p:nvPicPr>
          <p:blipFill>
            <a:blip r:embed="rId2"/>
            <a:stretch>
              <a:fillRect/>
            </a:stretch>
          </p:blipFill>
          <p:spPr>
            <a:xfrm>
              <a:off x="9943308" y="2757035"/>
              <a:ext cx="428625" cy="400050"/>
            </a:xfrm>
            <a:prstGeom prst="rect">
              <a:avLst/>
            </a:prstGeom>
          </p:spPr>
        </p:pic>
        <p:pic>
          <p:nvPicPr>
            <p:cNvPr id="20" name="Picture 19">
              <a:extLst>
                <a:ext uri="{FF2B5EF4-FFF2-40B4-BE49-F238E27FC236}">
                  <a16:creationId xmlns:a16="http://schemas.microsoft.com/office/drawing/2014/main" id="{D89FE4D2-9C53-4A9B-8246-C5B1FF0753E4}"/>
                </a:ext>
              </a:extLst>
            </p:cNvPr>
            <p:cNvPicPr>
              <a:picLocks noChangeAspect="1"/>
            </p:cNvPicPr>
            <p:nvPr/>
          </p:nvPicPr>
          <p:blipFill>
            <a:blip r:embed="rId3"/>
            <a:stretch>
              <a:fillRect/>
            </a:stretch>
          </p:blipFill>
          <p:spPr>
            <a:xfrm>
              <a:off x="9584622" y="3377794"/>
              <a:ext cx="600075" cy="533400"/>
            </a:xfrm>
            <a:prstGeom prst="rect">
              <a:avLst/>
            </a:prstGeom>
          </p:spPr>
        </p:pic>
        <p:pic>
          <p:nvPicPr>
            <p:cNvPr id="22" name="Picture 21">
              <a:extLst>
                <a:ext uri="{FF2B5EF4-FFF2-40B4-BE49-F238E27FC236}">
                  <a16:creationId xmlns:a16="http://schemas.microsoft.com/office/drawing/2014/main" id="{EE6AE2FB-3564-4160-966D-CB86CFB0706F}"/>
                </a:ext>
              </a:extLst>
            </p:cNvPr>
            <p:cNvPicPr>
              <a:picLocks noChangeAspect="1"/>
            </p:cNvPicPr>
            <p:nvPr/>
          </p:nvPicPr>
          <p:blipFill>
            <a:blip r:embed="rId4"/>
            <a:stretch>
              <a:fillRect/>
            </a:stretch>
          </p:blipFill>
          <p:spPr>
            <a:xfrm>
              <a:off x="10662434" y="3459736"/>
              <a:ext cx="428625" cy="428625"/>
            </a:xfrm>
            <a:prstGeom prst="rect">
              <a:avLst/>
            </a:prstGeom>
            <a:solidFill>
              <a:srgbClr val="D4E5FF"/>
            </a:solidFill>
          </p:spPr>
        </p:pic>
        <p:pic>
          <p:nvPicPr>
            <p:cNvPr id="24" name="Picture 23">
              <a:extLst>
                <a:ext uri="{FF2B5EF4-FFF2-40B4-BE49-F238E27FC236}">
                  <a16:creationId xmlns:a16="http://schemas.microsoft.com/office/drawing/2014/main" id="{479BDEE4-6EC7-409B-8197-1396C49ACB87}"/>
                </a:ext>
              </a:extLst>
            </p:cNvPr>
            <p:cNvPicPr>
              <a:picLocks noChangeAspect="1"/>
            </p:cNvPicPr>
            <p:nvPr/>
          </p:nvPicPr>
          <p:blipFill>
            <a:blip r:embed="rId5"/>
            <a:stretch>
              <a:fillRect/>
            </a:stretch>
          </p:blipFill>
          <p:spPr>
            <a:xfrm>
              <a:off x="9180445" y="2278030"/>
              <a:ext cx="523875" cy="314325"/>
            </a:xfrm>
            <a:prstGeom prst="rect">
              <a:avLst/>
            </a:prstGeom>
          </p:spPr>
        </p:pic>
        <p:pic>
          <p:nvPicPr>
            <p:cNvPr id="26" name="Picture 25">
              <a:extLst>
                <a:ext uri="{FF2B5EF4-FFF2-40B4-BE49-F238E27FC236}">
                  <a16:creationId xmlns:a16="http://schemas.microsoft.com/office/drawing/2014/main" id="{5D59922E-1A92-45A9-8CA4-2EF3427FB9A6}"/>
                </a:ext>
              </a:extLst>
            </p:cNvPr>
            <p:cNvPicPr>
              <a:picLocks noChangeAspect="1"/>
            </p:cNvPicPr>
            <p:nvPr/>
          </p:nvPicPr>
          <p:blipFill>
            <a:blip r:embed="rId6"/>
            <a:stretch>
              <a:fillRect/>
            </a:stretch>
          </p:blipFill>
          <p:spPr>
            <a:xfrm>
              <a:off x="8091805" y="1999396"/>
              <a:ext cx="552450" cy="409575"/>
            </a:xfrm>
            <a:prstGeom prst="rect">
              <a:avLst/>
            </a:prstGeom>
          </p:spPr>
        </p:pic>
        <p:pic>
          <p:nvPicPr>
            <p:cNvPr id="28" name="Picture 27">
              <a:extLst>
                <a:ext uri="{FF2B5EF4-FFF2-40B4-BE49-F238E27FC236}">
                  <a16:creationId xmlns:a16="http://schemas.microsoft.com/office/drawing/2014/main" id="{243F323B-07B2-423B-961A-2FD6436783BA}"/>
                </a:ext>
              </a:extLst>
            </p:cNvPr>
            <p:cNvPicPr>
              <a:picLocks noChangeAspect="1"/>
            </p:cNvPicPr>
            <p:nvPr/>
          </p:nvPicPr>
          <p:blipFill>
            <a:blip r:embed="rId7"/>
            <a:stretch>
              <a:fillRect/>
            </a:stretch>
          </p:blipFill>
          <p:spPr>
            <a:xfrm>
              <a:off x="7345927" y="3081751"/>
              <a:ext cx="352425" cy="285750"/>
            </a:xfrm>
            <a:prstGeom prst="rect">
              <a:avLst/>
            </a:prstGeom>
          </p:spPr>
        </p:pic>
        <p:pic>
          <p:nvPicPr>
            <p:cNvPr id="30" name="Picture 29">
              <a:extLst>
                <a:ext uri="{FF2B5EF4-FFF2-40B4-BE49-F238E27FC236}">
                  <a16:creationId xmlns:a16="http://schemas.microsoft.com/office/drawing/2014/main" id="{77203D1A-E58F-49A0-9E45-E6B4E67C3438}"/>
                </a:ext>
              </a:extLst>
            </p:cNvPr>
            <p:cNvPicPr>
              <a:picLocks noChangeAspect="1"/>
            </p:cNvPicPr>
            <p:nvPr/>
          </p:nvPicPr>
          <p:blipFill>
            <a:blip r:embed="rId7"/>
            <a:stretch>
              <a:fillRect/>
            </a:stretch>
          </p:blipFill>
          <p:spPr>
            <a:xfrm>
              <a:off x="3363477" y="3081751"/>
              <a:ext cx="352425" cy="285750"/>
            </a:xfrm>
            <a:prstGeom prst="rect">
              <a:avLst/>
            </a:prstGeom>
          </p:spPr>
        </p:pic>
        <p:pic>
          <p:nvPicPr>
            <p:cNvPr id="32" name="Picture 31">
              <a:extLst>
                <a:ext uri="{FF2B5EF4-FFF2-40B4-BE49-F238E27FC236}">
                  <a16:creationId xmlns:a16="http://schemas.microsoft.com/office/drawing/2014/main" id="{76873FD2-9D67-4BC6-8C8B-89F02B8A94C5}"/>
                </a:ext>
              </a:extLst>
            </p:cNvPr>
            <p:cNvPicPr>
              <a:picLocks noChangeAspect="1"/>
            </p:cNvPicPr>
            <p:nvPr/>
          </p:nvPicPr>
          <p:blipFill>
            <a:blip r:embed="rId8"/>
            <a:stretch>
              <a:fillRect/>
            </a:stretch>
          </p:blipFill>
          <p:spPr>
            <a:xfrm>
              <a:off x="5103979" y="2665570"/>
              <a:ext cx="676275" cy="523875"/>
            </a:xfrm>
            <a:prstGeom prst="rect">
              <a:avLst/>
            </a:prstGeom>
          </p:spPr>
        </p:pic>
        <p:pic>
          <p:nvPicPr>
            <p:cNvPr id="34" name="Picture 33">
              <a:extLst>
                <a:ext uri="{FF2B5EF4-FFF2-40B4-BE49-F238E27FC236}">
                  <a16:creationId xmlns:a16="http://schemas.microsoft.com/office/drawing/2014/main" id="{FFE81DEF-5993-4602-BA1A-D4310A6572E2}"/>
                </a:ext>
              </a:extLst>
            </p:cNvPr>
            <p:cNvPicPr>
              <a:picLocks noChangeAspect="1"/>
            </p:cNvPicPr>
            <p:nvPr/>
          </p:nvPicPr>
          <p:blipFill>
            <a:blip r:embed="rId9"/>
            <a:stretch>
              <a:fillRect/>
            </a:stretch>
          </p:blipFill>
          <p:spPr>
            <a:xfrm>
              <a:off x="2391106" y="1927809"/>
              <a:ext cx="676275" cy="523875"/>
            </a:xfrm>
            <a:prstGeom prst="rect">
              <a:avLst/>
            </a:prstGeom>
          </p:spPr>
        </p:pic>
        <p:pic>
          <p:nvPicPr>
            <p:cNvPr id="36" name="Picture 35">
              <a:extLst>
                <a:ext uri="{FF2B5EF4-FFF2-40B4-BE49-F238E27FC236}">
                  <a16:creationId xmlns:a16="http://schemas.microsoft.com/office/drawing/2014/main" id="{0194B7BE-E101-4EEB-81CE-A6FC0049467F}"/>
                </a:ext>
              </a:extLst>
            </p:cNvPr>
            <p:cNvPicPr>
              <a:picLocks noChangeAspect="1"/>
            </p:cNvPicPr>
            <p:nvPr/>
          </p:nvPicPr>
          <p:blipFill>
            <a:blip r:embed="rId10"/>
            <a:stretch>
              <a:fillRect/>
            </a:stretch>
          </p:blipFill>
          <p:spPr>
            <a:xfrm>
              <a:off x="730247" y="3215821"/>
              <a:ext cx="447675" cy="400050"/>
            </a:xfrm>
            <a:prstGeom prst="rect">
              <a:avLst/>
            </a:prstGeom>
          </p:spPr>
        </p:pic>
        <p:pic>
          <p:nvPicPr>
            <p:cNvPr id="38" name="Picture 37">
              <a:extLst>
                <a:ext uri="{FF2B5EF4-FFF2-40B4-BE49-F238E27FC236}">
                  <a16:creationId xmlns:a16="http://schemas.microsoft.com/office/drawing/2014/main" id="{1F07ABB8-79A5-4DB2-B446-D14FACBAB2D7}"/>
                </a:ext>
              </a:extLst>
            </p:cNvPr>
            <p:cNvPicPr>
              <a:picLocks noChangeAspect="1"/>
            </p:cNvPicPr>
            <p:nvPr/>
          </p:nvPicPr>
          <p:blipFill>
            <a:blip r:embed="rId11"/>
            <a:stretch>
              <a:fillRect/>
            </a:stretch>
          </p:blipFill>
          <p:spPr>
            <a:xfrm>
              <a:off x="779545" y="3741964"/>
              <a:ext cx="895350" cy="609600"/>
            </a:xfrm>
            <a:prstGeom prst="rect">
              <a:avLst/>
            </a:prstGeom>
          </p:spPr>
        </p:pic>
        <p:pic>
          <p:nvPicPr>
            <p:cNvPr id="40" name="Picture 39">
              <a:extLst>
                <a:ext uri="{FF2B5EF4-FFF2-40B4-BE49-F238E27FC236}">
                  <a16:creationId xmlns:a16="http://schemas.microsoft.com/office/drawing/2014/main" id="{CB0C4162-6000-44F4-AB51-515C763D1548}"/>
                </a:ext>
              </a:extLst>
            </p:cNvPr>
            <p:cNvPicPr>
              <a:picLocks noChangeAspect="1"/>
            </p:cNvPicPr>
            <p:nvPr/>
          </p:nvPicPr>
          <p:blipFill>
            <a:blip r:embed="rId12"/>
            <a:stretch>
              <a:fillRect/>
            </a:stretch>
          </p:blipFill>
          <p:spPr>
            <a:xfrm>
              <a:off x="500939" y="4215160"/>
              <a:ext cx="295275" cy="390525"/>
            </a:xfrm>
            <a:prstGeom prst="rect">
              <a:avLst/>
            </a:prstGeom>
          </p:spPr>
        </p:pic>
        <p:cxnSp>
          <p:nvCxnSpPr>
            <p:cNvPr id="43" name="Straight Arrow Connector 42">
              <a:extLst>
                <a:ext uri="{FF2B5EF4-FFF2-40B4-BE49-F238E27FC236}">
                  <a16:creationId xmlns:a16="http://schemas.microsoft.com/office/drawing/2014/main" id="{DE12186E-CE6E-472D-8E61-918F66AAB373}"/>
                </a:ext>
              </a:extLst>
            </p:cNvPr>
            <p:cNvCxnSpPr/>
            <p:nvPr/>
          </p:nvCxnSpPr>
          <p:spPr>
            <a:xfrm>
              <a:off x="8595359" y="4046764"/>
              <a:ext cx="847023" cy="0"/>
            </a:xfrm>
            <a:prstGeom prst="straightConnector1">
              <a:avLst/>
            </a:prstGeom>
            <a:ln w="22225">
              <a:headEnd type="none" w="lg" len="med"/>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9D0959A-82D5-4A52-8B7B-6BAD7F1EA5F5}"/>
                </a:ext>
              </a:extLst>
            </p:cNvPr>
            <p:cNvCxnSpPr>
              <a:cxnSpLocks/>
            </p:cNvCxnSpPr>
            <p:nvPr/>
          </p:nvCxnSpPr>
          <p:spPr>
            <a:xfrm flipH="1">
              <a:off x="1790298" y="3999131"/>
              <a:ext cx="837263" cy="0"/>
            </a:xfrm>
            <a:prstGeom prst="straightConnector1">
              <a:avLst/>
            </a:prstGeom>
            <a:ln w="22225">
              <a:headEnd type="none" w="lg" len="med"/>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8C5E0E84-FFBE-4C3F-A0DD-8C5363D46DC9}"/>
                </a:ext>
              </a:extLst>
            </p:cNvPr>
            <p:cNvSpPr txBox="1"/>
            <p:nvPr/>
          </p:nvSpPr>
          <p:spPr>
            <a:xfrm flipH="1">
              <a:off x="1962015" y="3741585"/>
              <a:ext cx="577515" cy="276999"/>
            </a:xfrm>
            <a:prstGeom prst="rect">
              <a:avLst/>
            </a:prstGeom>
            <a:noFill/>
          </p:spPr>
          <p:txBody>
            <a:bodyPr wrap="square" lIns="0" tIns="0" rIns="0" bIns="0" rtlCol="0">
              <a:spAutoFit/>
            </a:bodyPr>
            <a:lstStyle/>
            <a:p>
              <a:pPr algn="l"/>
              <a:r>
                <a:rPr lang="en-US" sz="1800" b="1" dirty="0">
                  <a:gradFill>
                    <a:gsLst>
                      <a:gs pos="2917">
                        <a:schemeClr val="tx1"/>
                      </a:gs>
                      <a:gs pos="30000">
                        <a:schemeClr val="tx1"/>
                      </a:gs>
                    </a:gsLst>
                    <a:lin ang="5400000" scaled="0"/>
                  </a:gradFill>
                </a:rPr>
                <a:t>Local</a:t>
              </a:r>
            </a:p>
          </p:txBody>
        </p:sp>
        <p:sp>
          <p:nvSpPr>
            <p:cNvPr id="50" name="TextBox 49">
              <a:extLst>
                <a:ext uri="{FF2B5EF4-FFF2-40B4-BE49-F238E27FC236}">
                  <a16:creationId xmlns:a16="http://schemas.microsoft.com/office/drawing/2014/main" id="{3C476E7C-7D23-40DB-8E1F-188EB005FB26}"/>
                </a:ext>
              </a:extLst>
            </p:cNvPr>
            <p:cNvSpPr txBox="1"/>
            <p:nvPr/>
          </p:nvSpPr>
          <p:spPr>
            <a:xfrm flipH="1">
              <a:off x="8706030" y="3785986"/>
              <a:ext cx="639724" cy="276999"/>
            </a:xfrm>
            <a:prstGeom prst="rect">
              <a:avLst/>
            </a:prstGeom>
            <a:noFill/>
          </p:spPr>
          <p:txBody>
            <a:bodyPr wrap="square" lIns="0" tIns="0" rIns="0" bIns="0" rtlCol="0">
              <a:spAutoFit/>
            </a:bodyPr>
            <a:lstStyle/>
            <a:p>
              <a:pPr algn="l"/>
              <a:r>
                <a:rPr lang="en-US" sz="1800" b="1" dirty="0">
                  <a:gradFill>
                    <a:gsLst>
                      <a:gs pos="2917">
                        <a:schemeClr val="tx1"/>
                      </a:gs>
                      <a:gs pos="30000">
                        <a:schemeClr val="tx1"/>
                      </a:gs>
                    </a:gsLst>
                    <a:lin ang="5400000" scaled="0"/>
                  </a:gradFill>
                </a:rPr>
                <a:t>Cloud</a:t>
              </a:r>
            </a:p>
          </p:txBody>
        </p:sp>
      </p:grpSp>
      <p:graphicFrame>
        <p:nvGraphicFramePr>
          <p:cNvPr id="53" name="Table 52">
            <a:extLst>
              <a:ext uri="{FF2B5EF4-FFF2-40B4-BE49-F238E27FC236}">
                <a16:creationId xmlns:a16="http://schemas.microsoft.com/office/drawing/2014/main" id="{434FA024-B724-446D-B182-7C31D2F41137}"/>
              </a:ext>
            </a:extLst>
          </p:cNvPr>
          <p:cNvGraphicFramePr>
            <a:graphicFrameLocks noGrp="1"/>
          </p:cNvGraphicFramePr>
          <p:nvPr>
            <p:extLst>
              <p:ext uri="{D42A27DB-BD31-4B8C-83A1-F6EECF244321}">
                <p14:modId xmlns:p14="http://schemas.microsoft.com/office/powerpoint/2010/main" val="846522857"/>
              </p:ext>
            </p:extLst>
          </p:nvPr>
        </p:nvGraphicFramePr>
        <p:xfrm>
          <a:off x="588263" y="4649525"/>
          <a:ext cx="10861935" cy="1841286"/>
        </p:xfrm>
        <a:graphic>
          <a:graphicData uri="http://schemas.openxmlformats.org/drawingml/2006/table">
            <a:tbl>
              <a:tblPr firstRow="1">
                <a:tableStyleId>{B301B821-A1FF-4177-AEE7-76D212191A09}</a:tableStyleId>
              </a:tblPr>
              <a:tblGrid>
                <a:gridCol w="2310567">
                  <a:extLst>
                    <a:ext uri="{9D8B030D-6E8A-4147-A177-3AD203B41FA5}">
                      <a16:colId xmlns:a16="http://schemas.microsoft.com/office/drawing/2014/main" val="3512734192"/>
                    </a:ext>
                  </a:extLst>
                </a:gridCol>
                <a:gridCol w="2428852">
                  <a:extLst>
                    <a:ext uri="{9D8B030D-6E8A-4147-A177-3AD203B41FA5}">
                      <a16:colId xmlns:a16="http://schemas.microsoft.com/office/drawing/2014/main" val="2084754806"/>
                    </a:ext>
                  </a:extLst>
                </a:gridCol>
                <a:gridCol w="2094885">
                  <a:extLst>
                    <a:ext uri="{9D8B030D-6E8A-4147-A177-3AD203B41FA5}">
                      <a16:colId xmlns:a16="http://schemas.microsoft.com/office/drawing/2014/main" val="1337970495"/>
                    </a:ext>
                  </a:extLst>
                </a:gridCol>
                <a:gridCol w="4027631">
                  <a:extLst>
                    <a:ext uri="{9D8B030D-6E8A-4147-A177-3AD203B41FA5}">
                      <a16:colId xmlns:a16="http://schemas.microsoft.com/office/drawing/2014/main" val="2809304192"/>
                    </a:ext>
                  </a:extLst>
                </a:gridCol>
              </a:tblGrid>
              <a:tr h="284370">
                <a:tc>
                  <a:txBody>
                    <a:bodyPr/>
                    <a:lstStyle/>
                    <a:p>
                      <a:pPr algn="ctr" fontAlgn="t"/>
                      <a:r>
                        <a:rPr lang="en-US" sz="1600" b="0" dirty="0">
                          <a:effectLst/>
                        </a:rPr>
                        <a:t>Service</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90000"/>
                        <a:lumOff val="10000"/>
                      </a:schemeClr>
                    </a:solidFill>
                  </a:tcPr>
                </a:tc>
                <a:tc>
                  <a:txBody>
                    <a:bodyPr/>
                    <a:lstStyle/>
                    <a:p>
                      <a:pPr algn="ctr" fontAlgn="t"/>
                      <a:r>
                        <a:rPr lang="en-US" sz="1600" b="0" dirty="0">
                          <a:effectLst/>
                        </a:rPr>
                        <a:t>Authentication</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90000"/>
                        <a:lumOff val="10000"/>
                      </a:schemeClr>
                    </a:solidFill>
                  </a:tcPr>
                </a:tc>
                <a:tc>
                  <a:txBody>
                    <a:bodyPr/>
                    <a:lstStyle/>
                    <a:p>
                      <a:pPr algn="ctr" fontAlgn="t"/>
                      <a:r>
                        <a:rPr lang="en-US" sz="1600" b="0" dirty="0">
                          <a:effectLst/>
                        </a:rPr>
                        <a:t>Structure</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90000"/>
                        <a:lumOff val="10000"/>
                      </a:schemeClr>
                    </a:solidFill>
                  </a:tcPr>
                </a:tc>
                <a:tc>
                  <a:txBody>
                    <a:bodyPr/>
                    <a:lstStyle/>
                    <a:p>
                      <a:pPr algn="ctr" fontAlgn="t"/>
                      <a:r>
                        <a:rPr lang="en-US" sz="1600" b="0" dirty="0">
                          <a:effectLst/>
                        </a:rPr>
                        <a:t>What it's used for</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90000"/>
                        <a:lumOff val="10000"/>
                      </a:schemeClr>
                    </a:solidFill>
                  </a:tcPr>
                </a:tc>
                <a:extLst>
                  <a:ext uri="{0D108BD9-81ED-4DB2-BD59-A6C34878D82A}">
                    <a16:rowId xmlns:a16="http://schemas.microsoft.com/office/drawing/2014/main" val="3445975702"/>
                  </a:ext>
                </a:extLst>
              </a:tr>
              <a:tr h="764833">
                <a:tc>
                  <a:txBody>
                    <a:bodyPr/>
                    <a:lstStyle/>
                    <a:p>
                      <a:pPr algn="l" fontAlgn="t"/>
                      <a:r>
                        <a:rPr lang="en-US" sz="1600" dirty="0">
                          <a:effectLst/>
                        </a:rPr>
                        <a:t>Azure Active Directory</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sz="1600" dirty="0">
                          <a:effectLst/>
                        </a:rPr>
                        <a:t>Includes SAML, OpenID Connect </a:t>
                      </a:r>
                      <a:r>
                        <a:rPr lang="en-US" sz="1400" dirty="0">
                          <a:effectLst/>
                        </a:rPr>
                        <a:t>(based on OAuth)</a:t>
                      </a:r>
                      <a:r>
                        <a:rPr lang="en-US" sz="1600" dirty="0">
                          <a:effectLst/>
                        </a:rPr>
                        <a:t>, WS-Federation</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Tenants</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Internet-based services and applications like Office 365, Azure services, and third-party SaaS applications</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4281576"/>
                  </a:ext>
                </a:extLst>
              </a:tr>
              <a:tr h="764833">
                <a:tc>
                  <a:txBody>
                    <a:bodyPr/>
                    <a:lstStyle/>
                    <a:p>
                      <a:pPr algn="l" fontAlgn="t"/>
                      <a:r>
                        <a:rPr lang="en-US" sz="1600" dirty="0">
                          <a:effectLst/>
                        </a:rPr>
                        <a:t>Active Directory Domain Services</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sz="1600" dirty="0">
                          <a:effectLst/>
                        </a:rPr>
                        <a:t>Kerberos, NTLM</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Forests, domains, organizational units</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Authentication and authorization for on-premises printers, applications, file services, and more</a:t>
                      </a:r>
                    </a:p>
                  </a:txBody>
                  <a:tcPr marL="44803" marR="44803" marT="22401" marB="22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7802718"/>
                  </a:ext>
                </a:extLst>
              </a:tr>
            </a:tbl>
          </a:graphicData>
        </a:graphic>
      </p:graphicFrame>
    </p:spTree>
    <p:extLst>
      <p:ext uri="{BB962C8B-B14F-4D97-AF65-F5344CB8AC3E}">
        <p14:creationId xmlns:p14="http://schemas.microsoft.com/office/powerpoint/2010/main" val="120242367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8E99-A4F1-4D01-8E29-E43960D221E9}"/>
              </a:ext>
            </a:extLst>
          </p:cNvPr>
          <p:cNvSpPr>
            <a:spLocks noGrp="1"/>
          </p:cNvSpPr>
          <p:nvPr>
            <p:ph type="title"/>
          </p:nvPr>
        </p:nvSpPr>
        <p:spPr/>
        <p:txBody>
          <a:bodyPr/>
          <a:lstStyle/>
          <a:p>
            <a:r>
              <a:rPr lang="en-US"/>
              <a:t>Pass-through Authentication</a:t>
            </a:r>
          </a:p>
        </p:txBody>
      </p:sp>
      <p:pic>
        <p:nvPicPr>
          <p:cNvPr id="4" name="Picture 3" descr="PTA diagram showing a user device with the PTA agent authenticating to AD and then to Azure AD.">
            <a:extLst>
              <a:ext uri="{FF2B5EF4-FFF2-40B4-BE49-F238E27FC236}">
                <a16:creationId xmlns:a16="http://schemas.microsoft.com/office/drawing/2014/main" id="{2D69014F-216F-465C-9F57-82302F89586B}"/>
              </a:ext>
            </a:extLst>
          </p:cNvPr>
          <p:cNvPicPr>
            <a:picLocks noChangeAspect="1"/>
          </p:cNvPicPr>
          <p:nvPr/>
        </p:nvPicPr>
        <p:blipFill>
          <a:blip r:embed="rId3"/>
          <a:stretch>
            <a:fillRect/>
          </a:stretch>
        </p:blipFill>
        <p:spPr>
          <a:xfrm>
            <a:off x="1259457" y="1315734"/>
            <a:ext cx="8198602" cy="2653838"/>
          </a:xfrm>
          <a:prstGeom prst="rect">
            <a:avLst/>
          </a:prstGeom>
        </p:spPr>
      </p:pic>
      <p:sp>
        <p:nvSpPr>
          <p:cNvPr id="6" name="Rectangle 5">
            <a:extLst>
              <a:ext uri="{FF2B5EF4-FFF2-40B4-BE49-F238E27FC236}">
                <a16:creationId xmlns:a16="http://schemas.microsoft.com/office/drawing/2014/main" id="{B5CE3BA0-C725-40F3-B09A-F0DA134A8B74}"/>
              </a:ext>
            </a:extLst>
          </p:cNvPr>
          <p:cNvSpPr/>
          <p:nvPr/>
        </p:nvSpPr>
        <p:spPr bwMode="auto">
          <a:xfrm>
            <a:off x="588263" y="4403552"/>
            <a:ext cx="3544891" cy="21567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Supports user sign-in into all web browser-based applications and into Microsoft Office client applications </a:t>
            </a:r>
          </a:p>
        </p:txBody>
      </p:sp>
      <p:sp>
        <p:nvSpPr>
          <p:cNvPr id="8" name="Rectangle 7">
            <a:extLst>
              <a:ext uri="{FF2B5EF4-FFF2-40B4-BE49-F238E27FC236}">
                <a16:creationId xmlns:a16="http://schemas.microsoft.com/office/drawing/2014/main" id="{320EFD47-4EBA-4057-9B06-DF604ED423B7}"/>
              </a:ext>
            </a:extLst>
          </p:cNvPr>
          <p:cNvSpPr/>
          <p:nvPr/>
        </p:nvSpPr>
        <p:spPr bwMode="auto">
          <a:xfrm>
            <a:off x="4363088" y="4403552"/>
            <a:ext cx="3544891" cy="21567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Is a free feature and can be enabled via Azure AD Connect</a:t>
            </a:r>
          </a:p>
        </p:txBody>
      </p:sp>
      <p:sp>
        <p:nvSpPr>
          <p:cNvPr id="10" name="Rectangle 9">
            <a:extLst>
              <a:ext uri="{FF2B5EF4-FFF2-40B4-BE49-F238E27FC236}">
                <a16:creationId xmlns:a16="http://schemas.microsoft.com/office/drawing/2014/main" id="{1E063A73-3201-4F32-AF94-67F31476A25D}"/>
              </a:ext>
            </a:extLst>
          </p:cNvPr>
          <p:cNvSpPr/>
          <p:nvPr/>
        </p:nvSpPr>
        <p:spPr bwMode="auto">
          <a:xfrm>
            <a:off x="8137914" y="4377377"/>
            <a:ext cx="3544891" cy="21567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Is not only for user sign-in but allows an organization to use other Azure AD features – MFA and Self-Service Password Reset</a:t>
            </a:r>
          </a:p>
        </p:txBody>
      </p:sp>
      <p:sp>
        <p:nvSpPr>
          <p:cNvPr id="12" name="Rectangle 11">
            <a:extLst>
              <a:ext uri="{FF2B5EF4-FFF2-40B4-BE49-F238E27FC236}">
                <a16:creationId xmlns:a16="http://schemas.microsoft.com/office/drawing/2014/main" id="{A8B1184C-41E0-41AC-BB93-EF9478112812}"/>
              </a:ext>
              <a:ext uri="{C183D7F6-B498-43B3-948B-1728B52AA6E4}">
                <adec:decorative xmlns:adec="http://schemas.microsoft.com/office/drawing/2017/decorative" val="1"/>
              </a:ext>
            </a:extLst>
          </p:cNvPr>
          <p:cNvSpPr/>
          <p:nvPr/>
        </p:nvSpPr>
        <p:spPr bwMode="auto">
          <a:xfrm>
            <a:off x="588263" y="1139658"/>
            <a:ext cx="11094542" cy="3002036"/>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5394440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BDA9-DD9D-4A17-968B-A003291FB0A2}"/>
              </a:ext>
            </a:extLst>
          </p:cNvPr>
          <p:cNvSpPr>
            <a:spLocks noGrp="1"/>
          </p:cNvSpPr>
          <p:nvPr>
            <p:ph type="title"/>
          </p:nvPr>
        </p:nvSpPr>
        <p:spPr/>
        <p:txBody>
          <a:bodyPr/>
          <a:lstStyle/>
          <a:p>
            <a:r>
              <a:rPr lang="en-US"/>
              <a:t>Federation with Azure AD</a:t>
            </a:r>
          </a:p>
        </p:txBody>
      </p:sp>
      <p:sp>
        <p:nvSpPr>
          <p:cNvPr id="6" name="Rectangle 5">
            <a:extLst>
              <a:ext uri="{FF2B5EF4-FFF2-40B4-BE49-F238E27FC236}">
                <a16:creationId xmlns:a16="http://schemas.microsoft.com/office/drawing/2014/main" id="{DC0350EF-1DAE-402A-8997-512DF1B63AEC}"/>
              </a:ext>
            </a:extLst>
          </p:cNvPr>
          <p:cNvSpPr/>
          <p:nvPr/>
        </p:nvSpPr>
        <p:spPr bwMode="auto">
          <a:xfrm>
            <a:off x="588262" y="1339327"/>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Federation is a collection of domains that have established trust</a:t>
            </a:r>
          </a:p>
        </p:txBody>
      </p:sp>
      <p:sp>
        <p:nvSpPr>
          <p:cNvPr id="8" name="Rectangle 7">
            <a:extLst>
              <a:ext uri="{FF2B5EF4-FFF2-40B4-BE49-F238E27FC236}">
                <a16:creationId xmlns:a16="http://schemas.microsoft.com/office/drawing/2014/main" id="{008A7641-F5ED-45F4-A4E2-01C02345B2F7}"/>
              </a:ext>
            </a:extLst>
          </p:cNvPr>
          <p:cNvSpPr/>
          <p:nvPr/>
        </p:nvSpPr>
        <p:spPr bwMode="auto">
          <a:xfrm>
            <a:off x="588262" y="2751907"/>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You can federate your on-premises environment with Azure AD and use this federation for authentication and authorization</a:t>
            </a:r>
          </a:p>
        </p:txBody>
      </p:sp>
      <p:sp>
        <p:nvSpPr>
          <p:cNvPr id="10" name="Rectangle 9">
            <a:extLst>
              <a:ext uri="{FF2B5EF4-FFF2-40B4-BE49-F238E27FC236}">
                <a16:creationId xmlns:a16="http://schemas.microsoft.com/office/drawing/2014/main" id="{0FA12556-906D-4D77-9660-7D7128790045}"/>
              </a:ext>
            </a:extLst>
          </p:cNvPr>
          <p:cNvSpPr/>
          <p:nvPr/>
        </p:nvSpPr>
        <p:spPr bwMode="auto">
          <a:xfrm>
            <a:off x="588263" y="4164487"/>
            <a:ext cx="5091775" cy="126877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This sign-in method ensures that all user authentication occurs on-premises</a:t>
            </a:r>
          </a:p>
        </p:txBody>
      </p:sp>
      <p:pic>
        <p:nvPicPr>
          <p:cNvPr id="4" name="Picture 3" descr="Diagram showing an internal user going to on-premises AD and Azure. External users are using the web application proxy.">
            <a:extLst>
              <a:ext uri="{FF2B5EF4-FFF2-40B4-BE49-F238E27FC236}">
                <a16:creationId xmlns:a16="http://schemas.microsoft.com/office/drawing/2014/main" id="{9E8E454F-AF23-4670-8C43-CD4203D4DC29}"/>
              </a:ext>
            </a:extLst>
          </p:cNvPr>
          <p:cNvPicPr>
            <a:picLocks noChangeAspect="1"/>
          </p:cNvPicPr>
          <p:nvPr/>
        </p:nvPicPr>
        <p:blipFill>
          <a:blip r:embed="rId3"/>
          <a:stretch>
            <a:fillRect/>
          </a:stretch>
        </p:blipFill>
        <p:spPr>
          <a:xfrm>
            <a:off x="6096000" y="1823066"/>
            <a:ext cx="5745075" cy="3209163"/>
          </a:xfrm>
          <a:prstGeom prst="rect">
            <a:avLst/>
          </a:prstGeom>
        </p:spPr>
      </p:pic>
      <p:sp>
        <p:nvSpPr>
          <p:cNvPr id="12" name="Rectangle 11">
            <a:extLst>
              <a:ext uri="{FF2B5EF4-FFF2-40B4-BE49-F238E27FC236}">
                <a16:creationId xmlns:a16="http://schemas.microsoft.com/office/drawing/2014/main" id="{514C40E1-3CEA-47D1-A06D-86791A64898B}"/>
              </a:ext>
              <a:ext uri="{C183D7F6-B498-43B3-948B-1728B52AA6E4}">
                <adec:decorative xmlns:adec="http://schemas.microsoft.com/office/drawing/2017/decorative" val="1"/>
              </a:ext>
            </a:extLst>
          </p:cNvPr>
          <p:cNvSpPr/>
          <p:nvPr/>
        </p:nvSpPr>
        <p:spPr bwMode="auto">
          <a:xfrm>
            <a:off x="5886962" y="1380681"/>
            <a:ext cx="6118097" cy="40939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67074640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Password Writeback</a:t>
            </a:r>
          </a:p>
        </p:txBody>
      </p:sp>
      <p:sp>
        <p:nvSpPr>
          <p:cNvPr id="2" name="Rectangle 1">
            <a:extLst>
              <a:ext uri="{FF2B5EF4-FFF2-40B4-BE49-F238E27FC236}">
                <a16:creationId xmlns:a16="http://schemas.microsoft.com/office/drawing/2014/main" id="{64F73224-2D0C-49A9-899A-B7F1CDA2CF14}"/>
              </a:ext>
            </a:extLst>
          </p:cNvPr>
          <p:cNvSpPr/>
          <p:nvPr/>
        </p:nvSpPr>
        <p:spPr bwMode="auto">
          <a:xfrm>
            <a:off x="588263" y="1251587"/>
            <a:ext cx="5091775" cy="113189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 Password Writeback to configure Azure AD to write passwords back to your on-premises Active Directory</a:t>
            </a:r>
          </a:p>
        </p:txBody>
      </p:sp>
      <p:sp>
        <p:nvSpPr>
          <p:cNvPr id="3" name="Rectangle 2">
            <a:extLst>
              <a:ext uri="{FF2B5EF4-FFF2-40B4-BE49-F238E27FC236}">
                <a16:creationId xmlns:a16="http://schemas.microsoft.com/office/drawing/2014/main" id="{4D6423E6-A4CB-4127-B82B-01DFFB4E9FFC}"/>
              </a:ext>
            </a:extLst>
          </p:cNvPr>
          <p:cNvSpPr/>
          <p:nvPr/>
        </p:nvSpPr>
        <p:spPr bwMode="auto">
          <a:xfrm>
            <a:off x="588263" y="2556107"/>
            <a:ext cx="5091775" cy="113189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 component of Azure AD Connect </a:t>
            </a:r>
          </a:p>
        </p:txBody>
      </p:sp>
      <p:sp>
        <p:nvSpPr>
          <p:cNvPr id="4" name="Rectangle 3">
            <a:extLst>
              <a:ext uri="{FF2B5EF4-FFF2-40B4-BE49-F238E27FC236}">
                <a16:creationId xmlns:a16="http://schemas.microsoft.com/office/drawing/2014/main" id="{7B696103-21E3-4C99-B24F-B721AB934642}"/>
              </a:ext>
            </a:extLst>
          </p:cNvPr>
          <p:cNvSpPr/>
          <p:nvPr/>
        </p:nvSpPr>
        <p:spPr bwMode="auto">
          <a:xfrm>
            <a:off x="588262" y="3908571"/>
            <a:ext cx="5091775" cy="113189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Available to subscribers of Premium Azure Active Directory editions</a:t>
            </a:r>
          </a:p>
        </p:txBody>
      </p:sp>
      <p:sp>
        <p:nvSpPr>
          <p:cNvPr id="16" name="Rectangle 15">
            <a:extLst>
              <a:ext uri="{FF2B5EF4-FFF2-40B4-BE49-F238E27FC236}">
                <a16:creationId xmlns:a16="http://schemas.microsoft.com/office/drawing/2014/main" id="{98EAB1D1-33A6-440C-9C11-682702ED1281}"/>
              </a:ext>
            </a:extLst>
          </p:cNvPr>
          <p:cNvSpPr/>
          <p:nvPr/>
        </p:nvSpPr>
        <p:spPr bwMode="auto">
          <a:xfrm>
            <a:off x="588261" y="5237177"/>
            <a:ext cx="5091775" cy="113189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Removes the need to set up and manage an on-premises SSPR solution</a:t>
            </a:r>
          </a:p>
        </p:txBody>
      </p:sp>
      <p:pic>
        <p:nvPicPr>
          <p:cNvPr id="5" name="Picture 4" descr="Screenshot of Azure AD Connect Optional Features. The Password Writeback checkbox is selected. ">
            <a:extLst>
              <a:ext uri="{FF2B5EF4-FFF2-40B4-BE49-F238E27FC236}">
                <a16:creationId xmlns:a16="http://schemas.microsoft.com/office/drawing/2014/main" id="{13CA5B21-E49F-4514-ABFE-769DF42001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0971" y="1650253"/>
            <a:ext cx="4786595" cy="4083573"/>
          </a:xfrm>
          <a:prstGeom prst="rect">
            <a:avLst/>
          </a:prstGeom>
          <a:noFill/>
          <a:ln>
            <a:solidFill>
              <a:schemeClr val="bg2"/>
            </a:solidFill>
          </a:ln>
        </p:spPr>
      </p:pic>
      <p:sp>
        <p:nvSpPr>
          <p:cNvPr id="20" name="Rectangle 19">
            <a:extLst>
              <a:ext uri="{FF2B5EF4-FFF2-40B4-BE49-F238E27FC236}">
                <a16:creationId xmlns:a16="http://schemas.microsoft.com/office/drawing/2014/main" id="{378CF0AD-5A1B-4BF6-B385-8EC586ECF3AF}"/>
              </a:ext>
              <a:ext uri="{C183D7F6-B498-43B3-948B-1728B52AA6E4}">
                <adec:decorative xmlns:adec="http://schemas.microsoft.com/office/drawing/2017/decorative" val="1"/>
              </a:ext>
            </a:extLst>
          </p:cNvPr>
          <p:cNvSpPr/>
          <p:nvPr/>
        </p:nvSpPr>
        <p:spPr bwMode="auto">
          <a:xfrm>
            <a:off x="5876204" y="1251586"/>
            <a:ext cx="6118097" cy="5117485"/>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C5D4-4223-4C5C-866A-7B21ED378919}"/>
              </a:ext>
            </a:extLst>
          </p:cNvPr>
          <p:cNvSpPr>
            <a:spLocks noGrp="1"/>
          </p:cNvSpPr>
          <p:nvPr>
            <p:ph type="title"/>
          </p:nvPr>
        </p:nvSpPr>
        <p:spPr/>
        <p:txBody>
          <a:bodyPr/>
          <a:lstStyle/>
          <a:p>
            <a:r>
              <a:rPr lang="en-US">
                <a:solidFill>
                  <a:schemeClr val="tx1"/>
                </a:solidFill>
                <a:ea typeface="+mj-lt"/>
                <a:cs typeface="+mj-lt"/>
              </a:rPr>
              <a:t>Authentication Decision Tree</a:t>
            </a:r>
            <a:endParaRPr lang="en-US"/>
          </a:p>
        </p:txBody>
      </p:sp>
      <p:pic>
        <p:nvPicPr>
          <p:cNvPr id="4" name="Picture 4" descr="Authentication decision tree to pick an authentication method. ">
            <a:extLst>
              <a:ext uri="{FF2B5EF4-FFF2-40B4-BE49-F238E27FC236}">
                <a16:creationId xmlns:a16="http://schemas.microsoft.com/office/drawing/2014/main" id="{DCC206A1-8AF4-408E-858C-0C92012E465C}"/>
              </a:ext>
            </a:extLst>
          </p:cNvPr>
          <p:cNvPicPr>
            <a:picLocks noChangeAspect="1"/>
          </p:cNvPicPr>
          <p:nvPr/>
        </p:nvPicPr>
        <p:blipFill>
          <a:blip r:embed="rId3"/>
          <a:stretch>
            <a:fillRect/>
          </a:stretch>
        </p:blipFill>
        <p:spPr>
          <a:xfrm>
            <a:off x="1339543" y="1159205"/>
            <a:ext cx="9848601" cy="5564617"/>
          </a:xfrm>
          <a:prstGeom prst="rect">
            <a:avLst/>
          </a:prstGeom>
        </p:spPr>
      </p:pic>
      <p:sp>
        <p:nvSpPr>
          <p:cNvPr id="3" name="Rectangle 2">
            <a:extLst>
              <a:ext uri="{FF2B5EF4-FFF2-40B4-BE49-F238E27FC236}">
                <a16:creationId xmlns:a16="http://schemas.microsoft.com/office/drawing/2014/main" id="{A3D8A5AA-26F8-4ED1-B553-7A57D49DFAC8}"/>
              </a:ext>
              <a:ext uri="{C183D7F6-B498-43B3-948B-1728B52AA6E4}">
                <adec:decorative xmlns:adec="http://schemas.microsoft.com/office/drawing/2017/decorative" val="1"/>
              </a:ext>
            </a:extLst>
          </p:cNvPr>
          <p:cNvSpPr/>
          <p:nvPr/>
        </p:nvSpPr>
        <p:spPr bwMode="auto">
          <a:xfrm>
            <a:off x="588264" y="1054248"/>
            <a:ext cx="11331209" cy="5669573"/>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050292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1B61-0B3B-4C77-84BA-00BD282AA7D3}"/>
              </a:ext>
            </a:extLst>
          </p:cNvPr>
          <p:cNvSpPr>
            <a:spLocks noGrp="1"/>
          </p:cNvSpPr>
          <p:nvPr>
            <p:ph type="title"/>
          </p:nvPr>
        </p:nvSpPr>
        <p:spPr/>
        <p:txBody>
          <a:bodyPr/>
          <a:lstStyle/>
          <a:p>
            <a:r>
              <a:rPr lang="en-US" dirty="0"/>
              <a:t>Additional Study -  Hybrid Identity</a:t>
            </a:r>
          </a:p>
        </p:txBody>
      </p:sp>
      <p:sp>
        <p:nvSpPr>
          <p:cNvPr id="5" name="Rectangle 4">
            <a:extLst>
              <a:ext uri="{FF2B5EF4-FFF2-40B4-BE49-F238E27FC236}">
                <a16:creationId xmlns:a16="http://schemas.microsoft.com/office/drawing/2014/main" id="{91D1382B-3185-4C90-9161-4C3A1EF45AB1}"/>
              </a:ext>
            </a:extLst>
          </p:cNvPr>
          <p:cNvSpPr/>
          <p:nvPr/>
        </p:nvSpPr>
        <p:spPr bwMode="auto">
          <a:xfrm>
            <a:off x="598489" y="1385888"/>
            <a:ext cx="3449636"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F648C621-B74A-4113-8EE9-0DE710C301C6}"/>
              </a:ext>
            </a:extLst>
          </p:cNvPr>
          <p:cNvSpPr/>
          <p:nvPr/>
        </p:nvSpPr>
        <p:spPr bwMode="auto">
          <a:xfrm>
            <a:off x="4133850" y="1385888"/>
            <a:ext cx="7148540" cy="640080"/>
          </a:xfrm>
          <a:prstGeom prst="rect">
            <a:avLst/>
          </a:prstGeom>
          <a:solidFill>
            <a:schemeClr val="accent1">
              <a:lumMod val="50000"/>
            </a:schemeClr>
          </a:solidFill>
          <a:ln w="6350">
            <a:solidFill>
              <a:schemeClr val="accent1">
                <a:lumMod val="50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12B48B17-62A9-4A1C-83F1-0B76A40F5EB4}"/>
              </a:ext>
            </a:extLst>
          </p:cNvPr>
          <p:cNvSpPr>
            <a:spLocks noGrp="1"/>
          </p:cNvSpPr>
          <p:nvPr>
            <p:ph type="body" sz="quarter" idx="4294967295"/>
          </p:nvPr>
        </p:nvSpPr>
        <p:spPr>
          <a:xfrm>
            <a:off x="4133850" y="2188542"/>
            <a:ext cx="4719637" cy="369888"/>
          </a:xfrm>
        </p:spPr>
        <p:txBody>
          <a:bodyPr/>
          <a:lstStyle/>
          <a:p>
            <a:pPr marL="228600" lvl="1" indent="0">
              <a:buNone/>
            </a:pPr>
            <a:r>
              <a:rPr lang="en-US" sz="2400" dirty="0"/>
              <a:t>Understand hybrid connectivity</a:t>
            </a:r>
          </a:p>
        </p:txBody>
      </p:sp>
      <p:cxnSp>
        <p:nvCxnSpPr>
          <p:cNvPr id="9" name="Straight Connector 8">
            <a:extLst>
              <a:ext uri="{FF2B5EF4-FFF2-40B4-BE49-F238E27FC236}">
                <a16:creationId xmlns:a16="http://schemas.microsoft.com/office/drawing/2014/main" id="{C56018BF-465C-4357-9D69-84B42B4EA8CF}"/>
              </a:ext>
              <a:ext uri="{C183D7F6-B498-43B3-948B-1728B52AA6E4}">
                <adec:decorative xmlns:adec="http://schemas.microsoft.com/office/drawing/2017/decorative" val="1"/>
              </a:ext>
            </a:extLst>
          </p:cNvPr>
          <p:cNvCxnSpPr>
            <a:cxnSpLocks/>
          </p:cNvCxnSpPr>
          <p:nvPr/>
        </p:nvCxnSpPr>
        <p:spPr>
          <a:xfrm>
            <a:off x="4324350" y="2721004"/>
            <a:ext cx="6958040"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6C3C388-DDB4-46C5-8103-C143D876F39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spTree>
    <p:extLst>
      <p:ext uri="{BB962C8B-B14F-4D97-AF65-F5344CB8AC3E}">
        <p14:creationId xmlns:p14="http://schemas.microsoft.com/office/powerpoint/2010/main" val="288873188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Module - Labs</a:t>
            </a:r>
          </a:p>
        </p:txBody>
      </p:sp>
      <p:pic>
        <p:nvPicPr>
          <p:cNvPr id="3" name="Picture 2">
            <a:extLst>
              <a:ext uri="{FF2B5EF4-FFF2-40B4-BE49-F238E27FC236}">
                <a16:creationId xmlns:a16="http://schemas.microsoft.com/office/drawing/2014/main" id="{E53B718C-A413-4AE7-AFB1-50367E76951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50301" y="2609961"/>
            <a:ext cx="1429595" cy="1638078"/>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Role-Based Access Control</a:t>
            </a:r>
            <a:endParaRPr lang="en-US" dirty="0"/>
          </a:p>
        </p:txBody>
      </p:sp>
      <p:sp>
        <p:nvSpPr>
          <p:cNvPr id="3" name="Rectangle 2">
            <a:extLst>
              <a:ext uri="{FF2B5EF4-FFF2-40B4-BE49-F238E27FC236}">
                <a16:creationId xmlns:a16="http://schemas.microsoft.com/office/drawing/2014/main" id="{76788D1C-84D0-450E-A8CA-AB50147A24E6}"/>
              </a:ext>
            </a:extLst>
          </p:cNvPr>
          <p:cNvSpPr/>
          <p:nvPr/>
        </p:nvSpPr>
        <p:spPr bwMode="auto">
          <a:xfrm>
            <a:off x="578709" y="1210924"/>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 the Portal to create a Senior Admins group with member Joseph Price. </a:t>
            </a:r>
          </a:p>
        </p:txBody>
      </p:sp>
      <p:sp>
        <p:nvSpPr>
          <p:cNvPr id="4" name="Rectangle 3">
            <a:extLst>
              <a:ext uri="{FF2B5EF4-FFF2-40B4-BE49-F238E27FC236}">
                <a16:creationId xmlns:a16="http://schemas.microsoft.com/office/drawing/2014/main" id="{35F5DDC6-178B-4892-A373-207F25A9700A}"/>
              </a:ext>
            </a:extLst>
          </p:cNvPr>
          <p:cNvSpPr/>
          <p:nvPr/>
        </p:nvSpPr>
        <p:spPr bwMode="auto">
          <a:xfrm>
            <a:off x="578709" y="2156365"/>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 PowerShell to create a Junior Admins group with member Isabel Garcia. </a:t>
            </a:r>
          </a:p>
        </p:txBody>
      </p:sp>
      <p:sp>
        <p:nvSpPr>
          <p:cNvPr id="5" name="Rectangle 4">
            <a:extLst>
              <a:ext uri="{FF2B5EF4-FFF2-40B4-BE49-F238E27FC236}">
                <a16:creationId xmlns:a16="http://schemas.microsoft.com/office/drawing/2014/main" id="{D537C707-D7F2-44AC-86AB-9F7AFB840B91}"/>
              </a:ext>
            </a:extLst>
          </p:cNvPr>
          <p:cNvSpPr/>
          <p:nvPr/>
        </p:nvSpPr>
        <p:spPr bwMode="auto">
          <a:xfrm>
            <a:off x="578709" y="3143085"/>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 the CLI to create a Service Desk group with member Dylan Williams.  </a:t>
            </a:r>
          </a:p>
        </p:txBody>
      </p:sp>
      <p:sp>
        <p:nvSpPr>
          <p:cNvPr id="6" name="Rectangle 5">
            <a:extLst>
              <a:ext uri="{FF2B5EF4-FFF2-40B4-BE49-F238E27FC236}">
                <a16:creationId xmlns:a16="http://schemas.microsoft.com/office/drawing/2014/main" id="{4AC7A3A0-7686-46CC-93D9-62C6A8A6BCD6}"/>
              </a:ext>
            </a:extLst>
          </p:cNvPr>
          <p:cNvSpPr/>
          <p:nvPr/>
        </p:nvSpPr>
        <p:spPr bwMode="auto">
          <a:xfrm>
            <a:off x="578709" y="4186019"/>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Assign the Service Desk group Virtual Machine Contributor permissions. </a:t>
            </a:r>
          </a:p>
        </p:txBody>
      </p:sp>
      <p:grpSp>
        <p:nvGrpSpPr>
          <p:cNvPr id="26" name="Group 25" descr="Help desk levels including senior admins, junior admins, and service desk personnel who can mange virtual machines. ">
            <a:extLst>
              <a:ext uri="{FF2B5EF4-FFF2-40B4-BE49-F238E27FC236}">
                <a16:creationId xmlns:a16="http://schemas.microsoft.com/office/drawing/2014/main" id="{D0BDB609-EA8F-46D2-BC57-59EB6F6AA014}"/>
              </a:ext>
            </a:extLst>
          </p:cNvPr>
          <p:cNvGrpSpPr/>
          <p:nvPr/>
        </p:nvGrpSpPr>
        <p:grpSpPr>
          <a:xfrm>
            <a:off x="7986523" y="1494015"/>
            <a:ext cx="3111062" cy="4211579"/>
            <a:chOff x="8491658" y="1803794"/>
            <a:chExt cx="3111062" cy="4211579"/>
          </a:xfrm>
        </p:grpSpPr>
        <p:sp>
          <p:nvSpPr>
            <p:cNvPr id="9" name="Rectangle 8">
              <a:extLst>
                <a:ext uri="{FF2B5EF4-FFF2-40B4-BE49-F238E27FC236}">
                  <a16:creationId xmlns:a16="http://schemas.microsoft.com/office/drawing/2014/main" id="{466FFD6B-077C-42DF-BE17-F6E2E914BECC}"/>
                </a:ext>
              </a:extLst>
            </p:cNvPr>
            <p:cNvSpPr/>
            <p:nvPr/>
          </p:nvSpPr>
          <p:spPr bwMode="auto">
            <a:xfrm>
              <a:off x="8491658" y="1803794"/>
              <a:ext cx="3111062" cy="767255"/>
            </a:xfrm>
            <a:prstGeom prst="rect">
              <a:avLst/>
            </a:prstGeom>
            <a:solidFill>
              <a:schemeClr val="accent2">
                <a:lumMod val="10000"/>
                <a:lumOff val="9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Senior Admins</a:t>
              </a:r>
            </a:p>
          </p:txBody>
        </p:sp>
        <p:sp>
          <p:nvSpPr>
            <p:cNvPr id="13" name="Rectangle 12">
              <a:extLst>
                <a:ext uri="{FF2B5EF4-FFF2-40B4-BE49-F238E27FC236}">
                  <a16:creationId xmlns:a16="http://schemas.microsoft.com/office/drawing/2014/main" id="{7DD84FB4-DEDD-4037-9EDA-361B4F86DA13}"/>
                </a:ext>
              </a:extLst>
            </p:cNvPr>
            <p:cNvSpPr/>
            <p:nvPr/>
          </p:nvSpPr>
          <p:spPr bwMode="auto">
            <a:xfrm>
              <a:off x="8491658" y="2908742"/>
              <a:ext cx="3111062" cy="767255"/>
            </a:xfrm>
            <a:prstGeom prst="rect">
              <a:avLst/>
            </a:prstGeom>
            <a:solidFill>
              <a:schemeClr val="accent2">
                <a:lumMod val="10000"/>
                <a:lumOff val="9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Junior Admins</a:t>
              </a:r>
            </a:p>
          </p:txBody>
        </p:sp>
        <p:sp>
          <p:nvSpPr>
            <p:cNvPr id="15" name="Rectangle 14">
              <a:extLst>
                <a:ext uri="{FF2B5EF4-FFF2-40B4-BE49-F238E27FC236}">
                  <a16:creationId xmlns:a16="http://schemas.microsoft.com/office/drawing/2014/main" id="{27C68C08-5FA0-488B-80CF-2601C89E3A7B}"/>
                </a:ext>
              </a:extLst>
            </p:cNvPr>
            <p:cNvSpPr/>
            <p:nvPr/>
          </p:nvSpPr>
          <p:spPr bwMode="auto">
            <a:xfrm>
              <a:off x="8491658" y="4025943"/>
              <a:ext cx="3111062" cy="767255"/>
            </a:xfrm>
            <a:prstGeom prst="rect">
              <a:avLst/>
            </a:prstGeom>
            <a:solidFill>
              <a:schemeClr val="accent2">
                <a:lumMod val="10000"/>
                <a:lumOff val="9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Service Desk</a:t>
              </a:r>
            </a:p>
          </p:txBody>
        </p:sp>
        <p:pic>
          <p:nvPicPr>
            <p:cNvPr id="17" name="Picture 16">
              <a:extLst>
                <a:ext uri="{FF2B5EF4-FFF2-40B4-BE49-F238E27FC236}">
                  <a16:creationId xmlns:a16="http://schemas.microsoft.com/office/drawing/2014/main" id="{298EDAD1-F70F-4447-91DC-01C24A146D77}"/>
                </a:ext>
              </a:extLst>
            </p:cNvPr>
            <p:cNvPicPr>
              <a:picLocks noChangeAspect="1"/>
            </p:cNvPicPr>
            <p:nvPr/>
          </p:nvPicPr>
          <p:blipFill>
            <a:blip r:embed="rId3"/>
            <a:stretch>
              <a:fillRect/>
            </a:stretch>
          </p:blipFill>
          <p:spPr>
            <a:xfrm>
              <a:off x="8957276" y="5320048"/>
              <a:ext cx="962025" cy="695325"/>
            </a:xfrm>
            <a:prstGeom prst="rect">
              <a:avLst/>
            </a:prstGeom>
          </p:spPr>
        </p:pic>
        <p:pic>
          <p:nvPicPr>
            <p:cNvPr id="19" name="Picture 18">
              <a:extLst>
                <a:ext uri="{FF2B5EF4-FFF2-40B4-BE49-F238E27FC236}">
                  <a16:creationId xmlns:a16="http://schemas.microsoft.com/office/drawing/2014/main" id="{31CBFE74-C466-4D13-B046-635173FFB5A7}"/>
                </a:ext>
              </a:extLst>
            </p:cNvPr>
            <p:cNvPicPr>
              <a:picLocks noChangeAspect="1"/>
            </p:cNvPicPr>
            <p:nvPr/>
          </p:nvPicPr>
          <p:blipFill>
            <a:blip r:embed="rId3"/>
            <a:stretch>
              <a:fillRect/>
            </a:stretch>
          </p:blipFill>
          <p:spPr>
            <a:xfrm>
              <a:off x="10047189" y="5320048"/>
              <a:ext cx="962025" cy="695325"/>
            </a:xfrm>
            <a:prstGeom prst="rect">
              <a:avLst/>
            </a:prstGeom>
          </p:spPr>
        </p:pic>
        <p:cxnSp>
          <p:nvCxnSpPr>
            <p:cNvPr id="21" name="Connector: Elbow 20">
              <a:extLst>
                <a:ext uri="{FF2B5EF4-FFF2-40B4-BE49-F238E27FC236}">
                  <a16:creationId xmlns:a16="http://schemas.microsoft.com/office/drawing/2014/main" id="{ED672B04-89CA-4151-BBAF-FF2FF09183D2}"/>
                </a:ext>
              </a:extLst>
            </p:cNvPr>
            <p:cNvCxnSpPr>
              <a:stCxn id="15" idx="2"/>
              <a:endCxn id="17" idx="0"/>
            </p:cNvCxnSpPr>
            <p:nvPr/>
          </p:nvCxnSpPr>
          <p:spPr>
            <a:xfrm rot="5400000">
              <a:off x="9479314" y="4752173"/>
              <a:ext cx="526850" cy="608900"/>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3037521-1120-45ED-8146-1C6276F51497}"/>
                </a:ext>
              </a:extLst>
            </p:cNvPr>
            <p:cNvCxnSpPr>
              <a:cxnSpLocks/>
              <a:stCxn id="15" idx="2"/>
              <a:endCxn id="19" idx="0"/>
            </p:cNvCxnSpPr>
            <p:nvPr/>
          </p:nvCxnSpPr>
          <p:spPr>
            <a:xfrm rot="16200000" flipH="1">
              <a:off x="10024270" y="4816116"/>
              <a:ext cx="526850" cy="48101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62A68563-21F6-4425-AF31-5D0357F8CBCE}"/>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7189-C0B8-49ED-824C-3A36AFF6861F}"/>
              </a:ext>
            </a:extLst>
          </p:cNvPr>
          <p:cNvSpPr>
            <a:spLocks noGrp="1"/>
          </p:cNvSpPr>
          <p:nvPr>
            <p:ph type="title"/>
          </p:nvPr>
        </p:nvSpPr>
        <p:spPr/>
        <p:txBody>
          <a:bodyPr/>
          <a:lstStyle/>
          <a:p>
            <a:r>
              <a:rPr lang="en-US" dirty="0">
                <a:ea typeface="+mj-lt"/>
                <a:cs typeface="+mj-lt"/>
              </a:rPr>
              <a:t>Lab 01 – Role-Based Access Control</a:t>
            </a:r>
            <a:endParaRPr lang="fr-FR" dirty="0"/>
          </a:p>
        </p:txBody>
      </p:sp>
      <p:sp>
        <p:nvSpPr>
          <p:cNvPr id="4" name="Rectangle 3">
            <a:extLst>
              <a:ext uri="{FF2B5EF4-FFF2-40B4-BE49-F238E27FC236}">
                <a16:creationId xmlns:a16="http://schemas.microsoft.com/office/drawing/2014/main" id="{9D9A0EDA-69CA-443A-954B-11A5423D796E}"/>
              </a:ext>
            </a:extLst>
          </p:cNvPr>
          <p:cNvSpPr/>
          <p:nvPr/>
        </p:nvSpPr>
        <p:spPr bwMode="auto">
          <a:xfrm>
            <a:off x="531969" y="1919355"/>
            <a:ext cx="2823868" cy="21057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ED8C0E84-8C5D-444C-B1E3-700015F643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7093" y="969255"/>
            <a:ext cx="658707" cy="658707"/>
          </a:xfrm>
          <a:prstGeom prst="rect">
            <a:avLst/>
          </a:prstGeom>
        </p:spPr>
      </p:pic>
      <p:pic>
        <p:nvPicPr>
          <p:cNvPr id="8" name="Graphic 7">
            <a:extLst>
              <a:ext uri="{FF2B5EF4-FFF2-40B4-BE49-F238E27FC236}">
                <a16:creationId xmlns:a16="http://schemas.microsoft.com/office/drawing/2014/main" id="{15562CFF-F7EC-43A1-92C6-72697700AE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6774" y="3059532"/>
            <a:ext cx="300935" cy="300935"/>
          </a:xfrm>
          <a:prstGeom prst="rect">
            <a:avLst/>
          </a:prstGeom>
        </p:spPr>
      </p:pic>
      <p:pic>
        <p:nvPicPr>
          <p:cNvPr id="10" name="Graphic 9">
            <a:extLst>
              <a:ext uri="{FF2B5EF4-FFF2-40B4-BE49-F238E27FC236}">
                <a16:creationId xmlns:a16="http://schemas.microsoft.com/office/drawing/2014/main" id="{673EC577-A5A1-42FD-9373-ED3DF16509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8944" y="2418508"/>
            <a:ext cx="300935" cy="300935"/>
          </a:xfrm>
          <a:prstGeom prst="rect">
            <a:avLst/>
          </a:prstGeom>
        </p:spPr>
      </p:pic>
      <p:sp>
        <p:nvSpPr>
          <p:cNvPr id="12" name="TextBox 11">
            <a:extLst>
              <a:ext uri="{FF2B5EF4-FFF2-40B4-BE49-F238E27FC236}">
                <a16:creationId xmlns:a16="http://schemas.microsoft.com/office/drawing/2014/main" id="{B51F4261-FA72-4DD8-AA47-931E901EFEEC}"/>
              </a:ext>
            </a:extLst>
          </p:cNvPr>
          <p:cNvSpPr txBox="1"/>
          <p:nvPr/>
        </p:nvSpPr>
        <p:spPr>
          <a:xfrm>
            <a:off x="2033368" y="1521117"/>
            <a:ext cx="2506895"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Default Azure AD tenant</a:t>
            </a:r>
            <a:endParaRPr lang="fr-FR" sz="1400" b="1" dirty="0" err="1">
              <a:gradFill>
                <a:gsLst>
                  <a:gs pos="2917">
                    <a:schemeClr val="tx1"/>
                  </a:gs>
                  <a:gs pos="30000">
                    <a:schemeClr val="tx1"/>
                  </a:gs>
                </a:gsLst>
                <a:lin ang="5400000" scaled="0"/>
              </a:gradFill>
            </a:endParaRPr>
          </a:p>
        </p:txBody>
      </p:sp>
      <p:sp>
        <p:nvSpPr>
          <p:cNvPr id="14" name="TextBox 13">
            <a:extLst>
              <a:ext uri="{FF2B5EF4-FFF2-40B4-BE49-F238E27FC236}">
                <a16:creationId xmlns:a16="http://schemas.microsoft.com/office/drawing/2014/main" id="{07988FBE-543D-4D84-8DEF-62AD2C0EBDE0}"/>
              </a:ext>
            </a:extLst>
          </p:cNvPr>
          <p:cNvSpPr txBox="1"/>
          <p:nvPr/>
        </p:nvSpPr>
        <p:spPr>
          <a:xfrm>
            <a:off x="935436" y="3372607"/>
            <a:ext cx="1160512" cy="276999"/>
          </a:xfrm>
          <a:prstGeom prst="rect">
            <a:avLst/>
          </a:prstGeom>
          <a:noFill/>
        </p:spPr>
        <p:txBody>
          <a:bodyPr wrap="square">
            <a:spAutoFit/>
          </a:bodyPr>
          <a:lstStyle/>
          <a:p>
            <a:r>
              <a:rPr lang="fr-FR" sz="1200" b="1" dirty="0"/>
              <a:t>Joseph Price </a:t>
            </a:r>
          </a:p>
        </p:txBody>
      </p:sp>
      <p:sp>
        <p:nvSpPr>
          <p:cNvPr id="16" name="Rectangle: Rounded Corners 15">
            <a:extLst>
              <a:ext uri="{FF2B5EF4-FFF2-40B4-BE49-F238E27FC236}">
                <a16:creationId xmlns:a16="http://schemas.microsoft.com/office/drawing/2014/main" id="{082AA9E5-D8D5-4434-926B-F66B5BC24468}"/>
              </a:ext>
            </a:extLst>
          </p:cNvPr>
          <p:cNvSpPr/>
          <p:nvPr/>
        </p:nvSpPr>
        <p:spPr bwMode="auto">
          <a:xfrm>
            <a:off x="748425" y="2880771"/>
            <a:ext cx="1900746" cy="97113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113F13C5-B106-4D7D-A9DA-E29244743BE7}"/>
              </a:ext>
            </a:extLst>
          </p:cNvPr>
          <p:cNvSpPr txBox="1"/>
          <p:nvPr/>
        </p:nvSpPr>
        <p:spPr>
          <a:xfrm>
            <a:off x="1120057" y="2247544"/>
            <a:ext cx="2735572" cy="704808"/>
          </a:xfrm>
          <a:prstGeom prst="rect">
            <a:avLst/>
          </a:prstGeom>
          <a:noFill/>
        </p:spPr>
        <p:txBody>
          <a:bodyPr wrap="squar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Senior Admins</a:t>
            </a:r>
          </a:p>
          <a:p>
            <a:pPr>
              <a:lnSpc>
                <a:spcPct val="90000"/>
              </a:lnSpc>
              <a:spcAft>
                <a:spcPts val="600"/>
              </a:spcAft>
            </a:pPr>
            <a:r>
              <a:rPr lang="en-US" sz="1200" b="1" dirty="0">
                <a:gradFill>
                  <a:gsLst>
                    <a:gs pos="2917">
                      <a:schemeClr val="tx1"/>
                    </a:gs>
                    <a:gs pos="30000">
                      <a:schemeClr val="tx1"/>
                    </a:gs>
                  </a:gsLst>
                  <a:lin ang="5400000" scaled="0"/>
                </a:gradFill>
              </a:rPr>
              <a:t>Membership type:</a:t>
            </a:r>
            <a:r>
              <a:rPr lang="en-US" sz="1200" dirty="0">
                <a:gradFill>
                  <a:gsLst>
                    <a:gs pos="2917">
                      <a:schemeClr val="tx1"/>
                    </a:gs>
                    <a:gs pos="30000">
                      <a:schemeClr val="tx1"/>
                    </a:gs>
                  </a:gsLst>
                  <a:lin ang="5400000" scaled="0"/>
                </a:gradFill>
              </a:rPr>
              <a:t> Assigned</a:t>
            </a:r>
            <a:endParaRPr lang="fr-FR" sz="1200" b="1" dirty="0" err="1">
              <a:gradFill>
                <a:gsLst>
                  <a:gs pos="2917">
                    <a:schemeClr val="tx1"/>
                  </a:gs>
                  <a:gs pos="30000">
                    <a:schemeClr val="tx1"/>
                  </a:gs>
                </a:gsLst>
                <a:lin ang="5400000" scaled="0"/>
              </a:gradFill>
            </a:endParaRPr>
          </a:p>
        </p:txBody>
      </p:sp>
      <p:sp>
        <p:nvSpPr>
          <p:cNvPr id="30" name="TextBox 29">
            <a:extLst>
              <a:ext uri="{FF2B5EF4-FFF2-40B4-BE49-F238E27FC236}">
                <a16:creationId xmlns:a16="http://schemas.microsoft.com/office/drawing/2014/main" id="{4D1BAC52-EB95-4728-8FB7-87BF7B180307}"/>
              </a:ext>
            </a:extLst>
          </p:cNvPr>
          <p:cNvSpPr txBox="1"/>
          <p:nvPr/>
        </p:nvSpPr>
        <p:spPr>
          <a:xfrm>
            <a:off x="1377015" y="2968954"/>
            <a:ext cx="1118499"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Cloud user</a:t>
            </a:r>
            <a:endParaRPr lang="fr-FR" sz="1200" dirty="0" err="1">
              <a:gradFill>
                <a:gsLst>
                  <a:gs pos="2917">
                    <a:schemeClr val="tx1"/>
                  </a:gs>
                  <a:gs pos="30000">
                    <a:schemeClr val="tx1"/>
                  </a:gs>
                </a:gsLst>
                <a:lin ang="5400000" scaled="0"/>
              </a:gradFill>
            </a:endParaRPr>
          </a:p>
        </p:txBody>
      </p:sp>
      <p:sp>
        <p:nvSpPr>
          <p:cNvPr id="34" name="TextBox 33">
            <a:extLst>
              <a:ext uri="{FF2B5EF4-FFF2-40B4-BE49-F238E27FC236}">
                <a16:creationId xmlns:a16="http://schemas.microsoft.com/office/drawing/2014/main" id="{55CE82DA-4252-4300-BEA1-6CA07CAE6AD3}"/>
              </a:ext>
            </a:extLst>
          </p:cNvPr>
          <p:cNvSpPr txBox="1"/>
          <p:nvPr/>
        </p:nvSpPr>
        <p:spPr>
          <a:xfrm>
            <a:off x="582774" y="1954996"/>
            <a:ext cx="1932555" cy="276999"/>
          </a:xfrm>
          <a:prstGeom prst="rect">
            <a:avLst/>
          </a:prstGeom>
          <a:noFill/>
        </p:spPr>
        <p:txBody>
          <a:bodyPr wrap="square">
            <a:spAutoFit/>
          </a:bodyPr>
          <a:lstStyle/>
          <a:p>
            <a:r>
              <a:rPr lang="fr-FR" sz="1200" b="1" dirty="0">
                <a:solidFill>
                  <a:srgbClr val="0070C0"/>
                </a:solidFill>
              </a:rPr>
              <a:t>Exercise1, Task1, Task2 </a:t>
            </a:r>
          </a:p>
        </p:txBody>
      </p:sp>
      <p:sp>
        <p:nvSpPr>
          <p:cNvPr id="54" name="Rectangle 53">
            <a:extLst>
              <a:ext uri="{FF2B5EF4-FFF2-40B4-BE49-F238E27FC236}">
                <a16:creationId xmlns:a16="http://schemas.microsoft.com/office/drawing/2014/main" id="{DBA008F5-6A5D-46DB-8862-1C078C7D6315}"/>
              </a:ext>
            </a:extLst>
          </p:cNvPr>
          <p:cNvSpPr/>
          <p:nvPr/>
        </p:nvSpPr>
        <p:spPr bwMode="auto">
          <a:xfrm>
            <a:off x="3693213" y="1919355"/>
            <a:ext cx="4281115" cy="21057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5" name="Graphic 54">
            <a:extLst>
              <a:ext uri="{FF2B5EF4-FFF2-40B4-BE49-F238E27FC236}">
                <a16:creationId xmlns:a16="http://schemas.microsoft.com/office/drawing/2014/main" id="{7FD7F714-E493-4E40-81E9-7C9E2FB99210}"/>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8019" y="3059532"/>
            <a:ext cx="300935" cy="300935"/>
          </a:xfrm>
          <a:prstGeom prst="rect">
            <a:avLst/>
          </a:prstGeom>
        </p:spPr>
      </p:pic>
      <p:pic>
        <p:nvPicPr>
          <p:cNvPr id="56" name="Graphic 55">
            <a:extLst>
              <a:ext uri="{FF2B5EF4-FFF2-40B4-BE49-F238E27FC236}">
                <a16:creationId xmlns:a16="http://schemas.microsoft.com/office/drawing/2014/main" id="{738AEB5C-2BCF-41AF-AEC2-058CFD3E0F3D}"/>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80189" y="2418508"/>
            <a:ext cx="300935" cy="300935"/>
          </a:xfrm>
          <a:prstGeom prst="rect">
            <a:avLst/>
          </a:prstGeom>
        </p:spPr>
      </p:pic>
      <p:sp>
        <p:nvSpPr>
          <p:cNvPr id="57" name="TextBox 56">
            <a:extLst>
              <a:ext uri="{FF2B5EF4-FFF2-40B4-BE49-F238E27FC236}">
                <a16:creationId xmlns:a16="http://schemas.microsoft.com/office/drawing/2014/main" id="{F56E6252-FCB7-4964-8969-001986734F87}"/>
              </a:ext>
            </a:extLst>
          </p:cNvPr>
          <p:cNvSpPr txBox="1"/>
          <p:nvPr/>
        </p:nvSpPr>
        <p:spPr>
          <a:xfrm>
            <a:off x="4096681" y="3372607"/>
            <a:ext cx="1160512" cy="276999"/>
          </a:xfrm>
          <a:prstGeom prst="rect">
            <a:avLst/>
          </a:prstGeom>
          <a:noFill/>
        </p:spPr>
        <p:txBody>
          <a:bodyPr wrap="square">
            <a:spAutoFit/>
          </a:bodyPr>
          <a:lstStyle/>
          <a:p>
            <a:r>
              <a:rPr lang="fr-FR" sz="1200" b="1" dirty="0"/>
              <a:t>Isabel Garcia</a:t>
            </a:r>
          </a:p>
        </p:txBody>
      </p:sp>
      <p:sp>
        <p:nvSpPr>
          <p:cNvPr id="58" name="Rectangle: Rounded Corners 57">
            <a:extLst>
              <a:ext uri="{FF2B5EF4-FFF2-40B4-BE49-F238E27FC236}">
                <a16:creationId xmlns:a16="http://schemas.microsoft.com/office/drawing/2014/main" id="{E9EA0DED-87AF-470B-B60A-87070611A276}"/>
              </a:ext>
            </a:extLst>
          </p:cNvPr>
          <p:cNvSpPr/>
          <p:nvPr/>
        </p:nvSpPr>
        <p:spPr bwMode="auto">
          <a:xfrm>
            <a:off x="3909670" y="2880771"/>
            <a:ext cx="1900746" cy="97113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TextBox 58">
            <a:extLst>
              <a:ext uri="{FF2B5EF4-FFF2-40B4-BE49-F238E27FC236}">
                <a16:creationId xmlns:a16="http://schemas.microsoft.com/office/drawing/2014/main" id="{AC500CC5-49D5-4925-B760-1EFF4AD44318}"/>
              </a:ext>
            </a:extLst>
          </p:cNvPr>
          <p:cNvSpPr txBox="1"/>
          <p:nvPr/>
        </p:nvSpPr>
        <p:spPr>
          <a:xfrm>
            <a:off x="4281302" y="2247544"/>
            <a:ext cx="2452236" cy="704808"/>
          </a:xfrm>
          <a:prstGeom prst="rect">
            <a:avLst/>
          </a:prstGeom>
          <a:noFill/>
        </p:spPr>
        <p:txBody>
          <a:bodyPr wrap="squar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Junior Admins</a:t>
            </a:r>
          </a:p>
          <a:p>
            <a:pPr>
              <a:lnSpc>
                <a:spcPct val="90000"/>
              </a:lnSpc>
              <a:spcAft>
                <a:spcPts val="600"/>
              </a:spcAft>
            </a:pPr>
            <a:r>
              <a:rPr lang="en-US" sz="1200" b="1" dirty="0">
                <a:gradFill>
                  <a:gsLst>
                    <a:gs pos="2917">
                      <a:schemeClr val="tx1"/>
                    </a:gs>
                    <a:gs pos="30000">
                      <a:schemeClr val="tx1"/>
                    </a:gs>
                  </a:gsLst>
                  <a:lin ang="5400000" scaled="0"/>
                </a:gradFill>
              </a:rPr>
              <a:t>Membership type:</a:t>
            </a:r>
            <a:r>
              <a:rPr lang="en-US" sz="1200" dirty="0">
                <a:gradFill>
                  <a:gsLst>
                    <a:gs pos="2917">
                      <a:schemeClr val="tx1"/>
                    </a:gs>
                    <a:gs pos="30000">
                      <a:schemeClr val="tx1"/>
                    </a:gs>
                  </a:gsLst>
                  <a:lin ang="5400000" scaled="0"/>
                </a:gradFill>
              </a:rPr>
              <a:t> Assigned</a:t>
            </a:r>
            <a:endParaRPr lang="fr-FR" sz="1200" b="1" dirty="0" err="1">
              <a:gradFill>
                <a:gsLst>
                  <a:gs pos="2917">
                    <a:schemeClr val="tx1"/>
                  </a:gs>
                  <a:gs pos="30000">
                    <a:schemeClr val="tx1"/>
                  </a:gs>
                </a:gsLst>
                <a:lin ang="5400000" scaled="0"/>
              </a:gradFill>
            </a:endParaRPr>
          </a:p>
        </p:txBody>
      </p:sp>
      <p:sp>
        <p:nvSpPr>
          <p:cNvPr id="60" name="TextBox 59">
            <a:extLst>
              <a:ext uri="{FF2B5EF4-FFF2-40B4-BE49-F238E27FC236}">
                <a16:creationId xmlns:a16="http://schemas.microsoft.com/office/drawing/2014/main" id="{1FF3EE3A-C5F8-46A2-9158-63E652C7C666}"/>
              </a:ext>
            </a:extLst>
          </p:cNvPr>
          <p:cNvSpPr txBox="1"/>
          <p:nvPr/>
        </p:nvSpPr>
        <p:spPr>
          <a:xfrm>
            <a:off x="4538260" y="2968954"/>
            <a:ext cx="1118499"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Cloud user</a:t>
            </a:r>
            <a:endParaRPr lang="fr-FR" sz="1200" dirty="0" err="1">
              <a:gradFill>
                <a:gsLst>
                  <a:gs pos="2917">
                    <a:schemeClr val="tx1"/>
                  </a:gs>
                  <a:gs pos="30000">
                    <a:schemeClr val="tx1"/>
                  </a:gs>
                </a:gsLst>
                <a:lin ang="5400000" scaled="0"/>
              </a:gradFill>
            </a:endParaRPr>
          </a:p>
        </p:txBody>
      </p:sp>
      <p:sp>
        <p:nvSpPr>
          <p:cNvPr id="61" name="TextBox 60">
            <a:extLst>
              <a:ext uri="{FF2B5EF4-FFF2-40B4-BE49-F238E27FC236}">
                <a16:creationId xmlns:a16="http://schemas.microsoft.com/office/drawing/2014/main" id="{AE203A37-96DA-4F04-8B7A-C9E0383A2B7E}"/>
              </a:ext>
            </a:extLst>
          </p:cNvPr>
          <p:cNvSpPr txBox="1"/>
          <p:nvPr/>
        </p:nvSpPr>
        <p:spPr>
          <a:xfrm>
            <a:off x="3744019" y="1954996"/>
            <a:ext cx="1900745" cy="276999"/>
          </a:xfrm>
          <a:prstGeom prst="rect">
            <a:avLst/>
          </a:prstGeom>
          <a:noFill/>
        </p:spPr>
        <p:txBody>
          <a:bodyPr wrap="square">
            <a:spAutoFit/>
          </a:bodyPr>
          <a:lstStyle/>
          <a:p>
            <a:r>
              <a:rPr lang="fr-FR" sz="1200" b="1" dirty="0">
                <a:solidFill>
                  <a:srgbClr val="0070C0"/>
                </a:solidFill>
              </a:rPr>
              <a:t>Exercise2, Task1, Task2 </a:t>
            </a:r>
          </a:p>
        </p:txBody>
      </p:sp>
      <p:sp>
        <p:nvSpPr>
          <p:cNvPr id="62" name="Rectangle 61">
            <a:extLst>
              <a:ext uri="{FF2B5EF4-FFF2-40B4-BE49-F238E27FC236}">
                <a16:creationId xmlns:a16="http://schemas.microsoft.com/office/drawing/2014/main" id="{DABE3A0A-70A1-42CD-8B14-2AB7C8E80A10}"/>
              </a:ext>
            </a:extLst>
          </p:cNvPr>
          <p:cNvSpPr/>
          <p:nvPr/>
        </p:nvSpPr>
        <p:spPr bwMode="auto">
          <a:xfrm>
            <a:off x="1554345" y="4373642"/>
            <a:ext cx="3327436" cy="21057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3" name="Graphic 62">
            <a:extLst>
              <a:ext uri="{FF2B5EF4-FFF2-40B4-BE49-F238E27FC236}">
                <a16:creationId xmlns:a16="http://schemas.microsoft.com/office/drawing/2014/main" id="{56369218-510D-417E-8811-F8794668E540}"/>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9150" y="5513819"/>
            <a:ext cx="300935" cy="300935"/>
          </a:xfrm>
          <a:prstGeom prst="rect">
            <a:avLst/>
          </a:prstGeom>
        </p:spPr>
      </p:pic>
      <p:pic>
        <p:nvPicPr>
          <p:cNvPr id="64" name="Graphic 63">
            <a:extLst>
              <a:ext uri="{FF2B5EF4-FFF2-40B4-BE49-F238E27FC236}">
                <a16:creationId xmlns:a16="http://schemas.microsoft.com/office/drawing/2014/main" id="{DEC5B1C0-1466-4AAA-ADA6-076C20F23ACE}"/>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41320" y="4872795"/>
            <a:ext cx="300935" cy="300935"/>
          </a:xfrm>
          <a:prstGeom prst="rect">
            <a:avLst/>
          </a:prstGeom>
        </p:spPr>
      </p:pic>
      <p:sp>
        <p:nvSpPr>
          <p:cNvPr id="65" name="TextBox 64">
            <a:extLst>
              <a:ext uri="{FF2B5EF4-FFF2-40B4-BE49-F238E27FC236}">
                <a16:creationId xmlns:a16="http://schemas.microsoft.com/office/drawing/2014/main" id="{BB90D6E0-10AD-4E02-A487-2B96D69E0110}"/>
              </a:ext>
            </a:extLst>
          </p:cNvPr>
          <p:cNvSpPr txBox="1"/>
          <p:nvPr/>
        </p:nvSpPr>
        <p:spPr>
          <a:xfrm>
            <a:off x="1957811" y="5826894"/>
            <a:ext cx="1368503" cy="276999"/>
          </a:xfrm>
          <a:prstGeom prst="rect">
            <a:avLst/>
          </a:prstGeom>
          <a:noFill/>
        </p:spPr>
        <p:txBody>
          <a:bodyPr wrap="square">
            <a:spAutoFit/>
          </a:bodyPr>
          <a:lstStyle/>
          <a:p>
            <a:r>
              <a:rPr lang="fr-FR" sz="1200" b="1" dirty="0"/>
              <a:t>Dylan Williams</a:t>
            </a:r>
          </a:p>
        </p:txBody>
      </p:sp>
      <p:sp>
        <p:nvSpPr>
          <p:cNvPr id="66" name="Rectangle: Rounded Corners 65">
            <a:extLst>
              <a:ext uri="{FF2B5EF4-FFF2-40B4-BE49-F238E27FC236}">
                <a16:creationId xmlns:a16="http://schemas.microsoft.com/office/drawing/2014/main" id="{EBD0C5F6-FC45-4112-BAC2-421ED0C91F48}"/>
              </a:ext>
            </a:extLst>
          </p:cNvPr>
          <p:cNvSpPr/>
          <p:nvPr/>
        </p:nvSpPr>
        <p:spPr bwMode="auto">
          <a:xfrm>
            <a:off x="1770801" y="5335058"/>
            <a:ext cx="1900746" cy="97113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66">
            <a:extLst>
              <a:ext uri="{FF2B5EF4-FFF2-40B4-BE49-F238E27FC236}">
                <a16:creationId xmlns:a16="http://schemas.microsoft.com/office/drawing/2014/main" id="{DE324E32-BA38-4CE0-A50E-3886E9678CA5}"/>
              </a:ext>
            </a:extLst>
          </p:cNvPr>
          <p:cNvSpPr txBox="1"/>
          <p:nvPr/>
        </p:nvSpPr>
        <p:spPr>
          <a:xfrm>
            <a:off x="2142433" y="4701831"/>
            <a:ext cx="2452236" cy="704808"/>
          </a:xfrm>
          <a:prstGeom prst="rect">
            <a:avLst/>
          </a:prstGeom>
          <a:noFill/>
        </p:spPr>
        <p:txBody>
          <a:bodyPr wrap="squar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Service Desk</a:t>
            </a:r>
          </a:p>
          <a:p>
            <a:pPr>
              <a:lnSpc>
                <a:spcPct val="90000"/>
              </a:lnSpc>
              <a:spcAft>
                <a:spcPts val="600"/>
              </a:spcAft>
            </a:pPr>
            <a:r>
              <a:rPr lang="en-US" sz="1200" b="1" dirty="0">
                <a:gradFill>
                  <a:gsLst>
                    <a:gs pos="2917">
                      <a:schemeClr val="tx1"/>
                    </a:gs>
                    <a:gs pos="30000">
                      <a:schemeClr val="tx1"/>
                    </a:gs>
                  </a:gsLst>
                  <a:lin ang="5400000" scaled="0"/>
                </a:gradFill>
              </a:rPr>
              <a:t>Membership type:</a:t>
            </a:r>
            <a:r>
              <a:rPr lang="en-US" sz="1200" dirty="0">
                <a:gradFill>
                  <a:gsLst>
                    <a:gs pos="2917">
                      <a:schemeClr val="tx1"/>
                    </a:gs>
                    <a:gs pos="30000">
                      <a:schemeClr val="tx1"/>
                    </a:gs>
                  </a:gsLst>
                  <a:lin ang="5400000" scaled="0"/>
                </a:gradFill>
              </a:rPr>
              <a:t> Assigned</a:t>
            </a:r>
            <a:endParaRPr lang="fr-FR" sz="1200" b="1" dirty="0" err="1">
              <a:gradFill>
                <a:gsLst>
                  <a:gs pos="2917">
                    <a:schemeClr val="tx1"/>
                  </a:gs>
                  <a:gs pos="30000">
                    <a:schemeClr val="tx1"/>
                  </a:gs>
                </a:gsLst>
                <a:lin ang="5400000" scaled="0"/>
              </a:gradFill>
            </a:endParaRPr>
          </a:p>
        </p:txBody>
      </p:sp>
      <p:sp>
        <p:nvSpPr>
          <p:cNvPr id="68" name="TextBox 67">
            <a:extLst>
              <a:ext uri="{FF2B5EF4-FFF2-40B4-BE49-F238E27FC236}">
                <a16:creationId xmlns:a16="http://schemas.microsoft.com/office/drawing/2014/main" id="{92DF3B63-2B42-42A3-B9FB-B79C54D66016}"/>
              </a:ext>
            </a:extLst>
          </p:cNvPr>
          <p:cNvSpPr txBox="1"/>
          <p:nvPr/>
        </p:nvSpPr>
        <p:spPr>
          <a:xfrm>
            <a:off x="2399391" y="5423241"/>
            <a:ext cx="1118499"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Cloud user</a:t>
            </a:r>
            <a:endParaRPr lang="fr-FR" sz="1200" dirty="0" err="1">
              <a:gradFill>
                <a:gsLst>
                  <a:gs pos="2917">
                    <a:schemeClr val="tx1"/>
                  </a:gs>
                  <a:gs pos="30000">
                    <a:schemeClr val="tx1"/>
                  </a:gs>
                </a:gsLst>
                <a:lin ang="5400000" scaled="0"/>
              </a:gradFill>
            </a:endParaRPr>
          </a:p>
        </p:txBody>
      </p:sp>
      <p:sp>
        <p:nvSpPr>
          <p:cNvPr id="69" name="TextBox 68">
            <a:extLst>
              <a:ext uri="{FF2B5EF4-FFF2-40B4-BE49-F238E27FC236}">
                <a16:creationId xmlns:a16="http://schemas.microsoft.com/office/drawing/2014/main" id="{8963AFE6-37B5-4DBD-898C-D48A3A1ED9B8}"/>
              </a:ext>
            </a:extLst>
          </p:cNvPr>
          <p:cNvSpPr txBox="1"/>
          <p:nvPr/>
        </p:nvSpPr>
        <p:spPr>
          <a:xfrm>
            <a:off x="1605150" y="4409283"/>
            <a:ext cx="1900745" cy="276999"/>
          </a:xfrm>
          <a:prstGeom prst="rect">
            <a:avLst/>
          </a:prstGeom>
          <a:noFill/>
        </p:spPr>
        <p:txBody>
          <a:bodyPr wrap="square">
            <a:spAutoFit/>
          </a:bodyPr>
          <a:lstStyle/>
          <a:p>
            <a:r>
              <a:rPr lang="fr-FR" sz="1200" b="1" dirty="0">
                <a:solidFill>
                  <a:srgbClr val="0070C0"/>
                </a:solidFill>
              </a:rPr>
              <a:t>Exercise3, Task1, Task2 </a:t>
            </a:r>
          </a:p>
        </p:txBody>
      </p:sp>
      <p:pic>
        <p:nvPicPr>
          <p:cNvPr id="71" name="Graphic 70">
            <a:extLst>
              <a:ext uri="{FF2B5EF4-FFF2-40B4-BE49-F238E27FC236}">
                <a16:creationId xmlns:a16="http://schemas.microsoft.com/office/drawing/2014/main" id="{0920D70D-249B-4FB4-9414-9EAB235F26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48827" y="1952510"/>
            <a:ext cx="321437" cy="321437"/>
          </a:xfrm>
          <a:prstGeom prst="rect">
            <a:avLst/>
          </a:prstGeom>
        </p:spPr>
      </p:pic>
      <p:pic>
        <p:nvPicPr>
          <p:cNvPr id="72" name="Graphic 71">
            <a:extLst>
              <a:ext uri="{FF2B5EF4-FFF2-40B4-BE49-F238E27FC236}">
                <a16:creationId xmlns:a16="http://schemas.microsoft.com/office/drawing/2014/main" id="{C3FEA12B-B171-4EAE-AC04-CABF8E85F3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50347" y="4379057"/>
            <a:ext cx="321437" cy="321437"/>
          </a:xfrm>
          <a:prstGeom prst="rect">
            <a:avLst/>
          </a:prstGeom>
        </p:spPr>
      </p:pic>
      <p:sp>
        <p:nvSpPr>
          <p:cNvPr id="81" name="Rectangle 80">
            <a:extLst>
              <a:ext uri="{FF2B5EF4-FFF2-40B4-BE49-F238E27FC236}">
                <a16:creationId xmlns:a16="http://schemas.microsoft.com/office/drawing/2014/main" id="{3E68D868-C705-478C-95F9-633B03DE57BA}"/>
              </a:ext>
            </a:extLst>
          </p:cNvPr>
          <p:cNvSpPr/>
          <p:nvPr/>
        </p:nvSpPr>
        <p:spPr bwMode="auto">
          <a:xfrm>
            <a:off x="7946502" y="4353279"/>
            <a:ext cx="2823868" cy="1273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4" name="Graphic 73">
            <a:extLst>
              <a:ext uri="{FF2B5EF4-FFF2-40B4-BE49-F238E27FC236}">
                <a16:creationId xmlns:a16="http://schemas.microsoft.com/office/drawing/2014/main" id="{99CA6600-9446-4C68-9237-2D0CC47FE80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12643" y="4756564"/>
            <a:ext cx="383916" cy="383916"/>
          </a:xfrm>
          <a:prstGeom prst="rect">
            <a:avLst/>
          </a:prstGeom>
        </p:spPr>
      </p:pic>
      <p:sp>
        <p:nvSpPr>
          <p:cNvPr id="76" name="TextBox 75">
            <a:extLst>
              <a:ext uri="{FF2B5EF4-FFF2-40B4-BE49-F238E27FC236}">
                <a16:creationId xmlns:a16="http://schemas.microsoft.com/office/drawing/2014/main" id="{3CD9FC49-8AF1-4D7C-B712-C3220A435FC6}"/>
              </a:ext>
            </a:extLst>
          </p:cNvPr>
          <p:cNvSpPr txBox="1"/>
          <p:nvPr/>
        </p:nvSpPr>
        <p:spPr>
          <a:xfrm>
            <a:off x="8696559" y="4810022"/>
            <a:ext cx="1323754" cy="276999"/>
          </a:xfrm>
          <a:prstGeom prst="rect">
            <a:avLst/>
          </a:prstGeom>
          <a:noFill/>
        </p:spPr>
        <p:txBody>
          <a:bodyPr wrap="square">
            <a:spAutoFit/>
          </a:bodyPr>
          <a:lstStyle/>
          <a:p>
            <a:r>
              <a:rPr lang="fr-FR" sz="1200" b="1" dirty="0"/>
              <a:t>AZ500Lab01</a:t>
            </a:r>
          </a:p>
        </p:txBody>
      </p:sp>
      <p:sp>
        <p:nvSpPr>
          <p:cNvPr id="82" name="TextBox 81">
            <a:extLst>
              <a:ext uri="{FF2B5EF4-FFF2-40B4-BE49-F238E27FC236}">
                <a16:creationId xmlns:a16="http://schemas.microsoft.com/office/drawing/2014/main" id="{AB173A0B-E51D-4623-B31C-25B69948A12A}"/>
              </a:ext>
            </a:extLst>
          </p:cNvPr>
          <p:cNvSpPr txBox="1"/>
          <p:nvPr/>
        </p:nvSpPr>
        <p:spPr>
          <a:xfrm>
            <a:off x="7974329" y="4367862"/>
            <a:ext cx="1900745" cy="276999"/>
          </a:xfrm>
          <a:prstGeom prst="rect">
            <a:avLst/>
          </a:prstGeom>
          <a:noFill/>
        </p:spPr>
        <p:txBody>
          <a:bodyPr wrap="square">
            <a:spAutoFit/>
          </a:bodyPr>
          <a:lstStyle/>
          <a:p>
            <a:r>
              <a:rPr lang="fr-FR" sz="1200" b="1" dirty="0">
                <a:solidFill>
                  <a:srgbClr val="0070C0"/>
                </a:solidFill>
              </a:rPr>
              <a:t>Exercise4, Task1</a:t>
            </a:r>
          </a:p>
        </p:txBody>
      </p:sp>
      <p:sp>
        <p:nvSpPr>
          <p:cNvPr id="84" name="Rectangle 83">
            <a:extLst>
              <a:ext uri="{FF2B5EF4-FFF2-40B4-BE49-F238E27FC236}">
                <a16:creationId xmlns:a16="http://schemas.microsoft.com/office/drawing/2014/main" id="{F7EABA59-DE55-4CFB-8D61-BF4782E5B712}"/>
              </a:ext>
            </a:extLst>
          </p:cNvPr>
          <p:cNvSpPr/>
          <p:nvPr/>
        </p:nvSpPr>
        <p:spPr bwMode="auto">
          <a:xfrm>
            <a:off x="5017198" y="4186418"/>
            <a:ext cx="2823868" cy="14406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0" name="Picture 79">
            <a:extLst>
              <a:ext uri="{FF2B5EF4-FFF2-40B4-BE49-F238E27FC236}">
                <a16:creationId xmlns:a16="http://schemas.microsoft.com/office/drawing/2014/main" id="{748D0AE0-6AF5-4F1E-95B2-80CEAC002A72}"/>
              </a:ext>
            </a:extLst>
          </p:cNvPr>
          <p:cNvPicPr>
            <a:picLocks noChangeAspect="1"/>
          </p:cNvPicPr>
          <p:nvPr/>
        </p:nvPicPr>
        <p:blipFill>
          <a:blip r:embed="rId12"/>
          <a:stretch>
            <a:fillRect/>
          </a:stretch>
        </p:blipFill>
        <p:spPr>
          <a:xfrm>
            <a:off x="6169359" y="4604440"/>
            <a:ext cx="433754" cy="411163"/>
          </a:xfrm>
          <a:prstGeom prst="rect">
            <a:avLst/>
          </a:prstGeom>
        </p:spPr>
      </p:pic>
      <p:sp>
        <p:nvSpPr>
          <p:cNvPr id="83" name="TextBox 82">
            <a:extLst>
              <a:ext uri="{FF2B5EF4-FFF2-40B4-BE49-F238E27FC236}">
                <a16:creationId xmlns:a16="http://schemas.microsoft.com/office/drawing/2014/main" id="{CB4AF277-6AE1-41D2-A076-AC845DC73F86}"/>
              </a:ext>
            </a:extLst>
          </p:cNvPr>
          <p:cNvSpPr txBox="1"/>
          <p:nvPr/>
        </p:nvSpPr>
        <p:spPr>
          <a:xfrm>
            <a:off x="5777077" y="4991349"/>
            <a:ext cx="1323754" cy="461665"/>
          </a:xfrm>
          <a:prstGeom prst="rect">
            <a:avLst/>
          </a:prstGeom>
          <a:noFill/>
        </p:spPr>
        <p:txBody>
          <a:bodyPr wrap="square">
            <a:spAutoFit/>
          </a:bodyPr>
          <a:lstStyle/>
          <a:p>
            <a:pPr algn="ctr"/>
            <a:r>
              <a:rPr lang="fr-FR" sz="1200" b="1" dirty="0"/>
              <a:t>Virtual Machine </a:t>
            </a:r>
            <a:r>
              <a:rPr lang="fr-FR" sz="1200" b="1" dirty="0" err="1"/>
              <a:t>Contributor</a:t>
            </a:r>
            <a:r>
              <a:rPr lang="fr-FR" sz="1200" b="1" dirty="0"/>
              <a:t> </a:t>
            </a:r>
          </a:p>
        </p:txBody>
      </p:sp>
      <p:cxnSp>
        <p:nvCxnSpPr>
          <p:cNvPr id="86" name="Straight Arrow Connector 85">
            <a:extLst>
              <a:ext uri="{FF2B5EF4-FFF2-40B4-BE49-F238E27FC236}">
                <a16:creationId xmlns:a16="http://schemas.microsoft.com/office/drawing/2014/main" id="{46C52F45-BCD0-43B1-8051-27B247802B4B}"/>
              </a:ext>
            </a:extLst>
          </p:cNvPr>
          <p:cNvCxnSpPr>
            <a:cxnSpLocks/>
          </p:cNvCxnSpPr>
          <p:nvPr/>
        </p:nvCxnSpPr>
        <p:spPr>
          <a:xfrm>
            <a:off x="3355837" y="4911286"/>
            <a:ext cx="261664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73F4361-BD3B-4677-8059-308C1FC346DD}"/>
              </a:ext>
            </a:extLst>
          </p:cNvPr>
          <p:cNvCxnSpPr>
            <a:cxnSpLocks/>
          </p:cNvCxnSpPr>
          <p:nvPr/>
        </p:nvCxnSpPr>
        <p:spPr>
          <a:xfrm>
            <a:off x="6733538" y="4911286"/>
            <a:ext cx="146347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E3449A4-FD5F-4B03-85A0-3D5EFC06F4D7}"/>
              </a:ext>
            </a:extLst>
          </p:cNvPr>
          <p:cNvSpPr txBox="1"/>
          <p:nvPr/>
        </p:nvSpPr>
        <p:spPr>
          <a:xfrm>
            <a:off x="5040090" y="4237282"/>
            <a:ext cx="1900745" cy="276999"/>
          </a:xfrm>
          <a:prstGeom prst="rect">
            <a:avLst/>
          </a:prstGeom>
          <a:noFill/>
        </p:spPr>
        <p:txBody>
          <a:bodyPr wrap="square">
            <a:spAutoFit/>
          </a:bodyPr>
          <a:lstStyle/>
          <a:p>
            <a:r>
              <a:rPr lang="fr-FR" sz="1200" b="1" dirty="0">
                <a:solidFill>
                  <a:srgbClr val="0070C0"/>
                </a:solidFill>
              </a:rPr>
              <a:t>Exercise4, Task2</a:t>
            </a:r>
          </a:p>
        </p:txBody>
      </p:sp>
      <p:sp>
        <p:nvSpPr>
          <p:cNvPr id="41" name="TextBox 40">
            <a:extLst>
              <a:ext uri="{FF2B5EF4-FFF2-40B4-BE49-F238E27FC236}">
                <a16:creationId xmlns:a16="http://schemas.microsoft.com/office/drawing/2014/main" id="{14618E24-E6D5-4D31-B84B-1148BE401A93}"/>
              </a:ext>
            </a:extLst>
          </p:cNvPr>
          <p:cNvSpPr txBox="1"/>
          <p:nvPr/>
        </p:nvSpPr>
        <p:spPr>
          <a:xfrm>
            <a:off x="6940835" y="1952510"/>
            <a:ext cx="1517724" cy="276999"/>
          </a:xfrm>
          <a:prstGeom prst="rect">
            <a:avLst/>
          </a:prstGeom>
          <a:noFill/>
        </p:spPr>
        <p:txBody>
          <a:bodyPr wrap="square">
            <a:spAutoFit/>
          </a:bodyPr>
          <a:lstStyle/>
          <a:p>
            <a:r>
              <a:rPr lang="fr-FR" sz="1200" b="1" dirty="0"/>
              <a:t>PowerShell</a:t>
            </a:r>
          </a:p>
        </p:txBody>
      </p:sp>
      <p:sp>
        <p:nvSpPr>
          <p:cNvPr id="43" name="TextBox 42">
            <a:extLst>
              <a:ext uri="{FF2B5EF4-FFF2-40B4-BE49-F238E27FC236}">
                <a16:creationId xmlns:a16="http://schemas.microsoft.com/office/drawing/2014/main" id="{CBB3239C-48B9-403C-B36E-490880C9961D}"/>
              </a:ext>
            </a:extLst>
          </p:cNvPr>
          <p:cNvSpPr txBox="1"/>
          <p:nvPr/>
        </p:nvSpPr>
        <p:spPr>
          <a:xfrm>
            <a:off x="4458165" y="4388134"/>
            <a:ext cx="405901" cy="276999"/>
          </a:xfrm>
          <a:prstGeom prst="rect">
            <a:avLst/>
          </a:prstGeom>
          <a:noFill/>
        </p:spPr>
        <p:txBody>
          <a:bodyPr wrap="square">
            <a:spAutoFit/>
          </a:bodyPr>
          <a:lstStyle/>
          <a:p>
            <a:r>
              <a:rPr lang="fr-FR" sz="1200" b="1" dirty="0"/>
              <a:t>CLI</a:t>
            </a:r>
          </a:p>
        </p:txBody>
      </p:sp>
    </p:spTree>
    <p:extLst>
      <p:ext uri="{BB962C8B-B14F-4D97-AF65-F5344CB8AC3E}">
        <p14:creationId xmlns:p14="http://schemas.microsoft.com/office/powerpoint/2010/main" val="4032409186"/>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02 – Azure Policy</a:t>
            </a:r>
          </a:p>
        </p:txBody>
      </p:sp>
      <p:sp>
        <p:nvSpPr>
          <p:cNvPr id="4" name="Rectangle 3">
            <a:extLst>
              <a:ext uri="{FF2B5EF4-FFF2-40B4-BE49-F238E27FC236}">
                <a16:creationId xmlns:a16="http://schemas.microsoft.com/office/drawing/2014/main" id="{FD531DEB-B514-42AA-A02B-19C44CDCD79E}"/>
              </a:ext>
            </a:extLst>
          </p:cNvPr>
          <p:cNvSpPr/>
          <p:nvPr/>
        </p:nvSpPr>
        <p:spPr bwMode="auto">
          <a:xfrm>
            <a:off x="578709" y="1210924"/>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an Allowed Locations policy that ensures resources are only created in a specific region.</a:t>
            </a:r>
          </a:p>
        </p:txBody>
      </p:sp>
      <p:sp>
        <p:nvSpPr>
          <p:cNvPr id="5" name="Rectangle 4">
            <a:extLst>
              <a:ext uri="{FF2B5EF4-FFF2-40B4-BE49-F238E27FC236}">
                <a16:creationId xmlns:a16="http://schemas.microsoft.com/office/drawing/2014/main" id="{487DAA5D-2EF3-4568-B2CE-DBAE99E50662}"/>
              </a:ext>
            </a:extLst>
          </p:cNvPr>
          <p:cNvSpPr/>
          <p:nvPr/>
        </p:nvSpPr>
        <p:spPr bwMode="auto">
          <a:xfrm>
            <a:off x="578709" y="2141117"/>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Test to ensure resources are only created in the Allowed Location.</a:t>
            </a:r>
          </a:p>
        </p:txBody>
      </p:sp>
      <p:grpSp>
        <p:nvGrpSpPr>
          <p:cNvPr id="29" name="Group 28" descr="A virtual network in a resource group is allowed in one location but not in another. ">
            <a:extLst>
              <a:ext uri="{FF2B5EF4-FFF2-40B4-BE49-F238E27FC236}">
                <a16:creationId xmlns:a16="http://schemas.microsoft.com/office/drawing/2014/main" id="{C0BC74D5-2E2C-4000-810B-FB740578A398}"/>
              </a:ext>
            </a:extLst>
          </p:cNvPr>
          <p:cNvGrpSpPr/>
          <p:nvPr/>
        </p:nvGrpSpPr>
        <p:grpSpPr>
          <a:xfrm>
            <a:off x="7400041" y="1868480"/>
            <a:ext cx="4283508" cy="3121039"/>
            <a:chOff x="7435527" y="1415339"/>
            <a:chExt cx="4283508" cy="3121039"/>
          </a:xfrm>
        </p:grpSpPr>
        <p:sp>
          <p:nvSpPr>
            <p:cNvPr id="6" name="Rectangle 5">
              <a:extLst>
                <a:ext uri="{FF2B5EF4-FFF2-40B4-BE49-F238E27FC236}">
                  <a16:creationId xmlns:a16="http://schemas.microsoft.com/office/drawing/2014/main" id="{927FD9E6-7A7D-40B1-A412-79E84529179E}"/>
                </a:ext>
              </a:extLst>
            </p:cNvPr>
            <p:cNvSpPr/>
            <p:nvPr/>
          </p:nvSpPr>
          <p:spPr>
            <a:xfrm>
              <a:off x="7435527" y="1872539"/>
              <a:ext cx="2506861" cy="258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617133-6D07-4A16-A315-03B54DF58C8E}"/>
                </a:ext>
              </a:extLst>
            </p:cNvPr>
            <p:cNvSpPr/>
            <p:nvPr/>
          </p:nvSpPr>
          <p:spPr>
            <a:xfrm>
              <a:off x="7973785" y="1689528"/>
              <a:ext cx="1411696" cy="363946"/>
            </a:xfrm>
            <a:prstGeom prst="rect">
              <a:avLst/>
            </a:prstGeom>
            <a:solidFill>
              <a:schemeClr val="bg1"/>
            </a:solidFill>
          </p:spPr>
          <p:txBody>
            <a:bodyPr wrap="square">
              <a:spAutoFit/>
            </a:bodyPr>
            <a:lstStyle/>
            <a:p>
              <a:r>
                <a:rPr lang="en-US" dirty="0"/>
                <a:t>Subscription</a:t>
              </a:r>
            </a:p>
          </p:txBody>
        </p:sp>
        <p:sp>
          <p:nvSpPr>
            <p:cNvPr id="8" name="Rectangle 7">
              <a:extLst>
                <a:ext uri="{FF2B5EF4-FFF2-40B4-BE49-F238E27FC236}">
                  <a16:creationId xmlns:a16="http://schemas.microsoft.com/office/drawing/2014/main" id="{BDF252C2-B5D5-4522-BFE8-5851B052B272}"/>
                </a:ext>
              </a:extLst>
            </p:cNvPr>
            <p:cNvSpPr/>
            <p:nvPr/>
          </p:nvSpPr>
          <p:spPr>
            <a:xfrm>
              <a:off x="7735614" y="2301995"/>
              <a:ext cx="1720705" cy="1304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7CD215-6F6C-400D-8704-0E2DE4100D4E}"/>
                </a:ext>
              </a:extLst>
            </p:cNvPr>
            <p:cNvSpPr/>
            <p:nvPr/>
          </p:nvSpPr>
          <p:spPr>
            <a:xfrm>
              <a:off x="7735614" y="3667231"/>
              <a:ext cx="1888038" cy="363946"/>
            </a:xfrm>
            <a:prstGeom prst="rect">
              <a:avLst/>
            </a:prstGeom>
          </p:spPr>
          <p:txBody>
            <a:bodyPr wrap="square">
              <a:spAutoFit/>
            </a:bodyPr>
            <a:lstStyle/>
            <a:p>
              <a:r>
                <a:rPr lang="en-US" dirty="0"/>
                <a:t>Resource Group</a:t>
              </a:r>
            </a:p>
          </p:txBody>
        </p:sp>
        <p:pic>
          <p:nvPicPr>
            <p:cNvPr id="2050" name="Picture 2" descr="CADABLE">
              <a:extLst>
                <a:ext uri="{FF2B5EF4-FFF2-40B4-BE49-F238E27FC236}">
                  <a16:creationId xmlns:a16="http://schemas.microsoft.com/office/drawing/2014/main" id="{F9475F7B-04B6-405A-88D3-5C15F6608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00161" y="2568106"/>
              <a:ext cx="780169" cy="7801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95F59D-18E7-4DB3-A7CF-1477E5C4F80F}"/>
                </a:ext>
              </a:extLst>
            </p:cNvPr>
            <p:cNvSpPr txBox="1"/>
            <p:nvPr/>
          </p:nvSpPr>
          <p:spPr>
            <a:xfrm>
              <a:off x="10272562" y="2214163"/>
              <a:ext cx="1240221" cy="707886"/>
            </a:xfrm>
            <a:prstGeom prst="rect">
              <a:avLst/>
            </a:prstGeom>
            <a:noFill/>
          </p:spPr>
          <p:txBody>
            <a:bodyPr wrap="square">
              <a:spAutoFit/>
            </a:bodyPr>
            <a:lstStyle/>
            <a:p>
              <a:r>
                <a:rPr lang="en-US" sz="2000" dirty="0"/>
                <a:t>Allowed location</a:t>
              </a:r>
            </a:p>
          </p:txBody>
        </p:sp>
        <p:sp>
          <p:nvSpPr>
            <p:cNvPr id="13" name="TextBox 12">
              <a:extLst>
                <a:ext uri="{FF2B5EF4-FFF2-40B4-BE49-F238E27FC236}">
                  <a16:creationId xmlns:a16="http://schemas.microsoft.com/office/drawing/2014/main" id="{1B80A060-DF9E-4948-AD0F-C5D56A6B7B8E}"/>
                </a:ext>
              </a:extLst>
            </p:cNvPr>
            <p:cNvSpPr txBox="1"/>
            <p:nvPr/>
          </p:nvSpPr>
          <p:spPr>
            <a:xfrm>
              <a:off x="10289629" y="3171013"/>
              <a:ext cx="1429406" cy="707886"/>
            </a:xfrm>
            <a:prstGeom prst="rect">
              <a:avLst/>
            </a:prstGeom>
            <a:noFill/>
          </p:spPr>
          <p:txBody>
            <a:bodyPr wrap="square">
              <a:spAutoFit/>
            </a:bodyPr>
            <a:lstStyle/>
            <a:p>
              <a:r>
                <a:rPr lang="en-US" sz="2000" dirty="0"/>
                <a:t>Disallowed location</a:t>
              </a:r>
            </a:p>
          </p:txBody>
        </p:sp>
        <p:pic>
          <p:nvPicPr>
            <p:cNvPr id="17" name="Graphic 16" descr="Checkbox Checked">
              <a:extLst>
                <a:ext uri="{FF2B5EF4-FFF2-40B4-BE49-F238E27FC236}">
                  <a16:creationId xmlns:a16="http://schemas.microsoft.com/office/drawing/2014/main" id="{84BF31DB-5132-4D66-BE15-C8BD9CEE6F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4949" y="1415339"/>
              <a:ext cx="914400" cy="914400"/>
            </a:xfrm>
            <a:prstGeom prst="rect">
              <a:avLst/>
            </a:prstGeom>
          </p:spPr>
        </p:pic>
        <p:pic>
          <p:nvPicPr>
            <p:cNvPr id="19" name="Graphic 18" descr="No sign">
              <a:extLst>
                <a:ext uri="{FF2B5EF4-FFF2-40B4-BE49-F238E27FC236}">
                  <a16:creationId xmlns:a16="http://schemas.microsoft.com/office/drawing/2014/main" id="{68F85EAD-2E2D-40E7-9ABA-138282A53C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21743" y="3915567"/>
              <a:ext cx="620811" cy="620811"/>
            </a:xfrm>
            <a:prstGeom prst="rect">
              <a:avLst/>
            </a:prstGeom>
          </p:spPr>
        </p:pic>
        <p:cxnSp>
          <p:nvCxnSpPr>
            <p:cNvPr id="21" name="Connector: Elbow 20">
              <a:extLst>
                <a:ext uri="{FF2B5EF4-FFF2-40B4-BE49-F238E27FC236}">
                  <a16:creationId xmlns:a16="http://schemas.microsoft.com/office/drawing/2014/main" id="{FBDA1691-E621-4D0C-AFF5-A1D2E54E860C}"/>
                </a:ext>
              </a:extLst>
            </p:cNvPr>
            <p:cNvCxnSpPr>
              <a:cxnSpLocks/>
              <a:stCxn id="2050" idx="1"/>
              <a:endCxn id="14" idx="1"/>
            </p:cNvCxnSpPr>
            <p:nvPr/>
          </p:nvCxnSpPr>
          <p:spPr>
            <a:xfrm flipV="1">
              <a:off x="8980330" y="2568106"/>
              <a:ext cx="1292232" cy="390085"/>
            </a:xfrm>
            <a:prstGeom prst="bentConnector3">
              <a:avLst/>
            </a:prstGeom>
            <a:ln w="254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530D8-227A-4B91-9163-1A4003D2C6F4}"/>
                </a:ext>
              </a:extLst>
            </p:cNvPr>
            <p:cNvCxnSpPr>
              <a:cxnSpLocks/>
              <a:stCxn id="2050" idx="1"/>
              <a:endCxn id="13" idx="1"/>
            </p:cNvCxnSpPr>
            <p:nvPr/>
          </p:nvCxnSpPr>
          <p:spPr>
            <a:xfrm>
              <a:off x="8980330" y="2958191"/>
              <a:ext cx="1309299" cy="566765"/>
            </a:xfrm>
            <a:prstGeom prst="bentConnector3">
              <a:avLst/>
            </a:prstGeom>
            <a:ln w="254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C6EF99FA-D898-477E-AF08-E307794181BB}"/>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11173065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5019-A6C7-4350-A234-B5F078C547A1}"/>
              </a:ext>
            </a:extLst>
          </p:cNvPr>
          <p:cNvSpPr>
            <a:spLocks noGrp="1"/>
          </p:cNvSpPr>
          <p:nvPr>
            <p:ph type="title"/>
          </p:nvPr>
        </p:nvSpPr>
        <p:spPr/>
        <p:txBody>
          <a:bodyPr/>
          <a:lstStyle/>
          <a:p>
            <a:r>
              <a:rPr lang="en-US" dirty="0"/>
              <a:t>Lab 02 – Azure Policy</a:t>
            </a:r>
            <a:endParaRPr lang="fr-FR" dirty="0"/>
          </a:p>
        </p:txBody>
      </p:sp>
      <p:sp>
        <p:nvSpPr>
          <p:cNvPr id="4" name="Rectangle 3">
            <a:extLst>
              <a:ext uri="{FF2B5EF4-FFF2-40B4-BE49-F238E27FC236}">
                <a16:creationId xmlns:a16="http://schemas.microsoft.com/office/drawing/2014/main" id="{764821B4-7AAB-460E-94A7-2BFAE9199665}"/>
              </a:ext>
            </a:extLst>
          </p:cNvPr>
          <p:cNvSpPr/>
          <p:nvPr/>
        </p:nvSpPr>
        <p:spPr bwMode="auto">
          <a:xfrm>
            <a:off x="2145757" y="2182835"/>
            <a:ext cx="3692677" cy="30624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8F47FF10-7EFC-4725-AB91-9042ADA056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2049" y="2720109"/>
            <a:ext cx="383916" cy="383916"/>
          </a:xfrm>
          <a:prstGeom prst="rect">
            <a:avLst/>
          </a:prstGeom>
        </p:spPr>
      </p:pic>
      <p:sp>
        <p:nvSpPr>
          <p:cNvPr id="8" name="TextBox 7">
            <a:extLst>
              <a:ext uri="{FF2B5EF4-FFF2-40B4-BE49-F238E27FC236}">
                <a16:creationId xmlns:a16="http://schemas.microsoft.com/office/drawing/2014/main" id="{148FCBFD-0231-4A61-BABE-D503643DE5F6}"/>
              </a:ext>
            </a:extLst>
          </p:cNvPr>
          <p:cNvSpPr txBox="1"/>
          <p:nvPr/>
        </p:nvSpPr>
        <p:spPr>
          <a:xfrm>
            <a:off x="2875965" y="2773567"/>
            <a:ext cx="1323754" cy="276999"/>
          </a:xfrm>
          <a:prstGeom prst="rect">
            <a:avLst/>
          </a:prstGeom>
          <a:noFill/>
        </p:spPr>
        <p:txBody>
          <a:bodyPr wrap="square">
            <a:spAutoFit/>
          </a:bodyPr>
          <a:lstStyle/>
          <a:p>
            <a:r>
              <a:rPr lang="fr-FR" sz="1200" b="1" dirty="0"/>
              <a:t>AZ500Lab02</a:t>
            </a:r>
          </a:p>
        </p:txBody>
      </p:sp>
      <p:sp>
        <p:nvSpPr>
          <p:cNvPr id="10" name="TextBox 9">
            <a:extLst>
              <a:ext uri="{FF2B5EF4-FFF2-40B4-BE49-F238E27FC236}">
                <a16:creationId xmlns:a16="http://schemas.microsoft.com/office/drawing/2014/main" id="{C2700D5B-3603-4103-B7A5-CE28C28B80A8}"/>
              </a:ext>
            </a:extLst>
          </p:cNvPr>
          <p:cNvSpPr txBox="1"/>
          <p:nvPr/>
        </p:nvSpPr>
        <p:spPr>
          <a:xfrm>
            <a:off x="2173585" y="2197418"/>
            <a:ext cx="1900745" cy="276999"/>
          </a:xfrm>
          <a:prstGeom prst="rect">
            <a:avLst/>
          </a:prstGeom>
          <a:noFill/>
        </p:spPr>
        <p:txBody>
          <a:bodyPr wrap="square">
            <a:spAutoFit/>
          </a:bodyPr>
          <a:lstStyle/>
          <a:p>
            <a:r>
              <a:rPr lang="fr-FR" sz="1200" b="1" dirty="0">
                <a:solidFill>
                  <a:srgbClr val="0070C0"/>
                </a:solidFill>
              </a:rPr>
              <a:t>Exercise1, Task1</a:t>
            </a:r>
          </a:p>
        </p:txBody>
      </p:sp>
      <p:sp>
        <p:nvSpPr>
          <p:cNvPr id="12" name="Rectangle 11">
            <a:extLst>
              <a:ext uri="{FF2B5EF4-FFF2-40B4-BE49-F238E27FC236}">
                <a16:creationId xmlns:a16="http://schemas.microsoft.com/office/drawing/2014/main" id="{F18B2864-5C66-4EBB-AD61-EC5F86D6B168}"/>
              </a:ext>
            </a:extLst>
          </p:cNvPr>
          <p:cNvSpPr/>
          <p:nvPr/>
        </p:nvSpPr>
        <p:spPr bwMode="auto">
          <a:xfrm>
            <a:off x="6055710" y="2197418"/>
            <a:ext cx="4064381" cy="1141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9BCBCBB5-A26C-45D4-90AE-A16405F993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1387" y="2692755"/>
            <a:ext cx="411161" cy="411161"/>
          </a:xfrm>
          <a:prstGeom prst="rect">
            <a:avLst/>
          </a:prstGeom>
        </p:spPr>
      </p:pic>
      <p:sp>
        <p:nvSpPr>
          <p:cNvPr id="16" name="TextBox 15">
            <a:extLst>
              <a:ext uri="{FF2B5EF4-FFF2-40B4-BE49-F238E27FC236}">
                <a16:creationId xmlns:a16="http://schemas.microsoft.com/office/drawing/2014/main" id="{91F96134-E7B8-4DEA-8250-2239CFD258E6}"/>
              </a:ext>
            </a:extLst>
          </p:cNvPr>
          <p:cNvSpPr txBox="1"/>
          <p:nvPr/>
        </p:nvSpPr>
        <p:spPr>
          <a:xfrm>
            <a:off x="6791762" y="2655074"/>
            <a:ext cx="3545604" cy="523220"/>
          </a:xfrm>
          <a:prstGeom prst="rect">
            <a:avLst/>
          </a:prstGeom>
          <a:noFill/>
        </p:spPr>
        <p:txBody>
          <a:bodyPr wrap="square">
            <a:spAutoFit/>
          </a:bodyPr>
          <a:lstStyle/>
          <a:p>
            <a:r>
              <a:rPr lang="fr-FR" sz="1400" b="1" dirty="0"/>
              <a:t>Azure Policy</a:t>
            </a:r>
          </a:p>
          <a:p>
            <a:r>
              <a:rPr lang="en-US" sz="1400" dirty="0"/>
              <a:t>Allowed Locations : UK South</a:t>
            </a:r>
            <a:endParaRPr lang="fr-FR" sz="1400" dirty="0"/>
          </a:p>
        </p:txBody>
      </p:sp>
      <p:sp>
        <p:nvSpPr>
          <p:cNvPr id="18" name="TextBox 17">
            <a:extLst>
              <a:ext uri="{FF2B5EF4-FFF2-40B4-BE49-F238E27FC236}">
                <a16:creationId xmlns:a16="http://schemas.microsoft.com/office/drawing/2014/main" id="{0FFD3EC2-6062-475C-B772-3E1FA913411F}"/>
              </a:ext>
            </a:extLst>
          </p:cNvPr>
          <p:cNvSpPr txBox="1"/>
          <p:nvPr/>
        </p:nvSpPr>
        <p:spPr>
          <a:xfrm>
            <a:off x="6090502" y="2220979"/>
            <a:ext cx="3671181" cy="276999"/>
          </a:xfrm>
          <a:prstGeom prst="rect">
            <a:avLst/>
          </a:prstGeom>
          <a:noFill/>
        </p:spPr>
        <p:txBody>
          <a:bodyPr wrap="square">
            <a:spAutoFit/>
          </a:bodyPr>
          <a:lstStyle/>
          <a:p>
            <a:r>
              <a:rPr lang="en-US" sz="1200" b="1" dirty="0">
                <a:solidFill>
                  <a:srgbClr val="0070C0"/>
                </a:solidFill>
              </a:rPr>
              <a:t>Exercise1, Task2</a:t>
            </a:r>
            <a:endParaRPr lang="fr-FR" sz="1200" b="1" dirty="0">
              <a:solidFill>
                <a:srgbClr val="0070C0"/>
              </a:solidFill>
            </a:endParaRPr>
          </a:p>
        </p:txBody>
      </p:sp>
      <p:cxnSp>
        <p:nvCxnSpPr>
          <p:cNvPr id="20" name="Straight Arrow Connector 19">
            <a:extLst>
              <a:ext uri="{FF2B5EF4-FFF2-40B4-BE49-F238E27FC236}">
                <a16:creationId xmlns:a16="http://schemas.microsoft.com/office/drawing/2014/main" id="{72960C15-8D14-4471-B6CF-971E15D1F820}"/>
              </a:ext>
            </a:extLst>
          </p:cNvPr>
          <p:cNvCxnSpPr/>
          <p:nvPr/>
        </p:nvCxnSpPr>
        <p:spPr>
          <a:xfrm flipH="1">
            <a:off x="4150070" y="2916577"/>
            <a:ext cx="2089957"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5BAF5C2-32FF-4E81-A584-57A02E049C41}"/>
              </a:ext>
            </a:extLst>
          </p:cNvPr>
          <p:cNvSpPr/>
          <p:nvPr/>
        </p:nvSpPr>
        <p:spPr bwMode="auto">
          <a:xfrm>
            <a:off x="2351528" y="3142348"/>
            <a:ext cx="3215259" cy="185168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31" name="Rectangle 30">
            <a:extLst>
              <a:ext uri="{FF2B5EF4-FFF2-40B4-BE49-F238E27FC236}">
                <a16:creationId xmlns:a16="http://schemas.microsoft.com/office/drawing/2014/main" id="{059F6B67-C2B0-4A99-9BAC-DFCC8914BD03}"/>
              </a:ext>
            </a:extLst>
          </p:cNvPr>
          <p:cNvSpPr/>
          <p:nvPr/>
        </p:nvSpPr>
        <p:spPr bwMode="auto">
          <a:xfrm>
            <a:off x="2499656" y="3296926"/>
            <a:ext cx="2474279" cy="1536331"/>
          </a:xfrm>
          <a:prstGeom prst="rect">
            <a:avLst/>
          </a:pr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a:extLst>
              <a:ext uri="{FF2B5EF4-FFF2-40B4-BE49-F238E27FC236}">
                <a16:creationId xmlns:a16="http://schemas.microsoft.com/office/drawing/2014/main" id="{C3CAE717-0627-410B-863D-DD3435C78CDD}"/>
              </a:ext>
            </a:extLst>
          </p:cNvPr>
          <p:cNvSpPr txBox="1"/>
          <p:nvPr/>
        </p:nvSpPr>
        <p:spPr>
          <a:xfrm>
            <a:off x="2492049" y="3252782"/>
            <a:ext cx="1900745" cy="276999"/>
          </a:xfrm>
          <a:prstGeom prst="rect">
            <a:avLst/>
          </a:prstGeom>
          <a:noFill/>
        </p:spPr>
        <p:txBody>
          <a:bodyPr wrap="square">
            <a:spAutoFit/>
          </a:bodyPr>
          <a:lstStyle/>
          <a:p>
            <a:r>
              <a:rPr lang="fr-FR" sz="1200" b="1" dirty="0">
                <a:solidFill>
                  <a:srgbClr val="0070C0"/>
                </a:solidFill>
              </a:rPr>
              <a:t>Exercise1, Task3</a:t>
            </a:r>
          </a:p>
        </p:txBody>
      </p:sp>
      <p:pic>
        <p:nvPicPr>
          <p:cNvPr id="24" name="Graphic 23">
            <a:extLst>
              <a:ext uri="{FF2B5EF4-FFF2-40B4-BE49-F238E27FC236}">
                <a16:creationId xmlns:a16="http://schemas.microsoft.com/office/drawing/2014/main" id="{668FC0F0-49C1-4F8B-A0E5-A22841C228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0870" y="4057239"/>
            <a:ext cx="420688" cy="420688"/>
          </a:xfrm>
          <a:prstGeom prst="rect">
            <a:avLst/>
          </a:prstGeom>
        </p:spPr>
      </p:pic>
      <p:sp>
        <p:nvSpPr>
          <p:cNvPr id="28" name="TextBox 27">
            <a:extLst>
              <a:ext uri="{FF2B5EF4-FFF2-40B4-BE49-F238E27FC236}">
                <a16:creationId xmlns:a16="http://schemas.microsoft.com/office/drawing/2014/main" id="{4C68B678-348D-429F-BE34-415948E5BA3C}"/>
              </a:ext>
            </a:extLst>
          </p:cNvPr>
          <p:cNvSpPr txBox="1"/>
          <p:nvPr/>
        </p:nvSpPr>
        <p:spPr>
          <a:xfrm>
            <a:off x="3201558" y="4094596"/>
            <a:ext cx="1746277" cy="646331"/>
          </a:xfrm>
          <a:prstGeom prst="rect">
            <a:avLst/>
          </a:prstGeom>
          <a:noFill/>
        </p:spPr>
        <p:txBody>
          <a:bodyPr wrap="square">
            <a:spAutoFit/>
          </a:bodyPr>
          <a:lstStyle/>
          <a:p>
            <a:r>
              <a:rPr lang="fr-FR" sz="1200" b="1" dirty="0" err="1"/>
              <a:t>myVnet</a:t>
            </a:r>
            <a:r>
              <a:rPr lang="fr-FR" sz="1200" b="1" dirty="0"/>
              <a:t>,                         </a:t>
            </a:r>
            <a:r>
              <a:rPr lang="fr-FR" sz="1200" b="1" dirty="0" err="1"/>
              <a:t>Region</a:t>
            </a:r>
            <a:r>
              <a:rPr lang="fr-FR" sz="1200" b="1" dirty="0"/>
              <a:t> : (US) East US</a:t>
            </a:r>
            <a:endParaRPr lang="fr-FR" sz="1200" dirty="0"/>
          </a:p>
          <a:p>
            <a:endParaRPr lang="fr-FR" sz="1200" dirty="0"/>
          </a:p>
        </p:txBody>
      </p:sp>
      <p:pic>
        <p:nvPicPr>
          <p:cNvPr id="35" name="Graphic 34" descr="Badge Cross">
            <a:extLst>
              <a:ext uri="{FF2B5EF4-FFF2-40B4-BE49-F238E27FC236}">
                <a16:creationId xmlns:a16="http://schemas.microsoft.com/office/drawing/2014/main" id="{A3F78320-3261-4AEC-9B1B-152B2B852D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1461" y="3656493"/>
            <a:ext cx="350017" cy="350017"/>
          </a:xfrm>
          <a:prstGeom prst="rect">
            <a:avLst/>
          </a:prstGeom>
        </p:spPr>
      </p:pic>
      <p:sp>
        <p:nvSpPr>
          <p:cNvPr id="36" name="TextBox 35">
            <a:extLst>
              <a:ext uri="{FF2B5EF4-FFF2-40B4-BE49-F238E27FC236}">
                <a16:creationId xmlns:a16="http://schemas.microsoft.com/office/drawing/2014/main" id="{060C275C-49F4-4C64-A7E9-B82D49A8A65B}"/>
              </a:ext>
            </a:extLst>
          </p:cNvPr>
          <p:cNvSpPr txBox="1"/>
          <p:nvPr/>
        </p:nvSpPr>
        <p:spPr>
          <a:xfrm>
            <a:off x="3060656" y="3684359"/>
            <a:ext cx="1473137" cy="276999"/>
          </a:xfrm>
          <a:prstGeom prst="rect">
            <a:avLst/>
          </a:prstGeom>
          <a:noFill/>
        </p:spPr>
        <p:txBody>
          <a:bodyPr wrap="square">
            <a:spAutoFit/>
          </a:bodyPr>
          <a:lstStyle/>
          <a:p>
            <a:r>
              <a:rPr lang="fr-FR" sz="1200" b="1" dirty="0"/>
              <a:t>Validation </a:t>
            </a:r>
            <a:r>
              <a:rPr lang="fr-FR" sz="1200" b="1" dirty="0" err="1"/>
              <a:t>Failed</a:t>
            </a:r>
            <a:endParaRPr lang="fr-FR" sz="1200" dirty="0"/>
          </a:p>
        </p:txBody>
      </p:sp>
    </p:spTree>
    <p:extLst>
      <p:ext uri="{BB962C8B-B14F-4D97-AF65-F5344CB8AC3E}">
        <p14:creationId xmlns:p14="http://schemas.microsoft.com/office/powerpoint/2010/main" val="21861961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 Roles for Azure AD</a:t>
            </a:r>
            <a:r>
              <a:rPr lang="en-US" sz="2000" dirty="0">
                <a:cs typeface="Segoe UI"/>
              </a:rPr>
              <a:t> (sample)</a:t>
            </a:r>
            <a:endParaRPr lang="en-US" dirty="0"/>
          </a:p>
        </p:txBody>
      </p:sp>
      <p:graphicFrame>
        <p:nvGraphicFramePr>
          <p:cNvPr id="2" name="Table 2">
            <a:extLst>
              <a:ext uri="{FF2B5EF4-FFF2-40B4-BE49-F238E27FC236}">
                <a16:creationId xmlns:a16="http://schemas.microsoft.com/office/drawing/2014/main" id="{D0496299-A025-404E-9E21-0B6FBFC1140D}"/>
              </a:ext>
            </a:extLst>
          </p:cNvPr>
          <p:cNvGraphicFramePr>
            <a:graphicFrameLocks noGrp="1"/>
          </p:cNvGraphicFramePr>
          <p:nvPr>
            <p:extLst>
              <p:ext uri="{D42A27DB-BD31-4B8C-83A1-F6EECF244321}">
                <p14:modId xmlns:p14="http://schemas.microsoft.com/office/powerpoint/2010/main" val="3142664037"/>
              </p:ext>
            </p:extLst>
          </p:nvPr>
        </p:nvGraphicFramePr>
        <p:xfrm>
          <a:off x="720923" y="1225053"/>
          <a:ext cx="11018519" cy="4407894"/>
        </p:xfrm>
        <a:graphic>
          <a:graphicData uri="http://schemas.openxmlformats.org/drawingml/2006/table">
            <a:tbl>
              <a:tblPr firstRow="1" bandRow="1">
                <a:tableStyleId>{5C22544A-7EE6-4342-B048-85BDC9FD1C3A}</a:tableStyleId>
              </a:tblPr>
              <a:tblGrid>
                <a:gridCol w="2573742">
                  <a:extLst>
                    <a:ext uri="{9D8B030D-6E8A-4147-A177-3AD203B41FA5}">
                      <a16:colId xmlns:a16="http://schemas.microsoft.com/office/drawing/2014/main" val="1875238615"/>
                    </a:ext>
                  </a:extLst>
                </a:gridCol>
                <a:gridCol w="8444777">
                  <a:extLst>
                    <a:ext uri="{9D8B030D-6E8A-4147-A177-3AD203B41FA5}">
                      <a16:colId xmlns:a16="http://schemas.microsoft.com/office/drawing/2014/main" val="3481266291"/>
                    </a:ext>
                  </a:extLst>
                </a:gridCol>
              </a:tblGrid>
              <a:tr h="503274">
                <a:tc>
                  <a:txBody>
                    <a:bodyPr/>
                    <a:lstStyle/>
                    <a:p>
                      <a:pPr algn="l"/>
                      <a:r>
                        <a:rPr lang="en-US" sz="2200" b="0" dirty="0">
                          <a:latin typeface="+mj-lt"/>
                        </a:rPr>
                        <a:t>Built-in 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90000"/>
                        <a:lumOff val="10000"/>
                      </a:schemeClr>
                    </a:solidFill>
                  </a:tcPr>
                </a:tc>
                <a:tc>
                  <a:txBody>
                    <a:bodyPr/>
                    <a:lstStyle/>
                    <a:p>
                      <a:pPr algn="l"/>
                      <a:r>
                        <a:rPr lang="en-US" sz="2200" b="0" dirty="0">
                          <a:latin typeface="+mj-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90000"/>
                        <a:lumOff val="10000"/>
                      </a:schemeClr>
                    </a:solidFill>
                  </a:tcPr>
                </a:tc>
                <a:extLst>
                  <a:ext uri="{0D108BD9-81ED-4DB2-BD59-A6C34878D82A}">
                    <a16:rowId xmlns:a16="http://schemas.microsoft.com/office/drawing/2014/main" val="4236936632"/>
                  </a:ext>
                </a:extLst>
              </a:tr>
              <a:tr h="514430">
                <a:tc>
                  <a:txBody>
                    <a:bodyPr/>
                    <a:lstStyle/>
                    <a:p>
                      <a:r>
                        <a:rPr lang="en-US" sz="2000" dirty="0">
                          <a:solidFill>
                            <a:schemeClr val="tx1"/>
                          </a:solidFill>
                          <a:latin typeface="+mn-lt"/>
                        </a:rPr>
                        <a:t>Global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Users with this role have access to all administrative features in Azure Active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2026996"/>
                  </a:ext>
                </a:extLst>
              </a:tr>
              <a:tr h="147807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Security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lgn="l">
                        <a:lnSpc>
                          <a:spcPct val="100000"/>
                        </a:lnSpc>
                        <a:spcBef>
                          <a:spcPts val="0"/>
                        </a:spcBef>
                        <a:spcAft>
                          <a:spcPts val="0"/>
                        </a:spcAft>
                        <a:buNone/>
                      </a:pPr>
                      <a:r>
                        <a:rPr lang="en-US" sz="2000" kern="1200" noProof="0" dirty="0">
                          <a:solidFill>
                            <a:schemeClr val="dk1"/>
                          </a:solidFill>
                          <a:effectLst/>
                          <a:latin typeface="+mn-lt"/>
                          <a:ea typeface="+mn-ea"/>
                          <a:cs typeface="+mn-cs"/>
                        </a:rPr>
                        <a:t>Users with this role have permissions to manage security-related features in the Microsoft 365 Security Center, Security Center, Azure Active Directory Identity Protection, Azure Information Protection, and Office 365 Security &amp; Compliance 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1918241"/>
                  </a:ext>
                </a:extLst>
              </a:tr>
              <a:tr h="86275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Billing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lgn="l">
                        <a:lnSpc>
                          <a:spcPct val="100000"/>
                        </a:lnSpc>
                        <a:spcBef>
                          <a:spcPts val="0"/>
                        </a:spcBef>
                        <a:spcAft>
                          <a:spcPts val="0"/>
                        </a:spcAft>
                        <a:buNone/>
                      </a:pPr>
                      <a:r>
                        <a:rPr lang="en-US" sz="2000" b="0" i="0" u="none" strike="noStrike" noProof="0" dirty="0">
                          <a:latin typeface="+mn-lt"/>
                        </a:rPr>
                        <a:t>Makes purchases, manages subscriptions, manages support  tickets, and monitors service health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2433126"/>
                  </a:ext>
                </a:extLst>
              </a:tr>
              <a:tr h="86275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Global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lgn="l">
                        <a:buNone/>
                      </a:pPr>
                      <a:r>
                        <a:rPr lang="en-US" sz="2000" kern="1200" dirty="0">
                          <a:solidFill>
                            <a:schemeClr val="dk1"/>
                          </a:solidFill>
                          <a:effectLst/>
                          <a:latin typeface="+mn-lt"/>
                          <a:ea typeface="+mn-ea"/>
                          <a:cs typeface="+mn-cs"/>
                        </a:rPr>
                        <a:t>Users in this role can read settings and administrative information across Microsoft 365 services but can't take management actions. </a:t>
                      </a:r>
                      <a:endParaRPr lang="en-US" sz="2000" kern="1200" noProof="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1392303"/>
                  </a:ext>
                </a:extLst>
              </a:tr>
            </a:tbl>
          </a:graphicData>
        </a:graphic>
      </p:graphicFrame>
    </p:spTree>
    <p:extLst>
      <p:ext uri="{BB962C8B-B14F-4D97-AF65-F5344CB8AC3E}">
        <p14:creationId xmlns:p14="http://schemas.microsoft.com/office/powerpoint/2010/main" val="293872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 – Resource Manager Locks</a:t>
            </a:r>
          </a:p>
        </p:txBody>
      </p:sp>
      <p:sp>
        <p:nvSpPr>
          <p:cNvPr id="5" name="Rectangle 4">
            <a:extLst>
              <a:ext uri="{FF2B5EF4-FFF2-40B4-BE49-F238E27FC236}">
                <a16:creationId xmlns:a16="http://schemas.microsoft.com/office/drawing/2014/main" id="{772BEA73-EC29-4E1C-BEB2-0E6431C4C142}"/>
              </a:ext>
            </a:extLst>
          </p:cNvPr>
          <p:cNvSpPr/>
          <p:nvPr/>
        </p:nvSpPr>
        <p:spPr bwMode="auto">
          <a:xfrm>
            <a:off x="578709" y="1210924"/>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Prevent a storage account configuration from being changed.</a:t>
            </a:r>
          </a:p>
        </p:txBody>
      </p:sp>
      <p:sp>
        <p:nvSpPr>
          <p:cNvPr id="6" name="Rectangle 5">
            <a:extLst>
              <a:ext uri="{FF2B5EF4-FFF2-40B4-BE49-F238E27FC236}">
                <a16:creationId xmlns:a16="http://schemas.microsoft.com/office/drawing/2014/main" id="{C7027585-635D-4AD8-B2D3-98CBC52A37DB}"/>
              </a:ext>
            </a:extLst>
          </p:cNvPr>
          <p:cNvSpPr/>
          <p:nvPr/>
        </p:nvSpPr>
        <p:spPr bwMode="auto">
          <a:xfrm>
            <a:off x="578709" y="2141117"/>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Prevent a storage account from being deleted.</a:t>
            </a:r>
          </a:p>
        </p:txBody>
      </p:sp>
      <p:grpSp>
        <p:nvGrpSpPr>
          <p:cNvPr id="4" name="Group 3" descr="A resource group has a ReadOnly and Delete resource lock. ">
            <a:extLst>
              <a:ext uri="{FF2B5EF4-FFF2-40B4-BE49-F238E27FC236}">
                <a16:creationId xmlns:a16="http://schemas.microsoft.com/office/drawing/2014/main" id="{AA3F318F-55C0-4201-99A1-684982889150}"/>
              </a:ext>
            </a:extLst>
          </p:cNvPr>
          <p:cNvGrpSpPr/>
          <p:nvPr/>
        </p:nvGrpSpPr>
        <p:grpSpPr>
          <a:xfrm>
            <a:off x="7538899" y="1963979"/>
            <a:ext cx="4283508" cy="3084371"/>
            <a:chOff x="7614202" y="1415339"/>
            <a:chExt cx="4283508" cy="3084371"/>
          </a:xfrm>
        </p:grpSpPr>
        <p:sp>
          <p:nvSpPr>
            <p:cNvPr id="8" name="Rectangle 7">
              <a:extLst>
                <a:ext uri="{FF2B5EF4-FFF2-40B4-BE49-F238E27FC236}">
                  <a16:creationId xmlns:a16="http://schemas.microsoft.com/office/drawing/2014/main" id="{4465593F-0DD4-4DE6-9D00-060108F5E3F3}"/>
                </a:ext>
              </a:extLst>
            </p:cNvPr>
            <p:cNvSpPr/>
            <p:nvPr/>
          </p:nvSpPr>
          <p:spPr>
            <a:xfrm>
              <a:off x="7614202" y="1872539"/>
              <a:ext cx="2506861" cy="258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C8F973-E983-4BAE-BA2A-7669E7A0E110}"/>
                </a:ext>
              </a:extLst>
            </p:cNvPr>
            <p:cNvSpPr/>
            <p:nvPr/>
          </p:nvSpPr>
          <p:spPr>
            <a:xfrm>
              <a:off x="8152460" y="1689528"/>
              <a:ext cx="1411696" cy="363946"/>
            </a:xfrm>
            <a:prstGeom prst="rect">
              <a:avLst/>
            </a:prstGeom>
            <a:solidFill>
              <a:schemeClr val="bg1"/>
            </a:solidFill>
          </p:spPr>
          <p:txBody>
            <a:bodyPr wrap="square">
              <a:spAutoFit/>
            </a:bodyPr>
            <a:lstStyle/>
            <a:p>
              <a:r>
                <a:rPr lang="en-US" dirty="0"/>
                <a:t>Subscription</a:t>
              </a:r>
            </a:p>
          </p:txBody>
        </p:sp>
        <p:sp>
          <p:nvSpPr>
            <p:cNvPr id="10" name="Rectangle 9">
              <a:extLst>
                <a:ext uri="{FF2B5EF4-FFF2-40B4-BE49-F238E27FC236}">
                  <a16:creationId xmlns:a16="http://schemas.microsoft.com/office/drawing/2014/main" id="{E5B395EB-D9F6-4A62-9432-DB47BDFB8EBD}"/>
                </a:ext>
              </a:extLst>
            </p:cNvPr>
            <p:cNvSpPr/>
            <p:nvPr/>
          </p:nvSpPr>
          <p:spPr>
            <a:xfrm>
              <a:off x="7914289" y="2301995"/>
              <a:ext cx="1720705" cy="1304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53933-4107-474A-A032-1C4A785F7035}"/>
                </a:ext>
              </a:extLst>
            </p:cNvPr>
            <p:cNvSpPr/>
            <p:nvPr/>
          </p:nvSpPr>
          <p:spPr>
            <a:xfrm>
              <a:off x="7914288" y="3667231"/>
              <a:ext cx="1888039" cy="363946"/>
            </a:xfrm>
            <a:prstGeom prst="rect">
              <a:avLst/>
            </a:prstGeom>
          </p:spPr>
          <p:txBody>
            <a:bodyPr wrap="square">
              <a:spAutoFit/>
            </a:bodyPr>
            <a:lstStyle/>
            <a:p>
              <a:r>
                <a:rPr lang="en-US" dirty="0"/>
                <a:t>Resource Group</a:t>
              </a:r>
            </a:p>
          </p:txBody>
        </p:sp>
        <p:sp>
          <p:nvSpPr>
            <p:cNvPr id="13" name="TextBox 12">
              <a:extLst>
                <a:ext uri="{FF2B5EF4-FFF2-40B4-BE49-F238E27FC236}">
                  <a16:creationId xmlns:a16="http://schemas.microsoft.com/office/drawing/2014/main" id="{6B6852D0-DE1B-4C7B-841C-7035AC30AD54}"/>
                </a:ext>
              </a:extLst>
            </p:cNvPr>
            <p:cNvSpPr txBox="1"/>
            <p:nvPr/>
          </p:nvSpPr>
          <p:spPr>
            <a:xfrm>
              <a:off x="10451238" y="2214164"/>
              <a:ext cx="1334221" cy="1015663"/>
            </a:xfrm>
            <a:prstGeom prst="rect">
              <a:avLst/>
            </a:prstGeom>
            <a:noFill/>
          </p:spPr>
          <p:txBody>
            <a:bodyPr wrap="square">
              <a:spAutoFit/>
            </a:bodyPr>
            <a:lstStyle/>
            <a:p>
              <a:r>
                <a:rPr lang="en-US" sz="2000" dirty="0" err="1"/>
                <a:t>ReadOnly</a:t>
              </a:r>
              <a:r>
                <a:rPr lang="en-US" sz="2000" dirty="0"/>
                <a:t> Lock</a:t>
              </a:r>
            </a:p>
            <a:p>
              <a:endParaRPr lang="en-US" sz="2000" dirty="0"/>
            </a:p>
          </p:txBody>
        </p:sp>
        <p:sp>
          <p:nvSpPr>
            <p:cNvPr id="14" name="TextBox 13">
              <a:extLst>
                <a:ext uri="{FF2B5EF4-FFF2-40B4-BE49-F238E27FC236}">
                  <a16:creationId xmlns:a16="http://schemas.microsoft.com/office/drawing/2014/main" id="{3FD910A3-E5B1-4012-8B2D-440121B3033B}"/>
                </a:ext>
              </a:extLst>
            </p:cNvPr>
            <p:cNvSpPr txBox="1"/>
            <p:nvPr/>
          </p:nvSpPr>
          <p:spPr>
            <a:xfrm>
              <a:off x="10468304" y="3171013"/>
              <a:ext cx="1429406" cy="707886"/>
            </a:xfrm>
            <a:prstGeom prst="rect">
              <a:avLst/>
            </a:prstGeom>
            <a:noFill/>
          </p:spPr>
          <p:txBody>
            <a:bodyPr wrap="square">
              <a:spAutoFit/>
            </a:bodyPr>
            <a:lstStyle/>
            <a:p>
              <a:r>
                <a:rPr lang="en-US" sz="2000" dirty="0"/>
                <a:t>Delete Lock</a:t>
              </a:r>
            </a:p>
          </p:txBody>
        </p:sp>
        <p:pic>
          <p:nvPicPr>
            <p:cNvPr id="15" name="Graphic 14" descr="Checkbox Checked">
              <a:extLst>
                <a:ext uri="{FF2B5EF4-FFF2-40B4-BE49-F238E27FC236}">
                  <a16:creationId xmlns:a16="http://schemas.microsoft.com/office/drawing/2014/main" id="{C7F82A53-A9BF-4174-B798-AB3766E9B6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3624" y="1415339"/>
              <a:ext cx="914400" cy="914400"/>
            </a:xfrm>
            <a:prstGeom prst="rect">
              <a:avLst/>
            </a:prstGeom>
          </p:spPr>
        </p:pic>
        <p:pic>
          <p:nvPicPr>
            <p:cNvPr id="16" name="Graphic 15" descr="No sign">
              <a:extLst>
                <a:ext uri="{FF2B5EF4-FFF2-40B4-BE49-F238E27FC236}">
                  <a16:creationId xmlns:a16="http://schemas.microsoft.com/office/drawing/2014/main" id="{A53C85B9-E312-4357-A9D8-D33B864ED1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00418" y="3878899"/>
              <a:ext cx="620811" cy="620811"/>
            </a:xfrm>
            <a:prstGeom prst="rect">
              <a:avLst/>
            </a:prstGeom>
          </p:spPr>
        </p:pic>
        <p:cxnSp>
          <p:nvCxnSpPr>
            <p:cNvPr id="17" name="Connector: Elbow 16">
              <a:extLst>
                <a:ext uri="{FF2B5EF4-FFF2-40B4-BE49-F238E27FC236}">
                  <a16:creationId xmlns:a16="http://schemas.microsoft.com/office/drawing/2014/main" id="{A8CC048D-C68C-4BB1-921F-742C468FD0C0}"/>
                </a:ext>
              </a:extLst>
            </p:cNvPr>
            <p:cNvCxnSpPr>
              <a:cxnSpLocks/>
              <a:endCxn id="14" idx="1"/>
            </p:cNvCxnSpPr>
            <p:nvPr/>
          </p:nvCxnSpPr>
          <p:spPr>
            <a:xfrm>
              <a:off x="9159005" y="2958192"/>
              <a:ext cx="1309299" cy="566764"/>
            </a:xfrm>
            <a:prstGeom prst="bentConnector3">
              <a:avLst/>
            </a:prstGeom>
            <a:ln w="254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1B5E418-C25D-4A0E-96F8-0668C614D505}"/>
                </a:ext>
              </a:extLst>
            </p:cNvPr>
            <p:cNvCxnSpPr>
              <a:cxnSpLocks/>
              <a:endCxn id="13" idx="1"/>
            </p:cNvCxnSpPr>
            <p:nvPr/>
          </p:nvCxnSpPr>
          <p:spPr>
            <a:xfrm flipV="1">
              <a:off x="9159005" y="2721995"/>
              <a:ext cx="1292232" cy="236198"/>
            </a:xfrm>
            <a:prstGeom prst="bentConnector3">
              <a:avLst/>
            </a:prstGeom>
            <a:ln w="254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A1A0F181-BDC1-4CC9-A377-8E26D246D6F8}"/>
                </a:ext>
              </a:extLst>
            </p:cNvPr>
            <p:cNvPicPr>
              <a:picLocks noChangeAspect="1"/>
            </p:cNvPicPr>
            <p:nvPr/>
          </p:nvPicPr>
          <p:blipFill>
            <a:blip r:embed="rId7"/>
            <a:stretch>
              <a:fillRect/>
            </a:stretch>
          </p:blipFill>
          <p:spPr>
            <a:xfrm>
              <a:off x="8420556" y="2604248"/>
              <a:ext cx="753133" cy="726707"/>
            </a:xfrm>
            <a:prstGeom prst="rect">
              <a:avLst/>
            </a:prstGeom>
          </p:spPr>
        </p:pic>
      </p:grpSp>
      <p:sp>
        <p:nvSpPr>
          <p:cNvPr id="7" name="Rectangle 6">
            <a:extLst>
              <a:ext uri="{FF2B5EF4-FFF2-40B4-BE49-F238E27FC236}">
                <a16:creationId xmlns:a16="http://schemas.microsoft.com/office/drawing/2014/main" id="{6BAAFD97-E5F6-4615-BFC1-FA0363D6E70C}"/>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974679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76C6-9DD8-4DBB-A41C-4801EFD8C554}"/>
              </a:ext>
            </a:extLst>
          </p:cNvPr>
          <p:cNvSpPr>
            <a:spLocks noGrp="1"/>
          </p:cNvSpPr>
          <p:nvPr>
            <p:ph type="title"/>
          </p:nvPr>
        </p:nvSpPr>
        <p:spPr/>
        <p:txBody>
          <a:bodyPr/>
          <a:lstStyle/>
          <a:p>
            <a:r>
              <a:rPr lang="en-US" dirty="0"/>
              <a:t>Lab 03 – Resource Manager Locks</a:t>
            </a:r>
            <a:endParaRPr lang="fr-FR" dirty="0"/>
          </a:p>
        </p:txBody>
      </p:sp>
      <p:sp>
        <p:nvSpPr>
          <p:cNvPr id="4" name="Rectangle 3">
            <a:extLst>
              <a:ext uri="{FF2B5EF4-FFF2-40B4-BE49-F238E27FC236}">
                <a16:creationId xmlns:a16="http://schemas.microsoft.com/office/drawing/2014/main" id="{39BD031C-BC43-4447-9A13-565E52239938}"/>
              </a:ext>
            </a:extLst>
          </p:cNvPr>
          <p:cNvSpPr/>
          <p:nvPr/>
        </p:nvSpPr>
        <p:spPr bwMode="auto">
          <a:xfrm>
            <a:off x="4249661" y="1675309"/>
            <a:ext cx="3692677" cy="30624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350233B1-C0E3-4D31-8DBF-77F99BF63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5953" y="2212583"/>
            <a:ext cx="383916" cy="383916"/>
          </a:xfrm>
          <a:prstGeom prst="rect">
            <a:avLst/>
          </a:prstGeom>
        </p:spPr>
      </p:pic>
      <p:sp>
        <p:nvSpPr>
          <p:cNvPr id="8" name="TextBox 7">
            <a:extLst>
              <a:ext uri="{FF2B5EF4-FFF2-40B4-BE49-F238E27FC236}">
                <a16:creationId xmlns:a16="http://schemas.microsoft.com/office/drawing/2014/main" id="{B530315D-F009-4885-AF3C-4A73FAE3EF64}"/>
              </a:ext>
            </a:extLst>
          </p:cNvPr>
          <p:cNvSpPr txBox="1"/>
          <p:nvPr/>
        </p:nvSpPr>
        <p:spPr>
          <a:xfrm>
            <a:off x="4979869" y="2266041"/>
            <a:ext cx="1323754" cy="276999"/>
          </a:xfrm>
          <a:prstGeom prst="rect">
            <a:avLst/>
          </a:prstGeom>
          <a:noFill/>
        </p:spPr>
        <p:txBody>
          <a:bodyPr wrap="square">
            <a:spAutoFit/>
          </a:bodyPr>
          <a:lstStyle/>
          <a:p>
            <a:r>
              <a:rPr lang="fr-FR" sz="1200" b="1" dirty="0"/>
              <a:t>AZ500Lab03</a:t>
            </a:r>
          </a:p>
        </p:txBody>
      </p:sp>
      <p:sp>
        <p:nvSpPr>
          <p:cNvPr id="10" name="TextBox 9">
            <a:extLst>
              <a:ext uri="{FF2B5EF4-FFF2-40B4-BE49-F238E27FC236}">
                <a16:creationId xmlns:a16="http://schemas.microsoft.com/office/drawing/2014/main" id="{398AE7E0-EB85-4C3E-98EB-A46565700DCE}"/>
              </a:ext>
            </a:extLst>
          </p:cNvPr>
          <p:cNvSpPr txBox="1"/>
          <p:nvPr/>
        </p:nvSpPr>
        <p:spPr>
          <a:xfrm>
            <a:off x="4277489" y="1689892"/>
            <a:ext cx="1900745" cy="276999"/>
          </a:xfrm>
          <a:prstGeom prst="rect">
            <a:avLst/>
          </a:prstGeom>
          <a:noFill/>
        </p:spPr>
        <p:txBody>
          <a:bodyPr wrap="square">
            <a:spAutoFit/>
          </a:bodyPr>
          <a:lstStyle/>
          <a:p>
            <a:r>
              <a:rPr lang="fr-FR" sz="1200" b="1" dirty="0">
                <a:solidFill>
                  <a:srgbClr val="0070C0"/>
                </a:solidFill>
              </a:rPr>
              <a:t>Exercise1, Task1</a:t>
            </a:r>
          </a:p>
        </p:txBody>
      </p:sp>
      <p:sp>
        <p:nvSpPr>
          <p:cNvPr id="12" name="Rectangle 11">
            <a:extLst>
              <a:ext uri="{FF2B5EF4-FFF2-40B4-BE49-F238E27FC236}">
                <a16:creationId xmlns:a16="http://schemas.microsoft.com/office/drawing/2014/main" id="{5883EECC-2485-4BAD-8ED2-81A13842C2D7}"/>
              </a:ext>
            </a:extLst>
          </p:cNvPr>
          <p:cNvSpPr/>
          <p:nvPr/>
        </p:nvSpPr>
        <p:spPr bwMode="auto">
          <a:xfrm>
            <a:off x="4455432" y="2634822"/>
            <a:ext cx="3215259" cy="185168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pic>
        <p:nvPicPr>
          <p:cNvPr id="14" name="Graphic 13">
            <a:extLst>
              <a:ext uri="{FF2B5EF4-FFF2-40B4-BE49-F238E27FC236}">
                <a16:creationId xmlns:a16="http://schemas.microsoft.com/office/drawing/2014/main" id="{2BA0E983-1DBE-4DB5-A48C-C9F82E2559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5004" y="3442592"/>
            <a:ext cx="542789" cy="542789"/>
          </a:xfrm>
          <a:prstGeom prst="rect">
            <a:avLst/>
          </a:prstGeom>
        </p:spPr>
      </p:pic>
      <p:sp>
        <p:nvSpPr>
          <p:cNvPr id="16" name="TextBox 15">
            <a:extLst>
              <a:ext uri="{FF2B5EF4-FFF2-40B4-BE49-F238E27FC236}">
                <a16:creationId xmlns:a16="http://schemas.microsoft.com/office/drawing/2014/main" id="{0DD9DB53-9DA2-40D7-A2B9-B26C70B38F32}"/>
              </a:ext>
            </a:extLst>
          </p:cNvPr>
          <p:cNvSpPr txBox="1"/>
          <p:nvPr/>
        </p:nvSpPr>
        <p:spPr>
          <a:xfrm>
            <a:off x="5394521" y="3978982"/>
            <a:ext cx="1438656" cy="276999"/>
          </a:xfrm>
          <a:prstGeom prst="rect">
            <a:avLst/>
          </a:prstGeom>
          <a:noFill/>
        </p:spPr>
        <p:txBody>
          <a:bodyPr wrap="square">
            <a:spAutoFit/>
          </a:bodyPr>
          <a:lstStyle/>
          <a:p>
            <a:r>
              <a:rPr lang="fr-FR" sz="1200" b="1" dirty="0"/>
              <a:t>Storage </a:t>
            </a:r>
            <a:r>
              <a:rPr lang="fr-FR" sz="1200" b="1" dirty="0" err="1"/>
              <a:t>account</a:t>
            </a:r>
            <a:endParaRPr lang="fr-FR" sz="1200" b="1" dirty="0"/>
          </a:p>
        </p:txBody>
      </p:sp>
      <p:sp>
        <p:nvSpPr>
          <p:cNvPr id="17" name="Rectangle 16">
            <a:extLst>
              <a:ext uri="{FF2B5EF4-FFF2-40B4-BE49-F238E27FC236}">
                <a16:creationId xmlns:a16="http://schemas.microsoft.com/office/drawing/2014/main" id="{9307F734-075D-46B7-A1C7-16040AF344F7}"/>
              </a:ext>
            </a:extLst>
          </p:cNvPr>
          <p:cNvSpPr/>
          <p:nvPr/>
        </p:nvSpPr>
        <p:spPr bwMode="auto">
          <a:xfrm>
            <a:off x="876065" y="1770278"/>
            <a:ext cx="1333289" cy="12718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B1006686-B7CB-4C54-9D0C-3A9D1D3F67FA}"/>
              </a:ext>
            </a:extLst>
          </p:cNvPr>
          <p:cNvSpPr txBox="1"/>
          <p:nvPr/>
        </p:nvSpPr>
        <p:spPr>
          <a:xfrm>
            <a:off x="876065" y="1770278"/>
            <a:ext cx="1900745" cy="276999"/>
          </a:xfrm>
          <a:prstGeom prst="rect">
            <a:avLst/>
          </a:prstGeom>
          <a:noFill/>
        </p:spPr>
        <p:txBody>
          <a:bodyPr wrap="square">
            <a:spAutoFit/>
          </a:bodyPr>
          <a:lstStyle/>
          <a:p>
            <a:r>
              <a:rPr lang="fr-FR" sz="1200" b="1" dirty="0">
                <a:solidFill>
                  <a:srgbClr val="0070C0"/>
                </a:solidFill>
              </a:rPr>
              <a:t>Exercise1, Task2</a:t>
            </a:r>
          </a:p>
        </p:txBody>
      </p:sp>
      <p:sp>
        <p:nvSpPr>
          <p:cNvPr id="22" name="Freeform: Shape 21">
            <a:extLst>
              <a:ext uri="{FF2B5EF4-FFF2-40B4-BE49-F238E27FC236}">
                <a16:creationId xmlns:a16="http://schemas.microsoft.com/office/drawing/2014/main" id="{4A2F7A9A-ACE1-4F23-870A-90902FE9736F}"/>
              </a:ext>
            </a:extLst>
          </p:cNvPr>
          <p:cNvSpPr/>
          <p:nvPr/>
        </p:nvSpPr>
        <p:spPr>
          <a:xfrm>
            <a:off x="1413371" y="2191664"/>
            <a:ext cx="207490" cy="280360"/>
          </a:xfrm>
          <a:custGeom>
            <a:avLst/>
            <a:gdLst>
              <a:gd name="connsiteX0" fmla="*/ 466992 w 533400"/>
              <a:gd name="connsiteY0" fmla="*/ 314420 h 700258"/>
              <a:gd name="connsiteX1" fmla="*/ 466992 w 533400"/>
              <a:gd name="connsiteY1" fmla="*/ 200273 h 700258"/>
              <a:gd name="connsiteX2" fmla="*/ 266719 w 533400"/>
              <a:gd name="connsiteY2" fmla="*/ 0 h 700258"/>
              <a:gd name="connsiteX3" fmla="*/ 66446 w 533400"/>
              <a:gd name="connsiteY3" fmla="*/ 200273 h 700258"/>
              <a:gd name="connsiteX4" fmla="*/ 66446 w 533400"/>
              <a:gd name="connsiteY4" fmla="*/ 314411 h 700258"/>
              <a:gd name="connsiteX5" fmla="*/ 0 w 533400"/>
              <a:gd name="connsiteY5" fmla="*/ 319173 h 700258"/>
              <a:gd name="connsiteX6" fmla="*/ 0 w 533400"/>
              <a:gd name="connsiteY6" fmla="*/ 681209 h 700258"/>
              <a:gd name="connsiteX7" fmla="*/ 266700 w 533400"/>
              <a:gd name="connsiteY7" fmla="*/ 700259 h 700258"/>
              <a:gd name="connsiteX8" fmla="*/ 533400 w 533400"/>
              <a:gd name="connsiteY8" fmla="*/ 681209 h 700258"/>
              <a:gd name="connsiteX9" fmla="*/ 533400 w 533400"/>
              <a:gd name="connsiteY9" fmla="*/ 319154 h 700258"/>
              <a:gd name="connsiteX10" fmla="*/ 85496 w 533400"/>
              <a:gd name="connsiteY10" fmla="*/ 200273 h 700258"/>
              <a:gd name="connsiteX11" fmla="*/ 266719 w 533400"/>
              <a:gd name="connsiteY11" fmla="*/ 19050 h 700258"/>
              <a:gd name="connsiteX12" fmla="*/ 447942 w 533400"/>
              <a:gd name="connsiteY12" fmla="*/ 200273 h 700258"/>
              <a:gd name="connsiteX13" fmla="*/ 447942 w 533400"/>
              <a:gd name="connsiteY13" fmla="*/ 313144 h 700258"/>
              <a:gd name="connsiteX14" fmla="*/ 419129 w 533400"/>
              <a:gd name="connsiteY14" fmla="*/ 311220 h 700258"/>
              <a:gd name="connsiteX15" fmla="*/ 419129 w 533400"/>
              <a:gd name="connsiteY15" fmla="*/ 200035 h 700258"/>
              <a:gd name="connsiteX16" fmla="*/ 266729 w 533400"/>
              <a:gd name="connsiteY16" fmla="*/ 47635 h 700258"/>
              <a:gd name="connsiteX17" fmla="*/ 114329 w 533400"/>
              <a:gd name="connsiteY17" fmla="*/ 200035 h 700258"/>
              <a:gd name="connsiteX18" fmla="*/ 114329 w 533400"/>
              <a:gd name="connsiteY18" fmla="*/ 311220 h 700258"/>
              <a:gd name="connsiteX19" fmla="*/ 85515 w 533400"/>
              <a:gd name="connsiteY19" fmla="*/ 313125 h 700258"/>
              <a:gd name="connsiteX20" fmla="*/ 400079 w 533400"/>
              <a:gd name="connsiteY20" fmla="*/ 309886 h 700258"/>
              <a:gd name="connsiteX21" fmla="*/ 266729 w 533400"/>
              <a:gd name="connsiteY21" fmla="*/ 300104 h 700258"/>
              <a:gd name="connsiteX22" fmla="*/ 133379 w 533400"/>
              <a:gd name="connsiteY22" fmla="*/ 309886 h 700258"/>
              <a:gd name="connsiteX23" fmla="*/ 133379 w 533400"/>
              <a:gd name="connsiteY23" fmla="*/ 200035 h 700258"/>
              <a:gd name="connsiteX24" fmla="*/ 266729 w 533400"/>
              <a:gd name="connsiteY24" fmla="*/ 66685 h 700258"/>
              <a:gd name="connsiteX25" fmla="*/ 400079 w 533400"/>
              <a:gd name="connsiteY25" fmla="*/ 200035 h 700258"/>
              <a:gd name="connsiteX26" fmla="*/ 514379 w 533400"/>
              <a:gd name="connsiteY26" fmla="*/ 663473 h 700258"/>
              <a:gd name="connsiteX27" fmla="*/ 266729 w 533400"/>
              <a:gd name="connsiteY27" fmla="*/ 681171 h 700258"/>
              <a:gd name="connsiteX28" fmla="*/ 19079 w 533400"/>
              <a:gd name="connsiteY28" fmla="*/ 663473 h 700258"/>
              <a:gd name="connsiteX29" fmla="*/ 19079 w 533400"/>
              <a:gd name="connsiteY29" fmla="*/ 336899 h 700258"/>
              <a:gd name="connsiteX30" fmla="*/ 67980 w 533400"/>
              <a:gd name="connsiteY30" fmla="*/ 333404 h 700258"/>
              <a:gd name="connsiteX31" fmla="*/ 125254 w 533400"/>
              <a:gd name="connsiteY31" fmla="*/ 329594 h 700258"/>
              <a:gd name="connsiteX32" fmla="*/ 266729 w 533400"/>
              <a:gd name="connsiteY32" fmla="*/ 319202 h 700258"/>
              <a:gd name="connsiteX33" fmla="*/ 408337 w 533400"/>
              <a:gd name="connsiteY33" fmla="*/ 329594 h 700258"/>
              <a:gd name="connsiteX34" fmla="*/ 465401 w 533400"/>
              <a:gd name="connsiteY34" fmla="*/ 333404 h 700258"/>
              <a:gd name="connsiteX35" fmla="*/ 514379 w 533400"/>
              <a:gd name="connsiteY35" fmla="*/ 336899 h 7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3400" h="700258">
                <a:moveTo>
                  <a:pt x="466992" y="314420"/>
                </a:moveTo>
                <a:lnTo>
                  <a:pt x="466992" y="200273"/>
                </a:lnTo>
                <a:cubicBezTo>
                  <a:pt x="466992" y="89665"/>
                  <a:pt x="377326" y="0"/>
                  <a:pt x="266719" y="0"/>
                </a:cubicBezTo>
                <a:cubicBezTo>
                  <a:pt x="156112" y="0"/>
                  <a:pt x="66446" y="89665"/>
                  <a:pt x="66446" y="200273"/>
                </a:cubicBezTo>
                <a:lnTo>
                  <a:pt x="66446" y="314411"/>
                </a:lnTo>
                <a:lnTo>
                  <a:pt x="0" y="319173"/>
                </a:lnTo>
                <a:lnTo>
                  <a:pt x="0" y="681209"/>
                </a:lnTo>
                <a:lnTo>
                  <a:pt x="266700" y="700259"/>
                </a:lnTo>
                <a:lnTo>
                  <a:pt x="533400" y="681209"/>
                </a:lnTo>
                <a:lnTo>
                  <a:pt x="533400" y="319154"/>
                </a:lnTo>
                <a:close/>
                <a:moveTo>
                  <a:pt x="85496" y="200273"/>
                </a:moveTo>
                <a:cubicBezTo>
                  <a:pt x="85496" y="100186"/>
                  <a:pt x="166632" y="19050"/>
                  <a:pt x="266719" y="19050"/>
                </a:cubicBezTo>
                <a:cubicBezTo>
                  <a:pt x="366806" y="19050"/>
                  <a:pt x="447942" y="100186"/>
                  <a:pt x="447942" y="200273"/>
                </a:cubicBezTo>
                <a:lnTo>
                  <a:pt x="447942" y="313144"/>
                </a:lnTo>
                <a:lnTo>
                  <a:pt x="419129" y="311220"/>
                </a:lnTo>
                <a:lnTo>
                  <a:pt x="419129" y="200035"/>
                </a:lnTo>
                <a:cubicBezTo>
                  <a:pt x="419129" y="115866"/>
                  <a:pt x="350897" y="47635"/>
                  <a:pt x="266729" y="47635"/>
                </a:cubicBezTo>
                <a:cubicBezTo>
                  <a:pt x="182560" y="47635"/>
                  <a:pt x="114329" y="115866"/>
                  <a:pt x="114329" y="200035"/>
                </a:cubicBezTo>
                <a:lnTo>
                  <a:pt x="114329" y="311220"/>
                </a:lnTo>
                <a:lnTo>
                  <a:pt x="85515" y="313125"/>
                </a:lnTo>
                <a:close/>
                <a:moveTo>
                  <a:pt x="400079" y="309886"/>
                </a:moveTo>
                <a:lnTo>
                  <a:pt x="266729" y="300104"/>
                </a:lnTo>
                <a:lnTo>
                  <a:pt x="133379" y="309886"/>
                </a:lnTo>
                <a:lnTo>
                  <a:pt x="133379" y="200035"/>
                </a:lnTo>
                <a:cubicBezTo>
                  <a:pt x="133379" y="126387"/>
                  <a:pt x="193081" y="66685"/>
                  <a:pt x="266729" y="66685"/>
                </a:cubicBezTo>
                <a:cubicBezTo>
                  <a:pt x="340376" y="66685"/>
                  <a:pt x="400079" y="126387"/>
                  <a:pt x="400079" y="200035"/>
                </a:cubicBezTo>
                <a:close/>
                <a:moveTo>
                  <a:pt x="514379" y="663473"/>
                </a:moveTo>
                <a:lnTo>
                  <a:pt x="266729" y="681171"/>
                </a:lnTo>
                <a:lnTo>
                  <a:pt x="19079" y="663473"/>
                </a:lnTo>
                <a:lnTo>
                  <a:pt x="19079" y="336899"/>
                </a:lnTo>
                <a:lnTo>
                  <a:pt x="67980" y="333404"/>
                </a:lnTo>
                <a:lnTo>
                  <a:pt x="125254" y="329594"/>
                </a:lnTo>
                <a:lnTo>
                  <a:pt x="266729" y="319202"/>
                </a:lnTo>
                <a:lnTo>
                  <a:pt x="408337" y="329594"/>
                </a:lnTo>
                <a:lnTo>
                  <a:pt x="465401" y="333404"/>
                </a:lnTo>
                <a:lnTo>
                  <a:pt x="514379" y="336899"/>
                </a:lnTo>
                <a:close/>
              </a:path>
            </a:pathLst>
          </a:custGeom>
          <a:solidFill>
            <a:srgbClr val="000000"/>
          </a:solidFill>
          <a:ln w="9525" cap="flat">
            <a:solidFill>
              <a:srgbClr val="0078D3"/>
            </a:solidFill>
            <a:prstDash val="solid"/>
            <a:miter/>
          </a:ln>
        </p:spPr>
        <p:txBody>
          <a:bodyPr rtlCol="0" anchor="ctr"/>
          <a:lstStyle/>
          <a:p>
            <a:endParaRPr lang="fr-FR" dirty="0"/>
          </a:p>
        </p:txBody>
      </p:sp>
      <p:sp>
        <p:nvSpPr>
          <p:cNvPr id="28" name="TextBox 27">
            <a:extLst>
              <a:ext uri="{FF2B5EF4-FFF2-40B4-BE49-F238E27FC236}">
                <a16:creationId xmlns:a16="http://schemas.microsoft.com/office/drawing/2014/main" id="{92E10972-371D-40BC-975D-E599E8A3B59F}"/>
              </a:ext>
            </a:extLst>
          </p:cNvPr>
          <p:cNvSpPr txBox="1"/>
          <p:nvPr/>
        </p:nvSpPr>
        <p:spPr>
          <a:xfrm>
            <a:off x="930471" y="2557299"/>
            <a:ext cx="1438656" cy="276999"/>
          </a:xfrm>
          <a:prstGeom prst="rect">
            <a:avLst/>
          </a:prstGeom>
          <a:noFill/>
        </p:spPr>
        <p:txBody>
          <a:bodyPr wrap="square">
            <a:spAutoFit/>
          </a:bodyPr>
          <a:lstStyle/>
          <a:p>
            <a:r>
              <a:rPr lang="fr-FR" sz="1200" b="1" dirty="0" err="1"/>
              <a:t>ReadOnly</a:t>
            </a:r>
            <a:r>
              <a:rPr lang="fr-FR" sz="1200" b="1" dirty="0"/>
              <a:t> Lock</a:t>
            </a:r>
          </a:p>
        </p:txBody>
      </p:sp>
      <p:sp>
        <p:nvSpPr>
          <p:cNvPr id="31" name="Rectangle 30">
            <a:extLst>
              <a:ext uri="{FF2B5EF4-FFF2-40B4-BE49-F238E27FC236}">
                <a16:creationId xmlns:a16="http://schemas.microsoft.com/office/drawing/2014/main" id="{8AED1032-C6CE-4991-9346-A77E5AE6834A}"/>
              </a:ext>
            </a:extLst>
          </p:cNvPr>
          <p:cNvSpPr/>
          <p:nvPr/>
        </p:nvSpPr>
        <p:spPr bwMode="auto">
          <a:xfrm>
            <a:off x="876065" y="3122549"/>
            <a:ext cx="3246601" cy="12718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a:extLst>
              <a:ext uri="{FF2B5EF4-FFF2-40B4-BE49-F238E27FC236}">
                <a16:creationId xmlns:a16="http://schemas.microsoft.com/office/drawing/2014/main" id="{9FB4E027-5A8A-4689-BE83-E8E7678D7516}"/>
              </a:ext>
            </a:extLst>
          </p:cNvPr>
          <p:cNvSpPr txBox="1"/>
          <p:nvPr/>
        </p:nvSpPr>
        <p:spPr>
          <a:xfrm>
            <a:off x="876065" y="3122549"/>
            <a:ext cx="1900745" cy="276999"/>
          </a:xfrm>
          <a:prstGeom prst="rect">
            <a:avLst/>
          </a:prstGeom>
          <a:noFill/>
        </p:spPr>
        <p:txBody>
          <a:bodyPr wrap="square">
            <a:spAutoFit/>
          </a:bodyPr>
          <a:lstStyle/>
          <a:p>
            <a:r>
              <a:rPr lang="fr-FR" sz="1200" b="1" dirty="0">
                <a:solidFill>
                  <a:srgbClr val="0070C0"/>
                </a:solidFill>
              </a:rPr>
              <a:t>Exercise1, Task3</a:t>
            </a:r>
          </a:p>
        </p:txBody>
      </p:sp>
      <p:sp>
        <p:nvSpPr>
          <p:cNvPr id="33" name="Rectangle 32">
            <a:extLst>
              <a:ext uri="{FF2B5EF4-FFF2-40B4-BE49-F238E27FC236}">
                <a16:creationId xmlns:a16="http://schemas.microsoft.com/office/drawing/2014/main" id="{55AD1D5D-341B-4E70-BCE7-B660FAD85618}"/>
              </a:ext>
            </a:extLst>
          </p:cNvPr>
          <p:cNvSpPr/>
          <p:nvPr/>
        </p:nvSpPr>
        <p:spPr bwMode="auto">
          <a:xfrm>
            <a:off x="8390771" y="1773917"/>
            <a:ext cx="1333289" cy="12718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151573E1-C3FE-495C-B630-B501159E6527}"/>
              </a:ext>
            </a:extLst>
          </p:cNvPr>
          <p:cNvSpPr txBox="1"/>
          <p:nvPr/>
        </p:nvSpPr>
        <p:spPr>
          <a:xfrm>
            <a:off x="8390771" y="1773917"/>
            <a:ext cx="1900745" cy="276999"/>
          </a:xfrm>
          <a:prstGeom prst="rect">
            <a:avLst/>
          </a:prstGeom>
          <a:noFill/>
        </p:spPr>
        <p:txBody>
          <a:bodyPr wrap="square">
            <a:spAutoFit/>
          </a:bodyPr>
          <a:lstStyle/>
          <a:p>
            <a:r>
              <a:rPr lang="fr-FR" sz="1200" b="1" dirty="0">
                <a:solidFill>
                  <a:srgbClr val="0070C0"/>
                </a:solidFill>
              </a:rPr>
              <a:t>Exercise1, Task4</a:t>
            </a:r>
          </a:p>
        </p:txBody>
      </p:sp>
      <p:sp>
        <p:nvSpPr>
          <p:cNvPr id="35" name="Freeform: Shape 34">
            <a:extLst>
              <a:ext uri="{FF2B5EF4-FFF2-40B4-BE49-F238E27FC236}">
                <a16:creationId xmlns:a16="http://schemas.microsoft.com/office/drawing/2014/main" id="{7E49A317-9C28-4817-B7F5-172BB0388275}"/>
              </a:ext>
            </a:extLst>
          </p:cNvPr>
          <p:cNvSpPr/>
          <p:nvPr/>
        </p:nvSpPr>
        <p:spPr>
          <a:xfrm>
            <a:off x="8928077" y="2195303"/>
            <a:ext cx="207490" cy="280360"/>
          </a:xfrm>
          <a:custGeom>
            <a:avLst/>
            <a:gdLst>
              <a:gd name="connsiteX0" fmla="*/ 466992 w 533400"/>
              <a:gd name="connsiteY0" fmla="*/ 314420 h 700258"/>
              <a:gd name="connsiteX1" fmla="*/ 466992 w 533400"/>
              <a:gd name="connsiteY1" fmla="*/ 200273 h 700258"/>
              <a:gd name="connsiteX2" fmla="*/ 266719 w 533400"/>
              <a:gd name="connsiteY2" fmla="*/ 0 h 700258"/>
              <a:gd name="connsiteX3" fmla="*/ 66446 w 533400"/>
              <a:gd name="connsiteY3" fmla="*/ 200273 h 700258"/>
              <a:gd name="connsiteX4" fmla="*/ 66446 w 533400"/>
              <a:gd name="connsiteY4" fmla="*/ 314411 h 700258"/>
              <a:gd name="connsiteX5" fmla="*/ 0 w 533400"/>
              <a:gd name="connsiteY5" fmla="*/ 319173 h 700258"/>
              <a:gd name="connsiteX6" fmla="*/ 0 w 533400"/>
              <a:gd name="connsiteY6" fmla="*/ 681209 h 700258"/>
              <a:gd name="connsiteX7" fmla="*/ 266700 w 533400"/>
              <a:gd name="connsiteY7" fmla="*/ 700259 h 700258"/>
              <a:gd name="connsiteX8" fmla="*/ 533400 w 533400"/>
              <a:gd name="connsiteY8" fmla="*/ 681209 h 700258"/>
              <a:gd name="connsiteX9" fmla="*/ 533400 w 533400"/>
              <a:gd name="connsiteY9" fmla="*/ 319154 h 700258"/>
              <a:gd name="connsiteX10" fmla="*/ 85496 w 533400"/>
              <a:gd name="connsiteY10" fmla="*/ 200273 h 700258"/>
              <a:gd name="connsiteX11" fmla="*/ 266719 w 533400"/>
              <a:gd name="connsiteY11" fmla="*/ 19050 h 700258"/>
              <a:gd name="connsiteX12" fmla="*/ 447942 w 533400"/>
              <a:gd name="connsiteY12" fmla="*/ 200273 h 700258"/>
              <a:gd name="connsiteX13" fmla="*/ 447942 w 533400"/>
              <a:gd name="connsiteY13" fmla="*/ 313144 h 700258"/>
              <a:gd name="connsiteX14" fmla="*/ 419129 w 533400"/>
              <a:gd name="connsiteY14" fmla="*/ 311220 h 700258"/>
              <a:gd name="connsiteX15" fmla="*/ 419129 w 533400"/>
              <a:gd name="connsiteY15" fmla="*/ 200035 h 700258"/>
              <a:gd name="connsiteX16" fmla="*/ 266729 w 533400"/>
              <a:gd name="connsiteY16" fmla="*/ 47635 h 700258"/>
              <a:gd name="connsiteX17" fmla="*/ 114329 w 533400"/>
              <a:gd name="connsiteY17" fmla="*/ 200035 h 700258"/>
              <a:gd name="connsiteX18" fmla="*/ 114329 w 533400"/>
              <a:gd name="connsiteY18" fmla="*/ 311220 h 700258"/>
              <a:gd name="connsiteX19" fmla="*/ 85515 w 533400"/>
              <a:gd name="connsiteY19" fmla="*/ 313125 h 700258"/>
              <a:gd name="connsiteX20" fmla="*/ 400079 w 533400"/>
              <a:gd name="connsiteY20" fmla="*/ 309886 h 700258"/>
              <a:gd name="connsiteX21" fmla="*/ 266729 w 533400"/>
              <a:gd name="connsiteY21" fmla="*/ 300104 h 700258"/>
              <a:gd name="connsiteX22" fmla="*/ 133379 w 533400"/>
              <a:gd name="connsiteY22" fmla="*/ 309886 h 700258"/>
              <a:gd name="connsiteX23" fmla="*/ 133379 w 533400"/>
              <a:gd name="connsiteY23" fmla="*/ 200035 h 700258"/>
              <a:gd name="connsiteX24" fmla="*/ 266729 w 533400"/>
              <a:gd name="connsiteY24" fmla="*/ 66685 h 700258"/>
              <a:gd name="connsiteX25" fmla="*/ 400079 w 533400"/>
              <a:gd name="connsiteY25" fmla="*/ 200035 h 700258"/>
              <a:gd name="connsiteX26" fmla="*/ 514379 w 533400"/>
              <a:gd name="connsiteY26" fmla="*/ 663473 h 700258"/>
              <a:gd name="connsiteX27" fmla="*/ 266729 w 533400"/>
              <a:gd name="connsiteY27" fmla="*/ 681171 h 700258"/>
              <a:gd name="connsiteX28" fmla="*/ 19079 w 533400"/>
              <a:gd name="connsiteY28" fmla="*/ 663473 h 700258"/>
              <a:gd name="connsiteX29" fmla="*/ 19079 w 533400"/>
              <a:gd name="connsiteY29" fmla="*/ 336899 h 700258"/>
              <a:gd name="connsiteX30" fmla="*/ 67980 w 533400"/>
              <a:gd name="connsiteY30" fmla="*/ 333404 h 700258"/>
              <a:gd name="connsiteX31" fmla="*/ 125254 w 533400"/>
              <a:gd name="connsiteY31" fmla="*/ 329594 h 700258"/>
              <a:gd name="connsiteX32" fmla="*/ 266729 w 533400"/>
              <a:gd name="connsiteY32" fmla="*/ 319202 h 700258"/>
              <a:gd name="connsiteX33" fmla="*/ 408337 w 533400"/>
              <a:gd name="connsiteY33" fmla="*/ 329594 h 700258"/>
              <a:gd name="connsiteX34" fmla="*/ 465401 w 533400"/>
              <a:gd name="connsiteY34" fmla="*/ 333404 h 700258"/>
              <a:gd name="connsiteX35" fmla="*/ 514379 w 533400"/>
              <a:gd name="connsiteY35" fmla="*/ 336899 h 7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3400" h="700258">
                <a:moveTo>
                  <a:pt x="466992" y="314420"/>
                </a:moveTo>
                <a:lnTo>
                  <a:pt x="466992" y="200273"/>
                </a:lnTo>
                <a:cubicBezTo>
                  <a:pt x="466992" y="89665"/>
                  <a:pt x="377326" y="0"/>
                  <a:pt x="266719" y="0"/>
                </a:cubicBezTo>
                <a:cubicBezTo>
                  <a:pt x="156112" y="0"/>
                  <a:pt x="66446" y="89665"/>
                  <a:pt x="66446" y="200273"/>
                </a:cubicBezTo>
                <a:lnTo>
                  <a:pt x="66446" y="314411"/>
                </a:lnTo>
                <a:lnTo>
                  <a:pt x="0" y="319173"/>
                </a:lnTo>
                <a:lnTo>
                  <a:pt x="0" y="681209"/>
                </a:lnTo>
                <a:lnTo>
                  <a:pt x="266700" y="700259"/>
                </a:lnTo>
                <a:lnTo>
                  <a:pt x="533400" y="681209"/>
                </a:lnTo>
                <a:lnTo>
                  <a:pt x="533400" y="319154"/>
                </a:lnTo>
                <a:close/>
                <a:moveTo>
                  <a:pt x="85496" y="200273"/>
                </a:moveTo>
                <a:cubicBezTo>
                  <a:pt x="85496" y="100186"/>
                  <a:pt x="166632" y="19050"/>
                  <a:pt x="266719" y="19050"/>
                </a:cubicBezTo>
                <a:cubicBezTo>
                  <a:pt x="366806" y="19050"/>
                  <a:pt x="447942" y="100186"/>
                  <a:pt x="447942" y="200273"/>
                </a:cubicBezTo>
                <a:lnTo>
                  <a:pt x="447942" y="313144"/>
                </a:lnTo>
                <a:lnTo>
                  <a:pt x="419129" y="311220"/>
                </a:lnTo>
                <a:lnTo>
                  <a:pt x="419129" y="200035"/>
                </a:lnTo>
                <a:cubicBezTo>
                  <a:pt x="419129" y="115866"/>
                  <a:pt x="350897" y="47635"/>
                  <a:pt x="266729" y="47635"/>
                </a:cubicBezTo>
                <a:cubicBezTo>
                  <a:pt x="182560" y="47635"/>
                  <a:pt x="114329" y="115866"/>
                  <a:pt x="114329" y="200035"/>
                </a:cubicBezTo>
                <a:lnTo>
                  <a:pt x="114329" y="311220"/>
                </a:lnTo>
                <a:lnTo>
                  <a:pt x="85515" y="313125"/>
                </a:lnTo>
                <a:close/>
                <a:moveTo>
                  <a:pt x="400079" y="309886"/>
                </a:moveTo>
                <a:lnTo>
                  <a:pt x="266729" y="300104"/>
                </a:lnTo>
                <a:lnTo>
                  <a:pt x="133379" y="309886"/>
                </a:lnTo>
                <a:lnTo>
                  <a:pt x="133379" y="200035"/>
                </a:lnTo>
                <a:cubicBezTo>
                  <a:pt x="133379" y="126387"/>
                  <a:pt x="193081" y="66685"/>
                  <a:pt x="266729" y="66685"/>
                </a:cubicBezTo>
                <a:cubicBezTo>
                  <a:pt x="340376" y="66685"/>
                  <a:pt x="400079" y="126387"/>
                  <a:pt x="400079" y="200035"/>
                </a:cubicBezTo>
                <a:close/>
                <a:moveTo>
                  <a:pt x="514379" y="663473"/>
                </a:moveTo>
                <a:lnTo>
                  <a:pt x="266729" y="681171"/>
                </a:lnTo>
                <a:lnTo>
                  <a:pt x="19079" y="663473"/>
                </a:lnTo>
                <a:lnTo>
                  <a:pt x="19079" y="336899"/>
                </a:lnTo>
                <a:lnTo>
                  <a:pt x="67980" y="333404"/>
                </a:lnTo>
                <a:lnTo>
                  <a:pt x="125254" y="329594"/>
                </a:lnTo>
                <a:lnTo>
                  <a:pt x="266729" y="319202"/>
                </a:lnTo>
                <a:lnTo>
                  <a:pt x="408337" y="329594"/>
                </a:lnTo>
                <a:lnTo>
                  <a:pt x="465401" y="333404"/>
                </a:lnTo>
                <a:lnTo>
                  <a:pt x="514379" y="336899"/>
                </a:lnTo>
                <a:close/>
              </a:path>
            </a:pathLst>
          </a:custGeom>
          <a:solidFill>
            <a:srgbClr val="000000"/>
          </a:solidFill>
          <a:ln w="9525" cap="flat">
            <a:solidFill>
              <a:srgbClr val="0078D3"/>
            </a:solidFill>
            <a:prstDash val="solid"/>
            <a:miter/>
          </a:ln>
        </p:spPr>
        <p:txBody>
          <a:bodyPr rtlCol="0" anchor="ctr"/>
          <a:lstStyle/>
          <a:p>
            <a:endParaRPr lang="fr-FR" dirty="0"/>
          </a:p>
        </p:txBody>
      </p:sp>
      <p:sp>
        <p:nvSpPr>
          <p:cNvPr id="36" name="TextBox 35">
            <a:extLst>
              <a:ext uri="{FF2B5EF4-FFF2-40B4-BE49-F238E27FC236}">
                <a16:creationId xmlns:a16="http://schemas.microsoft.com/office/drawing/2014/main" id="{D9561E1E-ED21-4DC8-8829-EB7DF29B000F}"/>
              </a:ext>
            </a:extLst>
          </p:cNvPr>
          <p:cNvSpPr txBox="1"/>
          <p:nvPr/>
        </p:nvSpPr>
        <p:spPr>
          <a:xfrm>
            <a:off x="8445177" y="2560938"/>
            <a:ext cx="1438656" cy="276999"/>
          </a:xfrm>
          <a:prstGeom prst="rect">
            <a:avLst/>
          </a:prstGeom>
          <a:noFill/>
        </p:spPr>
        <p:txBody>
          <a:bodyPr wrap="square">
            <a:spAutoFit/>
          </a:bodyPr>
          <a:lstStyle/>
          <a:p>
            <a:r>
              <a:rPr lang="fr-FR" sz="1200" b="1" dirty="0" err="1"/>
              <a:t>Delete</a:t>
            </a:r>
            <a:r>
              <a:rPr lang="fr-FR" sz="1200" b="1" dirty="0"/>
              <a:t> Lock</a:t>
            </a:r>
          </a:p>
        </p:txBody>
      </p:sp>
      <p:cxnSp>
        <p:nvCxnSpPr>
          <p:cNvPr id="38" name="Straight Arrow Connector 37">
            <a:extLst>
              <a:ext uri="{FF2B5EF4-FFF2-40B4-BE49-F238E27FC236}">
                <a16:creationId xmlns:a16="http://schemas.microsoft.com/office/drawing/2014/main" id="{DA9796C5-CFEF-4A0B-8FF5-F94F4FA80F11}"/>
              </a:ext>
            </a:extLst>
          </p:cNvPr>
          <p:cNvCxnSpPr/>
          <p:nvPr/>
        </p:nvCxnSpPr>
        <p:spPr>
          <a:xfrm>
            <a:off x="1683231" y="2391638"/>
            <a:ext cx="251361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0DC4B63-6DF4-431C-9087-8F3E1234287E}"/>
              </a:ext>
            </a:extLst>
          </p:cNvPr>
          <p:cNvCxnSpPr/>
          <p:nvPr/>
        </p:nvCxnSpPr>
        <p:spPr>
          <a:xfrm flipH="1">
            <a:off x="6032809" y="2406221"/>
            <a:ext cx="278339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2701338-0A8F-414E-AE42-94FE242CC206}"/>
              </a:ext>
            </a:extLst>
          </p:cNvPr>
          <p:cNvSpPr txBox="1"/>
          <p:nvPr/>
        </p:nvSpPr>
        <p:spPr>
          <a:xfrm>
            <a:off x="942230" y="3471329"/>
            <a:ext cx="3035784" cy="646331"/>
          </a:xfrm>
          <a:prstGeom prst="rect">
            <a:avLst/>
          </a:prstGeom>
          <a:noFill/>
        </p:spPr>
        <p:txBody>
          <a:bodyPr wrap="square">
            <a:spAutoFit/>
          </a:bodyPr>
          <a:lstStyle/>
          <a:p>
            <a:pPr marL="171450" indent="-171450">
              <a:buFont typeface="Arial" panose="020B0604020202020204" pitchFamily="34" charset="0"/>
              <a:buChar char="•"/>
            </a:pPr>
            <a:r>
              <a:rPr lang="fr-FR" sz="1200" b="1" dirty="0" err="1"/>
              <a:t>Modify</a:t>
            </a:r>
            <a:r>
              <a:rPr lang="fr-FR" sz="1200" b="1" dirty="0"/>
              <a:t> </a:t>
            </a:r>
            <a:r>
              <a:rPr lang="fr-FR" sz="1200" b="1" dirty="0" err="1"/>
              <a:t>storage</a:t>
            </a:r>
            <a:r>
              <a:rPr lang="fr-FR" sz="1200" b="1" dirty="0"/>
              <a:t> </a:t>
            </a:r>
            <a:r>
              <a:rPr lang="fr-FR" sz="1200" b="1" dirty="0" err="1"/>
              <a:t>account</a:t>
            </a:r>
            <a:r>
              <a:rPr lang="fr-FR" sz="1200" b="1" dirty="0"/>
              <a:t> </a:t>
            </a:r>
            <a:r>
              <a:rPr lang="fr-FR" sz="1200" b="1" dirty="0" err="1"/>
              <a:t>parameter</a:t>
            </a:r>
            <a:r>
              <a:rPr lang="fr-FR" sz="1200" b="1" dirty="0"/>
              <a:t> « </a:t>
            </a:r>
            <a:r>
              <a:rPr lang="fr-FR" sz="1200" b="1" dirty="0" err="1"/>
              <a:t>secure</a:t>
            </a:r>
            <a:r>
              <a:rPr lang="fr-FR" sz="1200" b="1" dirty="0"/>
              <a:t> </a:t>
            </a:r>
            <a:r>
              <a:rPr lang="fr-FR" sz="1200" b="1" dirty="0" err="1"/>
              <a:t>transfer</a:t>
            </a:r>
            <a:r>
              <a:rPr lang="fr-FR" sz="1200" b="1" dirty="0"/>
              <a:t> </a:t>
            </a:r>
            <a:r>
              <a:rPr lang="fr-FR" sz="1200" b="1" dirty="0" err="1"/>
              <a:t>required</a:t>
            </a:r>
            <a:r>
              <a:rPr lang="fr-FR" sz="1200" b="1" dirty="0"/>
              <a:t> » </a:t>
            </a:r>
          </a:p>
          <a:p>
            <a:pPr marL="171450" indent="-171450">
              <a:buFont typeface="Arial" panose="020B0604020202020204" pitchFamily="34" charset="0"/>
              <a:buChar char="•"/>
            </a:pPr>
            <a:r>
              <a:rPr lang="fr-FR" sz="1200" b="1" dirty="0" err="1"/>
              <a:t>Delete</a:t>
            </a:r>
            <a:r>
              <a:rPr lang="fr-FR" sz="1200" b="1" dirty="0"/>
              <a:t> Storage </a:t>
            </a:r>
            <a:r>
              <a:rPr lang="fr-FR" sz="1200" b="1" dirty="0" err="1"/>
              <a:t>account</a:t>
            </a:r>
            <a:r>
              <a:rPr lang="fr-FR" sz="1200" b="1" dirty="0"/>
              <a:t>  </a:t>
            </a:r>
          </a:p>
        </p:txBody>
      </p:sp>
      <p:cxnSp>
        <p:nvCxnSpPr>
          <p:cNvPr id="40" name="Straight Arrow Connector 39">
            <a:extLst>
              <a:ext uri="{FF2B5EF4-FFF2-40B4-BE49-F238E27FC236}">
                <a16:creationId xmlns:a16="http://schemas.microsoft.com/office/drawing/2014/main" id="{6BC247BF-F546-4DD0-B135-79EEAEF21FF2}"/>
              </a:ext>
            </a:extLst>
          </p:cNvPr>
          <p:cNvCxnSpPr>
            <a:cxnSpLocks/>
          </p:cNvCxnSpPr>
          <p:nvPr/>
        </p:nvCxnSpPr>
        <p:spPr>
          <a:xfrm>
            <a:off x="3760342" y="3727279"/>
            <a:ext cx="18293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1E2F081-3DBF-41C5-90AB-EBDE0E73F719}"/>
              </a:ext>
            </a:extLst>
          </p:cNvPr>
          <p:cNvSpPr/>
          <p:nvPr/>
        </p:nvSpPr>
        <p:spPr bwMode="auto">
          <a:xfrm>
            <a:off x="8390771" y="3122549"/>
            <a:ext cx="3342317" cy="12718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64D3229C-4379-410D-873B-6E7089E876AB}"/>
              </a:ext>
            </a:extLst>
          </p:cNvPr>
          <p:cNvSpPr txBox="1"/>
          <p:nvPr/>
        </p:nvSpPr>
        <p:spPr>
          <a:xfrm>
            <a:off x="8390771" y="3122549"/>
            <a:ext cx="1900745" cy="276999"/>
          </a:xfrm>
          <a:prstGeom prst="rect">
            <a:avLst/>
          </a:prstGeom>
          <a:noFill/>
        </p:spPr>
        <p:txBody>
          <a:bodyPr wrap="square">
            <a:spAutoFit/>
          </a:bodyPr>
          <a:lstStyle/>
          <a:p>
            <a:r>
              <a:rPr lang="fr-FR" sz="1200" b="1" dirty="0">
                <a:solidFill>
                  <a:srgbClr val="0070C0"/>
                </a:solidFill>
              </a:rPr>
              <a:t>Exercise1, Task5</a:t>
            </a:r>
          </a:p>
        </p:txBody>
      </p:sp>
      <p:sp>
        <p:nvSpPr>
          <p:cNvPr id="45" name="TextBox 44">
            <a:extLst>
              <a:ext uri="{FF2B5EF4-FFF2-40B4-BE49-F238E27FC236}">
                <a16:creationId xmlns:a16="http://schemas.microsoft.com/office/drawing/2014/main" id="{80B6F824-6B90-4B00-BD2E-A6A0B9F7C86D}"/>
              </a:ext>
            </a:extLst>
          </p:cNvPr>
          <p:cNvSpPr txBox="1"/>
          <p:nvPr/>
        </p:nvSpPr>
        <p:spPr>
          <a:xfrm>
            <a:off x="8456936" y="3471329"/>
            <a:ext cx="3149847" cy="646331"/>
          </a:xfrm>
          <a:prstGeom prst="rect">
            <a:avLst/>
          </a:prstGeom>
          <a:noFill/>
        </p:spPr>
        <p:txBody>
          <a:bodyPr wrap="square">
            <a:spAutoFit/>
          </a:bodyPr>
          <a:lstStyle/>
          <a:p>
            <a:pPr marL="171450" indent="-171450">
              <a:buFont typeface="Arial" panose="020B0604020202020204" pitchFamily="34" charset="0"/>
              <a:buChar char="•"/>
            </a:pPr>
            <a:r>
              <a:rPr lang="fr-FR" sz="1200" b="1" dirty="0" err="1"/>
              <a:t>Modify</a:t>
            </a:r>
            <a:r>
              <a:rPr lang="fr-FR" sz="1200" b="1" dirty="0"/>
              <a:t> </a:t>
            </a:r>
            <a:r>
              <a:rPr lang="fr-FR" sz="1200" b="1" dirty="0" err="1"/>
              <a:t>storage</a:t>
            </a:r>
            <a:r>
              <a:rPr lang="fr-FR" sz="1200" b="1" dirty="0"/>
              <a:t> </a:t>
            </a:r>
            <a:r>
              <a:rPr lang="fr-FR" sz="1200" b="1" dirty="0" err="1"/>
              <a:t>account</a:t>
            </a:r>
            <a:r>
              <a:rPr lang="fr-FR" sz="1200" b="1" dirty="0"/>
              <a:t> </a:t>
            </a:r>
            <a:r>
              <a:rPr lang="fr-FR" sz="1200" b="1" dirty="0" err="1"/>
              <a:t>parameter</a:t>
            </a:r>
            <a:r>
              <a:rPr lang="fr-FR" sz="1200" b="1" dirty="0"/>
              <a:t> « </a:t>
            </a:r>
            <a:r>
              <a:rPr lang="fr-FR" sz="1200" b="1" dirty="0" err="1"/>
              <a:t>secure</a:t>
            </a:r>
            <a:r>
              <a:rPr lang="fr-FR" sz="1200" b="1" dirty="0"/>
              <a:t> </a:t>
            </a:r>
            <a:r>
              <a:rPr lang="fr-FR" sz="1200" b="1" dirty="0" err="1"/>
              <a:t>transfer</a:t>
            </a:r>
            <a:r>
              <a:rPr lang="fr-FR" sz="1200" b="1" dirty="0"/>
              <a:t> </a:t>
            </a:r>
            <a:r>
              <a:rPr lang="fr-FR" sz="1200" b="1" dirty="0" err="1"/>
              <a:t>required</a:t>
            </a:r>
            <a:r>
              <a:rPr lang="fr-FR" sz="1200" b="1" dirty="0"/>
              <a:t> » </a:t>
            </a:r>
          </a:p>
          <a:p>
            <a:pPr marL="171450" indent="-171450">
              <a:buFont typeface="Arial" panose="020B0604020202020204" pitchFamily="34" charset="0"/>
              <a:buChar char="•"/>
            </a:pPr>
            <a:r>
              <a:rPr lang="fr-FR" sz="1200" b="1" dirty="0" err="1"/>
              <a:t>Delete</a:t>
            </a:r>
            <a:r>
              <a:rPr lang="fr-FR" sz="1200" b="1" dirty="0"/>
              <a:t> Storage </a:t>
            </a:r>
            <a:r>
              <a:rPr lang="fr-FR" sz="1200" b="1" dirty="0" err="1"/>
              <a:t>account</a:t>
            </a:r>
            <a:r>
              <a:rPr lang="fr-FR" sz="1200" b="1" dirty="0"/>
              <a:t>  </a:t>
            </a:r>
          </a:p>
        </p:txBody>
      </p:sp>
      <p:cxnSp>
        <p:nvCxnSpPr>
          <p:cNvPr id="46" name="Straight Arrow Connector 45">
            <a:extLst>
              <a:ext uri="{FF2B5EF4-FFF2-40B4-BE49-F238E27FC236}">
                <a16:creationId xmlns:a16="http://schemas.microsoft.com/office/drawing/2014/main" id="{44DE8FC8-39CB-4382-A3BF-850EB0CCC84B}"/>
              </a:ext>
            </a:extLst>
          </p:cNvPr>
          <p:cNvCxnSpPr>
            <a:cxnSpLocks/>
          </p:cNvCxnSpPr>
          <p:nvPr/>
        </p:nvCxnSpPr>
        <p:spPr>
          <a:xfrm>
            <a:off x="6454788" y="3727279"/>
            <a:ext cx="2078932"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40130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a:t>
            </a:r>
            <a:r>
              <a:rPr lang="en-US" dirty="0">
                <a:ea typeface="+mn-lt"/>
                <a:cs typeface="+mn-lt"/>
              </a:rPr>
              <a:t>MFA - Conditional Access - Identity Protection</a:t>
            </a:r>
            <a:endParaRPr lang="en-US" dirty="0"/>
          </a:p>
        </p:txBody>
      </p:sp>
      <p:sp>
        <p:nvSpPr>
          <p:cNvPr id="4" name="Rectangle 3">
            <a:extLst>
              <a:ext uri="{FF2B5EF4-FFF2-40B4-BE49-F238E27FC236}">
                <a16:creationId xmlns:a16="http://schemas.microsoft.com/office/drawing/2014/main" id="{7EC869EA-946D-4128-9BF0-3B6A9B54EDC1}"/>
              </a:ext>
            </a:extLst>
          </p:cNvPr>
          <p:cNvSpPr/>
          <p:nvPr/>
        </p:nvSpPr>
        <p:spPr bwMode="auto">
          <a:xfrm>
            <a:off x="578709" y="1210924"/>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Implement and test Azure MFA. </a:t>
            </a:r>
          </a:p>
        </p:txBody>
      </p:sp>
      <p:sp>
        <p:nvSpPr>
          <p:cNvPr id="5" name="Rectangle 4">
            <a:extLst>
              <a:ext uri="{FF2B5EF4-FFF2-40B4-BE49-F238E27FC236}">
                <a16:creationId xmlns:a16="http://schemas.microsoft.com/office/drawing/2014/main" id="{8DEE2363-2ABD-4C7C-BF96-3E9254080DBE}"/>
              </a:ext>
            </a:extLst>
          </p:cNvPr>
          <p:cNvSpPr/>
          <p:nvPr/>
        </p:nvSpPr>
        <p:spPr bwMode="auto">
          <a:xfrm>
            <a:off x="578709" y="2156365"/>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Implement and test Azure AD Conditional Access Policies. </a:t>
            </a:r>
          </a:p>
        </p:txBody>
      </p:sp>
      <p:sp>
        <p:nvSpPr>
          <p:cNvPr id="7" name="Rectangle 6">
            <a:extLst>
              <a:ext uri="{FF2B5EF4-FFF2-40B4-BE49-F238E27FC236}">
                <a16:creationId xmlns:a16="http://schemas.microsoft.com/office/drawing/2014/main" id="{393C4F9B-8DE0-4BAD-81E2-C6686E419FB3}"/>
              </a:ext>
            </a:extLst>
          </p:cNvPr>
          <p:cNvSpPr/>
          <p:nvPr/>
        </p:nvSpPr>
        <p:spPr bwMode="auto">
          <a:xfrm>
            <a:off x="578709" y="3143085"/>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Implement and test Azure AD Identity Protection.  </a:t>
            </a:r>
          </a:p>
        </p:txBody>
      </p:sp>
      <p:grpSp>
        <p:nvGrpSpPr>
          <p:cNvPr id="3" name="Group 2" descr="A tenant with Azure AD Premium P2 license has an MFA user, a Conditional Access user, and identity protection policies. ">
            <a:extLst>
              <a:ext uri="{FF2B5EF4-FFF2-40B4-BE49-F238E27FC236}">
                <a16:creationId xmlns:a16="http://schemas.microsoft.com/office/drawing/2014/main" id="{9B5FA231-27D3-470C-9959-452ADAB41EFC}"/>
              </a:ext>
            </a:extLst>
          </p:cNvPr>
          <p:cNvGrpSpPr/>
          <p:nvPr/>
        </p:nvGrpSpPr>
        <p:grpSpPr>
          <a:xfrm>
            <a:off x="7421550" y="1761824"/>
            <a:ext cx="4191741" cy="3743661"/>
            <a:chOff x="6543259" y="1328975"/>
            <a:chExt cx="5060480" cy="4889963"/>
          </a:xfrm>
        </p:grpSpPr>
        <p:cxnSp>
          <p:nvCxnSpPr>
            <p:cNvPr id="15" name="Connector: Elbow 14">
              <a:extLst>
                <a:ext uri="{FF2B5EF4-FFF2-40B4-BE49-F238E27FC236}">
                  <a16:creationId xmlns:a16="http://schemas.microsoft.com/office/drawing/2014/main" id="{77F36D50-42F4-4523-A825-072A89DF5154}"/>
                </a:ext>
              </a:extLst>
            </p:cNvPr>
            <p:cNvCxnSpPr>
              <a:cxnSpLocks/>
              <a:endCxn id="2050" idx="1"/>
            </p:cNvCxnSpPr>
            <p:nvPr/>
          </p:nvCxnSpPr>
          <p:spPr>
            <a:xfrm>
              <a:off x="7667514" y="2515350"/>
              <a:ext cx="2536764" cy="1368581"/>
            </a:xfrm>
            <a:prstGeom prst="bentConnector3">
              <a:avLst>
                <a:gd name="adj1" fmla="val 76935"/>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4BCD858-28F2-4C9F-B8CF-EC6447D2BF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7154" y="2180531"/>
              <a:ext cx="819068" cy="874085"/>
            </a:xfrm>
            <a:prstGeom prst="rect">
              <a:avLst/>
            </a:prstGeom>
          </p:spPr>
        </p:pic>
        <p:pic>
          <p:nvPicPr>
            <p:cNvPr id="8" name="Picture 7">
              <a:extLst>
                <a:ext uri="{FF2B5EF4-FFF2-40B4-BE49-F238E27FC236}">
                  <a16:creationId xmlns:a16="http://schemas.microsoft.com/office/drawing/2014/main" id="{6B738070-02B7-4D47-B511-5F227767BDB0}"/>
                </a:ext>
              </a:extLst>
            </p:cNvPr>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891559" y="3443612"/>
              <a:ext cx="819068" cy="874085"/>
            </a:xfrm>
            <a:prstGeom prst="rect">
              <a:avLst/>
            </a:prstGeom>
          </p:spPr>
        </p:pic>
        <p:pic>
          <p:nvPicPr>
            <p:cNvPr id="10" name="Picture 9">
              <a:extLst>
                <a:ext uri="{FF2B5EF4-FFF2-40B4-BE49-F238E27FC236}">
                  <a16:creationId xmlns:a16="http://schemas.microsoft.com/office/drawing/2014/main" id="{D5ADE9D8-DC2D-4CA5-BB54-E58697174C3A}"/>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891559" y="5085005"/>
              <a:ext cx="819068" cy="874085"/>
            </a:xfrm>
            <a:prstGeom prst="rect">
              <a:avLst/>
            </a:prstGeom>
          </p:spPr>
        </p:pic>
        <p:sp>
          <p:nvSpPr>
            <p:cNvPr id="13" name="Rectangle 12">
              <a:extLst>
                <a:ext uri="{FF2B5EF4-FFF2-40B4-BE49-F238E27FC236}">
                  <a16:creationId xmlns:a16="http://schemas.microsoft.com/office/drawing/2014/main" id="{1C8463A8-E64A-4633-ABA2-75DFD05271B2}"/>
                </a:ext>
              </a:extLst>
            </p:cNvPr>
            <p:cNvSpPr/>
            <p:nvPr/>
          </p:nvSpPr>
          <p:spPr bwMode="auto">
            <a:xfrm>
              <a:off x="6543259" y="1744474"/>
              <a:ext cx="5060480" cy="447446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CE8E6BD0-66CF-48B0-BF30-1FFF94D6EA70}"/>
                </a:ext>
              </a:extLst>
            </p:cNvPr>
            <p:cNvSpPr/>
            <p:nvPr/>
          </p:nvSpPr>
          <p:spPr>
            <a:xfrm>
              <a:off x="7457128" y="1328975"/>
              <a:ext cx="3318381" cy="844236"/>
            </a:xfrm>
            <a:prstGeom prst="rect">
              <a:avLst/>
            </a:prstGeom>
            <a:solidFill>
              <a:schemeClr val="bg1"/>
            </a:solidFill>
          </p:spPr>
          <p:txBody>
            <a:bodyPr wrap="square">
              <a:spAutoFit/>
            </a:bodyPr>
            <a:lstStyle/>
            <a:p>
              <a:pPr algn="ctr"/>
              <a:r>
                <a:rPr lang="en-US" sz="1800" dirty="0"/>
                <a:t>Tenant with Azure AD Premium P2 license</a:t>
              </a:r>
            </a:p>
          </p:txBody>
        </p:sp>
        <p:pic>
          <p:nvPicPr>
            <p:cNvPr id="2050" name="Picture 2" descr="VMName not found&quot; adding VM to azure DSC | Bodger's MS Lab">
              <a:extLst>
                <a:ext uri="{FF2B5EF4-FFF2-40B4-BE49-F238E27FC236}">
                  <a16:creationId xmlns:a16="http://schemas.microsoft.com/office/drawing/2014/main" id="{ECBD13C6-A2EE-4465-ADD5-9DCE0E3A40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4278" y="3446888"/>
              <a:ext cx="1171454" cy="87408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6" name="Connector: Elbow 15">
              <a:extLst>
                <a:ext uri="{FF2B5EF4-FFF2-40B4-BE49-F238E27FC236}">
                  <a16:creationId xmlns:a16="http://schemas.microsoft.com/office/drawing/2014/main" id="{1EF2B45B-EC95-4374-8E1F-4A5747EE6755}"/>
                </a:ext>
              </a:extLst>
            </p:cNvPr>
            <p:cNvCxnSpPr>
              <a:cxnSpLocks/>
              <a:stCxn id="8" idx="3"/>
              <a:endCxn id="2050" idx="1"/>
            </p:cNvCxnSpPr>
            <p:nvPr/>
          </p:nvCxnSpPr>
          <p:spPr>
            <a:xfrm>
              <a:off x="7710627" y="3880655"/>
              <a:ext cx="2493651" cy="3276"/>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5D87677-603D-4EDA-AB9A-96B97AFD3F6B}"/>
                </a:ext>
              </a:extLst>
            </p:cNvPr>
            <p:cNvSpPr txBox="1"/>
            <p:nvPr/>
          </p:nvSpPr>
          <p:spPr>
            <a:xfrm>
              <a:off x="6951221" y="3001244"/>
              <a:ext cx="646175" cy="402018"/>
            </a:xfrm>
            <a:prstGeom prst="rect">
              <a:avLst/>
            </a:prstGeom>
            <a:noFill/>
          </p:spPr>
          <p:txBody>
            <a:bodyPr wrap="square">
              <a:spAutoFit/>
            </a:bodyPr>
            <a:lstStyle/>
            <a:p>
              <a:r>
                <a:rPr lang="en-US" sz="1400" dirty="0"/>
                <a:t>MFA</a:t>
              </a:r>
            </a:p>
          </p:txBody>
        </p:sp>
        <p:sp>
          <p:nvSpPr>
            <p:cNvPr id="26" name="TextBox 25">
              <a:extLst>
                <a:ext uri="{FF2B5EF4-FFF2-40B4-BE49-F238E27FC236}">
                  <a16:creationId xmlns:a16="http://schemas.microsoft.com/office/drawing/2014/main" id="{1AB87588-6424-43D1-AEC7-E6D7D53204FF}"/>
                </a:ext>
              </a:extLst>
            </p:cNvPr>
            <p:cNvSpPr txBox="1"/>
            <p:nvPr/>
          </p:nvSpPr>
          <p:spPr>
            <a:xfrm>
              <a:off x="6603599" y="4256959"/>
              <a:ext cx="1569237" cy="683429"/>
            </a:xfrm>
            <a:prstGeom prst="rect">
              <a:avLst/>
            </a:prstGeom>
            <a:noFill/>
          </p:spPr>
          <p:txBody>
            <a:bodyPr wrap="square">
              <a:spAutoFit/>
            </a:bodyPr>
            <a:lstStyle/>
            <a:p>
              <a:pPr algn="ctr"/>
              <a:r>
                <a:rPr lang="en-US" sz="1400" dirty="0"/>
                <a:t>Conditional access policy</a:t>
              </a:r>
            </a:p>
          </p:txBody>
        </p:sp>
        <p:pic>
          <p:nvPicPr>
            <p:cNvPr id="2067" name="Picture 2066">
              <a:extLst>
                <a:ext uri="{FF2B5EF4-FFF2-40B4-BE49-F238E27FC236}">
                  <a16:creationId xmlns:a16="http://schemas.microsoft.com/office/drawing/2014/main" id="{89D9659D-478A-40D2-98FA-C8526DB04CE9}"/>
                </a:ext>
              </a:extLst>
            </p:cNvPr>
            <p:cNvPicPr>
              <a:picLocks noChangeAspect="1"/>
            </p:cNvPicPr>
            <p:nvPr/>
          </p:nvPicPr>
          <p:blipFill>
            <a:blip r:embed="rId5"/>
            <a:stretch>
              <a:fillRect/>
            </a:stretch>
          </p:blipFill>
          <p:spPr>
            <a:xfrm>
              <a:off x="8398742" y="2330336"/>
              <a:ext cx="428625" cy="419100"/>
            </a:xfrm>
            <a:prstGeom prst="rect">
              <a:avLst/>
            </a:prstGeom>
          </p:spPr>
        </p:pic>
        <p:pic>
          <p:nvPicPr>
            <p:cNvPr id="2072" name="Picture 2071">
              <a:extLst>
                <a:ext uri="{FF2B5EF4-FFF2-40B4-BE49-F238E27FC236}">
                  <a16:creationId xmlns:a16="http://schemas.microsoft.com/office/drawing/2014/main" id="{8ABAA9E3-3022-477D-99DC-D300314AC4D4}"/>
                </a:ext>
              </a:extLst>
            </p:cNvPr>
            <p:cNvPicPr>
              <a:picLocks noChangeAspect="1"/>
            </p:cNvPicPr>
            <p:nvPr/>
          </p:nvPicPr>
          <p:blipFill>
            <a:blip r:embed="rId5"/>
            <a:stretch>
              <a:fillRect/>
            </a:stretch>
          </p:blipFill>
          <p:spPr>
            <a:xfrm>
              <a:off x="8398742" y="3731295"/>
              <a:ext cx="428625" cy="419100"/>
            </a:xfrm>
            <a:prstGeom prst="rect">
              <a:avLst/>
            </a:prstGeom>
          </p:spPr>
        </p:pic>
        <p:pic>
          <p:nvPicPr>
            <p:cNvPr id="2076" name="Graphic 2075" descr="No sign">
              <a:extLst>
                <a:ext uri="{FF2B5EF4-FFF2-40B4-BE49-F238E27FC236}">
                  <a16:creationId xmlns:a16="http://schemas.microsoft.com/office/drawing/2014/main" id="{5D2C2F42-F3FB-40B1-9930-762EF6499B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3801" y="5252329"/>
              <a:ext cx="524194" cy="524194"/>
            </a:xfrm>
            <a:prstGeom prst="rect">
              <a:avLst/>
            </a:prstGeom>
          </p:spPr>
        </p:pic>
        <p:cxnSp>
          <p:nvCxnSpPr>
            <p:cNvPr id="2077" name="Connector: Elbow 2076">
              <a:extLst>
                <a:ext uri="{FF2B5EF4-FFF2-40B4-BE49-F238E27FC236}">
                  <a16:creationId xmlns:a16="http://schemas.microsoft.com/office/drawing/2014/main" id="{E2ADF231-4353-467C-8435-D6B39E46F91D}"/>
                </a:ext>
              </a:extLst>
            </p:cNvPr>
            <p:cNvCxnSpPr>
              <a:cxnSpLocks/>
              <a:stCxn id="10" idx="3"/>
            </p:cNvCxnSpPr>
            <p:nvPr/>
          </p:nvCxnSpPr>
          <p:spPr>
            <a:xfrm flipV="1">
              <a:off x="7710627" y="4313352"/>
              <a:ext cx="3079378" cy="1208696"/>
            </a:xfrm>
            <a:prstGeom prst="bentConnector3">
              <a:avLst>
                <a:gd name="adj1" fmla="val 99926"/>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9CA9786-88A6-46D6-96F3-7A6AEF2D1881}"/>
                </a:ext>
              </a:extLst>
            </p:cNvPr>
            <p:cNvSpPr txBox="1"/>
            <p:nvPr/>
          </p:nvSpPr>
          <p:spPr>
            <a:xfrm>
              <a:off x="9180740" y="5191260"/>
              <a:ext cx="1266093" cy="683429"/>
            </a:xfrm>
            <a:prstGeom prst="rect">
              <a:avLst/>
            </a:prstGeom>
            <a:solidFill>
              <a:schemeClr val="bg1"/>
            </a:solidFill>
          </p:spPr>
          <p:txBody>
            <a:bodyPr wrap="square">
              <a:spAutoFit/>
            </a:bodyPr>
            <a:lstStyle/>
            <a:p>
              <a:pPr algn="ctr"/>
              <a:r>
                <a:rPr lang="en-US" sz="1400" dirty="0"/>
                <a:t>Identity</a:t>
              </a:r>
              <a:r>
                <a:rPr lang="en-US" sz="1200" dirty="0"/>
                <a:t> </a:t>
              </a:r>
              <a:r>
                <a:rPr lang="en-US" sz="1400" dirty="0"/>
                <a:t>Protection</a:t>
              </a:r>
            </a:p>
          </p:txBody>
        </p:sp>
      </p:grpSp>
      <p:sp>
        <p:nvSpPr>
          <p:cNvPr id="9" name="Rectangle 8">
            <a:extLst>
              <a:ext uri="{FF2B5EF4-FFF2-40B4-BE49-F238E27FC236}">
                <a16:creationId xmlns:a16="http://schemas.microsoft.com/office/drawing/2014/main" id="{03F71D80-C74E-4D71-AD0D-B8F8237CA26D}"/>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760759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0F9F-3B11-49D5-A95E-3BD1F963E0A2}"/>
              </a:ext>
            </a:extLst>
          </p:cNvPr>
          <p:cNvSpPr>
            <a:spLocks noGrp="1"/>
          </p:cNvSpPr>
          <p:nvPr>
            <p:ph type="title"/>
          </p:nvPr>
        </p:nvSpPr>
        <p:spPr/>
        <p:txBody>
          <a:bodyPr/>
          <a:lstStyle/>
          <a:p>
            <a:r>
              <a:rPr lang="en-US" dirty="0">
                <a:ea typeface="+mj-lt"/>
                <a:cs typeface="+mj-lt"/>
              </a:rPr>
              <a:t>Lab 04 – </a:t>
            </a:r>
            <a:r>
              <a:rPr lang="en-US" dirty="0">
                <a:ea typeface="+mn-lt"/>
                <a:cs typeface="+mn-lt"/>
              </a:rPr>
              <a:t>MFA - Conditional Access - Identity Protection</a:t>
            </a:r>
            <a:endParaRPr lang="fr-FR" dirty="0"/>
          </a:p>
        </p:txBody>
      </p:sp>
      <p:sp>
        <p:nvSpPr>
          <p:cNvPr id="6" name="Rectangle 5">
            <a:extLst>
              <a:ext uri="{FF2B5EF4-FFF2-40B4-BE49-F238E27FC236}">
                <a16:creationId xmlns:a16="http://schemas.microsoft.com/office/drawing/2014/main" id="{CBC3B3D6-3C94-4D50-B454-9731A32BC38C}"/>
              </a:ext>
            </a:extLst>
          </p:cNvPr>
          <p:cNvSpPr/>
          <p:nvPr/>
        </p:nvSpPr>
        <p:spPr bwMode="auto">
          <a:xfrm>
            <a:off x="236479" y="1086115"/>
            <a:ext cx="3728536" cy="33228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DA0B5D80-2A95-4EA3-851C-74A8CD2814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4269" y="2758444"/>
            <a:ext cx="411161" cy="411161"/>
          </a:xfrm>
          <a:prstGeom prst="rect">
            <a:avLst/>
          </a:prstGeom>
        </p:spPr>
      </p:pic>
      <p:sp>
        <p:nvSpPr>
          <p:cNvPr id="10" name="TextBox 9">
            <a:extLst>
              <a:ext uri="{FF2B5EF4-FFF2-40B4-BE49-F238E27FC236}">
                <a16:creationId xmlns:a16="http://schemas.microsoft.com/office/drawing/2014/main" id="{97C16961-4F83-4351-9A78-AFD9B48FF692}"/>
              </a:ext>
            </a:extLst>
          </p:cNvPr>
          <p:cNvSpPr txBox="1"/>
          <p:nvPr/>
        </p:nvSpPr>
        <p:spPr>
          <a:xfrm>
            <a:off x="1365504" y="3187869"/>
            <a:ext cx="1348692" cy="646331"/>
          </a:xfrm>
          <a:prstGeom prst="rect">
            <a:avLst/>
          </a:prstGeom>
          <a:noFill/>
        </p:spPr>
        <p:txBody>
          <a:bodyPr wrap="square">
            <a:spAutoFit/>
          </a:bodyPr>
          <a:lstStyle/>
          <a:p>
            <a:pPr algn="ctr"/>
            <a:r>
              <a:rPr lang="fr-FR" sz="1200" b="1" dirty="0"/>
              <a:t>az104-07-vm0</a:t>
            </a:r>
          </a:p>
          <a:p>
            <a:pPr algn="ctr"/>
            <a:r>
              <a:rPr lang="fr-FR" sz="1200" dirty="0"/>
              <a:t>10.102.0.4</a:t>
            </a:r>
          </a:p>
          <a:p>
            <a:pPr algn="ctr"/>
            <a:endParaRPr lang="fr-FR" sz="1200" b="1" dirty="0"/>
          </a:p>
        </p:txBody>
      </p:sp>
      <p:pic>
        <p:nvPicPr>
          <p:cNvPr id="12" name="Graphic 11">
            <a:extLst>
              <a:ext uri="{FF2B5EF4-FFF2-40B4-BE49-F238E27FC236}">
                <a16:creationId xmlns:a16="http://schemas.microsoft.com/office/drawing/2014/main" id="{502F2383-9668-4C4F-BC1B-0840109DA4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615" y="1942057"/>
            <a:ext cx="420688" cy="420688"/>
          </a:xfrm>
          <a:prstGeom prst="rect">
            <a:avLst/>
          </a:prstGeom>
        </p:spPr>
      </p:pic>
      <p:sp>
        <p:nvSpPr>
          <p:cNvPr id="14" name="Rectangle 13">
            <a:extLst>
              <a:ext uri="{FF2B5EF4-FFF2-40B4-BE49-F238E27FC236}">
                <a16:creationId xmlns:a16="http://schemas.microsoft.com/office/drawing/2014/main" id="{3F30A63B-FEF2-4980-95A1-E9E4BF4A3F57}"/>
              </a:ext>
            </a:extLst>
          </p:cNvPr>
          <p:cNvSpPr/>
          <p:nvPr/>
        </p:nvSpPr>
        <p:spPr bwMode="auto">
          <a:xfrm>
            <a:off x="856615" y="2373373"/>
            <a:ext cx="2335608" cy="141794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16" name="TextBox 15">
            <a:extLst>
              <a:ext uri="{FF2B5EF4-FFF2-40B4-BE49-F238E27FC236}">
                <a16:creationId xmlns:a16="http://schemas.microsoft.com/office/drawing/2014/main" id="{088BBCF7-F5FC-4001-8850-A37FAE48C1D0}"/>
              </a:ext>
            </a:extLst>
          </p:cNvPr>
          <p:cNvSpPr txBox="1"/>
          <p:nvPr/>
        </p:nvSpPr>
        <p:spPr>
          <a:xfrm>
            <a:off x="1277303" y="1979414"/>
            <a:ext cx="2742164" cy="276999"/>
          </a:xfrm>
          <a:prstGeom prst="rect">
            <a:avLst/>
          </a:prstGeom>
          <a:noFill/>
        </p:spPr>
        <p:txBody>
          <a:bodyPr wrap="square">
            <a:spAutoFit/>
          </a:bodyPr>
          <a:lstStyle/>
          <a:p>
            <a:r>
              <a:rPr lang="fr-FR" sz="1200" b="1" dirty="0"/>
              <a:t>az500-04-vnet1 </a:t>
            </a:r>
            <a:r>
              <a:rPr lang="fr-FR" sz="1200" dirty="0"/>
              <a:t>10.102.0.0/16</a:t>
            </a:r>
          </a:p>
        </p:txBody>
      </p:sp>
      <p:sp>
        <p:nvSpPr>
          <p:cNvPr id="18" name="Rectangle 17">
            <a:extLst>
              <a:ext uri="{FF2B5EF4-FFF2-40B4-BE49-F238E27FC236}">
                <a16:creationId xmlns:a16="http://schemas.microsoft.com/office/drawing/2014/main" id="{72814972-C891-42EB-9D5E-D04765DBB268}"/>
              </a:ext>
            </a:extLst>
          </p:cNvPr>
          <p:cNvSpPr/>
          <p:nvPr/>
        </p:nvSpPr>
        <p:spPr bwMode="auto">
          <a:xfrm>
            <a:off x="1235425" y="2667744"/>
            <a:ext cx="1632789" cy="10009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20" name="TextBox 19">
            <a:extLst>
              <a:ext uri="{FF2B5EF4-FFF2-40B4-BE49-F238E27FC236}">
                <a16:creationId xmlns:a16="http://schemas.microsoft.com/office/drawing/2014/main" id="{E8D48735-DE46-4773-A249-34FECAC745D0}"/>
              </a:ext>
            </a:extLst>
          </p:cNvPr>
          <p:cNvSpPr txBox="1"/>
          <p:nvPr/>
        </p:nvSpPr>
        <p:spPr>
          <a:xfrm>
            <a:off x="1191881" y="2393092"/>
            <a:ext cx="1867385" cy="276999"/>
          </a:xfrm>
          <a:prstGeom prst="rect">
            <a:avLst/>
          </a:prstGeom>
          <a:noFill/>
        </p:spPr>
        <p:txBody>
          <a:bodyPr wrap="square">
            <a:spAutoFit/>
          </a:bodyPr>
          <a:lstStyle/>
          <a:p>
            <a:r>
              <a:rPr lang="fr-FR" sz="1200" b="1" dirty="0"/>
              <a:t>Subnet0 </a:t>
            </a:r>
            <a:r>
              <a:rPr lang="fr-FR" sz="1200" dirty="0"/>
              <a:t>10.102.0.0/24</a:t>
            </a:r>
          </a:p>
        </p:txBody>
      </p:sp>
      <p:sp>
        <p:nvSpPr>
          <p:cNvPr id="22" name="TextBox 21">
            <a:extLst>
              <a:ext uri="{FF2B5EF4-FFF2-40B4-BE49-F238E27FC236}">
                <a16:creationId xmlns:a16="http://schemas.microsoft.com/office/drawing/2014/main" id="{65F8D39E-D31C-4C4B-A43B-75FEDBE4C666}"/>
              </a:ext>
            </a:extLst>
          </p:cNvPr>
          <p:cNvSpPr txBox="1"/>
          <p:nvPr/>
        </p:nvSpPr>
        <p:spPr>
          <a:xfrm>
            <a:off x="1066959" y="1536732"/>
            <a:ext cx="1323754" cy="276999"/>
          </a:xfrm>
          <a:prstGeom prst="rect">
            <a:avLst/>
          </a:prstGeom>
          <a:noFill/>
        </p:spPr>
        <p:txBody>
          <a:bodyPr wrap="square">
            <a:spAutoFit/>
          </a:bodyPr>
          <a:lstStyle/>
          <a:p>
            <a:r>
              <a:rPr lang="fr-FR" sz="1200" b="1" dirty="0"/>
              <a:t>AZ500LAB04</a:t>
            </a:r>
          </a:p>
        </p:txBody>
      </p:sp>
      <p:sp>
        <p:nvSpPr>
          <p:cNvPr id="24" name="Rectangle 23">
            <a:extLst>
              <a:ext uri="{FF2B5EF4-FFF2-40B4-BE49-F238E27FC236}">
                <a16:creationId xmlns:a16="http://schemas.microsoft.com/office/drawing/2014/main" id="{E4A0CD05-C0AD-4000-8781-F08C1F1BE832}"/>
              </a:ext>
            </a:extLst>
          </p:cNvPr>
          <p:cNvSpPr/>
          <p:nvPr/>
        </p:nvSpPr>
        <p:spPr bwMode="auto">
          <a:xfrm>
            <a:off x="686557" y="1909082"/>
            <a:ext cx="2829051" cy="210340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pic>
        <p:nvPicPr>
          <p:cNvPr id="26" name="Graphic 25">
            <a:extLst>
              <a:ext uri="{FF2B5EF4-FFF2-40B4-BE49-F238E27FC236}">
                <a16:creationId xmlns:a16="http://schemas.microsoft.com/office/drawing/2014/main" id="{D48DB467-EF35-46F6-8BC8-2D013F1A76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6557" y="1484315"/>
            <a:ext cx="383916" cy="383916"/>
          </a:xfrm>
          <a:prstGeom prst="rect">
            <a:avLst/>
          </a:prstGeom>
        </p:spPr>
      </p:pic>
      <p:sp>
        <p:nvSpPr>
          <p:cNvPr id="28" name="TextBox 27">
            <a:extLst>
              <a:ext uri="{FF2B5EF4-FFF2-40B4-BE49-F238E27FC236}">
                <a16:creationId xmlns:a16="http://schemas.microsoft.com/office/drawing/2014/main" id="{6B851B34-082C-434A-8D23-DD0A6FED6489}"/>
              </a:ext>
            </a:extLst>
          </p:cNvPr>
          <p:cNvSpPr txBox="1"/>
          <p:nvPr/>
        </p:nvSpPr>
        <p:spPr>
          <a:xfrm>
            <a:off x="223135" y="1074305"/>
            <a:ext cx="1611133" cy="276999"/>
          </a:xfrm>
          <a:prstGeom prst="rect">
            <a:avLst/>
          </a:prstGeom>
          <a:noFill/>
        </p:spPr>
        <p:txBody>
          <a:bodyPr wrap="square">
            <a:spAutoFit/>
          </a:bodyPr>
          <a:lstStyle/>
          <a:p>
            <a:r>
              <a:rPr lang="fr-FR" sz="1200" b="1" dirty="0">
                <a:solidFill>
                  <a:srgbClr val="0070C0"/>
                </a:solidFill>
              </a:rPr>
              <a:t>Exercise1, Task1</a:t>
            </a:r>
          </a:p>
        </p:txBody>
      </p:sp>
      <p:sp>
        <p:nvSpPr>
          <p:cNvPr id="25" name="Rectangle 24">
            <a:extLst>
              <a:ext uri="{FF2B5EF4-FFF2-40B4-BE49-F238E27FC236}">
                <a16:creationId xmlns:a16="http://schemas.microsoft.com/office/drawing/2014/main" id="{6F7F3FDC-9E31-46F4-8158-587770F67C35}"/>
              </a:ext>
            </a:extLst>
          </p:cNvPr>
          <p:cNvSpPr/>
          <p:nvPr/>
        </p:nvSpPr>
        <p:spPr bwMode="auto">
          <a:xfrm>
            <a:off x="6502671" y="1067129"/>
            <a:ext cx="2563231" cy="12921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BE023024-698C-4D01-8265-6AAD5D5BB13D}"/>
              </a:ext>
            </a:extLst>
          </p:cNvPr>
          <p:cNvSpPr txBox="1"/>
          <p:nvPr/>
        </p:nvSpPr>
        <p:spPr>
          <a:xfrm>
            <a:off x="6470949" y="1061634"/>
            <a:ext cx="1611133" cy="276999"/>
          </a:xfrm>
          <a:prstGeom prst="rect">
            <a:avLst/>
          </a:prstGeom>
          <a:noFill/>
        </p:spPr>
        <p:txBody>
          <a:bodyPr wrap="square">
            <a:spAutoFit/>
          </a:bodyPr>
          <a:lstStyle/>
          <a:p>
            <a:r>
              <a:rPr lang="fr-FR" sz="1200" b="1" dirty="0">
                <a:solidFill>
                  <a:srgbClr val="0070C0"/>
                </a:solidFill>
              </a:rPr>
              <a:t>Exercise2, Task1</a:t>
            </a:r>
          </a:p>
        </p:txBody>
      </p:sp>
      <p:pic>
        <p:nvPicPr>
          <p:cNvPr id="30" name="Graphic 29">
            <a:extLst>
              <a:ext uri="{FF2B5EF4-FFF2-40B4-BE49-F238E27FC236}">
                <a16:creationId xmlns:a16="http://schemas.microsoft.com/office/drawing/2014/main" id="{64F701C4-2A15-4D30-B480-33A85AD4E8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4653" y="1300362"/>
            <a:ext cx="658707" cy="658707"/>
          </a:xfrm>
          <a:prstGeom prst="rect">
            <a:avLst/>
          </a:prstGeom>
        </p:spPr>
      </p:pic>
      <p:sp>
        <p:nvSpPr>
          <p:cNvPr id="32" name="TextBox 31">
            <a:extLst>
              <a:ext uri="{FF2B5EF4-FFF2-40B4-BE49-F238E27FC236}">
                <a16:creationId xmlns:a16="http://schemas.microsoft.com/office/drawing/2014/main" id="{0D5682DC-4749-41D9-979E-C4D601093E84}"/>
              </a:ext>
            </a:extLst>
          </p:cNvPr>
          <p:cNvSpPr txBox="1"/>
          <p:nvPr/>
        </p:nvSpPr>
        <p:spPr>
          <a:xfrm>
            <a:off x="6915300" y="1806890"/>
            <a:ext cx="2109086"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AdatumLab500-04</a:t>
            </a:r>
            <a:endParaRPr lang="fr-FR" sz="1400" b="1" dirty="0" err="1">
              <a:gradFill>
                <a:gsLst>
                  <a:gs pos="2917">
                    <a:schemeClr val="tx1"/>
                  </a:gs>
                  <a:gs pos="30000">
                    <a:schemeClr val="tx1"/>
                  </a:gs>
                </a:gsLst>
                <a:lin ang="5400000" scaled="0"/>
              </a:gradFill>
            </a:endParaRPr>
          </a:p>
        </p:txBody>
      </p:sp>
      <p:sp>
        <p:nvSpPr>
          <p:cNvPr id="29" name="Rectangle 28">
            <a:extLst>
              <a:ext uri="{FF2B5EF4-FFF2-40B4-BE49-F238E27FC236}">
                <a16:creationId xmlns:a16="http://schemas.microsoft.com/office/drawing/2014/main" id="{9C461BAF-9989-4081-8C84-4A535EC47343}"/>
              </a:ext>
            </a:extLst>
          </p:cNvPr>
          <p:cNvSpPr/>
          <p:nvPr/>
        </p:nvSpPr>
        <p:spPr bwMode="auto">
          <a:xfrm>
            <a:off x="4266632" y="1091464"/>
            <a:ext cx="2027379" cy="11979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a:extLst>
              <a:ext uri="{FF2B5EF4-FFF2-40B4-BE49-F238E27FC236}">
                <a16:creationId xmlns:a16="http://schemas.microsoft.com/office/drawing/2014/main" id="{4544041E-0CC6-4475-948C-A55C76F55790}"/>
              </a:ext>
            </a:extLst>
          </p:cNvPr>
          <p:cNvSpPr txBox="1"/>
          <p:nvPr/>
        </p:nvSpPr>
        <p:spPr>
          <a:xfrm>
            <a:off x="4299250" y="1415577"/>
            <a:ext cx="2335608" cy="307777"/>
          </a:xfrm>
          <a:prstGeom prst="rect">
            <a:avLst/>
          </a:prstGeom>
          <a:noFill/>
        </p:spPr>
        <p:txBody>
          <a:bodyPr wrap="square">
            <a:spAutoFit/>
          </a:bodyPr>
          <a:lstStyle/>
          <a:p>
            <a:r>
              <a:rPr lang="fr-FR" sz="1400" b="1" dirty="0">
                <a:gradFill>
                  <a:gsLst>
                    <a:gs pos="2917">
                      <a:schemeClr val="tx1"/>
                    </a:gs>
                    <a:gs pos="30000">
                      <a:schemeClr val="tx1"/>
                    </a:gs>
                  </a:gsLst>
                  <a:lin ang="5400000" scaled="0"/>
                </a:gradFill>
              </a:rPr>
              <a:t>Premium P2 free trial</a:t>
            </a:r>
          </a:p>
        </p:txBody>
      </p:sp>
      <p:pic>
        <p:nvPicPr>
          <p:cNvPr id="34" name="Picture 33">
            <a:extLst>
              <a:ext uri="{FF2B5EF4-FFF2-40B4-BE49-F238E27FC236}">
                <a16:creationId xmlns:a16="http://schemas.microsoft.com/office/drawing/2014/main" id="{420A6F5C-471D-4ED0-B6BA-D4B79FE516C5}"/>
              </a:ext>
            </a:extLst>
          </p:cNvPr>
          <p:cNvPicPr>
            <a:picLocks noChangeAspect="1"/>
          </p:cNvPicPr>
          <p:nvPr/>
        </p:nvPicPr>
        <p:blipFill>
          <a:blip r:embed="rId10"/>
          <a:stretch>
            <a:fillRect/>
          </a:stretch>
        </p:blipFill>
        <p:spPr>
          <a:xfrm>
            <a:off x="5060427" y="1698981"/>
            <a:ext cx="348251" cy="430887"/>
          </a:xfrm>
          <a:prstGeom prst="rect">
            <a:avLst/>
          </a:prstGeom>
        </p:spPr>
      </p:pic>
      <p:sp>
        <p:nvSpPr>
          <p:cNvPr id="31" name="TextBox 30">
            <a:extLst>
              <a:ext uri="{FF2B5EF4-FFF2-40B4-BE49-F238E27FC236}">
                <a16:creationId xmlns:a16="http://schemas.microsoft.com/office/drawing/2014/main" id="{4C1DE184-27DC-4331-94F2-0343595867E2}"/>
              </a:ext>
            </a:extLst>
          </p:cNvPr>
          <p:cNvSpPr txBox="1"/>
          <p:nvPr/>
        </p:nvSpPr>
        <p:spPr>
          <a:xfrm>
            <a:off x="4204933" y="1099557"/>
            <a:ext cx="1611133" cy="276999"/>
          </a:xfrm>
          <a:prstGeom prst="rect">
            <a:avLst/>
          </a:prstGeom>
          <a:noFill/>
        </p:spPr>
        <p:txBody>
          <a:bodyPr wrap="square">
            <a:spAutoFit/>
          </a:bodyPr>
          <a:lstStyle/>
          <a:p>
            <a:r>
              <a:rPr lang="fr-FR" sz="1200" b="1" dirty="0">
                <a:solidFill>
                  <a:srgbClr val="0070C0"/>
                </a:solidFill>
              </a:rPr>
              <a:t>Exercise2, Task2</a:t>
            </a:r>
          </a:p>
        </p:txBody>
      </p:sp>
      <p:sp>
        <p:nvSpPr>
          <p:cNvPr id="33" name="Rectangle 32">
            <a:extLst>
              <a:ext uri="{FF2B5EF4-FFF2-40B4-BE49-F238E27FC236}">
                <a16:creationId xmlns:a16="http://schemas.microsoft.com/office/drawing/2014/main" id="{AA3B007C-F8D6-4850-8ED4-94AB2C381C04}"/>
              </a:ext>
            </a:extLst>
          </p:cNvPr>
          <p:cNvSpPr/>
          <p:nvPr/>
        </p:nvSpPr>
        <p:spPr bwMode="auto">
          <a:xfrm>
            <a:off x="4901938" y="2430383"/>
            <a:ext cx="4163965" cy="42554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Graphic 45">
            <a:extLst>
              <a:ext uri="{FF2B5EF4-FFF2-40B4-BE49-F238E27FC236}">
                <a16:creationId xmlns:a16="http://schemas.microsoft.com/office/drawing/2014/main" id="{CE08E32D-95FC-4B66-924C-CC1568E59F03}"/>
              </a:ext>
            </a:extLst>
          </p:cNvPr>
          <p:cNvPicPr>
            <a:picLocks noChangeAspect="1"/>
          </p:cNvPicPr>
          <p:nvPr/>
        </p:nvPicPr>
        <p:blipFill>
          <a:blip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19104" y="5092352"/>
            <a:ext cx="300935" cy="300935"/>
          </a:xfrm>
          <a:prstGeom prst="rect">
            <a:avLst/>
          </a:prstGeom>
        </p:spPr>
      </p:pic>
      <p:sp>
        <p:nvSpPr>
          <p:cNvPr id="35" name="Rectangle 34">
            <a:extLst>
              <a:ext uri="{FF2B5EF4-FFF2-40B4-BE49-F238E27FC236}">
                <a16:creationId xmlns:a16="http://schemas.microsoft.com/office/drawing/2014/main" id="{4CA83048-D349-41EE-90C7-BC14FCD9BDDB}"/>
              </a:ext>
            </a:extLst>
          </p:cNvPr>
          <p:cNvSpPr/>
          <p:nvPr/>
        </p:nvSpPr>
        <p:spPr bwMode="auto">
          <a:xfrm>
            <a:off x="6648728" y="2194752"/>
            <a:ext cx="2312687" cy="445284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36" name="TextBox 35">
            <a:extLst>
              <a:ext uri="{FF2B5EF4-FFF2-40B4-BE49-F238E27FC236}">
                <a16:creationId xmlns:a16="http://schemas.microsoft.com/office/drawing/2014/main" id="{0613FFA6-E699-4C53-8F83-B5AA1D5B8033}"/>
              </a:ext>
            </a:extLst>
          </p:cNvPr>
          <p:cNvSpPr txBox="1"/>
          <p:nvPr/>
        </p:nvSpPr>
        <p:spPr>
          <a:xfrm>
            <a:off x="6629150" y="2456718"/>
            <a:ext cx="1831346" cy="276999"/>
          </a:xfrm>
          <a:prstGeom prst="rect">
            <a:avLst/>
          </a:prstGeom>
          <a:noFill/>
        </p:spPr>
        <p:txBody>
          <a:bodyPr wrap="square">
            <a:spAutoFit/>
          </a:bodyPr>
          <a:lstStyle/>
          <a:p>
            <a:r>
              <a:rPr lang="fr-FR" sz="1200" b="1" dirty="0">
                <a:solidFill>
                  <a:srgbClr val="0070C0"/>
                </a:solidFill>
              </a:rPr>
              <a:t>Exercise2, Task3, Task4</a:t>
            </a:r>
          </a:p>
        </p:txBody>
      </p:sp>
      <p:sp>
        <p:nvSpPr>
          <p:cNvPr id="39" name="TextBox 38">
            <a:extLst>
              <a:ext uri="{FF2B5EF4-FFF2-40B4-BE49-F238E27FC236}">
                <a16:creationId xmlns:a16="http://schemas.microsoft.com/office/drawing/2014/main" id="{4F2410B2-EB74-4A19-81DA-BE3FCB8915B8}"/>
              </a:ext>
            </a:extLst>
          </p:cNvPr>
          <p:cNvSpPr txBox="1"/>
          <p:nvPr/>
        </p:nvSpPr>
        <p:spPr>
          <a:xfrm>
            <a:off x="7318776" y="5339682"/>
            <a:ext cx="1130232" cy="677108"/>
          </a:xfrm>
          <a:prstGeom prst="rect">
            <a:avLst/>
          </a:prstGeom>
          <a:noFill/>
        </p:spPr>
        <p:txBody>
          <a:bodyPr wrap="square">
            <a:spAutoFit/>
          </a:bodyPr>
          <a:lstStyle/>
          <a:p>
            <a:r>
              <a:rPr lang="fr-FR" sz="1200" b="1" dirty="0"/>
              <a:t>aaduser3</a:t>
            </a:r>
          </a:p>
          <a:p>
            <a:r>
              <a:rPr lang="fr-FR" sz="1200" b="1" dirty="0" err="1"/>
              <a:t>Role</a:t>
            </a:r>
            <a:r>
              <a:rPr lang="fr-FR" sz="1200" b="1" dirty="0"/>
              <a:t>: user</a:t>
            </a:r>
          </a:p>
          <a:p>
            <a:endParaRPr lang="fr-FR" sz="1400" b="1" dirty="0"/>
          </a:p>
        </p:txBody>
      </p:sp>
      <p:pic>
        <p:nvPicPr>
          <p:cNvPr id="48" name="Graphic 47">
            <a:extLst>
              <a:ext uri="{FF2B5EF4-FFF2-40B4-BE49-F238E27FC236}">
                <a16:creationId xmlns:a16="http://schemas.microsoft.com/office/drawing/2014/main" id="{ECBA8D1B-111B-4AA0-A670-122678141DB2}"/>
              </a:ext>
            </a:extLst>
          </p:cNvPr>
          <p:cNvPicPr>
            <a:picLocks noChangeAspect="1"/>
          </p:cNvPicPr>
          <p:nvPr/>
        </p:nvPicPr>
        <p:blipFill>
          <a:blip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19104" y="5928388"/>
            <a:ext cx="300935" cy="300935"/>
          </a:xfrm>
          <a:prstGeom prst="rect">
            <a:avLst/>
          </a:prstGeom>
        </p:spPr>
      </p:pic>
      <p:sp>
        <p:nvSpPr>
          <p:cNvPr id="49" name="TextBox 48">
            <a:extLst>
              <a:ext uri="{FF2B5EF4-FFF2-40B4-BE49-F238E27FC236}">
                <a16:creationId xmlns:a16="http://schemas.microsoft.com/office/drawing/2014/main" id="{289A0C6C-CD1C-4B29-A9FE-1D7B803C67D0}"/>
              </a:ext>
            </a:extLst>
          </p:cNvPr>
          <p:cNvSpPr txBox="1"/>
          <p:nvPr/>
        </p:nvSpPr>
        <p:spPr>
          <a:xfrm>
            <a:off x="7067840" y="6229323"/>
            <a:ext cx="1787762" cy="276999"/>
          </a:xfrm>
          <a:prstGeom prst="rect">
            <a:avLst/>
          </a:prstGeom>
          <a:noFill/>
        </p:spPr>
        <p:txBody>
          <a:bodyPr wrap="square">
            <a:spAutoFit/>
          </a:bodyPr>
          <a:lstStyle/>
          <a:p>
            <a:r>
              <a:rPr lang="fr-FR" sz="1200" b="1" dirty="0" err="1"/>
              <a:t>Your</a:t>
            </a:r>
            <a:r>
              <a:rPr lang="fr-FR" sz="1200" b="1" dirty="0"/>
              <a:t> user </a:t>
            </a:r>
            <a:r>
              <a:rPr lang="fr-FR" sz="1200" b="1" dirty="0" err="1"/>
              <a:t>account</a:t>
            </a:r>
            <a:r>
              <a:rPr lang="fr-FR" sz="1200" b="1" dirty="0"/>
              <a:t> </a:t>
            </a:r>
          </a:p>
        </p:txBody>
      </p:sp>
      <p:sp>
        <p:nvSpPr>
          <p:cNvPr id="40" name="TextBox 39">
            <a:extLst>
              <a:ext uri="{FF2B5EF4-FFF2-40B4-BE49-F238E27FC236}">
                <a16:creationId xmlns:a16="http://schemas.microsoft.com/office/drawing/2014/main" id="{5FD7100A-DA82-4B82-88E7-3624D408C654}"/>
              </a:ext>
            </a:extLst>
          </p:cNvPr>
          <p:cNvSpPr txBox="1"/>
          <p:nvPr/>
        </p:nvSpPr>
        <p:spPr>
          <a:xfrm>
            <a:off x="6624119" y="3248334"/>
            <a:ext cx="2244131" cy="461665"/>
          </a:xfrm>
          <a:prstGeom prst="rect">
            <a:avLst/>
          </a:prstGeom>
          <a:noFill/>
        </p:spPr>
        <p:txBody>
          <a:bodyPr wrap="square">
            <a:spAutoFit/>
          </a:bodyPr>
          <a:lstStyle/>
          <a:p>
            <a:pPr algn="ctr"/>
            <a:r>
              <a:rPr lang="fr-FR" sz="1200" b="1" dirty="0"/>
              <a:t>aaduser1</a:t>
            </a:r>
          </a:p>
          <a:p>
            <a:pPr algn="ctr"/>
            <a:r>
              <a:rPr lang="fr-FR" sz="1200" b="1" dirty="0" err="1"/>
              <a:t>Role</a:t>
            </a:r>
            <a:r>
              <a:rPr lang="fr-FR" sz="1200" b="1" dirty="0"/>
              <a:t>: Global </a:t>
            </a:r>
            <a:r>
              <a:rPr lang="fr-FR" sz="1200" b="1" dirty="0" err="1"/>
              <a:t>Administrator</a:t>
            </a:r>
            <a:endParaRPr lang="fr-FR" sz="1200" b="1" dirty="0"/>
          </a:p>
        </p:txBody>
      </p:sp>
      <p:pic>
        <p:nvPicPr>
          <p:cNvPr id="42" name="Graphic 41">
            <a:extLst>
              <a:ext uri="{FF2B5EF4-FFF2-40B4-BE49-F238E27FC236}">
                <a16:creationId xmlns:a16="http://schemas.microsoft.com/office/drawing/2014/main" id="{159DDC63-C5C2-441A-9EA2-CF511743C8E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34532" y="2990574"/>
            <a:ext cx="300935" cy="300935"/>
          </a:xfrm>
          <a:prstGeom prst="rect">
            <a:avLst/>
          </a:prstGeom>
        </p:spPr>
      </p:pic>
      <p:pic>
        <p:nvPicPr>
          <p:cNvPr id="44" name="Graphic 43">
            <a:extLst>
              <a:ext uri="{FF2B5EF4-FFF2-40B4-BE49-F238E27FC236}">
                <a16:creationId xmlns:a16="http://schemas.microsoft.com/office/drawing/2014/main" id="{6A8BFA85-3AA9-47DC-88A3-D47752C0E378}"/>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49882" y="4025244"/>
            <a:ext cx="300935" cy="300935"/>
          </a:xfrm>
          <a:prstGeom prst="rect">
            <a:avLst/>
          </a:prstGeom>
        </p:spPr>
      </p:pic>
      <p:sp>
        <p:nvSpPr>
          <p:cNvPr id="37" name="TextBox 36">
            <a:extLst>
              <a:ext uri="{FF2B5EF4-FFF2-40B4-BE49-F238E27FC236}">
                <a16:creationId xmlns:a16="http://schemas.microsoft.com/office/drawing/2014/main" id="{8820E1BD-5061-459A-9DAF-EA30AD3C40D1}"/>
              </a:ext>
            </a:extLst>
          </p:cNvPr>
          <p:cNvSpPr txBox="1"/>
          <p:nvPr/>
        </p:nvSpPr>
        <p:spPr>
          <a:xfrm>
            <a:off x="7271502" y="4281907"/>
            <a:ext cx="1130232" cy="461665"/>
          </a:xfrm>
          <a:prstGeom prst="rect">
            <a:avLst/>
          </a:prstGeom>
          <a:noFill/>
        </p:spPr>
        <p:txBody>
          <a:bodyPr wrap="square">
            <a:spAutoFit/>
          </a:bodyPr>
          <a:lstStyle/>
          <a:p>
            <a:pPr algn="ctr"/>
            <a:r>
              <a:rPr lang="fr-FR" sz="1200" b="1" dirty="0"/>
              <a:t>Aaduser2</a:t>
            </a:r>
          </a:p>
          <a:p>
            <a:pPr algn="ctr"/>
            <a:r>
              <a:rPr lang="fr-FR" sz="1200" b="1" dirty="0" err="1"/>
              <a:t>Role</a:t>
            </a:r>
            <a:r>
              <a:rPr lang="fr-FR" sz="1200" b="1" dirty="0"/>
              <a:t>: user</a:t>
            </a:r>
          </a:p>
        </p:txBody>
      </p:sp>
      <p:sp>
        <p:nvSpPr>
          <p:cNvPr id="64" name="Rectangle 63">
            <a:extLst>
              <a:ext uri="{FF2B5EF4-FFF2-40B4-BE49-F238E27FC236}">
                <a16:creationId xmlns:a16="http://schemas.microsoft.com/office/drawing/2014/main" id="{B44BA73D-4674-4474-AD5B-42870C3EB558}"/>
              </a:ext>
            </a:extLst>
          </p:cNvPr>
          <p:cNvSpPr/>
          <p:nvPr/>
        </p:nvSpPr>
        <p:spPr bwMode="auto">
          <a:xfrm>
            <a:off x="9536913" y="2541915"/>
            <a:ext cx="2049724" cy="9053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65" name="TextBox 64">
            <a:extLst>
              <a:ext uri="{FF2B5EF4-FFF2-40B4-BE49-F238E27FC236}">
                <a16:creationId xmlns:a16="http://schemas.microsoft.com/office/drawing/2014/main" id="{D37A4580-0879-4F3F-9FD3-471E05D3AB18}"/>
              </a:ext>
            </a:extLst>
          </p:cNvPr>
          <p:cNvSpPr txBox="1"/>
          <p:nvPr/>
        </p:nvSpPr>
        <p:spPr>
          <a:xfrm>
            <a:off x="9540163" y="2554041"/>
            <a:ext cx="1831346" cy="276999"/>
          </a:xfrm>
          <a:prstGeom prst="rect">
            <a:avLst/>
          </a:prstGeom>
          <a:noFill/>
        </p:spPr>
        <p:txBody>
          <a:bodyPr wrap="square">
            <a:spAutoFit/>
          </a:bodyPr>
          <a:lstStyle/>
          <a:p>
            <a:r>
              <a:rPr lang="fr-FR" sz="1200" b="1" dirty="0">
                <a:solidFill>
                  <a:srgbClr val="0070C0"/>
                </a:solidFill>
              </a:rPr>
              <a:t>Exercise2, Task5, Task6</a:t>
            </a:r>
          </a:p>
        </p:txBody>
      </p:sp>
      <p:sp>
        <p:nvSpPr>
          <p:cNvPr id="66" name="TextBox 65">
            <a:extLst>
              <a:ext uri="{FF2B5EF4-FFF2-40B4-BE49-F238E27FC236}">
                <a16:creationId xmlns:a16="http://schemas.microsoft.com/office/drawing/2014/main" id="{2206C41E-5BC6-401B-8163-CAD516DBF54E}"/>
              </a:ext>
            </a:extLst>
          </p:cNvPr>
          <p:cNvSpPr txBox="1"/>
          <p:nvPr/>
        </p:nvSpPr>
        <p:spPr>
          <a:xfrm>
            <a:off x="9907085" y="3021160"/>
            <a:ext cx="1149382" cy="277000"/>
          </a:xfrm>
          <a:prstGeom prst="rect">
            <a:avLst/>
          </a:prstGeom>
          <a:noFill/>
        </p:spPr>
        <p:txBody>
          <a:bodyPr wrap="square">
            <a:spAutoFit/>
          </a:bodyPr>
          <a:lstStyle/>
          <a:p>
            <a:pPr algn="ctr"/>
            <a:r>
              <a:rPr lang="fr-FR" sz="1200" b="1" dirty="0"/>
              <a:t>MFA</a:t>
            </a:r>
          </a:p>
        </p:txBody>
      </p:sp>
      <p:cxnSp>
        <p:nvCxnSpPr>
          <p:cNvPr id="67" name="Straight Arrow Connector 66">
            <a:extLst>
              <a:ext uri="{FF2B5EF4-FFF2-40B4-BE49-F238E27FC236}">
                <a16:creationId xmlns:a16="http://schemas.microsoft.com/office/drawing/2014/main" id="{C7E00F95-8EE6-4FF6-85A2-CD3BF68CD858}"/>
              </a:ext>
            </a:extLst>
          </p:cNvPr>
          <p:cNvCxnSpPr>
            <a:cxnSpLocks/>
          </p:cNvCxnSpPr>
          <p:nvPr/>
        </p:nvCxnSpPr>
        <p:spPr>
          <a:xfrm flipH="1">
            <a:off x="8087096" y="3145681"/>
            <a:ext cx="2131597" cy="0"/>
          </a:xfrm>
          <a:prstGeom prst="straightConnector1">
            <a:avLst/>
          </a:prstGeom>
          <a:ln>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A77BA21-C045-4C58-8B2E-80F48EFE9771}"/>
              </a:ext>
            </a:extLst>
          </p:cNvPr>
          <p:cNvSpPr/>
          <p:nvPr/>
        </p:nvSpPr>
        <p:spPr bwMode="auto">
          <a:xfrm>
            <a:off x="9529336" y="3573606"/>
            <a:ext cx="2049724" cy="9053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70" name="TextBox 69">
            <a:extLst>
              <a:ext uri="{FF2B5EF4-FFF2-40B4-BE49-F238E27FC236}">
                <a16:creationId xmlns:a16="http://schemas.microsoft.com/office/drawing/2014/main" id="{53C40A37-5332-40AE-81F9-1566A9AFE898}"/>
              </a:ext>
            </a:extLst>
          </p:cNvPr>
          <p:cNvSpPr txBox="1"/>
          <p:nvPr/>
        </p:nvSpPr>
        <p:spPr>
          <a:xfrm>
            <a:off x="9532586" y="3585732"/>
            <a:ext cx="1831346" cy="276999"/>
          </a:xfrm>
          <a:prstGeom prst="rect">
            <a:avLst/>
          </a:prstGeom>
          <a:noFill/>
        </p:spPr>
        <p:txBody>
          <a:bodyPr wrap="square">
            <a:spAutoFit/>
          </a:bodyPr>
          <a:lstStyle/>
          <a:p>
            <a:r>
              <a:rPr lang="fr-FR" sz="1200" b="1" dirty="0">
                <a:solidFill>
                  <a:srgbClr val="0070C0"/>
                </a:solidFill>
              </a:rPr>
              <a:t>Exercise3, Task1, Task2</a:t>
            </a:r>
          </a:p>
        </p:txBody>
      </p:sp>
      <p:sp>
        <p:nvSpPr>
          <p:cNvPr id="71" name="TextBox 70">
            <a:extLst>
              <a:ext uri="{FF2B5EF4-FFF2-40B4-BE49-F238E27FC236}">
                <a16:creationId xmlns:a16="http://schemas.microsoft.com/office/drawing/2014/main" id="{6D7A0907-A680-404E-B602-920DD6693FF6}"/>
              </a:ext>
            </a:extLst>
          </p:cNvPr>
          <p:cNvSpPr txBox="1"/>
          <p:nvPr/>
        </p:nvSpPr>
        <p:spPr>
          <a:xfrm>
            <a:off x="9619265" y="3999423"/>
            <a:ext cx="1831347" cy="276999"/>
          </a:xfrm>
          <a:prstGeom prst="rect">
            <a:avLst/>
          </a:prstGeom>
          <a:noFill/>
        </p:spPr>
        <p:txBody>
          <a:bodyPr wrap="square">
            <a:spAutoFit/>
          </a:bodyPr>
          <a:lstStyle/>
          <a:p>
            <a:pPr algn="ctr"/>
            <a:r>
              <a:rPr lang="fr-FR" sz="1200" b="1" dirty="0" err="1"/>
              <a:t>Conditional</a:t>
            </a:r>
            <a:r>
              <a:rPr lang="fr-FR" sz="1200" b="1" dirty="0"/>
              <a:t> Access</a:t>
            </a:r>
          </a:p>
        </p:txBody>
      </p:sp>
      <p:cxnSp>
        <p:nvCxnSpPr>
          <p:cNvPr id="72" name="Straight Arrow Connector 71">
            <a:extLst>
              <a:ext uri="{FF2B5EF4-FFF2-40B4-BE49-F238E27FC236}">
                <a16:creationId xmlns:a16="http://schemas.microsoft.com/office/drawing/2014/main" id="{AB65F5D3-6E89-4964-B404-2E3F92DB5D03}"/>
              </a:ext>
            </a:extLst>
          </p:cNvPr>
          <p:cNvCxnSpPr>
            <a:cxnSpLocks/>
          </p:cNvCxnSpPr>
          <p:nvPr/>
        </p:nvCxnSpPr>
        <p:spPr>
          <a:xfrm flipH="1">
            <a:off x="8087096" y="4135861"/>
            <a:ext cx="1662546" cy="0"/>
          </a:xfrm>
          <a:prstGeom prst="straightConnector1">
            <a:avLst/>
          </a:prstGeom>
          <a:ln>
            <a:solidFill>
              <a:schemeClr val="accent4">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D6D102F1-03D2-42F7-9E93-99A139884C7E}"/>
              </a:ext>
            </a:extLst>
          </p:cNvPr>
          <p:cNvSpPr/>
          <p:nvPr/>
        </p:nvSpPr>
        <p:spPr bwMode="auto">
          <a:xfrm>
            <a:off x="9655666" y="4838677"/>
            <a:ext cx="2049724" cy="106429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78" name="TextBox 77">
            <a:extLst>
              <a:ext uri="{FF2B5EF4-FFF2-40B4-BE49-F238E27FC236}">
                <a16:creationId xmlns:a16="http://schemas.microsoft.com/office/drawing/2014/main" id="{1CCC2D19-073B-4C55-B962-921246804DEF}"/>
              </a:ext>
            </a:extLst>
          </p:cNvPr>
          <p:cNvSpPr txBox="1"/>
          <p:nvPr/>
        </p:nvSpPr>
        <p:spPr>
          <a:xfrm>
            <a:off x="9658916" y="4869429"/>
            <a:ext cx="2046474" cy="461665"/>
          </a:xfrm>
          <a:prstGeom prst="rect">
            <a:avLst/>
          </a:prstGeom>
          <a:noFill/>
        </p:spPr>
        <p:txBody>
          <a:bodyPr wrap="square">
            <a:spAutoFit/>
          </a:bodyPr>
          <a:lstStyle/>
          <a:p>
            <a:r>
              <a:rPr lang="fr-FR" sz="1200" b="1" dirty="0">
                <a:solidFill>
                  <a:srgbClr val="0070C0"/>
                </a:solidFill>
              </a:rPr>
              <a:t>Exercise4, Task1, Task2, Task3, Task4, Task5</a:t>
            </a:r>
          </a:p>
        </p:txBody>
      </p:sp>
      <p:sp>
        <p:nvSpPr>
          <p:cNvPr id="79" name="TextBox 78">
            <a:extLst>
              <a:ext uri="{FF2B5EF4-FFF2-40B4-BE49-F238E27FC236}">
                <a16:creationId xmlns:a16="http://schemas.microsoft.com/office/drawing/2014/main" id="{90DA8CC0-5E28-40C1-9A12-5AED3B2B129E}"/>
              </a:ext>
            </a:extLst>
          </p:cNvPr>
          <p:cNvSpPr txBox="1"/>
          <p:nvPr/>
        </p:nvSpPr>
        <p:spPr>
          <a:xfrm>
            <a:off x="9823450" y="5423426"/>
            <a:ext cx="1753492" cy="276999"/>
          </a:xfrm>
          <a:prstGeom prst="rect">
            <a:avLst/>
          </a:prstGeom>
          <a:noFill/>
        </p:spPr>
        <p:txBody>
          <a:bodyPr wrap="square">
            <a:spAutoFit/>
          </a:bodyPr>
          <a:lstStyle/>
          <a:p>
            <a:pPr algn="ctr"/>
            <a:r>
              <a:rPr lang="en-US" sz="1200" b="1" dirty="0"/>
              <a:t>Identity protection</a:t>
            </a:r>
            <a:endParaRPr lang="fr-FR" sz="1200" b="1" dirty="0"/>
          </a:p>
        </p:txBody>
      </p:sp>
      <p:cxnSp>
        <p:nvCxnSpPr>
          <p:cNvPr id="89" name="Straight Arrow Connector 88">
            <a:extLst>
              <a:ext uri="{FF2B5EF4-FFF2-40B4-BE49-F238E27FC236}">
                <a16:creationId xmlns:a16="http://schemas.microsoft.com/office/drawing/2014/main" id="{5424B1EF-D97D-4682-B6F1-541F4A13C820}"/>
              </a:ext>
            </a:extLst>
          </p:cNvPr>
          <p:cNvCxnSpPr>
            <a:cxnSpLocks/>
            <a:stCxn id="79" idx="1"/>
          </p:cNvCxnSpPr>
          <p:nvPr/>
        </p:nvCxnSpPr>
        <p:spPr>
          <a:xfrm flipH="1">
            <a:off x="8216900" y="5561926"/>
            <a:ext cx="1606550" cy="0"/>
          </a:xfrm>
          <a:prstGeom prst="straightConnector1">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28C2608-A239-449D-B54B-D2FBD42B7473}"/>
              </a:ext>
            </a:extLst>
          </p:cNvPr>
          <p:cNvCxnSpPr>
            <a:cxnSpLocks/>
            <a:stCxn id="79" idx="1"/>
          </p:cNvCxnSpPr>
          <p:nvPr/>
        </p:nvCxnSpPr>
        <p:spPr>
          <a:xfrm rot="10800000">
            <a:off x="8082084" y="4272300"/>
            <a:ext cx="1741366" cy="1289626"/>
          </a:xfrm>
          <a:prstGeom prst="bentConnector3">
            <a:avLst>
              <a:gd name="adj1" fmla="val 37602"/>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B7E8B41C-B59B-4310-ADC8-792E66D4A90D}"/>
              </a:ext>
            </a:extLst>
          </p:cNvPr>
          <p:cNvCxnSpPr>
            <a:cxnSpLocks/>
          </p:cNvCxnSpPr>
          <p:nvPr/>
        </p:nvCxnSpPr>
        <p:spPr>
          <a:xfrm rot="10800000">
            <a:off x="8117610" y="3332773"/>
            <a:ext cx="1711189" cy="2229152"/>
          </a:xfrm>
          <a:prstGeom prst="bentConnector3">
            <a:avLst>
              <a:gd name="adj1" fmla="val 38496"/>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4D20C43-775D-4926-91C7-D37D85750783}"/>
              </a:ext>
            </a:extLst>
          </p:cNvPr>
          <p:cNvCxnSpPr>
            <a:cxnSpLocks/>
          </p:cNvCxnSpPr>
          <p:nvPr/>
        </p:nvCxnSpPr>
        <p:spPr>
          <a:xfrm>
            <a:off x="5433892" y="1868231"/>
            <a:ext cx="161056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084D21B5-EFBD-4AC4-833D-B0B32FDA1C47}"/>
              </a:ext>
            </a:extLst>
          </p:cNvPr>
          <p:cNvCxnSpPr>
            <a:cxnSpLocks/>
            <a:stCxn id="34" idx="2"/>
            <a:endCxn id="42" idx="1"/>
          </p:cNvCxnSpPr>
          <p:nvPr/>
        </p:nvCxnSpPr>
        <p:spPr>
          <a:xfrm rot="16200000" flipH="1">
            <a:off x="5928955" y="1435465"/>
            <a:ext cx="1011174" cy="2399979"/>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69EDF07E-D409-44DC-938D-D9ABE7637E86}"/>
              </a:ext>
            </a:extLst>
          </p:cNvPr>
          <p:cNvCxnSpPr>
            <a:cxnSpLocks/>
            <a:stCxn id="34" idx="2"/>
            <a:endCxn id="44" idx="1"/>
          </p:cNvCxnSpPr>
          <p:nvPr/>
        </p:nvCxnSpPr>
        <p:spPr>
          <a:xfrm rot="16200000" flipH="1">
            <a:off x="5419295" y="1945125"/>
            <a:ext cx="2045844" cy="2415329"/>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9CC07537-EE46-4513-821C-FDA37D1E66B3}"/>
              </a:ext>
            </a:extLst>
          </p:cNvPr>
          <p:cNvCxnSpPr>
            <a:stCxn id="34" idx="2"/>
            <a:endCxn id="46" idx="1"/>
          </p:cNvCxnSpPr>
          <p:nvPr/>
        </p:nvCxnSpPr>
        <p:spPr>
          <a:xfrm rot="16200000" flipH="1">
            <a:off x="4870352" y="2494068"/>
            <a:ext cx="3112952" cy="238455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DB7C47C9-31F3-46EF-B663-80D54577EB13}"/>
              </a:ext>
            </a:extLst>
          </p:cNvPr>
          <p:cNvCxnSpPr>
            <a:cxnSpLocks/>
            <a:stCxn id="34" idx="2"/>
            <a:endCxn id="48" idx="1"/>
          </p:cNvCxnSpPr>
          <p:nvPr/>
        </p:nvCxnSpPr>
        <p:spPr>
          <a:xfrm rot="16200000" flipH="1">
            <a:off x="4452334" y="2912086"/>
            <a:ext cx="3948988" cy="238455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32704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05 – Azure AD Privileged Identity Management</a:t>
            </a:r>
          </a:p>
        </p:txBody>
      </p:sp>
      <p:sp>
        <p:nvSpPr>
          <p:cNvPr id="6" name="Rectangle 5">
            <a:extLst>
              <a:ext uri="{FF2B5EF4-FFF2-40B4-BE49-F238E27FC236}">
                <a16:creationId xmlns:a16="http://schemas.microsoft.com/office/drawing/2014/main" id="{1FAFF169-FC62-4310-B924-0DE54A432AF5}"/>
              </a:ext>
            </a:extLst>
          </p:cNvPr>
          <p:cNvSpPr/>
          <p:nvPr/>
        </p:nvSpPr>
        <p:spPr bwMode="auto">
          <a:xfrm>
            <a:off x="578709" y="1210924"/>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Onboard PIM.</a:t>
            </a:r>
          </a:p>
        </p:txBody>
      </p:sp>
      <p:sp>
        <p:nvSpPr>
          <p:cNvPr id="7" name="Rectangle 6">
            <a:extLst>
              <a:ext uri="{FF2B5EF4-FFF2-40B4-BE49-F238E27FC236}">
                <a16:creationId xmlns:a16="http://schemas.microsoft.com/office/drawing/2014/main" id="{58ED3937-9AF9-4BB3-89A5-6311363FDCCF}"/>
              </a:ext>
            </a:extLst>
          </p:cNvPr>
          <p:cNvSpPr/>
          <p:nvPr/>
        </p:nvSpPr>
        <p:spPr bwMode="auto">
          <a:xfrm>
            <a:off x="578709" y="2156365"/>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Configure PIM users and roles. </a:t>
            </a:r>
          </a:p>
        </p:txBody>
      </p:sp>
      <p:sp>
        <p:nvSpPr>
          <p:cNvPr id="8" name="Rectangle 7">
            <a:extLst>
              <a:ext uri="{FF2B5EF4-FFF2-40B4-BE49-F238E27FC236}">
                <a16:creationId xmlns:a16="http://schemas.microsoft.com/office/drawing/2014/main" id="{561E37EF-6090-4B4D-86DD-5FF74B57777B}"/>
              </a:ext>
            </a:extLst>
          </p:cNvPr>
          <p:cNvSpPr/>
          <p:nvPr/>
        </p:nvSpPr>
        <p:spPr bwMode="auto">
          <a:xfrm>
            <a:off x="578709" y="3143085"/>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Activate PIM roles with and without approval.  </a:t>
            </a:r>
          </a:p>
        </p:txBody>
      </p:sp>
      <p:sp>
        <p:nvSpPr>
          <p:cNvPr id="9" name="Rectangle 8">
            <a:extLst>
              <a:ext uri="{FF2B5EF4-FFF2-40B4-BE49-F238E27FC236}">
                <a16:creationId xmlns:a16="http://schemas.microsoft.com/office/drawing/2014/main" id="{E2E1531B-9451-4478-8770-78359334346A}"/>
              </a:ext>
            </a:extLst>
          </p:cNvPr>
          <p:cNvSpPr/>
          <p:nvPr/>
        </p:nvSpPr>
        <p:spPr bwMode="auto">
          <a:xfrm>
            <a:off x="578709" y="4186019"/>
            <a:ext cx="6382692"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an Access Review and review PIM auditing features. </a:t>
            </a:r>
          </a:p>
        </p:txBody>
      </p:sp>
      <p:graphicFrame>
        <p:nvGraphicFramePr>
          <p:cNvPr id="73" name="Table 73">
            <a:extLst>
              <a:ext uri="{FF2B5EF4-FFF2-40B4-BE49-F238E27FC236}">
                <a16:creationId xmlns:a16="http://schemas.microsoft.com/office/drawing/2014/main" id="{98ECE49A-3C6D-4278-8A06-63DD7D9E2F70}"/>
              </a:ext>
            </a:extLst>
          </p:cNvPr>
          <p:cNvGraphicFramePr>
            <a:graphicFrameLocks noGrp="1"/>
          </p:cNvGraphicFramePr>
          <p:nvPr>
            <p:extLst>
              <p:ext uri="{D42A27DB-BD31-4B8C-83A1-F6EECF244321}">
                <p14:modId xmlns:p14="http://schemas.microsoft.com/office/powerpoint/2010/main" val="3534747834"/>
              </p:ext>
            </p:extLst>
          </p:nvPr>
        </p:nvGraphicFramePr>
        <p:xfrm>
          <a:off x="7315609" y="2899863"/>
          <a:ext cx="4405262" cy="2291080"/>
        </p:xfrm>
        <a:graphic>
          <a:graphicData uri="http://schemas.openxmlformats.org/drawingml/2006/table">
            <a:tbl>
              <a:tblPr firstRow="1" bandRow="1">
                <a:tableStyleId>{5C22544A-7EE6-4342-B048-85BDC9FD1C3A}</a:tableStyleId>
              </a:tblPr>
              <a:tblGrid>
                <a:gridCol w="2202631">
                  <a:extLst>
                    <a:ext uri="{9D8B030D-6E8A-4147-A177-3AD203B41FA5}">
                      <a16:colId xmlns:a16="http://schemas.microsoft.com/office/drawing/2014/main" val="958861099"/>
                    </a:ext>
                  </a:extLst>
                </a:gridCol>
                <a:gridCol w="2202631">
                  <a:extLst>
                    <a:ext uri="{9D8B030D-6E8A-4147-A177-3AD203B41FA5}">
                      <a16:colId xmlns:a16="http://schemas.microsoft.com/office/drawing/2014/main" val="4231972039"/>
                    </a:ext>
                  </a:extLst>
                </a:gridCol>
              </a:tblGrid>
              <a:tr h="370840">
                <a:tc>
                  <a:txBody>
                    <a:bodyPr/>
                    <a:lstStyle/>
                    <a:p>
                      <a:pPr algn="ctr"/>
                      <a:r>
                        <a:rPr lang="en-US" dirty="0"/>
                        <a:t>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432820"/>
                  </a:ext>
                </a:extLst>
              </a:tr>
              <a:tr h="370840">
                <a:tc>
                  <a:txBody>
                    <a:bodyPr/>
                    <a:lstStyle/>
                    <a:p>
                      <a:pPr algn="ctr"/>
                      <a:r>
                        <a:rPr lang="en-US" dirty="0"/>
                        <a:t>Permanent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Security Administrator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756606"/>
                  </a:ext>
                </a:extLst>
              </a:tr>
              <a:tr h="370840">
                <a:tc>
                  <a:txBody>
                    <a:bodyPr/>
                    <a:lstStyle/>
                    <a:p>
                      <a:pPr algn="ctr"/>
                      <a:r>
                        <a:rPr lang="en-US" dirty="0"/>
                        <a:t>Eligible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algn="ctr"/>
                      <a:r>
                        <a:rPr lang="en-US" dirty="0"/>
                        <a:t>Billing Administrator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3576885630"/>
                  </a:ext>
                </a:extLst>
              </a:tr>
              <a:tr h="370840">
                <a:tc>
                  <a:txBody>
                    <a:bodyPr/>
                    <a:lstStyle/>
                    <a:p>
                      <a:pPr algn="ctr"/>
                      <a:r>
                        <a:rPr lang="en-US" dirty="0"/>
                        <a:t>Eligible with approval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Global Reader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5222540"/>
                  </a:ext>
                </a:extLst>
              </a:tr>
            </a:tbl>
          </a:graphicData>
        </a:graphic>
      </p:graphicFrame>
      <p:sp>
        <p:nvSpPr>
          <p:cNvPr id="11" name="Rectangle 10">
            <a:extLst>
              <a:ext uri="{FF2B5EF4-FFF2-40B4-BE49-F238E27FC236}">
                <a16:creationId xmlns:a16="http://schemas.microsoft.com/office/drawing/2014/main" id="{3D22218A-6A87-4EF5-BD80-B74AFDC63422}"/>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a:extLst>
              <a:ext uri="{FF2B5EF4-FFF2-40B4-BE49-F238E27FC236}">
                <a16:creationId xmlns:a16="http://schemas.microsoft.com/office/drawing/2014/main" id="{1A7F7F71-81E5-49B7-A9B7-8417CA1E3578}"/>
              </a:ext>
              <a:ext uri="{C183D7F6-B498-43B3-948B-1728B52AA6E4}">
                <adec:decorative xmlns:adec="http://schemas.microsoft.com/office/drawing/2017/decorative" val="1"/>
              </a:ext>
            </a:extLst>
          </p:cNvPr>
          <p:cNvGrpSpPr/>
          <p:nvPr/>
        </p:nvGrpSpPr>
        <p:grpSpPr>
          <a:xfrm>
            <a:off x="7953863" y="1528712"/>
            <a:ext cx="2987058" cy="4709369"/>
            <a:chOff x="7566582" y="1593260"/>
            <a:chExt cx="2987058" cy="4709369"/>
          </a:xfrm>
        </p:grpSpPr>
        <p:pic>
          <p:nvPicPr>
            <p:cNvPr id="10" name="Picture 9">
              <a:extLst>
                <a:ext uri="{FF2B5EF4-FFF2-40B4-BE49-F238E27FC236}">
                  <a16:creationId xmlns:a16="http://schemas.microsoft.com/office/drawing/2014/main" id="{EA801215-BDC0-4370-99A0-7949FD481CEB}"/>
                </a:ext>
              </a:extLst>
            </p:cNvPr>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566582" y="1593260"/>
              <a:ext cx="819068" cy="874085"/>
            </a:xfrm>
            <a:prstGeom prst="rect">
              <a:avLst/>
            </a:prstGeom>
          </p:spPr>
        </p:pic>
        <p:pic>
          <p:nvPicPr>
            <p:cNvPr id="26" name="Picture 25">
              <a:extLst>
                <a:ext uri="{FF2B5EF4-FFF2-40B4-BE49-F238E27FC236}">
                  <a16:creationId xmlns:a16="http://schemas.microsoft.com/office/drawing/2014/main" id="{D548BB05-A57D-4A67-B4BD-D1A76D04BAFC}"/>
                </a:ext>
              </a:extLst>
            </p:cNvPr>
            <p:cNvPicPr>
              <a:picLocks noChangeAspect="1"/>
            </p:cNvPicPr>
            <p:nvPr/>
          </p:nvPicPr>
          <p:blipFill>
            <a:blip r:embed="rId4"/>
            <a:stretch>
              <a:fillRect/>
            </a:stretch>
          </p:blipFill>
          <p:spPr>
            <a:xfrm>
              <a:off x="9686405" y="5395972"/>
              <a:ext cx="334868" cy="327426"/>
            </a:xfrm>
            <a:prstGeom prst="rect">
              <a:avLst/>
            </a:prstGeom>
          </p:spPr>
        </p:pic>
        <p:pic>
          <p:nvPicPr>
            <p:cNvPr id="28" name="Graphic 27" descr="No sign">
              <a:extLst>
                <a:ext uri="{FF2B5EF4-FFF2-40B4-BE49-F238E27FC236}">
                  <a16:creationId xmlns:a16="http://schemas.microsoft.com/office/drawing/2014/main" id="{67A2BBB1-7CF5-43C0-8803-F41A53FBC9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6405" y="5906362"/>
              <a:ext cx="396267" cy="396267"/>
            </a:xfrm>
            <a:prstGeom prst="rect">
              <a:avLst/>
            </a:prstGeom>
          </p:spPr>
        </p:pic>
        <p:sp>
          <p:nvSpPr>
            <p:cNvPr id="79" name="Arrow: Down 78">
              <a:extLst>
                <a:ext uri="{FF2B5EF4-FFF2-40B4-BE49-F238E27FC236}">
                  <a16:creationId xmlns:a16="http://schemas.microsoft.com/office/drawing/2014/main" id="{646A4F62-0903-489E-8820-E4E8D580A6AA}"/>
                </a:ext>
                <a:ext uri="{C183D7F6-B498-43B3-948B-1728B52AA6E4}">
                  <adec:decorative xmlns:adec="http://schemas.microsoft.com/office/drawing/2017/decorative" val="1"/>
                </a:ext>
              </a:extLst>
            </p:cNvPr>
            <p:cNvSpPr/>
            <p:nvPr/>
          </p:nvSpPr>
          <p:spPr bwMode="auto">
            <a:xfrm>
              <a:off x="7641858" y="2510508"/>
              <a:ext cx="668516" cy="34619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a:extLst>
                <a:ext uri="{FF2B5EF4-FFF2-40B4-BE49-F238E27FC236}">
                  <a16:creationId xmlns:a16="http://schemas.microsoft.com/office/drawing/2014/main" id="{636776C6-1216-4FDC-9F39-4D83F77AEC1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770078" y="1750888"/>
              <a:ext cx="783562" cy="640620"/>
            </a:xfrm>
            <a:prstGeom prst="rect">
              <a:avLst/>
            </a:prstGeom>
          </p:spPr>
        </p:pic>
        <p:sp>
          <p:nvSpPr>
            <p:cNvPr id="83" name="Arrow: Down 82">
              <a:extLst>
                <a:ext uri="{FF2B5EF4-FFF2-40B4-BE49-F238E27FC236}">
                  <a16:creationId xmlns:a16="http://schemas.microsoft.com/office/drawing/2014/main" id="{67312ABF-0792-4C6E-B96D-2ECB457BB09D}"/>
                </a:ext>
                <a:ext uri="{C183D7F6-B498-43B3-948B-1728B52AA6E4}">
                  <adec:decorative xmlns:adec="http://schemas.microsoft.com/office/drawing/2017/decorative" val="1"/>
                </a:ext>
              </a:extLst>
            </p:cNvPr>
            <p:cNvSpPr/>
            <p:nvPr/>
          </p:nvSpPr>
          <p:spPr bwMode="auto">
            <a:xfrm>
              <a:off x="9827601" y="2510507"/>
              <a:ext cx="668516" cy="34619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5" name="Picture 84">
              <a:extLst>
                <a:ext uri="{FF2B5EF4-FFF2-40B4-BE49-F238E27FC236}">
                  <a16:creationId xmlns:a16="http://schemas.microsoft.com/office/drawing/2014/main" id="{A9938D83-4F19-4586-A301-2B51D2B47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8024" y="5395972"/>
              <a:ext cx="819068" cy="874085"/>
            </a:xfrm>
            <a:prstGeom prst="rect">
              <a:avLst/>
            </a:prstGeom>
          </p:spPr>
        </p:pic>
        <p:cxnSp>
          <p:nvCxnSpPr>
            <p:cNvPr id="87" name="Connector: Elbow 86">
              <a:extLst>
                <a:ext uri="{FF2B5EF4-FFF2-40B4-BE49-F238E27FC236}">
                  <a16:creationId xmlns:a16="http://schemas.microsoft.com/office/drawing/2014/main" id="{6484D865-A3D1-4FF8-AC2D-5A7E859782BF}"/>
                </a:ext>
              </a:extLst>
            </p:cNvPr>
            <p:cNvCxnSpPr>
              <a:endCxn id="85" idx="1"/>
            </p:cNvCxnSpPr>
            <p:nvPr/>
          </p:nvCxnSpPr>
          <p:spPr>
            <a:xfrm>
              <a:off x="8088923" y="5190945"/>
              <a:ext cx="669101" cy="642070"/>
            </a:xfrm>
            <a:prstGeom prst="bentConnector3">
              <a:avLst>
                <a:gd name="adj1" fmla="val 1943"/>
              </a:avLst>
            </a:prstGeom>
            <a:ln>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A7B8FC74-16D6-4BA0-9E6E-D8277BA21E23}"/>
                </a:ext>
              </a:extLst>
            </p:cNvPr>
            <p:cNvCxnSpPr>
              <a:cxnSpLocks/>
              <a:stCxn id="85" idx="3"/>
            </p:cNvCxnSpPr>
            <p:nvPr/>
          </p:nvCxnSpPr>
          <p:spPr>
            <a:xfrm flipV="1">
              <a:off x="9577092" y="5190945"/>
              <a:ext cx="669101" cy="642070"/>
            </a:xfrm>
            <a:prstGeom prst="bentConnector3">
              <a:avLst>
                <a:gd name="adj1" fmla="val 99559"/>
              </a:avLst>
            </a:prstGeom>
            <a:ln>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D463C3F3-1C03-40AA-A1FF-C685CB71C05F}"/>
              </a:ext>
              <a:ext uri="{C183D7F6-B498-43B3-948B-1728B52AA6E4}">
                <adec:decorative xmlns:adec="http://schemas.microsoft.com/office/drawing/2017/decorative" val="1"/>
              </a:ext>
            </a:extLst>
          </p:cNvPr>
          <p:cNvSpPr>
            <a:spLocks noGrp="1"/>
          </p:cNvSpPr>
          <p:nvPr>
            <p:ph type="body" sz="quarter" idx="4294967295"/>
          </p:nvPr>
        </p:nvSpPr>
        <p:spPr>
          <a:xfrm>
            <a:off x="11549063" y="1849438"/>
            <a:ext cx="642937" cy="307975"/>
          </a:xfrm>
        </p:spPr>
        <p:txBody>
          <a:bodyPr vert="horz" wrap="square" lIns="0" tIns="0" rIns="0" bIns="0" rtlCol="0" anchor="t">
            <a:spAutoFit/>
          </a:bodyPr>
          <a:lstStyle/>
          <a:p>
            <a:pPr marL="0" indent="0">
              <a:buNone/>
            </a:pPr>
            <a:r>
              <a:rPr lang="en-US" sz="2000" dirty="0"/>
              <a:t>PIM</a:t>
            </a:r>
            <a:endParaRPr lang="en-US" sz="2400" dirty="0">
              <a:latin typeface="Segoe UI Semilight"/>
              <a:cs typeface="Segoe UI Semilight"/>
            </a:endParaRPr>
          </a:p>
        </p:txBody>
      </p:sp>
    </p:spTree>
    <p:extLst>
      <p:ext uri="{BB962C8B-B14F-4D97-AF65-F5344CB8AC3E}">
        <p14:creationId xmlns:p14="http://schemas.microsoft.com/office/powerpoint/2010/main" val="205741301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0F9F-3B11-49D5-A95E-3BD1F963E0A2}"/>
              </a:ext>
            </a:extLst>
          </p:cNvPr>
          <p:cNvSpPr>
            <a:spLocks noGrp="1"/>
          </p:cNvSpPr>
          <p:nvPr>
            <p:ph type="title"/>
          </p:nvPr>
        </p:nvSpPr>
        <p:spPr/>
        <p:txBody>
          <a:bodyPr/>
          <a:lstStyle/>
          <a:p>
            <a:r>
              <a:rPr lang="en-US" dirty="0">
                <a:ea typeface="+mj-lt"/>
                <a:cs typeface="+mj-lt"/>
              </a:rPr>
              <a:t>Lab 05 – Azure AD Privileged Identity Management</a:t>
            </a:r>
            <a:endParaRPr lang="fr-FR" dirty="0"/>
          </a:p>
        </p:txBody>
      </p:sp>
      <p:pic>
        <p:nvPicPr>
          <p:cNvPr id="30" name="Graphic 29">
            <a:extLst>
              <a:ext uri="{FF2B5EF4-FFF2-40B4-BE49-F238E27FC236}">
                <a16:creationId xmlns:a16="http://schemas.microsoft.com/office/drawing/2014/main" id="{64F701C4-2A15-4D30-B480-33A85AD4E8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5927" y="1054335"/>
            <a:ext cx="658707" cy="658707"/>
          </a:xfrm>
          <a:prstGeom prst="rect">
            <a:avLst/>
          </a:prstGeom>
        </p:spPr>
      </p:pic>
      <p:sp>
        <p:nvSpPr>
          <p:cNvPr id="32" name="TextBox 31">
            <a:extLst>
              <a:ext uri="{FF2B5EF4-FFF2-40B4-BE49-F238E27FC236}">
                <a16:creationId xmlns:a16="http://schemas.microsoft.com/office/drawing/2014/main" id="{0D5682DC-4749-41D9-979E-C4D601093E84}"/>
              </a:ext>
            </a:extLst>
          </p:cNvPr>
          <p:cNvSpPr txBox="1"/>
          <p:nvPr/>
        </p:nvSpPr>
        <p:spPr>
          <a:xfrm>
            <a:off x="4766574" y="1560863"/>
            <a:ext cx="2109086"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AdatumLab500-04</a:t>
            </a:r>
            <a:endParaRPr lang="fr-FR" sz="1400" b="1" dirty="0" err="1">
              <a:gradFill>
                <a:gsLst>
                  <a:gs pos="2917">
                    <a:schemeClr val="tx1"/>
                  </a:gs>
                  <a:gs pos="30000">
                    <a:schemeClr val="tx1"/>
                  </a:gs>
                </a:gsLst>
                <a:lin ang="5400000" scaled="0"/>
              </a:gradFill>
            </a:endParaRPr>
          </a:p>
        </p:txBody>
      </p:sp>
      <p:pic>
        <p:nvPicPr>
          <p:cNvPr id="46" name="Graphic 45">
            <a:extLst>
              <a:ext uri="{FF2B5EF4-FFF2-40B4-BE49-F238E27FC236}">
                <a16:creationId xmlns:a16="http://schemas.microsoft.com/office/drawing/2014/main" id="{CE08E32D-95FC-4B66-924C-CC1568E59F03}"/>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7512" y="4397114"/>
            <a:ext cx="300935" cy="300935"/>
          </a:xfrm>
          <a:prstGeom prst="rect">
            <a:avLst/>
          </a:prstGeom>
        </p:spPr>
      </p:pic>
      <p:sp>
        <p:nvSpPr>
          <p:cNvPr id="35" name="Rectangle 34">
            <a:extLst>
              <a:ext uri="{FF2B5EF4-FFF2-40B4-BE49-F238E27FC236}">
                <a16:creationId xmlns:a16="http://schemas.microsoft.com/office/drawing/2014/main" id="{4CA83048-D349-41EE-90C7-BC14FCD9BDDB}"/>
              </a:ext>
            </a:extLst>
          </p:cNvPr>
          <p:cNvSpPr/>
          <p:nvPr/>
        </p:nvSpPr>
        <p:spPr bwMode="auto">
          <a:xfrm>
            <a:off x="4562920" y="1971674"/>
            <a:ext cx="2312687" cy="442912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39" name="TextBox 38">
            <a:extLst>
              <a:ext uri="{FF2B5EF4-FFF2-40B4-BE49-F238E27FC236}">
                <a16:creationId xmlns:a16="http://schemas.microsoft.com/office/drawing/2014/main" id="{4F2410B2-EB74-4A19-81DA-BE3FCB8915B8}"/>
              </a:ext>
            </a:extLst>
          </p:cNvPr>
          <p:cNvSpPr txBox="1"/>
          <p:nvPr/>
        </p:nvSpPr>
        <p:spPr>
          <a:xfrm>
            <a:off x="5277184" y="4644444"/>
            <a:ext cx="1130232" cy="677108"/>
          </a:xfrm>
          <a:prstGeom prst="rect">
            <a:avLst/>
          </a:prstGeom>
          <a:noFill/>
        </p:spPr>
        <p:txBody>
          <a:bodyPr wrap="square">
            <a:spAutoFit/>
          </a:bodyPr>
          <a:lstStyle/>
          <a:p>
            <a:r>
              <a:rPr lang="fr-FR" sz="1200" b="1" dirty="0"/>
              <a:t>aaduser3</a:t>
            </a:r>
          </a:p>
          <a:p>
            <a:r>
              <a:rPr lang="fr-FR" sz="1200" b="1" dirty="0" err="1"/>
              <a:t>Role</a:t>
            </a:r>
            <a:r>
              <a:rPr lang="fr-FR" sz="1200" b="1" dirty="0"/>
              <a:t>: user</a:t>
            </a:r>
          </a:p>
          <a:p>
            <a:endParaRPr lang="fr-FR" sz="1400" b="1" dirty="0"/>
          </a:p>
        </p:txBody>
      </p:sp>
      <p:pic>
        <p:nvPicPr>
          <p:cNvPr id="48" name="Graphic 47">
            <a:extLst>
              <a:ext uri="{FF2B5EF4-FFF2-40B4-BE49-F238E27FC236}">
                <a16:creationId xmlns:a16="http://schemas.microsoft.com/office/drawing/2014/main" id="{ECBA8D1B-111B-4AA0-A670-122678141DB2}"/>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3296" y="5681592"/>
            <a:ext cx="300935" cy="300935"/>
          </a:xfrm>
          <a:prstGeom prst="rect">
            <a:avLst/>
          </a:prstGeom>
        </p:spPr>
      </p:pic>
      <p:sp>
        <p:nvSpPr>
          <p:cNvPr id="49" name="TextBox 48">
            <a:extLst>
              <a:ext uri="{FF2B5EF4-FFF2-40B4-BE49-F238E27FC236}">
                <a16:creationId xmlns:a16="http://schemas.microsoft.com/office/drawing/2014/main" id="{289A0C6C-CD1C-4B29-A9FE-1D7B803C67D0}"/>
              </a:ext>
            </a:extLst>
          </p:cNvPr>
          <p:cNvSpPr txBox="1"/>
          <p:nvPr/>
        </p:nvSpPr>
        <p:spPr>
          <a:xfrm>
            <a:off x="4982032" y="5982527"/>
            <a:ext cx="1787762" cy="276999"/>
          </a:xfrm>
          <a:prstGeom prst="rect">
            <a:avLst/>
          </a:prstGeom>
          <a:noFill/>
        </p:spPr>
        <p:txBody>
          <a:bodyPr wrap="square">
            <a:spAutoFit/>
          </a:bodyPr>
          <a:lstStyle/>
          <a:p>
            <a:r>
              <a:rPr lang="fr-FR" sz="1200" b="1" dirty="0" err="1"/>
              <a:t>Your</a:t>
            </a:r>
            <a:r>
              <a:rPr lang="fr-FR" sz="1200" b="1" dirty="0"/>
              <a:t> user </a:t>
            </a:r>
            <a:r>
              <a:rPr lang="fr-FR" sz="1200" b="1" dirty="0" err="1"/>
              <a:t>account</a:t>
            </a:r>
            <a:r>
              <a:rPr lang="fr-FR" sz="1200" b="1" dirty="0"/>
              <a:t> </a:t>
            </a:r>
          </a:p>
        </p:txBody>
      </p:sp>
      <p:sp>
        <p:nvSpPr>
          <p:cNvPr id="40" name="TextBox 39">
            <a:extLst>
              <a:ext uri="{FF2B5EF4-FFF2-40B4-BE49-F238E27FC236}">
                <a16:creationId xmlns:a16="http://schemas.microsoft.com/office/drawing/2014/main" id="{5FD7100A-DA82-4B82-88E7-3624D408C654}"/>
              </a:ext>
            </a:extLst>
          </p:cNvPr>
          <p:cNvSpPr txBox="1"/>
          <p:nvPr/>
        </p:nvSpPr>
        <p:spPr>
          <a:xfrm>
            <a:off x="4538311" y="2334788"/>
            <a:ext cx="2244131" cy="461665"/>
          </a:xfrm>
          <a:prstGeom prst="rect">
            <a:avLst/>
          </a:prstGeom>
          <a:noFill/>
        </p:spPr>
        <p:txBody>
          <a:bodyPr wrap="square">
            <a:spAutoFit/>
          </a:bodyPr>
          <a:lstStyle/>
          <a:p>
            <a:pPr algn="ctr"/>
            <a:r>
              <a:rPr lang="fr-FR" sz="1200" b="1" dirty="0"/>
              <a:t>aaduser1</a:t>
            </a:r>
          </a:p>
          <a:p>
            <a:pPr algn="ctr"/>
            <a:r>
              <a:rPr lang="fr-FR" sz="1200" b="1" dirty="0" err="1"/>
              <a:t>Role</a:t>
            </a:r>
            <a:r>
              <a:rPr lang="fr-FR" sz="1200" b="1" dirty="0"/>
              <a:t>: Global </a:t>
            </a:r>
            <a:r>
              <a:rPr lang="fr-FR" sz="1200" b="1" dirty="0" err="1"/>
              <a:t>Administrator</a:t>
            </a:r>
            <a:endParaRPr lang="fr-FR" sz="1200" b="1" dirty="0"/>
          </a:p>
        </p:txBody>
      </p:sp>
      <p:pic>
        <p:nvPicPr>
          <p:cNvPr id="42" name="Graphic 41">
            <a:extLst>
              <a:ext uri="{FF2B5EF4-FFF2-40B4-BE49-F238E27FC236}">
                <a16:creationId xmlns:a16="http://schemas.microsoft.com/office/drawing/2014/main" id="{159DDC63-C5C2-441A-9EA2-CF511743C8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8724" y="2077028"/>
            <a:ext cx="300935" cy="300935"/>
          </a:xfrm>
          <a:prstGeom prst="rect">
            <a:avLst/>
          </a:prstGeom>
        </p:spPr>
      </p:pic>
      <p:pic>
        <p:nvPicPr>
          <p:cNvPr id="44" name="Graphic 43">
            <a:extLst>
              <a:ext uri="{FF2B5EF4-FFF2-40B4-BE49-F238E27FC236}">
                <a16:creationId xmlns:a16="http://schemas.microsoft.com/office/drawing/2014/main" id="{6A8BFA85-3AA9-47DC-88A3-D47752C0E378}"/>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4074" y="3245048"/>
            <a:ext cx="300935" cy="300935"/>
          </a:xfrm>
          <a:prstGeom prst="rect">
            <a:avLst/>
          </a:prstGeom>
        </p:spPr>
      </p:pic>
      <p:sp>
        <p:nvSpPr>
          <p:cNvPr id="37" name="TextBox 36">
            <a:extLst>
              <a:ext uri="{FF2B5EF4-FFF2-40B4-BE49-F238E27FC236}">
                <a16:creationId xmlns:a16="http://schemas.microsoft.com/office/drawing/2014/main" id="{8820E1BD-5061-459A-9DAF-EA30AD3C40D1}"/>
              </a:ext>
            </a:extLst>
          </p:cNvPr>
          <p:cNvSpPr txBox="1"/>
          <p:nvPr/>
        </p:nvSpPr>
        <p:spPr>
          <a:xfrm>
            <a:off x="5185694" y="3501711"/>
            <a:ext cx="1130232" cy="461665"/>
          </a:xfrm>
          <a:prstGeom prst="rect">
            <a:avLst/>
          </a:prstGeom>
          <a:noFill/>
        </p:spPr>
        <p:txBody>
          <a:bodyPr wrap="square">
            <a:spAutoFit/>
          </a:bodyPr>
          <a:lstStyle/>
          <a:p>
            <a:pPr algn="ctr"/>
            <a:r>
              <a:rPr lang="fr-FR" sz="1200" b="1" dirty="0"/>
              <a:t>Aaduser2</a:t>
            </a:r>
          </a:p>
          <a:p>
            <a:pPr algn="ctr"/>
            <a:r>
              <a:rPr lang="fr-FR" sz="1200" b="1" dirty="0" err="1"/>
              <a:t>Role</a:t>
            </a:r>
            <a:r>
              <a:rPr lang="fr-FR" sz="1200" b="1" dirty="0"/>
              <a:t>: user</a:t>
            </a:r>
          </a:p>
        </p:txBody>
      </p:sp>
      <p:sp>
        <p:nvSpPr>
          <p:cNvPr id="64" name="Rectangle 63">
            <a:extLst>
              <a:ext uri="{FF2B5EF4-FFF2-40B4-BE49-F238E27FC236}">
                <a16:creationId xmlns:a16="http://schemas.microsoft.com/office/drawing/2014/main" id="{B44BA73D-4674-4474-AD5B-42870C3EB558}"/>
              </a:ext>
            </a:extLst>
          </p:cNvPr>
          <p:cNvSpPr/>
          <p:nvPr/>
        </p:nvSpPr>
        <p:spPr bwMode="auto">
          <a:xfrm>
            <a:off x="932069" y="1144726"/>
            <a:ext cx="2673590" cy="15699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65" name="TextBox 64">
            <a:extLst>
              <a:ext uri="{FF2B5EF4-FFF2-40B4-BE49-F238E27FC236}">
                <a16:creationId xmlns:a16="http://schemas.microsoft.com/office/drawing/2014/main" id="{D37A4580-0879-4F3F-9FD3-471E05D3AB18}"/>
              </a:ext>
            </a:extLst>
          </p:cNvPr>
          <p:cNvSpPr txBox="1"/>
          <p:nvPr/>
        </p:nvSpPr>
        <p:spPr>
          <a:xfrm>
            <a:off x="1418954" y="1156853"/>
            <a:ext cx="1831346" cy="276999"/>
          </a:xfrm>
          <a:prstGeom prst="rect">
            <a:avLst/>
          </a:prstGeom>
          <a:noFill/>
        </p:spPr>
        <p:txBody>
          <a:bodyPr wrap="square">
            <a:spAutoFit/>
          </a:bodyPr>
          <a:lstStyle/>
          <a:p>
            <a:r>
              <a:rPr lang="fr-FR" sz="1200" b="1" dirty="0">
                <a:solidFill>
                  <a:srgbClr val="0070C0"/>
                </a:solidFill>
              </a:rPr>
              <a:t>Exercise1, Task1</a:t>
            </a:r>
          </a:p>
        </p:txBody>
      </p:sp>
      <p:pic>
        <p:nvPicPr>
          <p:cNvPr id="4" name="Picture 3">
            <a:extLst>
              <a:ext uri="{FF2B5EF4-FFF2-40B4-BE49-F238E27FC236}">
                <a16:creationId xmlns:a16="http://schemas.microsoft.com/office/drawing/2014/main" id="{4D2B5BB9-9969-44D7-9687-6BA462448C24}"/>
              </a:ext>
            </a:extLst>
          </p:cNvPr>
          <p:cNvPicPr>
            <a:picLocks noChangeAspect="1"/>
          </p:cNvPicPr>
          <p:nvPr/>
        </p:nvPicPr>
        <p:blipFill>
          <a:blip r:embed="rId6"/>
          <a:stretch>
            <a:fillRect/>
          </a:stretch>
        </p:blipFill>
        <p:spPr>
          <a:xfrm>
            <a:off x="1163765" y="2269318"/>
            <a:ext cx="366574" cy="339914"/>
          </a:xfrm>
          <a:prstGeom prst="rect">
            <a:avLst/>
          </a:prstGeom>
        </p:spPr>
      </p:pic>
      <p:pic>
        <p:nvPicPr>
          <p:cNvPr id="7" name="Picture 6">
            <a:extLst>
              <a:ext uri="{FF2B5EF4-FFF2-40B4-BE49-F238E27FC236}">
                <a16:creationId xmlns:a16="http://schemas.microsoft.com/office/drawing/2014/main" id="{4B1512C2-B176-4138-938F-5B5475AEADB7}"/>
              </a:ext>
            </a:extLst>
          </p:cNvPr>
          <p:cNvPicPr>
            <a:picLocks noChangeAspect="1"/>
          </p:cNvPicPr>
          <p:nvPr/>
        </p:nvPicPr>
        <p:blipFill>
          <a:blip r:embed="rId7"/>
          <a:stretch>
            <a:fillRect/>
          </a:stretch>
        </p:blipFill>
        <p:spPr>
          <a:xfrm>
            <a:off x="1853605" y="1455500"/>
            <a:ext cx="345143" cy="339914"/>
          </a:xfrm>
          <a:prstGeom prst="rect">
            <a:avLst/>
          </a:prstGeom>
        </p:spPr>
      </p:pic>
      <p:sp>
        <p:nvSpPr>
          <p:cNvPr id="57" name="TextBox 56">
            <a:extLst>
              <a:ext uri="{FF2B5EF4-FFF2-40B4-BE49-F238E27FC236}">
                <a16:creationId xmlns:a16="http://schemas.microsoft.com/office/drawing/2014/main" id="{6A383B35-FBCD-477A-B0E5-A96C73AD269C}"/>
              </a:ext>
            </a:extLst>
          </p:cNvPr>
          <p:cNvSpPr txBox="1"/>
          <p:nvPr/>
        </p:nvSpPr>
        <p:spPr>
          <a:xfrm>
            <a:off x="2218326" y="1455500"/>
            <a:ext cx="1323754" cy="276999"/>
          </a:xfrm>
          <a:prstGeom prst="rect">
            <a:avLst/>
          </a:prstGeom>
          <a:noFill/>
        </p:spPr>
        <p:txBody>
          <a:bodyPr wrap="square">
            <a:spAutoFit/>
          </a:bodyPr>
          <a:lstStyle/>
          <a:p>
            <a:r>
              <a:rPr lang="fr-FR" sz="1200" b="1" dirty="0"/>
              <a:t>PIM</a:t>
            </a:r>
          </a:p>
        </p:txBody>
      </p:sp>
      <p:sp>
        <p:nvSpPr>
          <p:cNvPr id="58" name="TextBox 57">
            <a:extLst>
              <a:ext uri="{FF2B5EF4-FFF2-40B4-BE49-F238E27FC236}">
                <a16:creationId xmlns:a16="http://schemas.microsoft.com/office/drawing/2014/main" id="{A9B8883C-A38D-44F3-9A9A-9EFC1CDC4205}"/>
              </a:ext>
            </a:extLst>
          </p:cNvPr>
          <p:cNvSpPr txBox="1"/>
          <p:nvPr/>
        </p:nvSpPr>
        <p:spPr>
          <a:xfrm>
            <a:off x="1601935" y="2297878"/>
            <a:ext cx="1707091" cy="276999"/>
          </a:xfrm>
          <a:prstGeom prst="rect">
            <a:avLst/>
          </a:prstGeom>
          <a:noFill/>
        </p:spPr>
        <p:txBody>
          <a:bodyPr wrap="square">
            <a:spAutoFit/>
          </a:bodyPr>
          <a:lstStyle/>
          <a:p>
            <a:r>
              <a:rPr lang="fr-FR" sz="1200" b="1" dirty="0" err="1"/>
              <a:t>Billing</a:t>
            </a:r>
            <a:r>
              <a:rPr lang="fr-FR" sz="1200" b="1" dirty="0"/>
              <a:t> </a:t>
            </a:r>
            <a:r>
              <a:rPr lang="fr-FR" sz="1200" b="1" dirty="0" err="1"/>
              <a:t>Administrator</a:t>
            </a:r>
            <a:endParaRPr lang="fr-FR" sz="1200" b="1" dirty="0"/>
          </a:p>
        </p:txBody>
      </p:sp>
      <p:sp>
        <p:nvSpPr>
          <p:cNvPr id="59" name="Rectangle 58">
            <a:extLst>
              <a:ext uri="{FF2B5EF4-FFF2-40B4-BE49-F238E27FC236}">
                <a16:creationId xmlns:a16="http://schemas.microsoft.com/office/drawing/2014/main" id="{4CD4921A-88BD-4428-BB14-EF7524B7E9EF}"/>
              </a:ext>
            </a:extLst>
          </p:cNvPr>
          <p:cNvSpPr/>
          <p:nvPr/>
        </p:nvSpPr>
        <p:spPr bwMode="auto">
          <a:xfrm>
            <a:off x="916428" y="4297883"/>
            <a:ext cx="2669825" cy="13733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60" name="TextBox 59">
            <a:extLst>
              <a:ext uri="{FF2B5EF4-FFF2-40B4-BE49-F238E27FC236}">
                <a16:creationId xmlns:a16="http://schemas.microsoft.com/office/drawing/2014/main" id="{F406FF13-4D45-4FCB-9F3A-BCF07828AF95}"/>
              </a:ext>
            </a:extLst>
          </p:cNvPr>
          <p:cNvSpPr txBox="1"/>
          <p:nvPr/>
        </p:nvSpPr>
        <p:spPr>
          <a:xfrm>
            <a:off x="1434087" y="4309292"/>
            <a:ext cx="1831346" cy="276999"/>
          </a:xfrm>
          <a:prstGeom prst="rect">
            <a:avLst/>
          </a:prstGeom>
          <a:noFill/>
        </p:spPr>
        <p:txBody>
          <a:bodyPr wrap="square">
            <a:spAutoFit/>
          </a:bodyPr>
          <a:lstStyle/>
          <a:p>
            <a:r>
              <a:rPr lang="fr-FR" sz="1200" b="1" dirty="0">
                <a:solidFill>
                  <a:srgbClr val="0070C0"/>
                </a:solidFill>
              </a:rPr>
              <a:t>Exercise1, Task2, task3</a:t>
            </a:r>
          </a:p>
        </p:txBody>
      </p:sp>
      <p:pic>
        <p:nvPicPr>
          <p:cNvPr id="61" name="Picture 60">
            <a:extLst>
              <a:ext uri="{FF2B5EF4-FFF2-40B4-BE49-F238E27FC236}">
                <a16:creationId xmlns:a16="http://schemas.microsoft.com/office/drawing/2014/main" id="{74E3E994-7E02-48A0-A384-07882AB88B7D}"/>
              </a:ext>
            </a:extLst>
          </p:cNvPr>
          <p:cNvPicPr>
            <a:picLocks noChangeAspect="1"/>
          </p:cNvPicPr>
          <p:nvPr/>
        </p:nvPicPr>
        <p:blipFill>
          <a:blip r:embed="rId6"/>
          <a:stretch>
            <a:fillRect/>
          </a:stretch>
        </p:blipFill>
        <p:spPr>
          <a:xfrm>
            <a:off x="1232930" y="5223512"/>
            <a:ext cx="366574" cy="339914"/>
          </a:xfrm>
          <a:prstGeom prst="rect">
            <a:avLst/>
          </a:prstGeom>
        </p:spPr>
      </p:pic>
      <p:pic>
        <p:nvPicPr>
          <p:cNvPr id="62" name="Picture 61">
            <a:extLst>
              <a:ext uri="{FF2B5EF4-FFF2-40B4-BE49-F238E27FC236}">
                <a16:creationId xmlns:a16="http://schemas.microsoft.com/office/drawing/2014/main" id="{2205C98B-E429-437F-8F1B-6DCF5ED80A99}"/>
              </a:ext>
            </a:extLst>
          </p:cNvPr>
          <p:cNvPicPr>
            <a:picLocks noChangeAspect="1"/>
          </p:cNvPicPr>
          <p:nvPr/>
        </p:nvPicPr>
        <p:blipFill>
          <a:blip r:embed="rId7"/>
          <a:stretch>
            <a:fillRect/>
          </a:stretch>
        </p:blipFill>
        <p:spPr>
          <a:xfrm>
            <a:off x="1837964" y="4559627"/>
            <a:ext cx="345143" cy="339914"/>
          </a:xfrm>
          <a:prstGeom prst="rect">
            <a:avLst/>
          </a:prstGeom>
        </p:spPr>
      </p:pic>
      <p:sp>
        <p:nvSpPr>
          <p:cNvPr id="63" name="TextBox 62">
            <a:extLst>
              <a:ext uri="{FF2B5EF4-FFF2-40B4-BE49-F238E27FC236}">
                <a16:creationId xmlns:a16="http://schemas.microsoft.com/office/drawing/2014/main" id="{1E266F3B-1EEB-4A88-87B3-22D92E17A786}"/>
              </a:ext>
            </a:extLst>
          </p:cNvPr>
          <p:cNvSpPr txBox="1"/>
          <p:nvPr/>
        </p:nvSpPr>
        <p:spPr>
          <a:xfrm>
            <a:off x="2202685" y="4559627"/>
            <a:ext cx="1323754" cy="276999"/>
          </a:xfrm>
          <a:prstGeom prst="rect">
            <a:avLst/>
          </a:prstGeom>
          <a:noFill/>
        </p:spPr>
        <p:txBody>
          <a:bodyPr wrap="square">
            <a:spAutoFit/>
          </a:bodyPr>
          <a:lstStyle/>
          <a:p>
            <a:r>
              <a:rPr lang="fr-FR" sz="1200" b="1" dirty="0"/>
              <a:t>PIM</a:t>
            </a:r>
          </a:p>
        </p:txBody>
      </p:sp>
      <p:sp>
        <p:nvSpPr>
          <p:cNvPr id="68" name="TextBox 67">
            <a:extLst>
              <a:ext uri="{FF2B5EF4-FFF2-40B4-BE49-F238E27FC236}">
                <a16:creationId xmlns:a16="http://schemas.microsoft.com/office/drawing/2014/main" id="{16C7312C-F9A2-44D0-BE7D-7431C4A6F03E}"/>
              </a:ext>
            </a:extLst>
          </p:cNvPr>
          <p:cNvSpPr txBox="1"/>
          <p:nvPr/>
        </p:nvSpPr>
        <p:spPr>
          <a:xfrm>
            <a:off x="1671101" y="5252072"/>
            <a:ext cx="1323754" cy="276999"/>
          </a:xfrm>
          <a:prstGeom prst="rect">
            <a:avLst/>
          </a:prstGeom>
          <a:noFill/>
        </p:spPr>
        <p:txBody>
          <a:bodyPr wrap="square">
            <a:spAutoFit/>
          </a:bodyPr>
          <a:lstStyle/>
          <a:p>
            <a:r>
              <a:rPr lang="fr-FR" sz="1200" b="1" dirty="0"/>
              <a:t>Global Reader</a:t>
            </a:r>
          </a:p>
        </p:txBody>
      </p:sp>
      <p:sp>
        <p:nvSpPr>
          <p:cNvPr id="73" name="TextBox 72">
            <a:extLst>
              <a:ext uri="{FF2B5EF4-FFF2-40B4-BE49-F238E27FC236}">
                <a16:creationId xmlns:a16="http://schemas.microsoft.com/office/drawing/2014/main" id="{A46C55FC-0913-4872-8740-1E3DC72EE0D3}"/>
              </a:ext>
            </a:extLst>
          </p:cNvPr>
          <p:cNvSpPr txBox="1"/>
          <p:nvPr/>
        </p:nvSpPr>
        <p:spPr>
          <a:xfrm rot="1365666">
            <a:off x="3254769" y="2782758"/>
            <a:ext cx="1707091" cy="276999"/>
          </a:xfrm>
          <a:prstGeom prst="rect">
            <a:avLst/>
          </a:prstGeom>
          <a:noFill/>
        </p:spPr>
        <p:txBody>
          <a:bodyPr wrap="square">
            <a:spAutoFit/>
          </a:bodyPr>
          <a:lstStyle/>
          <a:p>
            <a:r>
              <a:rPr lang="fr-FR" sz="1200" b="1" dirty="0"/>
              <a:t>Permanente Eligible</a:t>
            </a:r>
          </a:p>
        </p:txBody>
      </p:sp>
      <p:cxnSp>
        <p:nvCxnSpPr>
          <p:cNvPr id="74" name="Straight Arrow Connector 73">
            <a:extLst>
              <a:ext uri="{FF2B5EF4-FFF2-40B4-BE49-F238E27FC236}">
                <a16:creationId xmlns:a16="http://schemas.microsoft.com/office/drawing/2014/main" id="{0BE49EFD-3B14-4D62-B6AD-71335F5DAB40}"/>
              </a:ext>
            </a:extLst>
          </p:cNvPr>
          <p:cNvCxnSpPr>
            <a:cxnSpLocks/>
          </p:cNvCxnSpPr>
          <p:nvPr/>
        </p:nvCxnSpPr>
        <p:spPr>
          <a:xfrm flipV="1">
            <a:off x="2805881" y="3626530"/>
            <a:ext cx="2529158" cy="178542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6DF1793-E226-4159-9935-55B94923F8CD}"/>
              </a:ext>
            </a:extLst>
          </p:cNvPr>
          <p:cNvSpPr txBox="1"/>
          <p:nvPr/>
        </p:nvSpPr>
        <p:spPr>
          <a:xfrm rot="19471684">
            <a:off x="2954473" y="4226135"/>
            <a:ext cx="2161269" cy="276999"/>
          </a:xfrm>
          <a:prstGeom prst="rect">
            <a:avLst/>
          </a:prstGeom>
          <a:noFill/>
        </p:spPr>
        <p:txBody>
          <a:bodyPr wrap="square">
            <a:spAutoFit/>
          </a:bodyPr>
          <a:lstStyle/>
          <a:p>
            <a:r>
              <a:rPr lang="fr-FR" sz="1200" b="1" dirty="0"/>
              <a:t>Eligible </a:t>
            </a:r>
            <a:r>
              <a:rPr lang="fr-FR" sz="1200" b="1" dirty="0" err="1"/>
              <a:t>with</a:t>
            </a:r>
            <a:r>
              <a:rPr lang="fr-FR" sz="1200" b="1" dirty="0"/>
              <a:t> </a:t>
            </a:r>
            <a:r>
              <a:rPr lang="fr-FR" sz="1200" b="1" dirty="0" err="1"/>
              <a:t>approval</a:t>
            </a:r>
            <a:r>
              <a:rPr lang="fr-FR" sz="1200" b="1" dirty="0"/>
              <a:t>  </a:t>
            </a:r>
          </a:p>
        </p:txBody>
      </p:sp>
      <p:sp>
        <p:nvSpPr>
          <p:cNvPr id="76" name="TextBox 75">
            <a:extLst>
              <a:ext uri="{FF2B5EF4-FFF2-40B4-BE49-F238E27FC236}">
                <a16:creationId xmlns:a16="http://schemas.microsoft.com/office/drawing/2014/main" id="{B1406DBC-BEE3-4B31-836F-92FBBD68A22D}"/>
              </a:ext>
            </a:extLst>
          </p:cNvPr>
          <p:cNvSpPr txBox="1"/>
          <p:nvPr/>
        </p:nvSpPr>
        <p:spPr>
          <a:xfrm>
            <a:off x="1518123" y="1829540"/>
            <a:ext cx="1323754" cy="276999"/>
          </a:xfrm>
          <a:prstGeom prst="rect">
            <a:avLst/>
          </a:prstGeom>
          <a:noFill/>
        </p:spPr>
        <p:txBody>
          <a:bodyPr wrap="square">
            <a:spAutoFit/>
          </a:bodyPr>
          <a:lstStyle/>
          <a:p>
            <a:r>
              <a:rPr lang="fr-FR" sz="1200" b="1" dirty="0"/>
              <a:t>Azure AD </a:t>
            </a:r>
            <a:r>
              <a:rPr lang="fr-FR" sz="1200" b="1" dirty="0" err="1"/>
              <a:t>Roles</a:t>
            </a:r>
            <a:endParaRPr lang="fr-FR" sz="1200" b="1" dirty="0"/>
          </a:p>
        </p:txBody>
      </p:sp>
      <p:cxnSp>
        <p:nvCxnSpPr>
          <p:cNvPr id="80" name="Straight Arrow Connector 79">
            <a:extLst>
              <a:ext uri="{FF2B5EF4-FFF2-40B4-BE49-F238E27FC236}">
                <a16:creationId xmlns:a16="http://schemas.microsoft.com/office/drawing/2014/main" id="{9E40DCD2-2B45-4268-936F-A542EDF21004}"/>
              </a:ext>
            </a:extLst>
          </p:cNvPr>
          <p:cNvCxnSpPr>
            <a:cxnSpLocks/>
          </p:cNvCxnSpPr>
          <p:nvPr/>
        </p:nvCxnSpPr>
        <p:spPr>
          <a:xfrm flipV="1">
            <a:off x="2805881" y="4734844"/>
            <a:ext cx="2537411" cy="67710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666970D-3F63-4631-9510-9886B5F435B8}"/>
              </a:ext>
            </a:extLst>
          </p:cNvPr>
          <p:cNvSpPr txBox="1"/>
          <p:nvPr/>
        </p:nvSpPr>
        <p:spPr>
          <a:xfrm rot="20666728">
            <a:off x="3624814" y="4810296"/>
            <a:ext cx="982070" cy="276999"/>
          </a:xfrm>
          <a:prstGeom prst="rect">
            <a:avLst/>
          </a:prstGeom>
          <a:noFill/>
        </p:spPr>
        <p:txBody>
          <a:bodyPr wrap="square">
            <a:spAutoFit/>
          </a:bodyPr>
          <a:lstStyle/>
          <a:p>
            <a:r>
              <a:rPr lang="fr-FR" sz="1200" b="1" dirty="0" err="1"/>
              <a:t>Approver</a:t>
            </a:r>
            <a:r>
              <a:rPr lang="fr-FR" sz="1200" b="1" dirty="0"/>
              <a:t> </a:t>
            </a:r>
          </a:p>
        </p:txBody>
      </p:sp>
      <p:sp>
        <p:nvSpPr>
          <p:cNvPr id="82" name="TextBox 81">
            <a:extLst>
              <a:ext uri="{FF2B5EF4-FFF2-40B4-BE49-F238E27FC236}">
                <a16:creationId xmlns:a16="http://schemas.microsoft.com/office/drawing/2014/main" id="{F1199FDC-B44D-4D9D-84E0-A4A3EDB2CC27}"/>
              </a:ext>
            </a:extLst>
          </p:cNvPr>
          <p:cNvSpPr txBox="1"/>
          <p:nvPr/>
        </p:nvSpPr>
        <p:spPr>
          <a:xfrm>
            <a:off x="1524052" y="4931787"/>
            <a:ext cx="1323754" cy="276999"/>
          </a:xfrm>
          <a:prstGeom prst="rect">
            <a:avLst/>
          </a:prstGeom>
          <a:noFill/>
        </p:spPr>
        <p:txBody>
          <a:bodyPr wrap="square">
            <a:spAutoFit/>
          </a:bodyPr>
          <a:lstStyle/>
          <a:p>
            <a:r>
              <a:rPr lang="fr-FR" sz="1200" b="1" dirty="0"/>
              <a:t>Azure AD </a:t>
            </a:r>
            <a:r>
              <a:rPr lang="fr-FR" sz="1200" b="1" dirty="0" err="1"/>
              <a:t>Roles</a:t>
            </a:r>
            <a:endParaRPr lang="fr-FR" sz="1200" b="1" dirty="0"/>
          </a:p>
        </p:txBody>
      </p:sp>
      <p:sp>
        <p:nvSpPr>
          <p:cNvPr id="86" name="Rectangle 85">
            <a:extLst>
              <a:ext uri="{FF2B5EF4-FFF2-40B4-BE49-F238E27FC236}">
                <a16:creationId xmlns:a16="http://schemas.microsoft.com/office/drawing/2014/main" id="{54993BB5-DE10-451E-92D8-B29532ADE5BB}"/>
              </a:ext>
            </a:extLst>
          </p:cNvPr>
          <p:cNvSpPr/>
          <p:nvPr/>
        </p:nvSpPr>
        <p:spPr bwMode="auto">
          <a:xfrm>
            <a:off x="922341" y="2857092"/>
            <a:ext cx="2673590" cy="7121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87" name="TextBox 86">
            <a:extLst>
              <a:ext uri="{FF2B5EF4-FFF2-40B4-BE49-F238E27FC236}">
                <a16:creationId xmlns:a16="http://schemas.microsoft.com/office/drawing/2014/main" id="{06353B3A-9B57-4843-BFC6-66741579C45B}"/>
              </a:ext>
            </a:extLst>
          </p:cNvPr>
          <p:cNvSpPr txBox="1"/>
          <p:nvPr/>
        </p:nvSpPr>
        <p:spPr>
          <a:xfrm>
            <a:off x="1453362" y="2868500"/>
            <a:ext cx="1831346" cy="276999"/>
          </a:xfrm>
          <a:prstGeom prst="rect">
            <a:avLst/>
          </a:prstGeom>
          <a:noFill/>
        </p:spPr>
        <p:txBody>
          <a:bodyPr wrap="square">
            <a:spAutoFit/>
          </a:bodyPr>
          <a:lstStyle/>
          <a:p>
            <a:r>
              <a:rPr lang="fr-FR" sz="1200" b="1" dirty="0">
                <a:solidFill>
                  <a:srgbClr val="0070C0"/>
                </a:solidFill>
              </a:rPr>
              <a:t>Exercise2, Task1</a:t>
            </a:r>
          </a:p>
        </p:txBody>
      </p:sp>
      <p:sp>
        <p:nvSpPr>
          <p:cNvPr id="90" name="TextBox 89">
            <a:extLst>
              <a:ext uri="{FF2B5EF4-FFF2-40B4-BE49-F238E27FC236}">
                <a16:creationId xmlns:a16="http://schemas.microsoft.com/office/drawing/2014/main" id="{3E5EA96A-E1D4-4E63-9E13-0EAA0AF02889}"/>
              </a:ext>
            </a:extLst>
          </p:cNvPr>
          <p:cNvSpPr txBox="1"/>
          <p:nvPr/>
        </p:nvSpPr>
        <p:spPr>
          <a:xfrm>
            <a:off x="1084860" y="3080470"/>
            <a:ext cx="2408626" cy="461665"/>
          </a:xfrm>
          <a:prstGeom prst="rect">
            <a:avLst/>
          </a:prstGeom>
          <a:noFill/>
        </p:spPr>
        <p:txBody>
          <a:bodyPr wrap="square">
            <a:spAutoFit/>
          </a:bodyPr>
          <a:lstStyle/>
          <a:p>
            <a:r>
              <a:rPr lang="fr-FR" sz="1200" b="1" dirty="0" err="1"/>
              <a:t>Activate</a:t>
            </a:r>
            <a:r>
              <a:rPr lang="fr-FR" sz="1200" b="1" dirty="0"/>
              <a:t> </a:t>
            </a:r>
            <a:r>
              <a:rPr lang="fr-FR" sz="1200" b="1" dirty="0" err="1"/>
              <a:t>Billing</a:t>
            </a:r>
            <a:r>
              <a:rPr lang="fr-FR" sz="1200" b="1" dirty="0"/>
              <a:t> </a:t>
            </a:r>
            <a:r>
              <a:rPr lang="fr-FR" sz="1200" b="1" dirty="0" err="1"/>
              <a:t>Administrator</a:t>
            </a:r>
            <a:r>
              <a:rPr lang="fr-FR" sz="1200" b="1" dirty="0"/>
              <a:t> </a:t>
            </a:r>
            <a:r>
              <a:rPr lang="fr-FR" sz="1200" b="1" dirty="0" err="1"/>
              <a:t>Role</a:t>
            </a:r>
            <a:r>
              <a:rPr lang="fr-FR" sz="1200" b="1" dirty="0"/>
              <a:t> for aaduser2</a:t>
            </a:r>
          </a:p>
        </p:txBody>
      </p:sp>
      <p:cxnSp>
        <p:nvCxnSpPr>
          <p:cNvPr id="11" name="Straight Arrow Connector 10">
            <a:extLst>
              <a:ext uri="{FF2B5EF4-FFF2-40B4-BE49-F238E27FC236}">
                <a16:creationId xmlns:a16="http://schemas.microsoft.com/office/drawing/2014/main" id="{B7986D49-DC58-4DF4-9F22-AD06533979D4}"/>
              </a:ext>
            </a:extLst>
          </p:cNvPr>
          <p:cNvCxnSpPr>
            <a:cxnSpLocks/>
            <a:endCxn id="44" idx="1"/>
          </p:cNvCxnSpPr>
          <p:nvPr/>
        </p:nvCxnSpPr>
        <p:spPr>
          <a:xfrm>
            <a:off x="3284708" y="2449562"/>
            <a:ext cx="2279366" cy="94595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0A718E5-F45A-42DE-80C6-7D5E61512F1B}"/>
              </a:ext>
            </a:extLst>
          </p:cNvPr>
          <p:cNvSpPr/>
          <p:nvPr/>
        </p:nvSpPr>
        <p:spPr bwMode="auto">
          <a:xfrm>
            <a:off x="905288" y="5806176"/>
            <a:ext cx="2673590" cy="7121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96" name="TextBox 95">
            <a:extLst>
              <a:ext uri="{FF2B5EF4-FFF2-40B4-BE49-F238E27FC236}">
                <a16:creationId xmlns:a16="http://schemas.microsoft.com/office/drawing/2014/main" id="{6EBB09CB-9617-4A0D-8482-96C771121933}"/>
              </a:ext>
            </a:extLst>
          </p:cNvPr>
          <p:cNvSpPr txBox="1"/>
          <p:nvPr/>
        </p:nvSpPr>
        <p:spPr>
          <a:xfrm>
            <a:off x="1436309" y="5817584"/>
            <a:ext cx="1831346" cy="276999"/>
          </a:xfrm>
          <a:prstGeom prst="rect">
            <a:avLst/>
          </a:prstGeom>
          <a:noFill/>
        </p:spPr>
        <p:txBody>
          <a:bodyPr wrap="square">
            <a:spAutoFit/>
          </a:bodyPr>
          <a:lstStyle/>
          <a:p>
            <a:r>
              <a:rPr lang="fr-FR" sz="1200" b="1" dirty="0">
                <a:solidFill>
                  <a:srgbClr val="0070C0"/>
                </a:solidFill>
              </a:rPr>
              <a:t>Exercise2, Task2</a:t>
            </a:r>
          </a:p>
        </p:txBody>
      </p:sp>
      <p:sp>
        <p:nvSpPr>
          <p:cNvPr id="97" name="TextBox 96">
            <a:extLst>
              <a:ext uri="{FF2B5EF4-FFF2-40B4-BE49-F238E27FC236}">
                <a16:creationId xmlns:a16="http://schemas.microsoft.com/office/drawing/2014/main" id="{4D97A98E-FB9F-45E5-8330-83568569E047}"/>
              </a:ext>
            </a:extLst>
          </p:cNvPr>
          <p:cNvSpPr txBox="1"/>
          <p:nvPr/>
        </p:nvSpPr>
        <p:spPr>
          <a:xfrm>
            <a:off x="1067807" y="6029554"/>
            <a:ext cx="2028840" cy="461665"/>
          </a:xfrm>
          <a:prstGeom prst="rect">
            <a:avLst/>
          </a:prstGeom>
          <a:noFill/>
        </p:spPr>
        <p:txBody>
          <a:bodyPr wrap="square">
            <a:spAutoFit/>
          </a:bodyPr>
          <a:lstStyle/>
          <a:p>
            <a:r>
              <a:rPr lang="fr-FR" sz="1200" b="1" dirty="0" err="1"/>
              <a:t>Activate</a:t>
            </a:r>
            <a:r>
              <a:rPr lang="fr-FR" sz="1200" b="1" dirty="0"/>
              <a:t> Global </a:t>
            </a:r>
            <a:r>
              <a:rPr lang="fr-FR" sz="1200" b="1" dirty="0" err="1"/>
              <a:t>reader</a:t>
            </a:r>
            <a:r>
              <a:rPr lang="fr-FR" sz="1200" b="1" dirty="0"/>
              <a:t> </a:t>
            </a:r>
            <a:r>
              <a:rPr lang="fr-FR" sz="1200" b="1" dirty="0" err="1"/>
              <a:t>Role</a:t>
            </a:r>
            <a:r>
              <a:rPr lang="fr-FR" sz="1200" b="1" dirty="0"/>
              <a:t> for aaduser2</a:t>
            </a:r>
          </a:p>
        </p:txBody>
      </p:sp>
      <p:sp>
        <p:nvSpPr>
          <p:cNvPr id="101" name="Rectangle 100">
            <a:extLst>
              <a:ext uri="{FF2B5EF4-FFF2-40B4-BE49-F238E27FC236}">
                <a16:creationId xmlns:a16="http://schemas.microsoft.com/office/drawing/2014/main" id="{C9A92C90-338C-4467-B43A-F6741190D1B5}"/>
              </a:ext>
            </a:extLst>
          </p:cNvPr>
          <p:cNvSpPr/>
          <p:nvPr/>
        </p:nvSpPr>
        <p:spPr bwMode="auto">
          <a:xfrm>
            <a:off x="7842596" y="2209796"/>
            <a:ext cx="2673590" cy="15699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102" name="TextBox 101">
            <a:extLst>
              <a:ext uri="{FF2B5EF4-FFF2-40B4-BE49-F238E27FC236}">
                <a16:creationId xmlns:a16="http://schemas.microsoft.com/office/drawing/2014/main" id="{6220DEEA-7E05-45B9-AF56-3CFDDEB75E45}"/>
              </a:ext>
            </a:extLst>
          </p:cNvPr>
          <p:cNvSpPr txBox="1"/>
          <p:nvPr/>
        </p:nvSpPr>
        <p:spPr>
          <a:xfrm>
            <a:off x="8329481" y="2221923"/>
            <a:ext cx="1831346" cy="276999"/>
          </a:xfrm>
          <a:prstGeom prst="rect">
            <a:avLst/>
          </a:prstGeom>
          <a:noFill/>
        </p:spPr>
        <p:txBody>
          <a:bodyPr wrap="square">
            <a:spAutoFit/>
          </a:bodyPr>
          <a:lstStyle/>
          <a:p>
            <a:r>
              <a:rPr lang="fr-FR" sz="1200" b="1" dirty="0">
                <a:solidFill>
                  <a:srgbClr val="0070C0"/>
                </a:solidFill>
              </a:rPr>
              <a:t>Exercise3, Task1</a:t>
            </a:r>
          </a:p>
        </p:txBody>
      </p:sp>
      <p:pic>
        <p:nvPicPr>
          <p:cNvPr id="104" name="Picture 103">
            <a:extLst>
              <a:ext uri="{FF2B5EF4-FFF2-40B4-BE49-F238E27FC236}">
                <a16:creationId xmlns:a16="http://schemas.microsoft.com/office/drawing/2014/main" id="{4024C341-A4B6-49D2-AD62-C2084D853A3A}"/>
              </a:ext>
            </a:extLst>
          </p:cNvPr>
          <p:cNvPicPr>
            <a:picLocks noChangeAspect="1"/>
          </p:cNvPicPr>
          <p:nvPr/>
        </p:nvPicPr>
        <p:blipFill>
          <a:blip r:embed="rId7"/>
          <a:stretch>
            <a:fillRect/>
          </a:stretch>
        </p:blipFill>
        <p:spPr>
          <a:xfrm>
            <a:off x="8764132" y="2520570"/>
            <a:ext cx="345143" cy="339914"/>
          </a:xfrm>
          <a:prstGeom prst="rect">
            <a:avLst/>
          </a:prstGeom>
        </p:spPr>
      </p:pic>
      <p:sp>
        <p:nvSpPr>
          <p:cNvPr id="105" name="TextBox 104">
            <a:extLst>
              <a:ext uri="{FF2B5EF4-FFF2-40B4-BE49-F238E27FC236}">
                <a16:creationId xmlns:a16="http://schemas.microsoft.com/office/drawing/2014/main" id="{A2922601-A1A5-4A4D-AC74-60E84BB839D7}"/>
              </a:ext>
            </a:extLst>
          </p:cNvPr>
          <p:cNvSpPr txBox="1"/>
          <p:nvPr/>
        </p:nvSpPr>
        <p:spPr>
          <a:xfrm>
            <a:off x="9128853" y="2520570"/>
            <a:ext cx="1323754" cy="276999"/>
          </a:xfrm>
          <a:prstGeom prst="rect">
            <a:avLst/>
          </a:prstGeom>
          <a:noFill/>
        </p:spPr>
        <p:txBody>
          <a:bodyPr wrap="square">
            <a:spAutoFit/>
          </a:bodyPr>
          <a:lstStyle/>
          <a:p>
            <a:r>
              <a:rPr lang="fr-FR" sz="1200" b="1" dirty="0"/>
              <a:t>PIM</a:t>
            </a:r>
          </a:p>
        </p:txBody>
      </p:sp>
      <p:sp>
        <p:nvSpPr>
          <p:cNvPr id="106" name="TextBox 105">
            <a:extLst>
              <a:ext uri="{FF2B5EF4-FFF2-40B4-BE49-F238E27FC236}">
                <a16:creationId xmlns:a16="http://schemas.microsoft.com/office/drawing/2014/main" id="{B639762C-DB26-42BE-846C-87C295DFCAB2}"/>
              </a:ext>
            </a:extLst>
          </p:cNvPr>
          <p:cNvSpPr txBox="1"/>
          <p:nvPr/>
        </p:nvSpPr>
        <p:spPr>
          <a:xfrm>
            <a:off x="8484188" y="3253101"/>
            <a:ext cx="1707091" cy="461665"/>
          </a:xfrm>
          <a:prstGeom prst="rect">
            <a:avLst/>
          </a:prstGeom>
          <a:noFill/>
        </p:spPr>
        <p:txBody>
          <a:bodyPr wrap="square">
            <a:spAutoFit/>
          </a:bodyPr>
          <a:lstStyle/>
          <a:p>
            <a:r>
              <a:rPr lang="fr-FR" sz="1200" b="1" dirty="0"/>
              <a:t>Access </a:t>
            </a:r>
            <a:r>
              <a:rPr lang="fr-FR" sz="1200" b="1" dirty="0" err="1"/>
              <a:t>review</a:t>
            </a:r>
            <a:r>
              <a:rPr lang="fr-FR" sz="1200" b="1" dirty="0"/>
              <a:t> for Global </a:t>
            </a:r>
            <a:r>
              <a:rPr lang="fr-FR" sz="1200" b="1" dirty="0" err="1"/>
              <a:t>reader</a:t>
            </a:r>
            <a:r>
              <a:rPr lang="fr-FR" sz="1200" b="1" dirty="0"/>
              <a:t> </a:t>
            </a:r>
            <a:r>
              <a:rPr lang="fr-FR" sz="1200" b="1" dirty="0" err="1"/>
              <a:t>role</a:t>
            </a:r>
            <a:r>
              <a:rPr lang="fr-FR" sz="1200" b="1" dirty="0"/>
              <a:t>  </a:t>
            </a:r>
          </a:p>
        </p:txBody>
      </p:sp>
      <p:sp>
        <p:nvSpPr>
          <p:cNvPr id="107" name="TextBox 106">
            <a:extLst>
              <a:ext uri="{FF2B5EF4-FFF2-40B4-BE49-F238E27FC236}">
                <a16:creationId xmlns:a16="http://schemas.microsoft.com/office/drawing/2014/main" id="{AF080ABF-DA44-4D3D-93BF-805820D1126D}"/>
              </a:ext>
            </a:extLst>
          </p:cNvPr>
          <p:cNvSpPr txBox="1"/>
          <p:nvPr/>
        </p:nvSpPr>
        <p:spPr>
          <a:xfrm>
            <a:off x="8428650" y="2894610"/>
            <a:ext cx="1323754" cy="276999"/>
          </a:xfrm>
          <a:prstGeom prst="rect">
            <a:avLst/>
          </a:prstGeom>
          <a:noFill/>
        </p:spPr>
        <p:txBody>
          <a:bodyPr wrap="square">
            <a:spAutoFit/>
          </a:bodyPr>
          <a:lstStyle/>
          <a:p>
            <a:r>
              <a:rPr lang="fr-FR" sz="1200" b="1" dirty="0"/>
              <a:t>Azure AD </a:t>
            </a:r>
            <a:r>
              <a:rPr lang="fr-FR" sz="1200" b="1" dirty="0" err="1"/>
              <a:t>Roles</a:t>
            </a:r>
            <a:endParaRPr lang="fr-FR" sz="1200" b="1" dirty="0"/>
          </a:p>
        </p:txBody>
      </p:sp>
      <p:pic>
        <p:nvPicPr>
          <p:cNvPr id="92" name="Picture 91">
            <a:extLst>
              <a:ext uri="{FF2B5EF4-FFF2-40B4-BE49-F238E27FC236}">
                <a16:creationId xmlns:a16="http://schemas.microsoft.com/office/drawing/2014/main" id="{7DF5335A-381E-446F-9211-AB63760E8D1D}"/>
              </a:ext>
            </a:extLst>
          </p:cNvPr>
          <p:cNvPicPr>
            <a:picLocks noChangeAspect="1"/>
          </p:cNvPicPr>
          <p:nvPr/>
        </p:nvPicPr>
        <p:blipFill>
          <a:blip r:embed="rId8"/>
          <a:stretch>
            <a:fillRect/>
          </a:stretch>
        </p:blipFill>
        <p:spPr>
          <a:xfrm>
            <a:off x="8143334" y="3365312"/>
            <a:ext cx="332326" cy="276938"/>
          </a:xfrm>
          <a:prstGeom prst="rect">
            <a:avLst/>
          </a:prstGeom>
        </p:spPr>
      </p:pic>
      <p:cxnSp>
        <p:nvCxnSpPr>
          <p:cNvPr id="94" name="Straight Arrow Connector 93">
            <a:extLst>
              <a:ext uri="{FF2B5EF4-FFF2-40B4-BE49-F238E27FC236}">
                <a16:creationId xmlns:a16="http://schemas.microsoft.com/office/drawing/2014/main" id="{1AB2121B-6634-45EE-B979-C9BA07DAD89C}"/>
              </a:ext>
            </a:extLst>
          </p:cNvPr>
          <p:cNvCxnSpPr>
            <a:cxnSpLocks/>
            <a:stCxn id="92" idx="1"/>
          </p:cNvCxnSpPr>
          <p:nvPr/>
        </p:nvCxnSpPr>
        <p:spPr>
          <a:xfrm flipH="1">
            <a:off x="6073484" y="3503781"/>
            <a:ext cx="2069850" cy="240984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A5D17E3A-8209-4B17-9AD8-0F4A1405415C}"/>
              </a:ext>
            </a:extLst>
          </p:cNvPr>
          <p:cNvSpPr txBox="1"/>
          <p:nvPr/>
        </p:nvSpPr>
        <p:spPr>
          <a:xfrm rot="18660508">
            <a:off x="6752827" y="3775053"/>
            <a:ext cx="1707091" cy="276999"/>
          </a:xfrm>
          <a:prstGeom prst="rect">
            <a:avLst/>
          </a:prstGeom>
          <a:noFill/>
        </p:spPr>
        <p:txBody>
          <a:bodyPr wrap="square">
            <a:spAutoFit/>
          </a:bodyPr>
          <a:lstStyle/>
          <a:p>
            <a:r>
              <a:rPr lang="fr-FR" sz="1200" b="1" dirty="0" err="1"/>
              <a:t>Reviewer</a:t>
            </a:r>
            <a:r>
              <a:rPr lang="fr-FR" sz="1200" b="1" dirty="0"/>
              <a:t> </a:t>
            </a:r>
          </a:p>
        </p:txBody>
      </p:sp>
      <p:sp>
        <p:nvSpPr>
          <p:cNvPr id="117" name="Rectangle 116">
            <a:extLst>
              <a:ext uri="{FF2B5EF4-FFF2-40B4-BE49-F238E27FC236}">
                <a16:creationId xmlns:a16="http://schemas.microsoft.com/office/drawing/2014/main" id="{1CDAA287-6F2E-4C23-A3B1-20144F46BC9B}"/>
              </a:ext>
            </a:extLst>
          </p:cNvPr>
          <p:cNvSpPr/>
          <p:nvPr/>
        </p:nvSpPr>
        <p:spPr bwMode="auto">
          <a:xfrm>
            <a:off x="7852023" y="4367378"/>
            <a:ext cx="2664163" cy="189214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118" name="TextBox 117">
            <a:extLst>
              <a:ext uri="{FF2B5EF4-FFF2-40B4-BE49-F238E27FC236}">
                <a16:creationId xmlns:a16="http://schemas.microsoft.com/office/drawing/2014/main" id="{3004AD3C-8A04-4B38-ACB1-792C44A77098}"/>
              </a:ext>
            </a:extLst>
          </p:cNvPr>
          <p:cNvSpPr txBox="1"/>
          <p:nvPr/>
        </p:nvSpPr>
        <p:spPr>
          <a:xfrm>
            <a:off x="8458718" y="4371528"/>
            <a:ext cx="1831346" cy="276999"/>
          </a:xfrm>
          <a:prstGeom prst="rect">
            <a:avLst/>
          </a:prstGeom>
          <a:noFill/>
        </p:spPr>
        <p:txBody>
          <a:bodyPr wrap="square">
            <a:spAutoFit/>
          </a:bodyPr>
          <a:lstStyle/>
          <a:p>
            <a:r>
              <a:rPr lang="fr-FR" sz="1200" b="1" dirty="0">
                <a:solidFill>
                  <a:srgbClr val="0070C0"/>
                </a:solidFill>
              </a:rPr>
              <a:t>Exercise3, Task2</a:t>
            </a:r>
          </a:p>
        </p:txBody>
      </p:sp>
      <p:pic>
        <p:nvPicPr>
          <p:cNvPr id="119" name="Picture 118">
            <a:extLst>
              <a:ext uri="{FF2B5EF4-FFF2-40B4-BE49-F238E27FC236}">
                <a16:creationId xmlns:a16="http://schemas.microsoft.com/office/drawing/2014/main" id="{7E5ABA6B-1E3B-41E2-8293-AA174B2F5C05}"/>
              </a:ext>
            </a:extLst>
          </p:cNvPr>
          <p:cNvPicPr>
            <a:picLocks noChangeAspect="1"/>
          </p:cNvPicPr>
          <p:nvPr/>
        </p:nvPicPr>
        <p:blipFill>
          <a:blip r:embed="rId7"/>
          <a:stretch>
            <a:fillRect/>
          </a:stretch>
        </p:blipFill>
        <p:spPr>
          <a:xfrm>
            <a:off x="8773559" y="4678153"/>
            <a:ext cx="345143" cy="339914"/>
          </a:xfrm>
          <a:prstGeom prst="rect">
            <a:avLst/>
          </a:prstGeom>
        </p:spPr>
      </p:pic>
      <p:sp>
        <p:nvSpPr>
          <p:cNvPr id="120" name="TextBox 119">
            <a:extLst>
              <a:ext uri="{FF2B5EF4-FFF2-40B4-BE49-F238E27FC236}">
                <a16:creationId xmlns:a16="http://schemas.microsoft.com/office/drawing/2014/main" id="{4D332AB7-B3C6-4954-B28E-39349D903746}"/>
              </a:ext>
            </a:extLst>
          </p:cNvPr>
          <p:cNvSpPr txBox="1"/>
          <p:nvPr/>
        </p:nvSpPr>
        <p:spPr>
          <a:xfrm>
            <a:off x="9138280" y="4678153"/>
            <a:ext cx="1323754" cy="276999"/>
          </a:xfrm>
          <a:prstGeom prst="rect">
            <a:avLst/>
          </a:prstGeom>
          <a:noFill/>
        </p:spPr>
        <p:txBody>
          <a:bodyPr wrap="square">
            <a:spAutoFit/>
          </a:bodyPr>
          <a:lstStyle/>
          <a:p>
            <a:r>
              <a:rPr lang="fr-FR" sz="1200" b="1" dirty="0"/>
              <a:t>PIM</a:t>
            </a:r>
          </a:p>
        </p:txBody>
      </p:sp>
      <p:sp>
        <p:nvSpPr>
          <p:cNvPr id="121" name="TextBox 120">
            <a:extLst>
              <a:ext uri="{FF2B5EF4-FFF2-40B4-BE49-F238E27FC236}">
                <a16:creationId xmlns:a16="http://schemas.microsoft.com/office/drawing/2014/main" id="{8CF23181-1D6E-4636-B81F-39EB98685B11}"/>
              </a:ext>
            </a:extLst>
          </p:cNvPr>
          <p:cNvSpPr txBox="1"/>
          <p:nvPr/>
        </p:nvSpPr>
        <p:spPr>
          <a:xfrm>
            <a:off x="8574633" y="5115847"/>
            <a:ext cx="1707091" cy="276999"/>
          </a:xfrm>
          <a:prstGeom prst="rect">
            <a:avLst/>
          </a:prstGeom>
          <a:noFill/>
        </p:spPr>
        <p:txBody>
          <a:bodyPr wrap="square">
            <a:spAutoFit/>
          </a:bodyPr>
          <a:lstStyle/>
          <a:p>
            <a:r>
              <a:rPr lang="fr-FR" sz="1200" b="1" dirty="0" err="1"/>
              <a:t>Review</a:t>
            </a:r>
            <a:r>
              <a:rPr lang="fr-FR" sz="1200" b="1" dirty="0"/>
              <a:t> </a:t>
            </a:r>
            <a:r>
              <a:rPr lang="fr-FR" sz="1200" b="1" dirty="0" err="1"/>
              <a:t>alerts</a:t>
            </a:r>
            <a:endParaRPr lang="fr-FR" sz="1200" b="1" dirty="0"/>
          </a:p>
        </p:txBody>
      </p:sp>
      <p:pic>
        <p:nvPicPr>
          <p:cNvPr id="112" name="Picture 111">
            <a:extLst>
              <a:ext uri="{FF2B5EF4-FFF2-40B4-BE49-F238E27FC236}">
                <a16:creationId xmlns:a16="http://schemas.microsoft.com/office/drawing/2014/main" id="{445C6BDC-C454-4C67-96E1-49E3CE619B3A}"/>
              </a:ext>
            </a:extLst>
          </p:cNvPr>
          <p:cNvPicPr>
            <a:picLocks noChangeAspect="1"/>
          </p:cNvPicPr>
          <p:nvPr/>
        </p:nvPicPr>
        <p:blipFill>
          <a:blip r:embed="rId9"/>
          <a:stretch>
            <a:fillRect/>
          </a:stretch>
        </p:blipFill>
        <p:spPr>
          <a:xfrm>
            <a:off x="8330702" y="5141836"/>
            <a:ext cx="256032" cy="220472"/>
          </a:xfrm>
          <a:prstGeom prst="rect">
            <a:avLst/>
          </a:prstGeom>
        </p:spPr>
      </p:pic>
      <p:pic>
        <p:nvPicPr>
          <p:cNvPr id="114" name="Picture 113">
            <a:extLst>
              <a:ext uri="{FF2B5EF4-FFF2-40B4-BE49-F238E27FC236}">
                <a16:creationId xmlns:a16="http://schemas.microsoft.com/office/drawing/2014/main" id="{6D28B01C-857E-4BBD-B644-6F0466B33BEF}"/>
              </a:ext>
            </a:extLst>
          </p:cNvPr>
          <p:cNvPicPr>
            <a:picLocks noChangeAspect="1"/>
          </p:cNvPicPr>
          <p:nvPr/>
        </p:nvPicPr>
        <p:blipFill>
          <a:blip r:embed="rId10"/>
          <a:stretch>
            <a:fillRect/>
          </a:stretch>
        </p:blipFill>
        <p:spPr>
          <a:xfrm>
            <a:off x="8339995" y="5445132"/>
            <a:ext cx="256032" cy="247498"/>
          </a:xfrm>
          <a:prstGeom prst="rect">
            <a:avLst/>
          </a:prstGeom>
        </p:spPr>
      </p:pic>
      <p:sp>
        <p:nvSpPr>
          <p:cNvPr id="130" name="TextBox 129">
            <a:extLst>
              <a:ext uri="{FF2B5EF4-FFF2-40B4-BE49-F238E27FC236}">
                <a16:creationId xmlns:a16="http://schemas.microsoft.com/office/drawing/2014/main" id="{4532CF7F-CC50-4F41-90BD-924BD75B85CF}"/>
              </a:ext>
            </a:extLst>
          </p:cNvPr>
          <p:cNvSpPr txBox="1"/>
          <p:nvPr/>
        </p:nvSpPr>
        <p:spPr>
          <a:xfrm>
            <a:off x="8596027" y="5416081"/>
            <a:ext cx="1707091" cy="276999"/>
          </a:xfrm>
          <a:prstGeom prst="rect">
            <a:avLst/>
          </a:prstGeom>
          <a:noFill/>
        </p:spPr>
        <p:txBody>
          <a:bodyPr wrap="square">
            <a:spAutoFit/>
          </a:bodyPr>
          <a:lstStyle/>
          <a:p>
            <a:r>
              <a:rPr lang="fr-FR" sz="1200" b="1" dirty="0" err="1"/>
              <a:t>Overview</a:t>
            </a:r>
            <a:endParaRPr lang="fr-FR" sz="1200" b="1" dirty="0"/>
          </a:p>
        </p:txBody>
      </p:sp>
      <p:pic>
        <p:nvPicPr>
          <p:cNvPr id="125" name="Picture 124">
            <a:extLst>
              <a:ext uri="{FF2B5EF4-FFF2-40B4-BE49-F238E27FC236}">
                <a16:creationId xmlns:a16="http://schemas.microsoft.com/office/drawing/2014/main" id="{AA6EDBFC-E1B9-478B-8BCA-F7756014885A}"/>
              </a:ext>
            </a:extLst>
          </p:cNvPr>
          <p:cNvPicPr>
            <a:picLocks noChangeAspect="1"/>
          </p:cNvPicPr>
          <p:nvPr/>
        </p:nvPicPr>
        <p:blipFill>
          <a:blip r:embed="rId11"/>
          <a:stretch>
            <a:fillRect/>
          </a:stretch>
        </p:blipFill>
        <p:spPr>
          <a:xfrm>
            <a:off x="8357539" y="5767310"/>
            <a:ext cx="247650" cy="285750"/>
          </a:xfrm>
          <a:prstGeom prst="rect">
            <a:avLst/>
          </a:prstGeom>
        </p:spPr>
      </p:pic>
      <p:sp>
        <p:nvSpPr>
          <p:cNvPr id="133" name="TextBox 132">
            <a:extLst>
              <a:ext uri="{FF2B5EF4-FFF2-40B4-BE49-F238E27FC236}">
                <a16:creationId xmlns:a16="http://schemas.microsoft.com/office/drawing/2014/main" id="{7321FF9E-F889-4BCE-BBFF-BE24BF12F865}"/>
              </a:ext>
            </a:extLst>
          </p:cNvPr>
          <p:cNvSpPr txBox="1"/>
          <p:nvPr/>
        </p:nvSpPr>
        <p:spPr>
          <a:xfrm>
            <a:off x="8586734" y="5739409"/>
            <a:ext cx="1707091" cy="276999"/>
          </a:xfrm>
          <a:prstGeom prst="rect">
            <a:avLst/>
          </a:prstGeom>
          <a:noFill/>
        </p:spPr>
        <p:txBody>
          <a:bodyPr wrap="square">
            <a:spAutoFit/>
          </a:bodyPr>
          <a:lstStyle/>
          <a:p>
            <a:r>
              <a:rPr lang="fr-FR" sz="1200" b="1" dirty="0"/>
              <a:t>Resource audit</a:t>
            </a:r>
          </a:p>
        </p:txBody>
      </p:sp>
    </p:spTree>
    <p:extLst>
      <p:ext uri="{BB962C8B-B14F-4D97-AF65-F5344CB8AC3E}">
        <p14:creationId xmlns:p14="http://schemas.microsoft.com/office/powerpoint/2010/main" val="895965867"/>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06 – Implement Directory Synchronization</a:t>
            </a:r>
            <a:endParaRPr lang="en-US" dirty="0"/>
          </a:p>
        </p:txBody>
      </p:sp>
      <p:sp>
        <p:nvSpPr>
          <p:cNvPr id="3" name="Rectangle 2">
            <a:extLst>
              <a:ext uri="{FF2B5EF4-FFF2-40B4-BE49-F238E27FC236}">
                <a16:creationId xmlns:a16="http://schemas.microsoft.com/office/drawing/2014/main" id="{A6264D39-BC13-480D-82DE-7EEE950D91E6}"/>
              </a:ext>
            </a:extLst>
          </p:cNvPr>
          <p:cNvSpPr/>
          <p:nvPr/>
        </p:nvSpPr>
        <p:spPr bwMode="auto">
          <a:xfrm>
            <a:off x="578709" y="1210924"/>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Deploy an Azure VM hosting an Active Directory domain controller.</a:t>
            </a:r>
          </a:p>
        </p:txBody>
      </p:sp>
      <p:sp>
        <p:nvSpPr>
          <p:cNvPr id="4" name="Rectangle 3">
            <a:extLst>
              <a:ext uri="{FF2B5EF4-FFF2-40B4-BE49-F238E27FC236}">
                <a16:creationId xmlns:a16="http://schemas.microsoft.com/office/drawing/2014/main" id="{DC2E4495-D7D2-4E70-8B9A-67FFCB2EBD27}"/>
              </a:ext>
            </a:extLst>
          </p:cNvPr>
          <p:cNvSpPr/>
          <p:nvPr/>
        </p:nvSpPr>
        <p:spPr bwMode="auto">
          <a:xfrm>
            <a:off x="578709" y="2156365"/>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and configure an Azure Active Directory tenant. </a:t>
            </a:r>
          </a:p>
        </p:txBody>
      </p:sp>
      <p:sp>
        <p:nvSpPr>
          <p:cNvPr id="5" name="Rectangle 4">
            <a:extLst>
              <a:ext uri="{FF2B5EF4-FFF2-40B4-BE49-F238E27FC236}">
                <a16:creationId xmlns:a16="http://schemas.microsoft.com/office/drawing/2014/main" id="{63CF6F1B-E803-4520-83D4-2C5753097A06}"/>
              </a:ext>
            </a:extLst>
          </p:cNvPr>
          <p:cNvSpPr/>
          <p:nvPr/>
        </p:nvSpPr>
        <p:spPr bwMode="auto">
          <a:xfrm>
            <a:off x="578709" y="3143085"/>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Synchronize Active Directory forest with an Azure Active Directory tenant.</a:t>
            </a:r>
          </a:p>
        </p:txBody>
      </p:sp>
      <p:grpSp>
        <p:nvGrpSpPr>
          <p:cNvPr id="9" name="Group 8" descr="AD Connect synchronizes passwords between an on-premises domain controller and Azure Active Directory. ">
            <a:extLst>
              <a:ext uri="{FF2B5EF4-FFF2-40B4-BE49-F238E27FC236}">
                <a16:creationId xmlns:a16="http://schemas.microsoft.com/office/drawing/2014/main" id="{ABD82B3A-2314-46F4-97EF-F11EA38E2BFE}"/>
              </a:ext>
            </a:extLst>
          </p:cNvPr>
          <p:cNvGrpSpPr/>
          <p:nvPr/>
        </p:nvGrpSpPr>
        <p:grpSpPr>
          <a:xfrm>
            <a:off x="8068827" y="1439059"/>
            <a:ext cx="3033425" cy="4392841"/>
            <a:chOff x="8068827" y="1439059"/>
            <a:chExt cx="3033425" cy="4392840"/>
          </a:xfrm>
        </p:grpSpPr>
        <p:pic>
          <p:nvPicPr>
            <p:cNvPr id="6" name="Picture 5">
              <a:extLst>
                <a:ext uri="{FF2B5EF4-FFF2-40B4-BE49-F238E27FC236}">
                  <a16:creationId xmlns:a16="http://schemas.microsoft.com/office/drawing/2014/main" id="{7C87F6F9-A22C-4677-9D08-E9603775E93F}"/>
                </a:ext>
              </a:extLst>
            </p:cNvPr>
            <p:cNvPicPr>
              <a:picLocks noChangeAspect="1"/>
            </p:cNvPicPr>
            <p:nvPr/>
          </p:nvPicPr>
          <p:blipFill>
            <a:blip r:embed="rId3"/>
            <a:stretch>
              <a:fillRect/>
            </a:stretch>
          </p:blipFill>
          <p:spPr>
            <a:xfrm>
              <a:off x="8886938" y="4111377"/>
              <a:ext cx="1209349" cy="874084"/>
            </a:xfrm>
            <a:prstGeom prst="rect">
              <a:avLst/>
            </a:prstGeom>
          </p:spPr>
        </p:pic>
        <p:sp>
          <p:nvSpPr>
            <p:cNvPr id="8" name="TextBox 7">
              <a:extLst>
                <a:ext uri="{FF2B5EF4-FFF2-40B4-BE49-F238E27FC236}">
                  <a16:creationId xmlns:a16="http://schemas.microsoft.com/office/drawing/2014/main" id="{742D83D9-1845-4123-9B1A-58ACB6F9C214}"/>
                </a:ext>
              </a:extLst>
            </p:cNvPr>
            <p:cNvSpPr txBox="1"/>
            <p:nvPr/>
          </p:nvSpPr>
          <p:spPr>
            <a:xfrm>
              <a:off x="8068827" y="4908569"/>
              <a:ext cx="2766182" cy="923330"/>
            </a:xfrm>
            <a:prstGeom prst="rect">
              <a:avLst/>
            </a:prstGeom>
            <a:solidFill>
              <a:schemeClr val="bg1"/>
            </a:solidFill>
          </p:spPr>
          <p:txBody>
            <a:bodyPr wrap="square">
              <a:spAutoFit/>
            </a:bodyPr>
            <a:lstStyle/>
            <a:p>
              <a:pPr algn="ctr"/>
              <a:r>
                <a:rPr lang="en-US" sz="1800" dirty="0"/>
                <a:t>On-premises Active Directory Domain Controller (simulated)</a:t>
              </a:r>
            </a:p>
          </p:txBody>
        </p:sp>
        <p:pic>
          <p:nvPicPr>
            <p:cNvPr id="12" name="Picture 11">
              <a:extLst>
                <a:ext uri="{FF2B5EF4-FFF2-40B4-BE49-F238E27FC236}">
                  <a16:creationId xmlns:a16="http://schemas.microsoft.com/office/drawing/2014/main" id="{821B0536-DD06-4AE3-8E47-84CE210B1F4B}"/>
                </a:ext>
              </a:extLst>
            </p:cNvPr>
            <p:cNvPicPr>
              <a:picLocks noChangeAspect="1"/>
            </p:cNvPicPr>
            <p:nvPr/>
          </p:nvPicPr>
          <p:blipFill>
            <a:blip r:embed="rId4"/>
            <a:stretch>
              <a:fillRect/>
            </a:stretch>
          </p:blipFill>
          <p:spPr>
            <a:xfrm>
              <a:off x="8771844" y="1859918"/>
              <a:ext cx="1266825" cy="1095375"/>
            </a:xfrm>
            <a:prstGeom prst="rect">
              <a:avLst/>
            </a:prstGeom>
          </p:spPr>
        </p:pic>
        <p:sp>
          <p:nvSpPr>
            <p:cNvPr id="14" name="TextBox 13">
              <a:extLst>
                <a:ext uri="{FF2B5EF4-FFF2-40B4-BE49-F238E27FC236}">
                  <a16:creationId xmlns:a16="http://schemas.microsoft.com/office/drawing/2014/main" id="{62173BF9-5168-401D-BF78-1719F0AE0F1A}"/>
                </a:ext>
              </a:extLst>
            </p:cNvPr>
            <p:cNvSpPr txBox="1"/>
            <p:nvPr/>
          </p:nvSpPr>
          <p:spPr>
            <a:xfrm>
              <a:off x="8108521" y="1439059"/>
              <a:ext cx="2766182" cy="369332"/>
            </a:xfrm>
            <a:prstGeom prst="rect">
              <a:avLst/>
            </a:prstGeom>
            <a:solidFill>
              <a:schemeClr val="bg1"/>
            </a:solidFill>
          </p:spPr>
          <p:txBody>
            <a:bodyPr wrap="square">
              <a:spAutoFit/>
            </a:bodyPr>
            <a:lstStyle/>
            <a:p>
              <a:pPr algn="ctr"/>
              <a:r>
                <a:rPr lang="en-US" sz="1800" dirty="0"/>
                <a:t>Azure Active Directory</a:t>
              </a:r>
            </a:p>
          </p:txBody>
        </p:sp>
        <p:sp>
          <p:nvSpPr>
            <p:cNvPr id="15" name="Arrow: Up-Down 14">
              <a:extLst>
                <a:ext uri="{FF2B5EF4-FFF2-40B4-BE49-F238E27FC236}">
                  <a16:creationId xmlns:a16="http://schemas.microsoft.com/office/drawing/2014/main" id="{2D850021-6580-4A9A-AEED-9F9206BF97A3}"/>
                </a:ext>
              </a:extLst>
            </p:cNvPr>
            <p:cNvSpPr/>
            <p:nvPr/>
          </p:nvSpPr>
          <p:spPr bwMode="auto">
            <a:xfrm>
              <a:off x="9254532" y="3025813"/>
              <a:ext cx="341644" cy="1085564"/>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7772992B-6ACE-4556-8A0A-07EB6E9B2826}"/>
                </a:ext>
              </a:extLst>
            </p:cNvPr>
            <p:cNvSpPr txBox="1"/>
            <p:nvPr/>
          </p:nvSpPr>
          <p:spPr>
            <a:xfrm>
              <a:off x="9596177" y="3343449"/>
              <a:ext cx="1506075" cy="369332"/>
            </a:xfrm>
            <a:prstGeom prst="rect">
              <a:avLst/>
            </a:prstGeom>
            <a:solidFill>
              <a:schemeClr val="bg1"/>
            </a:solidFill>
          </p:spPr>
          <p:txBody>
            <a:bodyPr wrap="square">
              <a:spAutoFit/>
            </a:bodyPr>
            <a:lstStyle/>
            <a:p>
              <a:pPr algn="ctr"/>
              <a:r>
                <a:rPr lang="en-US" sz="1800" dirty="0"/>
                <a:t>AD Connect</a:t>
              </a:r>
            </a:p>
          </p:txBody>
        </p:sp>
      </p:grpSp>
      <p:sp>
        <p:nvSpPr>
          <p:cNvPr id="10" name="Rectangle 9">
            <a:extLst>
              <a:ext uri="{FF2B5EF4-FFF2-40B4-BE49-F238E27FC236}">
                <a16:creationId xmlns:a16="http://schemas.microsoft.com/office/drawing/2014/main" id="{395A6B56-A9B0-42E7-9F3F-D8FC3C847CDC}"/>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10192102"/>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0F9F-3B11-49D5-A95E-3BD1F963E0A2}"/>
              </a:ext>
            </a:extLst>
          </p:cNvPr>
          <p:cNvSpPr>
            <a:spLocks noGrp="1"/>
          </p:cNvSpPr>
          <p:nvPr>
            <p:ph type="title"/>
          </p:nvPr>
        </p:nvSpPr>
        <p:spPr/>
        <p:txBody>
          <a:bodyPr/>
          <a:lstStyle/>
          <a:p>
            <a:r>
              <a:rPr lang="en-US" dirty="0">
                <a:ea typeface="+mj-lt"/>
                <a:cs typeface="+mj-lt"/>
              </a:rPr>
              <a:t>Lab 06 – Implement Directory Synchronization</a:t>
            </a:r>
            <a:endParaRPr lang="fr-FR" dirty="0"/>
          </a:p>
        </p:txBody>
      </p:sp>
      <p:sp>
        <p:nvSpPr>
          <p:cNvPr id="6" name="Rectangle 5">
            <a:extLst>
              <a:ext uri="{FF2B5EF4-FFF2-40B4-BE49-F238E27FC236}">
                <a16:creationId xmlns:a16="http://schemas.microsoft.com/office/drawing/2014/main" id="{CBC3B3D6-3C94-4D50-B454-9731A32BC38C}"/>
              </a:ext>
            </a:extLst>
          </p:cNvPr>
          <p:cNvSpPr/>
          <p:nvPr/>
        </p:nvSpPr>
        <p:spPr bwMode="auto">
          <a:xfrm>
            <a:off x="236479" y="1086116"/>
            <a:ext cx="4790436" cy="30413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97C16961-4F83-4351-9A78-AFD9B48FF692}"/>
              </a:ext>
            </a:extLst>
          </p:cNvPr>
          <p:cNvSpPr txBox="1"/>
          <p:nvPr/>
        </p:nvSpPr>
        <p:spPr>
          <a:xfrm>
            <a:off x="1553260" y="2643709"/>
            <a:ext cx="795135" cy="646331"/>
          </a:xfrm>
          <a:prstGeom prst="rect">
            <a:avLst/>
          </a:prstGeom>
          <a:noFill/>
        </p:spPr>
        <p:txBody>
          <a:bodyPr wrap="square">
            <a:spAutoFit/>
          </a:bodyPr>
          <a:lstStyle/>
          <a:p>
            <a:pPr algn="ctr"/>
            <a:r>
              <a:rPr lang="fr-FR" sz="1200" b="1" dirty="0" err="1"/>
              <a:t>adVM</a:t>
            </a:r>
            <a:endParaRPr lang="fr-FR" sz="1200" b="1" dirty="0"/>
          </a:p>
          <a:p>
            <a:pPr algn="ctr"/>
            <a:r>
              <a:rPr lang="fr-FR" sz="1200" dirty="0"/>
              <a:t>10.0.0.4</a:t>
            </a:r>
          </a:p>
          <a:p>
            <a:pPr algn="ctr"/>
            <a:endParaRPr lang="fr-FR" sz="1200" b="1" dirty="0"/>
          </a:p>
        </p:txBody>
      </p:sp>
      <p:pic>
        <p:nvPicPr>
          <p:cNvPr id="12" name="Graphic 11">
            <a:extLst>
              <a:ext uri="{FF2B5EF4-FFF2-40B4-BE49-F238E27FC236}">
                <a16:creationId xmlns:a16="http://schemas.microsoft.com/office/drawing/2014/main" id="{502F2383-9668-4C4F-BC1B-0840109DA4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615" y="1942057"/>
            <a:ext cx="420688" cy="420688"/>
          </a:xfrm>
          <a:prstGeom prst="rect">
            <a:avLst/>
          </a:prstGeom>
        </p:spPr>
      </p:pic>
      <p:sp>
        <p:nvSpPr>
          <p:cNvPr id="14" name="Rectangle 13">
            <a:extLst>
              <a:ext uri="{FF2B5EF4-FFF2-40B4-BE49-F238E27FC236}">
                <a16:creationId xmlns:a16="http://schemas.microsoft.com/office/drawing/2014/main" id="{3F30A63B-FEF2-4980-95A1-E9E4BF4A3F57}"/>
              </a:ext>
            </a:extLst>
          </p:cNvPr>
          <p:cNvSpPr/>
          <p:nvPr/>
        </p:nvSpPr>
        <p:spPr bwMode="auto">
          <a:xfrm>
            <a:off x="856614" y="2373373"/>
            <a:ext cx="2479973" cy="141794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16" name="TextBox 15">
            <a:extLst>
              <a:ext uri="{FF2B5EF4-FFF2-40B4-BE49-F238E27FC236}">
                <a16:creationId xmlns:a16="http://schemas.microsoft.com/office/drawing/2014/main" id="{088BBCF7-F5FC-4001-8850-A37FAE48C1D0}"/>
              </a:ext>
            </a:extLst>
          </p:cNvPr>
          <p:cNvSpPr txBox="1"/>
          <p:nvPr/>
        </p:nvSpPr>
        <p:spPr>
          <a:xfrm>
            <a:off x="1277303" y="1979414"/>
            <a:ext cx="2742164" cy="276999"/>
          </a:xfrm>
          <a:prstGeom prst="rect">
            <a:avLst/>
          </a:prstGeom>
          <a:noFill/>
        </p:spPr>
        <p:txBody>
          <a:bodyPr wrap="square">
            <a:spAutoFit/>
          </a:bodyPr>
          <a:lstStyle/>
          <a:p>
            <a:r>
              <a:rPr lang="fr-FR" sz="1200" b="1" dirty="0" err="1"/>
              <a:t>adVNET</a:t>
            </a:r>
            <a:r>
              <a:rPr lang="fr-FR" sz="1200" b="1" dirty="0"/>
              <a:t> </a:t>
            </a:r>
            <a:r>
              <a:rPr lang="fr-FR" sz="1200" dirty="0"/>
              <a:t>10.0.0.0/16</a:t>
            </a:r>
          </a:p>
        </p:txBody>
      </p:sp>
      <p:sp>
        <p:nvSpPr>
          <p:cNvPr id="18" name="Rectangle 17">
            <a:extLst>
              <a:ext uri="{FF2B5EF4-FFF2-40B4-BE49-F238E27FC236}">
                <a16:creationId xmlns:a16="http://schemas.microsoft.com/office/drawing/2014/main" id="{72814972-C891-42EB-9D5E-D04765DBB268}"/>
              </a:ext>
            </a:extLst>
          </p:cNvPr>
          <p:cNvSpPr/>
          <p:nvPr/>
        </p:nvSpPr>
        <p:spPr bwMode="auto">
          <a:xfrm>
            <a:off x="1079778" y="2667744"/>
            <a:ext cx="1654824" cy="10009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20" name="TextBox 19">
            <a:extLst>
              <a:ext uri="{FF2B5EF4-FFF2-40B4-BE49-F238E27FC236}">
                <a16:creationId xmlns:a16="http://schemas.microsoft.com/office/drawing/2014/main" id="{E8D48735-DE46-4773-A249-34FECAC745D0}"/>
              </a:ext>
            </a:extLst>
          </p:cNvPr>
          <p:cNvSpPr txBox="1"/>
          <p:nvPr/>
        </p:nvSpPr>
        <p:spPr>
          <a:xfrm>
            <a:off x="1036233" y="2393092"/>
            <a:ext cx="1867385" cy="276999"/>
          </a:xfrm>
          <a:prstGeom prst="rect">
            <a:avLst/>
          </a:prstGeom>
          <a:noFill/>
        </p:spPr>
        <p:txBody>
          <a:bodyPr wrap="square">
            <a:spAutoFit/>
          </a:bodyPr>
          <a:lstStyle/>
          <a:p>
            <a:r>
              <a:rPr lang="fr-FR" sz="1200" b="1" dirty="0" err="1"/>
              <a:t>adSubnet</a:t>
            </a:r>
            <a:r>
              <a:rPr lang="fr-FR" sz="1200" b="1" dirty="0"/>
              <a:t> </a:t>
            </a:r>
            <a:r>
              <a:rPr lang="fr-FR" sz="1200" dirty="0"/>
              <a:t>10.0.0.0/24</a:t>
            </a:r>
          </a:p>
        </p:txBody>
      </p:sp>
      <p:sp>
        <p:nvSpPr>
          <p:cNvPr id="22" name="TextBox 21">
            <a:extLst>
              <a:ext uri="{FF2B5EF4-FFF2-40B4-BE49-F238E27FC236}">
                <a16:creationId xmlns:a16="http://schemas.microsoft.com/office/drawing/2014/main" id="{65F8D39E-D31C-4C4B-A43B-75FEDBE4C666}"/>
              </a:ext>
            </a:extLst>
          </p:cNvPr>
          <p:cNvSpPr txBox="1"/>
          <p:nvPr/>
        </p:nvSpPr>
        <p:spPr>
          <a:xfrm>
            <a:off x="1066959" y="1536732"/>
            <a:ext cx="1323754" cy="276999"/>
          </a:xfrm>
          <a:prstGeom prst="rect">
            <a:avLst/>
          </a:prstGeom>
          <a:noFill/>
        </p:spPr>
        <p:txBody>
          <a:bodyPr wrap="square">
            <a:spAutoFit/>
          </a:bodyPr>
          <a:lstStyle/>
          <a:p>
            <a:r>
              <a:rPr lang="en-US" sz="1200" b="1" i="0" dirty="0">
                <a:solidFill>
                  <a:srgbClr val="222222"/>
                </a:solidFill>
                <a:effectLst/>
                <a:latin typeface="segoe-ui_normal"/>
              </a:rPr>
              <a:t>AZ500LAB06</a:t>
            </a:r>
            <a:endParaRPr lang="fr-FR" sz="1200" b="1" dirty="0"/>
          </a:p>
        </p:txBody>
      </p:sp>
      <p:sp>
        <p:nvSpPr>
          <p:cNvPr id="24" name="Rectangle 23">
            <a:extLst>
              <a:ext uri="{FF2B5EF4-FFF2-40B4-BE49-F238E27FC236}">
                <a16:creationId xmlns:a16="http://schemas.microsoft.com/office/drawing/2014/main" id="{E4A0CD05-C0AD-4000-8781-F08C1F1BE832}"/>
              </a:ext>
            </a:extLst>
          </p:cNvPr>
          <p:cNvSpPr/>
          <p:nvPr/>
        </p:nvSpPr>
        <p:spPr bwMode="auto">
          <a:xfrm>
            <a:off x="686557" y="1909082"/>
            <a:ext cx="4051402" cy="211616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pic>
        <p:nvPicPr>
          <p:cNvPr id="26" name="Graphic 25">
            <a:extLst>
              <a:ext uri="{FF2B5EF4-FFF2-40B4-BE49-F238E27FC236}">
                <a16:creationId xmlns:a16="http://schemas.microsoft.com/office/drawing/2014/main" id="{D48DB467-EF35-46F6-8BC8-2D013F1A76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557" y="1484315"/>
            <a:ext cx="383916" cy="383916"/>
          </a:xfrm>
          <a:prstGeom prst="rect">
            <a:avLst/>
          </a:prstGeom>
        </p:spPr>
      </p:pic>
      <p:sp>
        <p:nvSpPr>
          <p:cNvPr id="28" name="TextBox 27">
            <a:extLst>
              <a:ext uri="{FF2B5EF4-FFF2-40B4-BE49-F238E27FC236}">
                <a16:creationId xmlns:a16="http://schemas.microsoft.com/office/drawing/2014/main" id="{6B851B34-082C-434A-8D23-DD0A6FED6489}"/>
              </a:ext>
            </a:extLst>
          </p:cNvPr>
          <p:cNvSpPr txBox="1"/>
          <p:nvPr/>
        </p:nvSpPr>
        <p:spPr>
          <a:xfrm>
            <a:off x="223135" y="1074305"/>
            <a:ext cx="2167578" cy="276999"/>
          </a:xfrm>
          <a:prstGeom prst="rect">
            <a:avLst/>
          </a:prstGeom>
          <a:noFill/>
        </p:spPr>
        <p:txBody>
          <a:bodyPr wrap="square">
            <a:spAutoFit/>
          </a:bodyPr>
          <a:lstStyle/>
          <a:p>
            <a:r>
              <a:rPr lang="fr-FR" sz="1200" b="1" dirty="0">
                <a:solidFill>
                  <a:srgbClr val="0070C0"/>
                </a:solidFill>
              </a:rPr>
              <a:t>Exercise1, Task1, Task2</a:t>
            </a:r>
          </a:p>
        </p:txBody>
      </p:sp>
      <p:sp>
        <p:nvSpPr>
          <p:cNvPr id="25" name="Rectangle 24">
            <a:extLst>
              <a:ext uri="{FF2B5EF4-FFF2-40B4-BE49-F238E27FC236}">
                <a16:creationId xmlns:a16="http://schemas.microsoft.com/office/drawing/2014/main" id="{6F7F3FDC-9E31-46F4-8158-587770F67C35}"/>
              </a:ext>
            </a:extLst>
          </p:cNvPr>
          <p:cNvSpPr/>
          <p:nvPr/>
        </p:nvSpPr>
        <p:spPr bwMode="auto">
          <a:xfrm>
            <a:off x="7484314" y="2489732"/>
            <a:ext cx="3111291" cy="16006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BE023024-698C-4D01-8265-6AAD5D5BB13D}"/>
              </a:ext>
            </a:extLst>
          </p:cNvPr>
          <p:cNvSpPr txBox="1"/>
          <p:nvPr/>
        </p:nvSpPr>
        <p:spPr>
          <a:xfrm>
            <a:off x="7679487" y="2484237"/>
            <a:ext cx="1930785" cy="276999"/>
          </a:xfrm>
          <a:prstGeom prst="rect">
            <a:avLst/>
          </a:prstGeom>
          <a:noFill/>
        </p:spPr>
        <p:txBody>
          <a:bodyPr wrap="square">
            <a:spAutoFit/>
          </a:bodyPr>
          <a:lstStyle/>
          <a:p>
            <a:r>
              <a:rPr lang="fr-FR" sz="1200" b="1" dirty="0">
                <a:solidFill>
                  <a:srgbClr val="0070C0"/>
                </a:solidFill>
              </a:rPr>
              <a:t>Exercise2, Task1, Task2</a:t>
            </a:r>
          </a:p>
        </p:txBody>
      </p:sp>
      <p:pic>
        <p:nvPicPr>
          <p:cNvPr id="30" name="Graphic 29">
            <a:extLst>
              <a:ext uri="{FF2B5EF4-FFF2-40B4-BE49-F238E27FC236}">
                <a16:creationId xmlns:a16="http://schemas.microsoft.com/office/drawing/2014/main" id="{64F701C4-2A15-4D30-B480-33A85AD4E8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03191" y="2722965"/>
            <a:ext cx="658707" cy="658707"/>
          </a:xfrm>
          <a:prstGeom prst="rect">
            <a:avLst/>
          </a:prstGeom>
        </p:spPr>
      </p:pic>
      <p:sp>
        <p:nvSpPr>
          <p:cNvPr id="32" name="TextBox 31">
            <a:extLst>
              <a:ext uri="{FF2B5EF4-FFF2-40B4-BE49-F238E27FC236}">
                <a16:creationId xmlns:a16="http://schemas.microsoft.com/office/drawing/2014/main" id="{0D5682DC-4749-41D9-979E-C4D601093E84}"/>
              </a:ext>
            </a:extLst>
          </p:cNvPr>
          <p:cNvSpPr txBox="1"/>
          <p:nvPr/>
        </p:nvSpPr>
        <p:spPr>
          <a:xfrm>
            <a:off x="8349213" y="3241087"/>
            <a:ext cx="1486434" cy="1031051"/>
          </a:xfrm>
          <a:prstGeom prst="rect">
            <a:avLst/>
          </a:prstGeom>
          <a:noFill/>
        </p:spPr>
        <p:txBody>
          <a:bodyPr wrap="square" lIns="182880" tIns="146304" rIns="182880" bIns="146304" rtlCol="0">
            <a:spAutoFit/>
          </a:bodyPr>
          <a:lstStyle/>
          <a:p>
            <a:pPr>
              <a:lnSpc>
                <a:spcPct val="90000"/>
              </a:lnSpc>
              <a:spcAft>
                <a:spcPts val="600"/>
              </a:spcAft>
            </a:pPr>
            <a:r>
              <a:rPr lang="en-US" sz="1400" b="1" dirty="0" err="1">
                <a:gradFill>
                  <a:gsLst>
                    <a:gs pos="2917">
                      <a:schemeClr val="tx1"/>
                    </a:gs>
                    <a:gs pos="30000">
                      <a:schemeClr val="tx1"/>
                    </a:gs>
                  </a:gsLst>
                  <a:lin ang="5400000" scaled="0"/>
                </a:gradFill>
              </a:rPr>
              <a:t>AdatumSync</a:t>
            </a:r>
            <a:endParaRPr lang="en-US" sz="1400" b="1" dirty="0">
              <a:gradFill>
                <a:gsLst>
                  <a:gs pos="2917">
                    <a:schemeClr val="tx1"/>
                  </a:gs>
                  <a:gs pos="30000">
                    <a:schemeClr val="tx1"/>
                  </a:gs>
                </a:gsLst>
                <a:lin ang="5400000" scaled="0"/>
              </a:gradFill>
            </a:endParaRPr>
          </a:p>
          <a:p>
            <a:pPr>
              <a:lnSpc>
                <a:spcPct val="90000"/>
              </a:lnSpc>
              <a:spcAft>
                <a:spcPts val="600"/>
              </a:spcAft>
            </a:pPr>
            <a:r>
              <a:rPr lang="fr-FR" sz="1400" b="1" dirty="0"/>
              <a:t>Adatum.com</a:t>
            </a:r>
            <a:endParaRPr lang="fr-FR" sz="1400" dirty="0"/>
          </a:p>
          <a:p>
            <a:pPr>
              <a:lnSpc>
                <a:spcPct val="90000"/>
              </a:lnSpc>
              <a:spcAft>
                <a:spcPts val="600"/>
              </a:spcAft>
            </a:pPr>
            <a:endParaRPr lang="fr-FR" sz="1400" b="1" dirty="0" err="1">
              <a:gradFill>
                <a:gsLst>
                  <a:gs pos="2917">
                    <a:schemeClr val="tx1"/>
                  </a:gs>
                  <a:gs pos="30000">
                    <a:schemeClr val="tx1"/>
                  </a:gs>
                </a:gsLst>
                <a:lin ang="5400000" scaled="0"/>
              </a:gradFill>
            </a:endParaRPr>
          </a:p>
        </p:txBody>
      </p:sp>
      <p:sp>
        <p:nvSpPr>
          <p:cNvPr id="33" name="Rectangle 32">
            <a:extLst>
              <a:ext uri="{FF2B5EF4-FFF2-40B4-BE49-F238E27FC236}">
                <a16:creationId xmlns:a16="http://schemas.microsoft.com/office/drawing/2014/main" id="{AA3B007C-F8D6-4850-8ED4-94AB2C381C04}"/>
              </a:ext>
            </a:extLst>
          </p:cNvPr>
          <p:cNvSpPr/>
          <p:nvPr/>
        </p:nvSpPr>
        <p:spPr bwMode="auto">
          <a:xfrm>
            <a:off x="8856766" y="4793929"/>
            <a:ext cx="2246128" cy="1166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a:extLst>
              <a:ext uri="{FF2B5EF4-FFF2-40B4-BE49-F238E27FC236}">
                <a16:creationId xmlns:a16="http://schemas.microsoft.com/office/drawing/2014/main" id="{0613FFA6-E699-4C53-8F83-B5AA1D5B8033}"/>
              </a:ext>
            </a:extLst>
          </p:cNvPr>
          <p:cNvSpPr txBox="1"/>
          <p:nvPr/>
        </p:nvSpPr>
        <p:spPr>
          <a:xfrm>
            <a:off x="8897725" y="4794530"/>
            <a:ext cx="1831346" cy="276999"/>
          </a:xfrm>
          <a:prstGeom prst="rect">
            <a:avLst/>
          </a:prstGeom>
          <a:noFill/>
        </p:spPr>
        <p:txBody>
          <a:bodyPr wrap="square">
            <a:spAutoFit/>
          </a:bodyPr>
          <a:lstStyle/>
          <a:p>
            <a:r>
              <a:rPr lang="fr-FR" sz="1200" b="1" dirty="0">
                <a:solidFill>
                  <a:srgbClr val="0070C0"/>
                </a:solidFill>
              </a:rPr>
              <a:t>Exercise2, Task3</a:t>
            </a:r>
          </a:p>
        </p:txBody>
      </p:sp>
      <p:sp>
        <p:nvSpPr>
          <p:cNvPr id="40" name="TextBox 39">
            <a:extLst>
              <a:ext uri="{FF2B5EF4-FFF2-40B4-BE49-F238E27FC236}">
                <a16:creationId xmlns:a16="http://schemas.microsoft.com/office/drawing/2014/main" id="{5FD7100A-DA82-4B82-88E7-3624D408C654}"/>
              </a:ext>
            </a:extLst>
          </p:cNvPr>
          <p:cNvSpPr txBox="1"/>
          <p:nvPr/>
        </p:nvSpPr>
        <p:spPr>
          <a:xfrm>
            <a:off x="8858762" y="5400743"/>
            <a:ext cx="2244131" cy="461665"/>
          </a:xfrm>
          <a:prstGeom prst="rect">
            <a:avLst/>
          </a:prstGeom>
          <a:noFill/>
        </p:spPr>
        <p:txBody>
          <a:bodyPr wrap="square">
            <a:spAutoFit/>
          </a:bodyPr>
          <a:lstStyle/>
          <a:p>
            <a:pPr algn="ctr"/>
            <a:r>
              <a:rPr lang="fr-FR" sz="1200" b="1" dirty="0" err="1"/>
              <a:t>Syncadmin</a:t>
            </a:r>
            <a:endParaRPr lang="fr-FR" sz="1200" b="1" dirty="0"/>
          </a:p>
          <a:p>
            <a:pPr algn="ctr"/>
            <a:r>
              <a:rPr lang="fr-FR" sz="1200" b="1" dirty="0" err="1"/>
              <a:t>Role</a:t>
            </a:r>
            <a:r>
              <a:rPr lang="fr-FR" sz="1200" b="1" dirty="0"/>
              <a:t>: Global </a:t>
            </a:r>
            <a:r>
              <a:rPr lang="fr-FR" sz="1200" b="1" dirty="0" err="1"/>
              <a:t>Administrator</a:t>
            </a:r>
            <a:endParaRPr lang="fr-FR" sz="1200" b="1" dirty="0"/>
          </a:p>
        </p:txBody>
      </p:sp>
      <p:pic>
        <p:nvPicPr>
          <p:cNvPr id="42" name="Graphic 41">
            <a:extLst>
              <a:ext uri="{FF2B5EF4-FFF2-40B4-BE49-F238E27FC236}">
                <a16:creationId xmlns:a16="http://schemas.microsoft.com/office/drawing/2014/main" id="{159DDC63-C5C2-441A-9EA2-CF511743C8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69175" y="5142983"/>
            <a:ext cx="300935" cy="300935"/>
          </a:xfrm>
          <a:prstGeom prst="rect">
            <a:avLst/>
          </a:prstGeom>
        </p:spPr>
      </p:pic>
      <p:pic>
        <p:nvPicPr>
          <p:cNvPr id="4" name="Graphic 3">
            <a:extLst>
              <a:ext uri="{FF2B5EF4-FFF2-40B4-BE49-F238E27FC236}">
                <a16:creationId xmlns:a16="http://schemas.microsoft.com/office/drawing/2014/main" id="{6A085A61-03B6-4F90-A011-BDF2D29CEA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86665" y="2477496"/>
            <a:ext cx="471909" cy="471909"/>
          </a:xfrm>
          <a:prstGeom prst="rect">
            <a:avLst/>
          </a:prstGeom>
        </p:spPr>
      </p:pic>
      <p:cxnSp>
        <p:nvCxnSpPr>
          <p:cNvPr id="7" name="Straight Arrow Connector 6">
            <a:extLst>
              <a:ext uri="{FF2B5EF4-FFF2-40B4-BE49-F238E27FC236}">
                <a16:creationId xmlns:a16="http://schemas.microsoft.com/office/drawing/2014/main" id="{6B34AB73-77AA-4ED5-8000-A4451B9E3F22}"/>
              </a:ext>
            </a:extLst>
          </p:cNvPr>
          <p:cNvCxnSpPr>
            <a:cxnSpLocks/>
            <a:stCxn id="4" idx="1"/>
          </p:cNvCxnSpPr>
          <p:nvPr/>
        </p:nvCxnSpPr>
        <p:spPr>
          <a:xfrm flipH="1">
            <a:off x="2125935" y="2713451"/>
            <a:ext cx="1660730" cy="5106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5A09D746-6DA2-4D97-B2CF-135A1D490E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34769" y="3371097"/>
            <a:ext cx="349497" cy="349497"/>
          </a:xfrm>
          <a:prstGeom prst="rect">
            <a:avLst/>
          </a:prstGeom>
        </p:spPr>
      </p:pic>
      <p:sp>
        <p:nvSpPr>
          <p:cNvPr id="60" name="TextBox 59">
            <a:extLst>
              <a:ext uri="{FF2B5EF4-FFF2-40B4-BE49-F238E27FC236}">
                <a16:creationId xmlns:a16="http://schemas.microsoft.com/office/drawing/2014/main" id="{1C6FA481-BF99-434E-B992-A5260C8CC92B}"/>
              </a:ext>
            </a:extLst>
          </p:cNvPr>
          <p:cNvSpPr txBox="1"/>
          <p:nvPr/>
        </p:nvSpPr>
        <p:spPr>
          <a:xfrm>
            <a:off x="3379318" y="3687789"/>
            <a:ext cx="1348692" cy="646331"/>
          </a:xfrm>
          <a:prstGeom prst="rect">
            <a:avLst/>
          </a:prstGeom>
          <a:noFill/>
        </p:spPr>
        <p:txBody>
          <a:bodyPr wrap="square">
            <a:spAutoFit/>
          </a:bodyPr>
          <a:lstStyle/>
          <a:p>
            <a:pPr algn="ctr"/>
            <a:r>
              <a:rPr lang="fr-FR" sz="1200" b="1" dirty="0" err="1"/>
              <a:t>adPublicIP</a:t>
            </a:r>
            <a:endParaRPr lang="fr-FR" sz="1200" b="1" dirty="0"/>
          </a:p>
          <a:p>
            <a:pPr algn="ctr"/>
            <a:endParaRPr lang="fr-FR" sz="1200" b="1" dirty="0"/>
          </a:p>
          <a:p>
            <a:pPr algn="ctr"/>
            <a:endParaRPr lang="fr-FR" sz="1200" b="1" dirty="0"/>
          </a:p>
        </p:txBody>
      </p:sp>
      <p:cxnSp>
        <p:nvCxnSpPr>
          <p:cNvPr id="15" name="Straight Connector 14">
            <a:extLst>
              <a:ext uri="{FF2B5EF4-FFF2-40B4-BE49-F238E27FC236}">
                <a16:creationId xmlns:a16="http://schemas.microsoft.com/office/drawing/2014/main" id="{364BFD49-0E9E-4673-AD7C-0B74B5C44532}"/>
              </a:ext>
            </a:extLst>
          </p:cNvPr>
          <p:cNvCxnSpPr>
            <a:cxnSpLocks/>
            <a:endCxn id="11" idx="0"/>
          </p:cNvCxnSpPr>
          <p:nvPr/>
        </p:nvCxnSpPr>
        <p:spPr>
          <a:xfrm flipH="1">
            <a:off x="4009518" y="3007773"/>
            <a:ext cx="9950" cy="36332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820B4C-9986-4F96-948D-E1BA1F4B131E}"/>
              </a:ext>
            </a:extLst>
          </p:cNvPr>
          <p:cNvSpPr txBox="1"/>
          <p:nvPr/>
        </p:nvSpPr>
        <p:spPr>
          <a:xfrm>
            <a:off x="3336587" y="2961440"/>
            <a:ext cx="1348692" cy="461665"/>
          </a:xfrm>
          <a:prstGeom prst="rect">
            <a:avLst/>
          </a:prstGeom>
          <a:noFill/>
        </p:spPr>
        <p:txBody>
          <a:bodyPr wrap="square">
            <a:spAutoFit/>
          </a:bodyPr>
          <a:lstStyle/>
          <a:p>
            <a:pPr algn="ctr"/>
            <a:r>
              <a:rPr lang="fr-FR" sz="1200" b="1" dirty="0" err="1"/>
              <a:t>adLoadBalancer</a:t>
            </a:r>
            <a:endParaRPr lang="fr-FR" sz="1200" b="1" dirty="0"/>
          </a:p>
          <a:p>
            <a:pPr algn="ctr"/>
            <a:endParaRPr lang="fr-FR" sz="1200" b="1" dirty="0"/>
          </a:p>
        </p:txBody>
      </p:sp>
      <p:pic>
        <p:nvPicPr>
          <p:cNvPr id="8" name="Graphic 7">
            <a:extLst>
              <a:ext uri="{FF2B5EF4-FFF2-40B4-BE49-F238E27FC236}">
                <a16:creationId xmlns:a16="http://schemas.microsoft.com/office/drawing/2014/main" id="{DA0B5D80-2A95-4EA3-851C-74A8CD28144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14774" y="3064718"/>
            <a:ext cx="411161" cy="411161"/>
          </a:xfrm>
          <a:prstGeom prst="rect">
            <a:avLst/>
          </a:prstGeom>
        </p:spPr>
      </p:pic>
      <p:sp>
        <p:nvSpPr>
          <p:cNvPr id="105" name="Rectangle 104">
            <a:extLst>
              <a:ext uri="{FF2B5EF4-FFF2-40B4-BE49-F238E27FC236}">
                <a16:creationId xmlns:a16="http://schemas.microsoft.com/office/drawing/2014/main" id="{54F812AB-C47C-47C4-A022-4095B63EF588}"/>
              </a:ext>
            </a:extLst>
          </p:cNvPr>
          <p:cNvSpPr/>
          <p:nvPr/>
        </p:nvSpPr>
        <p:spPr bwMode="auto">
          <a:xfrm>
            <a:off x="253167" y="4981214"/>
            <a:ext cx="7766846" cy="15609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a:extLst>
              <a:ext uri="{FF2B5EF4-FFF2-40B4-BE49-F238E27FC236}">
                <a16:creationId xmlns:a16="http://schemas.microsoft.com/office/drawing/2014/main" id="{A98B58D0-B024-43E9-83E0-4F31B22E7CA7}"/>
              </a:ext>
            </a:extLst>
          </p:cNvPr>
          <p:cNvSpPr txBox="1"/>
          <p:nvPr/>
        </p:nvSpPr>
        <p:spPr>
          <a:xfrm>
            <a:off x="3014911" y="5738128"/>
            <a:ext cx="1162246" cy="646331"/>
          </a:xfrm>
          <a:prstGeom prst="rect">
            <a:avLst/>
          </a:prstGeom>
          <a:noFill/>
        </p:spPr>
        <p:txBody>
          <a:bodyPr wrap="square">
            <a:spAutoFit/>
          </a:bodyPr>
          <a:lstStyle/>
          <a:p>
            <a:pPr algn="ctr"/>
            <a:r>
              <a:rPr lang="fr-FR" sz="1200" b="1" dirty="0"/>
              <a:t>Azure AD </a:t>
            </a:r>
            <a:r>
              <a:rPr lang="fr-FR" sz="1200" b="1" dirty="0" err="1"/>
              <a:t>connect</a:t>
            </a:r>
            <a:endParaRPr lang="fr-FR" sz="1200" dirty="0"/>
          </a:p>
          <a:p>
            <a:pPr algn="ctr"/>
            <a:endParaRPr lang="fr-FR" sz="1200" b="1" dirty="0"/>
          </a:p>
        </p:txBody>
      </p:sp>
      <p:pic>
        <p:nvPicPr>
          <p:cNvPr id="57" name="Picture 56">
            <a:extLst>
              <a:ext uri="{FF2B5EF4-FFF2-40B4-BE49-F238E27FC236}">
                <a16:creationId xmlns:a16="http://schemas.microsoft.com/office/drawing/2014/main" id="{41ABC8F4-9D38-4D31-B310-B995BADF4A7F}"/>
              </a:ext>
            </a:extLst>
          </p:cNvPr>
          <p:cNvPicPr>
            <a:picLocks noChangeAspect="1"/>
          </p:cNvPicPr>
          <p:nvPr/>
        </p:nvPicPr>
        <p:blipFill>
          <a:blip r:embed="rId16"/>
          <a:stretch>
            <a:fillRect/>
          </a:stretch>
        </p:blipFill>
        <p:spPr>
          <a:xfrm>
            <a:off x="3478809" y="5232601"/>
            <a:ext cx="255508" cy="522630"/>
          </a:xfrm>
          <a:prstGeom prst="rect">
            <a:avLst/>
          </a:prstGeom>
        </p:spPr>
      </p:pic>
      <p:sp>
        <p:nvSpPr>
          <p:cNvPr id="81" name="Rectangle 80">
            <a:extLst>
              <a:ext uri="{FF2B5EF4-FFF2-40B4-BE49-F238E27FC236}">
                <a16:creationId xmlns:a16="http://schemas.microsoft.com/office/drawing/2014/main" id="{FC559CAB-F088-4F4A-A6BC-00965373975C}"/>
              </a:ext>
            </a:extLst>
          </p:cNvPr>
          <p:cNvSpPr/>
          <p:nvPr/>
        </p:nvSpPr>
        <p:spPr bwMode="auto">
          <a:xfrm>
            <a:off x="634614" y="4294917"/>
            <a:ext cx="3623960" cy="24154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91" name="TextBox 90">
            <a:extLst>
              <a:ext uri="{FF2B5EF4-FFF2-40B4-BE49-F238E27FC236}">
                <a16:creationId xmlns:a16="http://schemas.microsoft.com/office/drawing/2014/main" id="{66B8F162-8B87-48F3-8943-02ABFB8B30EF}"/>
              </a:ext>
            </a:extLst>
          </p:cNvPr>
          <p:cNvSpPr txBox="1"/>
          <p:nvPr/>
        </p:nvSpPr>
        <p:spPr>
          <a:xfrm>
            <a:off x="835160" y="5324973"/>
            <a:ext cx="1017859" cy="258532"/>
          </a:xfrm>
          <a:prstGeom prst="rect">
            <a:avLst/>
          </a:prstGeom>
          <a:noFill/>
        </p:spPr>
        <p:txBody>
          <a:bodyPr wrap="square">
            <a:spAutoFit/>
          </a:bodyPr>
          <a:lstStyle/>
          <a:p>
            <a:pPr>
              <a:lnSpc>
                <a:spcPct val="90000"/>
              </a:lnSpc>
              <a:spcAft>
                <a:spcPts val="600"/>
              </a:spcAft>
            </a:pPr>
            <a:r>
              <a:rPr lang="fr-FR" sz="1200" b="1" dirty="0"/>
              <a:t>OU: </a:t>
            </a:r>
            <a:r>
              <a:rPr lang="fr-FR" sz="1200" b="1" dirty="0" err="1"/>
              <a:t>ToSync</a:t>
            </a:r>
            <a:endParaRPr lang="fr-FR" sz="1200" dirty="0"/>
          </a:p>
        </p:txBody>
      </p:sp>
      <p:sp>
        <p:nvSpPr>
          <p:cNvPr id="95" name="TextBox 94">
            <a:extLst>
              <a:ext uri="{FF2B5EF4-FFF2-40B4-BE49-F238E27FC236}">
                <a16:creationId xmlns:a16="http://schemas.microsoft.com/office/drawing/2014/main" id="{40B2086C-93BC-4653-BB30-75531590B5DE}"/>
              </a:ext>
            </a:extLst>
          </p:cNvPr>
          <p:cNvSpPr txBox="1"/>
          <p:nvPr/>
        </p:nvSpPr>
        <p:spPr>
          <a:xfrm>
            <a:off x="1612441" y="6205492"/>
            <a:ext cx="1017859" cy="258532"/>
          </a:xfrm>
          <a:prstGeom prst="rect">
            <a:avLst/>
          </a:prstGeom>
          <a:noFill/>
        </p:spPr>
        <p:txBody>
          <a:bodyPr wrap="square">
            <a:spAutoFit/>
          </a:bodyPr>
          <a:lstStyle/>
          <a:p>
            <a:pPr>
              <a:lnSpc>
                <a:spcPct val="90000"/>
              </a:lnSpc>
              <a:spcAft>
                <a:spcPts val="600"/>
              </a:spcAft>
            </a:pPr>
            <a:r>
              <a:rPr lang="fr-FR" sz="1200" b="1" dirty="0"/>
              <a:t>aduser1</a:t>
            </a:r>
            <a:endParaRPr lang="fr-FR" sz="1200" dirty="0"/>
          </a:p>
        </p:txBody>
      </p:sp>
      <p:cxnSp>
        <p:nvCxnSpPr>
          <p:cNvPr id="99" name="Straight Connector 98">
            <a:extLst>
              <a:ext uri="{FF2B5EF4-FFF2-40B4-BE49-F238E27FC236}">
                <a16:creationId xmlns:a16="http://schemas.microsoft.com/office/drawing/2014/main" id="{FDBEE854-73FB-43AC-95D1-FF77E74A9F8E}"/>
              </a:ext>
            </a:extLst>
          </p:cNvPr>
          <p:cNvCxnSpPr>
            <a:cxnSpLocks/>
          </p:cNvCxnSpPr>
          <p:nvPr/>
        </p:nvCxnSpPr>
        <p:spPr>
          <a:xfrm>
            <a:off x="1994665" y="4887150"/>
            <a:ext cx="0" cy="54582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9468C1E-68D1-4037-906C-E9BD2AE333EC}"/>
              </a:ext>
            </a:extLst>
          </p:cNvPr>
          <p:cNvCxnSpPr>
            <a:cxnSpLocks/>
          </p:cNvCxnSpPr>
          <p:nvPr/>
        </p:nvCxnSpPr>
        <p:spPr>
          <a:xfrm flipH="1">
            <a:off x="1994665" y="5432974"/>
            <a:ext cx="1" cy="607115"/>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2" name="Graphic 81" descr="User">
            <a:extLst>
              <a:ext uri="{FF2B5EF4-FFF2-40B4-BE49-F238E27FC236}">
                <a16:creationId xmlns:a16="http://schemas.microsoft.com/office/drawing/2014/main" id="{850E8C02-0177-4847-8939-30383F0A8CC9}"/>
              </a:ext>
            </a:extLst>
          </p:cNvPr>
          <p:cNvPicPr>
            <a:picLocks noChangeAspect="1"/>
          </p:cNvPicPr>
          <p:nvPr/>
        </p:nvPicPr>
        <p:blipFill>
          <a:blip r:embed="rId17">
            <a:duotone>
              <a:schemeClr val="bg2">
                <a:shade val="45000"/>
                <a:satMod val="135000"/>
              </a:schemeClr>
              <a:prstClr val="white"/>
            </a:duotone>
            <a:extLst>
              <a:ext uri="{96DAC541-7B7A-43D3-8B79-37D633B846F1}">
                <asvg:svgBlip xmlns:asvg="http://schemas.microsoft.com/office/drawing/2016/SVG/main" r:embed="rId18"/>
              </a:ext>
            </a:extLst>
          </a:blip>
          <a:stretch>
            <a:fillRect/>
          </a:stretch>
        </p:blipFill>
        <p:spPr>
          <a:xfrm>
            <a:off x="1795017" y="5877011"/>
            <a:ext cx="399297" cy="399297"/>
          </a:xfrm>
          <a:prstGeom prst="rect">
            <a:avLst/>
          </a:prstGeom>
        </p:spPr>
      </p:pic>
      <p:pic>
        <p:nvPicPr>
          <p:cNvPr id="52" name="Graphic 51" descr="Folder">
            <a:extLst>
              <a:ext uri="{FF2B5EF4-FFF2-40B4-BE49-F238E27FC236}">
                <a16:creationId xmlns:a16="http://schemas.microsoft.com/office/drawing/2014/main" id="{FFA22032-02B1-4339-9AA8-97CC819B06F8}"/>
              </a:ext>
            </a:extLst>
          </p:cNvPr>
          <p:cNvPicPr>
            <a:picLocks noChangeAspect="1"/>
          </p:cNvPicPr>
          <p:nvPr/>
        </p:nvPicPr>
        <p:blipFill>
          <a:blip r:embed="rId19">
            <a:duotone>
              <a:schemeClr val="bg2">
                <a:shade val="45000"/>
                <a:satMod val="135000"/>
              </a:schemeClr>
              <a:prstClr val="white"/>
            </a:duotone>
            <a:extLst>
              <a:ext uri="{96DAC541-7B7A-43D3-8B79-37D633B846F1}">
                <asvg:svgBlip xmlns:asvg="http://schemas.microsoft.com/office/drawing/2016/SVG/main" r:embed="rId20"/>
              </a:ext>
            </a:extLst>
          </a:blip>
          <a:stretch>
            <a:fillRect/>
          </a:stretch>
        </p:blipFill>
        <p:spPr>
          <a:xfrm flipH="1">
            <a:off x="1822786" y="5249208"/>
            <a:ext cx="352848" cy="374260"/>
          </a:xfrm>
          <a:prstGeom prst="rect">
            <a:avLst/>
          </a:prstGeom>
        </p:spPr>
      </p:pic>
      <p:sp>
        <p:nvSpPr>
          <p:cNvPr id="88" name="TextBox 87">
            <a:extLst>
              <a:ext uri="{FF2B5EF4-FFF2-40B4-BE49-F238E27FC236}">
                <a16:creationId xmlns:a16="http://schemas.microsoft.com/office/drawing/2014/main" id="{AA6C6831-A25A-4078-BAF8-3D2AAA371290}"/>
              </a:ext>
            </a:extLst>
          </p:cNvPr>
          <p:cNvSpPr txBox="1"/>
          <p:nvPr/>
        </p:nvSpPr>
        <p:spPr>
          <a:xfrm>
            <a:off x="780151" y="4526746"/>
            <a:ext cx="1463804" cy="258532"/>
          </a:xfrm>
          <a:prstGeom prst="rect">
            <a:avLst/>
          </a:prstGeom>
          <a:noFill/>
        </p:spPr>
        <p:txBody>
          <a:bodyPr wrap="square">
            <a:spAutoFit/>
          </a:bodyPr>
          <a:lstStyle/>
          <a:p>
            <a:pPr>
              <a:lnSpc>
                <a:spcPct val="90000"/>
              </a:lnSpc>
              <a:spcAft>
                <a:spcPts val="600"/>
              </a:spcAft>
            </a:pPr>
            <a:r>
              <a:rPr lang="fr-FR" sz="1200" b="1" dirty="0"/>
              <a:t>Adatum.com</a:t>
            </a:r>
            <a:endParaRPr lang="fr-FR" sz="1200" dirty="0"/>
          </a:p>
        </p:txBody>
      </p:sp>
      <p:pic>
        <p:nvPicPr>
          <p:cNvPr id="21" name="Picture 20" descr="A picture containing logo&#10;&#10;Description automatically generated">
            <a:extLst>
              <a:ext uri="{FF2B5EF4-FFF2-40B4-BE49-F238E27FC236}">
                <a16:creationId xmlns:a16="http://schemas.microsoft.com/office/drawing/2014/main" id="{BDD54CBF-AE94-4718-AAD3-02A77B099799}"/>
              </a:ext>
            </a:extLst>
          </p:cNvPr>
          <p:cNvPicPr>
            <a:picLocks noChangeAspect="1"/>
          </p:cNvPicPr>
          <p:nvPr/>
        </p:nvPicPr>
        <p:blipFill>
          <a:blip r:embed="rId21">
            <a:duotone>
              <a:schemeClr val="bg2">
                <a:shade val="45000"/>
                <a:satMod val="135000"/>
              </a:schemeClr>
              <a:prstClr val="white"/>
            </a:duotone>
          </a:blip>
          <a:stretch>
            <a:fillRect/>
          </a:stretch>
        </p:blipFill>
        <p:spPr>
          <a:xfrm>
            <a:off x="1827960" y="4441112"/>
            <a:ext cx="450437" cy="450437"/>
          </a:xfrm>
          <a:prstGeom prst="rect">
            <a:avLst/>
          </a:prstGeom>
        </p:spPr>
      </p:pic>
      <p:sp>
        <p:nvSpPr>
          <p:cNvPr id="106" name="TextBox 105">
            <a:extLst>
              <a:ext uri="{FF2B5EF4-FFF2-40B4-BE49-F238E27FC236}">
                <a16:creationId xmlns:a16="http://schemas.microsoft.com/office/drawing/2014/main" id="{23AD8433-C665-4D20-B3BD-918845377AAD}"/>
              </a:ext>
            </a:extLst>
          </p:cNvPr>
          <p:cNvSpPr txBox="1"/>
          <p:nvPr/>
        </p:nvSpPr>
        <p:spPr>
          <a:xfrm>
            <a:off x="236479" y="4948598"/>
            <a:ext cx="2511467" cy="276999"/>
          </a:xfrm>
          <a:prstGeom prst="rect">
            <a:avLst/>
          </a:prstGeom>
          <a:noFill/>
        </p:spPr>
        <p:txBody>
          <a:bodyPr wrap="square">
            <a:spAutoFit/>
          </a:bodyPr>
          <a:lstStyle/>
          <a:p>
            <a:r>
              <a:rPr lang="fr-FR" sz="1200" b="1">
                <a:solidFill>
                  <a:srgbClr val="0070C0"/>
                </a:solidFill>
              </a:rPr>
              <a:t>Exercise3, </a:t>
            </a:r>
            <a:r>
              <a:rPr lang="fr-FR" sz="1200" b="1" dirty="0">
                <a:solidFill>
                  <a:srgbClr val="0070C0"/>
                </a:solidFill>
              </a:rPr>
              <a:t>Task1, Task2, Task3</a:t>
            </a:r>
          </a:p>
        </p:txBody>
      </p:sp>
      <p:cxnSp>
        <p:nvCxnSpPr>
          <p:cNvPr id="43" name="Straight Connector 42">
            <a:extLst>
              <a:ext uri="{FF2B5EF4-FFF2-40B4-BE49-F238E27FC236}">
                <a16:creationId xmlns:a16="http://schemas.microsoft.com/office/drawing/2014/main" id="{7A14BD69-16EF-4A70-B929-07B57D75CD4E}"/>
              </a:ext>
            </a:extLst>
          </p:cNvPr>
          <p:cNvCxnSpPr>
            <a:cxnSpLocks/>
            <a:stCxn id="8" idx="2"/>
          </p:cNvCxnSpPr>
          <p:nvPr/>
        </p:nvCxnSpPr>
        <p:spPr>
          <a:xfrm>
            <a:off x="1920355" y="3475879"/>
            <a:ext cx="0" cy="1085739"/>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2E274DE9-771A-407C-B6AA-87C585B1D22A}"/>
              </a:ext>
            </a:extLst>
          </p:cNvPr>
          <p:cNvPicPr>
            <a:picLocks noChangeAspect="1"/>
          </p:cNvPicPr>
          <p:nvPr/>
        </p:nvPicPr>
        <p:blipFill>
          <a:blip r:embed="rId8">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46911" y="5244973"/>
            <a:ext cx="300935" cy="300935"/>
          </a:xfrm>
          <a:prstGeom prst="rect">
            <a:avLst/>
          </a:prstGeom>
        </p:spPr>
      </p:pic>
      <p:sp>
        <p:nvSpPr>
          <p:cNvPr id="110" name="TextBox 109">
            <a:extLst>
              <a:ext uri="{FF2B5EF4-FFF2-40B4-BE49-F238E27FC236}">
                <a16:creationId xmlns:a16="http://schemas.microsoft.com/office/drawing/2014/main" id="{08078CF1-448B-47C9-A9CC-7760B066ED47}"/>
              </a:ext>
            </a:extLst>
          </p:cNvPr>
          <p:cNvSpPr txBox="1"/>
          <p:nvPr/>
        </p:nvSpPr>
        <p:spPr>
          <a:xfrm>
            <a:off x="7000158" y="5524117"/>
            <a:ext cx="1017859" cy="258532"/>
          </a:xfrm>
          <a:prstGeom prst="rect">
            <a:avLst/>
          </a:prstGeom>
          <a:noFill/>
        </p:spPr>
        <p:txBody>
          <a:bodyPr wrap="square">
            <a:spAutoFit/>
          </a:bodyPr>
          <a:lstStyle/>
          <a:p>
            <a:pPr>
              <a:lnSpc>
                <a:spcPct val="90000"/>
              </a:lnSpc>
              <a:spcAft>
                <a:spcPts val="600"/>
              </a:spcAft>
            </a:pPr>
            <a:r>
              <a:rPr lang="fr-FR" sz="1200" b="1" dirty="0"/>
              <a:t>aduser1</a:t>
            </a:r>
            <a:endParaRPr lang="fr-FR" sz="1200" dirty="0"/>
          </a:p>
        </p:txBody>
      </p:sp>
      <p:cxnSp>
        <p:nvCxnSpPr>
          <p:cNvPr id="108" name="Straight Arrow Connector 107">
            <a:extLst>
              <a:ext uri="{FF2B5EF4-FFF2-40B4-BE49-F238E27FC236}">
                <a16:creationId xmlns:a16="http://schemas.microsoft.com/office/drawing/2014/main" id="{9E575C22-4340-43B6-8C0D-4C761D35AC77}"/>
              </a:ext>
            </a:extLst>
          </p:cNvPr>
          <p:cNvCxnSpPr>
            <a:cxnSpLocks/>
            <a:stCxn id="52" idx="1"/>
          </p:cNvCxnSpPr>
          <p:nvPr/>
        </p:nvCxnSpPr>
        <p:spPr>
          <a:xfrm>
            <a:off x="2175634" y="5436338"/>
            <a:ext cx="124996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C2D0804-585F-466B-A513-8B4F5C60B221}"/>
              </a:ext>
            </a:extLst>
          </p:cNvPr>
          <p:cNvCxnSpPr>
            <a:cxnSpLocks/>
          </p:cNvCxnSpPr>
          <p:nvPr/>
        </p:nvCxnSpPr>
        <p:spPr>
          <a:xfrm>
            <a:off x="3814224" y="5427173"/>
            <a:ext cx="3081876" cy="580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CA83048-D349-41EE-90C7-BC14FCD9BDDB}"/>
              </a:ext>
            </a:extLst>
          </p:cNvPr>
          <p:cNvSpPr/>
          <p:nvPr/>
        </p:nvSpPr>
        <p:spPr bwMode="auto">
          <a:xfrm>
            <a:off x="6896100" y="4127500"/>
            <a:ext cx="4460740" cy="258289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65916596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4EA4-F892-4C50-996B-909EB3C59CEE}"/>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818014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29A2-321B-472E-98E4-22631E2B86B8}"/>
              </a:ext>
            </a:extLst>
          </p:cNvPr>
          <p:cNvSpPr>
            <a:spLocks noGrp="1"/>
          </p:cNvSpPr>
          <p:nvPr>
            <p:ph type="title"/>
          </p:nvPr>
        </p:nvSpPr>
        <p:spPr/>
        <p:txBody>
          <a:bodyPr/>
          <a:lstStyle/>
          <a:p>
            <a:r>
              <a:rPr lang="en-US" dirty="0"/>
              <a:t>Azure AD Domain Services</a:t>
            </a:r>
          </a:p>
        </p:txBody>
      </p:sp>
      <p:sp>
        <p:nvSpPr>
          <p:cNvPr id="3" name="Rectangle 2">
            <a:extLst>
              <a:ext uri="{FF2B5EF4-FFF2-40B4-BE49-F238E27FC236}">
                <a16:creationId xmlns:a16="http://schemas.microsoft.com/office/drawing/2014/main" id="{365CB4B6-E331-453A-AC31-EE4C41AEDF36}"/>
              </a:ext>
            </a:extLst>
          </p:cNvPr>
          <p:cNvSpPr/>
          <p:nvPr/>
        </p:nvSpPr>
        <p:spPr>
          <a:xfrm>
            <a:off x="736962" y="5114484"/>
            <a:ext cx="2603153" cy="13987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Integrated with Azure AD</a:t>
            </a:r>
          </a:p>
        </p:txBody>
      </p:sp>
      <p:sp>
        <p:nvSpPr>
          <p:cNvPr id="4" name="Rectangle 3">
            <a:extLst>
              <a:ext uri="{FF2B5EF4-FFF2-40B4-BE49-F238E27FC236}">
                <a16:creationId xmlns:a16="http://schemas.microsoft.com/office/drawing/2014/main" id="{C5B7E427-4849-410A-B20A-0FDD565D578A}"/>
              </a:ext>
            </a:extLst>
          </p:cNvPr>
          <p:cNvSpPr/>
          <p:nvPr/>
        </p:nvSpPr>
        <p:spPr>
          <a:xfrm>
            <a:off x="3505130" y="5114484"/>
            <a:ext cx="2603154" cy="13987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your corporate   credentials and passwords</a:t>
            </a:r>
          </a:p>
        </p:txBody>
      </p:sp>
      <p:sp>
        <p:nvSpPr>
          <p:cNvPr id="6" name="Rectangle 5">
            <a:extLst>
              <a:ext uri="{FF2B5EF4-FFF2-40B4-BE49-F238E27FC236}">
                <a16:creationId xmlns:a16="http://schemas.microsoft.com/office/drawing/2014/main" id="{98F21433-12EE-4023-8856-8620F7F676D2}"/>
              </a:ext>
            </a:extLst>
          </p:cNvPr>
          <p:cNvSpPr/>
          <p:nvPr/>
        </p:nvSpPr>
        <p:spPr>
          <a:xfrm>
            <a:off x="6277751" y="5101899"/>
            <a:ext cx="2603153" cy="13987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NTLM and Kerberos  authentication</a:t>
            </a:r>
          </a:p>
        </p:txBody>
      </p:sp>
      <p:sp>
        <p:nvSpPr>
          <p:cNvPr id="5" name="Rectangle 4">
            <a:extLst>
              <a:ext uri="{FF2B5EF4-FFF2-40B4-BE49-F238E27FC236}">
                <a16:creationId xmlns:a16="http://schemas.microsoft.com/office/drawing/2014/main" id="{A76E503F-D391-4CBA-A795-70E5571DC6B5}"/>
              </a:ext>
            </a:extLst>
          </p:cNvPr>
          <p:cNvSpPr/>
          <p:nvPr/>
        </p:nvSpPr>
        <p:spPr>
          <a:xfrm>
            <a:off x="9045920" y="5101899"/>
            <a:ext cx="2603153" cy="13987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r>
              <a:rPr lang="en-US" sz="2000" kern="0" dirty="0">
                <a:latin typeface="Segoe UI"/>
                <a:ea typeface="+mn-ea"/>
                <a:cs typeface="+mn-cs"/>
              </a:rPr>
              <a:t>High availability and simple deployment experience</a:t>
            </a:r>
          </a:p>
        </p:txBody>
      </p:sp>
      <p:sp>
        <p:nvSpPr>
          <p:cNvPr id="9" name="Rectangle 8">
            <a:extLst>
              <a:ext uri="{FF2B5EF4-FFF2-40B4-BE49-F238E27FC236}">
                <a16:creationId xmlns:a16="http://schemas.microsoft.com/office/drawing/2014/main" id="{429651EF-C296-41B8-9CEF-8B3A4D1DBB62}"/>
              </a:ext>
              <a:ext uri="{C183D7F6-B498-43B3-948B-1728B52AA6E4}">
                <adec:decorative xmlns:adec="http://schemas.microsoft.com/office/drawing/2017/decorative" val="1"/>
              </a:ext>
            </a:extLst>
          </p:cNvPr>
          <p:cNvSpPr/>
          <p:nvPr/>
        </p:nvSpPr>
        <p:spPr bwMode="auto">
          <a:xfrm>
            <a:off x="588263" y="1126950"/>
            <a:ext cx="11142056" cy="385462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descr="Azure Active Directory uses Azure AD Domain Services for workloads and apps in IaaS. Azure Active Directory uses AD Connect to sync to your on-premises domain. ">
            <a:extLst>
              <a:ext uri="{FF2B5EF4-FFF2-40B4-BE49-F238E27FC236}">
                <a16:creationId xmlns:a16="http://schemas.microsoft.com/office/drawing/2014/main" id="{2A608419-F936-4FA2-875A-848295A0ED14}"/>
              </a:ext>
            </a:extLst>
          </p:cNvPr>
          <p:cNvPicPr>
            <a:picLocks noChangeAspect="1"/>
          </p:cNvPicPr>
          <p:nvPr/>
        </p:nvPicPr>
        <p:blipFill>
          <a:blip r:embed="rId3"/>
          <a:stretch>
            <a:fillRect/>
          </a:stretch>
        </p:blipFill>
        <p:spPr>
          <a:xfrm>
            <a:off x="736962" y="1225462"/>
            <a:ext cx="10829925" cy="3657600"/>
          </a:xfrm>
          <a:prstGeom prst="rect">
            <a:avLst/>
          </a:prstGeom>
        </p:spPr>
      </p:pic>
    </p:spTree>
    <p:extLst>
      <p:ext uri="{BB962C8B-B14F-4D97-AF65-F5344CB8AC3E}">
        <p14:creationId xmlns:p14="http://schemas.microsoft.com/office/powerpoint/2010/main" val="26260928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AD Users</a:t>
            </a:r>
          </a:p>
        </p:txBody>
      </p:sp>
      <p:sp>
        <p:nvSpPr>
          <p:cNvPr id="2" name="Rectangle 1">
            <a:extLst>
              <a:ext uri="{FF2B5EF4-FFF2-40B4-BE49-F238E27FC236}">
                <a16:creationId xmlns:a16="http://schemas.microsoft.com/office/drawing/2014/main" id="{B44D274B-0060-487B-99D6-2634AFE2A99B}"/>
              </a:ext>
            </a:extLst>
          </p:cNvPr>
          <p:cNvSpPr/>
          <p:nvPr/>
        </p:nvSpPr>
        <p:spPr>
          <a:xfrm>
            <a:off x="822927" y="4853682"/>
            <a:ext cx="3139473" cy="154711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All users must have an account</a:t>
            </a:r>
          </a:p>
        </p:txBody>
      </p:sp>
      <p:sp>
        <p:nvSpPr>
          <p:cNvPr id="3" name="Rectangle 2">
            <a:extLst>
              <a:ext uri="{FF2B5EF4-FFF2-40B4-BE49-F238E27FC236}">
                <a16:creationId xmlns:a16="http://schemas.microsoft.com/office/drawing/2014/main" id="{F1FA196A-F76D-4551-A123-A9427AF3BEFC}"/>
              </a:ext>
            </a:extLst>
          </p:cNvPr>
          <p:cNvSpPr/>
          <p:nvPr/>
        </p:nvSpPr>
        <p:spPr>
          <a:xfrm>
            <a:off x="4240988" y="4853682"/>
            <a:ext cx="3139474" cy="154711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The account is used for authentication and authorization</a:t>
            </a:r>
          </a:p>
        </p:txBody>
      </p:sp>
      <p:sp>
        <p:nvSpPr>
          <p:cNvPr id="4" name="Rectangle 3">
            <a:extLst>
              <a:ext uri="{FF2B5EF4-FFF2-40B4-BE49-F238E27FC236}">
                <a16:creationId xmlns:a16="http://schemas.microsoft.com/office/drawing/2014/main" id="{53203F9C-D5A8-426F-B8A9-A11BCF862E8F}"/>
              </a:ext>
            </a:extLst>
          </p:cNvPr>
          <p:cNvSpPr/>
          <p:nvPr/>
        </p:nvSpPr>
        <p:spPr>
          <a:xfrm>
            <a:off x="7659050" y="4853682"/>
            <a:ext cx="3139473" cy="154711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ctr" anchorCtr="0">
            <a:noAutofit/>
          </a:bodyPr>
          <a:lstStyle/>
          <a:p>
            <a:pPr marL="0" marR="0" lvl="0" indent="0" defTabSz="932742" eaLnBrk="1" fontAlgn="auto" latinLnBrk="0" hangingPunct="1">
              <a:lnSpc>
                <a:spcPct val="100000"/>
              </a:lnSpc>
              <a:spcBef>
                <a:spcPts val="180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Types of users: Azure AD, Active Directory, Guest, B2C, and B2B</a:t>
            </a:r>
          </a:p>
        </p:txBody>
      </p:sp>
      <p:sp>
        <p:nvSpPr>
          <p:cNvPr id="10" name="Rectangle 9">
            <a:extLst>
              <a:ext uri="{FF2B5EF4-FFF2-40B4-BE49-F238E27FC236}">
                <a16:creationId xmlns:a16="http://schemas.microsoft.com/office/drawing/2014/main" id="{35333AE8-EE6C-4315-A15D-24DD8C37F0A5}"/>
              </a:ext>
              <a:ext uri="{C183D7F6-B498-43B3-948B-1728B52AA6E4}">
                <adec:decorative xmlns:adec="http://schemas.microsoft.com/office/drawing/2017/decorative" val="1"/>
              </a:ext>
            </a:extLst>
          </p:cNvPr>
          <p:cNvSpPr/>
          <p:nvPr/>
        </p:nvSpPr>
        <p:spPr bwMode="auto">
          <a:xfrm>
            <a:off x="588263" y="1126950"/>
            <a:ext cx="10561735" cy="338790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Screenshot of the all users page. Members and guests are shown. ">
            <a:extLst>
              <a:ext uri="{FF2B5EF4-FFF2-40B4-BE49-F238E27FC236}">
                <a16:creationId xmlns:a16="http://schemas.microsoft.com/office/drawing/2014/main" id="{BF12C462-51A0-4930-AE79-B6EDFCBD3916}"/>
              </a:ext>
            </a:extLst>
          </p:cNvPr>
          <p:cNvPicPr>
            <a:picLocks noChangeAspect="1"/>
          </p:cNvPicPr>
          <p:nvPr/>
        </p:nvPicPr>
        <p:blipFill>
          <a:blip r:embed="rId3"/>
          <a:stretch>
            <a:fillRect/>
          </a:stretch>
        </p:blipFill>
        <p:spPr>
          <a:xfrm>
            <a:off x="958344" y="1258995"/>
            <a:ext cx="9704762" cy="3123809"/>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4" ma:contentTypeDescription="Create a new document." ma:contentTypeScope="" ma:versionID="68a77f5552cc35fca4b143461e164e63">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30fd496dd3b9abef0cadd0944125a6d3"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20B41B-D12C-44E6-97BA-885BC5A6A879}">
  <ds:schemaRefs>
    <ds:schemaRef ds:uri="http://schemas.microsoft.com/sharepoint/v3/contenttype/forms"/>
  </ds:schemaRefs>
</ds:datastoreItem>
</file>

<file path=customXml/itemProps2.xml><?xml version="1.0" encoding="utf-8"?>
<ds:datastoreItem xmlns:ds="http://schemas.openxmlformats.org/officeDocument/2006/customXml" ds:itemID="{6ACB385D-D730-4E2F-BB32-1878138EB76E}">
  <ds:schemaRefs>
    <ds:schemaRef ds:uri="http://purl.org/dc/terms/"/>
    <ds:schemaRef ds:uri="http://schemas.microsoft.com/office/2006/documentManagement/types"/>
    <ds:schemaRef ds:uri="http://purl.org/dc/elements/1.1/"/>
    <ds:schemaRef ds:uri="http://www.w3.org/XML/1998/namespace"/>
    <ds:schemaRef ds:uri="http://schemas.microsoft.com/sharepoint/v3"/>
    <ds:schemaRef ds:uri="1d16016b-1e11-4dbd-8bd0-b44cb6539c58"/>
    <ds:schemaRef ds:uri="http://schemas.openxmlformats.org/package/2006/metadata/core-properties"/>
    <ds:schemaRef ds:uri="http://schemas.microsoft.com/office/2006/metadata/properties"/>
    <ds:schemaRef ds:uri="http://schemas.microsoft.com/office/infopath/2007/PartnerControls"/>
    <ds:schemaRef ds:uri="e8bab37c-6053-4066-b569-fd9fbae908bd"/>
    <ds:schemaRef ds:uri="http://purl.org/dc/dcmitype/"/>
  </ds:schemaRefs>
</ds:datastoreItem>
</file>

<file path=customXml/itemProps3.xml><?xml version="1.0" encoding="utf-8"?>
<ds:datastoreItem xmlns:ds="http://schemas.openxmlformats.org/officeDocument/2006/customXml" ds:itemID="{F5995461-098C-4A2A-9641-169137F1B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15221</Words>
  <Application>Microsoft Macintosh PowerPoint</Application>
  <PresentationFormat>Widescreen</PresentationFormat>
  <Paragraphs>1326</Paragraphs>
  <Slides>78</Slides>
  <Notes>69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78</vt:i4>
      </vt:variant>
    </vt:vector>
  </HeadingPairs>
  <TitlesOfParts>
    <vt:vector size="92" baseType="lpstr">
      <vt:lpstr>Arial</vt:lpstr>
      <vt:lpstr>Calibri</vt:lpstr>
      <vt:lpstr>Calibri Light</vt:lpstr>
      <vt:lpstr>Cambria</vt:lpstr>
      <vt:lpstr>Consolas</vt:lpstr>
      <vt:lpstr>Segoe UI</vt:lpstr>
      <vt:lpstr>Segoe UI Light</vt:lpstr>
      <vt:lpstr>Segoe UI Semibold</vt:lpstr>
      <vt:lpstr>Segoe UI Semilight</vt:lpstr>
      <vt:lpstr>Segoe UI VSS (Regular)</vt:lpstr>
      <vt:lpstr>segoe-ui_normal</vt:lpstr>
      <vt:lpstr>Symbol</vt:lpstr>
      <vt:lpstr>Wingdings</vt:lpstr>
      <vt:lpstr>WHITE TEMPLATE</vt:lpstr>
      <vt:lpstr>Azure Security Briefing</vt:lpstr>
      <vt:lpstr>Module 01 Identity and  Access</vt:lpstr>
      <vt:lpstr>Azure Active Directory</vt:lpstr>
      <vt:lpstr>Azure Active Directory (Azure AD)</vt:lpstr>
      <vt:lpstr>Azure Active Directory Features</vt:lpstr>
      <vt:lpstr>Azure AD versus Active Directory Domain Services (AD DS)</vt:lpstr>
      <vt:lpstr> Roles for Azure AD (sample)</vt:lpstr>
      <vt:lpstr>Azure AD Domain Services</vt:lpstr>
      <vt:lpstr>Azure AD Users</vt:lpstr>
      <vt:lpstr>Azure AD Groups</vt:lpstr>
      <vt:lpstr>Administrative Units in Azure AD</vt:lpstr>
      <vt:lpstr>Azure MFA Concepts</vt:lpstr>
      <vt:lpstr>Enabling MFA</vt:lpstr>
      <vt:lpstr>MFA Settings</vt:lpstr>
      <vt:lpstr>Passwordless</vt:lpstr>
      <vt:lpstr>Demonstrations: Azure Active Directory </vt:lpstr>
      <vt:lpstr>Additional Study – Azure Active Directory</vt:lpstr>
      <vt:lpstr>Azure AD Identity Protection</vt:lpstr>
      <vt:lpstr>Azure AD Identity Protection</vt:lpstr>
      <vt:lpstr>Azure AD Identity Protection Features</vt:lpstr>
      <vt:lpstr>Azure Identity Protection Risk Events</vt:lpstr>
      <vt:lpstr>User Risk Policy</vt:lpstr>
      <vt:lpstr>Sign-in Risk Policy</vt:lpstr>
      <vt:lpstr>Azure AD Conditional Access</vt:lpstr>
      <vt:lpstr>Conditions</vt:lpstr>
      <vt:lpstr>Access Reviews</vt:lpstr>
      <vt:lpstr>Demonstrations: Azure AD Identity Protection </vt:lpstr>
      <vt:lpstr>Additional Study - Azure AD Identity Protection</vt:lpstr>
      <vt:lpstr>Enterprise Governance</vt:lpstr>
      <vt:lpstr>Enterprise Governance</vt:lpstr>
      <vt:lpstr>Shared Responsibility Model </vt:lpstr>
      <vt:lpstr>Azure Cloud Security Advantages</vt:lpstr>
      <vt:lpstr>Azure Hierarchy</vt:lpstr>
      <vt:lpstr>Azure Policy</vt:lpstr>
      <vt:lpstr>Azure Role-Based Access Control</vt:lpstr>
      <vt:lpstr>Azure RBAC vs Azure Policies</vt:lpstr>
      <vt:lpstr>Built-in Roles for Azure Resources</vt:lpstr>
      <vt:lpstr>Resource Locks</vt:lpstr>
      <vt:lpstr>Azure Blueprints (preview)</vt:lpstr>
      <vt:lpstr>Azure Subscription Management</vt:lpstr>
      <vt:lpstr>Demonstrations: Enterprise Governance </vt:lpstr>
      <vt:lpstr>Additional Study - Enterprise Governance</vt:lpstr>
      <vt:lpstr>Privileged Identity Management</vt:lpstr>
      <vt:lpstr>Privileged Identity Management (PIM)</vt:lpstr>
      <vt:lpstr>Microsoft’s Zero Trust Model</vt:lpstr>
      <vt:lpstr>Microsoft Identity Management Evolution</vt:lpstr>
      <vt:lpstr>Azure AD Privileged Identity Management (PIM)</vt:lpstr>
      <vt:lpstr>PIM Scope</vt:lpstr>
      <vt:lpstr>PIM Onboarding</vt:lpstr>
      <vt:lpstr>PIM Configuration Settings</vt:lpstr>
      <vt:lpstr>PIM Workflow</vt:lpstr>
      <vt:lpstr>Demonstration: PIM Resources</vt:lpstr>
      <vt:lpstr>Additional Study - Privileged Identity Management</vt:lpstr>
      <vt:lpstr>Hybrid Identity</vt:lpstr>
      <vt:lpstr>Hybrid Identity</vt:lpstr>
      <vt:lpstr>Azure AD Connect</vt:lpstr>
      <vt:lpstr>Azure AD Connect cloud sync</vt:lpstr>
      <vt:lpstr>Authentication Options</vt:lpstr>
      <vt:lpstr>Password Hash Synchronization</vt:lpstr>
      <vt:lpstr>Pass-through Authentication</vt:lpstr>
      <vt:lpstr>Federation with Azure AD</vt:lpstr>
      <vt:lpstr>Password Writeback</vt:lpstr>
      <vt:lpstr>Authentication Decision Tree</vt:lpstr>
      <vt:lpstr>Additional Study -  Hybrid Identity</vt:lpstr>
      <vt:lpstr>Module - Labs</vt:lpstr>
      <vt:lpstr>Lab 01 – Role-Based Access Control</vt:lpstr>
      <vt:lpstr>Lab 01 – Role-Based Access Control</vt:lpstr>
      <vt:lpstr>Lab 02 – Azure Policy</vt:lpstr>
      <vt:lpstr>Lab 02 – Azure Policy</vt:lpstr>
      <vt:lpstr>Lab 03 – Resource Manager Locks</vt:lpstr>
      <vt:lpstr>Lab 03 – Resource Manager Locks</vt:lpstr>
      <vt:lpstr>Lab 04 – MFA - Conditional Access - Identity Protection</vt:lpstr>
      <vt:lpstr>Lab 04 – MFA - Conditional Access - Identity Protection</vt:lpstr>
      <vt:lpstr>Lab 05 – Azure AD Privileged Identity Management</vt:lpstr>
      <vt:lpstr>Lab 05 – Azure AD Privileged Identity Management</vt:lpstr>
      <vt:lpstr>Lab 06 – Implement Directory Synchronization</vt:lpstr>
      <vt:lpstr>Lab 06 – Implement Directory Synchronization</vt:lpstr>
      <vt:lpstr>End of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2020-08-04T13:39:20Z</dcterms:created>
  <dcterms:modified xsi:type="dcterms:W3CDTF">2021-05-26T10:12:53Z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