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Lst>
  <p:notesMasterIdLst>
    <p:notesMasterId r:id="rId70"/>
  </p:notesMasterIdLst>
  <p:handoutMasterIdLst>
    <p:handoutMasterId r:id="rId71"/>
  </p:handoutMasterIdLst>
  <p:sldIdLst>
    <p:sldId id="1719" r:id="rId5"/>
    <p:sldId id="1721" r:id="rId6"/>
    <p:sldId id="1723" r:id="rId7"/>
    <p:sldId id="2491" r:id="rId8"/>
    <p:sldId id="1860" r:id="rId9"/>
    <p:sldId id="2481" r:id="rId10"/>
    <p:sldId id="1770" r:id="rId11"/>
    <p:sldId id="1771" r:id="rId12"/>
    <p:sldId id="1765" r:id="rId13"/>
    <p:sldId id="1764" r:id="rId14"/>
    <p:sldId id="2495" r:id="rId15"/>
    <p:sldId id="2559" r:id="rId16"/>
    <p:sldId id="2547" r:id="rId17"/>
    <p:sldId id="2542" r:id="rId18"/>
    <p:sldId id="2548" r:id="rId19"/>
    <p:sldId id="2532" r:id="rId20"/>
    <p:sldId id="2531" r:id="rId21"/>
    <p:sldId id="2387" r:id="rId22"/>
    <p:sldId id="2389" r:id="rId23"/>
    <p:sldId id="2556" r:id="rId24"/>
    <p:sldId id="2553" r:id="rId25"/>
    <p:sldId id="2554" r:id="rId26"/>
    <p:sldId id="2555" r:id="rId27"/>
    <p:sldId id="2522" r:id="rId28"/>
    <p:sldId id="2512" r:id="rId29"/>
    <p:sldId id="2490" r:id="rId30"/>
    <p:sldId id="2535" r:id="rId31"/>
    <p:sldId id="2541" r:id="rId32"/>
    <p:sldId id="2549" r:id="rId33"/>
    <p:sldId id="1727" r:id="rId34"/>
    <p:sldId id="2492" r:id="rId35"/>
    <p:sldId id="2493" r:id="rId36"/>
    <p:sldId id="2563" r:id="rId37"/>
    <p:sldId id="2494" r:id="rId38"/>
    <p:sldId id="2496" r:id="rId39"/>
    <p:sldId id="2497" r:id="rId40"/>
    <p:sldId id="2521" r:id="rId41"/>
    <p:sldId id="2534" r:id="rId42"/>
    <p:sldId id="2499" r:id="rId43"/>
    <p:sldId id="2500" r:id="rId44"/>
    <p:sldId id="2557" r:id="rId45"/>
    <p:sldId id="2546" r:id="rId46"/>
    <p:sldId id="2550" r:id="rId47"/>
    <p:sldId id="2462" r:id="rId48"/>
    <p:sldId id="2513" r:id="rId49"/>
    <p:sldId id="2516" r:id="rId50"/>
    <p:sldId id="2518" r:id="rId51"/>
    <p:sldId id="2517" r:id="rId52"/>
    <p:sldId id="2519" r:id="rId53"/>
    <p:sldId id="2520" r:id="rId54"/>
    <p:sldId id="2523" r:id="rId55"/>
    <p:sldId id="1942" r:id="rId56"/>
    <p:sldId id="2524" r:id="rId57"/>
    <p:sldId id="2526" r:id="rId58"/>
    <p:sldId id="2527" r:id="rId59"/>
    <p:sldId id="2529" r:id="rId60"/>
    <p:sldId id="2551" r:id="rId61"/>
    <p:sldId id="2552" r:id="rId62"/>
    <p:sldId id="2514" r:id="rId63"/>
    <p:sldId id="2560" r:id="rId64"/>
    <p:sldId id="2538" r:id="rId65"/>
    <p:sldId id="2561" r:id="rId66"/>
    <p:sldId id="2537" r:id="rId67"/>
    <p:sldId id="2562" r:id="rId68"/>
    <p:sldId id="2558" r:id="rId69"/>
  </p:sldIdLst>
  <p:sldSz cx="12192000" cy="6858000"/>
  <p:notesSz cx="6858000" cy="42481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721"/>
          </p14:sldIdLst>
        </p14:section>
        <p14:section name="Network Security" id="{C6DAB33A-B992-4A09-A8F1-77D97FE23534}">
          <p14:sldIdLst>
            <p14:sldId id="1723"/>
            <p14:sldId id="2491"/>
            <p14:sldId id="1860"/>
            <p14:sldId id="2481"/>
            <p14:sldId id="1770"/>
            <p14:sldId id="1771"/>
            <p14:sldId id="1765"/>
            <p14:sldId id="1764"/>
            <p14:sldId id="2495"/>
            <p14:sldId id="2559"/>
            <p14:sldId id="2547"/>
            <p14:sldId id="2542"/>
            <p14:sldId id="2548"/>
            <p14:sldId id="2532"/>
            <p14:sldId id="2531"/>
            <p14:sldId id="2387"/>
            <p14:sldId id="2389"/>
            <p14:sldId id="2556"/>
            <p14:sldId id="2553"/>
            <p14:sldId id="2554"/>
            <p14:sldId id="2555"/>
            <p14:sldId id="2522"/>
            <p14:sldId id="2512"/>
            <p14:sldId id="2490"/>
            <p14:sldId id="2535"/>
            <p14:sldId id="2541"/>
            <p14:sldId id="2549"/>
          </p14:sldIdLst>
        </p14:section>
        <p14:section name="Host Security" id="{BC799AF3-03E9-49A3-ACEB-2130A74AE4D7}">
          <p14:sldIdLst>
            <p14:sldId id="1727"/>
            <p14:sldId id="2492"/>
            <p14:sldId id="2493"/>
            <p14:sldId id="2563"/>
            <p14:sldId id="2494"/>
            <p14:sldId id="2496"/>
            <p14:sldId id="2497"/>
            <p14:sldId id="2521"/>
            <p14:sldId id="2534"/>
            <p14:sldId id="2499"/>
            <p14:sldId id="2500"/>
            <p14:sldId id="2557"/>
            <p14:sldId id="2546"/>
            <p14:sldId id="2550"/>
            <p14:sldId id="2462"/>
            <p14:sldId id="2513"/>
            <p14:sldId id="2516"/>
            <p14:sldId id="2518"/>
            <p14:sldId id="2517"/>
            <p14:sldId id="2519"/>
            <p14:sldId id="2520"/>
            <p14:sldId id="2523"/>
            <p14:sldId id="1942"/>
            <p14:sldId id="2524"/>
            <p14:sldId id="2526"/>
            <p14:sldId id="2527"/>
            <p14:sldId id="2529"/>
            <p14:sldId id="2551"/>
            <p14:sldId id="2552"/>
            <p14:sldId id="2514"/>
            <p14:sldId id="2560"/>
            <p14:sldId id="2538"/>
            <p14:sldId id="2561"/>
            <p14:sldId id="2537"/>
            <p14:sldId id="2562"/>
            <p14:sldId id="255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0" name="Auth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4"/>
    <a:srgbClr val="1A1A1A"/>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7DE9A-EFFD-46F2-BE1B-F2AA5ED0D11E}" v="21" dt="2021-03-30T20:35:18.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6" autoAdjust="0"/>
    <p:restoredTop sz="85093" autoAdjust="0"/>
  </p:normalViewPr>
  <p:slideViewPr>
    <p:cSldViewPr snapToGrid="0">
      <p:cViewPr varScale="1">
        <p:scale>
          <a:sx n="94" d="100"/>
          <a:sy n="94" d="100"/>
        </p:scale>
        <p:origin x="1096" y="184"/>
      </p:cViewPr>
      <p:guideLst/>
    </p:cSldViewPr>
  </p:slideViewPr>
  <p:notesTextViewPr>
    <p:cViewPr>
      <p:scale>
        <a:sx n="1" d="1"/>
        <a:sy n="1" d="1"/>
      </p:scale>
      <p:origin x="0" y="0"/>
    </p:cViewPr>
  </p:notesTextViewPr>
  <p:sorterViewPr>
    <p:cViewPr>
      <p:scale>
        <a:sx n="100" d="100"/>
        <a:sy n="100" d="100"/>
      </p:scale>
      <p:origin x="0" y="-1203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78"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5/26/21 3:43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5/26/21 3:43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firewall/overview"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vpn-gateway/vpn-gateway-forced-tunneling-r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virtual-network/virtual-networks-udr-overview"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azure/architecture/reference-architectures/dmz/nva-ha"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virtual-network/security-overview#network-security-group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virtual-network/security-overview#network-security-group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virtual-network/virtual-network-service-endpoints-overview"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virtual-network/virtual-network-service-endpoints-overview"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private-link/private-link-overview"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application-gateway/log-analytic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zure/application-gateway/features#web-application-firewall"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ocs.microsoft.com/en-us/azure/web-application-firewall/overview"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azure/expressroute/expressroute-introduction" TargetMode="External"/><Relationship Id="rId7" Type="http://schemas.openxmlformats.org/officeDocument/2006/relationships/hyperlink" Target="https://tools.ietf.org/html/rfc6071"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docs.microsoft.com/en-us/azure/key-vault/key-vault-overview" TargetMode="External"/><Relationship Id="rId5" Type="http://schemas.openxmlformats.org/officeDocument/2006/relationships/hyperlink" Target="https://docs.microsoft.com/en-us/azure/expressroute/expressroute-erdirect-about" TargetMode="External"/><Relationship Id="rId4" Type="http://schemas.openxmlformats.org/officeDocument/2006/relationships/hyperlink" Target="https://1.ieee802.org/security/802-1ae/"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zure/virtual-network/manage-ddos-protection"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security/compass/privileged-access-device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windows-server/identity/securing-privileged-access/privileged-access-workstation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azure/azure-resource-manager/templates/overview"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en-us/azure/marketplace/cloud-partner-portal/virtual-machine/cpp-connect-vm"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docs.microsoft.com/en-us/azure/bastion/bastion-overview"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en-us/azure/virtual-machines/windows/disk-encryption-overview"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ocs.microsoft.com/en-us/azure/virtual-machines/linux/disk-encryption-overview"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azure/security-center/security-center-virtual-machine-protection"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ocs.microsoft.com/en-us/virtualization/windowscontainers/about/containers-vs-vm"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www.docker.com/" TargetMode="External"/><Relationship Id="rId5" Type="http://schemas.openxmlformats.org/officeDocument/2006/relationships/hyperlink" Target="https://www.cisecurity.org/benchmark/kubernetes/" TargetMode="External"/><Relationship Id="rId4" Type="http://schemas.openxmlformats.org/officeDocument/2006/relationships/hyperlink" Target="https://nvlpubs.nist.gov/nistpubs/SpecialPublications/NIST.SP.800-190.pdf"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image-security"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overview"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docs.microsoft.com/en-us/azure/container-registry/container-registry-intro" TargetMode="External"/><Relationship Id="rId2" Type="http://schemas.openxmlformats.org/officeDocument/2006/relationships/slide" Target="../slides/slide49.xml"/><Relationship Id="rId1" Type="http://schemas.openxmlformats.org/officeDocument/2006/relationships/notesMaster" Target="../notesMasters/notesMaster1.xml"/><Relationship Id="rId5" Type="http://schemas.openxmlformats.org/officeDocument/2006/relationships/hyperlink" Target="https://docs.microsoft.com/en-us/azure/container-registry/container-registry-concepts" TargetMode="External"/><Relationship Id="rId4" Type="http://schemas.openxmlformats.org/officeDocument/2006/relationships/hyperlink" Target="https://docs.docker.com/engine/docker-overview/"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microsoft.com/en-us/azure/container-registry/container-registry-authentication"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docs.microsoft.com/en-us/azure/aks/intro-kubernetes"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ocs.microsoft.com/en-us/azure/aks/concepts-clusters-workloads"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ocs.microsoft.com/en-us/azure/aks/concepts-clusters-workloads"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s://docs.microsoft.com/en-us/azure/aks/private-clusters"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docs.microsoft.com/en-us/azure/aks/azure-ad-integration"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s://docs.microsoft.com/en-us/azure/aks/use-managed-identity" TargetMode="External"/><Relationship Id="rId4" Type="http://schemas.openxmlformats.org/officeDocument/2006/relationships/hyperlink" Target="https://docs.microsoft.com/en-us/azure/aks/kubernetes-service-principal" TargetMode="Externa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icrosoft.com/securityinsights/DDo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virtual-network/ddos-protection-overvie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firewall/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kern="1200" dirty="0">
                <a:effectLst/>
              </a:rPr>
              <a:t>What </a:t>
            </a:r>
            <a:r>
              <a:rPr lang="en-US" dirty="0"/>
              <a:t>is </a:t>
            </a:r>
            <a:r>
              <a:rPr lang="en-US" i="0" kern="1200" dirty="0">
                <a:effectLst/>
              </a:rPr>
              <a:t>Azure Firewall</a:t>
            </a:r>
            <a:r>
              <a:rPr lang="en-US" dirty="0"/>
              <a:t> - </a:t>
            </a:r>
            <a:r>
              <a:rPr lang="en-US" dirty="0">
                <a:hlinkClick r:id="rId3"/>
              </a:rPr>
              <a:t>https://docs.microsoft.com/en-us/azure/</a:t>
            </a:r>
            <a:r>
              <a:rPr lang="en-US" b="0" i="0" kern="1200" dirty="0">
                <a:effectLst/>
                <a:hlinkClick r:id="rId3"/>
              </a:rPr>
              <a:t>firewall</a:t>
            </a:r>
            <a:r>
              <a:rPr lang="en-US" dirty="0">
                <a:hlinkClick r:id="rId3"/>
              </a:rPr>
              <a:t>/overview</a:t>
            </a:r>
            <a:endParaRPr lang="en-US" dirty="0">
              <a:ea typeface="+mn-ea"/>
              <a:cs typeface="+mn-cs"/>
            </a:endParaRPr>
          </a:p>
          <a:p>
            <a:endParaRPr lang="bs-Latn-BA"/>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88233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Calibri"/>
                <a:cs typeface="Calibri"/>
              </a:rPr>
              <a:t>Configure Forced Tunneling - </a:t>
            </a:r>
            <a:r>
              <a:rPr lang="en-US" dirty="0">
                <a:hlinkClick r:id="rId3"/>
              </a:rPr>
              <a:t>https://docs.microsoft.com/en-us/azure/vpn-gateway/vpn-gateway-forced-tunneling-rm</a:t>
            </a:r>
            <a:endParaRPr lang="en-US" dirty="0">
              <a:latin typeface="Calibri"/>
              <a:cs typeface="Calibri"/>
            </a:endParaRPr>
          </a:p>
          <a:p>
            <a:endParaRPr lang="en-US" dirty="0">
              <a:latin typeface="Calibri"/>
              <a:cs typeface="Calibri"/>
            </a:endParaRPr>
          </a:p>
          <a:p>
            <a:r>
              <a:rPr lang="en-US" sz="850" dirty="0">
                <a:latin typeface="Segoe UI Light"/>
                <a:cs typeface="Segoe UI Light"/>
              </a:rPr>
              <a:t>Forced tunneling lets you redirect or "force" all Internet-bound traffic back to your on-premises location via a Site-to-Site VPN tunnel for inspection and auditing. This is a critical security requirement for most enterprise IT policies. </a:t>
            </a:r>
          </a:p>
          <a:p>
            <a:endParaRPr lang="en-US" sz="850" dirty="0">
              <a:latin typeface="Segoe UI Light"/>
              <a:cs typeface="Segoe UI Light"/>
            </a:endParaRPr>
          </a:p>
          <a:p>
            <a:r>
              <a:rPr lang="en-US" sz="850" dirty="0">
                <a:latin typeface="Segoe UI Light"/>
                <a:cs typeface="Segoe UI Light"/>
              </a:rPr>
              <a:t>Without forced tunneling, Internet-bound traffic from your VMs in Azure always traverses from Azure network infrastructure directly out to the Internet, without the option to allow you to inspect or audit the traffic. Unauthorized Internet access can potentially lead to information disclosure or other types of security breaches.</a:t>
            </a:r>
            <a:endParaRPr lang="en-US" sz="850" dirty="0">
              <a:cs typeface="Segoe UI Light"/>
            </a:endParaRPr>
          </a:p>
          <a:p>
            <a:endParaRPr lang="en-US" sz="850" dirty="0">
              <a:latin typeface="Segoe UI Light"/>
              <a:cs typeface="Segoe UI Light"/>
            </a:endParaRPr>
          </a:p>
          <a:p>
            <a:r>
              <a:rPr lang="en-US" sz="850" dirty="0">
                <a:latin typeface="Segoe UI Light"/>
                <a:cs typeface="Segoe UI Light"/>
              </a:rPr>
              <a:t>In the example on the slide, the front-end subnet doesn’t use forced tunneling. The workloads in the front-end subnet can continue to accept and respond to customer requests that come directly from the internet. The mid-tier and back-end subnets use forced tunneling. Any outbound connections from these two subnets to the internet are forced back to an on-premises site via one of the S2S VPN tunnels.</a:t>
            </a: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14446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architecture consists of the following components.</a:t>
            </a:r>
          </a:p>
          <a:p>
            <a:endParaRPr lang="en-US" dirty="0"/>
          </a:p>
          <a:p>
            <a:r>
              <a:rPr lang="en-US" b="1" dirty="0"/>
              <a:t>On-premises network - </a:t>
            </a:r>
            <a:r>
              <a:rPr lang="en-US" dirty="0"/>
              <a:t>A private local-area network running within an organization.</a:t>
            </a:r>
          </a:p>
          <a:p>
            <a:endParaRPr lang="en-US" dirty="0"/>
          </a:p>
          <a:p>
            <a:r>
              <a:rPr lang="en-US" b="1" dirty="0"/>
              <a:t>VPN device -</a:t>
            </a:r>
            <a:r>
              <a:rPr lang="en-US" dirty="0"/>
              <a:t> A device or service that provides external connectivity to the on-premises network. The VPN device may be a hardware device, or a software solution such as the Routing and Remote Access Service (RRAS) in Windows Server 2012. For a list of supported VPN appliances and information on configuring selected VPN appliances for connecting to Azure, see About VPN devices for Site-to-Site VPN Gateway connections.</a:t>
            </a:r>
          </a:p>
          <a:p>
            <a:endParaRPr lang="en-US" dirty="0"/>
          </a:p>
          <a:p>
            <a:r>
              <a:rPr lang="en-US" b="1" dirty="0"/>
              <a:t>VPN virtual network gateway or ExpressRoute gateway -</a:t>
            </a:r>
            <a:r>
              <a:rPr lang="en-US" dirty="0"/>
              <a:t> The virtual network gateway enables the virtual network to connect to the VPN device, or ExpressRoute circuit, used for connectivity with your on-premises network. For more information, see Connect an on-premises network to a Microsoft Azure virtual network.</a:t>
            </a:r>
          </a:p>
          <a:p>
            <a:endParaRPr lang="en-US" dirty="0"/>
          </a:p>
          <a:p>
            <a:r>
              <a:rPr lang="en-US" b="1" dirty="0"/>
              <a:t>Hub virtual network -</a:t>
            </a:r>
            <a:r>
              <a:rPr lang="en-US" dirty="0"/>
              <a:t> The virtual network used as the hub in the hub-spoke topology. The hub is the central point of connectivity to your on-premises network, and a place to host services that can be consumed by the different workloads hosted in the spoke virtual networks.</a:t>
            </a:r>
          </a:p>
          <a:p>
            <a:endParaRPr lang="en-US" dirty="0"/>
          </a:p>
          <a:p>
            <a:r>
              <a:rPr lang="en-US" b="1" dirty="0"/>
              <a:t>Gateway subnet -</a:t>
            </a:r>
            <a:r>
              <a:rPr lang="en-US" dirty="0"/>
              <a:t> The virtual network gateways are held in the same subnet.</a:t>
            </a:r>
          </a:p>
          <a:p>
            <a:endParaRPr lang="en-US" dirty="0"/>
          </a:p>
          <a:p>
            <a:r>
              <a:rPr lang="en-US" b="1" dirty="0"/>
              <a:t>Spoke virtual networks -</a:t>
            </a:r>
            <a:r>
              <a:rPr lang="en-US" dirty="0"/>
              <a:t> One or more virtual networks that are used as spokes in the hub-spoke topology. Spokes can be used to isolate workloads in their own virtual networks, managed separately from other spokes. Each workload might include multiple tiers, with multiple subnets connected through Azure load balancers. For more information about the application infrastructure, see Running Windows VM workloads and Running Linux VM workloads.</a:t>
            </a:r>
          </a:p>
          <a:p>
            <a:endParaRPr lang="en-US" dirty="0"/>
          </a:p>
          <a:p>
            <a:r>
              <a:rPr lang="en-US" b="1" dirty="0"/>
              <a:t>Virtual network peering -</a:t>
            </a:r>
            <a:r>
              <a:rPr lang="en-US" dirty="0"/>
              <a:t> Two virtual networks can be connected using a peering connection. Peering connections are non-transitive, low latency connections between virtual networks. Once peered, the virtual networks exchange traffic by using the Azure backbone, without the need for a router. In a hub-spoke network topology, you use virtual network peering to connect the hub to each spoke. You can peer virtual networks in the same region, or different regions. For more information, see Requirements and constraints.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86056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Virtual network traffic routing - </a:t>
            </a:r>
            <a:r>
              <a:rPr lang="en-US" dirty="0">
                <a:hlinkClick r:id="rId3"/>
              </a:rPr>
              <a:t>https://docs.microsoft.com/en-us/azure/virtual-network/virtual-networks-udr-overview</a:t>
            </a:r>
            <a:endParaRPr lang="en-US" b="0" i="0" dirty="0">
              <a:solidFill>
                <a:srgbClr val="171717"/>
              </a:solidFill>
              <a:effectLst/>
              <a:latin typeface="Segoe UI" panose="020B0502040204020203" pitchFamily="34" charset="0"/>
            </a:endParaRPr>
          </a:p>
          <a:p>
            <a:pPr algn="l"/>
            <a:br>
              <a:rPr lang="en-US" b="0" i="0" dirty="0">
                <a:effectLst/>
                <a:latin typeface="Segoe UI" panose="020B0502040204020203" pitchFamily="34" charset="0"/>
              </a:rPr>
            </a:br>
            <a:r>
              <a:rPr lang="en-US" b="0" i="0" dirty="0">
                <a:solidFill>
                  <a:srgbClr val="171717"/>
                </a:solidFill>
                <a:effectLst/>
                <a:latin typeface="Segoe UI" panose="020B0502040204020203" pitchFamily="34" charset="0"/>
              </a:rPr>
              <a:t>Deploy highly available network virtual appliances - </a:t>
            </a:r>
            <a:r>
              <a:rPr lang="en-US" dirty="0">
                <a:hlinkClick r:id="rId4"/>
              </a:rPr>
              <a:t>https://docs.microsoft.com/en-us/azure/architecture/reference-architectures/dmz/nva-ha</a:t>
            </a:r>
            <a:endParaRPr lang="en-US" dirty="0"/>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In this architecture, the NVA provides a secure network boundary by checking all inbound and outbound network traffic and passing only the traffic that meets network security rules. However, the fact that all network traffic must pass through the NVA means that the NVA is a single point of failure in the network. If the NVA fails, there is no other path for network traffic and all the back-end subnets are unavailable.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98374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virtual classroom consider having the students join you in doing the demonstrations. Or you could have someone share their screen and be coached through the demonstration. Consider which demonstrations to provide given your student’s interests and the labs they will be assigned.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027864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3" marR="0" lvl="1"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latin typeface="Segoe UI Semilight"/>
                <a:cs typeface="Segoe UI Semilight"/>
              </a:rPr>
              <a:t>For students who may be new to Azure or are struggling with the labs consider having them use their lab time going through the Learn modules instead.</a:t>
            </a:r>
          </a:p>
          <a:p>
            <a:pPr marL="107153" marR="0" lvl="1"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latin typeface="Segoe UI Semilight"/>
              <a:cs typeface="Segoe UI Semilight"/>
            </a:endParaRPr>
          </a:p>
          <a:p>
            <a:pPr marL="107153" marR="0" lvl="1"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latin typeface="Segoe UI Semilight"/>
                <a:cs typeface="Segoe UI Semilight"/>
              </a:rPr>
              <a:t>(docs.microsoft.com/Learn)</a:t>
            </a:r>
            <a:endParaRPr lang="en-US" sz="900" dirty="0"/>
          </a:p>
          <a:p>
            <a:pPr lvl="1">
              <a:buFont typeface="Arial" panose="020B0604020202020204" pitchFamily="34" charset="0"/>
              <a:buChar char="•"/>
            </a:pPr>
            <a:r>
              <a:rPr lang="en-US" sz="900" dirty="0"/>
              <a:t>Fundamentals of Computer Networking – https://docs.microsoft.com/en-us/learn/modules/network-fundamentals/</a:t>
            </a:r>
          </a:p>
          <a:p>
            <a:pPr lvl="1">
              <a:buFont typeface="Arial" panose="020B0604020202020204" pitchFamily="34" charset="0"/>
              <a:buChar char="•"/>
            </a:pPr>
            <a:r>
              <a:rPr lang="en-US" sz="900" dirty="0"/>
              <a:t>Fundamentals of Network Security – https://docs.microsoft.com/en-us/learn/modules/network-fundamentals-2/</a:t>
            </a:r>
          </a:p>
          <a:p>
            <a:pPr lvl="1">
              <a:buFont typeface="Arial" panose="020B0604020202020204" pitchFamily="34" charset="0"/>
              <a:buChar char="•"/>
            </a:pPr>
            <a:r>
              <a:rPr lang="en-US" sz="900" dirty="0"/>
              <a:t>Manage and control traffic flow in your Azure deployment with routes – https://docs.microsoft.com/en-us/learn/modules/control-network-traffic-flow-with-routes/</a:t>
            </a:r>
          </a:p>
          <a:p>
            <a:pPr lvl="1">
              <a:buFont typeface="Arial" panose="020B0604020202020204" pitchFamily="34" charset="0"/>
              <a:buChar char="•"/>
            </a:pPr>
            <a:r>
              <a:rPr lang="en-US" sz="900" dirty="0"/>
              <a:t>Distribute your services across Azure virtual networks and integrate them by using virtual network peering - https://docs.microsoft.com/en-us/learn/modules/integrate-vnets-with-vnet-peering/</a:t>
            </a:r>
          </a:p>
          <a:p>
            <a:pPr lvl="1">
              <a:buFont typeface="Arial" panose="020B0604020202020204" pitchFamily="34" charset="0"/>
              <a:buChar char="•"/>
            </a:pPr>
            <a:r>
              <a:rPr lang="en-US" sz="900" dirty="0"/>
              <a:t>Microsoft Azure Well-Architected Framework (Security) - https://docs.microsoft.com/en-us/learn/modules/azure-well-architected-security/</a:t>
            </a:r>
          </a:p>
          <a:p>
            <a:pPr lvl="1">
              <a:buFont typeface="Arial" panose="020B0604020202020204" pitchFamily="34" charset="0"/>
              <a:buChar char="•"/>
            </a:pPr>
            <a:r>
              <a:rPr lang="en-US" sz="900" dirty="0"/>
              <a:t>Configure the network for your virtual machines - https://docs.microsoft.com/en-us/learn/modules/configure-network-for-azure-virtual-machines/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28209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53515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2400"/>
              </a:spcBef>
              <a:spcAft>
                <a:spcPts val="0"/>
              </a:spcAft>
            </a:pPr>
            <a:r>
              <a:rPr lang="en-US" sz="14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Implement platform protection (15-20%)</a:t>
            </a:r>
          </a:p>
          <a:p>
            <a:pPr marL="0" marR="0">
              <a:lnSpc>
                <a:spcPct val="107000"/>
              </a:lnSpc>
              <a:spcBef>
                <a:spcPts val="200"/>
              </a:spcBef>
              <a:spcAft>
                <a:spcPts val="0"/>
              </a:spcAft>
            </a:pPr>
            <a:r>
              <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Implement advanced network security</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Secure the connectivity of virtual networks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Configure Network Security Groups (NSGs)</a:t>
            </a: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Application Security Groups (ASGs)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Azure Front Door service as an Application Gateway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 Web Application Firewall (WAF) on Azure Application Gateway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Implement Service Endpoints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398778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Network Security Groups - </a:t>
            </a:r>
            <a:r>
              <a:rPr lang="en-US" sz="850" dirty="0">
                <a:latin typeface="Segoe UI Light"/>
                <a:cs typeface="Segoe UI Light"/>
                <a:hlinkClick r:id="rId3"/>
              </a:rPr>
              <a:t>https://docs.microsoft.com/en-us/azure/virtual-network/security-overview#network-security-groups</a:t>
            </a:r>
            <a:r>
              <a:rPr lang="en-US" sz="850" dirty="0">
                <a:latin typeface="Segoe UI Light"/>
                <a:cs typeface="Segoe UI Light"/>
              </a:rPr>
              <a:t> </a:t>
            </a:r>
          </a:p>
          <a:p>
            <a:endParaRPr lang="en-US" sz="850" dirty="0">
              <a:latin typeface="Segoe UI Light"/>
              <a:cs typeface="Segoe UI Light"/>
            </a:endParaRPr>
          </a:p>
          <a:p>
            <a:endParaRPr lang="en-US" sz="850" dirty="0">
              <a:latin typeface="Segoe UI Light"/>
              <a:cs typeface="Segoe UI Light"/>
            </a:endParaRPr>
          </a:p>
          <a:p>
            <a:endParaRPr lang="en-US" sz="850" dirty="0">
              <a:cs typeface="Segoe UI Ligh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Network Security Groups - </a:t>
            </a:r>
            <a:r>
              <a:rPr lang="en-US" sz="850" dirty="0">
                <a:latin typeface="Segoe UI Light"/>
                <a:cs typeface="Segoe UI Light"/>
                <a:hlinkClick r:id="rId3"/>
              </a:rPr>
              <a:t>https://docs.microsoft.com/en-us/azure/virtual-network/security-overview#network-security-groups</a:t>
            </a:r>
            <a:r>
              <a:rPr lang="en-US" sz="850" dirty="0">
                <a:latin typeface="Segoe UI Light"/>
                <a:cs typeface="Segoe UI Light"/>
              </a:rPr>
              <a:t> </a:t>
            </a:r>
          </a:p>
          <a:p>
            <a:endParaRPr lang="en-US" dirty="0"/>
          </a:p>
          <a:p>
            <a:r>
              <a:rPr lang="en-US" sz="850" dirty="0">
                <a:latin typeface="Segoe UI Light"/>
                <a:cs typeface="Segoe UI Light"/>
              </a:rPr>
              <a:t>To simplify management of security rules, it's recommended that you associate a network security group to individual subnets, rather than individual network interfaces within the subnet.</a:t>
            </a:r>
          </a:p>
          <a:p>
            <a:endParaRPr lang="en-US" dirty="0"/>
          </a:p>
          <a:p>
            <a:r>
              <a:rPr lang="en-US" sz="850" dirty="0">
                <a:solidFill>
                  <a:srgbClr val="3C3C3C"/>
                </a:solidFill>
                <a:latin typeface="Segoe UI Light"/>
                <a:ea typeface="Times New Roman" panose="02020603050405020304" pitchFamily="18" charset="0"/>
                <a:cs typeface="Segoe UI Light"/>
              </a:rPr>
              <a:t>Security rules in NSGs enable you to filter network traffic that can flow in and out of virtual network subnets and network interfaces. </a:t>
            </a:r>
            <a:endParaRPr lang="en-US" dirty="0"/>
          </a:p>
          <a:p>
            <a:endParaRPr lang="en-US" dirty="0">
              <a:solidFill>
                <a:srgbClr val="3C3C3C"/>
              </a:solidFill>
              <a:ea typeface="Times New Roman" panose="02020603050405020304" pitchFamily="18" charset="0"/>
            </a:endParaRPr>
          </a:p>
          <a:p>
            <a:r>
              <a:rPr lang="en-US" sz="850" dirty="0">
                <a:latin typeface="Segoe UI Light"/>
                <a:cs typeface="Segoe UI Light"/>
              </a:rPr>
              <a:t>There are default security rules. You cannot delete the default rules, but you can add other rules with a higher priority. </a:t>
            </a:r>
            <a:endParaRPr lang="en-US" sz="850" dirty="0">
              <a:cs typeface="Segoe UI Ligh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buFont typeface="Wingdings" panose="05000000000000000000" pitchFamily="2" charset="2"/>
              <a:buChar char="§"/>
            </a:pPr>
            <a:r>
              <a:rPr lang="en-US" sz="800" dirty="0"/>
              <a:t>NIC1 and NIC2 are members of the AsgWeb application security group.</a:t>
            </a:r>
          </a:p>
          <a:p>
            <a:pPr>
              <a:spcAft>
                <a:spcPts val="1200"/>
              </a:spcAft>
              <a:buFont typeface="Wingdings" panose="05000000000000000000" pitchFamily="2" charset="2"/>
              <a:buChar char="§"/>
            </a:pPr>
            <a:r>
              <a:rPr lang="en-US" sz="800" dirty="0"/>
              <a:t>NIC3 is a member of the AsgLogic application security group. </a:t>
            </a:r>
          </a:p>
          <a:p>
            <a:pPr>
              <a:spcAft>
                <a:spcPts val="1200"/>
              </a:spcAft>
              <a:buFont typeface="Wingdings" panose="05000000000000000000" pitchFamily="2" charset="2"/>
              <a:buChar char="§"/>
            </a:pPr>
            <a:r>
              <a:rPr lang="en-US" sz="800" dirty="0"/>
              <a:t>NIC4 is a member of the AsgDb application security group. </a:t>
            </a:r>
          </a:p>
          <a:p>
            <a:pPr>
              <a:spcAft>
                <a:spcPts val="1200"/>
              </a:spcAft>
              <a:buFont typeface="Wingdings" panose="05000000000000000000" pitchFamily="2" charset="2"/>
              <a:buChar char="§"/>
            </a:pPr>
            <a:r>
              <a:rPr lang="en-US" sz="800" dirty="0"/>
              <a:t>None of the network interfaces have an associated network security group. </a:t>
            </a:r>
          </a:p>
          <a:p>
            <a:pPr>
              <a:spcAft>
                <a:spcPts val="1200"/>
              </a:spcAft>
              <a:buFont typeface="Wingdings" panose="05000000000000000000" pitchFamily="2" charset="2"/>
              <a:buChar char="§"/>
            </a:pPr>
            <a:endParaRPr lang="en-US" sz="800" dirty="0"/>
          </a:p>
          <a:p>
            <a:r>
              <a:rPr lang="en-US" sz="800" dirty="0"/>
              <a:t>NSG1 is associated to both subnets a</a:t>
            </a:r>
            <a:r>
              <a:rPr lang="en-US" sz="1600" dirty="0">
                <a:effectLst/>
              </a:rPr>
              <a:t>nd contains the following rules:</a:t>
            </a:r>
          </a:p>
          <a:p>
            <a:pPr>
              <a:buFont typeface="Arial" panose="020B0604020202020204" pitchFamily="34" charset="0"/>
              <a:buChar char="•"/>
            </a:pPr>
            <a:r>
              <a:rPr lang="en-US" sz="1600" b="1" i="0" dirty="0">
                <a:effectLst/>
                <a:latin typeface="Segoe UI VSS (Regular)"/>
              </a:rPr>
              <a:t>Allow-HTTP-Inbound-Internet</a:t>
            </a:r>
            <a:endParaRPr lang="en-US" sz="1600" b="0" i="0" dirty="0">
              <a:effectLst/>
              <a:latin typeface="Segoe UI VSS (Regular)"/>
            </a:endParaRPr>
          </a:p>
          <a:p>
            <a:pPr>
              <a:buFont typeface="Arial" panose="020B0604020202020204" pitchFamily="34" charset="0"/>
              <a:buChar char="•"/>
            </a:pPr>
            <a:r>
              <a:rPr lang="en-US" sz="1600" b="1" i="0" dirty="0">
                <a:effectLst/>
                <a:latin typeface="Segoe UI VSS (Regular)"/>
              </a:rPr>
              <a:t>Deny-Database-All</a:t>
            </a:r>
            <a:endParaRPr lang="en-US" sz="1600" b="0" i="0" dirty="0">
              <a:effectLst/>
              <a:latin typeface="Segoe UI VSS (Regular)"/>
            </a:endParaRPr>
          </a:p>
          <a:p>
            <a:pPr algn="l">
              <a:buFont typeface="Arial" panose="020B0604020202020204" pitchFamily="34" charset="0"/>
              <a:buChar char="•"/>
            </a:pPr>
            <a:r>
              <a:rPr lang="en-US" sz="4000" b="1" i="0" dirty="0">
                <a:effectLst/>
                <a:latin typeface="Segoe UI VSS (Regular)"/>
              </a:rPr>
              <a:t>Allow-Database-BusinessLogic</a:t>
            </a:r>
            <a:endParaRPr lang="en-US" sz="4000" b="0" i="0" dirty="0">
              <a:effectLst/>
              <a:latin typeface="Segoe UI VSS (Regular)"/>
            </a:endParaRPr>
          </a:p>
          <a:p>
            <a:pPr algn="l"/>
            <a:r>
              <a:rPr lang="en-US" sz="4000" b="0" i="0" dirty="0">
                <a:effectLst/>
                <a:latin typeface="Segoe UI VSS (Regular)"/>
              </a:rPr>
              <a:t>The rules that specify an ASG as the source or destination are only applied to the network interfaces that are members of the ASG. If the network interface is not a member of an ASG, the rule is not applied to the network interface even though the network security group is associated to the subnet.</a:t>
            </a:r>
          </a:p>
          <a:p>
            <a:pPr algn="l"/>
            <a:endParaRPr lang="en-US" sz="4000" b="0" i="0" dirty="0">
              <a:effectLst/>
              <a:latin typeface="Segoe UI VSS (Regular)"/>
            </a:endParaRPr>
          </a:p>
          <a:p>
            <a:pPr algn="l"/>
            <a:r>
              <a:rPr lang="en-US" sz="8000" b="1" i="0" dirty="0">
                <a:effectLst/>
                <a:latin typeface="Segoe UI VSS (Regular)"/>
              </a:rPr>
              <a:t>Summary</a:t>
            </a:r>
          </a:p>
          <a:p>
            <a:pPr algn="l"/>
            <a:r>
              <a:rPr lang="en-US" sz="8000" b="0" i="0" dirty="0">
                <a:effectLst/>
                <a:latin typeface="Segoe UI VSS (Regular)"/>
              </a:rPr>
              <a:t>Application Security Groups along with NSGs, have brought multiple benefits on the network security area:</a:t>
            </a:r>
          </a:p>
          <a:p>
            <a:pPr algn="l">
              <a:buFont typeface="Arial" panose="020B0604020202020204" pitchFamily="34" charset="0"/>
              <a:buChar char="•"/>
            </a:pPr>
            <a:r>
              <a:rPr lang="en-US" sz="8000" b="0" i="0" dirty="0">
                <a:effectLst/>
                <a:latin typeface="Segoe UI VSS (Regular)"/>
              </a:rPr>
              <a:t>A single management experience</a:t>
            </a:r>
          </a:p>
          <a:p>
            <a:pPr algn="l">
              <a:buFont typeface="Arial" panose="020B0604020202020204" pitchFamily="34" charset="0"/>
              <a:buChar char="•"/>
            </a:pPr>
            <a:r>
              <a:rPr lang="en-US" sz="8000" b="0" i="0" dirty="0">
                <a:effectLst/>
                <a:latin typeface="Segoe UI VSS (Regular)"/>
              </a:rPr>
              <a:t>Increased limits on multiple dimensions</a:t>
            </a:r>
          </a:p>
          <a:p>
            <a:pPr algn="l">
              <a:buFont typeface="Arial" panose="020B0604020202020204" pitchFamily="34" charset="0"/>
              <a:buChar char="•"/>
            </a:pPr>
            <a:r>
              <a:rPr lang="en-US" sz="8000" b="0" i="0" dirty="0">
                <a:effectLst/>
                <a:latin typeface="Segoe UI VSS (Regular)"/>
              </a:rPr>
              <a:t>A great level of simplification</a:t>
            </a:r>
          </a:p>
          <a:p>
            <a:pPr algn="l">
              <a:buFont typeface="Arial" panose="020B0604020202020204" pitchFamily="34" charset="0"/>
              <a:buChar char="•"/>
            </a:pPr>
            <a:r>
              <a:rPr lang="en-US" sz="8000" b="0" i="0" dirty="0">
                <a:effectLst/>
                <a:latin typeface="Segoe UI VSS (Regular)"/>
              </a:rPr>
              <a:t>A seamless integration with your architecture</a:t>
            </a:r>
          </a:p>
          <a:p>
            <a:pPr algn="l"/>
            <a:endParaRPr lang="en-US" sz="4000" b="0" i="0" dirty="0">
              <a:effectLst/>
              <a:latin typeface="Segoe UI VSS (Regular)"/>
            </a:endParaRPr>
          </a:p>
          <a:p>
            <a:br>
              <a:rPr lang="en-US" sz="4000" dirty="0"/>
            </a:br>
            <a:br>
              <a:rPr lang="en-US" sz="1600" b="0" i="0" dirty="0">
                <a:effectLst/>
                <a:latin typeface="Segoe UI VSS (Regular)"/>
              </a:rPr>
            </a:br>
            <a:endParaRPr lang="en-US" sz="800" dirty="0"/>
          </a:p>
          <a:p>
            <a:endParaRPr lang="en-US" sz="850" dirty="0">
              <a:latin typeface="Segoe UI Light"/>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705269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network service endpoints - </a:t>
            </a:r>
            <a:r>
              <a:rPr lang="en-US" dirty="0">
                <a:hlinkClick r:id="rId3"/>
              </a:rPr>
              <a:t>https://docs.microsoft.com/en-us/azure/virtual-network/virtual-network-service-endpoints-overview</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3132168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Virtual network service endpoints - </a:t>
            </a:r>
            <a:r>
              <a:rPr lang="en-US" dirty="0">
                <a:hlinkClick r:id="rId3"/>
              </a:rPr>
              <a:t>https://docs.microsoft.com/en-us/azure/virtual-network/virtual-network-service-endpoints-overview</a:t>
            </a:r>
            <a:endParaRPr lang="en-US" dirty="0"/>
          </a:p>
          <a:p>
            <a:pPr marL="0" marR="0" lvl="0" indent="0" algn="l" defTabSz="914367">
              <a:lnSpc>
                <a:spcPct val="90000"/>
              </a:lnSpc>
              <a:spcBef>
                <a:spcPts val="0"/>
              </a:spcBef>
              <a:spcAft>
                <a:spcPts val="333"/>
              </a:spcAft>
              <a:buClrTx/>
              <a:buSzTx/>
              <a:buFontTx/>
              <a:buNone/>
              <a:tabLst/>
              <a:defRPr/>
            </a:pPr>
            <a:endParaRPr lang="en-US" sz="850" dirty="0">
              <a:cs typeface="Segoe UI Light"/>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09141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What is Azure Private Link - </a:t>
            </a:r>
            <a:r>
              <a:rPr lang="en-US" dirty="0">
                <a:hlinkClick r:id="rId3"/>
              </a:rPr>
              <a:t>https://docs.microsoft.com/en-us/azure/private-link/private-link-overview</a:t>
            </a:r>
            <a:endParaRPr lang="en-US" sz="850" dirty="0">
              <a:latin typeface="Segoe UI Light"/>
              <a:cs typeface="Segoe UI Light"/>
            </a:endParaRPr>
          </a:p>
          <a:p>
            <a:endParaRPr lang="en-US" sz="850" dirty="0">
              <a:cs typeface="Segoe UI Light"/>
            </a:endParaRPr>
          </a:p>
          <a:p>
            <a:r>
              <a:rPr lang="en-US" sz="850" dirty="0">
                <a:latin typeface="Segoe UI Light"/>
                <a:cs typeface="Segoe UI Light"/>
              </a:rPr>
              <a:t>Azure Private Link works on an approval call flow model wherein the Private Link service consumer can request a connection to the service provider for consuming the service. The service provider can then decide whether to allow the consumer to connect or not. Azure Private Link enables the service providers to manage the private endpoint connection on their resources. </a:t>
            </a:r>
          </a:p>
          <a:p>
            <a:endParaRPr lang="en-US" sz="850" dirty="0">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773428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50" dirty="0">
                <a:cs typeface="Segoe UI Light"/>
              </a:rPr>
              <a:t>What is Azure Application Gateway? </a:t>
            </a:r>
            <a:r>
              <a:rPr lang="en-US" sz="850" dirty="0">
                <a:latin typeface="Segoe UI Light"/>
                <a:cs typeface="Segoe UI Light"/>
                <a:hlinkClick r:id="rId3"/>
              </a:rPr>
              <a:t>https://docs.microsoft.com/en-us/azure/application-gateway/log-analytics</a:t>
            </a:r>
          </a:p>
          <a:p>
            <a:endParaRPr lang="en-US" sz="850" dirty="0">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315997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850" dirty="0">
                <a:latin typeface="Segoe UI Light"/>
                <a:cs typeface="Segoe UI Light"/>
                <a:hlinkClick r:id="rId3"/>
              </a:rPr>
              <a:t>https://docs.microsoft.com/en-us/azure/application-gateway/features#web-application-firewall</a:t>
            </a:r>
            <a:endParaRPr lang="en-US" sz="850" dirty="0">
              <a:latin typeface="Segoe UI Light"/>
              <a:cs typeface="Segoe UI Light"/>
            </a:endParaRPr>
          </a:p>
          <a:p>
            <a:r>
              <a:rPr lang="en-AU" sz="850" dirty="0">
                <a:latin typeface="Segoe UI Light"/>
                <a:cs typeface="Segoe UI Light"/>
                <a:hlinkClick r:id="rId4"/>
              </a:rPr>
              <a:t>https://docs.microsoft.com/en-us/azure/web-application-firewall/overview</a:t>
            </a:r>
            <a:endParaRPr lang="en-US" sz="850" dirty="0">
              <a:latin typeface="Segoe UI Light"/>
              <a:cs typeface="Segoe UI Light"/>
            </a:endParaRPr>
          </a:p>
          <a:p>
            <a:endParaRPr lang="en-AU" sz="850" dirty="0">
              <a:latin typeface="Segoe UI Light"/>
              <a:cs typeface="Segoe UI Light"/>
            </a:endParaRPr>
          </a:p>
          <a:p>
            <a:r>
              <a:rPr lang="en-AU" sz="850" dirty="0">
                <a:latin typeface="Segoe UI Light"/>
                <a:cs typeface="Segoe UI Light"/>
              </a:rPr>
              <a:t>Web Application Firewall (WAF) provides centralized protection of your web applications from common exploits and vulnerabilities. Web applications are increasingly targeted by malicious attacks that exploit commonly known vulnerabilities. SQL injection and cross-site scripting are among the most common attacks.</a:t>
            </a:r>
            <a:endParaRPr lang="en-US" sz="850" dirty="0">
              <a:latin typeface="Segoe UI Light"/>
              <a:cs typeface="Segoe UI Light"/>
            </a:endParaRPr>
          </a:p>
          <a:p>
            <a:endParaRPr lang="en-AU" sz="850" dirty="0">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275713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800" dirty="0">
                <a:latin typeface="Segoe UI Light"/>
                <a:cs typeface="Segoe UI Light"/>
                <a:hlinkClick r:id="rId3"/>
              </a:rPr>
              <a:t>https://docs.microsoft.com/en-us/azure/frontdoor/front-door-overview</a:t>
            </a:r>
            <a:endParaRPr lang="en-US" sz="850" kern="1200" dirty="0">
              <a:effectLst/>
              <a:latin typeface="Segoe UI Light"/>
              <a:cs typeface="Segoe UI Light"/>
            </a:endParaRPr>
          </a:p>
          <a:p>
            <a:endParaRPr lang="en-US" sz="850" kern="1200" dirty="0">
              <a:effectLst/>
              <a:latin typeface="Segoe UI Light"/>
              <a:cs typeface="Segoe UI Light"/>
            </a:endParaRPr>
          </a:p>
          <a:p>
            <a:r>
              <a:rPr lang="en-US" sz="850" kern="1200" dirty="0">
                <a:effectLst/>
                <a:latin typeface="Segoe UI Light"/>
                <a:cs typeface="Segoe UI Light"/>
              </a:rPr>
              <a:t>One way to protect an Azure service is to make it highly </a:t>
            </a:r>
            <a:r>
              <a:rPr lang="en-US" sz="850" dirty="0">
                <a:latin typeface="Segoe UI Light"/>
                <a:cs typeface="Segoe UI Light"/>
              </a:rPr>
              <a:t>available, </a:t>
            </a:r>
            <a:r>
              <a:rPr lang="en-US" sz="850" kern="1200" dirty="0">
                <a:effectLst/>
                <a:latin typeface="Segoe UI Light"/>
                <a:cs typeface="Segoe UI Light"/>
              </a:rPr>
              <a:t>very responsive, and monitor its performance for unresponsiveness. Azure Front Door Service (AFD) offers these protections.</a:t>
            </a:r>
            <a:r>
              <a:rPr lang="en-US" sz="850" dirty="0">
                <a:latin typeface="Segoe UI Light"/>
                <a:cs typeface="Segoe UI Light"/>
              </a:rPr>
              <a:t> </a:t>
            </a:r>
            <a:endParaRPr lang="en-US" sz="882" kern="1200" dirty="0">
              <a:cs typeface="Segoe UI Light" pitchFamily="34" charset="0"/>
            </a:endParaRPr>
          </a:p>
          <a:p>
            <a:r>
              <a:rPr lang="en-US" sz="850" kern="1200" dirty="0">
                <a:effectLst/>
                <a:latin typeface="Segoe UI Light"/>
                <a:cs typeface="Segoe UI Light"/>
              </a:rPr>
              <a:t>AFD enables you to define, manage, and monitor the global routing for your web traffic by optimizing for best performance and instant global failover for high availability. With AFD, you can transform your multiple-region consumer and enterprise applications into robust, high-performance, personalized modern applications, APIs, and content that reaches a global audience with Azure.</a:t>
            </a:r>
            <a:endParaRPr lang="en-US" sz="850" kern="1200" dirty="0">
              <a:latin typeface="Segoe UI Light"/>
              <a:cs typeface="Segoe UI Light"/>
            </a:endParaRPr>
          </a:p>
          <a:p>
            <a:r>
              <a:rPr lang="en-US" sz="850" kern="1200" dirty="0">
                <a:effectLst/>
                <a:latin typeface="Segoe UI Light"/>
                <a:cs typeface="Segoe UI Light"/>
              </a:rPr>
              <a:t>AFD works at Layer 7 or HTTP/HTTPS layer, and uses anycast protocol with split TCP and Microsoft's global network for improving global connectivity. Based on your routing method selection in the configuration, you can ensure that AFD is routing your client requests to the fastest and most available application backend. An </a:t>
            </a:r>
            <a:r>
              <a:rPr lang="en-US" sz="850" i="1" kern="1200" dirty="0">
                <a:effectLst/>
                <a:latin typeface="Segoe UI Light"/>
                <a:cs typeface="Segoe UI Light"/>
              </a:rPr>
              <a:t>application backend</a:t>
            </a:r>
            <a:r>
              <a:rPr lang="en-US" sz="850" kern="1200" dirty="0">
                <a:effectLst/>
                <a:latin typeface="Segoe UI Light"/>
                <a:cs typeface="Segoe UI Light"/>
              </a:rPr>
              <a:t> is any internet-facing service hosted inside or outside of Azure.</a:t>
            </a:r>
            <a:r>
              <a:rPr lang="en-US" sz="850" dirty="0">
                <a:latin typeface="Segoe UI Light"/>
                <a:cs typeface="Segoe UI Light"/>
              </a:rPr>
              <a:t> </a:t>
            </a:r>
            <a:endParaRPr lang="en-US" sz="850" kern="1200" dirty="0">
              <a:latin typeface="Segoe UI Light" pitchFamily="34" charset="0"/>
              <a:cs typeface="Segoe UI Light"/>
            </a:endParaRPr>
          </a:p>
          <a:p>
            <a:r>
              <a:rPr lang="en-US" sz="850" kern="1200" dirty="0">
                <a:effectLst/>
                <a:latin typeface="Segoe UI Light"/>
                <a:cs typeface="Segoe UI Light"/>
              </a:rPr>
              <a:t>AFD provides a range of traffic-routing methods and backend health monitoring options to suit different application needs and automatic failover models. Similar to Traffic Manager, AFD is resilient to failures, including an entire Azure region failure. AFD is not a new service; it was developed years ago to enhance its Bing and Microsoft Office 365 services.</a:t>
            </a:r>
            <a:endParaRPr lang="en-US" sz="850" kern="1200" dirty="0">
              <a:latin typeface="Segoe UI Light"/>
              <a:cs typeface="Segoe UI Light"/>
            </a:endParaRPr>
          </a:p>
          <a:p>
            <a:endParaRPr lang="en-US" dirty="0"/>
          </a:p>
          <a:p>
            <a:r>
              <a:rPr lang="en-US" sz="850" dirty="0">
                <a:latin typeface="Segoe UI Light"/>
                <a:cs typeface="Segoe UI Light"/>
              </a:rPr>
              <a:t>As you</a:t>
            </a:r>
            <a:r>
              <a:rPr lang="en-US" sz="850" baseline="0" dirty="0">
                <a:latin typeface="Segoe UI Light"/>
                <a:cs typeface="Segoe UI Light"/>
              </a:rPr>
              <a:t> present this slide, demonstrate the process of provisioning and configuring Azure Front Door service</a:t>
            </a:r>
            <a:r>
              <a:rPr lang="en-US" sz="850" dirty="0">
                <a:latin typeface="Segoe UI Light"/>
                <a:cs typeface="Segoe UI Light"/>
              </a:rPr>
              <a:t>.</a:t>
            </a:r>
          </a:p>
          <a:p>
            <a:endParaRPr lang="en-US" sz="850" dirty="0">
              <a:latin typeface="Segoe UI Light"/>
              <a:cs typeface="Segoe UI Light"/>
            </a:endParaRPr>
          </a:p>
          <a:p>
            <a:r>
              <a:rPr lang="en-AU" dirty="0">
                <a:hlinkClick r:id="rId3"/>
              </a:rPr>
              <a:t>https://docs.microsoft.com/en-us/azure/frontdoor/front-door-overview</a:t>
            </a:r>
            <a:endParaRPr lang="en-US" dirty="0"/>
          </a:p>
          <a:p>
            <a:endParaRPr lang="en-US" dirty="0"/>
          </a:p>
          <a:p>
            <a:r>
              <a:rPr lang="en-US" sz="850" dirty="0">
                <a:latin typeface="Segoe UI Light"/>
                <a:cs typeface="Segoe UI Light"/>
              </a:rPr>
              <a:t>One way to protect an Azure service is to make it highly available, very responsive, and monitor its performance for unresponsiveness. Azure Front Door Service (AFD) offers these protections. </a:t>
            </a:r>
          </a:p>
          <a:p>
            <a:r>
              <a:rPr lang="en-US" sz="850" dirty="0">
                <a:latin typeface="Segoe UI Light"/>
                <a:cs typeface="Segoe UI Light"/>
              </a:rPr>
              <a:t>AFD enables you to define, manage, and monitor the global routing for your web traffic by optimizing for best performance and instant global failover for high availability. With AFD, you can transform your multiple-region consumer and enterprise applications into robust, high-performance, personalized modern applications, APIs, and content that reaches a global audience with Azure.</a:t>
            </a:r>
          </a:p>
          <a:p>
            <a:r>
              <a:rPr lang="en-US" sz="850" dirty="0">
                <a:latin typeface="Segoe UI Light"/>
                <a:cs typeface="Segoe UI Light"/>
              </a:rPr>
              <a:t>AFD works at Layer 7 or HTTP/HTTPS layer, and uses anycast protocol with split TCP and Microsoft's global network for improving global connectivity. Based on your routing method selection in the configuration, you can ensure that AFD is routing your client requests to the fastest and most available application backend. An </a:t>
            </a:r>
            <a:r>
              <a:rPr lang="en-US" sz="850" i="1" dirty="0">
                <a:latin typeface="Segoe UI Light"/>
                <a:cs typeface="Segoe UI Light"/>
              </a:rPr>
              <a:t>application backend</a:t>
            </a:r>
            <a:r>
              <a:rPr lang="en-US" sz="850" dirty="0">
                <a:latin typeface="Segoe UI Light"/>
                <a:cs typeface="Segoe UI Light"/>
              </a:rPr>
              <a:t> is any internet-facing service hosted inside or outside of Azure. </a:t>
            </a:r>
          </a:p>
          <a:p>
            <a:r>
              <a:rPr lang="en-US" sz="850" dirty="0">
                <a:latin typeface="Segoe UI Light"/>
                <a:cs typeface="Segoe UI Light"/>
              </a:rPr>
              <a:t>AFD provides a range of traffic-routing methods and backend health monitoring options to suit different application needs and automatic failover models. Similar to Traffic Manager, AFD is resilient to failures, including an entire Azure region failure. AFD is not a new service; it was developed years ago to enhance its Bing and Microsoft Office 365 services.</a:t>
            </a:r>
          </a:p>
          <a:p>
            <a:endParaRPr lang="en-US" dirty="0"/>
          </a:p>
          <a:p>
            <a:r>
              <a:rPr lang="en-US" sz="850" dirty="0">
                <a:latin typeface="Segoe UI Light"/>
                <a:cs typeface="Segoe UI Light"/>
              </a:rPr>
              <a:t>As you present this slide, demonstrate the process of provisioning and configuring Azure Front Door service.</a:t>
            </a:r>
          </a:p>
          <a:p>
            <a:endParaRPr lang="en-US" sz="850" dirty="0">
              <a:latin typeface="Segoe UI Light"/>
              <a:cs typeface="Segoe UI Light"/>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349497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solidFill>
                  <a:srgbClr val="171717"/>
                </a:solidFill>
                <a:latin typeface="Segoe UI"/>
                <a:ea typeface="Times New Roman" panose="02020603050405020304" pitchFamily="18" charset="0"/>
                <a:cs typeface="Segoe UI"/>
              </a:rPr>
              <a:t>ExpressRoute Overview - </a:t>
            </a:r>
            <a:r>
              <a:rPr lang="en-US" sz="850" dirty="0">
                <a:latin typeface="Segoe UI Light"/>
                <a:cs typeface="Segoe UI Light"/>
                <a:hlinkClick r:id="rId3"/>
              </a:rPr>
              <a:t>https://docs.microsoft.com/en-us/azure/expressroute/expressroute-introduction</a:t>
            </a:r>
            <a:endParaRPr lang="en-US" sz="850" dirty="0">
              <a:solidFill>
                <a:srgbClr val="171717"/>
              </a:solidFill>
              <a:latin typeface="Segoe UI Light"/>
              <a:ea typeface="Times New Roman" panose="02020603050405020304" pitchFamily="18" charset="0"/>
              <a:cs typeface="Segoe UI Light"/>
            </a:endParaRPr>
          </a:p>
          <a:p>
            <a:pPr>
              <a:lnSpc>
                <a:spcPct val="107000"/>
              </a:lnSpc>
              <a:spcAft>
                <a:spcPts val="800"/>
              </a:spcAft>
            </a:pPr>
            <a:endParaRPr lang="en-US" sz="1800" dirty="0">
              <a:solidFill>
                <a:srgbClr val="171717"/>
              </a:solidFill>
              <a:latin typeface="Segoe UI"/>
              <a:ea typeface="Times New Roman" panose="02020603050405020304" pitchFamily="18" charset="0"/>
              <a:cs typeface="Segoe UI"/>
            </a:endParaRPr>
          </a:p>
          <a:p>
            <a:pPr>
              <a:lnSpc>
                <a:spcPct val="107000"/>
              </a:lnSpc>
              <a:spcAft>
                <a:spcPts val="800"/>
              </a:spcAft>
            </a:pPr>
            <a:r>
              <a:rPr lang="en-US" sz="1800" dirty="0">
                <a:solidFill>
                  <a:srgbClr val="171717"/>
                </a:solidFill>
                <a:effectLst/>
                <a:latin typeface="Segoe UI"/>
                <a:ea typeface="Times New Roman" panose="02020603050405020304" pitchFamily="18" charset="0"/>
                <a:cs typeface="Segoe UI"/>
              </a:rPr>
              <a:t>ExpressRoute Direct gives you the ability to connect </a:t>
            </a:r>
            <a:r>
              <a:rPr lang="en-US" sz="1800" dirty="0">
                <a:solidFill>
                  <a:srgbClr val="171717"/>
                </a:solidFill>
                <a:latin typeface="Segoe UI"/>
                <a:ea typeface="Times New Roman" panose="02020603050405020304" pitchFamily="18" charset="0"/>
                <a:cs typeface="Segoe UI"/>
              </a:rPr>
              <a:t>directly</a:t>
            </a:r>
            <a:r>
              <a:rPr lang="en-US" sz="1800" dirty="0">
                <a:solidFill>
                  <a:srgbClr val="171717"/>
                </a:solidFill>
                <a:effectLst/>
                <a:latin typeface="Segoe UI"/>
                <a:ea typeface="Times New Roman" panose="02020603050405020304" pitchFamily="18" charset="0"/>
                <a:cs typeface="Segoe UI"/>
              </a:rPr>
              <a:t> into Microsoft’s</a:t>
            </a:r>
            <a:r>
              <a:rPr lang="en-US" sz="1800" dirty="0">
                <a:solidFill>
                  <a:srgbClr val="171717"/>
                </a:solidFill>
                <a:latin typeface="Segoe UI"/>
                <a:ea typeface="Times New Roman" panose="02020603050405020304" pitchFamily="18" charset="0"/>
                <a:cs typeface="Segoe UI"/>
              </a:rPr>
              <a:t> </a:t>
            </a:r>
            <a:r>
              <a:rPr lang="en-US" sz="1800" dirty="0">
                <a:solidFill>
                  <a:srgbClr val="171717"/>
                </a:solidFill>
                <a:effectLst/>
                <a:latin typeface="Segoe UI"/>
                <a:ea typeface="Times New Roman" panose="02020603050405020304" pitchFamily="18" charset="0"/>
                <a:cs typeface="Segoe UI"/>
              </a:rPr>
              <a:t>global network at peering locations strategically distributed across the world. ExpressRoute Direct provides dual 100 Gbps or 10 Gbps connectivity, which supports Active/Active connectivity at scale.</a:t>
            </a:r>
            <a:endParaRPr lang="en-US" sz="1800" dirty="0">
              <a:effectLst/>
              <a:latin typeface="Times New Roman"/>
              <a:ea typeface="Calibri" panose="020F0502020204030204" pitchFamily="34" charset="0"/>
              <a:cs typeface="Times New Roman"/>
            </a:endParaRPr>
          </a:p>
          <a:p>
            <a:pPr marL="0" marR="0">
              <a:lnSpc>
                <a:spcPct val="107000"/>
              </a:lnSpc>
              <a:spcBef>
                <a:spcPts val="0"/>
              </a:spcBef>
              <a:spcAft>
                <a:spcPts val="800"/>
              </a:spcAft>
            </a:pPr>
            <a:r>
              <a:rPr lang="en-US" sz="1800" dirty="0">
                <a:solidFill>
                  <a:srgbClr val="171717"/>
                </a:solidFill>
                <a:effectLst/>
                <a:latin typeface="Segoe UI"/>
                <a:ea typeface="Times New Roman" panose="02020603050405020304" pitchFamily="18" charset="0"/>
                <a:cs typeface="Segoe UI"/>
              </a:rPr>
              <a:t>Key features that ExpressRoute Direct provides include, but aren't limited to:</a:t>
            </a:r>
            <a:endParaRPr lang="en-US" sz="1800" dirty="0">
              <a:effectLst/>
              <a:latin typeface="Segoe UI"/>
              <a:ea typeface="Calibri" panose="020F0502020204030204" pitchFamily="34" charset="0"/>
              <a:cs typeface="Segoe UI"/>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171717"/>
                </a:solidFill>
                <a:effectLst/>
                <a:latin typeface="Segoe UI"/>
                <a:ea typeface="Times New Roman" panose="02020603050405020304" pitchFamily="18" charset="0"/>
                <a:cs typeface="Segoe UI"/>
              </a:rPr>
              <a:t>Massive Data Ingestion into services like Storage and Cosmos DB</a:t>
            </a:r>
            <a:endParaRPr lang="en-US" sz="1800" dirty="0">
              <a:effectLst/>
              <a:latin typeface="Segoe UI"/>
              <a:ea typeface="Calibri" panose="020F0502020204030204" pitchFamily="34" charset="0"/>
              <a:cs typeface="Segoe UI"/>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171717"/>
                </a:solidFill>
                <a:effectLst/>
                <a:latin typeface="Segoe UI"/>
                <a:ea typeface="Times New Roman" panose="02020603050405020304" pitchFamily="18" charset="0"/>
                <a:cs typeface="Segoe UI"/>
              </a:rPr>
              <a:t>Physical isolation for industries that are regulated and require dedicated and isolated connectivity like: Banking, Government, and Retail</a:t>
            </a:r>
            <a:endParaRPr lang="en-US" sz="1800" dirty="0">
              <a:effectLst/>
              <a:latin typeface="Segoe UI"/>
              <a:ea typeface="Calibri" panose="020F0502020204030204" pitchFamily="34" charset="0"/>
              <a:cs typeface="Segoe UI"/>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171717"/>
                </a:solidFill>
                <a:effectLst/>
                <a:latin typeface="Segoe UI"/>
                <a:ea typeface="Times New Roman" panose="02020603050405020304" pitchFamily="18" charset="0"/>
                <a:cs typeface="Segoe UI"/>
              </a:rPr>
              <a:t>Granular control of circuit distribution based on business unit</a:t>
            </a:r>
            <a:endParaRPr lang="en-US" sz="1800" dirty="0">
              <a:effectLst/>
              <a:latin typeface="Segoe UI"/>
              <a:ea typeface="Calibri" panose="020F0502020204030204" pitchFamily="34" charset="0"/>
              <a:cs typeface="Segoe UI"/>
            </a:endParaRPr>
          </a:p>
          <a:p>
            <a:pPr marL="0" marR="0">
              <a:lnSpc>
                <a:spcPct val="107000"/>
              </a:lnSpc>
              <a:spcBef>
                <a:spcPts val="0"/>
              </a:spcBef>
              <a:spcAft>
                <a:spcPts val="800"/>
              </a:spcAft>
            </a:pPr>
            <a:r>
              <a:rPr lang="en-US" sz="1800" dirty="0">
                <a:effectLst/>
                <a:latin typeface="Segoe UI"/>
                <a:ea typeface="Calibri" panose="020F0502020204030204" pitchFamily="34" charset="0"/>
                <a:cs typeface="Segoe UI"/>
              </a:rPr>
              <a:t> </a:t>
            </a:r>
          </a:p>
          <a:p>
            <a:pPr marL="0" marR="0">
              <a:lnSpc>
                <a:spcPct val="107000"/>
              </a:lnSpc>
              <a:spcBef>
                <a:spcPts val="0"/>
              </a:spcBef>
              <a:spcAft>
                <a:spcPts val="800"/>
              </a:spcAft>
            </a:pPr>
            <a:r>
              <a:rPr lang="en-US" sz="1800" dirty="0">
                <a:solidFill>
                  <a:srgbClr val="171717"/>
                </a:solidFill>
                <a:effectLst/>
                <a:latin typeface="Segoe UI"/>
                <a:ea typeface="Calibri" panose="020F0502020204030204" pitchFamily="34" charset="0"/>
                <a:cs typeface="Segoe UI"/>
              </a:rPr>
              <a:t>ExpressRoute Direct supports massive data ingestion scenarios into Azure storage and other big data services. ExpressRoute circuits on 100 Gbps ExpressRoute Direct now also support </a:t>
            </a:r>
            <a:r>
              <a:rPr lang="en-US" sz="1800" b="1" dirty="0">
                <a:effectLst/>
                <a:latin typeface="Segoe UI"/>
                <a:ea typeface="Calibri" panose="020F0502020204030204" pitchFamily="34" charset="0"/>
                <a:cs typeface="Segoe UI"/>
              </a:rPr>
              <a:t>40 Gbps</a:t>
            </a:r>
            <a:r>
              <a:rPr lang="en-US" sz="1800" dirty="0">
                <a:effectLst/>
                <a:latin typeface="Calibri"/>
                <a:ea typeface="Calibri" panose="020F0502020204030204" pitchFamily="34" charset="0"/>
                <a:cs typeface="Calibri"/>
              </a:rPr>
              <a:t> and </a:t>
            </a:r>
            <a:r>
              <a:rPr lang="en-US" sz="1800" b="1" dirty="0">
                <a:effectLst/>
                <a:latin typeface="Segoe UI"/>
                <a:ea typeface="Calibri" panose="020F0502020204030204" pitchFamily="34" charset="0"/>
                <a:cs typeface="Segoe UI"/>
              </a:rPr>
              <a:t>100 Gbps</a:t>
            </a:r>
            <a:r>
              <a:rPr lang="en-US" sz="1800" dirty="0">
                <a:effectLst/>
                <a:latin typeface="Calibri"/>
                <a:ea typeface="Calibri" panose="020F0502020204030204" pitchFamily="34" charset="0"/>
                <a:cs typeface="Calibri"/>
              </a:rPr>
              <a:t> circuit SKUs. The physical port pairs are </a:t>
            </a:r>
            <a:r>
              <a:rPr lang="en-US" sz="1800" b="1" dirty="0">
                <a:effectLst/>
                <a:latin typeface="Segoe UI"/>
                <a:ea typeface="Calibri" panose="020F0502020204030204" pitchFamily="34" charset="0"/>
                <a:cs typeface="Segoe UI"/>
              </a:rPr>
              <a:t>100 or 10 Gbps</a:t>
            </a:r>
            <a:r>
              <a:rPr lang="en-US" sz="1800" dirty="0">
                <a:effectLst/>
                <a:latin typeface="Calibri"/>
                <a:ea typeface="Calibri" panose="020F0502020204030204" pitchFamily="34" charset="0"/>
                <a:cs typeface="Calibri"/>
              </a:rPr>
              <a:t> only and can have multiple virtual circuits.</a:t>
            </a:r>
          </a:p>
          <a:p>
            <a:pPr marL="0" marR="0"/>
            <a:r>
              <a:rPr lang="en-US" sz="1800" dirty="0">
                <a:solidFill>
                  <a:srgbClr val="171717"/>
                </a:solidFill>
                <a:effectLst/>
                <a:latin typeface="Segoe UI"/>
                <a:ea typeface="Times New Roman" panose="02020603050405020304" pitchFamily="18" charset="0"/>
                <a:cs typeface="Segoe UI"/>
              </a:rPr>
              <a:t>ExpressRoute Direct supports both QinQ and Dot1Q VLAN tagging.</a:t>
            </a:r>
            <a:endParaRPr lang="en-US" sz="1800" dirty="0">
              <a:effectLst/>
              <a:latin typeface="Segoe UI"/>
              <a:ea typeface="Times New Roman" panose="02020603050405020304" pitchFamily="18" charset="0"/>
              <a:cs typeface="Segoe UI"/>
            </a:endParaRPr>
          </a:p>
          <a:p>
            <a:pPr marL="342900" marR="0" lvl="0" indent="-342900">
              <a:buSzPts val="1000"/>
              <a:buFont typeface="Symbol" panose="05050102010706020507" pitchFamily="18" charset="2"/>
              <a:buChar char=""/>
              <a:tabLst>
                <a:tab pos="457200" algn="l"/>
              </a:tabLst>
            </a:pPr>
            <a:r>
              <a:rPr lang="en-US" sz="1800" b="1" dirty="0">
                <a:solidFill>
                  <a:srgbClr val="171717"/>
                </a:solidFill>
                <a:effectLst/>
                <a:latin typeface="Segoe UI"/>
                <a:ea typeface="Times New Roman" panose="02020603050405020304" pitchFamily="18" charset="0"/>
                <a:cs typeface="Segoe UI"/>
              </a:rPr>
              <a:t>QinQ VLAN Tagging</a:t>
            </a:r>
            <a:r>
              <a:rPr lang="en-US" sz="1800" dirty="0">
                <a:solidFill>
                  <a:srgbClr val="171717"/>
                </a:solidFill>
                <a:effectLst/>
                <a:latin typeface="Segoe UI"/>
                <a:ea typeface="Times New Roman" panose="02020603050405020304" pitchFamily="18" charset="0"/>
                <a:cs typeface="Segoe UI"/>
              </a:rPr>
              <a:t> allows for isolated routing domains on a per ExpressRoute circuit basis. Azure dynamically allocates an S-Tag at circuit creation and cannot be changed. Each peering on the circuit (Private and Microsoft) will utilize a unique C-Tag as the VLAN. The C-Tag is not required to be unique across circuits on the ExpressRoute Direct ports.</a:t>
            </a:r>
            <a:endParaRPr lang="en-US" sz="1800" dirty="0">
              <a:effectLst/>
              <a:latin typeface="Segoe UI"/>
              <a:ea typeface="Times New Roman" panose="02020603050405020304" pitchFamily="18" charset="0"/>
              <a:cs typeface="Segoe UI"/>
            </a:endParaRPr>
          </a:p>
          <a:p>
            <a:pPr marL="342900" marR="0" lvl="0" indent="-342900">
              <a:buSzPts val="1000"/>
              <a:buFont typeface="Symbol" panose="05050102010706020507" pitchFamily="18" charset="2"/>
              <a:buChar char=""/>
              <a:tabLst>
                <a:tab pos="457200" algn="l"/>
              </a:tabLst>
            </a:pPr>
            <a:r>
              <a:rPr lang="en-US" sz="1800" b="1" dirty="0">
                <a:solidFill>
                  <a:srgbClr val="171717"/>
                </a:solidFill>
                <a:effectLst/>
                <a:latin typeface="Segoe UI"/>
                <a:ea typeface="Times New Roman" panose="02020603050405020304" pitchFamily="18" charset="0"/>
                <a:cs typeface="Segoe UI"/>
              </a:rPr>
              <a:t>Dot1Q VLAN Tagging</a:t>
            </a:r>
            <a:r>
              <a:rPr lang="en-US" sz="1800" dirty="0">
                <a:solidFill>
                  <a:srgbClr val="171717"/>
                </a:solidFill>
                <a:effectLst/>
                <a:latin typeface="Segoe UI"/>
                <a:ea typeface="Times New Roman" panose="02020603050405020304" pitchFamily="18" charset="0"/>
                <a:cs typeface="Segoe UI"/>
              </a:rPr>
              <a:t> allows for a single tagged VLAN on a per ExpressRoute Direct port pair basis. A C-Tag used on a peering must be unique across all circuits and peerings on the ExpressRoute Direct port pair.</a:t>
            </a:r>
          </a:p>
          <a:p>
            <a:pPr marL="342900" marR="0" lvl="0" indent="-342900">
              <a:buSzPts val="1000"/>
              <a:buFont typeface="Symbol" panose="05050102010706020507" pitchFamily="18" charset="2"/>
              <a:buChar char=""/>
              <a:tabLst>
                <a:tab pos="457200" algn="l"/>
              </a:tabLst>
            </a:pPr>
            <a:endParaRPr lang="en-US" sz="1800" dirty="0">
              <a:solidFill>
                <a:srgbClr val="171717"/>
              </a:solidFill>
              <a:effectLst/>
              <a:latin typeface="Segoe UI" panose="020B0502040204020203" pitchFamily="34" charset="0"/>
              <a:ea typeface="Times New Roman" panose="02020603050405020304" pitchFamily="18" charset="0"/>
            </a:endParaRPr>
          </a:p>
          <a:p>
            <a:pPr marL="0" marR="0" lvl="0" indent="0" algn="l" defTabSz="914367" rtl="0" eaLnBrk="1" fontAlgn="auto" latinLnBrk="0" hangingPunct="1">
              <a:lnSpc>
                <a:spcPct val="90000"/>
              </a:lnSpc>
              <a:spcBef>
                <a:spcPts val="0"/>
              </a:spcBef>
              <a:spcAft>
                <a:spcPts val="333"/>
              </a:spcAft>
              <a:buClrTx/>
              <a:buSzPts val="1000"/>
              <a:buFont typeface="Symbol" panose="05050102010706020507" pitchFamily="18" charset="2"/>
              <a:buNone/>
              <a:tabLst>
                <a:tab pos="457200" algn="l"/>
              </a:tabLst>
              <a:defRPr/>
            </a:pPr>
            <a:r>
              <a:rPr lang="en-US" sz="1800" dirty="0">
                <a:solidFill>
                  <a:srgbClr val="171717"/>
                </a:solidFill>
                <a:effectLst/>
                <a:latin typeface="Segoe UI"/>
                <a:ea typeface="Calibri" panose="020F0502020204030204" pitchFamily="34" charset="0"/>
                <a:cs typeface="Segoe UI"/>
              </a:rPr>
              <a:t>ExpressRoute Direct provides the same enterprise-grade SLA with Active/Active redundant connections into the Microsoft Global Network. ExpressRoute infrastructure is redundant and connectivity into the Microsoft Global Network is redundant and diverse and scales accordingly with customer requirements.</a:t>
            </a:r>
            <a:endParaRPr lang="en-US" sz="1800" dirty="0">
              <a:effectLst/>
              <a:latin typeface="Segoe UI"/>
              <a:ea typeface="Calibri" panose="020F0502020204030204" pitchFamily="34" charset="0"/>
              <a:cs typeface="Segoe UI"/>
            </a:endParaRPr>
          </a:p>
          <a:p>
            <a:pPr marL="0" marR="0" lvl="0" indent="0">
              <a:buSzPts val="1000"/>
              <a:buFont typeface="Symbol" panose="05050102010706020507" pitchFamily="18" charset="2"/>
              <a:buNone/>
              <a:tabLst>
                <a:tab pos="457200" algn="l"/>
              </a:tabLst>
            </a:pPr>
            <a:endParaRPr lang="en-US" sz="1800" dirty="0">
              <a:effectLst/>
              <a:latin typeface="Times New Roman" panose="02020603050405020304" pitchFamily="18" charset="0"/>
              <a:ea typeface="Times New Roman" panose="02020603050405020304" pitchFamily="18" charset="0"/>
            </a:endParaRPr>
          </a:p>
          <a:p>
            <a:pPr>
              <a:lnSpc>
                <a:spcPct val="107000"/>
              </a:lnSpc>
              <a:spcAft>
                <a:spcPts val="800"/>
              </a:spcAft>
            </a:pPr>
            <a:endParaRPr lang="en-US" dirty="0"/>
          </a:p>
          <a:p>
            <a:pPr>
              <a:lnSpc>
                <a:spcPct val="107000"/>
              </a:lnSpc>
              <a:spcAft>
                <a:spcPts val="0"/>
              </a:spcAft>
            </a:pPr>
            <a:r>
              <a:rPr lang="en-US" b="1" dirty="0"/>
              <a:t>Point-to-point encryption by MACsec</a:t>
            </a:r>
            <a:endParaRPr lang="en-US" dirty="0"/>
          </a:p>
          <a:p>
            <a:pPr>
              <a:lnSpc>
                <a:spcPct val="107000"/>
              </a:lnSpc>
              <a:spcAft>
                <a:spcPts val="800"/>
              </a:spcAft>
            </a:pPr>
            <a:r>
              <a:rPr lang="en-US" dirty="0"/>
              <a:t>MACsec is an </a:t>
            </a:r>
            <a:r>
              <a:rPr lang="en-US" dirty="0">
                <a:hlinkClick r:id="rId4"/>
              </a:rPr>
              <a:t>IEEE standard</a:t>
            </a:r>
            <a:r>
              <a:rPr lang="en-US" dirty="0"/>
              <a:t>. It encrypts data at the Media Access control (MAC) level or Network Layer 2. You can use MACsec to encrypt the physical links between your network devices and Microsoft's network devices when you connect to Microsoft via </a:t>
            </a:r>
            <a:r>
              <a:rPr lang="en-US" dirty="0">
                <a:hlinkClick r:id="rId5"/>
              </a:rPr>
              <a:t>ExpressRoute Direct</a:t>
            </a:r>
            <a:r>
              <a:rPr lang="en-US" dirty="0"/>
              <a:t>. MACsec is disabled on ExpressRoute Direct ports by default. You bring your own MACsec key for encryption and store it in </a:t>
            </a:r>
            <a:r>
              <a:rPr lang="en-US" dirty="0">
                <a:hlinkClick r:id="rId6"/>
              </a:rPr>
              <a:t>Azure Key Vault</a:t>
            </a:r>
            <a:r>
              <a:rPr lang="en-US" dirty="0"/>
              <a:t>. You decide when to rotate the key.</a:t>
            </a:r>
          </a:p>
          <a:p>
            <a:pPr>
              <a:lnSpc>
                <a:spcPct val="107000"/>
              </a:lnSpc>
              <a:spcAft>
                <a:spcPts val="800"/>
              </a:spcAft>
            </a:pPr>
            <a:endParaRPr lang="en-US" dirty="0"/>
          </a:p>
          <a:p>
            <a:pPr>
              <a:lnSpc>
                <a:spcPct val="107000"/>
              </a:lnSpc>
              <a:spcAft>
                <a:spcPts val="0"/>
              </a:spcAft>
            </a:pPr>
            <a:r>
              <a:rPr lang="en-US" b="1" dirty="0"/>
              <a:t>End-to-end encryption by IPsec and MACsec</a:t>
            </a:r>
            <a:endParaRPr lang="en-US" dirty="0"/>
          </a:p>
          <a:p>
            <a:pPr>
              <a:lnSpc>
                <a:spcPct val="107000"/>
              </a:lnSpc>
              <a:spcAft>
                <a:spcPts val="800"/>
              </a:spcAft>
            </a:pPr>
            <a:r>
              <a:rPr lang="en-US" dirty="0"/>
              <a:t>IPsec is an </a:t>
            </a:r>
            <a:r>
              <a:rPr lang="en-US" dirty="0">
                <a:hlinkClick r:id="rId7"/>
              </a:rPr>
              <a:t>IETF standard</a:t>
            </a:r>
            <a:r>
              <a:rPr lang="en-US" dirty="0"/>
              <a:t>. It encrypts data at the Internet Protocol (IP) level or Network Layer 3. You can use IPsec to encrypt an end-to-end connection between your on-premises network and your virtual network (VNET) on Azure.</a:t>
            </a:r>
          </a:p>
          <a:p>
            <a:r>
              <a:rPr lang="en-US" dirty="0"/>
              <a:t>MACsec secures the physical connections between you and Microsoft. IPsec secures the end-to-end connection between you and your virtual networks on Azure. You can enable them independently.</a:t>
            </a:r>
          </a:p>
          <a:p>
            <a:pPr>
              <a:lnSpc>
                <a:spcPct val="107000"/>
              </a:lnSpc>
              <a:spcAft>
                <a:spcPts val="800"/>
              </a:spcAft>
            </a:pPr>
            <a:endParaRPr lang="en-US" dirty="0"/>
          </a:p>
          <a:p>
            <a:endParaRPr lang="en-US" dirty="0"/>
          </a:p>
          <a:p>
            <a:endParaRPr lang="en-US" sz="850" dirty="0">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5917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virtual classroom consider having the students join you in doing the demonstrations. Or you could have someone share their screen and be coached through the demonstration. Consider which demonstrations to provide given your student’s interests and the labs they will be assigned.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50831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dirty="0">
                <a:latin typeface="Segoe UI Semilight"/>
                <a:cs typeface="Segoe UI Semilight"/>
              </a:rPr>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dirty="0">
              <a:latin typeface="Segoe UI Semilight"/>
              <a:cs typeface="Segoe UI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dirty="0">
                <a:latin typeface="Segoe UI Semilight"/>
                <a:cs typeface="Segoe UI Semilight"/>
              </a:rPr>
              <a:t>(docs.microsoft.com/Learn)</a:t>
            </a:r>
            <a:endParaRPr lang="en-US" sz="800" dirty="0"/>
          </a:p>
          <a:p>
            <a:pPr lvl="1">
              <a:buFont typeface="Arial" panose="020B0604020202020204" pitchFamily="34" charset="0"/>
              <a:buChar char="•"/>
            </a:pPr>
            <a:r>
              <a:rPr lang="en-US" sz="900" dirty="0"/>
              <a:t>Encrypt network traffic end to end with Azure Application Gateway - https://docs.microsoft.com/en-us/learn/modules/end-to-end-encryption-with-app-gateway/</a:t>
            </a:r>
          </a:p>
          <a:p>
            <a:pPr lvl="1">
              <a:buFont typeface="Arial" panose="020B0604020202020204" pitchFamily="34" charset="0"/>
              <a:buChar char="•"/>
            </a:pPr>
            <a:r>
              <a:rPr lang="en-US" dirty="0"/>
              <a:t>Connect your on-premises network to the Microsoft global network by using ExpressRoute - https://docs.microsoft.com/en-us/learn/modules/connect-on-premises-network-with-expressroute/</a:t>
            </a:r>
          </a:p>
          <a:p>
            <a:pPr lvl="1">
              <a:buFont typeface="Arial" panose="020B0604020202020204" pitchFamily="34" charset="0"/>
              <a:buChar char="•"/>
            </a:pPr>
            <a:r>
              <a:rPr lang="en-US" dirty="0"/>
              <a:t>Design a hybrid network architecture on Azure - https://docs.microsoft.com/en-us/learn/modules/design-a-hybrid-network-architecture/</a:t>
            </a:r>
          </a:p>
          <a:p>
            <a:pPr lvl="1">
              <a:buFont typeface="Arial" panose="020B0604020202020204" pitchFamily="34" charset="0"/>
              <a:buChar char="•"/>
            </a:pPr>
            <a:r>
              <a:rPr lang="en-US" dirty="0"/>
              <a:t>Secure and isolate access to Azure resources by using network security groups and service endpoints - https://docs.microsoft.com/en-us/learn/modules/secure-and-isolate-with-nsg-and-service-endpoints/</a:t>
            </a:r>
          </a:p>
          <a:p>
            <a:pPr lvl="1">
              <a:buFont typeface="Arial" panose="020B0604020202020204" pitchFamily="34" charset="0"/>
              <a:buChar cha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328457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348290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2400"/>
              </a:spcBef>
              <a:spcAft>
                <a:spcPts val="0"/>
              </a:spcAft>
            </a:pPr>
            <a:r>
              <a:rPr lang="en-US" sz="14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Implement platform protection (15-20%)</a:t>
            </a:r>
          </a:p>
          <a:p>
            <a:pPr marL="0" marR="0">
              <a:lnSpc>
                <a:spcPct val="107000"/>
              </a:lnSpc>
              <a:spcBef>
                <a:spcPts val="200"/>
              </a:spcBef>
              <a:spcAft>
                <a:spcPts val="0"/>
              </a:spcAft>
            </a:pPr>
            <a:r>
              <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Implement advanced network security</a:t>
            </a:r>
          </a:p>
          <a:p>
            <a:pPr marL="342900" marR="0" lvl="0" indent="-342900">
              <a:lnSpc>
                <a:spcPct val="107000"/>
              </a:lnSpc>
              <a:spcBef>
                <a:spcPts val="0"/>
              </a:spcBef>
              <a:spcAft>
                <a:spcPts val="0"/>
              </a:spcAft>
              <a:buFont typeface="Symbol" panose="05050102010706020507" pitchFamily="18" charset="2"/>
              <a:buChar char=""/>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Azure Bastion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Configure advanced security for compute</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endpoint protection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and monitor system updates for VMs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Implement Azure Disk Encryption</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Configure automatic updates</a:t>
            </a:r>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2013610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dirty="0">
                <a:latin typeface="Segoe UI Light"/>
                <a:cs typeface="Segoe UI Light"/>
              </a:rPr>
              <a:t>Computer systems that interact directly with users are considered </a:t>
            </a:r>
            <a:r>
              <a:rPr lang="en-US" sz="850" i="1" dirty="0">
                <a:latin typeface="Segoe UI Light"/>
                <a:cs typeface="Segoe UI Light"/>
              </a:rPr>
              <a:t>endpoint systems</a:t>
            </a:r>
            <a:r>
              <a:rPr lang="en-US" sz="850" dirty="0">
                <a:latin typeface="Segoe UI Light"/>
                <a:cs typeface="Segoe UI Light"/>
              </a:rPr>
              <a:t>. Systems on devices, such as laptops, smartphones, tablets, and computers, all need to be secured to help prevent them from acting as gateways for security attacks on an organization’s networked systems.</a:t>
            </a:r>
          </a:p>
          <a:p>
            <a:pPr>
              <a:lnSpc>
                <a:spcPct val="100000"/>
              </a:lnSpc>
              <a:spcAft>
                <a:spcPts val="0"/>
              </a:spcAft>
            </a:pPr>
            <a:r>
              <a:rPr lang="en-US" sz="850" dirty="0">
                <a:latin typeface="Segoe UI Light"/>
                <a:cs typeface="Segoe UI Light"/>
              </a:rPr>
              <a:t> </a:t>
            </a:r>
          </a:p>
          <a:p>
            <a:pPr>
              <a:lnSpc>
                <a:spcPct val="100000"/>
              </a:lnSpc>
              <a:spcAft>
                <a:spcPts val="0"/>
              </a:spcAft>
            </a:pPr>
            <a:r>
              <a:rPr lang="en-US" sz="850" dirty="0">
                <a:latin typeface="Segoe UI Light"/>
                <a:cs typeface="Segoe UI Light"/>
              </a:rPr>
              <a:t>Earlier, this module discussed the shared responsibilities of helping secure services in Azure. IaaS involves more customer responsibility than PaaS and SaaS did, and Azure Security Center provides the tools you need to harden your network, help secure your services, and stay on top of your security posture.</a:t>
            </a:r>
          </a:p>
          <a:p>
            <a:pPr>
              <a:lnSpc>
                <a:spcPct val="100000"/>
              </a:lnSpc>
              <a:spcAft>
                <a:spcPts val="0"/>
              </a:spcAft>
            </a:pPr>
            <a:r>
              <a:rPr lang="en-US" sz="850" dirty="0">
                <a:latin typeface="Segoe UI Light"/>
                <a:cs typeface="Segoe UI Light"/>
              </a:rPr>
              <a:t> </a:t>
            </a:r>
          </a:p>
          <a:p>
            <a:pPr>
              <a:lnSpc>
                <a:spcPct val="100000"/>
              </a:lnSpc>
              <a:spcAft>
                <a:spcPts val="0"/>
              </a:spcAft>
            </a:pPr>
            <a:r>
              <a:rPr lang="en-US" sz="850" b="1" dirty="0">
                <a:latin typeface="Segoe UI Light"/>
                <a:cs typeface="Segoe UI Light"/>
              </a:rPr>
              <a:t>First step: Help protect against malware</a:t>
            </a:r>
            <a:endParaRPr lang="en-US" sz="850" dirty="0">
              <a:latin typeface="Segoe UI Light"/>
              <a:cs typeface="Segoe UI Light"/>
            </a:endParaRPr>
          </a:p>
          <a:p>
            <a:pPr>
              <a:lnSpc>
                <a:spcPct val="100000"/>
              </a:lnSpc>
              <a:spcAft>
                <a:spcPts val="0"/>
              </a:spcAft>
            </a:pPr>
            <a:r>
              <a:rPr lang="en-US" sz="850" dirty="0">
                <a:latin typeface="Segoe UI Light"/>
                <a:cs typeface="Segoe UI Light"/>
              </a:rPr>
              <a:t>Install antimalware to help identify and remove viruses, spyware, and other malicious software. You can install </a:t>
            </a:r>
            <a:r>
              <a:rPr lang="en-US" sz="850" u="sng" dirty="0">
                <a:latin typeface="Segoe UI Light"/>
                <a:cs typeface="Segoe UI Light"/>
                <a:hlinkClick r:id="rId3"/>
              </a:rPr>
              <a:t>Microsoft Antimalware</a:t>
            </a:r>
            <a:r>
              <a:rPr lang="en-US" sz="850" dirty="0">
                <a:latin typeface="Segoe UI Light"/>
                <a:cs typeface="Segoe UI Light"/>
              </a:rPr>
              <a:t> or an endpoint protection solution from a Microsoft Partner.</a:t>
            </a:r>
          </a:p>
          <a:p>
            <a:pPr>
              <a:lnSpc>
                <a:spcPct val="100000"/>
              </a:lnSpc>
              <a:spcAft>
                <a:spcPts val="0"/>
              </a:spcAft>
            </a:pPr>
            <a:r>
              <a:rPr lang="en-US" sz="850" dirty="0">
                <a:latin typeface="Segoe UI Light"/>
                <a:cs typeface="Segoe UI Light"/>
              </a:rPr>
              <a:t> </a:t>
            </a:r>
          </a:p>
          <a:p>
            <a:pPr>
              <a:lnSpc>
                <a:spcPct val="100000"/>
              </a:lnSpc>
              <a:spcAft>
                <a:spcPts val="0"/>
              </a:spcAft>
            </a:pPr>
            <a:r>
              <a:rPr lang="en-US" sz="850" dirty="0">
                <a:latin typeface="Segoe UI Light"/>
                <a:cs typeface="Segoe UI Light"/>
              </a:rPr>
              <a:t>Next, integrate your antimalware solution with Azure Security Center to monitor the status of the antimalware protection. Security Center reports this on the </a:t>
            </a:r>
            <a:r>
              <a:rPr lang="en-US" sz="850" b="1" dirty="0">
                <a:latin typeface="Segoe UI Light"/>
                <a:cs typeface="Segoe UI Light"/>
              </a:rPr>
              <a:t>Endpoint protection issues</a:t>
            </a:r>
            <a:r>
              <a:rPr lang="en-US" sz="850" dirty="0">
                <a:latin typeface="Segoe UI Light"/>
                <a:cs typeface="Segoe UI Light"/>
              </a:rPr>
              <a:t> blade. Security Center highlights issues, such as detected threats and insufficient protection, which might make your VMs and computers vulnerable to malware threats. By using the information on </a:t>
            </a:r>
            <a:r>
              <a:rPr lang="en-US" sz="850" b="1" dirty="0">
                <a:latin typeface="Segoe UI Light"/>
                <a:cs typeface="Segoe UI Light"/>
              </a:rPr>
              <a:t>Endpoint protection issues</a:t>
            </a:r>
            <a:r>
              <a:rPr lang="en-US" sz="850" dirty="0">
                <a:latin typeface="Segoe UI Light"/>
                <a:cs typeface="Segoe UI Light"/>
              </a:rPr>
              <a:t>, you can make a plan to address any identified issues.</a:t>
            </a:r>
          </a:p>
          <a:p>
            <a:pPr>
              <a:lnSpc>
                <a:spcPct val="100000"/>
              </a:lnSpc>
              <a:spcAft>
                <a:spcPts val="0"/>
              </a:spcAft>
            </a:pPr>
            <a:r>
              <a:rPr lang="en-US" sz="850" dirty="0">
                <a:latin typeface="Segoe UI Light"/>
                <a:cs typeface="Segoe UI Light"/>
              </a:rPr>
              <a:t>Azure Security Center monitors the status of antimalware protection and reports this on the </a:t>
            </a:r>
            <a:r>
              <a:rPr lang="en-US" sz="850" b="1" dirty="0">
                <a:latin typeface="Segoe UI Light"/>
                <a:cs typeface="Segoe UI Light"/>
              </a:rPr>
              <a:t>Endpoint protection issues</a:t>
            </a:r>
            <a:r>
              <a:rPr lang="en-US" sz="850" dirty="0">
                <a:latin typeface="Segoe UI Light"/>
                <a:cs typeface="Segoe UI Light"/>
              </a:rPr>
              <a:t> blade. Security Center notes issues, such as detected threats and insufficient protection, that might make your VMs and computers vulnerable to malware threats. By using the information on </a:t>
            </a:r>
            <a:r>
              <a:rPr lang="en-US" sz="850" b="1" dirty="0">
                <a:latin typeface="Segoe UI Light"/>
                <a:cs typeface="Segoe UI Light"/>
              </a:rPr>
              <a:t>Endpoint protection issues</a:t>
            </a:r>
            <a:r>
              <a:rPr lang="en-US" sz="850" dirty="0">
                <a:latin typeface="Segoe UI Light"/>
                <a:cs typeface="Segoe UI Light"/>
              </a:rPr>
              <a:t>, you can make a plan to address any identified issues.</a:t>
            </a:r>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544627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Why are privileged access devices important | Microsoft Docs</a:t>
            </a:r>
            <a:endParaRPr lang="en-US" dirty="0"/>
          </a:p>
          <a:p>
            <a:endParaRPr lang="en-US" dirty="0"/>
          </a:p>
          <a:p>
            <a:r>
              <a:rPr lang="en-US" dirty="0"/>
              <a:t>This guidance is part of a complete privileged access strategy and is implemented as part of the Privileged access deployment</a:t>
            </a:r>
          </a:p>
          <a:p>
            <a:endParaRPr lang="en-US" dirty="0"/>
          </a:p>
          <a:p>
            <a:r>
              <a:rPr lang="en-US" dirty="0"/>
              <a:t>End to end zero trust security for privileged access requires a strong foundation of device security upon which to build other security assurances for the session. While security assurances may be enhanced in the session, they will always be limited by how strong the security assurances are in the originating device. An attacker with control of this device can impersonate users on it or steal their credentials for future impersonation. This risk undermines other assurances on the account, intermediaries like jump servers, and on the resources themselves. For more information, see clean source principle</a:t>
            </a:r>
          </a:p>
          <a:p>
            <a:endParaRPr lang="en-US" dirty="0"/>
          </a:p>
          <a:p>
            <a:r>
              <a:rPr lang="en-US" dirty="0"/>
              <a:t>The article provides an overview of security controls to provide a secure workstation for sensitive users throughout its lifecycle.</a:t>
            </a:r>
          </a:p>
          <a:p>
            <a:endParaRPr lang="en-US" dirty="0"/>
          </a:p>
          <a:p>
            <a:r>
              <a:rPr lang="en-US" dirty="0"/>
              <a:t>Workflow to acquire and deploy a secure workstation</a:t>
            </a:r>
          </a:p>
          <a:p>
            <a:endParaRPr lang="en-US" dirty="0"/>
          </a:p>
          <a:p>
            <a:r>
              <a:rPr lang="en-US" dirty="0"/>
              <a:t>This solution relies on core security capabilities in the Windows 10 operating system, Microsoft Defender for Endpoints, Azure Active Directory, and Microsoft Intune.</a:t>
            </a:r>
          </a:p>
          <a:p>
            <a:endParaRPr lang="en-US" dirty="0"/>
          </a:p>
          <a:p>
            <a:r>
              <a:rPr lang="en-US" dirty="0"/>
              <a:t>Who benefits from a secure workstation?</a:t>
            </a:r>
          </a:p>
          <a:p>
            <a:r>
              <a:rPr lang="en-US" dirty="0"/>
              <a:t>All users and operators benefit from using a secure workstation. An attacker who compromises a PC or device can impersonate or steal credentials/tokens for all accounts that use it, undermining many or all other security assurances. For administrators or sensitive accounts, this allows attackers to escalate privileges and increase the access they have in your organization, often dramatically to domain, global, or enterprise administrator privileges.</a:t>
            </a:r>
          </a:p>
          <a:p>
            <a:endParaRPr lang="en-US" dirty="0"/>
          </a:p>
          <a:p>
            <a:r>
              <a:rPr lang="en-US" dirty="0"/>
              <a:t>For details on security levels and which users should be assigned to which level, see Privileged access security levels</a:t>
            </a:r>
          </a:p>
          <a:p>
            <a:endParaRPr lang="en-US" dirty="0"/>
          </a:p>
          <a:p>
            <a:r>
              <a:rPr lang="en-US" dirty="0"/>
              <a:t>Device Security Controls</a:t>
            </a:r>
          </a:p>
          <a:p>
            <a:r>
              <a:rPr lang="en-US" dirty="0"/>
              <a:t>The successful deployment of a secure workstation requires it to be part of an end to end approach including devices, accounts, intermediaries, and security policies applied to your application interfaces. All elements of the stack must be addressed for a complete privileged access security strategy.</a:t>
            </a:r>
          </a:p>
          <a:p>
            <a:endParaRPr lang="en-US"/>
          </a:p>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271034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dirty="0">
                <a:latin typeface="Segoe UI Light"/>
                <a:cs typeface="Segoe UI Light"/>
              </a:rPr>
              <a:t>Privileged Access Workstations - </a:t>
            </a:r>
            <a:r>
              <a:rPr lang="en-US" sz="850" dirty="0">
                <a:latin typeface="Segoe UI Light"/>
                <a:cs typeface="Segoe UI Light"/>
                <a:hlinkClick r:id="rId3"/>
              </a:rPr>
              <a:t>https://docs.microsoft.com/en-us/windows-server/identity/securing-privileged-access/privileged-access-workstations</a:t>
            </a:r>
            <a:r>
              <a:rPr lang="en-US" sz="850" dirty="0">
                <a:latin typeface="Segoe UI Light"/>
                <a:cs typeface="Segoe UI Light"/>
              </a:rPr>
              <a:t>Remind students about PAW concept and why it is recommended to use it in this scenario.</a:t>
            </a:r>
          </a:p>
          <a:p>
            <a:pPr>
              <a:lnSpc>
                <a:spcPct val="100000"/>
              </a:lnSpc>
              <a:spcAft>
                <a:spcPts val="0"/>
              </a:spcAft>
            </a:pPr>
            <a:endParaRPr lang="en-US" sz="850" dirty="0">
              <a:latin typeface="Segoe UI Light"/>
              <a:cs typeface="Segoe UI Light"/>
            </a:endParaRPr>
          </a:p>
          <a:p>
            <a:pPr>
              <a:lnSpc>
                <a:spcPct val="100000"/>
              </a:lnSpc>
              <a:spcAft>
                <a:spcPts val="0"/>
              </a:spcAft>
            </a:pPr>
            <a:r>
              <a:rPr lang="en-US" sz="850" dirty="0">
                <a:latin typeface="Segoe UI Light"/>
                <a:cs typeface="Segoe UI Light"/>
              </a:rPr>
              <a:t>We recommend using Privileged Access Workstations (PAWs) and VPN when administering VMs in Azure. PAWs provide a dedicated operating system for sensitive tasks, with additional protection from internet attacks and threat vectors</a:t>
            </a:r>
          </a:p>
          <a:p>
            <a:pPr>
              <a:lnSpc>
                <a:spcPct val="100000"/>
              </a:lnSpc>
              <a:spcAft>
                <a:spcPts val="0"/>
              </a:spcAft>
            </a:pPr>
            <a:r>
              <a:rPr lang="en-US" sz="850" b="1" dirty="0">
                <a:latin typeface="Segoe UI Light"/>
                <a:cs typeface="Segoe UI Light"/>
              </a:rPr>
              <a:t>Use a security-enhanced management workstation to help protect sensitive accounts, tasks, and data</a:t>
            </a:r>
            <a:endParaRPr lang="en-US" sz="850" dirty="0">
              <a:latin typeface="Segoe UI Light"/>
              <a:cs typeface="Segoe UI Light"/>
            </a:endParaRPr>
          </a:p>
          <a:p>
            <a:pPr>
              <a:lnSpc>
                <a:spcPct val="100000"/>
              </a:lnSpc>
              <a:spcAft>
                <a:spcPts val="0"/>
              </a:spcAft>
            </a:pPr>
            <a:r>
              <a:rPr lang="en-US" sz="850" b="1" dirty="0">
                <a:latin typeface="Segoe UI Light"/>
                <a:cs typeface="Segoe UI Light"/>
              </a:rPr>
              <a:t>PAWs reduce the attack surface of workstations. These security-enhanced management workstations can help you mitigate some of these attacks and make data safer.</a:t>
            </a:r>
            <a:endParaRPr lang="en-US" sz="850" dirty="0">
              <a:latin typeface="Segoe UI Light"/>
              <a:cs typeface="Segoe UI Light"/>
            </a:endParaRPr>
          </a:p>
          <a:p>
            <a:pPr>
              <a:lnSpc>
                <a:spcPct val="100000"/>
              </a:lnSpc>
              <a:spcAft>
                <a:spcPts val="0"/>
              </a:spcAft>
            </a:pPr>
            <a:r>
              <a:rPr lang="en-US" sz="850" b="1" dirty="0">
                <a:latin typeface="Segoe UI Light"/>
                <a:cs typeface="Segoe UI Light"/>
              </a:rPr>
              <a:t>Get powerful endpoint protection</a:t>
            </a:r>
            <a:endParaRPr lang="en-US" dirty="0"/>
          </a:p>
          <a:p>
            <a:pPr>
              <a:lnSpc>
                <a:spcPct val="100000"/>
              </a:lnSpc>
              <a:spcAft>
                <a:spcPts val="0"/>
              </a:spcAft>
            </a:pPr>
            <a:endParaRPr lang="en-US" sz="850" b="1" dirty="0">
              <a:latin typeface="Segoe UI Light"/>
              <a:cs typeface="Segoe UI Light"/>
            </a:endParaRPr>
          </a:p>
          <a:p>
            <a:pPr>
              <a:lnSpc>
                <a:spcPct val="100000"/>
              </a:lnSpc>
              <a:spcAft>
                <a:spcPts val="0"/>
              </a:spcAft>
            </a:pPr>
            <a:r>
              <a:rPr lang="en-US" sz="850" dirty="0">
                <a:latin typeface="Segoe UI Light"/>
                <a:cs typeface="Segoe UI Light"/>
              </a:rPr>
              <a:t>Enforce security policies across all devices that are used to consume data, regardless of the data location (cloud or on-premises).</a:t>
            </a:r>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5094916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Calibri"/>
                <a:cs typeface="Calibri"/>
              </a:rPr>
              <a:t>What are ARM Templates - </a:t>
            </a:r>
            <a:r>
              <a:rPr lang="en-US" dirty="0">
                <a:hlinkClick r:id="rId3"/>
              </a:rPr>
              <a:t>https://docs.microsoft.com/en-us/azure/azure-resource-manager/templates/overview</a:t>
            </a:r>
            <a:endParaRPr lang="en-US" dirty="0">
              <a:latin typeface="Calibri"/>
              <a:cs typeface="Calibri"/>
            </a:endParaRPr>
          </a:p>
          <a:p>
            <a:endParaRPr lang="en-US" dirty="0">
              <a:latin typeface="Calibri"/>
              <a:cs typeface="Calibri"/>
            </a:endParaRPr>
          </a:p>
          <a:p>
            <a:r>
              <a:rPr lang="en-US" sz="850" dirty="0">
                <a:latin typeface="Segoe UI Light"/>
                <a:cs typeface="Segoe UI Light"/>
              </a:rPr>
              <a:t>Before diving into configuring VM policies and templates, you need to understand the features and functionality of Azure Resource Manager.</a:t>
            </a:r>
          </a:p>
          <a:p>
            <a:endParaRPr lang="en-US" sz="850" dirty="0">
              <a:latin typeface="Segoe UI Light"/>
              <a:cs typeface="Segoe UI Light"/>
            </a:endParaRPr>
          </a:p>
          <a:p>
            <a:r>
              <a:rPr lang="en-US" sz="850" dirty="0">
                <a:latin typeface="Segoe UI Light"/>
                <a:cs typeface="Segoe UI Light"/>
              </a:rPr>
              <a:t>Resource Manager is the deployment and management service for your Azure subscription. It provides a consistent management layer that allows you to create, update, and delete resources in your Azure subscription. You can use its access control, auditing, and tagging features to help secure and organize your resources after deployment.</a:t>
            </a:r>
          </a:p>
          <a:p>
            <a:endParaRPr lang="en-US" sz="850" dirty="0">
              <a:latin typeface="Segoe UI Light"/>
              <a:cs typeface="Segoe UI Light"/>
            </a:endParaRPr>
          </a:p>
          <a:p>
            <a:r>
              <a:rPr lang="en-US" sz="850" dirty="0">
                <a:latin typeface="Segoe UI Light"/>
                <a:cs typeface="Segoe UI Light"/>
              </a:rPr>
              <a:t>When you take actions through the portal, Azure PowerShell, the Azure CLI, REST APIs, or client SDKs, the Resource Manager API handles your request. Because the same API handles all requests, you get consistent results and capabilities in all the different tools. The figure on the slide depicts this point. Some additional terms to know when using ARM:</a:t>
            </a:r>
          </a:p>
          <a:p>
            <a:endParaRPr lang="en-US" sz="850" dirty="0">
              <a:latin typeface="Segoe UI Light"/>
              <a:cs typeface="Segoe UI Light"/>
            </a:endParaRPr>
          </a:p>
          <a:p>
            <a:r>
              <a:rPr lang="en-US" sz="850" b="1" dirty="0">
                <a:latin typeface="Segoe UI Light"/>
                <a:cs typeface="Segoe UI Light"/>
              </a:rPr>
              <a:t>resource provider</a:t>
            </a:r>
            <a:r>
              <a:rPr lang="en-US" sz="850" dirty="0">
                <a:latin typeface="Segoe UI Light"/>
                <a:cs typeface="Segoe UI Light"/>
              </a:rPr>
              <a:t> - A service that supplies Azure resources. For example, a common resource provider is </a:t>
            </a:r>
            <a:r>
              <a:rPr lang="en-US" sz="850" b="1" dirty="0">
                <a:latin typeface="Segoe UI Light"/>
                <a:cs typeface="Segoe UI Light"/>
              </a:rPr>
              <a:t>Microsoft.Compute</a:t>
            </a:r>
            <a:r>
              <a:rPr lang="en-US" sz="850" dirty="0">
                <a:latin typeface="Segoe UI Light"/>
                <a:cs typeface="Segoe UI Light"/>
              </a:rPr>
              <a:t>, which supplies the virtual machine resource. </a:t>
            </a:r>
            <a:r>
              <a:rPr lang="en-US" sz="850" b="1" dirty="0">
                <a:latin typeface="Segoe UI Light"/>
                <a:cs typeface="Segoe UI Light"/>
              </a:rPr>
              <a:t>Microsoft.Storage</a:t>
            </a:r>
            <a:r>
              <a:rPr lang="en-US" sz="850" dirty="0">
                <a:latin typeface="Segoe UI Light"/>
                <a:cs typeface="Segoe UI Light"/>
              </a:rPr>
              <a:t> is another common resource provider.</a:t>
            </a:r>
          </a:p>
          <a:p>
            <a:r>
              <a:rPr lang="en-US" sz="850" b="1" dirty="0">
                <a:latin typeface="Segoe UI Light"/>
                <a:cs typeface="Segoe UI Light"/>
              </a:rPr>
              <a:t>Resource Manager template</a:t>
            </a:r>
            <a:r>
              <a:rPr lang="en-US" sz="850" dirty="0">
                <a:latin typeface="Segoe UI Light"/>
                <a:cs typeface="Segoe UI Light"/>
              </a:rPr>
              <a:t> - A JavaScript Object Notation (JSON) file that defines one or more resources to deploy to a resource group or subscription. The template can be used to deploy the resources consistently and repeatedly.</a:t>
            </a:r>
          </a:p>
          <a:p>
            <a:r>
              <a:rPr lang="en-US" sz="850" b="1" dirty="0">
                <a:latin typeface="Segoe UI Light"/>
                <a:cs typeface="Segoe UI Light"/>
              </a:rPr>
              <a:t>declarative syntax</a:t>
            </a:r>
            <a:r>
              <a:rPr lang="en-US" sz="850" dirty="0">
                <a:latin typeface="Segoe UI Light"/>
                <a:cs typeface="Segoe UI Light"/>
              </a:rPr>
              <a:t> - 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3183575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dirty="0">
                <a:latin typeface="Segoe UI Light"/>
                <a:cs typeface="Segoe UI Light"/>
              </a:rPr>
              <a:t>Connect to your Azure-based virtual machine - </a:t>
            </a:r>
            <a:r>
              <a:rPr lang="en-US" sz="850" dirty="0">
                <a:latin typeface="Segoe UI Light"/>
                <a:cs typeface="Segoe UI Light"/>
                <a:hlinkClick r:id="rId3"/>
              </a:rPr>
              <a:t>https://docs.microsoft.com/en-us/azure/marketplace/cloud-partner-portal/virtual-machine/cpp-connect-vm</a:t>
            </a:r>
            <a:endParaRPr lang="en-US" dirty="0">
              <a:cs typeface="Segoe UI Light" pitchFamily="34" charset="0"/>
            </a:endParaRPr>
          </a:p>
          <a:p>
            <a:r>
              <a:rPr lang="en-US" sz="850" dirty="0">
                <a:latin typeface="Segoe UI Light"/>
                <a:cs typeface="Segoe UI Light"/>
              </a:rPr>
              <a:t>What is Azure Bastion - </a:t>
            </a:r>
            <a:r>
              <a:rPr lang="en-US" dirty="0">
                <a:hlinkClick r:id="rId4"/>
              </a:rPr>
              <a:t>https://docs.microsoft.com/en-us/azure/bastion/bastion-overview</a:t>
            </a:r>
            <a:endParaRPr lang="en-US" sz="850" dirty="0">
              <a:latin typeface="Segoe UI Light"/>
              <a:cs typeface="Segoe UI Light"/>
            </a:endParaRPr>
          </a:p>
          <a:p>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2166579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dirty="0">
                <a:latin typeface="Segoe UI Light"/>
                <a:cs typeface="Segoe UI Light"/>
              </a:rPr>
              <a:t>Update Management in Azure Automation - https://docs.microsoft.com/en-us/azure/automation/automation-update-management</a:t>
            </a:r>
          </a:p>
          <a:p>
            <a:r>
              <a:rPr lang="en-US" sz="850" b="0" dirty="0">
                <a:latin typeface="Segoe UI Light"/>
                <a:cs typeface="Segoe UI Light"/>
              </a:rPr>
              <a:t>Automate resources in your datacenter or cloud by using Hybrid Runbook Worker - https://docs.microsoft.com/en-us/azure/automation/automation-hybrid-runbook-worker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561219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Azure Disk Encryption (Windows) - </a:t>
            </a:r>
            <a:r>
              <a:rPr lang="en-US" sz="850" dirty="0">
                <a:latin typeface="Segoe UI Light"/>
                <a:cs typeface="Segoe UI Light"/>
                <a:hlinkClick r:id="rId3"/>
              </a:rPr>
              <a:t>https://docs.microsoft.com/en-us/azure/virtual-machines/windows/disk-encryption-overview</a:t>
            </a:r>
            <a:endParaRPr lang="en-US" sz="850" dirty="0">
              <a:latin typeface="Segoe UI Light"/>
              <a:cs typeface="Segoe UI Light"/>
            </a:endParaRPr>
          </a:p>
          <a:p>
            <a:r>
              <a:rPr lang="en-US" sz="850" dirty="0">
                <a:latin typeface="Segoe UI Light"/>
                <a:cs typeface="Segoe UI Light"/>
              </a:rPr>
              <a:t>Azure Disk Encryption (Linux) - </a:t>
            </a:r>
            <a:r>
              <a:rPr lang="en-US" sz="850" dirty="0">
                <a:latin typeface="Segoe UI Light"/>
                <a:cs typeface="Segoe UI Light"/>
                <a:hlinkClick r:id="rId4"/>
              </a:rPr>
              <a:t>https://docs.microsoft.com/en-us/azure/virtual-machines/linux/disk-encryption-overview</a:t>
            </a:r>
            <a:endParaRPr lang="en-US" sz="850" dirty="0">
              <a:latin typeface="Segoe UI Light"/>
              <a:cs typeface="Segoe UI Light"/>
            </a:endParaRPr>
          </a:p>
          <a:p>
            <a:endParaRPr lang="en-US" dirty="0"/>
          </a:p>
          <a:p>
            <a:r>
              <a:rPr lang="en-US" sz="850" dirty="0">
                <a:latin typeface="Segoe UI Light"/>
                <a:cs typeface="Segoe UI Light"/>
              </a:rPr>
              <a:t>Azure Disk Encryption helps you encrypt your Windows IaaS and Linux IaaS VM disks. Disk Encryption uses the industry standard BitLocker feature of Windows, and the DM-Crypt feature of Linux to provide volume encryption for the OS and data disks. The solution is integrated with Azure Key Vault to help you control and manage the disk-encryption keys and secrets. The solution also ensures that all data on the VM disks are encrypted at rest in your Azure storage.</a:t>
            </a:r>
          </a:p>
          <a:p>
            <a:endParaRPr lang="en-US" dirty="0"/>
          </a:p>
          <a:p>
            <a:r>
              <a:rPr lang="en-US" sz="850" dirty="0">
                <a:latin typeface="Segoe UI Light"/>
                <a:cs typeface="Segoe UI Light"/>
              </a:rPr>
              <a:t>Disk Encryption for Windows IaaS and Linux VMs is in General Availability in all Azure public regions and Azure Government regions for Standard VMs and VMs with Azure Premium Storage. </a:t>
            </a:r>
          </a:p>
          <a:p>
            <a:r>
              <a:rPr lang="en-US" sz="850" dirty="0">
                <a:latin typeface="Segoe UI Light"/>
                <a:cs typeface="Segoe UI Light"/>
              </a:rPr>
              <a:t>Point out that if you use Azure Security Center, you're alerted if you have VMs that aren't encrypted. The alerts display as High Severity, and the recommendation is to encrypt these VMs.</a:t>
            </a:r>
          </a:p>
          <a:p>
            <a:endParaRPr lang="en-US" dirty="0"/>
          </a:p>
          <a:p>
            <a:r>
              <a:rPr lang="en-US" sz="850" dirty="0">
                <a:latin typeface="Segoe UI Light"/>
                <a:cs typeface="Segoe UI Light"/>
              </a:rPr>
              <a:t>Step through the implementation process and reference the image on this slide. Enabling disk encryption for Windows and Linux VMs, involves the following high-level steps:</a:t>
            </a:r>
          </a:p>
          <a:p>
            <a:r>
              <a:rPr lang="en-US" sz="850" dirty="0">
                <a:latin typeface="Segoe UI Light"/>
                <a:cs typeface="Segoe UI Light"/>
              </a:rPr>
              <a:t>1. Choose an encryption scenario from the scenarios listed in the Encryption scenarios section.</a:t>
            </a:r>
          </a:p>
          <a:p>
            <a:r>
              <a:rPr lang="en-US" sz="850" dirty="0">
                <a:latin typeface="Segoe UI Light"/>
                <a:cs typeface="Segoe UI Light"/>
              </a:rPr>
              <a:t>2. Enable disk encryption and specify the encryption configuration via Azure Disk Encryption Resource Manager template, PowerShell cmdlets, or Azure CLI</a:t>
            </a:r>
          </a:p>
          <a:p>
            <a:r>
              <a:rPr lang="en-US" sz="850" dirty="0">
                <a:latin typeface="Segoe UI Light"/>
                <a:cs typeface="Segoe UI Light"/>
              </a:rPr>
              <a:t>3. For the customer-encrypted VHD scenario, upload the encrypted VHD to your storage account and the encryption key material to your key vault. Then, provide the encryption configuration to enable encryption on a new IaaS VM.</a:t>
            </a:r>
          </a:p>
          <a:p>
            <a:r>
              <a:rPr lang="en-US" sz="850" dirty="0">
                <a:latin typeface="Segoe UI Light"/>
                <a:cs typeface="Segoe UI Light"/>
              </a:rPr>
              <a:t>4. For new VMs that you get from the Marketplace, and for existing VMs that already run in Azure, provide the encryption configuration to enable encryption on the IaaS VM.</a:t>
            </a:r>
          </a:p>
          <a:p>
            <a:r>
              <a:rPr lang="en-US" sz="850" dirty="0">
                <a:latin typeface="Segoe UI Light"/>
                <a:cs typeface="Segoe UI Light"/>
              </a:rPr>
              <a:t>5. Grant access to the Azure platform to read the encryption key material (BitLocker encryption keys for Windows systems and Passphrase for Linux) from your key vault to enable encryption on the IaaS VM.</a:t>
            </a:r>
          </a:p>
          <a:p>
            <a:pPr marL="228600" indent="-228600">
              <a:buAutoNum type="arabicPeriod"/>
            </a:pPr>
            <a:endParaRPr lang="en-US" dirty="0"/>
          </a:p>
          <a:p>
            <a:r>
              <a:rPr lang="en-US" sz="850" dirty="0">
                <a:latin typeface="Segoe UI Light"/>
                <a:cs typeface="Segoe UI Light"/>
              </a:rPr>
              <a:t>Note that it is also possible to disable disk encryption by using the ARM templates, PowerShell, or Azure CLI.</a:t>
            </a:r>
          </a:p>
          <a:p>
            <a:endParaRPr lang="en-US" dirty="0"/>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0332736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Calibri"/>
                <a:cs typeface="Calibri"/>
              </a:rPr>
              <a:t>Reference?</a:t>
            </a:r>
            <a:endParaRPr lang="en-US" dirty="0">
              <a:latin typeface="Calibri"/>
              <a:cs typeface="Calibri"/>
            </a:endParaRPr>
          </a:p>
          <a:p>
            <a:endParaRPr lang="en-US" dirty="0">
              <a:latin typeface="Calibri"/>
              <a:cs typeface="Calibri"/>
            </a:endParaRPr>
          </a:p>
          <a:p>
            <a:r>
              <a:rPr lang="en-US" sz="850" dirty="0">
                <a:latin typeface="Segoe UI Light"/>
                <a:cs typeface="Segoe UI Light"/>
              </a:rPr>
              <a:t>There are key security features that are included with Windows 10, and Windows Server 2016, Windows Server 2019. They are Windows Defender Credential Guard, Device Guard, and Windows Defender Application Control.</a:t>
            </a:r>
          </a:p>
          <a:p>
            <a:endParaRPr lang="en-US" sz="850" dirty="0">
              <a:latin typeface="Segoe UI Light"/>
              <a:cs typeface="Segoe UI Light"/>
            </a:endParaRPr>
          </a:p>
          <a:p>
            <a:r>
              <a:rPr lang="en-US" sz="850" dirty="0">
                <a:latin typeface="Segoe UI Light"/>
                <a:cs typeface="Segoe UI Light"/>
              </a:rPr>
              <a:t>Credential Guard uses virtualization-based security enhancement to isolate secrets so that only privileged system software can access them. Unauthorized access to these secrets might lead to credential theft attacks, such as Pass-the-Hash or pass-the-ticket attacks. Windows Defender Credential Guard helps prevent these attacks by helping protect Integrated Windows Authentication (NTLM) password hashes, Kerberos authentication ticket-granting tickets, and credentials that applications store as domain credentials.</a:t>
            </a:r>
          </a:p>
          <a:p>
            <a:endParaRPr lang="en-US" sz="850" dirty="0">
              <a:latin typeface="Segoe UI Light"/>
              <a:cs typeface="Segoe UI Light"/>
            </a:endParaRPr>
          </a:p>
          <a:p>
            <a:r>
              <a:rPr lang="en-US" sz="850" dirty="0">
                <a:latin typeface="Segoe UI Light"/>
                <a:cs typeface="Segoe UI Light"/>
              </a:rPr>
              <a:t>The configuration state of Windows Defender Device Guard was originally designed with a specific security idea in mind. Although no direct dependencies existed between the two main OS features of the Windows Defender Device Guard configuration—that is, between configurable code integrity and Hypervisor-protected code integrity (HVCI)—the discussion intentionally focused on the Windows Defender Device Guard lockdown state that can be achieved when they’re deployed together.</a:t>
            </a:r>
          </a:p>
          <a:p>
            <a:endParaRPr lang="en-US" sz="850" dirty="0">
              <a:latin typeface="Segoe UI Light"/>
              <a:cs typeface="Segoe UI Light"/>
            </a:endParaRPr>
          </a:p>
          <a:p>
            <a:r>
              <a:rPr lang="en-US" sz="850" dirty="0">
                <a:latin typeface="Segoe UI Light"/>
                <a:cs typeface="Segoe UI Light"/>
              </a:rPr>
              <a:t>Windows Defender Application Control helps mitigate these types of threats by restricting the applications that users can run and the code that runs in the system core, or kernel. Policies in Windows Defender Application Control also block unsigned scripts and MSIs, and Windows PowerShell runs in Constrained language mode.</a:t>
            </a: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94287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2400"/>
              </a:spcBef>
              <a:spcAft>
                <a:spcPts val="0"/>
              </a:spcAft>
            </a:pPr>
            <a:r>
              <a:rPr lang="en-US" sz="14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Implement platform protection (15-20%)</a:t>
            </a:r>
          </a:p>
          <a:p>
            <a:pPr marL="0" marR="0">
              <a:lnSpc>
                <a:spcPct val="107000"/>
              </a:lnSpc>
              <a:spcBef>
                <a:spcPts val="200"/>
              </a:spcBef>
              <a:spcAft>
                <a:spcPts val="0"/>
              </a:spcAft>
            </a:pPr>
            <a:r>
              <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Implement advanced network security</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Secure the connectivity of virtual networks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and configure Azure Firewall </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 firewall on a storage account, Azure SQL, KeyVault, or App Service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Implement DDoS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55905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dirty="0">
                <a:latin typeface="Segoe UI Light"/>
                <a:cs typeface="Segoe UI Light"/>
              </a:rPr>
              <a:t>Protect your machines and applications - </a:t>
            </a:r>
            <a:r>
              <a:rPr lang="en-US" dirty="0">
                <a:hlinkClick r:id="rId3"/>
              </a:rPr>
              <a:t>https://docs.microsoft.com/en-us/azure/security-center/security-center-virtual-machine-protection</a:t>
            </a:r>
            <a:endParaRPr lang="en-US" dirty="0"/>
          </a:p>
          <a:p>
            <a:endParaRPr lang="en-US" dirty="0">
              <a:latin typeface="Calibri"/>
              <a:cs typeface="Calibri"/>
            </a:endParaRPr>
          </a:p>
          <a:p>
            <a:r>
              <a:rPr lang="en-US" sz="850" dirty="0">
                <a:latin typeface="Segoe UI Light"/>
                <a:cs typeface="Segoe UI Light"/>
              </a:rPr>
              <a:t>A security policy defines the set of controls which are recommended for resources within the specified subscription or resource group. Before enabling security policy, you must have data collection enabled, Security Center collects data from your virtual machines in order to assess their security state, provide security recommendations, and alert you to threats. In Security Center, you define policies for your Azure subscriptions or resource groups according to your company’s security needs and the type of applications or sensitivity of the data in each subscription.</a:t>
            </a:r>
          </a:p>
          <a:p>
            <a:r>
              <a:rPr lang="en-US" sz="850" dirty="0">
                <a:latin typeface="Segoe UI Light"/>
                <a:cs typeface="Segoe UI Light"/>
              </a:rPr>
              <a:t> </a:t>
            </a:r>
          </a:p>
          <a:p>
            <a:r>
              <a:rPr lang="en-US" sz="850" dirty="0">
                <a:latin typeface="Segoe UI Light"/>
                <a:cs typeface="Segoe UI Light"/>
              </a:rPr>
              <a:t>Security Center analyzes the security state of your Azure resources. When Security Center identifies potential security vulnerabilities, it creates recommendations. The recommendations guide you through the process of configuring the needed controls.</a:t>
            </a:r>
          </a:p>
          <a:p>
            <a:r>
              <a:rPr lang="en-US" sz="850" dirty="0">
                <a:latin typeface="Segoe UI Light"/>
                <a:cs typeface="Segoe UI Light"/>
              </a:rPr>
              <a:t> </a:t>
            </a:r>
          </a:p>
          <a:p>
            <a:r>
              <a:rPr lang="en-US" sz="850" dirty="0">
                <a:latin typeface="Segoe UI Light"/>
                <a:cs typeface="Segoe UI Light"/>
              </a:rPr>
              <a:t>After setting a security policy, Security Center analyzes the security state of your resources to identify potential vulnerabilities. The recommendations are shown in a table format where each line represents one recommendation. ASC will monitor and analyze the enable security policies to identify potential vulnerabilities. </a:t>
            </a: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806068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Center for Internet Security (CIS) Benchmarks - </a:t>
            </a:r>
            <a:r>
              <a:rPr lang="en-US" b="0" dirty="0">
                <a:solidFill>
                  <a:srgbClr val="A31515"/>
                </a:solidFill>
                <a:effectLst/>
                <a:latin typeface="Consolas" panose="020B0609020204030204" pitchFamily="49" charset="0"/>
              </a:rPr>
              <a:t>https://azure.microsoft.com/resources/cis-microsoft-azure-foundations-security-benchmark</a:t>
            </a:r>
            <a:endParaRPr lang="en-US" b="0" dirty="0">
              <a:solidFill>
                <a:srgbClr val="000000"/>
              </a:solidFill>
              <a:effectLst/>
              <a:latin typeface="Consolas" panose="020B0609020204030204" pitchFamily="49" charset="0"/>
            </a:endParaRPr>
          </a:p>
          <a:p>
            <a:pPr marL="0" marR="0" algn="l">
              <a:spcBef>
                <a:spcPts val="0"/>
              </a:spcBef>
              <a:spcAft>
                <a:spcPts val="0"/>
              </a:spcAft>
            </a:pPr>
            <a:endParaRPr lang="en-US" sz="1800" b="0" i="0" dirty="0">
              <a:solidFill>
                <a:srgbClr val="171717"/>
              </a:solidFill>
              <a:effectLst/>
              <a:latin typeface="Segoe UI" panose="020B0502040204020203" pitchFamily="34" charset="0"/>
            </a:endParaRPr>
          </a:p>
          <a:p>
            <a:r>
              <a:rPr lang="en-US" dirty="0"/>
              <a:t>Microsoft's cybersecurity group in conjunction with the Center for Internet Security (CIS) developed best practices to help establish security baselines for the Azure platform.</a:t>
            </a:r>
          </a:p>
          <a:p>
            <a:br>
              <a:rPr lang="en-US" dirty="0"/>
            </a:br>
            <a:r>
              <a:rPr lang="en-US" b="0" i="0" dirty="0">
                <a:solidFill>
                  <a:srgbClr val="171717"/>
                </a:solidFill>
                <a:effectLst/>
                <a:latin typeface="Segoe UI" panose="020B0502040204020203" pitchFamily="34" charset="0"/>
              </a:rPr>
              <a:t>Microsoft initially partnered with CIS for the development of an off-the-shelf hardened Azure VM. An initiative then began to use the CIS Benchmarks (their term for best practices) with Azure sec</a:t>
            </a:r>
          </a:p>
          <a:p>
            <a:endParaRPr lang="en-US" b="0" i="0" dirty="0">
              <a:solidFill>
                <a:srgbClr val="171717"/>
              </a:solidFill>
              <a:effectLst/>
              <a:latin typeface="Segoe UI" panose="020B0502040204020203" pitchFamily="34" charset="0"/>
            </a:endParaRPr>
          </a:p>
          <a:p>
            <a:pPr>
              <a:spcAft>
                <a:spcPts val="600"/>
              </a:spcAft>
            </a:pPr>
            <a:r>
              <a:rPr lang="en-US" sz="900" dirty="0">
                <a:gradFill>
                  <a:gsLst>
                    <a:gs pos="1250">
                      <a:schemeClr val="tx1"/>
                    </a:gs>
                    <a:gs pos="100000">
                      <a:schemeClr val="tx1"/>
                    </a:gs>
                  </a:gsLst>
                  <a:lin ang="5400000" scaled="0"/>
                </a:gradFill>
                <a:cs typeface="Segoe UI Semilight"/>
              </a:rPr>
              <a:t>Level 1: </a:t>
            </a:r>
          </a:p>
          <a:p>
            <a:pPr marL="285750" indent="-285750">
              <a:spcAft>
                <a:spcPts val="600"/>
              </a:spcAft>
              <a:buFont typeface="Arial" panose="020B0604020202020204" pitchFamily="34" charset="0"/>
              <a:buChar char="•"/>
            </a:pPr>
            <a:r>
              <a:rPr lang="en-US" sz="900" dirty="0">
                <a:gradFill>
                  <a:gsLst>
                    <a:gs pos="1250">
                      <a:schemeClr val="tx1"/>
                    </a:gs>
                    <a:gs pos="100000">
                      <a:schemeClr val="tx1"/>
                    </a:gs>
                  </a:gsLst>
                  <a:lin ang="5400000" scaled="0"/>
                </a:gradFill>
                <a:cs typeface="Segoe UI Semilight"/>
              </a:rPr>
              <a:t>Ensure that OS disk are encrypted </a:t>
            </a:r>
          </a:p>
          <a:p>
            <a:pPr marL="285750" indent="-285750">
              <a:spcAft>
                <a:spcPts val="600"/>
              </a:spcAft>
              <a:buFont typeface="Arial" panose="020B0604020202020204" pitchFamily="34" charset="0"/>
              <a:buChar char="•"/>
            </a:pPr>
            <a:r>
              <a:rPr lang="en-US" sz="900" dirty="0">
                <a:gradFill>
                  <a:gsLst>
                    <a:gs pos="1250">
                      <a:schemeClr val="tx1"/>
                    </a:gs>
                    <a:gs pos="100000">
                      <a:schemeClr val="tx1"/>
                    </a:gs>
                  </a:gsLst>
                  <a:lin ang="5400000" scaled="0"/>
                </a:gradFill>
                <a:cs typeface="Segoe UI Semilight"/>
              </a:rPr>
              <a:t>Ensure only approved extensions are installed</a:t>
            </a:r>
          </a:p>
          <a:p>
            <a:pPr marL="285750" indent="-285750">
              <a:spcAft>
                <a:spcPts val="600"/>
              </a:spcAft>
              <a:buFont typeface="Arial" panose="020B0604020202020204" pitchFamily="34" charset="0"/>
              <a:buChar char="•"/>
            </a:pPr>
            <a:r>
              <a:rPr lang="en-US" sz="900" dirty="0">
                <a:gradFill>
                  <a:gsLst>
                    <a:gs pos="1250">
                      <a:schemeClr val="tx1"/>
                    </a:gs>
                    <a:gs pos="100000">
                      <a:schemeClr val="tx1"/>
                    </a:gs>
                  </a:gsLst>
                  <a:lin ang="5400000" scaled="0"/>
                </a:gradFill>
                <a:cs typeface="Segoe UI Semilight"/>
              </a:rPr>
              <a:t>Ensure that the OS patches for the VMs are applied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8422384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virtual classroom consider having the students join you in doing the demonstrations. Or you could have someone share their screen and be coached through the demonstration. Consider which demonstrations to provide given your student’s interests and the labs they will be assigned.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3908628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Semilight"/>
                <a:cs typeface="Segoe UI Semilight"/>
              </a:rPr>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Semilight"/>
              <a:cs typeface="Segoe UI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Semilight"/>
                <a:cs typeface="Segoe UI Semilight"/>
              </a:rPr>
              <a:t>(docs.microsoft.com/Learn)</a:t>
            </a:r>
            <a:endParaRPr lang="en-US" sz="900" dirty="0"/>
          </a:p>
          <a:p>
            <a:pPr lvl="1">
              <a:buFont typeface="Arial" panose="020B0604020202020204" pitchFamily="34" charset="0"/>
              <a:buChar char="•"/>
            </a:pPr>
            <a:r>
              <a:rPr lang="en-US" sz="900" dirty="0"/>
              <a:t>Build Azure Resource Manager templates - https://docs.microsoft.com/en-us/learn/modules/build-azure-vm-templates/</a:t>
            </a:r>
          </a:p>
          <a:p>
            <a:pPr lvl="1">
              <a:buFont typeface="Arial" panose="020B0604020202020204" pitchFamily="34" charset="0"/>
              <a:buChar char="•"/>
            </a:pPr>
            <a:r>
              <a:rPr lang="en-US" sz="900" dirty="0"/>
              <a:t>Secure your Azure virtual machine disks - https://docs.microsoft.com/en-us/learn/modules/secure-your-azure-virtual-machine-disks/</a:t>
            </a:r>
          </a:p>
          <a:p>
            <a:pPr lvl="1">
              <a:buFont typeface="Arial" panose="020B0604020202020204" pitchFamily="34" charset="0"/>
              <a:buChar char="•"/>
            </a:pPr>
            <a:r>
              <a:rPr lang="en-US" dirty="0"/>
              <a:t>Protect against threats with Microsoft Defender Advanced Threat Protection - https://docs.microsoft.com/en-us/learn/modules/m365-security-threat-protect/</a:t>
            </a:r>
          </a:p>
          <a:p>
            <a:pPr lvl="1">
              <a:buFont typeface="Arial" panose="020B0604020202020204" pitchFamily="34" charset="0"/>
              <a:buChar char="•"/>
            </a:pPr>
            <a:r>
              <a:rPr lang="en-US" dirty="0"/>
              <a:t>Introduction to Azure virtual machines - https://docs.microsoft.com/en-us/learn/modules/intro-to-azure-virtual-machines/</a:t>
            </a:r>
          </a:p>
          <a:p>
            <a:pPr lvl="1">
              <a:buFont typeface="Arial" panose="020B0604020202020204" pitchFamily="34" charset="0"/>
              <a:buChar char="•"/>
            </a:pPr>
            <a:r>
              <a:rPr lang="en-US" dirty="0"/>
              <a:t>Keep your virtual machines updated - https://docs.microsoft.com/en-us/learn/modules/keep-your-virtual-machines-updated/</a:t>
            </a:r>
          </a:p>
          <a:p>
            <a:pPr lvl="1">
              <a:buFont typeface="Arial" panose="020B0604020202020204" pitchFamily="34" charset="0"/>
              <a:buChar char="•"/>
            </a:pPr>
            <a:r>
              <a:rPr lang="en-US" dirty="0"/>
              <a:t>Create a Windows virtual machine in Azure - https://docs.microsoft.com/en-us/learn/modules/create-windows-virtual-machine-in-azure/</a:t>
            </a:r>
          </a:p>
          <a:p>
            <a:pPr lvl="1">
              <a:buFont typeface="Arial" panose="020B0604020202020204" pitchFamily="34" charset="0"/>
              <a:buChar char="•"/>
            </a:pPr>
            <a:r>
              <a:rPr lang="en-US" dirty="0"/>
              <a:t>Create a Linux virtual machine in Azure - https://docs.microsoft.com/en-us/learn/modules/create-linux-virtual-machine-in-azure/</a:t>
            </a:r>
          </a:p>
          <a:p>
            <a:pPr lvl="1">
              <a:buFont typeface="Arial" panose="020B0604020202020204" pitchFamily="34" charset="0"/>
              <a:buChar char="•"/>
            </a:pPr>
            <a:r>
              <a:rPr lang="en-US" dirty="0"/>
              <a:t>Security baselines - Security Baselines - https://docs.microsoft.com/en-us/learn/modules/create-security-baselines/</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9573936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5/26/21 3:44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5965987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2400"/>
              </a:spcBef>
              <a:spcAft>
                <a:spcPts val="0"/>
              </a:spcAft>
            </a:pPr>
            <a:r>
              <a:rPr lang="en-US" sz="14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Implement platform protection (15-20%)</a:t>
            </a:r>
          </a:p>
          <a:p>
            <a:pPr marL="0" marR="0">
              <a:lnSpc>
                <a:spcPct val="107000"/>
              </a:lnSpc>
              <a:spcBef>
                <a:spcPts val="200"/>
              </a:spcBef>
              <a:spcAft>
                <a:spcPts val="0"/>
              </a:spcAft>
            </a:pPr>
            <a:r>
              <a:rPr lang="en-US" sz="1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Configure advanced security for compute</a:t>
            </a: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authentication for containers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security for different types of containers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isolation for AKS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tabLst>
                <a:tab pos="678180" algn="l"/>
              </a:tabLs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Configure security for container registry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6424026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dirty="0">
                <a:latin typeface="Segoe UI Light"/>
                <a:cs typeface="Segoe UI Light"/>
              </a:rPr>
              <a:t>Containers vs Virtual Machines - </a:t>
            </a:r>
            <a:r>
              <a:rPr lang="en-US" sz="850" dirty="0">
                <a:latin typeface="Segoe UI Light"/>
                <a:cs typeface="Segoe UI Light"/>
                <a:hlinkClick r:id="rId3"/>
              </a:rPr>
              <a:t>https://docs.microsoft.com/en-us/virtualization/windowscontainers/about/containers-vs-vm</a:t>
            </a:r>
            <a:endParaRPr lang="en-US" sz="850" dirty="0">
              <a:latin typeface="Segoe UI Light"/>
              <a:cs typeface="Segoe UI Light"/>
            </a:endParaRPr>
          </a:p>
          <a:p>
            <a:r>
              <a:rPr lang="en-US" sz="850" dirty="0">
                <a:latin typeface="Segoe UI Light"/>
                <a:cs typeface="Segoe UI Light"/>
              </a:rPr>
              <a:t>Application Container Security Guide NIST SP 800-190 </a:t>
            </a:r>
            <a:r>
              <a:rPr lang="en-US" dirty="0">
                <a:hlinkClick r:id="rId4"/>
              </a:rPr>
              <a:t>https://nvlpubs.nist.gov/nistpubs/SpecialPublications/NIST.SP.800-190.pdf</a:t>
            </a:r>
            <a:endParaRPr lang="en-US" sz="850" dirty="0">
              <a:cs typeface="Segoe UI Light"/>
            </a:endParaRPr>
          </a:p>
          <a:p>
            <a:r>
              <a:rPr lang="en-US" sz="850" dirty="0">
                <a:latin typeface="Segoe UI Light"/>
                <a:cs typeface="Segoe UI Light"/>
              </a:rPr>
              <a:t>CIS Guidelines for Kubernetes  </a:t>
            </a:r>
            <a:r>
              <a:rPr lang="en-US" dirty="0">
                <a:hlinkClick r:id="rId5"/>
              </a:rPr>
              <a:t>https://www.cisecurity.org/benchmark/kubernetes/</a:t>
            </a:r>
            <a:endParaRPr lang="en-US" sz="850" dirty="0">
              <a:latin typeface="Segoe UI Light"/>
              <a:cs typeface="Segoe UI Light"/>
            </a:endParaRPr>
          </a:p>
          <a:p>
            <a:endParaRPr lang="en-US" sz="850" dirty="0">
              <a:latin typeface="Calibri"/>
              <a:cs typeface="Calibri"/>
            </a:endParaRPr>
          </a:p>
          <a:p>
            <a:r>
              <a:rPr lang="en-US" dirty="0"/>
              <a:t>A container is an isolated, lightweight silo for running an application on the host operating system. Containers build on top of the host operating system's kernel (which can be thought of as the buried plumbing of the operating system and contain only apps and some lightweight operating system APIs and services that run in user mode. While a container shares the host operating system's kernel, the container doesn't get unfettered access to it. Instead, the container gets an isolated–and in some cases virtualized–view of the system. For example, a container can access a virtualized version of the file system and registry, but any changes affect only the container and are discarded when it stops. To save data, the container can mount persistent storage such as an Azure Disk or a file share (including Azure Files).</a:t>
            </a:r>
          </a:p>
          <a:p>
            <a:endParaRPr lang="en-US" dirty="0"/>
          </a:p>
          <a:p>
            <a:r>
              <a:rPr lang="en-US" sz="850" dirty="0">
                <a:latin typeface="Segoe UI Light"/>
                <a:cs typeface="Segoe UI Light"/>
              </a:rPr>
              <a:t>You need </a:t>
            </a:r>
            <a:r>
              <a:rPr lang="en-US" sz="850" dirty="0">
                <a:latin typeface="Segoe UI Light"/>
                <a:cs typeface="Segoe UI Light"/>
                <a:hlinkClick r:id="rId6"/>
              </a:rPr>
              <a:t>Docker</a:t>
            </a:r>
            <a:r>
              <a:rPr lang="en-US" sz="850" dirty="0">
                <a:latin typeface="Segoe UI Light"/>
                <a:cs typeface="Segoe UI Light"/>
              </a:rPr>
              <a:t>  in order to work with Windows Containers. Docker consists of the Docker Engine (dockerd.exe), and the Docker client (docker.exe).</a:t>
            </a:r>
          </a:p>
          <a:p>
            <a:endParaRPr lang="en-US" sz="850" dirty="0">
              <a:latin typeface="Segoe UI Light"/>
              <a:cs typeface="Segoe UI Light"/>
            </a:endParaRPr>
          </a:p>
          <a:p>
            <a:r>
              <a:rPr lang="en-US" b="1" dirty="0"/>
              <a:t>How it works</a:t>
            </a:r>
          </a:p>
          <a:p>
            <a:endParaRPr lang="en-US" dirty="0"/>
          </a:p>
          <a:p>
            <a:r>
              <a:rPr lang="en-US" dirty="0"/>
              <a:t>A container builds on top of the kernel, but the kernel doesn't provide all of the APIs and services an app needs to run–most of these are provided by system files (libraries) that run above the kernel in user mode. Because a container is isolated from the host's user mode environment, the container needs its own copy of these user mode system files, which are packaged into something known as a base image. The base image serves as the foundational layer upon which your container is built, providing it with operating system services not provided by the kernel.</a:t>
            </a:r>
          </a:p>
          <a:p>
            <a:endParaRPr lang="en-US" sz="850" dirty="0">
              <a:cs typeface="Segoe UI Light"/>
            </a:endParaRPr>
          </a:p>
          <a:p>
            <a:r>
              <a:rPr lang="en-US" dirty="0"/>
              <a:t>Because containers require far fewer resources (for example, they don't need a full OS), they're easy to deploy and they start fast. This allows you to have higher density, meaning that it allows you to run more services on the same hardware unit, thereby reducing costs.</a:t>
            </a:r>
          </a:p>
          <a:p>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9465657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b="1" dirty="0">
                <a:latin typeface="Segoe UI Light"/>
                <a:cs typeface="Segoe UI Light"/>
              </a:rPr>
              <a:t>Security considerations for Azure Container Instances - - </a:t>
            </a:r>
            <a:r>
              <a:rPr lang="en-US" sz="850" dirty="0">
                <a:latin typeface="Segoe UI Light"/>
                <a:cs typeface="Segoe UI Light"/>
                <a:hlinkClick r:id="rId3"/>
              </a:rPr>
              <a:t>https://docs.microsoft.com/en-us/azure/container-instances/container-instances-image-security</a:t>
            </a:r>
            <a:endParaRPr lang="en-US" sz="850" dirty="0">
              <a:latin typeface="Segoe UI Light"/>
              <a:cs typeface="Segoe UI Light"/>
            </a:endParaRPr>
          </a:p>
          <a:p>
            <a:endParaRPr lang="en-US" dirty="0">
              <a:latin typeface="Calibri"/>
              <a:cs typeface="Calibri"/>
            </a:endParaRPr>
          </a:p>
          <a:p>
            <a:r>
              <a:rPr lang="en-US" b="1" dirty="0"/>
              <a:t>Security concerns for containers</a:t>
            </a:r>
            <a:endParaRPr lang="en-US" dirty="0"/>
          </a:p>
          <a:p>
            <a:r>
              <a:rPr lang="en-US" dirty="0"/>
              <a:t>Containers are not inherently vulnerable. But as with all IT technologies, it’s important to adhere to strict guidelines and procedures for security. The following guidelines and procedures address operational practices more than technical practices.</a:t>
            </a:r>
          </a:p>
          <a:p>
            <a:endParaRPr lang="en-US" dirty="0"/>
          </a:p>
          <a:p>
            <a:r>
              <a:rPr lang="en-US" dirty="0"/>
              <a:t>For example, privilege escalation, repository validation, and image signing represent special threats in the container world. These are new constructs, and people unfamiliar with them might not know the proper way to govern and work with them.</a:t>
            </a:r>
          </a:p>
          <a:p>
            <a:endParaRPr lang="en-US" dirty="0"/>
          </a:p>
          <a:p>
            <a:r>
              <a:rPr lang="en-US" dirty="0"/>
              <a:t>Networking in a container deployment is another special area that needs to be addressed in security scenarios. Unlike VMs, containers have open network traffic across services and a shared kernel—which is a serious security concern. However, you can make the case that VMs are less secure than containers, because breaking applications into microservices with well-defined interfaces and limited, packaged services reduces the overall attack surface. To use containers more safely, you need to be aware of the potential security issues and the major tools and techniques for helping secure container-based systems.</a:t>
            </a:r>
          </a:p>
          <a:p>
            <a:endParaRPr lang="en-US" dirty="0"/>
          </a:p>
          <a:p>
            <a:r>
              <a:rPr lang="en-US" b="1" dirty="0"/>
              <a:t>Kernel exploits</a:t>
            </a:r>
          </a:p>
          <a:p>
            <a:endParaRPr lang="en-US" dirty="0"/>
          </a:p>
          <a:p>
            <a:r>
              <a:rPr lang="en-US" dirty="0"/>
              <a:t>Unlike in a VM, all containers and the host share the kernel. This sharing magnifies the importance of any vulnerabilities in the kernel.</a:t>
            </a:r>
          </a:p>
          <a:p>
            <a:endParaRPr lang="en-US" dirty="0"/>
          </a:p>
          <a:p>
            <a:r>
              <a:rPr lang="en-US" b="1" dirty="0"/>
              <a:t>Denial of service attacks</a:t>
            </a:r>
          </a:p>
          <a:p>
            <a:endParaRPr lang="en-US" dirty="0"/>
          </a:p>
          <a:p>
            <a:r>
              <a:rPr lang="en-US" dirty="0"/>
              <a:t>All containers share kernel resources. If one container can monopolize access to certain resources—including memory and user IDs—it can deprive the other containers on the host. The result is a DoS, whereby legitimate users are unable to access part or all of the system. For example, repeatedly opening sockets will slow down the entire host machine and eventually cause it to stop working.</a:t>
            </a:r>
          </a:p>
          <a:p>
            <a:endParaRPr lang="en-US" dirty="0"/>
          </a:p>
          <a:p>
            <a:r>
              <a:rPr lang="en-US" b="1" dirty="0"/>
              <a:t>Container breakouts</a:t>
            </a:r>
          </a:p>
          <a:p>
            <a:endParaRPr lang="en-US" dirty="0"/>
          </a:p>
          <a:p>
            <a:r>
              <a:rPr lang="en-US" dirty="0"/>
              <a:t>A malicious hacker who gains access to a container shouldn’t be able to gain access to other containers or the host. By default, the container namespace doesn’t include users, so any process that breaks out of the container will have the same privileges on the host as it did in the container. Anyone signed in as a root or a administrator user in the container will thus have root access on the host. You need to prepare for potential privilege escalation attacks—whereby a user gains elevated privileges, such as those of the root user.</a:t>
            </a:r>
          </a:p>
          <a:p>
            <a:endParaRPr lang="en-US" b="1" dirty="0"/>
          </a:p>
          <a:p>
            <a:r>
              <a:rPr lang="en-US" b="1" dirty="0"/>
              <a:t>Poisoned images</a:t>
            </a:r>
          </a:p>
          <a:p>
            <a:endParaRPr lang="en-US" dirty="0"/>
          </a:p>
          <a:p>
            <a:r>
              <a:rPr lang="en-US" dirty="0"/>
              <a:t>How do you know that the images you’re using have improved safety, haven’t been tampered with, and come from where they claim to come from? If a malicious hacker can trick you into running an image, both the host and your data are will be at risk. Similarly, you want to be sure that the images you’re running are up to date and don’t contain versions of software with known vulnerabilities.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6605996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dirty="0">
                <a:latin typeface="Segoe UI Light"/>
                <a:cs typeface="Segoe UI Light"/>
              </a:rPr>
              <a:t>What is Azure Container Instances - </a:t>
            </a:r>
            <a:r>
              <a:rPr lang="en-US" sz="850" dirty="0">
                <a:latin typeface="Segoe UI Light"/>
                <a:cs typeface="Segoe UI Light"/>
                <a:hlinkClick r:id="rId3"/>
              </a:rPr>
              <a:t>https://docs.microsoft.com/en-us/azure/container-instances/container-instances-overview</a:t>
            </a:r>
            <a:endParaRPr lang="en-US" sz="850" dirty="0">
              <a:latin typeface="Segoe UI Light"/>
              <a:cs typeface="Segoe UI Light"/>
            </a:endParaRPr>
          </a:p>
          <a:p>
            <a:endParaRPr lang="en-US" dirty="0">
              <a:latin typeface="Calibri"/>
              <a:cs typeface="Calibri"/>
            </a:endParaRPr>
          </a:p>
          <a:p>
            <a:r>
              <a:rPr lang="en-US" b="0" dirty="0"/>
              <a:t>View the student notes for information about each item.</a:t>
            </a: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5403878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b="1" dirty="0"/>
              <a:t>Registry</a:t>
            </a:r>
            <a:endParaRPr lang="en-US" dirty="0"/>
          </a:p>
          <a:p>
            <a:pPr>
              <a:lnSpc>
                <a:spcPct val="100000"/>
              </a:lnSpc>
              <a:spcAft>
                <a:spcPts val="0"/>
              </a:spcAft>
            </a:pPr>
            <a:r>
              <a:rPr lang="en-US" dirty="0"/>
              <a:t>A container registry is a service that stores and distributes container images. Docker Hub is a public container registry that supports the open source community and serves as a general catalog of images. Azure Container Registry provides users with direct control of their images, with integrated authentication, geo-replication supporting global distribution and reliability for network-close deployments, virtual network and firewall configuration, tag locking, and many other enhanced features.</a:t>
            </a:r>
          </a:p>
          <a:p>
            <a:pPr>
              <a:lnSpc>
                <a:spcPct val="100000"/>
              </a:lnSpc>
              <a:spcAft>
                <a:spcPts val="0"/>
              </a:spcAft>
            </a:pPr>
            <a:r>
              <a:rPr lang="en-US" dirty="0"/>
              <a:t>In addition to Docker container images, Azure Container Registry supports related content artifacts including Open Container Initiative (OCI) image formats.</a:t>
            </a:r>
          </a:p>
          <a:p>
            <a:endParaRPr lang="en-US" dirty="0">
              <a:latin typeface="Calibri"/>
              <a:cs typeface="Calibri"/>
            </a:endParaRPr>
          </a:p>
          <a:p>
            <a:r>
              <a:rPr lang="en-US" b="1" dirty="0"/>
              <a:t>Security and access</a:t>
            </a:r>
          </a:p>
          <a:p>
            <a:endParaRPr lang="en-US" dirty="0"/>
          </a:p>
          <a:p>
            <a:r>
              <a:rPr lang="en-US" dirty="0"/>
              <a:t>You log in to a registry using the Azure CLI or the standard docker login command. Azure Container Registry transfers container images over HTTPS, and supports TLS to secure client connections. Azure Container Registry requires all secure connections from servers and applications to use TLS 1.2. Enable TLS 1.2 by using any recent docker client (version 18.03.0 or later). You control access to a container registry using an Azure identity, an Azure Active Directory-backed service principal, or a provided admin account. Use role-based access control (RBAC) to assign users or systems fine-grained permissions to a registry.</a:t>
            </a:r>
          </a:p>
          <a:p>
            <a:endParaRPr lang="en-US" dirty="0"/>
          </a:p>
          <a:p>
            <a:r>
              <a:rPr lang="en-US" dirty="0"/>
              <a:t>Security features of the Premium SKU include content trust for image tag signing, and firewalls and virtual networks to restrict access to the registry. Azure Security Center optionally integrates with Azure Container Registry to scan images whenever an image is pushed to a registry.</a:t>
            </a:r>
          </a:p>
          <a:p>
            <a:endParaRPr lang="en-US" sz="850" dirty="0">
              <a:latin typeface="Calibri"/>
              <a:cs typeface="Calibri"/>
            </a:endParaRPr>
          </a:p>
          <a:p>
            <a:endParaRPr lang="en-US" sz="850" dirty="0">
              <a:latin typeface="Calibri"/>
              <a:cs typeface="Calibri"/>
            </a:endParaRPr>
          </a:p>
          <a:p>
            <a:r>
              <a:rPr lang="en-AU" sz="800" dirty="0">
                <a:hlinkClick r:id="rId3"/>
              </a:rPr>
              <a:t>https://docs.microsoft.com/en-us/azure/container-registry/container-registry-intro</a:t>
            </a:r>
            <a:endParaRPr lang="en-AU" sz="800" dirty="0"/>
          </a:p>
          <a:p>
            <a:endParaRPr lang="en-AU" sz="800" dirty="0"/>
          </a:p>
          <a:p>
            <a:r>
              <a:rPr lang="en-GB" sz="800" b="0" i="0" u="sng" kern="1200" dirty="0">
                <a:solidFill>
                  <a:schemeClr val="tx1"/>
                </a:solidFill>
                <a:effectLst/>
                <a:latin typeface="Segoe UI Light" pitchFamily="34" charset="0"/>
                <a:ea typeface="+mn-ea"/>
                <a:cs typeface="+mn-cs"/>
                <a:hlinkClick r:id="rId4"/>
              </a:rPr>
              <a:t>Docker overview</a:t>
            </a:r>
            <a:r>
              <a:rPr lang="en-GB" sz="800" b="0" i="0" kern="1200" dirty="0">
                <a:solidFill>
                  <a:schemeClr val="tx1"/>
                </a:solidFill>
                <a:effectLst/>
                <a:latin typeface="Segoe UI Light" pitchFamily="34" charset="0"/>
                <a:ea typeface="+mn-ea"/>
                <a:cs typeface="+mn-cs"/>
              </a:rPr>
              <a:t> and </a:t>
            </a:r>
            <a:r>
              <a:rPr lang="en-GB" sz="800" b="0" i="0" u="sng" kern="1200" dirty="0">
                <a:solidFill>
                  <a:schemeClr val="tx1"/>
                </a:solidFill>
                <a:effectLst/>
                <a:latin typeface="Segoe UI Light" pitchFamily="34" charset="0"/>
                <a:ea typeface="+mn-ea"/>
                <a:cs typeface="+mn-cs"/>
                <a:hlinkClick r:id="rId5"/>
              </a:rPr>
              <a:t>About registries, repositories, and images</a:t>
            </a:r>
            <a:r>
              <a:rPr lang="en-GB" sz="800" b="0" i="0" kern="1200" dirty="0">
                <a:solidFill>
                  <a:schemeClr val="tx1"/>
                </a:solidFill>
                <a:effectLst/>
                <a:latin typeface="Segoe UI Light" pitchFamily="34" charset="0"/>
                <a:ea typeface="+mn-ea"/>
                <a:cs typeface="+mn-cs"/>
              </a:rPr>
              <a:t>.</a:t>
            </a: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418138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noProof="0" dirty="0">
                <a:solidFill>
                  <a:schemeClr val="tx1"/>
                </a:solidFill>
                <a:effectLst/>
                <a:latin typeface="Segoe UI Light"/>
                <a:cs typeface="Segoe UI Light"/>
              </a:rPr>
              <a:t>This is conceptual, to be kept high level, explaining how security options can be targeted at each layer. We will discuss two layers in more depth in the next slide.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noProof="0" dirty="0">
              <a:solidFill>
                <a:schemeClr val="tx1"/>
              </a:solidFill>
              <a:effectLst/>
              <a:latin typeface="Segoe UI Light" pitchFamily="34" charset="0"/>
              <a:ea typeface="+mn-ea"/>
              <a:cs typeface="+mn-cs"/>
            </a:endParaRPr>
          </a:p>
          <a:p>
            <a:pPr>
              <a:defRPr/>
            </a:pPr>
            <a:r>
              <a:rPr lang="en-US" sz="850" noProof="0" dirty="0">
                <a:latin typeface="Segoe UI Light"/>
                <a:cs typeface="Segoe UI Light"/>
              </a:rPr>
              <a:t>The previous slide outlined “the defense in depth” layered approach. This </a:t>
            </a:r>
            <a:r>
              <a:rPr lang="en-US" sz="850" baseline="0" noProof="0" dirty="0">
                <a:latin typeface="Segoe UI Light"/>
                <a:cs typeface="Segoe UI Light"/>
              </a:rPr>
              <a:t>slide uses</a:t>
            </a:r>
            <a:r>
              <a:rPr lang="en-US" sz="850" noProof="0" dirty="0">
                <a:latin typeface="Segoe UI Light"/>
                <a:cs typeface="Segoe UI Light"/>
              </a:rPr>
              <a:t> the Perimeter and Networking</a:t>
            </a:r>
            <a:r>
              <a:rPr lang="en-US" sz="850" baseline="0" noProof="0" dirty="0">
                <a:latin typeface="Segoe UI Light"/>
                <a:cs typeface="Segoe UI Light"/>
              </a:rPr>
              <a:t> </a:t>
            </a:r>
            <a:r>
              <a:rPr lang="en-US" sz="850" noProof="0" dirty="0">
                <a:latin typeface="Segoe UI Light"/>
                <a:cs typeface="Segoe UI Light"/>
              </a:rPr>
              <a:t>layers as examples. Discussing Azure networking security solutions at each layer is beyond the</a:t>
            </a:r>
            <a:r>
              <a:rPr lang="en-US" sz="850" baseline="0" noProof="0" dirty="0">
                <a:latin typeface="Segoe UI Light"/>
                <a:cs typeface="Segoe UI Light"/>
              </a:rPr>
              <a:t> scope of this course</a:t>
            </a:r>
            <a:r>
              <a:rPr lang="en-US" sz="850" noProof="0" dirty="0">
                <a:latin typeface="Segoe UI Light"/>
                <a:cs typeface="Segoe UI Light"/>
              </a:rPr>
              <a:t>. </a:t>
            </a:r>
            <a:endParaRPr lang="en-US" b="1" noProof="0" dirty="0"/>
          </a:p>
          <a:p>
            <a:pPr marL="0" marR="0" lvl="0" indent="0" algn="l" defTabSz="914367">
              <a:lnSpc>
                <a:spcPct val="90000"/>
              </a:lnSpc>
              <a:spcBef>
                <a:spcPts val="0"/>
              </a:spcBef>
              <a:spcAft>
                <a:spcPts val="333"/>
              </a:spcAft>
              <a:buClrTx/>
              <a:buSzTx/>
              <a:buFontTx/>
              <a:buNone/>
              <a:tabLst/>
              <a:defRPr/>
            </a:pPr>
            <a:endParaRPr lang="en-US" sz="850" noProof="0" dirty="0">
              <a:cs typeface="Segoe UI Light"/>
            </a:endParaRPr>
          </a:p>
          <a:p>
            <a:pPr>
              <a:defRPr/>
            </a:pPr>
            <a:r>
              <a:rPr lang="en-US" sz="850" b="1" noProof="0" dirty="0">
                <a:latin typeface="Segoe UI Light"/>
                <a:cs typeface="Segoe UI Light"/>
              </a:rPr>
              <a:t>Combining services</a:t>
            </a:r>
            <a:r>
              <a:rPr lang="en-US" sz="850" b="1" baseline="0" noProof="0" dirty="0">
                <a:latin typeface="Segoe UI Light"/>
                <a:cs typeface="Segoe UI Light"/>
              </a:rPr>
              <a:t> </a:t>
            </a:r>
            <a:r>
              <a:rPr lang="en-US" sz="850" b="1" noProof="0" dirty="0">
                <a:latin typeface="Segoe UI Light"/>
                <a:cs typeface="Segoe UI Light"/>
              </a:rPr>
              <a:t>: </a:t>
            </a:r>
          </a:p>
          <a:p>
            <a:pPr marL="0" marR="0" lvl="0" indent="0" algn="l" defTabSz="914367" rtl="0" eaLnBrk="1" fontAlgn="auto" latinLnBrk="0" hangingPunct="1">
              <a:lnSpc>
                <a:spcPct val="90000"/>
              </a:lnSpc>
              <a:spcBef>
                <a:spcPts val="0"/>
              </a:spcBef>
              <a:spcAft>
                <a:spcPts val="333"/>
              </a:spcAft>
              <a:buClrTx/>
              <a:buSzTx/>
              <a:buFont typeface="Arial" pitchFamily="34" charset="0"/>
              <a:buNone/>
              <a:tabLst/>
              <a:defRPr/>
            </a:pPr>
            <a:r>
              <a:rPr lang="en-US" sz="850" b="1" i="0" u="none" strike="noStrike" kern="1200" noProof="0" dirty="0">
                <a:solidFill>
                  <a:schemeClr val="tx1"/>
                </a:solidFill>
                <a:effectLst/>
                <a:latin typeface="Segoe UI Light"/>
                <a:cs typeface="Segoe UI Light"/>
              </a:rPr>
              <a:t>Azure Firewall </a:t>
            </a:r>
            <a:r>
              <a:rPr lang="en-US" sz="850" b="0" i="0" u="none" strike="noStrike" kern="1200" noProof="0" dirty="0">
                <a:solidFill>
                  <a:schemeClr val="tx1"/>
                </a:solidFill>
                <a:effectLst/>
                <a:latin typeface="Segoe UI Light"/>
                <a:cs typeface="Segoe UI Light"/>
              </a:rPr>
              <a:t>complements the functionality of </a:t>
            </a:r>
            <a:r>
              <a:rPr lang="en-US" sz="850" b="1" i="0" u="none" strike="noStrike" kern="1200" noProof="0" dirty="0">
                <a:solidFill>
                  <a:schemeClr val="tx1"/>
                </a:solidFill>
                <a:effectLst/>
                <a:latin typeface="Segoe UI Light"/>
                <a:cs typeface="Segoe UI Light"/>
              </a:rPr>
              <a:t>Azure Network Security Groups</a:t>
            </a:r>
            <a:r>
              <a:rPr lang="en-US" sz="850" b="0" i="0" u="none" strike="noStrike" kern="1200" noProof="0" dirty="0">
                <a:solidFill>
                  <a:schemeClr val="tx1"/>
                </a:solidFill>
                <a:effectLst/>
                <a:latin typeface="Segoe UI Light"/>
                <a:cs typeface="Segoe UI Light"/>
              </a:rPr>
              <a:t> (NSG).</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Together, they provide robust</a:t>
            </a:r>
            <a:r>
              <a:rPr lang="en-US" sz="850" b="0" i="0" u="none" strike="noStrike" kern="1200" baseline="0" noProof="0" dirty="0">
                <a:solidFill>
                  <a:schemeClr val="tx1"/>
                </a:solidFill>
                <a:effectLst/>
                <a:latin typeface="Segoe UI Light"/>
                <a:cs typeface="Segoe UI Light"/>
              </a:rPr>
              <a:t> “defense </a:t>
            </a:r>
            <a:r>
              <a:rPr lang="en-US" sz="850" b="0" i="0" u="none" strike="noStrike" kern="1200" noProof="0" dirty="0">
                <a:solidFill>
                  <a:schemeClr val="tx1"/>
                </a:solidFill>
                <a:effectLst/>
                <a:latin typeface="Segoe UI Light"/>
                <a:cs typeface="Segoe UI Light"/>
              </a:rPr>
              <a:t>in</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depth” network security. Network Security Groups add distributed, network layer, traffic filtering to protect traffic between resources, on</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virtual networks, within an Azure subscription.</a:t>
            </a:r>
            <a:r>
              <a:rPr lang="en-US" sz="850" noProof="0" dirty="0">
                <a:latin typeface="Segoe UI Light"/>
                <a:cs typeface="Segoe UI Light"/>
              </a:rPr>
              <a:t> </a:t>
            </a:r>
            <a:endParaRPr lang="en-US" sz="850" b="0" i="0" u="none" strike="noStrike" kern="1200" noProof="0" dirty="0">
              <a:solidFill>
                <a:schemeClr val="tx1"/>
              </a:solidFill>
              <a:effectLst/>
              <a:latin typeface="Segoe UI Light" pitchFamily="34" charset="0"/>
              <a:cs typeface="Segoe UI Light"/>
            </a:endParaRPr>
          </a:p>
          <a:p>
            <a:pPr marL="171450" marR="0" lvl="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US" sz="850" b="1" i="0" u="none" strike="noStrike" kern="1200" noProof="0" dirty="0">
                <a:solidFill>
                  <a:schemeClr val="tx1"/>
                </a:solidFill>
                <a:effectLst/>
                <a:latin typeface="Segoe UI Light"/>
                <a:cs typeface="Segoe UI Light"/>
              </a:rPr>
              <a:t>Azure Firewall</a:t>
            </a:r>
            <a:r>
              <a:rPr lang="en-US" sz="850" b="0" i="0" u="none" strike="noStrike" kern="1200" noProof="0" dirty="0">
                <a:solidFill>
                  <a:schemeClr val="tx1"/>
                </a:solidFill>
                <a:effectLst/>
                <a:latin typeface="Segoe UI Light"/>
                <a:cs typeface="Segoe UI Light"/>
              </a:rPr>
              <a:t> is a fully stateful, centralized, network Firewall-as-a-Service, which provides network and application-level protection across different subscriptions and virtual networks.</a:t>
            </a:r>
          </a:p>
          <a:p>
            <a:pPr marL="171450" indent="-171450">
              <a:buFont typeface="Arial" pitchFamily="34" charset="0"/>
              <a:buChar char="•"/>
              <a:defRPr/>
            </a:pPr>
            <a:r>
              <a:rPr lang="en-US" sz="850" b="1" i="0" u="none" strike="noStrike" kern="1200" noProof="0" dirty="0">
                <a:solidFill>
                  <a:schemeClr val="tx1"/>
                </a:solidFill>
                <a:effectLst/>
                <a:latin typeface="Segoe UI Light"/>
                <a:cs typeface="Segoe UI Light"/>
              </a:rPr>
              <a:t>WAF</a:t>
            </a:r>
            <a:r>
              <a:rPr lang="en-US" sz="850" b="0" i="0" u="none" strike="noStrike" kern="1200" noProof="0" dirty="0">
                <a:solidFill>
                  <a:schemeClr val="tx1"/>
                </a:solidFill>
                <a:effectLst/>
                <a:latin typeface="Segoe UI Light"/>
                <a:cs typeface="Segoe UI Light"/>
              </a:rPr>
              <a:t> is a feature of </a:t>
            </a:r>
            <a:r>
              <a:rPr lang="en-US" sz="850" b="1" i="0" u="none" strike="noStrike" kern="1200" noProof="0" dirty="0">
                <a:solidFill>
                  <a:schemeClr val="tx1"/>
                </a:solidFill>
                <a:effectLst/>
                <a:latin typeface="Segoe UI Light"/>
                <a:cs typeface="Segoe UI Light"/>
              </a:rPr>
              <a:t>Application Gateway</a:t>
            </a:r>
            <a:r>
              <a:rPr lang="en-US" sz="850" b="0" i="0" u="none" strike="noStrike" kern="1200" noProof="0" dirty="0">
                <a:solidFill>
                  <a:schemeClr val="tx1"/>
                </a:solidFill>
                <a:effectLst/>
                <a:latin typeface="Segoe UI Light"/>
                <a:cs typeface="Segoe UI Light"/>
              </a:rPr>
              <a:t>. It provides web applications with centralized, inbound, protection against exploits and vulnerabilities. Combining WAF with Azure Firewall adds</a:t>
            </a:r>
            <a:r>
              <a:rPr lang="en-US" sz="850" b="0" i="0" u="none" strike="noStrike" kern="1200" baseline="0" noProof="0" dirty="0">
                <a:solidFill>
                  <a:schemeClr val="tx1"/>
                </a:solidFill>
                <a:effectLst/>
                <a:latin typeface="Segoe UI Light"/>
                <a:cs typeface="Segoe UI Light"/>
              </a:rPr>
              <a:t> </a:t>
            </a:r>
            <a:r>
              <a:rPr lang="en-US" sz="850" b="0" i="0" u="none" strike="noStrike" kern="1200" noProof="0" dirty="0">
                <a:solidFill>
                  <a:schemeClr val="tx1"/>
                </a:solidFill>
                <a:effectLst/>
                <a:latin typeface="Segoe UI Light"/>
                <a:cs typeface="Segoe UI Light"/>
              </a:rPr>
              <a:t>layers of protection. Azure Firewall provides</a:t>
            </a:r>
            <a:r>
              <a:rPr lang="en-US" sz="850" noProof="0" dirty="0">
                <a:latin typeface="Segoe UI Light"/>
                <a:cs typeface="Segoe UI Light"/>
              </a:rPr>
              <a:t> </a:t>
            </a:r>
            <a:endParaRPr lang="en-US" sz="850" b="0" i="0" u="none" strike="noStrike" kern="1200" noProof="0" dirty="0">
              <a:solidFill>
                <a:schemeClr val="tx1"/>
              </a:solidFill>
              <a:effectLst/>
              <a:latin typeface="Segoe UI Light" pitchFamily="34" charset="0"/>
              <a:cs typeface="Segoe UI Light"/>
            </a:endParaRPr>
          </a:p>
          <a:p>
            <a:pPr marL="384175" lvl="1" indent="-171450">
              <a:buFont typeface="Arial" pitchFamily="34" charset="0"/>
              <a:buChar char="•"/>
            </a:pPr>
            <a:r>
              <a:rPr lang="en-US" sz="850" b="0" i="0" u="none" strike="noStrike" kern="1200" noProof="0" dirty="0">
                <a:solidFill>
                  <a:schemeClr val="tx1"/>
                </a:solidFill>
                <a:effectLst/>
                <a:latin typeface="Segoe UI Light"/>
                <a:cs typeface="Segoe UI Light"/>
              </a:rPr>
              <a:t>inbound protection for non-HTTP/S protocols (for example, RDP, SSH, FTP).</a:t>
            </a:r>
          </a:p>
          <a:p>
            <a:pPr marL="384175" lvl="1" indent="-171450">
              <a:buFont typeface="Arial" pitchFamily="34" charset="0"/>
              <a:buChar char="•"/>
            </a:pPr>
            <a:r>
              <a:rPr lang="en-US" sz="850" b="0" i="0" u="none" strike="noStrike" kern="1200" noProof="0" dirty="0">
                <a:solidFill>
                  <a:schemeClr val="tx1"/>
                </a:solidFill>
                <a:effectLst/>
                <a:latin typeface="Segoe UI Light"/>
                <a:cs typeface="Segoe UI Light"/>
              </a:rPr>
              <a:t>outbound network-level protection for all ports and protocols.</a:t>
            </a:r>
          </a:p>
          <a:p>
            <a:pPr marL="384175" lvl="1" indent="-171450">
              <a:buFont typeface="Arial" pitchFamily="34" charset="0"/>
              <a:buChar char="•"/>
            </a:pPr>
            <a:r>
              <a:rPr lang="en-US" sz="850" b="0" i="0" u="none" strike="noStrike" kern="1200" noProof="0" dirty="0">
                <a:solidFill>
                  <a:schemeClr val="tx1"/>
                </a:solidFill>
                <a:effectLst/>
                <a:latin typeface="Segoe UI Light"/>
                <a:cs typeface="Segoe UI Light"/>
              </a:rPr>
              <a:t>application-level protection for outbound HTTP/S.</a:t>
            </a:r>
          </a:p>
          <a:p>
            <a:pPr marL="171450" marR="0" lvl="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US" sz="800" b="1" noProof="0" dirty="0">
                <a:solidFill>
                  <a:schemeClr val="tx1"/>
                </a:solidFill>
                <a:latin typeface="Segoe UI Light"/>
                <a:cs typeface="Segoe UI Light"/>
              </a:rPr>
              <a:t>Data</a:t>
            </a:r>
            <a:r>
              <a:rPr lang="en-US" sz="800" noProof="0" dirty="0">
                <a:solidFill>
                  <a:schemeClr val="tx1"/>
                </a:solidFill>
                <a:latin typeface="Segoe UI Light"/>
                <a:cs typeface="Segoe UI Light"/>
              </a:rPr>
              <a:t> - AIP Azure Information Protection</a:t>
            </a:r>
          </a:p>
          <a:p>
            <a:pPr marL="0" lvl="0" indent="0">
              <a:buFont typeface="Arial" pitchFamily="34" charset="0"/>
              <a:buNone/>
            </a:pPr>
            <a:endParaRPr lang="en-US" sz="882" b="0" i="0" u="none" strike="noStrike" kern="1200" noProof="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noProof="0" dirty="0">
              <a:solidFill>
                <a:schemeClr val="tx1"/>
              </a:solidFill>
              <a:effectLst/>
              <a:latin typeface="Segoe UI Light" pitchFamily="34" charset="0"/>
              <a:ea typeface="+mn-ea"/>
              <a:cs typeface="+mn-cs"/>
            </a:endParaRPr>
          </a:p>
          <a:p>
            <a:pPr>
              <a:defRPr/>
            </a:pPr>
            <a:r>
              <a:rPr lang="en-US" sz="900" b="1" i="0" u="none" strike="noStrike" kern="1200" noProof="0" dirty="0">
                <a:solidFill>
                  <a:schemeClr val="tx1"/>
                </a:solidFill>
                <a:effectLst/>
                <a:latin typeface="Segoe UI Light"/>
                <a:cs typeface="Segoe UI Light"/>
              </a:rPr>
              <a:t>Talked about </a:t>
            </a:r>
            <a:r>
              <a:rPr lang="en-US" sz="900" b="1" noProof="0" dirty="0">
                <a:latin typeface="Segoe UI Light"/>
                <a:cs typeface="Segoe UI Light"/>
              </a:rPr>
              <a:t>in other lessons</a:t>
            </a:r>
            <a:endParaRPr lang="en-US" sz="900" b="1" i="0" u="none" strike="noStrike" kern="1200" noProof="0" dirty="0">
              <a:solidFill>
                <a:schemeClr val="tx1"/>
              </a:solidFill>
              <a:effectLst/>
              <a:latin typeface="Segoe UI Light" pitchFamily="34" charset="0"/>
              <a:cs typeface="Segoe UI Light"/>
            </a:endParaRPr>
          </a:p>
          <a:p>
            <a:pPr marL="0" indent="0">
              <a:buNone/>
            </a:pPr>
            <a:r>
              <a:rPr lang="en-US" sz="900" b="1" noProof="0" dirty="0">
                <a:solidFill>
                  <a:schemeClr val="tx1"/>
                </a:solidFill>
                <a:latin typeface="Segoe UI Light"/>
                <a:cs typeface="Segoe UI Light"/>
              </a:rPr>
              <a:t>Compute</a:t>
            </a:r>
            <a:r>
              <a:rPr lang="en-US" sz="900" noProof="0" dirty="0">
                <a:solidFill>
                  <a:schemeClr val="tx1"/>
                </a:solidFill>
                <a:latin typeface="Segoe UI Light"/>
                <a:cs typeface="Segoe UI Light"/>
              </a:rPr>
              <a:t> – Host Security</a:t>
            </a:r>
          </a:p>
          <a:p>
            <a:pPr marL="0" indent="0">
              <a:buNone/>
            </a:pPr>
            <a:r>
              <a:rPr lang="en-US" sz="900" b="1" noProof="0" dirty="0">
                <a:solidFill>
                  <a:schemeClr val="tx1"/>
                </a:solidFill>
                <a:latin typeface="Segoe UI Light"/>
                <a:cs typeface="Segoe UI Light"/>
              </a:rPr>
              <a:t>Application – </a:t>
            </a:r>
            <a:r>
              <a:rPr lang="en-US" sz="900" noProof="0" dirty="0">
                <a:solidFill>
                  <a:schemeClr val="tx1"/>
                </a:solidFill>
                <a:latin typeface="Segoe UI Light"/>
                <a:cs typeface="Segoe UI Light"/>
              </a:rPr>
              <a:t>Code Quality, Application authentication/authorization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769151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b="1" dirty="0">
                <a:latin typeface="Segoe UI Light"/>
                <a:cs typeface="Segoe UI Light"/>
              </a:rPr>
              <a:t>Authenticate with an Azure container registry - </a:t>
            </a:r>
            <a:r>
              <a:rPr lang="en-US" sz="850" dirty="0">
                <a:latin typeface="Segoe UI Light"/>
                <a:cs typeface="Segoe UI Light"/>
                <a:hlinkClick r:id="rId3"/>
              </a:rPr>
              <a:t>https://docs.microsoft.com/en-us/azure/container-registry/container-registry-authentication</a:t>
            </a:r>
            <a:endParaRPr lang="en-US" sz="850" dirty="0">
              <a:latin typeface="Segoe UI Light"/>
              <a:cs typeface="Segoe UI Light"/>
            </a:endParaRPr>
          </a:p>
          <a:p>
            <a:endParaRPr lang="en-US" dirty="0">
              <a:latin typeface="Calibri"/>
              <a:cs typeface="Calibri"/>
            </a:endParaRPr>
          </a:p>
          <a:p>
            <a:r>
              <a:rPr lang="en-US" b="1" dirty="0"/>
              <a:t>Authenticate with an Azure container registry</a:t>
            </a:r>
            <a:endParaRPr lang="en-US" dirty="0"/>
          </a:p>
          <a:p>
            <a:r>
              <a:rPr lang="en-US" dirty="0"/>
              <a:t>There are several ways to authenticate with an Azure container registry, each of which is applicable to one or more registry usage scenarios.</a:t>
            </a:r>
          </a:p>
          <a:p>
            <a:r>
              <a:rPr lang="en-US" dirty="0"/>
              <a:t>Recommended ways include authenticating to a registry directly via individual login, or your applications and container orchestrators can perform unattended, or "headless," authentication by using an Azure Active Directory (Azure AD) service principal.</a:t>
            </a:r>
          </a:p>
          <a:p>
            <a:endParaRPr lang="en-US" sz="850" dirty="0">
              <a:latin typeface="Segoe UI Light"/>
              <a:cs typeface="Segoe UI Light"/>
            </a:endParaRPr>
          </a:p>
          <a:p>
            <a:r>
              <a:rPr lang="en-US" b="1" dirty="0"/>
              <a:t>Individual login with Azure AD</a:t>
            </a:r>
            <a:endParaRPr lang="en-US" dirty="0"/>
          </a:p>
          <a:p>
            <a:r>
              <a:rPr lang="en-US" dirty="0"/>
              <a:t>When working with your registry directly, such as pulling images to and pushing images from a development workstation, authenticate by using the az acr login command in the Azure CLI. When you log in with az acr login, the CLI uses the token created when you executed az login to seamlessly authenticate your session with your registry. To complete the authentication flow, Docker must be installed and running in your environment. az acr login uses the Docker client to set an Azure Active Directory token in the docker.config file. Once you've logged in this way, your credentials are cached, and subsequent docker commands in your session do not require a username or password.</a:t>
            </a:r>
          </a:p>
          <a:p>
            <a:r>
              <a:rPr lang="en-US" b="1" dirty="0"/>
              <a:t>Service principal</a:t>
            </a:r>
            <a:endParaRPr lang="en-US" dirty="0"/>
          </a:p>
          <a:p>
            <a:r>
              <a:rPr lang="en-US" dirty="0"/>
              <a:t>If you assign a service principal to your registry, your application or service can use it for headless authentication. Service principals allow role-based access to a registry, and you can assign multiple service principals to a registry. Multiple service principals allow you to define different access for different applications.</a:t>
            </a:r>
          </a:p>
          <a:p>
            <a:r>
              <a:rPr lang="en-US" dirty="0"/>
              <a:t>The available roles for a container registry include:</a:t>
            </a:r>
          </a:p>
          <a:p>
            <a:pPr marL="285750" indent="-285750">
              <a:buFont typeface="Arial"/>
              <a:buChar char="•"/>
            </a:pPr>
            <a:r>
              <a:rPr lang="en-US" dirty="0"/>
              <a:t>AcrPull: pull</a:t>
            </a:r>
          </a:p>
          <a:p>
            <a:pPr marL="285750" indent="-285750">
              <a:buFont typeface="Arial"/>
              <a:buChar char="•"/>
            </a:pPr>
            <a:r>
              <a:rPr lang="en-US" dirty="0"/>
              <a:t>AcrPush: pull and push</a:t>
            </a:r>
          </a:p>
          <a:p>
            <a:pPr marL="285750" indent="-285750">
              <a:buFont typeface="Arial"/>
              <a:buChar char="•"/>
            </a:pPr>
            <a:r>
              <a:rPr lang="en-US" dirty="0"/>
              <a:t>Owner: pull, push, and assign roles to other users</a:t>
            </a:r>
          </a:p>
          <a:p>
            <a:r>
              <a:rPr lang="en-US" b="1" dirty="0"/>
              <a:t>Admin account</a:t>
            </a:r>
            <a:endParaRPr lang="en-US" dirty="0"/>
          </a:p>
          <a:p>
            <a:r>
              <a:rPr lang="en-US" dirty="0"/>
              <a:t>Each container registry includes an admin user account, which is disabled by default. You can enable the admin user and manage its credentials in the Azure portal, or by using the Azure CLI or other Azure tools. The admin account is provided with two passwords, both of which can be regenerated. Two passwords allow you to maintain connection to the registry by using one password while you regenerate the other. If the admin account is enabled, you can pass the username and either password to the docker login command when prompted for basic authentication to the registry.</a:t>
            </a:r>
          </a:p>
          <a:p>
            <a:endParaRPr lang="en-US" sz="850" dirty="0">
              <a:latin typeface="Segoe UI Light"/>
              <a:cs typeface="Segoe UI Light"/>
            </a:endParaRPr>
          </a:p>
          <a:p>
            <a:endParaRPr lang="en-US" sz="850" dirty="0">
              <a:latin typeface="Calibri"/>
              <a:cs typeface="Calibri"/>
            </a:endParaRP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24554253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b="1" dirty="0">
                <a:latin typeface="Segoe UI Light"/>
                <a:cs typeface="Segoe UI Light"/>
              </a:rPr>
              <a:t>Azure Kubernetes Service (AKS) - </a:t>
            </a:r>
            <a:r>
              <a:rPr lang="en-US" sz="850" dirty="0">
                <a:latin typeface="Segoe UI Light"/>
                <a:cs typeface="Segoe UI Light"/>
                <a:hlinkClick r:id="rId3"/>
              </a:rPr>
              <a:t>https://docs.microsoft.com/en-us/azure/aks/intro-kubernetes</a:t>
            </a:r>
            <a:endParaRPr lang="en-US" sz="850" dirty="0">
              <a:latin typeface="Segoe UI Light"/>
              <a:cs typeface="Segoe UI Light"/>
            </a:endParaRPr>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5435400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Kubernetes core concepts for Azure Kubernetes Service (AKS) - </a:t>
            </a:r>
            <a:r>
              <a:rPr lang="en-US" dirty="0">
                <a:hlinkClick r:id="rId3"/>
              </a:rPr>
              <a:t>https://docs.microsoft.com/en-us/azure/aks/concepts-clusters-workloads</a:t>
            </a:r>
            <a:endParaRPr lang="en-US" b="1" i="0" dirty="0">
              <a:solidFill>
                <a:srgbClr val="171717"/>
              </a:solidFill>
              <a:effectLst/>
              <a:latin typeface="Segoe UI" panose="020B0502040204020203" pitchFamily="34" charset="0"/>
            </a:endParaRP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Nodes</a:t>
            </a:r>
          </a:p>
          <a:p>
            <a:r>
              <a:rPr lang="en-US" sz="882" b="0" i="0" kern="1200" dirty="0">
                <a:solidFill>
                  <a:schemeClr val="tx1"/>
                </a:solidFill>
                <a:effectLst/>
                <a:latin typeface="Segoe UI Light" pitchFamily="34" charset="0"/>
                <a:ea typeface="+mn-ea"/>
                <a:cs typeface="+mn-cs"/>
              </a:rPr>
              <a:t>An AKS cluster has one or more nodes, which is an Azure virtual machine (VM) that runs the Kubernetes node components and container runtime.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AKS, the VM image for the nodes in your cluster is currently based on Ubuntu Linux. When you create an AKS cluster or scale up the number of nodes, the Azure platform creates the requested number of VMs and configures them. There is no manual configuration for you to perform.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Node pools</a:t>
            </a:r>
          </a:p>
          <a:p>
            <a:r>
              <a:rPr lang="en-US" sz="882" b="0" i="0" kern="1200" dirty="0">
                <a:solidFill>
                  <a:schemeClr val="tx1"/>
                </a:solidFill>
                <a:effectLst/>
                <a:latin typeface="Segoe UI Light" pitchFamily="34" charset="0"/>
                <a:ea typeface="+mn-ea"/>
                <a:cs typeface="+mn-cs"/>
              </a:rPr>
              <a:t>Nodes of the same configuration are grouped together into </a:t>
            </a:r>
            <a:r>
              <a:rPr lang="en-US" sz="882" b="0" i="1" kern="1200" dirty="0">
                <a:solidFill>
                  <a:schemeClr val="tx1"/>
                </a:solidFill>
                <a:effectLst/>
                <a:latin typeface="Segoe UI Light" pitchFamily="34" charset="0"/>
                <a:ea typeface="+mn-ea"/>
                <a:cs typeface="+mn-cs"/>
              </a:rPr>
              <a:t>node pools</a:t>
            </a:r>
            <a:r>
              <a:rPr lang="en-US" sz="882" b="0" i="0" kern="1200" dirty="0">
                <a:solidFill>
                  <a:schemeClr val="tx1"/>
                </a:solidFill>
                <a:effectLst/>
                <a:latin typeface="Segoe UI Light" pitchFamily="34" charset="0"/>
                <a:ea typeface="+mn-ea"/>
                <a:cs typeface="+mn-cs"/>
              </a:rPr>
              <a:t>. A Kubernetes cluster contains one or more node pools. The initial number of nodes and size are defined when you create an AKS cluster, which creates a </a:t>
            </a:r>
            <a:r>
              <a:rPr lang="en-US" sz="882" b="0" i="1" kern="1200" dirty="0">
                <a:solidFill>
                  <a:schemeClr val="tx1"/>
                </a:solidFill>
                <a:effectLst/>
                <a:latin typeface="Segoe UI Light" pitchFamily="34" charset="0"/>
                <a:ea typeface="+mn-ea"/>
                <a:cs typeface="+mn-cs"/>
              </a:rPr>
              <a:t>default node pool</a:t>
            </a:r>
            <a:r>
              <a:rPr lang="en-US" sz="882" b="0" i="0" kern="1200" dirty="0">
                <a:solidFill>
                  <a:schemeClr val="tx1"/>
                </a:solidFill>
                <a:effectLst/>
                <a:latin typeface="Segoe UI Light" pitchFamily="34" charset="0"/>
                <a:ea typeface="+mn-ea"/>
                <a:cs typeface="+mn-cs"/>
              </a:rPr>
              <a:t>. This default node pool in AKS contains the underlying VMs that run your agent nodes.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Pods</a:t>
            </a:r>
          </a:p>
          <a:p>
            <a:r>
              <a:rPr lang="en-US" sz="882" b="0" i="0" kern="1200" dirty="0">
                <a:solidFill>
                  <a:schemeClr val="tx1"/>
                </a:solidFill>
                <a:effectLst/>
                <a:latin typeface="Segoe UI Light" pitchFamily="34" charset="0"/>
                <a:ea typeface="+mn-ea"/>
                <a:cs typeface="+mn-cs"/>
              </a:rPr>
              <a:t>Kubernetes uses </a:t>
            </a:r>
            <a:r>
              <a:rPr lang="en-US" sz="882" b="0" i="1" kern="1200" dirty="0">
                <a:solidFill>
                  <a:schemeClr val="tx1"/>
                </a:solidFill>
                <a:effectLst/>
                <a:latin typeface="Segoe UI Light" pitchFamily="34" charset="0"/>
                <a:ea typeface="+mn-ea"/>
                <a:cs typeface="+mn-cs"/>
              </a:rPr>
              <a:t>pods</a:t>
            </a:r>
            <a:r>
              <a:rPr lang="en-US" sz="882" b="0" i="0" kern="1200" dirty="0">
                <a:solidFill>
                  <a:schemeClr val="tx1"/>
                </a:solidFill>
                <a:effectLst/>
                <a:latin typeface="Segoe UI Light" pitchFamily="34" charset="0"/>
                <a:ea typeface="+mn-ea"/>
                <a:cs typeface="+mn-cs"/>
              </a:rPr>
              <a:t> to run an instance of your application. A pod represents a single instance of your application. Pods typically have a 1:1 mapping with a container, although there are advanced scenarios where a pod may contain multiple containers. These multi-container pods are scheduled together on the same node, and allow containers to share related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pod is a logical resource, but the container(s) are where the application workloads run. Pods are typically ephemeral, disposable resources, and individually scheduled pods miss some of the high availability and redundancy features that Kubernetes provides. Instead, pods are usually deployed and managed by Kubernetes </a:t>
            </a:r>
            <a:r>
              <a:rPr lang="en-US" sz="882" b="0" i="1" kern="1200" dirty="0">
                <a:solidFill>
                  <a:schemeClr val="tx1"/>
                </a:solidFill>
                <a:effectLst/>
                <a:latin typeface="Segoe UI Light" pitchFamily="34" charset="0"/>
                <a:ea typeface="+mn-ea"/>
                <a:cs typeface="+mn-cs"/>
              </a:rPr>
              <a:t>Controllers</a:t>
            </a:r>
            <a:r>
              <a:rPr lang="en-US" sz="882" b="0" i="0" kern="1200" dirty="0">
                <a:solidFill>
                  <a:schemeClr val="tx1"/>
                </a:solidFill>
                <a:effectLst/>
                <a:latin typeface="Segoe UI Light" pitchFamily="34" charset="0"/>
                <a:ea typeface="+mn-ea"/>
                <a:cs typeface="+mn-cs"/>
              </a:rPr>
              <a:t>, such as the Deployment Controller.</a:t>
            </a:r>
          </a:p>
          <a:p>
            <a:br>
              <a:rPr lang="en-US" dirty="0"/>
            </a:br>
            <a:r>
              <a:rPr lang="en-US" b="1" dirty="0"/>
              <a:t>Manifests</a:t>
            </a:r>
          </a:p>
          <a:p>
            <a:r>
              <a:rPr lang="en-US" b="0" dirty="0"/>
              <a:t>A YAML file describing a deployment.</a:t>
            </a:r>
          </a:p>
          <a:p>
            <a:endParaRPr lang="en-US" b="1" dirty="0"/>
          </a:p>
          <a:p>
            <a:r>
              <a:rPr lang="en-US" b="1" dirty="0"/>
              <a:t>Deployments</a:t>
            </a:r>
          </a:p>
          <a:p>
            <a:r>
              <a:rPr lang="en-US" dirty="0"/>
              <a:t>A deployment represents one or more identical pods, managed by the Kubernetes Deployment Controller. A deployment defines the number of replicas (pods) to create, and the Kubernetes Scheduler ensures that if pods or nodes encounter problems, additional pods are scheduled on healthy nodes.</a:t>
            </a:r>
          </a:p>
          <a:p>
            <a:endParaRPr lang="en-US" dirty="0"/>
          </a:p>
          <a:p>
            <a:r>
              <a:rPr lang="en-US" dirty="0"/>
              <a:t>You can update deployments to change the configuration of pods, container image used, or attached storage. The Deployment Controller drains and terminates a given number of replicas, creates replicas from the new deployment definition, and continues the process until all replicas in the deployment are updated.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22800041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b="1" dirty="0">
                <a:latin typeface="Segoe UI Light"/>
                <a:cs typeface="Segoe UI Light"/>
              </a:rPr>
              <a:t>Kubernetes core concepts for Azure Kubernetes Service (AKS) - </a:t>
            </a:r>
            <a:r>
              <a:rPr lang="en-US" sz="850" dirty="0">
                <a:latin typeface="Segoe UI Light"/>
                <a:cs typeface="Segoe UI Light"/>
                <a:hlinkClick r:id="rId3"/>
              </a:rPr>
              <a:t>https://docs.microsoft.com/en-us/azure/aks/concepts-clusters-workloads</a:t>
            </a:r>
            <a:endParaRPr lang="en-US" sz="850" dirty="0">
              <a:latin typeface="Segoe UI Light"/>
              <a:cs typeface="Segoe UI Light"/>
            </a:endParaRPr>
          </a:p>
          <a:p>
            <a:endParaRPr lang="en-US" dirty="0">
              <a:latin typeface="Calibri"/>
              <a:cs typeface="Calibri"/>
            </a:endParaRPr>
          </a:p>
          <a:p>
            <a:r>
              <a:rPr lang="en-US" sz="850" b="1" dirty="0">
                <a:latin typeface="Segoe UI Light"/>
                <a:cs typeface="Segoe UI Light"/>
              </a:rPr>
              <a:t>Master security</a:t>
            </a:r>
            <a:endParaRPr lang="en-US" sz="850" dirty="0">
              <a:latin typeface="Segoe UI Light"/>
              <a:cs typeface="Segoe UI Light"/>
            </a:endParaRPr>
          </a:p>
          <a:p>
            <a:r>
              <a:rPr lang="en-US" sz="850" dirty="0">
                <a:latin typeface="Segoe UI Light"/>
                <a:cs typeface="Segoe UI Light"/>
              </a:rPr>
              <a:t>In AKS, the Kubernetes master components are part of the managed service provided by Microsoft. Each AKS cluster has its own single-tenanted, dedicated Kubernetes master to provide the API Server, Scheduler, etc. This master is managed and maintained by Microsoft.</a:t>
            </a:r>
          </a:p>
          <a:p>
            <a:r>
              <a:rPr lang="en-US" sz="850" dirty="0">
                <a:latin typeface="Segoe UI Light"/>
                <a:cs typeface="Segoe UI Light"/>
              </a:rPr>
              <a:t>By default, the Kubernetes API server uses a public IP address and a fully qualified domain name (FQDN). You can control access to the API server using Kubernetes role-based access controls and Azure Active Directory. </a:t>
            </a:r>
          </a:p>
          <a:p>
            <a:endParaRPr lang="en-US" sz="850" b="1" dirty="0">
              <a:latin typeface="Segoe UI Light"/>
              <a:cs typeface="Segoe UI Light"/>
            </a:endParaRPr>
          </a:p>
          <a:p>
            <a:r>
              <a:rPr lang="en-GB" sz="882" b="0" i="0" kern="1200" dirty="0">
                <a:solidFill>
                  <a:schemeClr val="tx1"/>
                </a:solidFill>
                <a:effectLst/>
                <a:latin typeface="Segoe UI Light" pitchFamily="34" charset="0"/>
                <a:ea typeface="+mn-ea"/>
                <a:cs typeface="+mn-cs"/>
              </a:rPr>
              <a:t>In a private cluster, the control plane or API server has internal IP addresses.</a:t>
            </a:r>
          </a:p>
          <a:p>
            <a:r>
              <a:rPr lang="en-AU" sz="800" dirty="0">
                <a:hlinkClick r:id="rId4"/>
              </a:rPr>
              <a:t>https://docs.microsoft.com/en-us/azure/aks/private-clusters</a:t>
            </a:r>
            <a:endParaRPr lang="en-US" sz="850" b="1" dirty="0">
              <a:latin typeface="Segoe UI Light"/>
              <a:cs typeface="Segoe UI Light"/>
            </a:endParaRPr>
          </a:p>
          <a:p>
            <a:endParaRPr lang="en-US" sz="850" b="1" dirty="0">
              <a:latin typeface="Segoe UI Light"/>
              <a:cs typeface="Segoe UI Light"/>
            </a:endParaRPr>
          </a:p>
          <a:p>
            <a:r>
              <a:rPr lang="en-US" sz="850" b="1" dirty="0">
                <a:latin typeface="Segoe UI Light"/>
                <a:cs typeface="Segoe UI Light"/>
              </a:rPr>
              <a:t>Node security</a:t>
            </a:r>
            <a:endParaRPr lang="en-US" sz="850" dirty="0">
              <a:latin typeface="Segoe UI Light"/>
              <a:cs typeface="Segoe UI Light"/>
            </a:endParaRPr>
          </a:p>
          <a:p>
            <a:r>
              <a:rPr lang="en-US" sz="850" dirty="0">
                <a:latin typeface="Segoe UI Light"/>
                <a:cs typeface="Segoe UI Light"/>
              </a:rPr>
              <a:t>AKS nodes are Azure virtual machines that you manage and maintain. Linux nodes run an optimized Ubuntu distribution using the Moby container runtime. Windows Server nodes run an optimized Windows Server 2019 release and also use the Moby container runtime. When an AKS cluster is created or scaled up, the nodes are automatically deployed with the latest OS security updates and configurations.</a:t>
            </a:r>
          </a:p>
          <a:p>
            <a:r>
              <a:rPr lang="en-US" sz="850" dirty="0">
                <a:latin typeface="Segoe UI Light"/>
                <a:cs typeface="Segoe UI Light"/>
              </a:rPr>
              <a:t>The Azure platform automatically applies OS security patches to Linux nodes on a nightly basis. If a Linux OS security update requires a host reboot, that reboot is not automatically performed. You can manually reboot the Linux nodes, or a common approach is to use Kured, an open-source reboot daemon for Kubernetes. Kured runs as a DaemonSet and monitors each node for the presence of a file indicating that a reboot is required. Reboots are managed across the cluster using the same cordon and drain process as a cluster upgrade.</a:t>
            </a:r>
          </a:p>
          <a:p>
            <a:r>
              <a:rPr lang="en-US" sz="850" dirty="0">
                <a:latin typeface="Segoe UI Light"/>
                <a:cs typeface="Segoe UI Light"/>
              </a:rPr>
              <a:t>For Windows Server nodes, Windows Update does not automatically run and apply the latest updates. On a regular schedule around the Windows Update release cycle and your own validation process, you should perform an upgrade on the Windows Server node pool(s) in your AKS cluster. This upgrade process creates nodes that run the latest Windows Server image and patches, then removes the older nodes. Nodes are deployed into a private virtual network subnet, with no public IP addresses assigned. For troubleshooting and management purposes, SSH is enabled by default. This SSH access is only available using the internal IP address.</a:t>
            </a:r>
          </a:p>
          <a:p>
            <a:r>
              <a:rPr lang="en-US" sz="850" dirty="0">
                <a:latin typeface="Segoe UI Light"/>
                <a:cs typeface="Segoe UI Light"/>
              </a:rPr>
              <a:t>To provide storage, the nodes use Azure Managed Disks. For most VM node sizes, these are Premium disks backed by high-performance SSDs. The data stored on managed disks is automatically encrypted at rest within the Azure platform. To improve redundancy, these disks are also securely replicated within the Azure datacenter.</a:t>
            </a:r>
          </a:p>
          <a:p>
            <a:r>
              <a:rPr lang="en-US" dirty="0"/>
              <a:t>Kubernetes environments, in AKS or elsewhere, currently aren't completely safe for hostile multi-tenant usage. Additional security features such as Pod Security Policies or more fine-grained role-based access controls (RBAC) for nodes make exploits more difficult. However, for true security when running hostile multi-tenant workloads, a hypervisor is the only level of security that you should trust. The security domain for Kubernetes becomes the entire cluster, not an individual node. For these types of hostile multi-tenant workloads, you should use physically isolated cluster</a:t>
            </a:r>
          </a:p>
          <a:p>
            <a:r>
              <a:rPr lang="en-US" dirty="0"/>
              <a:t>To protect your customer data as you run application workloads in Azure Kubernetes Service (AKS), the security of your cluster is a key consideration.</a:t>
            </a: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3858292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dirty="0"/>
              <a:t>To allow access to your applications, or for application components to communicate with each other, Kubernetes provides an abstraction layer to virtual networking. Kubernetes nodes are connected to a virtual network and can provide inbound and outbound connectivity for pods. The kube-proxy component runs on each node to provide these network features.</a:t>
            </a:r>
          </a:p>
          <a:p>
            <a:pPr>
              <a:lnSpc>
                <a:spcPct val="100000"/>
              </a:lnSpc>
              <a:spcAft>
                <a:spcPts val="0"/>
              </a:spcAft>
            </a:pPr>
            <a:endParaRPr lang="en-US" dirty="0"/>
          </a:p>
          <a:p>
            <a:pPr>
              <a:lnSpc>
                <a:spcPct val="100000"/>
              </a:lnSpc>
              <a:spcAft>
                <a:spcPts val="0"/>
              </a:spcAft>
            </a:pPr>
            <a:r>
              <a:rPr lang="en-US" dirty="0"/>
              <a:t>In Kubernetes, Services logically group pods to allow for direct access via an IP address or DNS name and on a specific port. You can also distribute traffic using a load balancer. More complex routing of application traffic can also be achieved with Ingress Controllers. Security and filtering of the network traffic for pods is possible with Kubernetes network policies.</a:t>
            </a:r>
          </a:p>
          <a:p>
            <a:pPr>
              <a:lnSpc>
                <a:spcPct val="100000"/>
              </a:lnSpc>
              <a:spcAft>
                <a:spcPts val="0"/>
              </a:spcAft>
            </a:pPr>
            <a:endParaRPr lang="en-US" dirty="0"/>
          </a:p>
          <a:p>
            <a:pPr>
              <a:lnSpc>
                <a:spcPct val="100000"/>
              </a:lnSpc>
              <a:spcAft>
                <a:spcPts val="0"/>
              </a:spcAft>
            </a:pPr>
            <a:r>
              <a:rPr lang="en-US" dirty="0"/>
              <a:t>The Azure platform also helps to simplify virtual networking for AKS clusters. When you create a Kubernetes load balancer, the underlying Azure load balancer resource is created and configured. As you open network ports to pods, the corresponding Azure network security group rules are configured. For HTTP application routing, Azure can also configure external DNS as new ingress routes are configured.</a:t>
            </a:r>
          </a:p>
          <a:p>
            <a:pPr>
              <a:lnSpc>
                <a:spcPct val="100000"/>
              </a:lnSpc>
              <a:spcAft>
                <a:spcPts val="0"/>
              </a:spcAft>
            </a:pPr>
            <a:endParaRPr lang="en-US" dirty="0"/>
          </a:p>
          <a:p>
            <a:pPr>
              <a:lnSpc>
                <a:spcPct val="100000"/>
              </a:lnSpc>
              <a:spcAft>
                <a:spcPts val="0"/>
              </a:spcAft>
            </a:pPr>
            <a:r>
              <a:rPr lang="en-US" b="1" dirty="0"/>
              <a:t>Services</a:t>
            </a:r>
            <a:endParaRPr lang="en-US" dirty="0"/>
          </a:p>
          <a:p>
            <a:pPr>
              <a:lnSpc>
                <a:spcPct val="100000"/>
              </a:lnSpc>
              <a:spcAft>
                <a:spcPts val="0"/>
              </a:spcAft>
            </a:pPr>
            <a:r>
              <a:rPr lang="en-US" dirty="0"/>
              <a:t>To simplify the network configuration for application workloads, Kubernetes uses Services to logically group a set of pods together and provide network connectivity. The following Service types are available:</a:t>
            </a:r>
          </a:p>
          <a:p>
            <a:pPr marL="285750" indent="-285750">
              <a:lnSpc>
                <a:spcPct val="100000"/>
              </a:lnSpc>
              <a:spcAft>
                <a:spcPts val="0"/>
              </a:spcAft>
              <a:buFont typeface="Arial"/>
              <a:buChar char="•"/>
            </a:pPr>
            <a:r>
              <a:rPr lang="en-US" b="1" dirty="0"/>
              <a:t>Cluster IP</a:t>
            </a:r>
            <a:r>
              <a:rPr lang="en-US" dirty="0"/>
              <a:t> - Creates an internal IP address for use within the AKS cluster. Good for internal-only applications that support other workloads within the cluster.</a:t>
            </a:r>
          </a:p>
          <a:p>
            <a:pPr marL="285750" indent="-285750">
              <a:lnSpc>
                <a:spcPct val="100000"/>
              </a:lnSpc>
              <a:spcAft>
                <a:spcPts val="0"/>
              </a:spcAft>
              <a:buFont typeface="Arial"/>
              <a:buChar char="•"/>
            </a:pPr>
            <a:r>
              <a:rPr lang="en-US" b="1" dirty="0"/>
              <a:t>NodePort</a:t>
            </a:r>
            <a:r>
              <a:rPr lang="en-US" dirty="0"/>
              <a:t> - Creates a port mapping on the underlying node that allows the application to be accessed directly with the node IP address and port.</a:t>
            </a:r>
          </a:p>
          <a:p>
            <a:pPr marL="285750" indent="-285750">
              <a:lnSpc>
                <a:spcPct val="100000"/>
              </a:lnSpc>
              <a:spcAft>
                <a:spcPts val="0"/>
              </a:spcAft>
              <a:buFont typeface="Arial"/>
              <a:buChar char="•"/>
            </a:pPr>
            <a:r>
              <a:rPr lang="en-US" b="1" dirty="0"/>
              <a:t>LoadBalancer</a:t>
            </a:r>
            <a:r>
              <a:rPr lang="en-US" dirty="0"/>
              <a:t> - Creates an Azure load balancer resource, configures an external IP address, and connects the requested pods to the load balancer backend pool. To allow customers' traffic to reach the application, load balancing rules are created on the desired ports.</a:t>
            </a:r>
          </a:p>
          <a:p>
            <a:pPr marL="285750" indent="-285750">
              <a:lnSpc>
                <a:spcPct val="100000"/>
              </a:lnSpc>
              <a:spcAft>
                <a:spcPts val="0"/>
              </a:spcAft>
              <a:buFont typeface="Arial"/>
              <a:buChar char="•"/>
            </a:pPr>
            <a:r>
              <a:rPr lang="en-US" sz="850" b="1" dirty="0">
                <a:latin typeface="Segoe UI Light"/>
                <a:cs typeface="Segoe UI Light"/>
              </a:rPr>
              <a:t>ExternalName</a:t>
            </a:r>
            <a:r>
              <a:rPr lang="en-US" sz="850" dirty="0">
                <a:latin typeface="Segoe UI Light"/>
                <a:cs typeface="Segoe UI Light"/>
              </a:rPr>
              <a:t> - Creates a specific DNS entry for easier application access.</a:t>
            </a:r>
          </a:p>
          <a:p>
            <a:endParaRPr lang="en-US" dirty="0">
              <a:latin typeface="Calibri"/>
              <a:cs typeface="Calibri"/>
            </a:endParaRPr>
          </a:p>
          <a:p>
            <a:r>
              <a:rPr lang="en-US" dirty="0"/>
              <a:t>When you run modern, microservices-based applications in Kubernetes, you often want to control which components can communicate with each other. The </a:t>
            </a:r>
            <a:r>
              <a:rPr lang="en-US" b="1" dirty="0"/>
              <a:t>principle of least privilege</a:t>
            </a:r>
            <a:r>
              <a:rPr lang="en-US" dirty="0"/>
              <a:t> should be applied to how traffic can flow between pods in an Azure Kubernetes Service (AKS) cluster. Let's say you likely want to block traffic directly to back-end applications. The </a:t>
            </a:r>
            <a:r>
              <a:rPr lang="en-US" i="1" dirty="0"/>
              <a:t>Network Policy</a:t>
            </a:r>
            <a:r>
              <a:rPr lang="en-US" dirty="0"/>
              <a:t> feature in Kubernetes lets you define rules for ingress and egress traffic between pods in a cluster.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2764156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600" b="0" i="0" dirty="0">
                <a:solidFill>
                  <a:srgbClr val="171717"/>
                </a:solidFill>
                <a:effectLst/>
                <a:latin typeface="Segoe UI" panose="020B0502040204020203" pitchFamily="34" charset="0"/>
              </a:rPr>
              <a:t>Integrate Azure Active Directory with Azure Kubernetes Service - </a:t>
            </a:r>
            <a:r>
              <a:rPr lang="en-AU" sz="850" dirty="0">
                <a:latin typeface="Segoe UI Light"/>
                <a:cs typeface="Segoe UI Light"/>
                <a:hlinkClick r:id="rId3"/>
              </a:rPr>
              <a:t>https://docs.microsoft.com/en-us/azure/aks/azure-ad-integration</a:t>
            </a:r>
            <a:endParaRPr lang="en-AU" sz="850" dirty="0">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b="0" i="0" dirty="0">
                <a:solidFill>
                  <a:srgbClr val="171717"/>
                </a:solidFill>
                <a:effectLst/>
                <a:latin typeface="Segoe UI" panose="020B0502040204020203" pitchFamily="34" charset="0"/>
              </a:rPr>
              <a:t>Service principals with Azure Kubernetes Service (AKS) - </a:t>
            </a:r>
            <a:r>
              <a:rPr lang="en-AU" sz="850" dirty="0">
                <a:latin typeface="Segoe UI Light"/>
                <a:cs typeface="Segoe UI Light"/>
                <a:hlinkClick r:id="rId4"/>
              </a:rPr>
              <a:t>https://docs.microsoft.com/en-us/azure/aks/kubernetes-service-principal</a:t>
            </a:r>
            <a:endParaRPr lang="en-AU" sz="850" dirty="0">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b="0" i="0" dirty="0">
                <a:solidFill>
                  <a:srgbClr val="171717"/>
                </a:solidFill>
                <a:effectLst/>
                <a:latin typeface="Segoe UI" panose="020B0502040204020203" pitchFamily="34" charset="0"/>
              </a:rPr>
              <a:t>Use managed identities in Azure Kubernetes Service - </a:t>
            </a:r>
            <a:r>
              <a:rPr lang="en-AU" sz="850" dirty="0">
                <a:latin typeface="Segoe UI Light"/>
                <a:cs typeface="Segoe UI Light"/>
                <a:hlinkClick r:id="rId5"/>
              </a:rPr>
              <a:t>https://docs.microsoft.com/en-us/azure/aks/use-managed-identity</a:t>
            </a:r>
          </a:p>
          <a:p>
            <a:endParaRPr lang="en-AU" sz="850" dirty="0">
              <a:cs typeface="Segoe UI Light"/>
            </a:endParaRPr>
          </a:p>
          <a:p>
            <a:r>
              <a:rPr lang="en-AU" dirty="0"/>
              <a:t>There are different ways to authenticate with and secure Kubernetes clusters. Using role-based access controls (RBAC), you can grant users or groups access to only the resources they need. With Azure Kubernetes Service (AKS), you can further enhance the security and permissions structure by using Azure Active Directory. These approaches help you secure your application workloads and customer data.</a:t>
            </a:r>
          </a:p>
          <a:p>
            <a:endParaRPr lang="en-AU" dirty="0"/>
          </a:p>
          <a:p>
            <a:r>
              <a:rPr lang="en-AU" b="1" dirty="0"/>
              <a:t>Kubernetes service accounts</a:t>
            </a:r>
          </a:p>
          <a:p>
            <a:endParaRPr lang="en-AU" dirty="0"/>
          </a:p>
          <a:p>
            <a:r>
              <a:rPr lang="en-AU" dirty="0"/>
              <a:t>One of the primary user types in Kubernetes is a service account. A service account exists in, and is managed by, the Kubernetes API. The credentials for service accounts are stored as Kubernetes secrets, which allows them to be used by authorized pods to communicate with the API Server. Most API requests provide an authentication token for a service account or a normal user account.</a:t>
            </a:r>
          </a:p>
          <a:p>
            <a:r>
              <a:rPr lang="en-AU" dirty="0"/>
              <a:t>Normal user accounts allow more traditional access for human administrators or developers, not just services and processes. Kubernetes itself doesn't provide an identity management solution where regular user accounts and passwords are stored. Instead, external identity solutions can be integrated into Kubernetes. For AKS clusters, this integrated identity solution is Azure Active Directory.</a:t>
            </a:r>
          </a:p>
          <a:p>
            <a:endParaRPr lang="en-AU" b="1" dirty="0"/>
          </a:p>
          <a:p>
            <a:r>
              <a:rPr lang="en-AU" b="1" dirty="0"/>
              <a:t>Azure Active Directory integration</a:t>
            </a:r>
          </a:p>
          <a:p>
            <a:endParaRPr lang="en-AU" dirty="0"/>
          </a:p>
          <a:p>
            <a:r>
              <a:rPr lang="en-AU" dirty="0"/>
              <a:t>The security of AKS clusters can be enhanced with the integration of Azure Active Directory (AD). Built on decades of enterprise identity management, Azure AD is a multi-tenant, cloud-based directory, and identity management service that combines core directory services, application access management, and identity protection. With Azure AD, you can integrate on-premises identities into AKS clusters to provide a single source for account management and security.</a:t>
            </a:r>
          </a:p>
          <a:p>
            <a:endParaRPr lang="en-AU" sz="850" dirty="0">
              <a:cs typeface="Segoe UI Light"/>
            </a:endParaRPr>
          </a:p>
          <a:p>
            <a:r>
              <a:rPr lang="en-AU" dirty="0"/>
              <a:t>With Azure AD-integrated AKS clusters, you can grant users or groups access to Kubernetes resources within a namespace or across the cluster. To obtain a kubectl configuration context, a user can run the az aks get-credentials command. When a user then interacts with the AKS cluster with kubectl, they are prompted to sign in with their Azure AD credentials. This approach provides a single source for user account management and password credentials. The user can only access the resources as defined by the cluster administrator.</a:t>
            </a:r>
          </a:p>
          <a:p>
            <a:r>
              <a:rPr lang="en-AU" dirty="0"/>
              <a:t>Azure AD authentication in AKS clusters uses OpenID Connect, an identity layer built on top of the OAuth 2.0 protocol. OAuth 2.0 defines mechanisms to obtain and use access tokens to access protected resources, and OpenID Connect implements authentication as an extension to the OAuth 2.0 authorization process.</a:t>
            </a:r>
          </a:p>
          <a:p>
            <a:endParaRPr lang="en-AU" sz="850" dirty="0">
              <a:cs typeface="Segoe UI Light"/>
            </a:endParaRPr>
          </a:p>
          <a:p>
            <a:endParaRPr lang="en-AU" sz="850" dirty="0">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2678428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dirty="0">
                <a:latin typeface="Segoe UI Semilight"/>
                <a:cs typeface="Segoe UI Semilight"/>
              </a:rPr>
              <a:t>For students who may be new to Azure or are struggling with the labs consider having them use their lab time going through the Learn modules instead.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dirty="0">
              <a:latin typeface="Segoe UI Semilight"/>
              <a:cs typeface="Segoe UI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dirty="0">
                <a:latin typeface="Segoe UI Semilight"/>
                <a:cs typeface="Segoe UI Semilight"/>
              </a:rPr>
              <a:t>(docs.microsoft.com/Learn)</a:t>
            </a:r>
            <a:endParaRPr lang="en-US" sz="800" dirty="0"/>
          </a:p>
          <a:p>
            <a:pPr lvl="1">
              <a:buFont typeface="Arial" panose="020B0604020202020204" pitchFamily="34" charset="0"/>
              <a:buChar char="•"/>
            </a:pPr>
            <a:r>
              <a:rPr lang="fr-FR" sz="900" kern="1200" dirty="0">
                <a:solidFill>
                  <a:schemeClr val="tx1"/>
                </a:solidFill>
                <a:latin typeface="Segoe UI Light" pitchFamily="34" charset="0"/>
                <a:ea typeface="+mn-ea"/>
                <a:cs typeface="+mn-cs"/>
              </a:rPr>
              <a:t>Core Cloud Services - Azure compute options – https://docs.microsoft.com/en-us/learn/modules/intro-to-azure-compute/</a:t>
            </a:r>
          </a:p>
          <a:p>
            <a:pPr lvl="1">
              <a:buFont typeface="Arial" panose="020B0604020202020204" pitchFamily="34" charset="0"/>
              <a:buChar char="•"/>
            </a:pPr>
            <a:r>
              <a:rPr lang="en-US" sz="900" dirty="0"/>
              <a:t>Build and store container images with Azure Container Registry - https://docs.microsoft.com/en-us/learn/modules/build-and-store-container-images/</a:t>
            </a:r>
          </a:p>
          <a:p>
            <a:pPr lvl="1">
              <a:buFont typeface="Arial" panose="020B0604020202020204" pitchFamily="34" charset="0"/>
              <a:buChar char="•"/>
            </a:pPr>
            <a:r>
              <a:rPr lang="en-US" sz="900" dirty="0"/>
              <a:t>Build a containerized web application with Docker - https://docs.microsoft.com/en-us/learn/modules/intro-to-containers/</a:t>
            </a:r>
          </a:p>
          <a:p>
            <a:pPr lvl="1">
              <a:buFont typeface="Arial" panose="020B0604020202020204" pitchFamily="34" charset="0"/>
              <a:buChar char="•"/>
            </a:pPr>
            <a:r>
              <a:rPr lang="en-US" sz="900" dirty="0"/>
              <a:t>Introduction to Docker containers - https://docs.microsoft.com/en-us/learn/modules/intro-to-docker-containers/</a:t>
            </a:r>
          </a:p>
          <a:p>
            <a:pPr lvl="1">
              <a:buFont typeface="Arial" panose="020B0604020202020204" pitchFamily="34" charset="0"/>
              <a:buChar char="•"/>
            </a:pPr>
            <a:r>
              <a:rPr lang="en-US" sz="900" dirty="0"/>
              <a:t>Run Docker containers with Azure Container Instances - https://docs.microsoft.com/en-us/learn/modules/run-docker-with-azure-container-instances/</a:t>
            </a:r>
          </a:p>
          <a:p>
            <a:pPr lvl="1">
              <a:buFont typeface="Arial" panose="020B0604020202020204" pitchFamily="34" charset="0"/>
              <a:buChar char="•"/>
            </a:pPr>
            <a:r>
              <a:rPr lang="en-US" sz="900" dirty="0"/>
              <a:t>Azure Kubernetes Service Workshop - https://docs.microsoft.com/en-us/learn/modules/aks-workshop/</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4149966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Lab scenario</a:t>
            </a:r>
            <a:endParaRPr lang="en-US" dirty="0"/>
          </a:p>
          <a:p>
            <a:endParaRPr lang="en-US" dirty="0"/>
          </a:p>
          <a:p>
            <a:r>
              <a:rPr lang="en-US" sz="850" dirty="0">
                <a:latin typeface="Segoe UI Light"/>
                <a:cs typeface="Segoe UI Light"/>
              </a:rPr>
              <a:t>You have been asked to implement your organization's virtual networking infrastructure and test to ensure it is working correctly. In particular:</a:t>
            </a:r>
          </a:p>
          <a:p>
            <a:endParaRPr lang="en-US" dirty="0"/>
          </a:p>
          <a:p>
            <a:pPr marL="171450" indent="-171450">
              <a:buFont typeface="Arial,Sans-Serif"/>
              <a:buChar char="•"/>
            </a:pPr>
            <a:r>
              <a:rPr lang="en-US" sz="850" dirty="0">
                <a:latin typeface="Segoe UI Light"/>
                <a:cs typeface="Segoe UI Light"/>
              </a:rPr>
              <a:t>The organization has two groups of servers: Web Servers and Management Servers.</a:t>
            </a:r>
          </a:p>
          <a:p>
            <a:pPr marL="171450" indent="-171450">
              <a:buFont typeface="Arial,Sans-Serif"/>
              <a:buChar char="•"/>
            </a:pPr>
            <a:r>
              <a:rPr lang="en-US" sz="850" dirty="0">
                <a:latin typeface="Segoe UI Light"/>
                <a:cs typeface="Segoe UI Light"/>
              </a:rPr>
              <a:t>Each group of servers should be in its own Application Security Group.</a:t>
            </a:r>
          </a:p>
          <a:p>
            <a:pPr marL="171450" indent="-171450">
              <a:buFont typeface="Arial,Sans-Serif"/>
              <a:buChar char="•"/>
            </a:pPr>
            <a:r>
              <a:rPr lang="en-US" sz="850" dirty="0">
                <a:latin typeface="Segoe UI Light"/>
                <a:cs typeface="Segoe UI Light"/>
              </a:rPr>
              <a:t>You should be able to RDP into the Management Servers, but not the Web Servers.</a:t>
            </a:r>
          </a:p>
          <a:p>
            <a:pPr marL="171450" indent="-171450">
              <a:buFont typeface="Arial,Sans-Serif"/>
              <a:buChar char="•"/>
            </a:pPr>
            <a:r>
              <a:rPr lang="en-US" dirty="0"/>
              <a:t>The Web Servers should display the IIS web page when accessed from the internet.</a:t>
            </a:r>
          </a:p>
          <a:p>
            <a:pPr marL="171450" indent="-171450">
              <a:buFont typeface="Arial,Sans-Serif"/>
              <a:buChar char="•"/>
            </a:pPr>
            <a:r>
              <a:rPr lang="en-US" dirty="0"/>
              <a:t>Network security group rules should be used to control network access.</a:t>
            </a:r>
          </a:p>
          <a:p>
            <a:pPr marL="171450" indent="-171450">
              <a:buFont typeface="Arial,Sans-Serif"/>
              <a:buChar char="•"/>
            </a:pPr>
            <a:r>
              <a:rPr lang="en-US" dirty="0"/>
              <a:t>For all the resources in this lab, we are using the East US region. Verify with your instructor this is the region to use for class.</a:t>
            </a:r>
          </a:p>
          <a:p>
            <a:endParaRPr lang="en-US" dirty="0"/>
          </a:p>
          <a:p>
            <a:r>
              <a:rPr lang="en-US" sz="850" b="1" dirty="0">
                <a:latin typeface="Segoe UI Light"/>
                <a:cs typeface="Segoe UI Light"/>
              </a:rPr>
              <a:t>Lab exercises</a:t>
            </a:r>
            <a:endParaRPr lang="en-US" sz="850" dirty="0">
              <a:latin typeface="Segoe UI Light"/>
              <a:cs typeface="Segoe UI Light"/>
            </a:endParaRPr>
          </a:p>
          <a:p>
            <a:endParaRPr lang="en-US" dirty="0"/>
          </a:p>
          <a:p>
            <a:r>
              <a:rPr lang="en-US" dirty="0"/>
              <a:t>In this lab, you will complete the following exercises:</a:t>
            </a:r>
          </a:p>
          <a:p>
            <a:endParaRPr lang="en-US" dirty="0"/>
          </a:p>
          <a:p>
            <a:pPr marL="171450" indent="-171450">
              <a:buFont typeface="Arial,Sans-Serif"/>
              <a:buChar char="•"/>
            </a:pPr>
            <a:r>
              <a:rPr lang="en-US" dirty="0"/>
              <a:t>Exercise 1: Create the virtual networking infrastructure</a:t>
            </a:r>
          </a:p>
          <a:p>
            <a:pPr marL="171450" indent="-171450">
              <a:buFont typeface="Arial,Sans-Serif"/>
              <a:buChar char="•"/>
            </a:pPr>
            <a:r>
              <a:rPr lang="en-US" dirty="0"/>
              <a:t>Exercise 2: Deploy virtual machines and test the network filters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1661277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E"/>
                </a:solidFill>
                <a:effectLst/>
                <a:latin typeface="-apple-system"/>
              </a:rPr>
              <a:t>Lab scenario</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You have been asked to install Azure Firewall. This will help your organization control inbound and outbound network access which is an important part of an overall network security plan. Specifically, you would like to create and test the following infrastructure components:</a:t>
            </a:r>
          </a:p>
          <a:p>
            <a:pPr algn="l"/>
            <a:endParaRPr lang="en-US" b="0" i="0" dirty="0">
              <a:solidFill>
                <a:srgbClr val="24292E"/>
              </a:solidFill>
              <a:effectLst/>
              <a:latin typeface="-apple-system"/>
            </a:endParaRPr>
          </a:p>
          <a:p>
            <a:pPr algn="l">
              <a:buFont typeface="Arial" panose="020B0604020202020204" pitchFamily="34" charset="0"/>
              <a:buChar char="•"/>
            </a:pPr>
            <a:r>
              <a:rPr lang="en-US" b="0" i="0" dirty="0">
                <a:solidFill>
                  <a:srgbClr val="24292E"/>
                </a:solidFill>
                <a:effectLst/>
                <a:latin typeface="-apple-system"/>
              </a:rPr>
              <a:t> A virtual network with a workload subnet and a jump host subnet.</a:t>
            </a:r>
          </a:p>
          <a:p>
            <a:pPr algn="l">
              <a:buFont typeface="Arial" panose="020B0604020202020204" pitchFamily="34" charset="0"/>
              <a:buChar char="•"/>
            </a:pPr>
            <a:r>
              <a:rPr lang="en-US" b="0" i="0" dirty="0">
                <a:solidFill>
                  <a:srgbClr val="24292E"/>
                </a:solidFill>
                <a:effectLst/>
                <a:latin typeface="-apple-system"/>
              </a:rPr>
              <a:t> A virtual machine is each subnet.</a:t>
            </a:r>
          </a:p>
          <a:p>
            <a:pPr algn="l">
              <a:buFont typeface="Arial" panose="020B0604020202020204" pitchFamily="34" charset="0"/>
              <a:buChar char="•"/>
            </a:pPr>
            <a:r>
              <a:rPr lang="en-US" b="0" i="0" dirty="0">
                <a:solidFill>
                  <a:srgbClr val="24292E"/>
                </a:solidFill>
                <a:effectLst/>
                <a:latin typeface="-apple-system"/>
              </a:rPr>
              <a:t> A custom route that ensures all outbound workload traffic from the workload subnet must use the firewall.</a:t>
            </a:r>
          </a:p>
          <a:p>
            <a:pPr algn="l">
              <a:buFont typeface="Arial" panose="020B0604020202020204" pitchFamily="34" charset="0"/>
              <a:buChar char="•"/>
            </a:pPr>
            <a:r>
              <a:rPr lang="en-US" b="0" i="0" dirty="0">
                <a:solidFill>
                  <a:srgbClr val="24292E"/>
                </a:solidFill>
                <a:effectLst/>
                <a:latin typeface="-apple-system"/>
              </a:rPr>
              <a:t> Firewall Application rules that only allow outbound traffic to www.bing.com.</a:t>
            </a:r>
          </a:p>
          <a:p>
            <a:pPr algn="l">
              <a:buFont typeface="Arial" panose="020B0604020202020204" pitchFamily="34" charset="0"/>
              <a:buChar char="•"/>
            </a:pPr>
            <a:r>
              <a:rPr lang="en-US" b="0" i="0" dirty="0">
                <a:solidFill>
                  <a:srgbClr val="24292E"/>
                </a:solidFill>
                <a:effectLst/>
                <a:latin typeface="-apple-system"/>
              </a:rPr>
              <a:t> Firewall Network rules that allow external DNS server lookups.</a:t>
            </a:r>
          </a:p>
          <a:p>
            <a:endParaRPr lang="en-US" b="0" dirty="0">
              <a:effectLst/>
            </a:endParaRPr>
          </a:p>
          <a:p>
            <a:r>
              <a:rPr lang="en-US" b="0" dirty="0">
                <a:effectLst/>
              </a:rPr>
              <a:t>For all the resources in this lab, we are using the East US region. Verify with your instructor this is the region to use for class.</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Lab exercises</a:t>
            </a:r>
          </a:p>
          <a:p>
            <a:pPr algn="l"/>
            <a:endParaRPr lang="en-US" b="0" i="0" dirty="0">
              <a:solidFill>
                <a:srgbClr val="24292E"/>
              </a:solidFill>
              <a:effectLst/>
              <a:latin typeface="-apple-system"/>
            </a:endParaRPr>
          </a:p>
          <a:p>
            <a:pPr algn="l">
              <a:buFont typeface="Arial" panose="020B0604020202020204" pitchFamily="34" charset="0"/>
              <a:buChar char="•"/>
            </a:pPr>
            <a:r>
              <a:rPr lang="en-US" b="0" i="0" dirty="0">
                <a:solidFill>
                  <a:srgbClr val="24292E"/>
                </a:solidFill>
                <a:effectLst/>
                <a:latin typeface="-apple-system"/>
              </a:rPr>
              <a:t> Exercise 1: Deploy and test an Azure Firewall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29301929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E"/>
                </a:solidFill>
                <a:effectLst/>
                <a:latin typeface="-apple-system"/>
              </a:rPr>
              <a:t>Lab scenario</a:t>
            </a:r>
          </a:p>
          <a:p>
            <a:pPr algn="l"/>
            <a:endParaRPr lang="en-US" b="1" i="0" dirty="0">
              <a:solidFill>
                <a:srgbClr val="24292E"/>
              </a:solidFill>
              <a:effectLst/>
              <a:latin typeface="-apple-system"/>
            </a:endParaRPr>
          </a:p>
          <a:p>
            <a:pPr algn="l"/>
            <a:r>
              <a:rPr lang="en-US" b="0" i="0" dirty="0">
                <a:solidFill>
                  <a:srgbClr val="24292E"/>
                </a:solidFill>
                <a:effectLst/>
                <a:latin typeface="-apple-system"/>
              </a:rPr>
              <a:t>You have been asked to deploy a proof of concept with Azure Container Registry and Azure Kubernetes Service. Specifically, the proof of concept should demonstrate:</a:t>
            </a:r>
          </a:p>
          <a:p>
            <a:pPr algn="l"/>
            <a:endParaRPr lang="en-US" b="0" i="0" dirty="0">
              <a:solidFill>
                <a:srgbClr val="24292E"/>
              </a:solidFill>
              <a:effectLst/>
              <a:latin typeface="-apple-system"/>
            </a:endParaRPr>
          </a:p>
          <a:p>
            <a:pPr algn="l">
              <a:buFont typeface="Arial" panose="020B0604020202020204" pitchFamily="34" charset="0"/>
              <a:buChar char="•"/>
            </a:pPr>
            <a:r>
              <a:rPr lang="en-US" b="0" i="0" dirty="0">
                <a:solidFill>
                  <a:srgbClr val="24292E"/>
                </a:solidFill>
                <a:effectLst/>
                <a:latin typeface="-apple-system"/>
              </a:rPr>
              <a:t>  Using Dockerfile to build an image.</a:t>
            </a:r>
          </a:p>
          <a:p>
            <a:pPr algn="l">
              <a:buFont typeface="Arial" panose="020B0604020202020204" pitchFamily="34" charset="0"/>
              <a:buChar char="•"/>
            </a:pPr>
            <a:r>
              <a:rPr lang="en-US" b="0" i="0" dirty="0">
                <a:solidFill>
                  <a:srgbClr val="24292E"/>
                </a:solidFill>
                <a:effectLst/>
                <a:latin typeface="-apple-system"/>
              </a:rPr>
              <a:t>  Using Azure Container Registry to store images.</a:t>
            </a:r>
          </a:p>
          <a:p>
            <a:pPr algn="l">
              <a:buFont typeface="Arial" panose="020B0604020202020204" pitchFamily="34" charset="0"/>
              <a:buChar char="•"/>
            </a:pPr>
            <a:r>
              <a:rPr lang="en-US" b="0" i="0" dirty="0">
                <a:solidFill>
                  <a:srgbClr val="24292E"/>
                </a:solidFill>
                <a:effectLst/>
                <a:latin typeface="-apple-system"/>
              </a:rPr>
              <a:t>  Configuring an Azure Kubernetes Service.</a:t>
            </a:r>
          </a:p>
          <a:p>
            <a:pPr algn="l">
              <a:buFont typeface="Arial" panose="020B0604020202020204" pitchFamily="34" charset="0"/>
              <a:buChar char="•"/>
            </a:pPr>
            <a:r>
              <a:rPr lang="en-US" b="0" i="0" dirty="0">
                <a:solidFill>
                  <a:srgbClr val="24292E"/>
                </a:solidFill>
                <a:effectLst/>
                <a:latin typeface="-apple-system"/>
              </a:rPr>
              <a:t>  Securing and accessing container applications both internally and externally.</a:t>
            </a:r>
          </a:p>
          <a:p>
            <a:endParaRPr lang="en-US" dirty="0">
              <a:effectLst/>
            </a:endParaRPr>
          </a:p>
          <a:p>
            <a:pPr algn="l"/>
            <a:r>
              <a:rPr lang="en-US" b="1" i="0" dirty="0">
                <a:solidFill>
                  <a:srgbClr val="24292E"/>
                </a:solidFill>
                <a:effectLst/>
                <a:latin typeface="-apple-system"/>
              </a:rPr>
              <a:t>Lab exercises</a:t>
            </a:r>
          </a:p>
          <a:p>
            <a:pPr algn="l">
              <a:buFont typeface="Arial" panose="020B0604020202020204" pitchFamily="34" charset="0"/>
              <a:buChar char="•"/>
            </a:pPr>
            <a:endParaRPr lang="en-US" b="0" i="0" dirty="0">
              <a:solidFill>
                <a:srgbClr val="24292E"/>
              </a:solidFill>
              <a:effectLst/>
              <a:latin typeface="-apple-system"/>
            </a:endParaRPr>
          </a:p>
          <a:p>
            <a:pPr algn="l">
              <a:buFont typeface="Arial" panose="020B0604020202020204" pitchFamily="34" charset="0"/>
              <a:buChar char="•"/>
            </a:pPr>
            <a:r>
              <a:rPr lang="en-US" b="0" i="0" dirty="0">
                <a:solidFill>
                  <a:srgbClr val="24292E"/>
                </a:solidFill>
                <a:effectLst/>
                <a:latin typeface="-apple-system"/>
              </a:rPr>
              <a:t> Exercise 1: Configuring and Securing ACR and AKS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2837363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Calibri"/>
                <a:cs typeface="Calibri"/>
              </a:rPr>
              <a:t>Use this slide as a guide to discuss network security on premises vs in the cloud. </a:t>
            </a:r>
            <a:endParaRPr lang="en-US" dirty="0">
              <a:cs typeface="Segoe UI Light" pitchFamily="34" charset="0"/>
            </a:endParaRPr>
          </a:p>
          <a:p>
            <a:r>
              <a:rPr lang="en-US" sz="850" dirty="0">
                <a:latin typeface="Calibri"/>
                <a:cs typeface="Calibri"/>
              </a:rPr>
              <a:t>Whiteboard a solution together with your students.</a:t>
            </a:r>
            <a:endParaRPr lang="en-US" sz="850" dirty="0">
              <a:cs typeface="Segoe UI Light"/>
            </a:endParaRPr>
          </a:p>
          <a:p>
            <a:r>
              <a:rPr lang="en-US" sz="850" dirty="0">
                <a:latin typeface="Calibri"/>
                <a:cs typeface="Calibri"/>
              </a:rPr>
              <a:t>Use the following questions as a guide.</a:t>
            </a:r>
          </a:p>
          <a:p>
            <a:r>
              <a:rPr lang="en-US" sz="850" dirty="0">
                <a:latin typeface="Calibri"/>
                <a:cs typeface="Calibri"/>
              </a:rPr>
              <a:t>Keep the focus on Security and relate the solution to Azure services and structures.</a:t>
            </a:r>
          </a:p>
          <a:p>
            <a:endParaRPr lang="en-US" sz="850" dirty="0">
              <a:latin typeface="Calibri"/>
              <a:cs typeface="Calibri"/>
            </a:endParaRPr>
          </a:p>
          <a:p>
            <a:r>
              <a:rPr lang="en-US" sz="850" dirty="0">
                <a:latin typeface="Calibri"/>
                <a:cs typeface="Calibri"/>
              </a:rPr>
              <a:t>What does a network look like on-premises ?</a:t>
            </a:r>
          </a:p>
          <a:p>
            <a:r>
              <a:rPr lang="en-US" sz="850" dirty="0">
                <a:latin typeface="Calibri"/>
                <a:cs typeface="Calibri"/>
              </a:rPr>
              <a:t>How do we secure traffic coming into our network ?</a:t>
            </a:r>
          </a:p>
          <a:p>
            <a:r>
              <a:rPr lang="en-US" sz="850" dirty="0">
                <a:latin typeface="Calibri"/>
                <a:cs typeface="Calibri"/>
              </a:rPr>
              <a:t>How do we separate our applications ?</a:t>
            </a:r>
          </a:p>
          <a:p>
            <a:r>
              <a:rPr lang="en-US" sz="850" dirty="0">
                <a:latin typeface="Calibri"/>
                <a:cs typeface="Calibri"/>
              </a:rPr>
              <a:t>How do we separate Dev/Test and Production ?</a:t>
            </a:r>
          </a:p>
          <a:p>
            <a:r>
              <a:rPr lang="en-US" sz="850" dirty="0">
                <a:latin typeface="Calibri"/>
                <a:cs typeface="Calibri"/>
              </a:rPr>
              <a:t>How do we protect internet facing applications ?</a:t>
            </a:r>
            <a:endParaRPr lang="en-US" dirty="0"/>
          </a:p>
          <a:p>
            <a:r>
              <a:rPr lang="en-US" sz="850" dirty="0">
                <a:latin typeface="Calibri"/>
                <a:cs typeface="Calibri"/>
              </a:rPr>
              <a:t>What do we do to protect DDOS attacks ?</a:t>
            </a:r>
          </a:p>
          <a:p>
            <a:r>
              <a:rPr lang="en-US" sz="850" dirty="0">
                <a:latin typeface="Calibri"/>
                <a:cs typeface="Calibri"/>
              </a:rPr>
              <a:t>How do we manage DNS ?</a:t>
            </a:r>
          </a:p>
          <a:p>
            <a:r>
              <a:rPr lang="en-US" sz="850" dirty="0">
                <a:latin typeface="Calibri"/>
                <a:cs typeface="Calibri"/>
              </a:rPr>
              <a:t>How do we balance our traffic between multiple servers ?</a:t>
            </a:r>
          </a:p>
          <a:p>
            <a:endParaRPr lang="en-US" sz="850"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5/26/21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0245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Cloud Provider DDoS attacks - </a:t>
            </a:r>
            <a:r>
              <a:rPr lang="en-US" sz="850" dirty="0">
                <a:latin typeface="Segoe UI Light"/>
                <a:cs typeface="Segoe UI Light"/>
                <a:hlinkClick r:id="rId3"/>
              </a:rPr>
              <a:t>https://www.microsoft.com/securityinsights/DDoS</a:t>
            </a:r>
            <a:endParaRPr lang="en-US" sz="850" dirty="0">
              <a:latin typeface="Segoe UI Light"/>
              <a:cs typeface="Segoe UI Light"/>
            </a:endParaRPr>
          </a:p>
          <a:p>
            <a:endParaRPr lang="en-US" sz="850" dirty="0">
              <a:latin typeface="Segoe UI Light"/>
              <a:cs typeface="Segoe UI Light"/>
            </a:endParaRPr>
          </a:p>
          <a:p>
            <a:r>
              <a:rPr lang="en-US" sz="850" dirty="0">
                <a:latin typeface="Segoe UI Light"/>
                <a:cs typeface="Segoe UI Light"/>
              </a:rPr>
              <a:t>A denial of service attack (DoS) is an attack that has the goal of preventing access to services or systems. If the attack originates from one location, it is called a DoS. If the attack originates from multiple networks and systems, it is called distributed denial of service (DDoS).</a:t>
            </a:r>
            <a:endParaRPr lang="bs-Latn-BA" sz="850">
              <a:latin typeface="Segoe UI Light"/>
              <a:cs typeface="Segoe UI Light"/>
            </a:endParaRPr>
          </a:p>
          <a:p>
            <a:r>
              <a:rPr lang="en-US" sz="850" dirty="0">
                <a:latin typeface="Segoe UI Light"/>
                <a:cs typeface="Segoe UI Light"/>
              </a:rPr>
              <a:t> </a:t>
            </a:r>
            <a:endParaRPr lang="bs-Latn-BA" sz="850">
              <a:latin typeface="Segoe UI Light"/>
              <a:cs typeface="Segoe UI Light"/>
            </a:endParaRPr>
          </a:p>
          <a:p>
            <a:r>
              <a:rPr lang="en-US" sz="850" dirty="0">
                <a:latin typeface="Segoe UI Light"/>
                <a:cs typeface="Segoe UI Light"/>
              </a:rPr>
              <a:t>Before learning more about DDoS, you need to know what botnets are. </a:t>
            </a:r>
            <a:r>
              <a:rPr lang="en-US" sz="850" i="1" dirty="0">
                <a:latin typeface="Segoe UI Light"/>
                <a:cs typeface="Segoe UI Light"/>
              </a:rPr>
              <a:t>Botnets</a:t>
            </a:r>
            <a:r>
              <a:rPr lang="en-US" sz="850" dirty="0">
                <a:latin typeface="Segoe UI Light"/>
                <a:cs typeface="Segoe UI Light"/>
              </a:rPr>
              <a:t> are collections of internet-connected systems that an individual controls and uses without their owners’ knowledge. Botnet owners use them to perform various actions of their choosing. Often, they use them for spamming, data storage, DDoS, or various other actions that are up to the person in control of the botnet. In the past, botnets were made up just of compromised computers, but now, botnets are also made up of Internet of Things (IoT) devices. Malicious hackers can get these poorly secured security cameras, digital video recorders, thermostats, and other internet-connected devices under their control.</a:t>
            </a:r>
            <a:endParaRPr lang="bs-Latn-BA" sz="850">
              <a:latin typeface="Segoe UI Light"/>
              <a:cs typeface="Segoe UI Light"/>
            </a:endParaRPr>
          </a:p>
          <a:p>
            <a:endParaRPr lang="en-US" sz="850" dirty="0">
              <a:latin typeface="Segoe UI Light"/>
              <a:cs typeface="Segoe UI Light"/>
            </a:endParaRPr>
          </a:p>
          <a:p>
            <a:r>
              <a:rPr lang="en-US" sz="850" dirty="0">
                <a:latin typeface="Segoe UI Light"/>
                <a:cs typeface="Segoe UI Light"/>
              </a:rPr>
              <a:t>So, DDoS is a collection of attack types aimed at disrupting the availability of a target. These attacks involve a coordinated effort that uses multiple internet-connected systems to launch many network requests against DNS, web services, email, and more. Pretty much any application that the malicious hacker can access might become the target of a DDoS. The malicious hacker’s goal is to overwhelm system resources on targeted servers so they can no longer process legitimate traffic, effectively making the system inaccessible.</a:t>
            </a:r>
            <a:endParaRPr lang="bs-Latn-BA" sz="850">
              <a:latin typeface="Segoe UI Light"/>
              <a:cs typeface="Segoe UI Light"/>
            </a:endParaRPr>
          </a:p>
          <a:p>
            <a:endParaRPr lang="en-US" sz="850" dirty="0">
              <a:latin typeface="Segoe UI Light"/>
              <a:cs typeface="Segoe UI Light"/>
            </a:endParaRPr>
          </a:p>
          <a:p>
            <a:r>
              <a:rPr lang="en-US" sz="850" dirty="0">
                <a:latin typeface="Segoe UI Light"/>
                <a:cs typeface="Segoe UI Light"/>
              </a:rPr>
              <a:t>A DDoS generally involves many systems sending traffic to targets as part of a botnet. In most cases, the owners of the systems in a botnet don’t know that their devices are compromised and participating in an attack. Botnets are becoming a bigger problem than before because of the increasing numbers of connected devices.</a:t>
            </a:r>
            <a:endParaRPr lang="bs-Latn-BA" sz="850" kern="1200">
              <a:solidFill>
                <a:schemeClr val="tx1"/>
              </a:solidFill>
              <a:effectLst/>
              <a:latin typeface="Segoe UI Light"/>
              <a:cs typeface="Segoe UI Ligh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89385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1" dirty="0">
                <a:latin typeface="Segoe UI Light"/>
                <a:cs typeface="Segoe UI Light"/>
              </a:rPr>
              <a:t>Azure DDoS Protection Standard overview - </a:t>
            </a:r>
            <a:r>
              <a:rPr lang="en-US" sz="850" dirty="0">
                <a:latin typeface="Segoe UI Light"/>
                <a:cs typeface="Segoe UI Light"/>
                <a:hlinkClick r:id="rId3"/>
              </a:rPr>
              <a:t>https://docs.microsoft.com/en-us/azure/virtual-network/ddos-protection-overview</a:t>
            </a:r>
            <a:endParaRPr lang="en-US" sz="850" dirty="0">
              <a:latin typeface="Segoe UI Light"/>
              <a:cs typeface="Segoe UI Light"/>
            </a:endParaRPr>
          </a:p>
          <a:p>
            <a:br>
              <a:rPr lang="en-US" sz="850" dirty="0">
                <a:cs typeface="Segoe UI Light"/>
              </a:rPr>
            </a:br>
            <a:r>
              <a:rPr lang="en-US" sz="850" kern="1200" dirty="0">
                <a:solidFill>
                  <a:schemeClr val="tx1"/>
                </a:solidFill>
                <a:effectLst/>
                <a:latin typeface="Segoe UI Light"/>
                <a:cs typeface="Segoe UI Light"/>
              </a:rPr>
              <a:t>Azure DDoS Protection combined with application design best practices helps defend against DDoS. Azure DDoS Protection provides the following service tiers:</a:t>
            </a:r>
            <a:endParaRPr lang="bs-Latn-BA" sz="850" kern="1200" dirty="0">
              <a:solidFill>
                <a:schemeClr val="tx1"/>
              </a:solidFill>
              <a:effectLst/>
              <a:latin typeface="Segoe UI Light"/>
              <a:cs typeface="Segoe UI Light"/>
            </a:endParaRPr>
          </a:p>
          <a:p>
            <a:endParaRPr lang="en-US" sz="850" dirty="0">
              <a:latin typeface="Segoe UI Light"/>
              <a:cs typeface="Segoe UI Light"/>
            </a:endParaRPr>
          </a:p>
          <a:p>
            <a:pPr lvl="0"/>
            <a:r>
              <a:rPr lang="en-US" sz="850" kern="1200" dirty="0">
                <a:solidFill>
                  <a:schemeClr val="tx1"/>
                </a:solidFill>
                <a:effectLst/>
                <a:latin typeface="Segoe UI Light"/>
                <a:cs typeface="Segoe UI Light"/>
              </a:rPr>
              <a:t>Basic. This service tier is automatically enabled as part of the Azure platform. It includes always-on traffic monitoring and the real-time mitigation of common network-level attacks, providing the same defenses that Microsoft Online Services uses. The entire scale of the Azure global network can be used to distribute and mitigate attack traffic across regions. This service tier provides powerful protection for Internet Protocol version 4 (IPv4) and Internet Protocol version 6 (IPv6) Azure public IP addresses.</a:t>
            </a:r>
            <a:endParaRPr lang="bs-Latn-BA" sz="850" kern="1200" dirty="0">
              <a:solidFill>
                <a:schemeClr val="tx1"/>
              </a:solidFill>
              <a:effectLst/>
              <a:latin typeface="Segoe UI Light"/>
              <a:cs typeface="Segoe UI Light"/>
            </a:endParaRPr>
          </a:p>
          <a:p>
            <a:endParaRPr lang="en-US" sz="850" dirty="0">
              <a:latin typeface="Segoe UI Light"/>
              <a:cs typeface="Segoe UI Light"/>
            </a:endParaRPr>
          </a:p>
          <a:p>
            <a:r>
              <a:rPr lang="en-US" sz="850" kern="1200" dirty="0">
                <a:solidFill>
                  <a:schemeClr val="tx1"/>
                </a:solidFill>
                <a:effectLst/>
                <a:latin typeface="Segoe UI Light"/>
                <a:cs typeface="Segoe UI Light"/>
              </a:rPr>
              <a:t>Standard. This service tier provides additional mitigation capabilities over the Basic service tier that are tuned specifically to Azure Virtual Network resources. DDoS Protection Standard is simple to enable and requires no application changes. Protection policies are tuned through dedicated traffic monitoring and machine learning algorithms. Policies are applied to public IP addresses associated to resources deployed in virtual networks, such as Azure Load Balancer, Azure Application Gateway, and Azure Service Fabric instances, but this protection doesn’t apply to Azure App Service Environment. Azure Monitor views make real-time telemetry available during an attack and for history. Rich attack mitigation analytics are available via diagnostic settings. You can add application layer protection through the</a:t>
            </a:r>
            <a:r>
              <a:rPr lang="en-US" sz="850" dirty="0">
                <a:latin typeface="Segoe UI Light"/>
                <a:cs typeface="Segoe UI Light"/>
              </a:rPr>
              <a:t> Azure Application Gateway WAF</a:t>
            </a:r>
            <a:r>
              <a:rPr lang="en-US" sz="850" kern="1200" dirty="0">
                <a:solidFill>
                  <a:schemeClr val="tx1"/>
                </a:solidFill>
                <a:effectLst/>
                <a:latin typeface="Segoe UI Light"/>
                <a:cs typeface="Segoe UI Light"/>
              </a:rPr>
              <a:t> or by installing a third-party firewall from Azure Marketplace. This service tier helps protect IPv4 Azure public IP addresses.</a:t>
            </a:r>
            <a:endParaRPr lang="bs-Latn-BA" sz="850" kern="1200" dirty="0">
              <a:solidFill>
                <a:schemeClr val="tx1"/>
              </a:solidFill>
              <a:effectLst/>
              <a:latin typeface="Segoe UI Light"/>
              <a:cs typeface="Segoe UI Ligh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64745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What is Azure Firewall - </a:t>
            </a:r>
            <a:r>
              <a:rPr lang="en-US" sz="850" dirty="0">
                <a:latin typeface="Segoe UI Light"/>
                <a:cs typeface="Segoe UI Light"/>
                <a:hlinkClick r:id="rId3"/>
              </a:rPr>
              <a:t>https://docs.microsoft.com/en-us/azure/firewall/overview</a:t>
            </a:r>
            <a:endParaRPr lang="en-US" sz="850" dirty="0">
              <a:latin typeface="Segoe UI Light"/>
              <a:cs typeface="Segoe UI Light"/>
            </a:endParaRPr>
          </a:p>
          <a:p>
            <a:endParaRPr lang="en-US" dirty="0"/>
          </a:p>
          <a:p>
            <a:r>
              <a:rPr lang="en-US" sz="850" kern="1200" dirty="0">
                <a:solidFill>
                  <a:schemeClr val="tx1"/>
                </a:solidFill>
                <a:effectLst/>
                <a:latin typeface="Segoe UI Light"/>
                <a:cs typeface="Segoe UI Light"/>
              </a:rPr>
              <a:t>Some of the key features of Azure Firewall are:</a:t>
            </a:r>
            <a:endParaRPr lang="bs-Latn-BA" sz="850" kern="1200">
              <a:solidFill>
                <a:schemeClr val="tx1"/>
              </a:solidFill>
              <a:effectLst/>
              <a:latin typeface="Segoe UI Light"/>
              <a:cs typeface="Segoe UI Light"/>
            </a:endParaRPr>
          </a:p>
          <a:p>
            <a:pPr marL="285750" lvl="0" indent="-285750">
              <a:buFont typeface="Arial"/>
              <a:buChar char="•"/>
            </a:pPr>
            <a:r>
              <a:rPr lang="en-US" sz="850" kern="1200" dirty="0">
                <a:solidFill>
                  <a:schemeClr val="tx1"/>
                </a:solidFill>
                <a:effectLst/>
                <a:latin typeface="Segoe UI Light"/>
                <a:cs typeface="Segoe UI Light"/>
              </a:rPr>
              <a:t>Built-in high availability. You don’t need additional load balancers.</a:t>
            </a:r>
            <a:endParaRPr lang="bs-Latn-BA" sz="850" kern="1200">
              <a:solidFill>
                <a:schemeClr val="tx1"/>
              </a:solidFill>
              <a:latin typeface="Segoe UI Light"/>
              <a:cs typeface="Segoe UI Light"/>
            </a:endParaRPr>
          </a:p>
          <a:p>
            <a:pPr marL="285750" lvl="0" indent="-285750">
              <a:buFont typeface="Arial"/>
              <a:buChar char="•"/>
            </a:pPr>
            <a:r>
              <a:rPr lang="en-US" sz="850" kern="1200" dirty="0">
                <a:solidFill>
                  <a:schemeClr val="tx1"/>
                </a:solidFill>
                <a:effectLst/>
                <a:latin typeface="Segoe UI Light"/>
                <a:cs typeface="Segoe UI Light"/>
              </a:rPr>
              <a:t>Unrestricted cloud scalability. You don’t need to budget for peak traffic times.</a:t>
            </a:r>
            <a:endParaRPr lang="bs-Latn-BA" sz="850" kern="1200">
              <a:solidFill>
                <a:schemeClr val="tx1"/>
              </a:solidFill>
              <a:latin typeface="Segoe UI Light"/>
              <a:cs typeface="Segoe UI Light"/>
            </a:endParaRPr>
          </a:p>
          <a:p>
            <a:pPr marL="285750" lvl="0" indent="-285750">
              <a:buFont typeface="Arial"/>
              <a:buChar char="•"/>
            </a:pPr>
            <a:r>
              <a:rPr lang="en-US" sz="850" kern="1200" dirty="0">
                <a:solidFill>
                  <a:schemeClr val="tx1"/>
                </a:solidFill>
                <a:effectLst/>
                <a:latin typeface="Segoe UI Light"/>
                <a:cs typeface="Segoe UI Light"/>
              </a:rPr>
              <a:t>Application FQDN filtering rules. You can limit outbound HTTP and HTTPS traffic to a specified list of FQDNs, including wildcards. This feature doesn’t require SSL termination.</a:t>
            </a:r>
            <a:endParaRPr lang="bs-Latn-BA" sz="850" kern="1200">
              <a:solidFill>
                <a:schemeClr val="tx1"/>
              </a:solidFill>
              <a:latin typeface="Segoe UI Light"/>
              <a:cs typeface="Segoe UI Light"/>
            </a:endParaRPr>
          </a:p>
          <a:p>
            <a:pPr marL="285750" lvl="0" indent="-285750">
              <a:buFont typeface="Arial"/>
              <a:buChar char="•"/>
            </a:pPr>
            <a:r>
              <a:rPr lang="en-US" sz="850" kern="1200" dirty="0">
                <a:solidFill>
                  <a:schemeClr val="tx1"/>
                </a:solidFill>
                <a:effectLst/>
                <a:latin typeface="Segoe UI Light"/>
                <a:cs typeface="Segoe UI Light"/>
              </a:rPr>
              <a:t>Network traffic filtering rules. You can centrally create allow or deny network filtering rules by source and destination IP addresses, port, and protocol. Azure Firewall is fully stateful, so it can distinguish legitimate packets for different types of connections. It enforces and logs rules across multiple subscriptions and virtual networks.</a:t>
            </a:r>
            <a:endParaRPr lang="bs-Latn-BA" sz="850" kern="1200">
              <a:solidFill>
                <a:schemeClr val="tx1"/>
              </a:solidFill>
              <a:latin typeface="Segoe UI Light"/>
              <a:cs typeface="Segoe UI Light"/>
            </a:endParaRPr>
          </a:p>
          <a:p>
            <a:pPr marL="285750" lvl="0" indent="-285750">
              <a:buFont typeface="Arial"/>
              <a:buChar char="•"/>
            </a:pPr>
            <a:r>
              <a:rPr lang="en-US" sz="850" kern="1200" dirty="0">
                <a:solidFill>
                  <a:schemeClr val="tx1"/>
                </a:solidFill>
                <a:effectLst/>
                <a:latin typeface="Segoe UI Light"/>
                <a:cs typeface="Segoe UI Light"/>
              </a:rPr>
              <a:t>FQDN tags. FQDN tags make it easy for you to allow well-known Azure service network traffic through your firewall. For example, if you want to allow Windows Update network traffic through your firewall, you create an application rule and include the Windows Update tag. Then, network traffic from Windows Update can flow through your firewall.</a:t>
            </a:r>
            <a:endParaRPr lang="bs-Latn-BA" sz="850" kern="1200">
              <a:solidFill>
                <a:schemeClr val="tx1"/>
              </a:solidFill>
              <a:latin typeface="Segoe UI Light"/>
              <a:cs typeface="Segoe UI Light"/>
            </a:endParaRPr>
          </a:p>
          <a:p>
            <a:pPr marL="285750" lvl="0" indent="-285750">
              <a:buFont typeface="Arial"/>
              <a:buChar char="•"/>
            </a:pPr>
            <a:r>
              <a:rPr lang="en-US" sz="850" kern="1200" dirty="0">
                <a:solidFill>
                  <a:schemeClr val="tx1"/>
                </a:solidFill>
                <a:effectLst/>
                <a:latin typeface="Segoe UI Light"/>
                <a:cs typeface="Segoe UI Light"/>
              </a:rPr>
              <a:t>Outbound SNAT support. SNAT translates all outbound virtual network traffic IP addresses to the Azure Firewall public IP address. You can identify and allow traffic originating from your virtual network to remote internet destinations.</a:t>
            </a:r>
            <a:endParaRPr lang="bs-Latn-BA" sz="850" kern="1200">
              <a:solidFill>
                <a:schemeClr val="tx1"/>
              </a:solidFill>
              <a:latin typeface="Segoe UI Light"/>
              <a:cs typeface="Segoe UI Light"/>
            </a:endParaRPr>
          </a:p>
          <a:p>
            <a:pPr marL="285750" lvl="0" indent="-285750">
              <a:buFont typeface="Arial"/>
              <a:buChar char="•"/>
            </a:pPr>
            <a:r>
              <a:rPr lang="en-US" sz="850" kern="1200" dirty="0">
                <a:solidFill>
                  <a:schemeClr val="tx1"/>
                </a:solidFill>
                <a:effectLst/>
                <a:latin typeface="Segoe UI Light"/>
                <a:cs typeface="Segoe UI Light"/>
              </a:rPr>
              <a:t>Inbound Destination Network Address Translation (DNAT) support. DNAT translates inbound network traffic to your firewall public IP address and filters that traffic to the private IP addresses in your virtual networks.</a:t>
            </a:r>
            <a:endParaRPr lang="bs-Latn-BA" sz="850" kern="1200">
              <a:solidFill>
                <a:schemeClr val="tx1"/>
              </a:solidFill>
              <a:latin typeface="Segoe UI Light"/>
              <a:cs typeface="Segoe UI Light"/>
            </a:endParaRPr>
          </a:p>
          <a:p>
            <a:pPr marL="285750" lvl="0" indent="-285750">
              <a:buFont typeface="Arial"/>
              <a:buChar char="•"/>
            </a:pPr>
            <a:r>
              <a:rPr lang="en-US" sz="850" kern="1200" dirty="0">
                <a:solidFill>
                  <a:schemeClr val="tx1"/>
                </a:solidFill>
                <a:effectLst/>
                <a:latin typeface="Segoe UI Light"/>
                <a:cs typeface="Segoe UI Light"/>
              </a:rPr>
              <a:t>Azure Monitor logging. All events are integrated with Azure Monitor, allowing you to archive logs to a storage account, stream events to your event hub, or send events to Azure Monitor logs.</a:t>
            </a:r>
            <a:endParaRPr lang="bs-Latn-BA" sz="850" kern="1200">
              <a:solidFill>
                <a:schemeClr val="tx1"/>
              </a:solidFill>
              <a:latin typeface="Segoe UI Light"/>
              <a:cs typeface="Segoe UI Ligh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5/26/21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00264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4" name="Picture 3">
            <a:extLst>
              <a:ext uri="{FF2B5EF4-FFF2-40B4-BE49-F238E27FC236}">
                <a16:creationId xmlns:a16="http://schemas.microsoft.com/office/drawing/2014/main" id="{B7B62E1D-AE88-4FA6-908E-0087D6C20C2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2700" y="696267"/>
            <a:ext cx="4341342" cy="4842544"/>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692797"/>
            <a:ext cx="5428936" cy="1632755"/>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54322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 name="Picture 1" descr="Microsoft Azure logo">
            <a:extLst>
              <a:ext uri="{FF2B5EF4-FFF2-40B4-BE49-F238E27FC236}">
                <a16:creationId xmlns:a16="http://schemas.microsoft.com/office/drawing/2014/main" id="{A88BEE98-E6A1-4792-866F-5644732E024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5415724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0330867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a:duotone>
              <a:prstClr val="black"/>
              <a:schemeClr val="accent1">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3227821"/>
            <a:ext cx="2457386"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42282882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430887"/>
          </a:xfrm>
        </p:spPr>
        <p:txBody>
          <a:bodyPr/>
          <a:lstStyle>
            <a:lvl1pPr>
              <a:defRPr sz="2800"/>
            </a:lvl1pPr>
          </a:lstStyle>
          <a:p>
            <a:r>
              <a:rPr lang="en-US" dirty="0"/>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Arial" panose="020B0604020202020204" pitchFamily="34" charset="0"/>
              <a:buChar cha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30887"/>
          </a:xfrm>
        </p:spPr>
        <p:txBody>
          <a:bodyPr/>
          <a:lstStyle>
            <a:lvl1pPr>
              <a:defRPr sz="2800"/>
            </a:lvl1p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80" r:id="rId2"/>
    <p:sldLayoutId id="2147484781" r:id="rId3"/>
    <p:sldLayoutId id="2147484782" r:id="rId4"/>
    <p:sldLayoutId id="2147484241" r:id="rId5"/>
    <p:sldLayoutId id="2147484247" r:id="rId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image" Target="../media/image47.emf"/><Relationship Id="rId3" Type="http://schemas.openxmlformats.org/officeDocument/2006/relationships/image" Target="../media/image37.png"/><Relationship Id="rId7" Type="http://schemas.openxmlformats.org/officeDocument/2006/relationships/image" Target="../media/image41.emf"/><Relationship Id="rId12" Type="http://schemas.openxmlformats.org/officeDocument/2006/relationships/image" Target="../media/image46.emf"/><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40.png"/><Relationship Id="rId11" Type="http://schemas.openxmlformats.org/officeDocument/2006/relationships/image" Target="../media/image45.emf"/><Relationship Id="rId5" Type="http://schemas.openxmlformats.org/officeDocument/2006/relationships/image" Target="../media/image39.png"/><Relationship Id="rId10" Type="http://schemas.openxmlformats.org/officeDocument/2006/relationships/image" Target="../media/image44.emf"/><Relationship Id="rId4" Type="http://schemas.openxmlformats.org/officeDocument/2006/relationships/image" Target="../media/image38.png"/><Relationship Id="rId9" Type="http://schemas.openxmlformats.org/officeDocument/2006/relationships/image" Target="../media/image43.emf"/></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image" Target="../media/image41.emf"/><Relationship Id="rId3" Type="http://schemas.openxmlformats.org/officeDocument/2006/relationships/image" Target="../media/image37.png"/><Relationship Id="rId7" Type="http://schemas.openxmlformats.org/officeDocument/2006/relationships/image" Target="../media/image42.emf"/><Relationship Id="rId12" Type="http://schemas.openxmlformats.org/officeDocument/2006/relationships/image" Target="../media/image47.emf"/><Relationship Id="rId2" Type="http://schemas.openxmlformats.org/officeDocument/2006/relationships/notesSlide" Target="../notesSlides/notesSlide45.xml"/><Relationship Id="rId16"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image" Target="../media/image40.png"/><Relationship Id="rId11" Type="http://schemas.openxmlformats.org/officeDocument/2006/relationships/image" Target="../media/image46.emf"/><Relationship Id="rId5" Type="http://schemas.openxmlformats.org/officeDocument/2006/relationships/image" Target="../media/image39.png"/><Relationship Id="rId15" Type="http://schemas.openxmlformats.org/officeDocument/2006/relationships/image" Target="../media/image58.png"/><Relationship Id="rId10" Type="http://schemas.openxmlformats.org/officeDocument/2006/relationships/image" Target="../media/image45.emf"/><Relationship Id="rId4" Type="http://schemas.openxmlformats.org/officeDocument/2006/relationships/image" Target="../media/image38.png"/><Relationship Id="rId9" Type="http://schemas.openxmlformats.org/officeDocument/2006/relationships/image" Target="../media/image44.emf"/><Relationship Id="rId14"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7.xml"/><Relationship Id="rId1" Type="http://schemas.openxmlformats.org/officeDocument/2006/relationships/slideLayout" Target="../slideLayouts/slideLayout5.xml"/><Relationship Id="rId5" Type="http://schemas.openxmlformats.org/officeDocument/2006/relationships/image" Target="../media/image74.png"/><Relationship Id="rId4" Type="http://schemas.openxmlformats.org/officeDocument/2006/relationships/image" Target="../media/image73.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6.svg"/><Relationship Id="rId3" Type="http://schemas.openxmlformats.org/officeDocument/2006/relationships/image" Target="../media/image76.svg"/><Relationship Id="rId7" Type="http://schemas.openxmlformats.org/officeDocument/2006/relationships/image" Target="../media/image80.svg"/><Relationship Id="rId12" Type="http://schemas.openxmlformats.org/officeDocument/2006/relationships/image" Target="../media/image85.png"/><Relationship Id="rId2" Type="http://schemas.openxmlformats.org/officeDocument/2006/relationships/image" Target="../media/image75.png"/><Relationship Id="rId1" Type="http://schemas.openxmlformats.org/officeDocument/2006/relationships/slideLayout" Target="../slideLayouts/slideLayout5.xml"/><Relationship Id="rId6" Type="http://schemas.openxmlformats.org/officeDocument/2006/relationships/image" Target="../media/image79.png"/><Relationship Id="rId11" Type="http://schemas.openxmlformats.org/officeDocument/2006/relationships/image" Target="../media/image84.svg"/><Relationship Id="rId5" Type="http://schemas.openxmlformats.org/officeDocument/2006/relationships/image" Target="../media/image78.sv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svg"/></Relationships>
</file>

<file path=ppt/slides/_rels/slide6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62.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3.svg"/><Relationship Id="rId3" Type="http://schemas.openxmlformats.org/officeDocument/2006/relationships/image" Target="../media/image76.svg"/><Relationship Id="rId7" Type="http://schemas.openxmlformats.org/officeDocument/2006/relationships/image" Target="../media/image84.svg"/><Relationship Id="rId12" Type="http://schemas.openxmlformats.org/officeDocument/2006/relationships/image" Target="../media/image92.png"/><Relationship Id="rId2" Type="http://schemas.openxmlformats.org/officeDocument/2006/relationships/image" Target="../media/image75.png"/><Relationship Id="rId1" Type="http://schemas.openxmlformats.org/officeDocument/2006/relationships/slideLayout" Target="../slideLayouts/slideLayout6.xml"/><Relationship Id="rId6" Type="http://schemas.openxmlformats.org/officeDocument/2006/relationships/image" Target="../media/image83.png"/><Relationship Id="rId11" Type="http://schemas.openxmlformats.org/officeDocument/2006/relationships/image" Target="../media/image91.svg"/><Relationship Id="rId5" Type="http://schemas.openxmlformats.org/officeDocument/2006/relationships/image" Target="../media/image78.svg"/><Relationship Id="rId15" Type="http://schemas.openxmlformats.org/officeDocument/2006/relationships/image" Target="../media/image86.svg"/><Relationship Id="rId10" Type="http://schemas.openxmlformats.org/officeDocument/2006/relationships/image" Target="../media/image90.png"/><Relationship Id="rId4" Type="http://schemas.openxmlformats.org/officeDocument/2006/relationships/image" Target="../media/image77.png"/><Relationship Id="rId9" Type="http://schemas.openxmlformats.org/officeDocument/2006/relationships/image" Target="../media/image89.svg"/><Relationship Id="rId14" Type="http://schemas.openxmlformats.org/officeDocument/2006/relationships/image" Target="../media/image85.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9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95.png"/><Relationship Id="rId5" Type="http://schemas.openxmlformats.org/officeDocument/2006/relationships/image" Target="../media/image94.wmf"/><Relationship Id="rId4" Type="http://schemas.openxmlformats.org/officeDocument/2006/relationships/oleObject" Target="../embeddings/oleObject1.bin"/></Relationships>
</file>

<file path=ppt/slides/_rels/slide64.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8.svg"/><Relationship Id="rId7" Type="http://schemas.openxmlformats.org/officeDocument/2006/relationships/image" Target="../media/image100.svg"/><Relationship Id="rId2" Type="http://schemas.openxmlformats.org/officeDocument/2006/relationships/image" Target="../media/image97.png"/><Relationship Id="rId1" Type="http://schemas.openxmlformats.org/officeDocument/2006/relationships/slideLayout" Target="../slideLayouts/slideLayout6.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78.svg"/><Relationship Id="rId10" Type="http://schemas.openxmlformats.org/officeDocument/2006/relationships/image" Target="../media/image103.svg"/><Relationship Id="rId4" Type="http://schemas.openxmlformats.org/officeDocument/2006/relationships/image" Target="../media/image77.png"/><Relationship Id="rId9" Type="http://schemas.openxmlformats.org/officeDocument/2006/relationships/image" Target="../media/image10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B7DE2B-3864-45AA-96AA-A23639E07787}"/>
              </a:ext>
            </a:extLst>
          </p:cNvPr>
          <p:cNvSpPr>
            <a:spLocks noGrp="1"/>
          </p:cNvSpPr>
          <p:nvPr>
            <p:ph type="title"/>
          </p:nvPr>
        </p:nvSpPr>
        <p:spPr>
          <a:xfrm>
            <a:off x="428680" y="2692797"/>
            <a:ext cx="5895919" cy="1632755"/>
          </a:xfrm>
        </p:spPr>
        <p:txBody>
          <a:bodyPr/>
          <a:lstStyle/>
          <a:p>
            <a:r>
              <a:rPr lang="en-US" dirty="0"/>
              <a:t>Microsoft Azure Security – Open Hack</a:t>
            </a:r>
          </a:p>
        </p:txBody>
      </p:sp>
      <p:sp>
        <p:nvSpPr>
          <p:cNvPr id="2" name="Text Placeholder 1">
            <a:extLst>
              <a:ext uri="{FF2B5EF4-FFF2-40B4-BE49-F238E27FC236}">
                <a16:creationId xmlns:a16="http://schemas.microsoft.com/office/drawing/2014/main" id="{4C5FFB06-C585-4A52-B2DE-475A65DAE8C4}"/>
              </a:ext>
            </a:extLst>
          </p:cNvPr>
          <p:cNvSpPr>
            <a:spLocks noGrp="1"/>
          </p:cNvSpPr>
          <p:nvPr>
            <p:ph type="body" sz="quarter" idx="15"/>
          </p:nvPr>
        </p:nvSpPr>
        <p:spPr>
          <a:xfrm>
            <a:off x="442466" y="4350114"/>
            <a:ext cx="5413394" cy="271613"/>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cs typeface="Segoe UI"/>
              </a:rPr>
              <a:t>Azur</a:t>
            </a:r>
            <a:r>
              <a:rPr lang="en-US" dirty="0">
                <a:cs typeface="Segoe UI"/>
              </a:rPr>
              <a:t>e Firewall Implementation</a:t>
            </a:r>
            <a:endParaRPr lang="en-US" dirty="0"/>
          </a:p>
        </p:txBody>
      </p:sp>
      <p:sp>
        <p:nvSpPr>
          <p:cNvPr id="2" name="Rectangle 1">
            <a:extLst>
              <a:ext uri="{FF2B5EF4-FFF2-40B4-BE49-F238E27FC236}">
                <a16:creationId xmlns:a16="http://schemas.microsoft.com/office/drawing/2014/main" id="{6EBB0A2B-9770-44B1-B1AF-2BC3DEEC24A6}"/>
              </a:ext>
            </a:extLst>
          </p:cNvPr>
          <p:cNvSpPr/>
          <p:nvPr/>
        </p:nvSpPr>
        <p:spPr>
          <a:xfrm>
            <a:off x="588264" y="1265662"/>
            <a:ext cx="4164711"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Application FQDN filtering rules </a:t>
            </a:r>
          </a:p>
        </p:txBody>
      </p:sp>
      <p:sp>
        <p:nvSpPr>
          <p:cNvPr id="3" name="Rectangle 2">
            <a:extLst>
              <a:ext uri="{FF2B5EF4-FFF2-40B4-BE49-F238E27FC236}">
                <a16:creationId xmlns:a16="http://schemas.microsoft.com/office/drawing/2014/main" id="{F8AA584F-8244-47C1-B594-43C6BDFEE621}"/>
              </a:ext>
            </a:extLst>
          </p:cNvPr>
          <p:cNvSpPr/>
          <p:nvPr/>
        </p:nvSpPr>
        <p:spPr>
          <a:xfrm>
            <a:off x="588264" y="1906558"/>
            <a:ext cx="4164711"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Network traffic filtering rules </a:t>
            </a:r>
          </a:p>
        </p:txBody>
      </p:sp>
      <p:sp>
        <p:nvSpPr>
          <p:cNvPr id="8" name="Rectangle 7">
            <a:extLst>
              <a:ext uri="{FF2B5EF4-FFF2-40B4-BE49-F238E27FC236}">
                <a16:creationId xmlns:a16="http://schemas.microsoft.com/office/drawing/2014/main" id="{268CF638-B337-4E40-840B-1FF47344BA5F}"/>
              </a:ext>
            </a:extLst>
          </p:cNvPr>
          <p:cNvSpPr/>
          <p:nvPr/>
        </p:nvSpPr>
        <p:spPr>
          <a:xfrm>
            <a:off x="588264" y="2547454"/>
            <a:ext cx="4164711"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FQDN tags </a:t>
            </a:r>
          </a:p>
        </p:txBody>
      </p:sp>
      <p:sp>
        <p:nvSpPr>
          <p:cNvPr id="10" name="Rectangle 9">
            <a:extLst>
              <a:ext uri="{FF2B5EF4-FFF2-40B4-BE49-F238E27FC236}">
                <a16:creationId xmlns:a16="http://schemas.microsoft.com/office/drawing/2014/main" id="{6BEF48F9-D23C-4F17-93B9-98C7F9F19F1D}"/>
              </a:ext>
            </a:extLst>
          </p:cNvPr>
          <p:cNvSpPr/>
          <p:nvPr/>
        </p:nvSpPr>
        <p:spPr>
          <a:xfrm>
            <a:off x="588264" y="3188350"/>
            <a:ext cx="4164711"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Outbound SNAT</a:t>
            </a:r>
          </a:p>
        </p:txBody>
      </p:sp>
      <p:sp>
        <p:nvSpPr>
          <p:cNvPr id="12" name="Rectangle 11">
            <a:extLst>
              <a:ext uri="{FF2B5EF4-FFF2-40B4-BE49-F238E27FC236}">
                <a16:creationId xmlns:a16="http://schemas.microsoft.com/office/drawing/2014/main" id="{0B9BE435-5F22-4D34-9CBD-CC47577A1479}"/>
              </a:ext>
            </a:extLst>
          </p:cNvPr>
          <p:cNvSpPr/>
          <p:nvPr/>
        </p:nvSpPr>
        <p:spPr>
          <a:xfrm>
            <a:off x="588264" y="3829246"/>
            <a:ext cx="4164711"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Inbound </a:t>
            </a:r>
            <a:r>
              <a:rPr lang="en-US" sz="2000" kern="0" dirty="0">
                <a:latin typeface="Segoe UI"/>
                <a:ea typeface="+mn-ea"/>
                <a:cs typeface="+mn-cs"/>
              </a:rPr>
              <a:t>D</a:t>
            </a:r>
            <a:r>
              <a:rPr kumimoji="0" lang="en-US" sz="2000" b="0" i="0" u="none" strike="noStrike" kern="0" cap="none" spc="0" normalizeH="0" baseline="0" noProof="0" dirty="0">
                <a:ln>
                  <a:noFill/>
                </a:ln>
                <a:effectLst/>
                <a:uLnTx/>
                <a:uFillTx/>
                <a:latin typeface="Segoe UI"/>
                <a:ea typeface="+mn-ea"/>
                <a:cs typeface="+mn-cs"/>
              </a:rPr>
              <a:t>NAT support</a:t>
            </a:r>
          </a:p>
        </p:txBody>
      </p:sp>
      <p:sp>
        <p:nvSpPr>
          <p:cNvPr id="14" name="Rectangle 13">
            <a:extLst>
              <a:ext uri="{FF2B5EF4-FFF2-40B4-BE49-F238E27FC236}">
                <a16:creationId xmlns:a16="http://schemas.microsoft.com/office/drawing/2014/main" id="{13D24659-8304-4CDE-A3A0-529755DF4647}"/>
              </a:ext>
            </a:extLst>
          </p:cNvPr>
          <p:cNvSpPr/>
          <p:nvPr/>
        </p:nvSpPr>
        <p:spPr>
          <a:xfrm>
            <a:off x="588264" y="4470142"/>
            <a:ext cx="4164711"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L3-L7 connectivity policies</a:t>
            </a:r>
          </a:p>
        </p:txBody>
      </p:sp>
      <p:sp>
        <p:nvSpPr>
          <p:cNvPr id="16" name="Rectangle 15">
            <a:extLst>
              <a:ext uri="{FF2B5EF4-FFF2-40B4-BE49-F238E27FC236}">
                <a16:creationId xmlns:a16="http://schemas.microsoft.com/office/drawing/2014/main" id="{602353FE-4B1B-4835-BB2A-2E4BA5F7887A}"/>
              </a:ext>
            </a:extLst>
          </p:cNvPr>
          <p:cNvSpPr/>
          <p:nvPr/>
        </p:nvSpPr>
        <p:spPr>
          <a:xfrm>
            <a:off x="588264" y="5111038"/>
            <a:ext cx="4164711"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Separate firewall subnet</a:t>
            </a:r>
          </a:p>
        </p:txBody>
      </p:sp>
      <p:sp>
        <p:nvSpPr>
          <p:cNvPr id="20" name="Rectangle 19">
            <a:extLst>
              <a:ext uri="{FF2B5EF4-FFF2-40B4-BE49-F238E27FC236}">
                <a16:creationId xmlns:a16="http://schemas.microsoft.com/office/drawing/2014/main" id="{978E058D-D53F-4D40-8198-095011C9A68C}"/>
              </a:ext>
            </a:extLst>
          </p:cNvPr>
          <p:cNvSpPr/>
          <p:nvPr/>
        </p:nvSpPr>
        <p:spPr>
          <a:xfrm>
            <a:off x="588263" y="5751937"/>
            <a:ext cx="4164711"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Static public IP address</a:t>
            </a:r>
          </a:p>
        </p:txBody>
      </p:sp>
      <p:pic>
        <p:nvPicPr>
          <p:cNvPr id="4" name="Picture" descr="Diagram that depicts spoke virtual networks connected to a central virtual network which, in turn, is connected to the on-premises location with Azure with on-premises traffic filtering. The central virtual network has layer 3 through layer 7 connectivity policies, and it's connected to the Internet  via network address translation (NAT) and network and application traffic filtering rules for inbound and outbound access.">
            <a:extLst>
              <a:ext uri="{FF2B5EF4-FFF2-40B4-BE49-F238E27FC236}">
                <a16:creationId xmlns:a16="http://schemas.microsoft.com/office/drawing/2014/main" id="{5E1A84A7-10F0-4E56-B823-893DD671F84B}"/>
              </a:ext>
            </a:extLst>
          </p:cNvPr>
          <p:cNvPicPr/>
          <p:nvPr/>
        </p:nvPicPr>
        <p:blipFill>
          <a:blip r:embed="rId3">
            <a:extLst>
              <a:ext uri="{28A0092B-C50C-407E-A947-70E740481C1C}">
                <a14:useLocalDpi xmlns:a14="http://schemas.microsoft.com/office/drawing/2010/main" val="0"/>
              </a:ext>
            </a:extLst>
          </a:blip>
          <a:stretch>
            <a:fillRect/>
          </a:stretch>
        </p:blipFill>
        <p:spPr>
          <a:xfrm>
            <a:off x="5114924" y="1696550"/>
            <a:ext cx="6791325" cy="3985005"/>
          </a:xfrm>
          <a:prstGeom prst="rect">
            <a:avLst/>
          </a:prstGeom>
        </p:spPr>
      </p:pic>
      <p:sp>
        <p:nvSpPr>
          <p:cNvPr id="24" name="Rectangle 23">
            <a:extLst>
              <a:ext uri="{FF2B5EF4-FFF2-40B4-BE49-F238E27FC236}">
                <a16:creationId xmlns:a16="http://schemas.microsoft.com/office/drawing/2014/main" id="{91334801-D5AD-4D03-94B1-AA4B1FEB1625}"/>
              </a:ext>
              <a:ext uri="{C183D7F6-B498-43B3-948B-1728B52AA6E4}">
                <adec:decorative xmlns:adec="http://schemas.microsoft.com/office/drawing/2017/decorative" val="1"/>
              </a:ext>
            </a:extLst>
          </p:cNvPr>
          <p:cNvSpPr/>
          <p:nvPr/>
        </p:nvSpPr>
        <p:spPr bwMode="auto">
          <a:xfrm>
            <a:off x="4905374" y="1281795"/>
            <a:ext cx="7210426" cy="490103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2333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AD4E-E27D-4BA2-B34C-5B8207A17C2B}"/>
              </a:ext>
            </a:extLst>
          </p:cNvPr>
          <p:cNvSpPr>
            <a:spLocks noGrp="1"/>
          </p:cNvSpPr>
          <p:nvPr>
            <p:ph type="title"/>
          </p:nvPr>
        </p:nvSpPr>
        <p:spPr/>
        <p:txBody>
          <a:bodyPr/>
          <a:lstStyle/>
          <a:p>
            <a:r>
              <a:rPr lang="en-US" dirty="0">
                <a:cs typeface="Segoe UI"/>
              </a:rPr>
              <a:t>VPN Forced Tunneling</a:t>
            </a:r>
            <a:endParaRPr lang="en-US" dirty="0"/>
          </a:p>
        </p:txBody>
      </p:sp>
      <p:sp>
        <p:nvSpPr>
          <p:cNvPr id="4" name="Rectangle 3">
            <a:extLst>
              <a:ext uri="{FF2B5EF4-FFF2-40B4-BE49-F238E27FC236}">
                <a16:creationId xmlns:a16="http://schemas.microsoft.com/office/drawing/2014/main" id="{D96C5A56-8912-49C9-ABEA-E4E55B70061C}"/>
              </a:ext>
            </a:extLst>
          </p:cNvPr>
          <p:cNvSpPr/>
          <p:nvPr/>
        </p:nvSpPr>
        <p:spPr>
          <a:xfrm>
            <a:off x="588263" y="1459061"/>
            <a:ext cx="3629776" cy="196993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Redirect internet-bound traffic back to the company’s on-premises infrastructure for inspection and auditing</a:t>
            </a:r>
          </a:p>
        </p:txBody>
      </p:sp>
      <p:sp>
        <p:nvSpPr>
          <p:cNvPr id="5" name="Rectangle 4">
            <a:extLst>
              <a:ext uri="{FF2B5EF4-FFF2-40B4-BE49-F238E27FC236}">
                <a16:creationId xmlns:a16="http://schemas.microsoft.com/office/drawing/2014/main" id="{F0E274B6-E455-4E3A-8DCB-0321C58048D1}"/>
              </a:ext>
            </a:extLst>
          </p:cNvPr>
          <p:cNvSpPr/>
          <p:nvPr/>
        </p:nvSpPr>
        <p:spPr>
          <a:xfrm>
            <a:off x="609346" y="3823871"/>
            <a:ext cx="3629776" cy="196993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Internet-bound traffic from VMs always traverses from Azure network infrastructure directly out to the internet, without inspection or audit</a:t>
            </a:r>
          </a:p>
        </p:txBody>
      </p:sp>
      <p:pic>
        <p:nvPicPr>
          <p:cNvPr id="6" name="Picture 6" descr="Forced tunneling is used between the virtual network and the on-premises infrastructure. ">
            <a:extLst>
              <a:ext uri="{FF2B5EF4-FFF2-40B4-BE49-F238E27FC236}">
                <a16:creationId xmlns:a16="http://schemas.microsoft.com/office/drawing/2014/main" id="{A3ABD839-622B-42DD-A396-82D64E11F320}"/>
              </a:ext>
            </a:extLst>
          </p:cNvPr>
          <p:cNvPicPr>
            <a:picLocks noChangeAspect="1"/>
          </p:cNvPicPr>
          <p:nvPr/>
        </p:nvPicPr>
        <p:blipFill>
          <a:blip r:embed="rId3"/>
          <a:stretch>
            <a:fillRect/>
          </a:stretch>
        </p:blipFill>
        <p:spPr>
          <a:xfrm>
            <a:off x="5116940" y="1421064"/>
            <a:ext cx="6150827" cy="4653843"/>
          </a:xfrm>
          <a:prstGeom prst="rect">
            <a:avLst/>
          </a:prstGeom>
        </p:spPr>
      </p:pic>
      <p:sp>
        <p:nvSpPr>
          <p:cNvPr id="3" name="Rectangle 2">
            <a:extLst>
              <a:ext uri="{FF2B5EF4-FFF2-40B4-BE49-F238E27FC236}">
                <a16:creationId xmlns:a16="http://schemas.microsoft.com/office/drawing/2014/main" id="{49C903FD-C14B-4270-B832-C4FE66626B7B}"/>
              </a:ext>
              <a:ext uri="{C183D7F6-B498-43B3-948B-1728B52AA6E4}">
                <adec:decorative xmlns:adec="http://schemas.microsoft.com/office/drawing/2017/decorative" val="1"/>
              </a:ext>
            </a:extLst>
          </p:cNvPr>
          <p:cNvSpPr/>
          <p:nvPr/>
        </p:nvSpPr>
        <p:spPr bwMode="auto">
          <a:xfrm>
            <a:off x="4470402" y="1242466"/>
            <a:ext cx="7210426" cy="490103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751938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6D1A-8875-467A-A9EA-F3E0B2FBC445}"/>
              </a:ext>
            </a:extLst>
          </p:cNvPr>
          <p:cNvSpPr>
            <a:spLocks noGrp="1"/>
          </p:cNvSpPr>
          <p:nvPr>
            <p:ph type="title"/>
          </p:nvPr>
        </p:nvSpPr>
        <p:spPr/>
        <p:txBody>
          <a:bodyPr/>
          <a:lstStyle/>
          <a:p>
            <a:r>
              <a:rPr lang="en-US" dirty="0"/>
              <a:t>Hub and Spoke topology with Azure</a:t>
            </a:r>
          </a:p>
        </p:txBody>
      </p:sp>
      <p:pic>
        <p:nvPicPr>
          <p:cNvPr id="4" name="Picture 3" descr="Sample Hub-spoke topology in Azure with content on-premises and in a virtual network.">
            <a:extLst>
              <a:ext uri="{FF2B5EF4-FFF2-40B4-BE49-F238E27FC236}">
                <a16:creationId xmlns:a16="http://schemas.microsoft.com/office/drawing/2014/main" id="{BF39FDF1-EA05-41BB-A09B-5CBE6FD75B42}"/>
              </a:ext>
            </a:extLst>
          </p:cNvPr>
          <p:cNvPicPr>
            <a:picLocks noChangeAspect="1"/>
          </p:cNvPicPr>
          <p:nvPr/>
        </p:nvPicPr>
        <p:blipFill>
          <a:blip r:embed="rId3"/>
          <a:stretch>
            <a:fillRect/>
          </a:stretch>
        </p:blipFill>
        <p:spPr>
          <a:xfrm>
            <a:off x="663296" y="1147409"/>
            <a:ext cx="10865408" cy="3835597"/>
          </a:xfrm>
          <a:prstGeom prst="rect">
            <a:avLst/>
          </a:prstGeom>
        </p:spPr>
      </p:pic>
      <p:sp>
        <p:nvSpPr>
          <p:cNvPr id="5" name="TextBox 4">
            <a:extLst>
              <a:ext uri="{FF2B5EF4-FFF2-40B4-BE49-F238E27FC236}">
                <a16:creationId xmlns:a16="http://schemas.microsoft.com/office/drawing/2014/main" id="{65592661-614A-458A-8E93-7B9EDC0A9C26}"/>
              </a:ext>
            </a:extLst>
          </p:cNvPr>
          <p:cNvSpPr txBox="1"/>
          <p:nvPr/>
        </p:nvSpPr>
        <p:spPr>
          <a:xfrm>
            <a:off x="588264" y="5242328"/>
            <a:ext cx="10708786" cy="923330"/>
          </a:xfrm>
          <a:prstGeom prst="rect">
            <a:avLst/>
          </a:prstGeom>
          <a:noFill/>
        </p:spPr>
        <p:txBody>
          <a:bodyPr wrap="square" lIns="0" tIns="0" rIns="0" bIns="0" rtlCol="0">
            <a:spAutoFit/>
          </a:bodyPr>
          <a:lstStyle/>
          <a:p>
            <a:pPr algn="l"/>
            <a:r>
              <a:rPr lang="en-US" sz="2000" b="1" i="0" dirty="0">
                <a:solidFill>
                  <a:srgbClr val="171717"/>
                </a:solidFill>
                <a:effectLst/>
                <a:latin typeface="Segoe UI" panose="020B0502040204020203" pitchFamily="34" charset="0"/>
              </a:rPr>
              <a:t>Hub</a:t>
            </a:r>
            <a:r>
              <a:rPr lang="en-US" sz="2000" b="0" i="0" dirty="0">
                <a:solidFill>
                  <a:srgbClr val="171717"/>
                </a:solidFill>
                <a:effectLst/>
                <a:latin typeface="Segoe UI" panose="020B0502040204020203" pitchFamily="34" charset="0"/>
              </a:rPr>
              <a:t> is a virtual network in Azure that acts as a central point of connectivity to your on-premises network. </a:t>
            </a:r>
          </a:p>
          <a:p>
            <a:pPr algn="l"/>
            <a:r>
              <a:rPr lang="en-US" sz="2000" b="1" dirty="0">
                <a:solidFill>
                  <a:srgbClr val="171717"/>
                </a:solidFill>
                <a:effectLst/>
                <a:latin typeface="Segoe UI" panose="020B0502040204020203" pitchFamily="34" charset="0"/>
              </a:rPr>
              <a:t>Spokes</a:t>
            </a:r>
            <a:r>
              <a:rPr lang="en-US" sz="2000" b="0" i="0" dirty="0">
                <a:solidFill>
                  <a:srgbClr val="171717"/>
                </a:solidFill>
                <a:effectLst/>
                <a:latin typeface="Segoe UI" panose="020B0502040204020203" pitchFamily="34" charset="0"/>
              </a:rPr>
              <a:t> are virtual networks that peer with the hub, and can be used to isolate workloads. </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666595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9B50-1AD0-438F-B55A-752964CCEC0B}"/>
              </a:ext>
            </a:extLst>
          </p:cNvPr>
          <p:cNvSpPr>
            <a:spLocks noGrp="1"/>
          </p:cNvSpPr>
          <p:nvPr>
            <p:ph type="title"/>
          </p:nvPr>
        </p:nvSpPr>
        <p:spPr/>
        <p:txBody>
          <a:bodyPr/>
          <a:lstStyle/>
          <a:p>
            <a:r>
              <a:rPr lang="en-US" dirty="0">
                <a:cs typeface="Segoe UI"/>
              </a:rPr>
              <a:t>User Defined Routes and Network Virtual Appliances</a:t>
            </a:r>
            <a:endParaRPr lang="en-US" dirty="0"/>
          </a:p>
        </p:txBody>
      </p:sp>
      <p:sp>
        <p:nvSpPr>
          <p:cNvPr id="4" name="Rectangle 3">
            <a:extLst>
              <a:ext uri="{FF2B5EF4-FFF2-40B4-BE49-F238E27FC236}">
                <a16:creationId xmlns:a16="http://schemas.microsoft.com/office/drawing/2014/main" id="{6703961E-A261-43F3-9F5E-6DAFC2AABB71}"/>
              </a:ext>
            </a:extLst>
          </p:cNvPr>
          <p:cNvSpPr/>
          <p:nvPr/>
        </p:nvSpPr>
        <p:spPr>
          <a:xfrm>
            <a:off x="797335" y="1593969"/>
            <a:ext cx="3549206" cy="183183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UDRs override the default system routes and are associated with a subnet</a:t>
            </a:r>
          </a:p>
        </p:txBody>
      </p:sp>
      <p:sp>
        <p:nvSpPr>
          <p:cNvPr id="8" name="Rectangle 7">
            <a:extLst>
              <a:ext uri="{FF2B5EF4-FFF2-40B4-BE49-F238E27FC236}">
                <a16:creationId xmlns:a16="http://schemas.microsoft.com/office/drawing/2014/main" id="{C43700C2-CB00-4600-A5AB-A6CE86AE767C}"/>
              </a:ext>
            </a:extLst>
          </p:cNvPr>
          <p:cNvSpPr/>
          <p:nvPr/>
        </p:nvSpPr>
        <p:spPr>
          <a:xfrm>
            <a:off x="797335" y="3970917"/>
            <a:ext cx="3549206" cy="183183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NVAs control the flow of network traffic from one network to another</a:t>
            </a:r>
          </a:p>
        </p:txBody>
      </p:sp>
      <p:pic>
        <p:nvPicPr>
          <p:cNvPr id="6" name="Picture 5" descr="A gateway and a web tier subnet uses a NVA for requests. ">
            <a:extLst>
              <a:ext uri="{FF2B5EF4-FFF2-40B4-BE49-F238E27FC236}">
                <a16:creationId xmlns:a16="http://schemas.microsoft.com/office/drawing/2014/main" id="{81BC44CB-5C49-452A-891B-FE8476E92076}"/>
              </a:ext>
            </a:extLst>
          </p:cNvPr>
          <p:cNvPicPr>
            <a:picLocks noChangeAspect="1"/>
          </p:cNvPicPr>
          <p:nvPr/>
        </p:nvPicPr>
        <p:blipFill>
          <a:blip r:embed="rId3"/>
          <a:stretch>
            <a:fillRect/>
          </a:stretch>
        </p:blipFill>
        <p:spPr>
          <a:xfrm>
            <a:off x="4921345" y="1384281"/>
            <a:ext cx="6549222" cy="4798544"/>
          </a:xfrm>
          <a:prstGeom prst="rect">
            <a:avLst/>
          </a:prstGeom>
        </p:spPr>
      </p:pic>
      <p:sp>
        <p:nvSpPr>
          <p:cNvPr id="10" name="Rectangle 9">
            <a:extLst>
              <a:ext uri="{FF2B5EF4-FFF2-40B4-BE49-F238E27FC236}">
                <a16:creationId xmlns:a16="http://schemas.microsoft.com/office/drawing/2014/main" id="{6DCB2854-893E-421A-A131-8AE66819A1C1}"/>
              </a:ext>
              <a:ext uri="{C183D7F6-B498-43B3-948B-1728B52AA6E4}">
                <adec:decorative xmlns:adec="http://schemas.microsoft.com/office/drawing/2017/decorative" val="1"/>
              </a:ext>
            </a:extLst>
          </p:cNvPr>
          <p:cNvSpPr/>
          <p:nvPr/>
        </p:nvSpPr>
        <p:spPr bwMode="auto">
          <a:xfrm>
            <a:off x="4590743" y="1281795"/>
            <a:ext cx="7210426" cy="490103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079509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471A-D7BC-45D8-B757-F380AA5B41FA}"/>
              </a:ext>
            </a:extLst>
          </p:cNvPr>
          <p:cNvSpPr>
            <a:spLocks noGrp="1"/>
          </p:cNvSpPr>
          <p:nvPr>
            <p:ph type="title"/>
          </p:nvPr>
        </p:nvSpPr>
        <p:spPr>
          <a:xfrm>
            <a:off x="578738" y="1368266"/>
            <a:ext cx="4167887" cy="1107996"/>
          </a:xfrm>
        </p:spPr>
        <p:txBody>
          <a:bodyPr/>
          <a:lstStyle/>
          <a:p>
            <a:r>
              <a:rPr lang="en-US" dirty="0"/>
              <a:t>Demonstration:</a:t>
            </a:r>
            <a:br>
              <a:rPr lang="en-US" dirty="0"/>
            </a:br>
            <a:r>
              <a:rPr lang="en-US" dirty="0"/>
              <a:t>Perimeter Security</a:t>
            </a:r>
          </a:p>
        </p:txBody>
      </p:sp>
      <p:sp>
        <p:nvSpPr>
          <p:cNvPr id="3" name="Text Placeholder 2">
            <a:extLst>
              <a:ext uri="{FF2B5EF4-FFF2-40B4-BE49-F238E27FC236}">
                <a16:creationId xmlns:a16="http://schemas.microsoft.com/office/drawing/2014/main" id="{1CC2CB86-2771-402D-9ACC-E78F67866795}"/>
              </a:ext>
            </a:extLst>
          </p:cNvPr>
          <p:cNvSpPr>
            <a:spLocks noGrp="1"/>
          </p:cNvSpPr>
          <p:nvPr>
            <p:ph type="body" sz="quarter" idx="12"/>
          </p:nvPr>
        </p:nvSpPr>
        <p:spPr>
          <a:xfrm>
            <a:off x="572517" y="2905125"/>
            <a:ext cx="4164583" cy="692497"/>
          </a:xfrm>
        </p:spPr>
        <p:txBody>
          <a:bodyPr/>
          <a:lstStyle/>
          <a:p>
            <a:pPr marL="342900" indent="-342900">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VNet Peering</a:t>
            </a:r>
          </a:p>
          <a:p>
            <a:pPr marL="342900" indent="-342900">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Azure Firewall</a:t>
            </a:r>
          </a:p>
        </p:txBody>
      </p:sp>
    </p:spTree>
    <p:extLst>
      <p:ext uri="{BB962C8B-B14F-4D97-AF65-F5344CB8AC3E}">
        <p14:creationId xmlns:p14="http://schemas.microsoft.com/office/powerpoint/2010/main" val="414549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17D8-EF92-43F9-A573-C0CD57A4AFC8}"/>
              </a:ext>
            </a:extLst>
          </p:cNvPr>
          <p:cNvSpPr>
            <a:spLocks noGrp="1"/>
          </p:cNvSpPr>
          <p:nvPr>
            <p:ph type="title"/>
          </p:nvPr>
        </p:nvSpPr>
        <p:spPr/>
        <p:txBody>
          <a:bodyPr/>
          <a:lstStyle/>
          <a:p>
            <a:r>
              <a:rPr lang="en-US" dirty="0"/>
              <a:t>Additional Study – Perimeter Security</a:t>
            </a:r>
          </a:p>
        </p:txBody>
      </p:sp>
      <p:sp>
        <p:nvSpPr>
          <p:cNvPr id="6" name="Rectangle 5">
            <a:extLst>
              <a:ext uri="{FF2B5EF4-FFF2-40B4-BE49-F238E27FC236}">
                <a16:creationId xmlns:a16="http://schemas.microsoft.com/office/drawing/2014/main" id="{73AB6F48-A559-42A9-A30C-41A4787FDB27}"/>
              </a:ext>
            </a:extLst>
          </p:cNvPr>
          <p:cNvSpPr/>
          <p:nvPr/>
        </p:nvSpPr>
        <p:spPr bwMode="auto">
          <a:xfrm>
            <a:off x="588263" y="1200405"/>
            <a:ext cx="3454496"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8" name="Rectangle 7">
            <a:extLst>
              <a:ext uri="{FF2B5EF4-FFF2-40B4-BE49-F238E27FC236}">
                <a16:creationId xmlns:a16="http://schemas.microsoft.com/office/drawing/2014/main" id="{1F4570AD-15AB-4B33-AC0A-EDD109F04742}"/>
              </a:ext>
            </a:extLst>
          </p:cNvPr>
          <p:cNvSpPr/>
          <p:nvPr/>
        </p:nvSpPr>
        <p:spPr bwMode="auto">
          <a:xfrm>
            <a:off x="4179977" y="1200405"/>
            <a:ext cx="7938532"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4D036082-CA0B-4B74-B9FB-01212028965C}"/>
              </a:ext>
            </a:extLst>
          </p:cNvPr>
          <p:cNvSpPr>
            <a:spLocks noGrp="1"/>
          </p:cNvSpPr>
          <p:nvPr>
            <p:ph type="body" sz="quarter" idx="4294967295"/>
          </p:nvPr>
        </p:nvSpPr>
        <p:spPr>
          <a:xfrm>
            <a:off x="4152782" y="1970528"/>
            <a:ext cx="6770688" cy="3046988"/>
          </a:xfrm>
        </p:spPr>
        <p:txBody>
          <a:bodyPr/>
          <a:lstStyle/>
          <a:p>
            <a:pPr marL="228600" lvl="1" indent="0">
              <a:buNone/>
            </a:pPr>
            <a:r>
              <a:rPr lang="en-US" sz="2200" dirty="0"/>
              <a:t>Fundamentals of network security</a:t>
            </a:r>
          </a:p>
          <a:p>
            <a:pPr marL="228600" lvl="1" indent="0">
              <a:buNone/>
            </a:pPr>
            <a:r>
              <a:rPr lang="en-US" sz="2200" dirty="0"/>
              <a:t>Fundamentals of computer networking</a:t>
            </a:r>
          </a:p>
          <a:p>
            <a:pPr marL="228600" lvl="1" indent="0">
              <a:buNone/>
            </a:pPr>
            <a:r>
              <a:rPr lang="en-US" sz="2200" dirty="0"/>
              <a:t>Manage and control traffic flow in your Azure deployment with routes (Exercise)</a:t>
            </a:r>
          </a:p>
          <a:p>
            <a:pPr marL="228600" lvl="1" indent="0">
              <a:buNone/>
            </a:pPr>
            <a:r>
              <a:rPr lang="en-US" sz="2200" dirty="0"/>
              <a:t>Distribute your services across Azure virtual networks and integrate them by using virtual network peering (Exercise)</a:t>
            </a:r>
          </a:p>
          <a:p>
            <a:pPr marL="228600" lvl="1" indent="0">
              <a:buNone/>
            </a:pPr>
            <a:r>
              <a:rPr lang="en-US" sz="2200" dirty="0"/>
              <a:t>Microsoft Azure Well-Architected Framework – Security</a:t>
            </a:r>
          </a:p>
          <a:p>
            <a:pPr marL="228600" lvl="1" indent="0">
              <a:buNone/>
            </a:pPr>
            <a:r>
              <a:rPr lang="en-US" sz="2200" dirty="0"/>
              <a:t>Configure the network for your virtual machines (Exercise)</a:t>
            </a:r>
          </a:p>
        </p:txBody>
      </p:sp>
      <p:cxnSp>
        <p:nvCxnSpPr>
          <p:cNvPr id="9" name="Straight Connector 8">
            <a:extLst>
              <a:ext uri="{FF2B5EF4-FFF2-40B4-BE49-F238E27FC236}">
                <a16:creationId xmlns:a16="http://schemas.microsoft.com/office/drawing/2014/main" id="{797309A4-0117-4B58-B100-0ACADDDC54E3}"/>
              </a:ext>
              <a:ext uri="{C183D7F6-B498-43B3-948B-1728B52AA6E4}">
                <adec:decorative xmlns:adec="http://schemas.microsoft.com/office/drawing/2017/decorative" val="1"/>
              </a:ext>
            </a:extLst>
          </p:cNvPr>
          <p:cNvCxnSpPr>
            <a:cxnSpLocks/>
          </p:cNvCxnSpPr>
          <p:nvPr/>
        </p:nvCxnSpPr>
        <p:spPr>
          <a:xfrm>
            <a:off x="4348566" y="2360143"/>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FA3CD7-A89C-484B-9120-23D3DEBD0B27}"/>
              </a:ext>
              <a:ext uri="{C183D7F6-B498-43B3-948B-1728B52AA6E4}">
                <adec:decorative xmlns:adec="http://schemas.microsoft.com/office/drawing/2017/decorative" val="1"/>
              </a:ext>
            </a:extLst>
          </p:cNvPr>
          <p:cNvCxnSpPr>
            <a:cxnSpLocks/>
          </p:cNvCxnSpPr>
          <p:nvPr/>
        </p:nvCxnSpPr>
        <p:spPr>
          <a:xfrm>
            <a:off x="4348566" y="2779243"/>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CC97F-74A7-4BE1-9079-AE73433B7B46}"/>
              </a:ext>
              <a:ext uri="{C183D7F6-B498-43B3-948B-1728B52AA6E4}">
                <adec:decorative xmlns:adec="http://schemas.microsoft.com/office/drawing/2017/decorative" val="1"/>
              </a:ext>
            </a:extLst>
          </p:cNvPr>
          <p:cNvCxnSpPr>
            <a:cxnSpLocks/>
          </p:cNvCxnSpPr>
          <p:nvPr/>
        </p:nvCxnSpPr>
        <p:spPr>
          <a:xfrm>
            <a:off x="4348566" y="3474568"/>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62320C9-EC8D-4FB3-9DF6-1A7518F6DF15}"/>
              </a:ext>
              <a:ext uri="{C183D7F6-B498-43B3-948B-1728B52AA6E4}">
                <adec:decorative xmlns:adec="http://schemas.microsoft.com/office/drawing/2017/decorative" val="1"/>
              </a:ext>
            </a:extLst>
          </p:cNvPr>
          <p:cNvCxnSpPr>
            <a:cxnSpLocks/>
          </p:cNvCxnSpPr>
          <p:nvPr/>
        </p:nvCxnSpPr>
        <p:spPr>
          <a:xfrm>
            <a:off x="4348566" y="4588993"/>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AEB3B94-64DA-4D49-AADB-ABA92EE1E6BF}"/>
              </a:ext>
              <a:ext uri="{C183D7F6-B498-43B3-948B-1728B52AA6E4}">
                <adec:decorative xmlns:adec="http://schemas.microsoft.com/office/drawing/2017/decorative" val="1"/>
              </a:ext>
            </a:extLst>
          </p:cNvPr>
          <p:cNvCxnSpPr>
            <a:cxnSpLocks/>
          </p:cNvCxnSpPr>
          <p:nvPr/>
        </p:nvCxnSpPr>
        <p:spPr>
          <a:xfrm>
            <a:off x="4348566" y="5312893"/>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A1C36F2-42D9-48DC-9424-63A302A42F3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695529" y="2472843"/>
            <a:ext cx="1494645" cy="2173707"/>
          </a:xfrm>
          <a:prstGeom prst="rect">
            <a:avLst/>
          </a:prstGeom>
        </p:spPr>
      </p:pic>
    </p:spTree>
    <p:extLst>
      <p:ext uri="{BB962C8B-B14F-4D97-AF65-F5344CB8AC3E}">
        <p14:creationId xmlns:p14="http://schemas.microsoft.com/office/powerpoint/2010/main" val="6367225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Network Security</a:t>
            </a:r>
            <a:endParaRPr lang="en-AU" dirty="0">
              <a:cs typeface="Segoe UI"/>
            </a:endParaRPr>
          </a:p>
        </p:txBody>
      </p:sp>
      <p:pic>
        <p:nvPicPr>
          <p:cNvPr id="4" name="Picture 3">
            <a:extLst>
              <a:ext uri="{FF2B5EF4-FFF2-40B4-BE49-F238E27FC236}">
                <a16:creationId xmlns:a16="http://schemas.microsoft.com/office/drawing/2014/main" id="{E2D16E21-F3DB-4870-A986-A2111FA8432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34641" y="2618767"/>
            <a:ext cx="1409634" cy="1409634"/>
          </a:xfrm>
          <a:prstGeom prst="rect">
            <a:avLst/>
          </a:prstGeom>
        </p:spPr>
      </p:pic>
    </p:spTree>
    <p:extLst>
      <p:ext uri="{BB962C8B-B14F-4D97-AF65-F5344CB8AC3E}">
        <p14:creationId xmlns:p14="http://schemas.microsoft.com/office/powerpoint/2010/main" val="35017463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6C78-8EBF-4700-A242-E54D565EC479}"/>
              </a:ext>
            </a:extLst>
          </p:cNvPr>
          <p:cNvSpPr>
            <a:spLocks noGrp="1"/>
          </p:cNvSpPr>
          <p:nvPr>
            <p:ph type="title"/>
          </p:nvPr>
        </p:nvSpPr>
        <p:spPr/>
        <p:txBody>
          <a:bodyPr/>
          <a:lstStyle/>
          <a:p>
            <a:r>
              <a:rPr lang="en-US" dirty="0">
                <a:cs typeface="Segoe UI"/>
              </a:rPr>
              <a:t>Network Security</a:t>
            </a:r>
            <a:endParaRPr lang="en-US" dirty="0"/>
          </a:p>
        </p:txBody>
      </p:sp>
      <p:sp>
        <p:nvSpPr>
          <p:cNvPr id="3" name="Text Placeholder 2">
            <a:extLst>
              <a:ext uri="{FF2B5EF4-FFF2-40B4-BE49-F238E27FC236}">
                <a16:creationId xmlns:a16="http://schemas.microsoft.com/office/drawing/2014/main" id="{690A5342-62F2-4EBA-92C2-25C9491FD217}"/>
              </a:ext>
            </a:extLst>
          </p:cNvPr>
          <p:cNvSpPr>
            <a:spLocks noGrp="1"/>
          </p:cNvSpPr>
          <p:nvPr>
            <p:ph type="body" sz="quarter" idx="4294967295"/>
          </p:nvPr>
        </p:nvSpPr>
        <p:spPr>
          <a:xfrm>
            <a:off x="4206839" y="568325"/>
            <a:ext cx="7670836" cy="5170646"/>
          </a:xfrm>
        </p:spPr>
        <p:txBody>
          <a:bodyPr vert="horz" wrap="square" lIns="0" tIns="0" rIns="0" bIns="0" rtlCol="0" anchor="t">
            <a:spAutoFit/>
          </a:bodyPr>
          <a:lstStyle/>
          <a:p>
            <a:pPr marL="0" indent="0">
              <a:spcBef>
                <a:spcPts val="1200"/>
              </a:spcBef>
              <a:spcAft>
                <a:spcPts val="600"/>
              </a:spcAft>
              <a:buNone/>
            </a:pPr>
            <a:r>
              <a:rPr lang="en-US" sz="2400" dirty="0">
                <a:latin typeface="Segoe UI" panose="020B0502040204020203" pitchFamily="34" charset="0"/>
                <a:ea typeface="+mn-lt"/>
                <a:cs typeface="Segoe UI" panose="020B0502040204020203" pitchFamily="34" charset="0"/>
              </a:rPr>
              <a:t>Network Security Groups (NSG)</a:t>
            </a:r>
          </a:p>
          <a:p>
            <a:pPr marL="0" indent="0">
              <a:spcBef>
                <a:spcPts val="1200"/>
              </a:spcBef>
              <a:spcAft>
                <a:spcPts val="600"/>
              </a:spcAft>
              <a:buNone/>
            </a:pPr>
            <a:r>
              <a:rPr lang="en-US" sz="2400" dirty="0">
                <a:latin typeface="Segoe UI" panose="020B0502040204020203" pitchFamily="34" charset="0"/>
                <a:cs typeface="Segoe UI" panose="020B0502040204020203" pitchFamily="34" charset="0"/>
              </a:rPr>
              <a:t>NSG Implementation</a:t>
            </a:r>
          </a:p>
          <a:p>
            <a:pPr marL="0" indent="0">
              <a:spcBef>
                <a:spcPts val="1200"/>
              </a:spcBef>
              <a:spcAft>
                <a:spcPts val="600"/>
              </a:spcAft>
              <a:buNone/>
            </a:pPr>
            <a:r>
              <a:rPr lang="en-US" sz="2400" dirty="0">
                <a:latin typeface="Segoe UI" panose="020B0502040204020203" pitchFamily="34" charset="0"/>
                <a:ea typeface="+mn-lt"/>
                <a:cs typeface="Segoe UI" panose="020B0502040204020203" pitchFamily="34" charset="0"/>
              </a:rPr>
              <a:t>Application Security Groups</a:t>
            </a:r>
          </a:p>
          <a:p>
            <a:pPr marL="0" indent="0">
              <a:spcBef>
                <a:spcPts val="1200"/>
              </a:spcBef>
              <a:spcAft>
                <a:spcPts val="600"/>
              </a:spcAft>
              <a:buNone/>
            </a:pPr>
            <a:r>
              <a:rPr lang="en-US" sz="2400" dirty="0">
                <a:latin typeface="Segoe UI" panose="020B0502040204020203" pitchFamily="34" charset="0"/>
                <a:ea typeface="+mn-lt"/>
                <a:cs typeface="Segoe UI" panose="020B0502040204020203" pitchFamily="34" charset="0"/>
              </a:rPr>
              <a:t>Service Endpoints </a:t>
            </a:r>
          </a:p>
          <a:p>
            <a:pPr marL="0" indent="0">
              <a:spcBef>
                <a:spcPts val="1200"/>
              </a:spcBef>
              <a:spcAft>
                <a:spcPts val="600"/>
              </a:spcAft>
              <a:buNone/>
            </a:pPr>
            <a:r>
              <a:rPr lang="en-US" sz="2400" dirty="0">
                <a:latin typeface="Segoe UI"/>
                <a:ea typeface="+mn-lt"/>
                <a:cs typeface="Segoe UI"/>
              </a:rPr>
              <a:t>Private Endpoints</a:t>
            </a:r>
            <a:endParaRPr lang="en-US" sz="2400" dirty="0">
              <a:latin typeface="Segoe UI" panose="020B0502040204020203" pitchFamily="34" charset="0"/>
              <a:cs typeface="Segoe UI" panose="020B0502040204020203" pitchFamily="34" charset="0"/>
            </a:endParaRPr>
          </a:p>
          <a:p>
            <a:pPr marL="0" indent="0">
              <a:spcBef>
                <a:spcPts val="1200"/>
              </a:spcBef>
              <a:spcAft>
                <a:spcPts val="600"/>
              </a:spcAft>
              <a:buNone/>
            </a:pPr>
            <a:r>
              <a:rPr lang="en-US" sz="2400" dirty="0">
                <a:latin typeface="Segoe UI" panose="020B0502040204020203" pitchFamily="34" charset="0"/>
                <a:ea typeface="+mn-lt"/>
                <a:cs typeface="Segoe UI" panose="020B0502040204020203" pitchFamily="34" charset="0"/>
              </a:rPr>
              <a:t>Azure Application Gateway</a:t>
            </a:r>
          </a:p>
          <a:p>
            <a:pPr marL="0" indent="0">
              <a:spcBef>
                <a:spcPts val="1200"/>
              </a:spcBef>
              <a:spcAft>
                <a:spcPts val="600"/>
              </a:spcAft>
              <a:buNone/>
            </a:pPr>
            <a:r>
              <a:rPr lang="en-US" sz="2400" dirty="0">
                <a:latin typeface="Segoe UI" panose="020B0502040204020203" pitchFamily="34" charset="0"/>
                <a:ea typeface="+mn-lt"/>
                <a:cs typeface="Segoe UI" panose="020B0502040204020203" pitchFamily="34" charset="0"/>
              </a:rPr>
              <a:t>Web Application Firewall</a:t>
            </a:r>
          </a:p>
          <a:p>
            <a:pPr marL="0" indent="0">
              <a:spcBef>
                <a:spcPts val="1200"/>
              </a:spcBef>
              <a:spcAft>
                <a:spcPts val="600"/>
              </a:spcAft>
              <a:buNone/>
            </a:pPr>
            <a:r>
              <a:rPr lang="en-US" sz="2400" dirty="0">
                <a:latin typeface="Segoe UI" panose="020B0502040204020203" pitchFamily="34" charset="0"/>
                <a:ea typeface="+mn-lt"/>
                <a:cs typeface="Segoe UI" panose="020B0502040204020203" pitchFamily="34" charset="0"/>
              </a:rPr>
              <a:t>Azure Front Door</a:t>
            </a:r>
          </a:p>
          <a:p>
            <a:pPr marL="0" indent="0">
              <a:spcBef>
                <a:spcPts val="1200"/>
              </a:spcBef>
              <a:spcAft>
                <a:spcPts val="600"/>
              </a:spcAft>
              <a:buNone/>
            </a:pPr>
            <a:r>
              <a:rPr lang="en-US" sz="2400" dirty="0">
                <a:latin typeface="Segoe UI" panose="020B0502040204020203" pitchFamily="34" charset="0"/>
                <a:ea typeface="+mn-lt"/>
                <a:cs typeface="Segoe UI" panose="020B0502040204020203" pitchFamily="34" charset="0"/>
              </a:rPr>
              <a:t>ExpressRoute</a:t>
            </a:r>
          </a:p>
        </p:txBody>
      </p:sp>
      <p:grpSp>
        <p:nvGrpSpPr>
          <p:cNvPr id="28" name="Group 27">
            <a:extLst>
              <a:ext uri="{FF2B5EF4-FFF2-40B4-BE49-F238E27FC236}">
                <a16:creationId xmlns:a16="http://schemas.microsoft.com/office/drawing/2014/main" id="{66285AB0-90B4-4D3B-BD3B-0E13FA5D4E22}"/>
              </a:ext>
              <a:ext uri="{C183D7F6-B498-43B3-948B-1728B52AA6E4}">
                <adec:decorative xmlns:adec="http://schemas.microsoft.com/office/drawing/2017/decorative" val="1"/>
              </a:ext>
            </a:extLst>
          </p:cNvPr>
          <p:cNvGrpSpPr/>
          <p:nvPr/>
        </p:nvGrpSpPr>
        <p:grpSpPr>
          <a:xfrm>
            <a:off x="3407015" y="568325"/>
            <a:ext cx="717479" cy="5218749"/>
            <a:chOff x="3407015" y="568325"/>
            <a:chExt cx="717479" cy="5218749"/>
          </a:xfrm>
        </p:grpSpPr>
        <p:pic>
          <p:nvPicPr>
            <p:cNvPr id="5" name="Picture 4">
              <a:extLst>
                <a:ext uri="{FF2B5EF4-FFF2-40B4-BE49-F238E27FC236}">
                  <a16:creationId xmlns:a16="http://schemas.microsoft.com/office/drawing/2014/main" id="{C33C3173-1B3F-46C9-B695-BF8B740A693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89530" y="568325"/>
              <a:ext cx="552450" cy="2162175"/>
            </a:xfrm>
            <a:prstGeom prst="rect">
              <a:avLst/>
            </a:prstGeom>
          </p:spPr>
        </p:pic>
        <p:pic>
          <p:nvPicPr>
            <p:cNvPr id="7" name="Picture 6">
              <a:extLst>
                <a:ext uri="{FF2B5EF4-FFF2-40B4-BE49-F238E27FC236}">
                  <a16:creationId xmlns:a16="http://schemas.microsoft.com/office/drawing/2014/main" id="{E347B43D-1682-4B94-A84F-E93A939FD46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441905" y="2851944"/>
              <a:ext cx="647700" cy="1685925"/>
            </a:xfrm>
            <a:prstGeom prst="rect">
              <a:avLst/>
            </a:prstGeom>
          </p:spPr>
        </p:pic>
        <p:pic>
          <p:nvPicPr>
            <p:cNvPr id="9" name="Picture 8">
              <a:extLst>
                <a:ext uri="{FF2B5EF4-FFF2-40B4-BE49-F238E27FC236}">
                  <a16:creationId xmlns:a16="http://schemas.microsoft.com/office/drawing/2014/main" id="{92DE74DA-E687-4C4C-8277-21252153D77A}"/>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407015" y="4537664"/>
              <a:ext cx="717479" cy="597899"/>
            </a:xfrm>
            <a:prstGeom prst="rect">
              <a:avLst/>
            </a:prstGeom>
          </p:spPr>
        </p:pic>
        <p:pic>
          <p:nvPicPr>
            <p:cNvPr id="11" name="Picture 10">
              <a:extLst>
                <a:ext uri="{FF2B5EF4-FFF2-40B4-BE49-F238E27FC236}">
                  <a16:creationId xmlns:a16="http://schemas.microsoft.com/office/drawing/2014/main" id="{4A31E849-CA52-4A3E-895F-D4888E7A76A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441905" y="5135563"/>
              <a:ext cx="600075" cy="651511"/>
            </a:xfrm>
            <a:prstGeom prst="rect">
              <a:avLst/>
            </a:prstGeom>
          </p:spPr>
        </p:pic>
      </p:grpSp>
      <p:grpSp>
        <p:nvGrpSpPr>
          <p:cNvPr id="29" name="Group 28">
            <a:extLst>
              <a:ext uri="{FF2B5EF4-FFF2-40B4-BE49-F238E27FC236}">
                <a16:creationId xmlns:a16="http://schemas.microsoft.com/office/drawing/2014/main" id="{777C1347-74EB-4D49-8239-4131D7562048}"/>
              </a:ext>
              <a:ext uri="{C183D7F6-B498-43B3-948B-1728B52AA6E4}">
                <adec:decorative xmlns:adec="http://schemas.microsoft.com/office/drawing/2017/decorative" val="1"/>
              </a:ext>
            </a:extLst>
          </p:cNvPr>
          <p:cNvGrpSpPr/>
          <p:nvPr/>
        </p:nvGrpSpPr>
        <p:grpSpPr>
          <a:xfrm>
            <a:off x="4124325" y="1092398"/>
            <a:ext cx="6498704" cy="4135905"/>
            <a:chOff x="4124325" y="1092398"/>
            <a:chExt cx="6498704" cy="4135905"/>
          </a:xfrm>
        </p:grpSpPr>
        <p:cxnSp>
          <p:nvCxnSpPr>
            <p:cNvPr id="13" name="Straight Connector 12">
              <a:extLst>
                <a:ext uri="{FF2B5EF4-FFF2-40B4-BE49-F238E27FC236}">
                  <a16:creationId xmlns:a16="http://schemas.microsoft.com/office/drawing/2014/main" id="{040331D3-63C5-4CF8-92D8-B0356D4EA685}"/>
                </a:ext>
                <a:ext uri="{C183D7F6-B498-43B3-948B-1728B52AA6E4}">
                  <adec:decorative xmlns:adec="http://schemas.microsoft.com/office/drawing/2017/decorative" val="1"/>
                </a:ext>
              </a:extLst>
            </p:cNvPr>
            <p:cNvCxnSpPr>
              <a:cxnSpLocks/>
            </p:cNvCxnSpPr>
            <p:nvPr/>
          </p:nvCxnSpPr>
          <p:spPr>
            <a:xfrm>
              <a:off x="4124325" y="1092398"/>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4F0ECA-0AB0-4504-962D-81006B3CF375}"/>
                </a:ext>
                <a:ext uri="{C183D7F6-B498-43B3-948B-1728B52AA6E4}">
                  <adec:decorative xmlns:adec="http://schemas.microsoft.com/office/drawing/2017/decorative" val="1"/>
                </a:ext>
              </a:extLst>
            </p:cNvPr>
            <p:cNvCxnSpPr>
              <a:cxnSpLocks/>
            </p:cNvCxnSpPr>
            <p:nvPr/>
          </p:nvCxnSpPr>
          <p:spPr>
            <a:xfrm>
              <a:off x="4124325" y="1687249"/>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885A6B-0EF5-43F4-96C3-E28ED9389B9C}"/>
                </a:ext>
                <a:ext uri="{C183D7F6-B498-43B3-948B-1728B52AA6E4}">
                  <adec:decorative xmlns:adec="http://schemas.microsoft.com/office/drawing/2017/decorative" val="1"/>
                </a:ext>
              </a:extLst>
            </p:cNvPr>
            <p:cNvCxnSpPr>
              <a:cxnSpLocks/>
            </p:cNvCxnSpPr>
            <p:nvPr/>
          </p:nvCxnSpPr>
          <p:spPr>
            <a:xfrm>
              <a:off x="4124325" y="2296850"/>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FCF1AD-008B-4DCC-A694-C503B28CDCDC}"/>
                </a:ext>
                <a:ext uri="{C183D7F6-B498-43B3-948B-1728B52AA6E4}">
                  <adec:decorative xmlns:adec="http://schemas.microsoft.com/office/drawing/2017/decorative" val="1"/>
                </a:ext>
              </a:extLst>
            </p:cNvPr>
            <p:cNvCxnSpPr>
              <a:cxnSpLocks/>
            </p:cNvCxnSpPr>
            <p:nvPr/>
          </p:nvCxnSpPr>
          <p:spPr>
            <a:xfrm>
              <a:off x="4124325" y="2891701"/>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9AA11D6-189B-40E9-AB9A-403028FCBEA8}"/>
                </a:ext>
                <a:ext uri="{C183D7F6-B498-43B3-948B-1728B52AA6E4}">
                  <adec:decorative xmlns:adec="http://schemas.microsoft.com/office/drawing/2017/decorative" val="1"/>
                </a:ext>
              </a:extLst>
            </p:cNvPr>
            <p:cNvCxnSpPr>
              <a:cxnSpLocks/>
            </p:cNvCxnSpPr>
            <p:nvPr/>
          </p:nvCxnSpPr>
          <p:spPr>
            <a:xfrm>
              <a:off x="4124325" y="3429000"/>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7FA13E-2CD8-4236-B03E-77E857295B0B}"/>
                </a:ext>
                <a:ext uri="{C183D7F6-B498-43B3-948B-1728B52AA6E4}">
                  <adec:decorative xmlns:adec="http://schemas.microsoft.com/office/drawing/2017/decorative" val="1"/>
                </a:ext>
              </a:extLst>
            </p:cNvPr>
            <p:cNvCxnSpPr>
              <a:cxnSpLocks/>
            </p:cNvCxnSpPr>
            <p:nvPr/>
          </p:nvCxnSpPr>
          <p:spPr>
            <a:xfrm>
              <a:off x="4124325" y="4023851"/>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957309-5DC8-4F96-9F28-9787CB829ABD}"/>
                </a:ext>
                <a:ext uri="{C183D7F6-B498-43B3-948B-1728B52AA6E4}">
                  <adec:decorative xmlns:adec="http://schemas.microsoft.com/office/drawing/2017/decorative" val="1"/>
                </a:ext>
              </a:extLst>
            </p:cNvPr>
            <p:cNvCxnSpPr>
              <a:cxnSpLocks/>
            </p:cNvCxnSpPr>
            <p:nvPr/>
          </p:nvCxnSpPr>
          <p:spPr>
            <a:xfrm>
              <a:off x="4124325" y="4633452"/>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6C0755-14CE-473B-A79C-F1953508002C}"/>
                </a:ext>
                <a:ext uri="{C183D7F6-B498-43B3-948B-1728B52AA6E4}">
                  <adec:decorative xmlns:adec="http://schemas.microsoft.com/office/drawing/2017/decorative" val="1"/>
                </a:ext>
              </a:extLst>
            </p:cNvPr>
            <p:cNvCxnSpPr>
              <a:cxnSpLocks/>
            </p:cNvCxnSpPr>
            <p:nvPr/>
          </p:nvCxnSpPr>
          <p:spPr>
            <a:xfrm>
              <a:off x="4124325" y="5228303"/>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59750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Network Security Groups (NSG)</a:t>
            </a:r>
          </a:p>
        </p:txBody>
      </p:sp>
      <p:sp>
        <p:nvSpPr>
          <p:cNvPr id="2" name="Rectangle 1">
            <a:extLst>
              <a:ext uri="{FF2B5EF4-FFF2-40B4-BE49-F238E27FC236}">
                <a16:creationId xmlns:a16="http://schemas.microsoft.com/office/drawing/2014/main" id="{4D65080E-87D0-4C7F-90B6-D22C8A36CAFA}"/>
              </a:ext>
            </a:extLst>
          </p:cNvPr>
          <p:cNvSpPr/>
          <p:nvPr/>
        </p:nvSpPr>
        <p:spPr>
          <a:xfrm>
            <a:off x="588264" y="1431411"/>
            <a:ext cx="4164711" cy="74389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Limit virtual network traffic </a:t>
            </a:r>
          </a:p>
        </p:txBody>
      </p:sp>
      <p:sp>
        <p:nvSpPr>
          <p:cNvPr id="4" name="Rectangle 3">
            <a:extLst>
              <a:ext uri="{FF2B5EF4-FFF2-40B4-BE49-F238E27FC236}">
                <a16:creationId xmlns:a16="http://schemas.microsoft.com/office/drawing/2014/main" id="{FA27826A-393F-49F2-8B16-BA63261F3542}"/>
              </a:ext>
            </a:extLst>
          </p:cNvPr>
          <p:cNvSpPr/>
          <p:nvPr/>
        </p:nvSpPr>
        <p:spPr>
          <a:xfrm>
            <a:off x="588263" y="2346683"/>
            <a:ext cx="4164711" cy="74389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Can be associated to a subnet or a network interface </a:t>
            </a:r>
          </a:p>
        </p:txBody>
      </p:sp>
      <p:sp>
        <p:nvSpPr>
          <p:cNvPr id="6" name="Rectangle 5">
            <a:extLst>
              <a:ext uri="{FF2B5EF4-FFF2-40B4-BE49-F238E27FC236}">
                <a16:creationId xmlns:a16="http://schemas.microsoft.com/office/drawing/2014/main" id="{8D04E510-E2A8-494C-9EBC-98685D4CCCED}"/>
              </a:ext>
            </a:extLst>
          </p:cNvPr>
          <p:cNvSpPr/>
          <p:nvPr/>
        </p:nvSpPr>
        <p:spPr>
          <a:xfrm>
            <a:off x="588262" y="3261955"/>
            <a:ext cx="4164711" cy="74389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Uses security rules to allow or deny network traffic </a:t>
            </a:r>
          </a:p>
        </p:txBody>
      </p:sp>
      <p:sp>
        <p:nvSpPr>
          <p:cNvPr id="10" name="Rectangle 9">
            <a:extLst>
              <a:ext uri="{FF2B5EF4-FFF2-40B4-BE49-F238E27FC236}">
                <a16:creationId xmlns:a16="http://schemas.microsoft.com/office/drawing/2014/main" id="{34A28B69-30C3-4E5A-99BB-D1F6ADEF0768}"/>
              </a:ext>
            </a:extLst>
          </p:cNvPr>
          <p:cNvSpPr/>
          <p:nvPr/>
        </p:nvSpPr>
        <p:spPr>
          <a:xfrm>
            <a:off x="588261" y="4177227"/>
            <a:ext cx="4164711" cy="13275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Default inbound and outbound rules allow virtual network and load balancers – all other traffic denied</a:t>
            </a:r>
          </a:p>
        </p:txBody>
      </p:sp>
      <p:pic>
        <p:nvPicPr>
          <p:cNvPr id="8" name="Picture 7" descr="A virtual network includes a virtual machine NSG and a subnet NSG. ">
            <a:extLst>
              <a:ext uri="{FF2B5EF4-FFF2-40B4-BE49-F238E27FC236}">
                <a16:creationId xmlns:a16="http://schemas.microsoft.com/office/drawing/2014/main" id="{25646F7A-C915-4F0A-A9D8-418DA7A5CFDE}"/>
              </a:ext>
            </a:extLst>
          </p:cNvPr>
          <p:cNvPicPr>
            <a:picLocks noChangeAspect="1"/>
          </p:cNvPicPr>
          <p:nvPr/>
        </p:nvPicPr>
        <p:blipFill>
          <a:blip r:embed="rId3"/>
          <a:stretch>
            <a:fillRect/>
          </a:stretch>
        </p:blipFill>
        <p:spPr>
          <a:xfrm>
            <a:off x="5431858" y="1685345"/>
            <a:ext cx="5738812" cy="4093930"/>
          </a:xfrm>
          <a:prstGeom prst="rect">
            <a:avLst/>
          </a:prstGeom>
        </p:spPr>
      </p:pic>
      <p:sp>
        <p:nvSpPr>
          <p:cNvPr id="12" name="Rectangle 11">
            <a:extLst>
              <a:ext uri="{FF2B5EF4-FFF2-40B4-BE49-F238E27FC236}">
                <a16:creationId xmlns:a16="http://schemas.microsoft.com/office/drawing/2014/main" id="{76C2FC75-ECD9-4FBD-B788-B51947BDE4F8}"/>
              </a:ext>
              <a:ext uri="{C183D7F6-B498-43B3-948B-1728B52AA6E4}">
                <adec:decorative xmlns:adec="http://schemas.microsoft.com/office/drawing/2017/decorative" val="1"/>
              </a:ext>
            </a:extLst>
          </p:cNvPr>
          <p:cNvSpPr/>
          <p:nvPr/>
        </p:nvSpPr>
        <p:spPr bwMode="auto">
          <a:xfrm>
            <a:off x="5043637" y="1281795"/>
            <a:ext cx="6757531" cy="490103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NSG Implementation</a:t>
            </a:r>
          </a:p>
        </p:txBody>
      </p:sp>
      <p:sp>
        <p:nvSpPr>
          <p:cNvPr id="2" name="Rectangle 1">
            <a:extLst>
              <a:ext uri="{FF2B5EF4-FFF2-40B4-BE49-F238E27FC236}">
                <a16:creationId xmlns:a16="http://schemas.microsoft.com/office/drawing/2014/main" id="{1B9AC060-A5AF-45EB-8E1B-E6616D7A08F1}"/>
              </a:ext>
            </a:extLst>
          </p:cNvPr>
          <p:cNvSpPr/>
          <p:nvPr/>
        </p:nvSpPr>
        <p:spPr>
          <a:xfrm>
            <a:off x="588263" y="1282274"/>
            <a:ext cx="4164711" cy="108137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NSGs are evaluated independently for the subnet and NIC </a:t>
            </a:r>
          </a:p>
        </p:txBody>
      </p:sp>
      <p:sp>
        <p:nvSpPr>
          <p:cNvPr id="3" name="Rectangle 2">
            <a:extLst>
              <a:ext uri="{FF2B5EF4-FFF2-40B4-BE49-F238E27FC236}">
                <a16:creationId xmlns:a16="http://schemas.microsoft.com/office/drawing/2014/main" id="{980A0111-05A6-4001-808C-975B0CAD9ACA}"/>
              </a:ext>
            </a:extLst>
          </p:cNvPr>
          <p:cNvSpPr/>
          <p:nvPr/>
        </p:nvSpPr>
        <p:spPr>
          <a:xfrm>
            <a:off x="588263" y="2554274"/>
            <a:ext cx="4164711" cy="108137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An “allow” rule must exist at both levels for traffic to be admitted </a:t>
            </a:r>
          </a:p>
        </p:txBody>
      </p:sp>
      <p:sp>
        <p:nvSpPr>
          <p:cNvPr id="4" name="Rectangle 3">
            <a:extLst>
              <a:ext uri="{FF2B5EF4-FFF2-40B4-BE49-F238E27FC236}">
                <a16:creationId xmlns:a16="http://schemas.microsoft.com/office/drawing/2014/main" id="{0AADEEB5-AF0F-46F1-A23D-2171E25ABCAA}"/>
              </a:ext>
            </a:extLst>
          </p:cNvPr>
          <p:cNvSpPr/>
          <p:nvPr/>
        </p:nvSpPr>
        <p:spPr>
          <a:xfrm>
            <a:off x="588263" y="3826274"/>
            <a:ext cx="4164711" cy="108137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You can add more rules – many preconfigured selections (SSH, RDP, FTP… )</a:t>
            </a:r>
          </a:p>
        </p:txBody>
      </p:sp>
      <p:sp>
        <p:nvSpPr>
          <p:cNvPr id="11" name="Rectangle 10">
            <a:extLst>
              <a:ext uri="{FF2B5EF4-FFF2-40B4-BE49-F238E27FC236}">
                <a16:creationId xmlns:a16="http://schemas.microsoft.com/office/drawing/2014/main" id="{8BC9FB61-0662-4E77-8103-2FD901105148}"/>
              </a:ext>
            </a:extLst>
          </p:cNvPr>
          <p:cNvSpPr/>
          <p:nvPr/>
        </p:nvSpPr>
        <p:spPr>
          <a:xfrm>
            <a:off x="588263" y="5098273"/>
            <a:ext cx="4164711" cy="108137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Troubleshoot with the Effective Security Rules link</a:t>
            </a:r>
          </a:p>
        </p:txBody>
      </p:sp>
      <p:pic>
        <p:nvPicPr>
          <p:cNvPr id="7" name="Picture 6" descr="A NSG is controlling traffic to a subnet. Inside the subnet another NSG is shown controlling traffic to a virtual machine NIC. ">
            <a:extLst>
              <a:ext uri="{FF2B5EF4-FFF2-40B4-BE49-F238E27FC236}">
                <a16:creationId xmlns:a16="http://schemas.microsoft.com/office/drawing/2014/main" id="{345F8CA4-6895-4F95-9B5A-2FD3EE05A6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06401" y="1920305"/>
            <a:ext cx="5671680" cy="3293297"/>
          </a:xfrm>
          <a:prstGeom prst="rect">
            <a:avLst/>
          </a:prstGeom>
          <a:noFill/>
        </p:spPr>
      </p:pic>
      <p:sp>
        <p:nvSpPr>
          <p:cNvPr id="13" name="Rectangle 12">
            <a:extLst>
              <a:ext uri="{FF2B5EF4-FFF2-40B4-BE49-F238E27FC236}">
                <a16:creationId xmlns:a16="http://schemas.microsoft.com/office/drawing/2014/main" id="{9BE61F29-8EAD-4E86-83FF-574E574F7E5B}"/>
              </a:ext>
              <a:ext uri="{C183D7F6-B498-43B3-948B-1728B52AA6E4}">
                <adec:decorative xmlns:adec="http://schemas.microsoft.com/office/drawing/2017/decorative" val="1"/>
              </a:ext>
            </a:extLst>
          </p:cNvPr>
          <p:cNvSpPr/>
          <p:nvPr/>
        </p:nvSpPr>
        <p:spPr bwMode="auto">
          <a:xfrm>
            <a:off x="4905374" y="1281795"/>
            <a:ext cx="7210426" cy="490103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a:cs typeface="Segoe UI"/>
              </a:rPr>
              <a:t>Module 02: Implement </a:t>
            </a:r>
            <a:r>
              <a:rPr lang="en-US" dirty="0">
                <a:cs typeface="Segoe UI"/>
              </a:rPr>
              <a:t>      Platform</a:t>
            </a:r>
            <a:r>
              <a:rPr lang="bs-Latn-BA" dirty="0">
                <a:cs typeface="Segoe UI"/>
              </a:rPr>
              <a:t> Protection</a:t>
            </a:r>
            <a:endParaRPr lang="bs-Latn-BA" dirty="0"/>
          </a:p>
        </p:txBody>
      </p:sp>
      <p:sp>
        <p:nvSpPr>
          <p:cNvPr id="3" name="Text Placeholder 5">
            <a:extLst>
              <a:ext uri="{FF2B5EF4-FFF2-40B4-BE49-F238E27FC236}">
                <a16:creationId xmlns:a16="http://schemas.microsoft.com/office/drawing/2014/main" id="{B8B8E824-E5B7-4868-B778-31C1661BC551}"/>
              </a:ext>
            </a:extLst>
          </p:cNvPr>
          <p:cNvSpPr txBox="1">
            <a:spLocks/>
          </p:cNvSpPr>
          <p:nvPr/>
        </p:nvSpPr>
        <p:spPr>
          <a:xfrm>
            <a:off x="4565650" y="911622"/>
            <a:ext cx="5664200" cy="3730252"/>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400"/>
              </a:spcAft>
              <a:buNone/>
            </a:pPr>
            <a:r>
              <a:rPr lang="en-US" dirty="0">
                <a:latin typeface="+mn-lt"/>
                <a:cs typeface="Segoe UI Semilight"/>
              </a:rPr>
              <a:t>Perimeter Security</a:t>
            </a:r>
            <a:endParaRPr lang="en-AU" dirty="0">
              <a:latin typeface="+mn-lt"/>
              <a:cs typeface="Segoe UI Semilight"/>
            </a:endParaRPr>
          </a:p>
          <a:p>
            <a:pPr marL="0" indent="0">
              <a:spcAft>
                <a:spcPts val="2400"/>
              </a:spcAft>
              <a:buNone/>
            </a:pPr>
            <a:r>
              <a:rPr lang="en-US" dirty="0">
                <a:latin typeface="+mn-lt"/>
                <a:cs typeface="Segoe UI Semilight"/>
              </a:rPr>
              <a:t>Network Security</a:t>
            </a:r>
          </a:p>
          <a:p>
            <a:pPr marL="0" indent="0">
              <a:spcAft>
                <a:spcPts val="2400"/>
              </a:spcAft>
              <a:buNone/>
            </a:pPr>
            <a:r>
              <a:rPr lang="en-US" dirty="0">
                <a:latin typeface="+mn-lt"/>
                <a:cs typeface="Segoe UI Semilight"/>
              </a:rPr>
              <a:t>Host Security</a:t>
            </a:r>
          </a:p>
          <a:p>
            <a:pPr marL="0" indent="0">
              <a:spcAft>
                <a:spcPts val="2400"/>
              </a:spcAft>
              <a:buNone/>
            </a:pPr>
            <a:r>
              <a:rPr lang="en-US" dirty="0">
                <a:solidFill>
                  <a:schemeClr val="tx1"/>
                </a:solidFill>
                <a:latin typeface="+mn-lt"/>
                <a:cs typeface="Segoe UI Semilight"/>
              </a:rPr>
              <a:t>Container Security</a:t>
            </a:r>
          </a:p>
          <a:p>
            <a:pPr marL="0" indent="0">
              <a:spcAft>
                <a:spcPts val="2400"/>
              </a:spcAft>
              <a:buNone/>
            </a:pPr>
            <a:r>
              <a:rPr lang="en-US" dirty="0">
                <a:solidFill>
                  <a:schemeClr val="tx1"/>
                </a:solidFill>
                <a:latin typeface="+mn-lt"/>
                <a:cs typeface="Segoe UI Semilight"/>
              </a:rPr>
              <a:t>Module Labs</a:t>
            </a:r>
          </a:p>
        </p:txBody>
      </p:sp>
      <p:pic>
        <p:nvPicPr>
          <p:cNvPr id="5" name="Picture 4">
            <a:extLst>
              <a:ext uri="{FF2B5EF4-FFF2-40B4-BE49-F238E27FC236}">
                <a16:creationId xmlns:a16="http://schemas.microsoft.com/office/drawing/2014/main" id="{796348D2-AAD0-4769-BE92-FD91D049B82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38550" y="785812"/>
            <a:ext cx="800100" cy="3967163"/>
          </a:xfrm>
          <a:prstGeom prst="rect">
            <a:avLst/>
          </a:prstGeom>
        </p:spPr>
      </p:pic>
      <p:grpSp>
        <p:nvGrpSpPr>
          <p:cNvPr id="13" name="Group 12">
            <a:extLst>
              <a:ext uri="{FF2B5EF4-FFF2-40B4-BE49-F238E27FC236}">
                <a16:creationId xmlns:a16="http://schemas.microsoft.com/office/drawing/2014/main" id="{3C2BC99B-F276-4674-AD52-C69BB3201E76}"/>
              </a:ext>
              <a:ext uri="{C183D7F6-B498-43B3-948B-1728B52AA6E4}">
                <adec:decorative xmlns:adec="http://schemas.microsoft.com/office/drawing/2017/decorative" val="1"/>
              </a:ext>
            </a:extLst>
          </p:cNvPr>
          <p:cNvGrpSpPr/>
          <p:nvPr/>
        </p:nvGrpSpPr>
        <p:grpSpPr>
          <a:xfrm>
            <a:off x="4565650" y="1571625"/>
            <a:ext cx="6559551" cy="2466975"/>
            <a:chOff x="4565650" y="1571625"/>
            <a:chExt cx="6559551" cy="2466975"/>
          </a:xfrm>
        </p:grpSpPr>
        <p:cxnSp>
          <p:nvCxnSpPr>
            <p:cNvPr id="7" name="Straight Connector 6">
              <a:extLst>
                <a:ext uri="{FF2B5EF4-FFF2-40B4-BE49-F238E27FC236}">
                  <a16:creationId xmlns:a16="http://schemas.microsoft.com/office/drawing/2014/main" id="{1C5100CE-6C9F-4052-8F2E-1D9F3C21F1CD}"/>
                </a:ext>
              </a:extLst>
            </p:cNvPr>
            <p:cNvCxnSpPr>
              <a:cxnSpLocks/>
            </p:cNvCxnSpPr>
            <p:nvPr/>
          </p:nvCxnSpPr>
          <p:spPr>
            <a:xfrm>
              <a:off x="4565651" y="1571625"/>
              <a:ext cx="6559550"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A776063-B105-4173-91A0-9AF4FBEBC704}"/>
                </a:ext>
              </a:extLst>
            </p:cNvPr>
            <p:cNvCxnSpPr>
              <a:cxnSpLocks/>
            </p:cNvCxnSpPr>
            <p:nvPr/>
          </p:nvCxnSpPr>
          <p:spPr>
            <a:xfrm>
              <a:off x="4565651" y="2400300"/>
              <a:ext cx="6559550"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4E4722-C15C-4E09-AB4B-1EA00CC8104D}"/>
                </a:ext>
              </a:extLst>
            </p:cNvPr>
            <p:cNvCxnSpPr>
              <a:cxnSpLocks/>
            </p:cNvCxnSpPr>
            <p:nvPr/>
          </p:nvCxnSpPr>
          <p:spPr>
            <a:xfrm>
              <a:off x="4565651" y="3238500"/>
              <a:ext cx="6559550"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8D8B262-F580-4D9B-AE10-02D89F3D9572}"/>
                </a:ext>
              </a:extLst>
            </p:cNvPr>
            <p:cNvCxnSpPr>
              <a:cxnSpLocks/>
            </p:cNvCxnSpPr>
            <p:nvPr/>
          </p:nvCxnSpPr>
          <p:spPr>
            <a:xfrm>
              <a:off x="4565650" y="4038600"/>
              <a:ext cx="6559550"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46564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Application Security Groups (ASGs)</a:t>
            </a:r>
          </a:p>
        </p:txBody>
      </p:sp>
      <p:sp>
        <p:nvSpPr>
          <p:cNvPr id="2" name="Rectangle 1">
            <a:extLst>
              <a:ext uri="{FF2B5EF4-FFF2-40B4-BE49-F238E27FC236}">
                <a16:creationId xmlns:a16="http://schemas.microsoft.com/office/drawing/2014/main" id="{4A552CC6-6AC8-4DA4-A202-731C1ABFF9FF}"/>
              </a:ext>
            </a:extLst>
          </p:cNvPr>
          <p:cNvSpPr/>
          <p:nvPr/>
        </p:nvSpPr>
        <p:spPr>
          <a:xfrm>
            <a:off x="588263" y="1285449"/>
            <a:ext cx="4164711" cy="108137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Extends your application's structure</a:t>
            </a:r>
          </a:p>
        </p:txBody>
      </p:sp>
      <p:sp>
        <p:nvSpPr>
          <p:cNvPr id="4" name="Rectangle 3">
            <a:extLst>
              <a:ext uri="{FF2B5EF4-FFF2-40B4-BE49-F238E27FC236}">
                <a16:creationId xmlns:a16="http://schemas.microsoft.com/office/drawing/2014/main" id="{23FE501D-C8E9-4DB7-90F5-4CC34F13458B}"/>
              </a:ext>
            </a:extLst>
          </p:cNvPr>
          <p:cNvSpPr/>
          <p:nvPr/>
        </p:nvSpPr>
        <p:spPr>
          <a:xfrm>
            <a:off x="588263" y="2557449"/>
            <a:ext cx="4164711" cy="108137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ASGs logically group virtual machines – web servers, application servers</a:t>
            </a:r>
          </a:p>
        </p:txBody>
      </p:sp>
      <p:sp>
        <p:nvSpPr>
          <p:cNvPr id="8" name="Rectangle 7">
            <a:extLst>
              <a:ext uri="{FF2B5EF4-FFF2-40B4-BE49-F238E27FC236}">
                <a16:creationId xmlns:a16="http://schemas.microsoft.com/office/drawing/2014/main" id="{E06A86C6-A680-4A85-8187-36C2433DCAFB}"/>
              </a:ext>
            </a:extLst>
          </p:cNvPr>
          <p:cNvSpPr/>
          <p:nvPr/>
        </p:nvSpPr>
        <p:spPr>
          <a:xfrm>
            <a:off x="588263" y="3829449"/>
            <a:ext cx="4164711" cy="108137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Define rules to control the traffic flow</a:t>
            </a:r>
          </a:p>
        </p:txBody>
      </p:sp>
      <p:sp>
        <p:nvSpPr>
          <p:cNvPr id="10" name="Rectangle 9">
            <a:extLst>
              <a:ext uri="{FF2B5EF4-FFF2-40B4-BE49-F238E27FC236}">
                <a16:creationId xmlns:a16="http://schemas.microsoft.com/office/drawing/2014/main" id="{699A14B5-5C69-4AB3-9A06-5B61042BCF76}"/>
              </a:ext>
            </a:extLst>
          </p:cNvPr>
          <p:cNvSpPr/>
          <p:nvPr/>
        </p:nvSpPr>
        <p:spPr>
          <a:xfrm>
            <a:off x="588263" y="5101448"/>
            <a:ext cx="4164711" cy="108137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Wrap the ASG with an NSG for added security</a:t>
            </a:r>
          </a:p>
        </p:txBody>
      </p:sp>
      <p:pic>
        <p:nvPicPr>
          <p:cNvPr id="5" name="Picture 4" descr="Application Security Groups and Network Security Groups are controlling access to the internet. "/>
          <p:cNvPicPr/>
          <p:nvPr/>
        </p:nvPicPr>
        <p:blipFill>
          <a:blip r:embed="rId3">
            <a:extLst>
              <a:ext uri="{28A0092B-C50C-407E-A947-70E740481C1C}">
                <a14:useLocalDpi xmlns:a14="http://schemas.microsoft.com/office/drawing/2010/main" val="0"/>
              </a:ext>
            </a:extLst>
          </a:blip>
          <a:stretch>
            <a:fillRect/>
          </a:stretch>
        </p:blipFill>
        <p:spPr>
          <a:xfrm>
            <a:off x="5539328" y="1345246"/>
            <a:ext cx="5938297" cy="4837579"/>
          </a:xfrm>
          <a:prstGeom prst="rect">
            <a:avLst/>
          </a:prstGeom>
        </p:spPr>
      </p:pic>
      <p:sp>
        <p:nvSpPr>
          <p:cNvPr id="12" name="Rectangle 11">
            <a:extLst>
              <a:ext uri="{FF2B5EF4-FFF2-40B4-BE49-F238E27FC236}">
                <a16:creationId xmlns:a16="http://schemas.microsoft.com/office/drawing/2014/main" id="{509C40AD-FDC0-4995-B4B5-EAB158852B82}"/>
              </a:ext>
              <a:ext uri="{C183D7F6-B498-43B3-948B-1728B52AA6E4}">
                <adec:decorative xmlns:adec="http://schemas.microsoft.com/office/drawing/2017/decorative" val="1"/>
              </a:ext>
            </a:extLst>
          </p:cNvPr>
          <p:cNvSpPr/>
          <p:nvPr/>
        </p:nvSpPr>
        <p:spPr bwMode="auto">
          <a:xfrm>
            <a:off x="5043637" y="1281795"/>
            <a:ext cx="6757531" cy="490103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9848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B8E0-B03B-4F79-B486-579B098B3916}"/>
              </a:ext>
            </a:extLst>
          </p:cNvPr>
          <p:cNvSpPr>
            <a:spLocks noGrp="1"/>
          </p:cNvSpPr>
          <p:nvPr>
            <p:ph type="title"/>
          </p:nvPr>
        </p:nvSpPr>
        <p:spPr/>
        <p:txBody>
          <a:bodyPr/>
          <a:lstStyle/>
          <a:p>
            <a:r>
              <a:rPr lang="en-US" dirty="0">
                <a:cs typeface="Segoe UI"/>
              </a:rPr>
              <a:t>Service Endpoints</a:t>
            </a:r>
            <a:endParaRPr lang="en-US" dirty="0"/>
          </a:p>
        </p:txBody>
      </p:sp>
      <p:sp>
        <p:nvSpPr>
          <p:cNvPr id="4" name="Rectangle 3">
            <a:extLst>
              <a:ext uri="{FF2B5EF4-FFF2-40B4-BE49-F238E27FC236}">
                <a16:creationId xmlns:a16="http://schemas.microsoft.com/office/drawing/2014/main" id="{56CC9F0B-C8B2-427E-97E1-2D1073148802}"/>
              </a:ext>
            </a:extLst>
          </p:cNvPr>
          <p:cNvSpPr/>
          <p:nvPr/>
        </p:nvSpPr>
        <p:spPr>
          <a:xfrm>
            <a:off x="588263" y="1453698"/>
            <a:ext cx="4164711" cy="7429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Endpoints limit network access to specific subnets and IP addresses </a:t>
            </a:r>
          </a:p>
        </p:txBody>
      </p:sp>
      <p:sp>
        <p:nvSpPr>
          <p:cNvPr id="8" name="Rectangle 7">
            <a:extLst>
              <a:ext uri="{FF2B5EF4-FFF2-40B4-BE49-F238E27FC236}">
                <a16:creationId xmlns:a16="http://schemas.microsoft.com/office/drawing/2014/main" id="{8E385C29-9F2E-45DE-ADA5-AF04304A2D4B}"/>
              </a:ext>
            </a:extLst>
          </p:cNvPr>
          <p:cNvSpPr/>
          <p:nvPr/>
        </p:nvSpPr>
        <p:spPr>
          <a:xfrm>
            <a:off x="588263" y="2419047"/>
            <a:ext cx="4164711" cy="7429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Improved security for your Azure service resources</a:t>
            </a:r>
          </a:p>
        </p:txBody>
      </p:sp>
      <p:sp>
        <p:nvSpPr>
          <p:cNvPr id="10" name="Rectangle 9">
            <a:extLst>
              <a:ext uri="{FF2B5EF4-FFF2-40B4-BE49-F238E27FC236}">
                <a16:creationId xmlns:a16="http://schemas.microsoft.com/office/drawing/2014/main" id="{F0BCC42B-2AF7-425E-9FFC-D338437CC15F}"/>
              </a:ext>
            </a:extLst>
          </p:cNvPr>
          <p:cNvSpPr/>
          <p:nvPr/>
        </p:nvSpPr>
        <p:spPr>
          <a:xfrm>
            <a:off x="588263" y="3384396"/>
            <a:ext cx="4164711" cy="7429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Optimal routing for Azure service traffic from your virtual network</a:t>
            </a:r>
          </a:p>
        </p:txBody>
      </p:sp>
      <p:sp>
        <p:nvSpPr>
          <p:cNvPr id="12" name="Rectangle 11">
            <a:extLst>
              <a:ext uri="{FF2B5EF4-FFF2-40B4-BE49-F238E27FC236}">
                <a16:creationId xmlns:a16="http://schemas.microsoft.com/office/drawing/2014/main" id="{85BEAEF5-DC99-4D3A-A186-C872CE5C0DD6}"/>
              </a:ext>
            </a:extLst>
          </p:cNvPr>
          <p:cNvSpPr/>
          <p:nvPr/>
        </p:nvSpPr>
        <p:spPr>
          <a:xfrm>
            <a:off x="570504" y="4349745"/>
            <a:ext cx="4164711" cy="7429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Endpoints use the Microsoft Azure backbone network</a:t>
            </a:r>
          </a:p>
        </p:txBody>
      </p:sp>
      <p:sp>
        <p:nvSpPr>
          <p:cNvPr id="14" name="Rectangle 13">
            <a:extLst>
              <a:ext uri="{FF2B5EF4-FFF2-40B4-BE49-F238E27FC236}">
                <a16:creationId xmlns:a16="http://schemas.microsoft.com/office/drawing/2014/main" id="{FACE6263-1880-4B0D-964F-DE468691FB8E}"/>
              </a:ext>
            </a:extLst>
          </p:cNvPr>
          <p:cNvSpPr/>
          <p:nvPr/>
        </p:nvSpPr>
        <p:spPr>
          <a:xfrm>
            <a:off x="588263" y="5315094"/>
            <a:ext cx="4164711" cy="7429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Simple to set up with less management overhead</a:t>
            </a:r>
          </a:p>
        </p:txBody>
      </p:sp>
      <p:pic>
        <p:nvPicPr>
          <p:cNvPr id="6" name="Picture 5" descr="A virtual machine is using an endpoint to access a storage account. ">
            <a:extLst>
              <a:ext uri="{FF2B5EF4-FFF2-40B4-BE49-F238E27FC236}">
                <a16:creationId xmlns:a16="http://schemas.microsoft.com/office/drawing/2014/main" id="{7ECA9B78-B740-4F78-8AA3-515C37892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480" y="1325417"/>
            <a:ext cx="5523844" cy="4813785"/>
          </a:xfrm>
          <a:prstGeom prst="rect">
            <a:avLst/>
          </a:prstGeom>
        </p:spPr>
      </p:pic>
      <p:sp>
        <p:nvSpPr>
          <p:cNvPr id="16" name="Rectangle 15">
            <a:extLst>
              <a:ext uri="{FF2B5EF4-FFF2-40B4-BE49-F238E27FC236}">
                <a16:creationId xmlns:a16="http://schemas.microsoft.com/office/drawing/2014/main" id="{F93FF663-1CC6-40AC-9E48-DB5B5047C17D}"/>
              </a:ext>
              <a:ext uri="{C183D7F6-B498-43B3-948B-1728B52AA6E4}">
                <adec:decorative xmlns:adec="http://schemas.microsoft.com/office/drawing/2017/decorative" val="1"/>
              </a:ext>
            </a:extLst>
          </p:cNvPr>
          <p:cNvSpPr/>
          <p:nvPr/>
        </p:nvSpPr>
        <p:spPr bwMode="auto">
          <a:xfrm>
            <a:off x="5043637" y="1281795"/>
            <a:ext cx="6757531" cy="490103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36182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ea typeface="+mj-lt"/>
                <a:cs typeface="+mj-lt"/>
              </a:rPr>
              <a:t>Service Endpoint Services</a:t>
            </a:r>
            <a:endParaRPr lang="en-US" dirty="0"/>
          </a:p>
        </p:txBody>
      </p:sp>
      <p:sp>
        <p:nvSpPr>
          <p:cNvPr id="4" name="Rectangle 3">
            <a:extLst>
              <a:ext uri="{FF2B5EF4-FFF2-40B4-BE49-F238E27FC236}">
                <a16:creationId xmlns:a16="http://schemas.microsoft.com/office/drawing/2014/main" id="{AC7E715C-F51A-46B5-AF6F-45D8275F2609}"/>
              </a:ext>
            </a:extLst>
          </p:cNvPr>
          <p:cNvSpPr/>
          <p:nvPr/>
        </p:nvSpPr>
        <p:spPr>
          <a:xfrm>
            <a:off x="588263" y="2368098"/>
            <a:ext cx="4183762" cy="171812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400050" indent="-400050">
              <a:buNone/>
            </a:pPr>
            <a:r>
              <a:rPr lang="en-US" sz="2000" dirty="0">
                <a:latin typeface="Segoe UI" panose="020B0502040204020203" pitchFamily="34" charset="0"/>
                <a:cs typeface="Segoe UI" panose="020B0502040204020203" pitchFamily="34" charset="0"/>
              </a:rPr>
              <a:t>✔️ Adding service endpoints can take up to 15 minutes to complete </a:t>
            </a:r>
          </a:p>
        </p:txBody>
      </p:sp>
      <p:pic>
        <p:nvPicPr>
          <p:cNvPr id="5" name="Picture 4" descr="Screenshot of the add service endpoints pane.">
            <a:extLst>
              <a:ext uri="{FF2B5EF4-FFF2-40B4-BE49-F238E27FC236}">
                <a16:creationId xmlns:a16="http://schemas.microsoft.com/office/drawing/2014/main" id="{5C5AB429-4EB5-4F76-BAFF-2972339C34EB}"/>
              </a:ext>
            </a:extLst>
          </p:cNvPr>
          <p:cNvPicPr>
            <a:picLocks noChangeAspect="1"/>
          </p:cNvPicPr>
          <p:nvPr/>
        </p:nvPicPr>
        <p:blipFill>
          <a:blip r:embed="rId3"/>
          <a:stretch>
            <a:fillRect/>
          </a:stretch>
        </p:blipFill>
        <p:spPr>
          <a:xfrm>
            <a:off x="6841499" y="1418645"/>
            <a:ext cx="3338176" cy="4627329"/>
          </a:xfrm>
          <a:prstGeom prst="rect">
            <a:avLst/>
          </a:prstGeom>
          <a:ln>
            <a:solidFill>
              <a:schemeClr val="tx1"/>
            </a:solidFill>
          </a:ln>
        </p:spPr>
      </p:pic>
      <p:sp>
        <p:nvSpPr>
          <p:cNvPr id="8" name="Rectangle 7">
            <a:extLst>
              <a:ext uri="{FF2B5EF4-FFF2-40B4-BE49-F238E27FC236}">
                <a16:creationId xmlns:a16="http://schemas.microsoft.com/office/drawing/2014/main" id="{C156B499-6106-4D92-B149-C02C0419F359}"/>
              </a:ext>
              <a:ext uri="{C183D7F6-B498-43B3-948B-1728B52AA6E4}">
                <adec:decorative xmlns:adec="http://schemas.microsoft.com/office/drawing/2017/decorative" val="1"/>
              </a:ext>
            </a:extLst>
          </p:cNvPr>
          <p:cNvSpPr/>
          <p:nvPr/>
        </p:nvSpPr>
        <p:spPr bwMode="auto">
          <a:xfrm>
            <a:off x="4905374" y="1281795"/>
            <a:ext cx="7210426" cy="490103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06684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ea typeface="+mj-lt"/>
                <a:cs typeface="+mj-lt"/>
              </a:rPr>
              <a:t>Private Endpoint</a:t>
            </a:r>
            <a:endParaRPr lang="en-US" dirty="0"/>
          </a:p>
        </p:txBody>
      </p:sp>
      <p:pic>
        <p:nvPicPr>
          <p:cNvPr id="5" name="Picture 4" descr="A private endpoint uses an Azure private link to access services like Microsoft Partner Services. ">
            <a:extLst>
              <a:ext uri="{FF2B5EF4-FFF2-40B4-BE49-F238E27FC236}">
                <a16:creationId xmlns:a16="http://schemas.microsoft.com/office/drawing/2014/main" id="{AEBA43D1-D1FC-4F58-ACB2-89611CF1D385}"/>
              </a:ext>
            </a:extLst>
          </p:cNvPr>
          <p:cNvPicPr>
            <a:picLocks noChangeAspect="1"/>
          </p:cNvPicPr>
          <p:nvPr/>
        </p:nvPicPr>
        <p:blipFill>
          <a:blip r:embed="rId3"/>
          <a:stretch>
            <a:fillRect/>
          </a:stretch>
        </p:blipFill>
        <p:spPr>
          <a:xfrm>
            <a:off x="1670985" y="1256468"/>
            <a:ext cx="8134049" cy="2877152"/>
          </a:xfrm>
          <a:prstGeom prst="rect">
            <a:avLst/>
          </a:prstGeom>
        </p:spPr>
      </p:pic>
      <p:sp>
        <p:nvSpPr>
          <p:cNvPr id="3" name="Rectangle 2">
            <a:extLst>
              <a:ext uri="{FF2B5EF4-FFF2-40B4-BE49-F238E27FC236}">
                <a16:creationId xmlns:a16="http://schemas.microsoft.com/office/drawing/2014/main" id="{3CF6680A-8F76-4463-A3FF-892F1D4AEE11}"/>
              </a:ext>
            </a:extLst>
          </p:cNvPr>
          <p:cNvSpPr/>
          <p:nvPr/>
        </p:nvSpPr>
        <p:spPr>
          <a:xfrm>
            <a:off x="826388" y="4480648"/>
            <a:ext cx="4793363" cy="10043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Private connectivity to services on Azure</a:t>
            </a:r>
          </a:p>
        </p:txBody>
      </p:sp>
      <p:sp>
        <p:nvSpPr>
          <p:cNvPr id="4" name="Rectangle 3">
            <a:extLst>
              <a:ext uri="{FF2B5EF4-FFF2-40B4-BE49-F238E27FC236}">
                <a16:creationId xmlns:a16="http://schemas.microsoft.com/office/drawing/2014/main" id="{6FA2B842-E573-497B-894C-3AF0AE511EB1}"/>
              </a:ext>
            </a:extLst>
          </p:cNvPr>
          <p:cNvSpPr/>
          <p:nvPr/>
        </p:nvSpPr>
        <p:spPr>
          <a:xfrm>
            <a:off x="826387" y="5568341"/>
            <a:ext cx="4793363" cy="10043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Traffic remains on the Microsoft network, with no public internet access</a:t>
            </a:r>
          </a:p>
        </p:txBody>
      </p:sp>
      <p:sp>
        <p:nvSpPr>
          <p:cNvPr id="10" name="Rectangle 9">
            <a:extLst>
              <a:ext uri="{FF2B5EF4-FFF2-40B4-BE49-F238E27FC236}">
                <a16:creationId xmlns:a16="http://schemas.microsoft.com/office/drawing/2014/main" id="{2E3BE430-5B61-4A9C-9858-C51BA12B7764}"/>
              </a:ext>
            </a:extLst>
          </p:cNvPr>
          <p:cNvSpPr/>
          <p:nvPr/>
        </p:nvSpPr>
        <p:spPr>
          <a:xfrm>
            <a:off x="5817487" y="4480648"/>
            <a:ext cx="4793363" cy="10043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Integration with on-premises and peered networks</a:t>
            </a:r>
          </a:p>
        </p:txBody>
      </p:sp>
      <p:sp>
        <p:nvSpPr>
          <p:cNvPr id="12" name="Rectangle 11">
            <a:extLst>
              <a:ext uri="{FF2B5EF4-FFF2-40B4-BE49-F238E27FC236}">
                <a16:creationId xmlns:a16="http://schemas.microsoft.com/office/drawing/2014/main" id="{3A51DCE4-2424-480E-9385-F62C8FECAA9C}"/>
              </a:ext>
            </a:extLst>
          </p:cNvPr>
          <p:cNvSpPr/>
          <p:nvPr/>
        </p:nvSpPr>
        <p:spPr>
          <a:xfrm>
            <a:off x="5817487" y="5568340"/>
            <a:ext cx="4793363" cy="10043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In the event of a security incident within your network, only the mapped resource would be accessible</a:t>
            </a:r>
          </a:p>
        </p:txBody>
      </p:sp>
      <p:sp>
        <p:nvSpPr>
          <p:cNvPr id="14" name="Rectangle 13">
            <a:extLst>
              <a:ext uri="{FF2B5EF4-FFF2-40B4-BE49-F238E27FC236}">
                <a16:creationId xmlns:a16="http://schemas.microsoft.com/office/drawing/2014/main" id="{BEF7825A-9BDF-4C9D-AAD0-94859F69C61D}"/>
              </a:ext>
              <a:ext uri="{C183D7F6-B498-43B3-948B-1728B52AA6E4}">
                <adec:decorative xmlns:adec="http://schemas.microsoft.com/office/drawing/2017/decorative" val="1"/>
              </a:ext>
            </a:extLst>
          </p:cNvPr>
          <p:cNvSpPr/>
          <p:nvPr/>
        </p:nvSpPr>
        <p:spPr bwMode="auto">
          <a:xfrm>
            <a:off x="515683" y="1103838"/>
            <a:ext cx="10995092" cy="318241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566735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54FE-EA6E-4068-8E41-DF8ED6CAABE8}"/>
              </a:ext>
              <a:ext uri="{C183D7F6-B498-43B3-948B-1728B52AA6E4}">
                <adec:decorative xmlns:adec="http://schemas.microsoft.com/office/drawing/2017/decorative" val="0"/>
              </a:ext>
            </a:extLst>
          </p:cNvPr>
          <p:cNvSpPr>
            <a:spLocks noGrp="1"/>
          </p:cNvSpPr>
          <p:nvPr>
            <p:ph type="title"/>
          </p:nvPr>
        </p:nvSpPr>
        <p:spPr/>
        <p:txBody>
          <a:bodyPr/>
          <a:lstStyle/>
          <a:p>
            <a:r>
              <a:rPr lang="en-US" dirty="0">
                <a:cs typeface="Segoe UI"/>
              </a:rPr>
              <a:t>Azure Application Gateway</a:t>
            </a:r>
            <a:endParaRPr lang="en-US" dirty="0"/>
          </a:p>
        </p:txBody>
      </p:sp>
      <p:pic>
        <p:nvPicPr>
          <p:cNvPr id="4" name="Picture 4" descr="Users are connecting to a application gateway frontend which uses a listener and rules to connect to the backend pool. ">
            <a:extLst>
              <a:ext uri="{FF2B5EF4-FFF2-40B4-BE49-F238E27FC236}">
                <a16:creationId xmlns:a16="http://schemas.microsoft.com/office/drawing/2014/main" id="{B7F38EE8-ADBB-4415-8F85-E56F9AA0FF3A}"/>
              </a:ext>
            </a:extLst>
          </p:cNvPr>
          <p:cNvPicPr>
            <a:picLocks noChangeAspect="1"/>
          </p:cNvPicPr>
          <p:nvPr/>
        </p:nvPicPr>
        <p:blipFill>
          <a:blip r:embed="rId3"/>
          <a:stretch>
            <a:fillRect/>
          </a:stretch>
        </p:blipFill>
        <p:spPr>
          <a:xfrm>
            <a:off x="1345862" y="1280406"/>
            <a:ext cx="9643689" cy="3005844"/>
          </a:xfrm>
          <a:prstGeom prst="rect">
            <a:avLst/>
          </a:prstGeom>
        </p:spPr>
      </p:pic>
      <p:sp>
        <p:nvSpPr>
          <p:cNvPr id="5" name="Rectangle 4">
            <a:extLst>
              <a:ext uri="{FF2B5EF4-FFF2-40B4-BE49-F238E27FC236}">
                <a16:creationId xmlns:a16="http://schemas.microsoft.com/office/drawing/2014/main" id="{B5E6E247-F123-4671-BD6F-400DBCA89629}"/>
              </a:ext>
              <a:ext uri="{C183D7F6-B498-43B3-948B-1728B52AA6E4}">
                <adec:decorative xmlns:adec="http://schemas.microsoft.com/office/drawing/2017/decorative" val="1"/>
              </a:ext>
            </a:extLst>
          </p:cNvPr>
          <p:cNvSpPr/>
          <p:nvPr/>
        </p:nvSpPr>
        <p:spPr bwMode="auto">
          <a:xfrm>
            <a:off x="515683" y="1103838"/>
            <a:ext cx="10995092" cy="318241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E6FE2C5F-ECE5-4D4F-9203-93E5EAC29766}"/>
              </a:ext>
            </a:extLst>
          </p:cNvPr>
          <p:cNvSpPr/>
          <p:nvPr/>
        </p:nvSpPr>
        <p:spPr>
          <a:xfrm>
            <a:off x="515683" y="4608098"/>
            <a:ext cx="2333395" cy="20237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228600" marR="0" lvl="0" indent="-2286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1800" b="0" i="0" u="none" strike="noStrike" kern="0" cap="none" spc="0" normalizeH="0" baseline="0" noProof="0" dirty="0">
                <a:ln>
                  <a:noFill/>
                </a:ln>
                <a:effectLst/>
                <a:uLnTx/>
                <a:uFillTx/>
                <a:latin typeface="Segoe UI"/>
                <a:ea typeface="+mn-ea"/>
                <a:cs typeface="+mn-cs"/>
              </a:rPr>
              <a:t>Websocket and HTTP/2 traffic</a:t>
            </a:r>
          </a:p>
          <a:p>
            <a:pPr marL="228600" marR="0" lvl="0" indent="-2286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1800" b="0" i="0" u="none" strike="noStrike" kern="0" cap="none" spc="0" normalizeH="0" baseline="0" noProof="0" dirty="0">
                <a:ln>
                  <a:noFill/>
                </a:ln>
                <a:effectLst/>
                <a:uLnTx/>
                <a:uFillTx/>
                <a:latin typeface="Segoe UI"/>
                <a:ea typeface="+mn-ea"/>
                <a:cs typeface="+mn-cs"/>
              </a:rPr>
              <a:t>Custom error pages</a:t>
            </a:r>
          </a:p>
          <a:p>
            <a:pPr marL="228600" marR="0" lvl="0" indent="-2286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1800" b="0" i="0" u="none" strike="noStrike" kern="0" cap="none" spc="0" normalizeH="0" baseline="0" noProof="0" dirty="0">
                <a:ln>
                  <a:noFill/>
                </a:ln>
                <a:effectLst/>
                <a:uLnTx/>
                <a:uFillTx/>
                <a:latin typeface="Segoe UI"/>
                <a:ea typeface="+mn-ea"/>
                <a:cs typeface="+mn-cs"/>
              </a:rPr>
              <a:t>Rewrite HTTP headers</a:t>
            </a:r>
          </a:p>
        </p:txBody>
      </p:sp>
      <p:sp>
        <p:nvSpPr>
          <p:cNvPr id="13" name="Rectangle 12">
            <a:extLst>
              <a:ext uri="{FF2B5EF4-FFF2-40B4-BE49-F238E27FC236}">
                <a16:creationId xmlns:a16="http://schemas.microsoft.com/office/drawing/2014/main" id="{5CAFE6E5-A05E-4DFD-A7A0-B8E2BBF93D59}"/>
              </a:ext>
            </a:extLst>
          </p:cNvPr>
          <p:cNvSpPr/>
          <p:nvPr/>
        </p:nvSpPr>
        <p:spPr>
          <a:xfrm>
            <a:off x="3254353" y="4608098"/>
            <a:ext cx="2333395" cy="20237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228600" marR="0" lvl="0" indent="-2286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1800" b="0" i="0" u="none" strike="noStrike" kern="0" cap="none" spc="0" normalizeH="0" baseline="0" noProof="0" dirty="0">
                <a:ln>
                  <a:noFill/>
                </a:ln>
                <a:effectLst/>
                <a:uLnTx/>
                <a:uFillTx/>
                <a:latin typeface="Segoe UI"/>
                <a:ea typeface="+mn-ea"/>
                <a:cs typeface="+mn-cs"/>
              </a:rPr>
              <a:t>Secure Sockets Layer (SSL/TLS) termination</a:t>
            </a:r>
          </a:p>
          <a:p>
            <a:pPr marL="228600" marR="0" lvl="0" indent="-2286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1800" b="0" i="0" u="none" strike="noStrike" kern="0" cap="none" spc="0" normalizeH="0" baseline="0" noProof="0" dirty="0">
                <a:ln>
                  <a:noFill/>
                </a:ln>
                <a:effectLst/>
                <a:uLnTx/>
                <a:uFillTx/>
                <a:latin typeface="Segoe UI"/>
                <a:ea typeface="+mn-ea"/>
                <a:cs typeface="+mn-cs"/>
              </a:rPr>
              <a:t>Multiple site hosting</a:t>
            </a:r>
          </a:p>
        </p:txBody>
      </p:sp>
      <p:sp>
        <p:nvSpPr>
          <p:cNvPr id="15" name="Rectangle 14">
            <a:extLst>
              <a:ext uri="{FF2B5EF4-FFF2-40B4-BE49-F238E27FC236}">
                <a16:creationId xmlns:a16="http://schemas.microsoft.com/office/drawing/2014/main" id="{7986FAFD-6B5E-4036-8113-30F7B3E55343}"/>
              </a:ext>
            </a:extLst>
          </p:cNvPr>
          <p:cNvSpPr/>
          <p:nvPr/>
        </p:nvSpPr>
        <p:spPr>
          <a:xfrm>
            <a:off x="6021883" y="4608098"/>
            <a:ext cx="2333395" cy="20237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228600" marR="0" lvl="0" indent="-2286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1800" b="0" i="0" u="none" strike="noStrike" kern="0" cap="none" spc="0" normalizeH="0" baseline="0" noProof="0" dirty="0">
                <a:ln>
                  <a:noFill/>
                </a:ln>
                <a:effectLst/>
                <a:uLnTx/>
                <a:uFillTx/>
                <a:latin typeface="Segoe UI"/>
                <a:ea typeface="+mn-ea"/>
                <a:cs typeface="+mn-cs"/>
              </a:rPr>
              <a:t>URL based routing</a:t>
            </a:r>
          </a:p>
          <a:p>
            <a:pPr marL="228600" marR="0" lvl="0" indent="-2286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1800" b="0" i="0" u="none" strike="noStrike" kern="0" cap="none" spc="0" normalizeH="0" baseline="0" noProof="0" dirty="0">
                <a:ln>
                  <a:noFill/>
                </a:ln>
                <a:effectLst/>
                <a:uLnTx/>
                <a:uFillTx/>
                <a:latin typeface="Segoe UI"/>
                <a:ea typeface="+mn-ea"/>
                <a:cs typeface="+mn-cs"/>
              </a:rPr>
              <a:t>Path-based redirection</a:t>
            </a:r>
          </a:p>
          <a:p>
            <a:pPr marL="228600" marR="0" lvl="0" indent="-2286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1800" b="0" i="0" u="none" strike="noStrike" kern="0" cap="none" spc="0" normalizeH="0" baseline="0" noProof="0" dirty="0">
                <a:ln>
                  <a:noFill/>
                </a:ln>
                <a:effectLst/>
                <a:uLnTx/>
                <a:uFillTx/>
                <a:latin typeface="Segoe UI"/>
                <a:ea typeface="+mn-ea"/>
                <a:cs typeface="+mn-cs"/>
              </a:rPr>
              <a:t>Session affinity</a:t>
            </a:r>
          </a:p>
        </p:txBody>
      </p:sp>
      <p:sp>
        <p:nvSpPr>
          <p:cNvPr id="17" name="Rectangle 16">
            <a:extLst>
              <a:ext uri="{FF2B5EF4-FFF2-40B4-BE49-F238E27FC236}">
                <a16:creationId xmlns:a16="http://schemas.microsoft.com/office/drawing/2014/main" id="{45643C03-3281-44A2-B872-80C4792CD5EB}"/>
              </a:ext>
            </a:extLst>
          </p:cNvPr>
          <p:cNvSpPr/>
          <p:nvPr/>
        </p:nvSpPr>
        <p:spPr>
          <a:xfrm>
            <a:off x="8789414" y="4608098"/>
            <a:ext cx="2333395" cy="20237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228600" marR="0" lvl="0" indent="-228600" defTabSz="1066800" eaLnBrk="1" fontAlgn="auto" latinLnBrk="0" hangingPunct="1">
              <a:lnSpc>
                <a:spcPct val="100000"/>
              </a:lnSpc>
              <a:spcBef>
                <a:spcPct val="0"/>
              </a:spcBef>
              <a:spcAft>
                <a:spcPct val="35000"/>
              </a:spcAft>
              <a:buClrTx/>
              <a:buSzTx/>
              <a:buFont typeface="Arial" panose="020B0604020202020204" pitchFamily="34" charset="0"/>
              <a:buChar char="•"/>
              <a:tabLst/>
              <a:defRPr/>
            </a:pPr>
            <a:r>
              <a:rPr kumimoji="0" lang="en-US" sz="1800" b="0" i="0" u="none" strike="noStrike" kern="0" cap="none" spc="0" normalizeH="0" baseline="0" noProof="0" dirty="0">
                <a:ln>
                  <a:noFill/>
                </a:ln>
                <a:effectLst/>
                <a:uLnTx/>
                <a:uFillTx/>
                <a:latin typeface="Segoe UI"/>
                <a:ea typeface="+mn-ea"/>
                <a:cs typeface="+mn-cs"/>
              </a:rPr>
              <a:t>Connection draining</a:t>
            </a:r>
          </a:p>
          <a:p>
            <a:pPr marR="0" lvl="0" defTabSz="1066800" eaLnBrk="1" fontAlgn="auto" latinLnBrk="0" hangingPunct="1">
              <a:lnSpc>
                <a:spcPct val="100000"/>
              </a:lnSpc>
              <a:spcBef>
                <a:spcPct val="0"/>
              </a:spcBef>
              <a:spcAft>
                <a:spcPct val="35000"/>
              </a:spcAft>
              <a:buClrTx/>
              <a:buSzTx/>
              <a:tabLst/>
              <a:defRPr/>
            </a:pPr>
            <a:endParaRPr kumimoji="0" lang="en-US" sz="1800" b="0" i="0" u="none" strike="noStrike" kern="0" cap="none" spc="0" normalizeH="0" baseline="0" noProof="0" dirty="0">
              <a:ln>
                <a:noFill/>
              </a:ln>
              <a:effectLst/>
              <a:uLnTx/>
              <a:uFillTx/>
              <a:latin typeface="Segoe UI"/>
              <a:ea typeface="+mn-ea"/>
              <a:cs typeface="+mn-cs"/>
            </a:endParaRPr>
          </a:p>
        </p:txBody>
      </p:sp>
      <p:grpSp>
        <p:nvGrpSpPr>
          <p:cNvPr id="33" name="Group 32">
            <a:extLst>
              <a:ext uri="{FF2B5EF4-FFF2-40B4-BE49-F238E27FC236}">
                <a16:creationId xmlns:a16="http://schemas.microsoft.com/office/drawing/2014/main" id="{E97D2CFE-D10E-4B50-A4D7-50C108BC55AC}"/>
              </a:ext>
              <a:ext uri="{C183D7F6-B498-43B3-948B-1728B52AA6E4}">
                <adec:decorative xmlns:adec="http://schemas.microsoft.com/office/drawing/2017/decorative" val="1"/>
              </a:ext>
            </a:extLst>
          </p:cNvPr>
          <p:cNvGrpSpPr/>
          <p:nvPr/>
        </p:nvGrpSpPr>
        <p:grpSpPr>
          <a:xfrm>
            <a:off x="1681829" y="3933826"/>
            <a:ext cx="8274283" cy="674272"/>
            <a:chOff x="1681829" y="3933826"/>
            <a:chExt cx="8274283" cy="674272"/>
          </a:xfrm>
        </p:grpSpPr>
        <p:cxnSp>
          <p:nvCxnSpPr>
            <p:cNvPr id="19" name="Straight Arrow Connector 18">
              <a:extLst>
                <a:ext uri="{FF2B5EF4-FFF2-40B4-BE49-F238E27FC236}">
                  <a16:creationId xmlns:a16="http://schemas.microsoft.com/office/drawing/2014/main" id="{34BDCA69-E7CB-4634-AD9E-8FC5A3A3554E}"/>
                </a:ext>
              </a:extLst>
            </p:cNvPr>
            <p:cNvCxnSpPr>
              <a:cxnSpLocks/>
              <a:stCxn id="6" idx="0"/>
            </p:cNvCxnSpPr>
            <p:nvPr/>
          </p:nvCxnSpPr>
          <p:spPr>
            <a:xfrm flipH="1" flipV="1">
              <a:off x="1681829" y="4243388"/>
              <a:ext cx="552" cy="36471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278BEFE-5FB4-427B-9834-89D6FA67E05E}"/>
                </a:ext>
              </a:extLst>
            </p:cNvPr>
            <p:cNvCxnSpPr>
              <a:cxnSpLocks/>
              <a:stCxn id="13" idx="0"/>
            </p:cNvCxnSpPr>
            <p:nvPr/>
          </p:nvCxnSpPr>
          <p:spPr>
            <a:xfrm flipH="1" flipV="1">
              <a:off x="4420499" y="3933826"/>
              <a:ext cx="552" cy="67427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AEEA90-851E-490F-873A-731FD9C8A6DE}"/>
                </a:ext>
              </a:extLst>
            </p:cNvPr>
            <p:cNvCxnSpPr>
              <a:cxnSpLocks/>
              <a:stCxn id="15" idx="0"/>
            </p:cNvCxnSpPr>
            <p:nvPr/>
          </p:nvCxnSpPr>
          <p:spPr>
            <a:xfrm flipH="1" flipV="1">
              <a:off x="7188029" y="4096252"/>
              <a:ext cx="552" cy="51184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4D65F3-E139-4810-B980-67B72E795D60}"/>
                </a:ext>
              </a:extLst>
            </p:cNvPr>
            <p:cNvCxnSpPr>
              <a:cxnSpLocks/>
              <a:stCxn id="17" idx="0"/>
            </p:cNvCxnSpPr>
            <p:nvPr/>
          </p:nvCxnSpPr>
          <p:spPr>
            <a:xfrm flipH="1" flipV="1">
              <a:off x="9955560" y="4096252"/>
              <a:ext cx="552" cy="51184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828061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Web Application Firewall</a:t>
            </a:r>
          </a:p>
        </p:txBody>
      </p:sp>
      <p:sp>
        <p:nvSpPr>
          <p:cNvPr id="3" name="Rectangle 2">
            <a:extLst>
              <a:ext uri="{FF2B5EF4-FFF2-40B4-BE49-F238E27FC236}">
                <a16:creationId xmlns:a16="http://schemas.microsoft.com/office/drawing/2014/main" id="{36C0AAEC-F0FE-44A7-8B97-5B3F43561AF3}"/>
              </a:ext>
            </a:extLst>
          </p:cNvPr>
          <p:cNvSpPr/>
          <p:nvPr/>
        </p:nvSpPr>
        <p:spPr>
          <a:xfrm>
            <a:off x="628787" y="1281795"/>
            <a:ext cx="4164711" cy="11180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Protects against cross site scripting and SQL injection</a:t>
            </a:r>
          </a:p>
        </p:txBody>
      </p:sp>
      <p:sp>
        <p:nvSpPr>
          <p:cNvPr id="4" name="Rectangle 3">
            <a:extLst>
              <a:ext uri="{FF2B5EF4-FFF2-40B4-BE49-F238E27FC236}">
                <a16:creationId xmlns:a16="http://schemas.microsoft.com/office/drawing/2014/main" id="{D839BBCD-260C-4DB7-A353-F5AAEDE9C027}"/>
              </a:ext>
            </a:extLst>
          </p:cNvPr>
          <p:cNvSpPr/>
          <p:nvPr/>
        </p:nvSpPr>
        <p:spPr>
          <a:xfrm>
            <a:off x="595672" y="2614252"/>
            <a:ext cx="4164711" cy="11180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OWASP Core Rule sets 3.1, 3.0, 2.29</a:t>
            </a:r>
          </a:p>
        </p:txBody>
      </p:sp>
      <p:sp>
        <p:nvSpPr>
          <p:cNvPr id="8" name="Rectangle 7">
            <a:extLst>
              <a:ext uri="{FF2B5EF4-FFF2-40B4-BE49-F238E27FC236}">
                <a16:creationId xmlns:a16="http://schemas.microsoft.com/office/drawing/2014/main" id="{E57AD2D9-D432-49C4-BFDE-9CF7753F4BE7}"/>
              </a:ext>
            </a:extLst>
          </p:cNvPr>
          <p:cNvSpPr/>
          <p:nvPr/>
        </p:nvSpPr>
        <p:spPr>
          <a:xfrm>
            <a:off x="595672" y="3839509"/>
            <a:ext cx="4164711" cy="11180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Custom access control</a:t>
            </a:r>
          </a:p>
        </p:txBody>
      </p:sp>
      <p:sp>
        <p:nvSpPr>
          <p:cNvPr id="10" name="Rectangle 9">
            <a:extLst>
              <a:ext uri="{FF2B5EF4-FFF2-40B4-BE49-F238E27FC236}">
                <a16:creationId xmlns:a16="http://schemas.microsoft.com/office/drawing/2014/main" id="{FB757E57-AD3B-4C2F-A11D-A192A517B4CE}"/>
              </a:ext>
            </a:extLst>
          </p:cNvPr>
          <p:cNvSpPr/>
          <p:nvPr/>
        </p:nvSpPr>
        <p:spPr>
          <a:xfrm>
            <a:off x="595672" y="5064767"/>
            <a:ext cx="4164711" cy="11180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Supports Azure Front Door, Azure Application Gateway, and CDN (preview)</a:t>
            </a:r>
          </a:p>
        </p:txBody>
      </p:sp>
      <p:pic>
        <p:nvPicPr>
          <p:cNvPr id="1026" name="Picture 2" descr="WAF policies provide custom access control.">
            <a:extLst>
              <a:ext uri="{FF2B5EF4-FFF2-40B4-BE49-F238E27FC236}">
                <a16:creationId xmlns:a16="http://schemas.microsoft.com/office/drawing/2014/main" id="{8C9FAE3A-1E3C-4DBC-ACD6-A33018BE4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7420" y="1594759"/>
            <a:ext cx="6646334" cy="44894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493F8A1-D188-4D63-A285-8D7F5EC68F53}"/>
              </a:ext>
              <a:ext uri="{C183D7F6-B498-43B3-948B-1728B52AA6E4}">
                <adec:decorative xmlns:adec="http://schemas.microsoft.com/office/drawing/2017/decorative" val="1"/>
              </a:ext>
            </a:extLst>
          </p:cNvPr>
          <p:cNvSpPr/>
          <p:nvPr/>
        </p:nvSpPr>
        <p:spPr bwMode="auto">
          <a:xfrm>
            <a:off x="4905374" y="1281795"/>
            <a:ext cx="7210426" cy="490103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6275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Azure Front Door</a:t>
            </a:r>
            <a:endParaRPr lang="en-US" dirty="0">
              <a:cs typeface="Segoe UI"/>
            </a:endParaRPr>
          </a:p>
        </p:txBody>
      </p:sp>
      <p:pic>
        <p:nvPicPr>
          <p:cNvPr id="2" name="Picture 1">
            <a:extLst>
              <a:ext uri="{FF2B5EF4-FFF2-40B4-BE49-F238E27FC236}">
                <a16:creationId xmlns:a16="http://schemas.microsoft.com/office/drawing/2014/main" id="{54C1ED22-CEBB-43F6-AF27-AAFC33D6D04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070069" y="2636731"/>
            <a:ext cx="2286017" cy="1947877"/>
          </a:xfrm>
          <a:prstGeom prst="rect">
            <a:avLst/>
          </a:prstGeom>
        </p:spPr>
      </p:pic>
      <p:sp>
        <p:nvSpPr>
          <p:cNvPr id="3" name="Rectangle 2">
            <a:extLst>
              <a:ext uri="{FF2B5EF4-FFF2-40B4-BE49-F238E27FC236}">
                <a16:creationId xmlns:a16="http://schemas.microsoft.com/office/drawing/2014/main" id="{E3A816AF-D7C0-4D08-8E04-5570D0C9F026}"/>
              </a:ext>
            </a:extLst>
          </p:cNvPr>
          <p:cNvSpPr/>
          <p:nvPr/>
        </p:nvSpPr>
        <p:spPr>
          <a:xfrm>
            <a:off x="588263" y="1257094"/>
            <a:ext cx="7784212"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Layer 7 global routing</a:t>
            </a:r>
          </a:p>
        </p:txBody>
      </p:sp>
      <p:sp>
        <p:nvSpPr>
          <p:cNvPr id="4" name="Rectangle 3">
            <a:extLst>
              <a:ext uri="{FF2B5EF4-FFF2-40B4-BE49-F238E27FC236}">
                <a16:creationId xmlns:a16="http://schemas.microsoft.com/office/drawing/2014/main" id="{7C0F4FA1-4EB3-420E-9DAD-AA0EB76A4EB4}"/>
              </a:ext>
            </a:extLst>
          </p:cNvPr>
          <p:cNvSpPr/>
          <p:nvPr/>
        </p:nvSpPr>
        <p:spPr>
          <a:xfrm>
            <a:off x="588263" y="1897990"/>
            <a:ext cx="7784212"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Accelerate application performance with anycast and split TCP</a:t>
            </a:r>
          </a:p>
        </p:txBody>
      </p:sp>
      <p:sp>
        <p:nvSpPr>
          <p:cNvPr id="8" name="Rectangle 7">
            <a:extLst>
              <a:ext uri="{FF2B5EF4-FFF2-40B4-BE49-F238E27FC236}">
                <a16:creationId xmlns:a16="http://schemas.microsoft.com/office/drawing/2014/main" id="{C76D0C0B-453C-4EE8-831A-BA3F99995E83}"/>
              </a:ext>
            </a:extLst>
          </p:cNvPr>
          <p:cNvSpPr/>
          <p:nvPr/>
        </p:nvSpPr>
        <p:spPr>
          <a:xfrm>
            <a:off x="588263" y="2538886"/>
            <a:ext cx="7784212"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URL-based routing and session affinity</a:t>
            </a:r>
          </a:p>
        </p:txBody>
      </p:sp>
      <p:sp>
        <p:nvSpPr>
          <p:cNvPr id="10" name="Rectangle 9">
            <a:extLst>
              <a:ext uri="{FF2B5EF4-FFF2-40B4-BE49-F238E27FC236}">
                <a16:creationId xmlns:a16="http://schemas.microsoft.com/office/drawing/2014/main" id="{11FFA6F6-8BDA-48B5-A32F-6208F88D0D7A}"/>
              </a:ext>
            </a:extLst>
          </p:cNvPr>
          <p:cNvSpPr/>
          <p:nvPr/>
        </p:nvSpPr>
        <p:spPr>
          <a:xfrm>
            <a:off x="588263" y="3179782"/>
            <a:ext cx="7784212"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Multiple-site hosting</a:t>
            </a:r>
          </a:p>
        </p:txBody>
      </p:sp>
      <p:sp>
        <p:nvSpPr>
          <p:cNvPr id="12" name="Rectangle 11">
            <a:extLst>
              <a:ext uri="{FF2B5EF4-FFF2-40B4-BE49-F238E27FC236}">
                <a16:creationId xmlns:a16="http://schemas.microsoft.com/office/drawing/2014/main" id="{1D10787F-19EF-4263-8507-0A81D7007B04}"/>
              </a:ext>
            </a:extLst>
          </p:cNvPr>
          <p:cNvSpPr/>
          <p:nvPr/>
        </p:nvSpPr>
        <p:spPr>
          <a:xfrm>
            <a:off x="588263" y="3820678"/>
            <a:ext cx="7784212"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Custom domains and certificate management</a:t>
            </a:r>
          </a:p>
        </p:txBody>
      </p:sp>
      <p:sp>
        <p:nvSpPr>
          <p:cNvPr id="14" name="Rectangle 13">
            <a:extLst>
              <a:ext uri="{FF2B5EF4-FFF2-40B4-BE49-F238E27FC236}">
                <a16:creationId xmlns:a16="http://schemas.microsoft.com/office/drawing/2014/main" id="{4E0D71B2-343B-4F4E-ACE5-57B26360181D}"/>
              </a:ext>
            </a:extLst>
          </p:cNvPr>
          <p:cNvSpPr/>
          <p:nvPr/>
        </p:nvSpPr>
        <p:spPr>
          <a:xfrm>
            <a:off x="588263" y="4469691"/>
            <a:ext cx="7784212"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Application layer security - WAF</a:t>
            </a:r>
          </a:p>
        </p:txBody>
      </p:sp>
      <p:sp>
        <p:nvSpPr>
          <p:cNvPr id="16" name="Rectangle 15">
            <a:extLst>
              <a:ext uri="{FF2B5EF4-FFF2-40B4-BE49-F238E27FC236}">
                <a16:creationId xmlns:a16="http://schemas.microsoft.com/office/drawing/2014/main" id="{20D063E6-ACC5-474A-A679-A6C921CE63EE}"/>
              </a:ext>
            </a:extLst>
          </p:cNvPr>
          <p:cNvSpPr/>
          <p:nvPr/>
        </p:nvSpPr>
        <p:spPr>
          <a:xfrm>
            <a:off x="588263" y="5118704"/>
            <a:ext cx="7784212"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URL redirection and URL rewrite</a:t>
            </a:r>
          </a:p>
        </p:txBody>
      </p:sp>
      <p:sp>
        <p:nvSpPr>
          <p:cNvPr id="20" name="Rectangle 19">
            <a:extLst>
              <a:ext uri="{FF2B5EF4-FFF2-40B4-BE49-F238E27FC236}">
                <a16:creationId xmlns:a16="http://schemas.microsoft.com/office/drawing/2014/main" id="{345BC822-0C69-4E3D-9DA3-60A25669FE93}"/>
              </a:ext>
            </a:extLst>
          </p:cNvPr>
          <p:cNvSpPr/>
          <p:nvPr/>
        </p:nvSpPr>
        <p:spPr>
          <a:xfrm>
            <a:off x="588263" y="5748873"/>
            <a:ext cx="7784212"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Protocol support - IPv6 and HTTP/2 traffic</a:t>
            </a:r>
          </a:p>
        </p:txBody>
      </p:sp>
    </p:spTree>
    <p:extLst>
      <p:ext uri="{BB962C8B-B14F-4D97-AF65-F5344CB8AC3E}">
        <p14:creationId xmlns:p14="http://schemas.microsoft.com/office/powerpoint/2010/main" val="284905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26E5-8F0B-491E-BAD5-7CED967CF27F}"/>
              </a:ext>
            </a:extLst>
          </p:cNvPr>
          <p:cNvSpPr>
            <a:spLocks noGrp="1"/>
          </p:cNvSpPr>
          <p:nvPr>
            <p:ph type="title"/>
          </p:nvPr>
        </p:nvSpPr>
        <p:spPr/>
        <p:txBody>
          <a:bodyPr/>
          <a:lstStyle/>
          <a:p>
            <a:r>
              <a:rPr lang="en-US" dirty="0"/>
              <a:t>ExpressRoute Direct </a:t>
            </a:r>
          </a:p>
        </p:txBody>
      </p:sp>
      <p:sp>
        <p:nvSpPr>
          <p:cNvPr id="8" name="Rectangle 7">
            <a:extLst>
              <a:ext uri="{FF2B5EF4-FFF2-40B4-BE49-F238E27FC236}">
                <a16:creationId xmlns:a16="http://schemas.microsoft.com/office/drawing/2014/main" id="{F9FCAC26-A655-485B-902B-FE260F72E2B9}"/>
              </a:ext>
            </a:extLst>
          </p:cNvPr>
          <p:cNvSpPr/>
          <p:nvPr/>
        </p:nvSpPr>
        <p:spPr>
          <a:xfrm>
            <a:off x="621378" y="1281795"/>
            <a:ext cx="3998247" cy="11180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Layer 3 connectivity with redundancy</a:t>
            </a:r>
          </a:p>
        </p:txBody>
      </p:sp>
      <p:sp>
        <p:nvSpPr>
          <p:cNvPr id="10" name="Rectangle 9">
            <a:extLst>
              <a:ext uri="{FF2B5EF4-FFF2-40B4-BE49-F238E27FC236}">
                <a16:creationId xmlns:a16="http://schemas.microsoft.com/office/drawing/2014/main" id="{5B005C00-3A29-425B-9716-87B3AABDD6E7}"/>
              </a:ext>
            </a:extLst>
          </p:cNvPr>
          <p:cNvSpPr/>
          <p:nvPr/>
        </p:nvSpPr>
        <p:spPr>
          <a:xfrm>
            <a:off x="588263" y="2614252"/>
            <a:ext cx="3998247" cy="11180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Connectivity to all regions within a geography – global add-on</a:t>
            </a:r>
          </a:p>
        </p:txBody>
      </p:sp>
      <p:sp>
        <p:nvSpPr>
          <p:cNvPr id="12" name="Rectangle 11">
            <a:extLst>
              <a:ext uri="{FF2B5EF4-FFF2-40B4-BE49-F238E27FC236}">
                <a16:creationId xmlns:a16="http://schemas.microsoft.com/office/drawing/2014/main" id="{011B61BC-44A0-48AF-AA81-C9C6146E2760}"/>
              </a:ext>
            </a:extLst>
          </p:cNvPr>
          <p:cNvSpPr/>
          <p:nvPr/>
        </p:nvSpPr>
        <p:spPr>
          <a:xfrm>
            <a:off x="588263" y="3839509"/>
            <a:ext cx="3998247" cy="11180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Private connections with high speed data ingestion</a:t>
            </a:r>
          </a:p>
        </p:txBody>
      </p:sp>
      <p:sp>
        <p:nvSpPr>
          <p:cNvPr id="14" name="Rectangle 13">
            <a:extLst>
              <a:ext uri="{FF2B5EF4-FFF2-40B4-BE49-F238E27FC236}">
                <a16:creationId xmlns:a16="http://schemas.microsoft.com/office/drawing/2014/main" id="{342BF554-4A92-4F17-B86C-74EB25A81A84}"/>
              </a:ext>
            </a:extLst>
          </p:cNvPr>
          <p:cNvSpPr/>
          <p:nvPr/>
        </p:nvSpPr>
        <p:spPr>
          <a:xfrm>
            <a:off x="588263" y="5064767"/>
            <a:ext cx="3998247" cy="11180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Billing models – unlimited, metered, premium</a:t>
            </a:r>
          </a:p>
        </p:txBody>
      </p:sp>
      <p:pic>
        <p:nvPicPr>
          <p:cNvPr id="6" name="Picture 6" descr="ExpressRoute gateway  has private connectivity to an on-premises infrastructure.">
            <a:extLst>
              <a:ext uri="{FF2B5EF4-FFF2-40B4-BE49-F238E27FC236}">
                <a16:creationId xmlns:a16="http://schemas.microsoft.com/office/drawing/2014/main" id="{C3508E40-6BC0-46BF-9020-7D97C9640655}"/>
              </a:ext>
            </a:extLst>
          </p:cNvPr>
          <p:cNvPicPr>
            <a:picLocks noChangeAspect="1"/>
          </p:cNvPicPr>
          <p:nvPr/>
        </p:nvPicPr>
        <p:blipFill>
          <a:blip r:embed="rId3"/>
          <a:stretch>
            <a:fillRect/>
          </a:stretch>
        </p:blipFill>
        <p:spPr>
          <a:xfrm>
            <a:off x="5040056" y="1723784"/>
            <a:ext cx="6745923" cy="4017051"/>
          </a:xfrm>
          <a:prstGeom prst="rect">
            <a:avLst/>
          </a:prstGeom>
        </p:spPr>
      </p:pic>
      <p:sp>
        <p:nvSpPr>
          <p:cNvPr id="4" name="Rectangle 3">
            <a:extLst>
              <a:ext uri="{FF2B5EF4-FFF2-40B4-BE49-F238E27FC236}">
                <a16:creationId xmlns:a16="http://schemas.microsoft.com/office/drawing/2014/main" id="{293BF4C6-2F7D-4F96-ADDB-D7A6BB614677}"/>
              </a:ext>
              <a:ext uri="{C183D7F6-B498-43B3-948B-1728B52AA6E4}">
                <adec:decorative xmlns:adec="http://schemas.microsoft.com/office/drawing/2017/decorative" val="1"/>
              </a:ext>
            </a:extLst>
          </p:cNvPr>
          <p:cNvSpPr/>
          <p:nvPr/>
        </p:nvSpPr>
        <p:spPr bwMode="auto">
          <a:xfrm>
            <a:off x="4905374" y="1281795"/>
            <a:ext cx="7210426" cy="490103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5479752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64E2-30E9-40D8-9650-05439AFEE007}"/>
              </a:ext>
            </a:extLst>
          </p:cNvPr>
          <p:cNvSpPr>
            <a:spLocks noGrp="1"/>
          </p:cNvSpPr>
          <p:nvPr>
            <p:ph type="title"/>
          </p:nvPr>
        </p:nvSpPr>
        <p:spPr>
          <a:xfrm>
            <a:off x="582042" y="1233607"/>
            <a:ext cx="4167887" cy="1661993"/>
          </a:xfrm>
        </p:spPr>
        <p:txBody>
          <a:bodyPr/>
          <a:lstStyle/>
          <a:p>
            <a:r>
              <a:rPr lang="en-US" dirty="0"/>
              <a:t>Demonstrations: Network Connectivity</a:t>
            </a:r>
          </a:p>
        </p:txBody>
      </p:sp>
      <p:sp>
        <p:nvSpPr>
          <p:cNvPr id="3" name="Text Placeholder 2">
            <a:extLst>
              <a:ext uri="{FF2B5EF4-FFF2-40B4-BE49-F238E27FC236}">
                <a16:creationId xmlns:a16="http://schemas.microsoft.com/office/drawing/2014/main" id="{9A8C58BA-5BFE-4B4B-8CEE-2F1964BC9C92}"/>
              </a:ext>
            </a:extLst>
          </p:cNvPr>
          <p:cNvSpPr>
            <a:spLocks noGrp="1"/>
          </p:cNvSpPr>
          <p:nvPr>
            <p:ph type="body" sz="quarter" idx="12"/>
          </p:nvPr>
        </p:nvSpPr>
        <p:spPr>
          <a:xfrm>
            <a:off x="582042" y="3238500"/>
            <a:ext cx="4164583" cy="692497"/>
          </a:xfrm>
        </p:spPr>
        <p:txBody>
          <a:bodyPr/>
          <a:lstStyle/>
          <a:p>
            <a:pPr marL="342900" indent="-342900">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Network Security Groups</a:t>
            </a:r>
          </a:p>
          <a:p>
            <a:pPr marL="342900" indent="-342900">
              <a:spcAft>
                <a:spcPts val="600"/>
              </a:spcAft>
              <a:buFont typeface="Arial" panose="020B0604020202020204" pitchFamily="34" charset="0"/>
              <a:buChar char="•"/>
            </a:pPr>
            <a:r>
              <a:rPr lang="en-US" dirty="0">
                <a:latin typeface="Segoe UI" panose="020B0502040204020203" pitchFamily="34" charset="0"/>
                <a:cs typeface="Segoe UI" panose="020B0502040204020203" pitchFamily="34" charset="0"/>
              </a:rPr>
              <a:t>Application Security Groups</a:t>
            </a:r>
          </a:p>
        </p:txBody>
      </p:sp>
    </p:spTree>
    <p:extLst>
      <p:ext uri="{BB962C8B-B14F-4D97-AF65-F5344CB8AC3E}">
        <p14:creationId xmlns:p14="http://schemas.microsoft.com/office/powerpoint/2010/main" val="30374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17D8-EF92-43F9-A573-C0CD57A4AFC8}"/>
              </a:ext>
            </a:extLst>
          </p:cNvPr>
          <p:cNvSpPr>
            <a:spLocks noGrp="1"/>
          </p:cNvSpPr>
          <p:nvPr>
            <p:ph type="title"/>
          </p:nvPr>
        </p:nvSpPr>
        <p:spPr/>
        <p:txBody>
          <a:bodyPr/>
          <a:lstStyle/>
          <a:p>
            <a:r>
              <a:rPr lang="en-US" dirty="0"/>
              <a:t>Additional Study – Network Security</a:t>
            </a:r>
          </a:p>
        </p:txBody>
      </p:sp>
      <p:sp>
        <p:nvSpPr>
          <p:cNvPr id="4" name="Rectangle 3">
            <a:extLst>
              <a:ext uri="{FF2B5EF4-FFF2-40B4-BE49-F238E27FC236}">
                <a16:creationId xmlns:a16="http://schemas.microsoft.com/office/drawing/2014/main" id="{4EAA8DE9-F615-4CEB-92DC-54DA2D3F3495}"/>
              </a:ext>
            </a:extLst>
          </p:cNvPr>
          <p:cNvSpPr/>
          <p:nvPr/>
        </p:nvSpPr>
        <p:spPr bwMode="auto">
          <a:xfrm>
            <a:off x="585217" y="1104619"/>
            <a:ext cx="3454496"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6" name="Rectangle 5">
            <a:extLst>
              <a:ext uri="{FF2B5EF4-FFF2-40B4-BE49-F238E27FC236}">
                <a16:creationId xmlns:a16="http://schemas.microsoft.com/office/drawing/2014/main" id="{132D2923-8E37-4737-B6A5-A542D55B542A}"/>
              </a:ext>
            </a:extLst>
          </p:cNvPr>
          <p:cNvSpPr/>
          <p:nvPr/>
        </p:nvSpPr>
        <p:spPr bwMode="auto">
          <a:xfrm>
            <a:off x="4244986" y="1104619"/>
            <a:ext cx="7938532"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4D036082-CA0B-4B74-B9FB-01212028965C}"/>
              </a:ext>
            </a:extLst>
          </p:cNvPr>
          <p:cNvSpPr>
            <a:spLocks noGrp="1"/>
          </p:cNvSpPr>
          <p:nvPr>
            <p:ph type="body" sz="quarter" idx="4294967295"/>
          </p:nvPr>
        </p:nvSpPr>
        <p:spPr>
          <a:xfrm>
            <a:off x="4244986" y="1961231"/>
            <a:ext cx="6860654" cy="3619452"/>
          </a:xfrm>
        </p:spPr>
        <p:txBody>
          <a:bodyPr/>
          <a:lstStyle/>
          <a:p>
            <a:pPr marL="228600" lvl="1" indent="0">
              <a:buNone/>
            </a:pPr>
            <a:r>
              <a:rPr lang="en-US" sz="2400" dirty="0"/>
              <a:t>Encrypt network traffic end to end with Azure Application Gateway (Exercise)</a:t>
            </a:r>
          </a:p>
          <a:p>
            <a:pPr marL="228600" lvl="1" indent="0">
              <a:buNone/>
            </a:pPr>
            <a:r>
              <a:rPr lang="en-US" sz="2400" dirty="0"/>
              <a:t>Connect your on-premises network to the Microsoft global network by using ExpressRoute</a:t>
            </a:r>
          </a:p>
          <a:p>
            <a:pPr marL="228600" lvl="1" indent="0">
              <a:buNone/>
            </a:pPr>
            <a:r>
              <a:rPr lang="en-US" sz="2400" dirty="0"/>
              <a:t>Design a hybrid network architecture on Azure</a:t>
            </a:r>
          </a:p>
          <a:p>
            <a:pPr marL="228600" lvl="1" indent="0">
              <a:buNone/>
            </a:pPr>
            <a:r>
              <a:rPr lang="en-US" sz="2400" dirty="0"/>
              <a:t>Secure and isolate access to Azure resources by using network security groups and service endpoints (Exercise)</a:t>
            </a:r>
          </a:p>
          <a:p>
            <a:pPr lvl="1">
              <a:buFont typeface="Arial" panose="020B0604020202020204" pitchFamily="34" charset="0"/>
              <a:buChar char="•"/>
            </a:pPr>
            <a:endParaRPr lang="en-US" sz="2400" dirty="0"/>
          </a:p>
          <a:p>
            <a:pPr lvl="1"/>
            <a:endParaRPr lang="en-US" dirty="0"/>
          </a:p>
        </p:txBody>
      </p:sp>
      <p:cxnSp>
        <p:nvCxnSpPr>
          <p:cNvPr id="9" name="Straight Connector 8">
            <a:extLst>
              <a:ext uri="{FF2B5EF4-FFF2-40B4-BE49-F238E27FC236}">
                <a16:creationId xmlns:a16="http://schemas.microsoft.com/office/drawing/2014/main" id="{1C2E513C-7D86-4619-A196-0A37423BB6E4}"/>
              </a:ext>
              <a:ext uri="{C183D7F6-B498-43B3-948B-1728B52AA6E4}">
                <adec:decorative xmlns:adec="http://schemas.microsoft.com/office/drawing/2017/decorative" val="1"/>
              </a:ext>
            </a:extLst>
          </p:cNvPr>
          <p:cNvCxnSpPr>
            <a:cxnSpLocks/>
          </p:cNvCxnSpPr>
          <p:nvPr/>
        </p:nvCxnSpPr>
        <p:spPr>
          <a:xfrm>
            <a:off x="4459869" y="2778121"/>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A71681-FDF6-4897-99C7-0973E28AA7CF}"/>
              </a:ext>
              <a:ext uri="{C183D7F6-B498-43B3-948B-1728B52AA6E4}">
                <adec:decorative xmlns:adec="http://schemas.microsoft.com/office/drawing/2017/decorative" val="1"/>
              </a:ext>
            </a:extLst>
          </p:cNvPr>
          <p:cNvCxnSpPr>
            <a:cxnSpLocks/>
          </p:cNvCxnSpPr>
          <p:nvPr/>
        </p:nvCxnSpPr>
        <p:spPr>
          <a:xfrm>
            <a:off x="4459869" y="3559171"/>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B0AAF7-03C8-4047-9DC6-262BDE22DEF8}"/>
              </a:ext>
              <a:ext uri="{C183D7F6-B498-43B3-948B-1728B52AA6E4}">
                <adec:decorative xmlns:adec="http://schemas.microsoft.com/office/drawing/2017/decorative" val="1"/>
              </a:ext>
            </a:extLst>
          </p:cNvPr>
          <p:cNvCxnSpPr>
            <a:cxnSpLocks/>
          </p:cNvCxnSpPr>
          <p:nvPr/>
        </p:nvCxnSpPr>
        <p:spPr>
          <a:xfrm>
            <a:off x="4459869" y="3987796"/>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4F191A-4A71-4DE6-BC98-B8EA5752285C}"/>
              </a:ext>
              <a:ext uri="{C183D7F6-B498-43B3-948B-1728B52AA6E4}">
                <adec:decorative xmlns:adec="http://schemas.microsoft.com/office/drawing/2017/decorative" val="1"/>
              </a:ext>
            </a:extLst>
          </p:cNvPr>
          <p:cNvCxnSpPr>
            <a:cxnSpLocks/>
          </p:cNvCxnSpPr>
          <p:nvPr/>
        </p:nvCxnSpPr>
        <p:spPr>
          <a:xfrm>
            <a:off x="4459869" y="5187946"/>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FC238FD-D288-49E2-930C-A763D23B2BA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692483" y="2377057"/>
            <a:ext cx="1494645" cy="2173707"/>
          </a:xfrm>
          <a:prstGeom prst="rect">
            <a:avLst/>
          </a:prstGeom>
        </p:spPr>
      </p:pic>
    </p:spTree>
    <p:extLst>
      <p:ext uri="{BB962C8B-B14F-4D97-AF65-F5344CB8AC3E}">
        <p14:creationId xmlns:p14="http://schemas.microsoft.com/office/powerpoint/2010/main" val="11088802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cs typeface="Segoe UI"/>
              </a:rPr>
              <a:t>Perimeter Security</a:t>
            </a:r>
            <a:endParaRPr lang="en-US" dirty="0">
              <a:cs typeface="Segoe UI"/>
            </a:endParaRPr>
          </a:p>
        </p:txBody>
      </p:sp>
      <p:pic>
        <p:nvPicPr>
          <p:cNvPr id="4" name="Picture 3">
            <a:extLst>
              <a:ext uri="{FF2B5EF4-FFF2-40B4-BE49-F238E27FC236}">
                <a16:creationId xmlns:a16="http://schemas.microsoft.com/office/drawing/2014/main" id="{7E734A7E-8476-4D68-BC1B-80293FDAA381}"/>
              </a:ext>
              <a:ext uri="{C183D7F6-B498-43B3-948B-1728B52AA6E4}">
                <adec:decorative xmlns:adec="http://schemas.microsoft.com/office/drawing/2017/decorative" val="1"/>
              </a:ext>
            </a:extLst>
          </p:cNvPr>
          <p:cNvPicPr>
            <a:picLocks noChangeAspect="1"/>
          </p:cNvPicPr>
          <p:nvPr/>
        </p:nvPicPr>
        <p:blipFill>
          <a:blip r:embed="rId3">
            <a:clrChange>
              <a:clrFrom>
                <a:srgbClr val="FFFFFF"/>
              </a:clrFrom>
              <a:clrTo>
                <a:srgbClr val="FFFFFF">
                  <a:alpha val="0"/>
                </a:srgbClr>
              </a:clrTo>
            </a:clrChange>
          </a:blip>
          <a:srcRect/>
          <a:stretch/>
        </p:blipFill>
        <p:spPr>
          <a:xfrm>
            <a:off x="9787503" y="2519362"/>
            <a:ext cx="1819280" cy="1819276"/>
          </a:xfrm>
          <a:prstGeom prst="rect">
            <a:avLst/>
          </a:prstGeom>
        </p:spPr>
      </p:pic>
    </p:spTree>
    <p:extLst>
      <p:ext uri="{BB962C8B-B14F-4D97-AF65-F5344CB8AC3E}">
        <p14:creationId xmlns:p14="http://schemas.microsoft.com/office/powerpoint/2010/main" val="9734948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Host Security </a:t>
            </a:r>
            <a:endParaRPr lang="en-US" dirty="0"/>
          </a:p>
        </p:txBody>
      </p:sp>
      <p:pic>
        <p:nvPicPr>
          <p:cNvPr id="4" name="Picture 3">
            <a:extLst>
              <a:ext uri="{FF2B5EF4-FFF2-40B4-BE49-F238E27FC236}">
                <a16:creationId xmlns:a16="http://schemas.microsoft.com/office/drawing/2014/main" id="{F2EC4C67-1870-4B1D-97AD-BCBDDD0A8FB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106596" y="2606220"/>
            <a:ext cx="1180528" cy="1991543"/>
          </a:xfrm>
          <a:prstGeom prst="rect">
            <a:avLst/>
          </a:prstGeom>
        </p:spPr>
      </p:pic>
    </p:spTree>
    <p:extLst>
      <p:ext uri="{BB962C8B-B14F-4D97-AF65-F5344CB8AC3E}">
        <p14:creationId xmlns:p14="http://schemas.microsoft.com/office/powerpoint/2010/main" val="327256435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1619-B855-4CAE-A8E4-8E35614E84D2}"/>
              </a:ext>
            </a:extLst>
          </p:cNvPr>
          <p:cNvSpPr>
            <a:spLocks noGrp="1"/>
          </p:cNvSpPr>
          <p:nvPr>
            <p:ph type="title"/>
          </p:nvPr>
        </p:nvSpPr>
        <p:spPr/>
        <p:txBody>
          <a:bodyPr/>
          <a:lstStyle/>
          <a:p>
            <a:r>
              <a:rPr lang="en-US" dirty="0">
                <a:cs typeface="Segoe UI"/>
              </a:rPr>
              <a:t>Host Security </a:t>
            </a:r>
            <a:endParaRPr lang="en-US" dirty="0">
              <a:solidFill>
                <a:srgbClr val="FF0000"/>
              </a:solidFill>
            </a:endParaRPr>
          </a:p>
        </p:txBody>
      </p:sp>
      <p:sp>
        <p:nvSpPr>
          <p:cNvPr id="3" name="Text Placeholder 2">
            <a:extLst>
              <a:ext uri="{FF2B5EF4-FFF2-40B4-BE49-F238E27FC236}">
                <a16:creationId xmlns:a16="http://schemas.microsoft.com/office/drawing/2014/main" id="{6AF92ECE-DD0F-47BC-BA38-77FEAD72AA49}"/>
              </a:ext>
            </a:extLst>
          </p:cNvPr>
          <p:cNvSpPr>
            <a:spLocks noGrp="1"/>
          </p:cNvSpPr>
          <p:nvPr>
            <p:ph type="body" sz="quarter" idx="4294967295"/>
          </p:nvPr>
        </p:nvSpPr>
        <p:spPr>
          <a:xfrm>
            <a:off x="4656570" y="646956"/>
            <a:ext cx="6858000" cy="5786199"/>
          </a:xfrm>
        </p:spPr>
        <p:txBody>
          <a:bodyPr vert="horz" wrap="square" lIns="0" tIns="0" rIns="0" bIns="0" rtlCol="0" anchor="t">
            <a:spAutoFit/>
          </a:bodyPr>
          <a:lstStyle/>
          <a:p>
            <a:pPr marL="0" indent="0">
              <a:spcBef>
                <a:spcPts val="1200"/>
              </a:spcBef>
              <a:spcAft>
                <a:spcPts val="1200"/>
              </a:spcAft>
              <a:buNone/>
            </a:pPr>
            <a:r>
              <a:rPr lang="en-US" sz="2400" dirty="0">
                <a:latin typeface="Segoe UI" panose="020B0502040204020203" pitchFamily="34" charset="0"/>
                <a:ea typeface="+mn-lt"/>
                <a:cs typeface="Segoe UI" panose="020B0502040204020203" pitchFamily="34" charset="0"/>
              </a:rPr>
              <a:t>Endpoint Protection</a:t>
            </a:r>
          </a:p>
          <a:p>
            <a:pPr marL="0" indent="0">
              <a:spcBef>
                <a:spcPts val="1200"/>
              </a:spcBef>
              <a:spcAft>
                <a:spcPts val="1200"/>
              </a:spcAft>
              <a:buNone/>
            </a:pPr>
            <a:r>
              <a:rPr lang="en-US" sz="2400" dirty="0">
                <a:latin typeface="Segoe UI" panose="020B0502040204020203" pitchFamily="34" charset="0"/>
                <a:ea typeface="+mn-lt"/>
                <a:cs typeface="Segoe UI" panose="020B0502040204020203" pitchFamily="34" charset="0"/>
              </a:rPr>
              <a:t>Privileged Access Workstations</a:t>
            </a:r>
          </a:p>
          <a:p>
            <a:pPr marL="0" indent="0">
              <a:spcBef>
                <a:spcPts val="1200"/>
              </a:spcBef>
              <a:spcAft>
                <a:spcPts val="1200"/>
              </a:spcAft>
              <a:buNone/>
            </a:pPr>
            <a:r>
              <a:rPr lang="en-US" sz="2400" dirty="0">
                <a:latin typeface="Segoe UI" panose="020B0502040204020203" pitchFamily="34" charset="0"/>
                <a:ea typeface="+mn-lt"/>
                <a:cs typeface="Segoe UI" panose="020B0502040204020203" pitchFamily="34" charset="0"/>
              </a:rPr>
              <a:t>Virtual Machine Templates</a:t>
            </a:r>
            <a:endParaRPr lang="en-US" sz="2400" dirty="0">
              <a:latin typeface="Segoe UI" panose="020B0502040204020203" pitchFamily="34" charset="0"/>
              <a:cs typeface="Segoe UI" panose="020B0502040204020203" pitchFamily="34" charset="0"/>
            </a:endParaRPr>
          </a:p>
          <a:p>
            <a:pPr marL="0" indent="0">
              <a:spcBef>
                <a:spcPts val="1200"/>
              </a:spcBef>
              <a:spcAft>
                <a:spcPts val="1200"/>
              </a:spcAft>
              <a:buNone/>
            </a:pPr>
            <a:r>
              <a:rPr lang="en-US" sz="2400" dirty="0">
                <a:solidFill>
                  <a:schemeClr val="tx1"/>
                </a:solidFill>
                <a:latin typeface="Segoe UI" panose="020B0502040204020203" pitchFamily="34" charset="0"/>
                <a:ea typeface="+mn-lt"/>
                <a:cs typeface="Segoe UI" panose="020B0502040204020203" pitchFamily="34" charset="0"/>
              </a:rPr>
              <a:t>Remote Access Management </a:t>
            </a:r>
          </a:p>
          <a:p>
            <a:pPr marL="0" indent="0">
              <a:spcBef>
                <a:spcPts val="1200"/>
              </a:spcBef>
              <a:spcAft>
                <a:spcPts val="1200"/>
              </a:spcAft>
              <a:buNone/>
            </a:pPr>
            <a:r>
              <a:rPr lang="en-US" sz="2400" dirty="0">
                <a:latin typeface="Segoe UI" panose="020B0502040204020203" pitchFamily="34" charset="0"/>
                <a:ea typeface="+mn-lt"/>
                <a:cs typeface="Segoe UI" panose="020B0502040204020203" pitchFamily="34" charset="0"/>
              </a:rPr>
              <a:t>Update Management</a:t>
            </a:r>
            <a:endParaRPr lang="en-US" sz="2400" dirty="0">
              <a:latin typeface="Segoe UI" panose="020B0502040204020203" pitchFamily="34" charset="0"/>
              <a:cs typeface="Segoe UI" panose="020B0502040204020203" pitchFamily="34" charset="0"/>
            </a:endParaRPr>
          </a:p>
          <a:p>
            <a:pPr marL="0" indent="0">
              <a:spcBef>
                <a:spcPts val="1200"/>
              </a:spcBef>
              <a:spcAft>
                <a:spcPts val="1200"/>
              </a:spcAft>
              <a:buNone/>
            </a:pPr>
            <a:r>
              <a:rPr lang="en-US" sz="2400" dirty="0">
                <a:latin typeface="Segoe UI" panose="020B0502040204020203" pitchFamily="34" charset="0"/>
                <a:ea typeface="+mn-lt"/>
                <a:cs typeface="Segoe UI" panose="020B0502040204020203" pitchFamily="34" charset="0"/>
              </a:rPr>
              <a:t>Disk Encryption</a:t>
            </a:r>
          </a:p>
          <a:p>
            <a:pPr marL="0" indent="0">
              <a:spcBef>
                <a:spcPts val="1200"/>
              </a:spcBef>
              <a:spcAft>
                <a:spcPts val="1200"/>
              </a:spcAft>
              <a:buNone/>
            </a:pPr>
            <a:r>
              <a:rPr lang="en-US" sz="2400" dirty="0">
                <a:latin typeface="Segoe UI" panose="020B0502040204020203" pitchFamily="34" charset="0"/>
                <a:ea typeface="+mn-lt"/>
                <a:cs typeface="Segoe UI" panose="020B0502040204020203" pitchFamily="34" charset="0"/>
              </a:rPr>
              <a:t>Windows Defender</a:t>
            </a:r>
            <a:endParaRPr lang="en-US" sz="2400" dirty="0">
              <a:latin typeface="Segoe UI" panose="020B0502040204020203" pitchFamily="34" charset="0"/>
              <a:cs typeface="Segoe UI" panose="020B0502040204020203" pitchFamily="34" charset="0"/>
            </a:endParaRPr>
          </a:p>
          <a:p>
            <a:pPr marL="0" indent="0">
              <a:spcBef>
                <a:spcPts val="1200"/>
              </a:spcBef>
              <a:spcAft>
                <a:spcPts val="1200"/>
              </a:spcAft>
              <a:buNone/>
            </a:pPr>
            <a:r>
              <a:rPr lang="en-US" sz="2400" dirty="0">
                <a:latin typeface="Segoe UI" panose="020B0502040204020203" pitchFamily="34" charset="0"/>
                <a:ea typeface="+mn-lt"/>
                <a:cs typeface="Segoe UI" panose="020B0502040204020203" pitchFamily="34" charset="0"/>
              </a:rPr>
              <a:t>Security Center Recommendations</a:t>
            </a:r>
          </a:p>
          <a:p>
            <a:pPr marL="0" indent="0">
              <a:spcBef>
                <a:spcPts val="1200"/>
              </a:spcBef>
              <a:spcAft>
                <a:spcPts val="1200"/>
              </a:spcAft>
              <a:buNone/>
            </a:pPr>
            <a:r>
              <a:rPr lang="en-US" sz="2400" dirty="0">
                <a:latin typeface="Segoe UI" panose="020B0502040204020203" pitchFamily="34" charset="0"/>
                <a:ea typeface="+mn-lt"/>
                <a:cs typeface="Segoe UI" panose="020B0502040204020203" pitchFamily="34" charset="0"/>
              </a:rPr>
              <a:t>Securing Azure Workloads</a:t>
            </a:r>
            <a:endParaRPr lang="en-US" sz="2400" dirty="0">
              <a:latin typeface="Segoe UI" panose="020B0502040204020203" pitchFamily="34" charset="0"/>
              <a:cs typeface="Segoe UI" panose="020B0502040204020203" pitchFamily="34" charset="0"/>
            </a:endParaRPr>
          </a:p>
        </p:txBody>
      </p:sp>
      <p:grpSp>
        <p:nvGrpSpPr>
          <p:cNvPr id="57" name="Group 56">
            <a:extLst>
              <a:ext uri="{FF2B5EF4-FFF2-40B4-BE49-F238E27FC236}">
                <a16:creationId xmlns:a16="http://schemas.microsoft.com/office/drawing/2014/main" id="{CE720183-D035-49A6-BC35-CABA01E016FC}"/>
              </a:ext>
              <a:ext uri="{C183D7F6-B498-43B3-948B-1728B52AA6E4}">
                <adec:decorative xmlns:adec="http://schemas.microsoft.com/office/drawing/2017/decorative" val="1"/>
              </a:ext>
            </a:extLst>
          </p:cNvPr>
          <p:cNvGrpSpPr/>
          <p:nvPr/>
        </p:nvGrpSpPr>
        <p:grpSpPr>
          <a:xfrm>
            <a:off x="3676649" y="606425"/>
            <a:ext cx="7413105" cy="5969000"/>
            <a:chOff x="3676649" y="606425"/>
            <a:chExt cx="7413105" cy="5969000"/>
          </a:xfrm>
        </p:grpSpPr>
        <p:grpSp>
          <p:nvGrpSpPr>
            <p:cNvPr id="12" name="Group 11">
              <a:extLst>
                <a:ext uri="{FF2B5EF4-FFF2-40B4-BE49-F238E27FC236}">
                  <a16:creationId xmlns:a16="http://schemas.microsoft.com/office/drawing/2014/main" id="{3F7DB78B-0FC9-48C7-B715-5380498F48A9}"/>
                </a:ext>
              </a:extLst>
            </p:cNvPr>
            <p:cNvGrpSpPr/>
            <p:nvPr/>
          </p:nvGrpSpPr>
          <p:grpSpPr>
            <a:xfrm>
              <a:off x="3752849" y="606425"/>
              <a:ext cx="664369" cy="5280025"/>
              <a:chOff x="3717131" y="606425"/>
              <a:chExt cx="700088" cy="6177253"/>
            </a:xfrm>
          </p:grpSpPr>
          <p:pic>
            <p:nvPicPr>
              <p:cNvPr id="5" name="Picture 4">
                <a:extLst>
                  <a:ext uri="{FF2B5EF4-FFF2-40B4-BE49-F238E27FC236}">
                    <a16:creationId xmlns:a16="http://schemas.microsoft.com/office/drawing/2014/main" id="{19576ABC-8417-47D6-B8F0-6C6049781CE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17131" y="606425"/>
                <a:ext cx="700088" cy="1423987"/>
              </a:xfrm>
              <a:prstGeom prst="rect">
                <a:avLst/>
              </a:prstGeom>
            </p:spPr>
          </p:pic>
          <p:pic>
            <p:nvPicPr>
              <p:cNvPr id="7" name="Picture 6">
                <a:extLst>
                  <a:ext uri="{FF2B5EF4-FFF2-40B4-BE49-F238E27FC236}">
                    <a16:creationId xmlns:a16="http://schemas.microsoft.com/office/drawing/2014/main" id="{EA28ED09-5D80-44DA-8005-0D8893A0D6A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17131" y="2206193"/>
                <a:ext cx="700088" cy="1423987"/>
              </a:xfrm>
              <a:prstGeom prst="rect">
                <a:avLst/>
              </a:prstGeom>
            </p:spPr>
          </p:pic>
          <p:pic>
            <p:nvPicPr>
              <p:cNvPr id="9" name="Picture 8">
                <a:extLst>
                  <a:ext uri="{FF2B5EF4-FFF2-40B4-BE49-F238E27FC236}">
                    <a16:creationId xmlns:a16="http://schemas.microsoft.com/office/drawing/2014/main" id="{8266D2CC-D823-4EFE-94B3-D212FBA763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17131" y="3805961"/>
                <a:ext cx="700088" cy="1423987"/>
              </a:xfrm>
              <a:prstGeom prst="rect">
                <a:avLst/>
              </a:prstGeom>
            </p:spPr>
          </p:pic>
          <p:pic>
            <p:nvPicPr>
              <p:cNvPr id="11" name="Picture 10">
                <a:extLst>
                  <a:ext uri="{FF2B5EF4-FFF2-40B4-BE49-F238E27FC236}">
                    <a16:creationId xmlns:a16="http://schemas.microsoft.com/office/drawing/2014/main" id="{3995C5BF-D754-4468-80A9-12457C9D6CD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17131" y="5359691"/>
                <a:ext cx="700088" cy="1423987"/>
              </a:xfrm>
              <a:prstGeom prst="rect">
                <a:avLst/>
              </a:prstGeom>
            </p:spPr>
          </p:pic>
        </p:grpSp>
        <p:pic>
          <p:nvPicPr>
            <p:cNvPr id="14" name="Picture 13">
              <a:extLst>
                <a:ext uri="{FF2B5EF4-FFF2-40B4-BE49-F238E27FC236}">
                  <a16:creationId xmlns:a16="http://schemas.microsoft.com/office/drawing/2014/main" id="{7A14D2CE-6158-4C7E-BCC5-4A63B396643B}"/>
                </a:ext>
              </a:extLst>
            </p:cNvPr>
            <p:cNvPicPr>
              <a:picLocks noChangeAspect="1"/>
            </p:cNvPicPr>
            <p:nvPr/>
          </p:nvPicPr>
          <p:blipFill>
            <a:blip r:embed="rId4"/>
            <a:stretch>
              <a:fillRect/>
            </a:stretch>
          </p:blipFill>
          <p:spPr>
            <a:xfrm>
              <a:off x="3676649" y="5927725"/>
              <a:ext cx="790575" cy="647700"/>
            </a:xfrm>
            <a:prstGeom prst="rect">
              <a:avLst/>
            </a:prstGeom>
          </p:spPr>
        </p:pic>
        <p:cxnSp>
          <p:nvCxnSpPr>
            <p:cNvPr id="16" name="Straight Connector 15">
              <a:extLst>
                <a:ext uri="{FF2B5EF4-FFF2-40B4-BE49-F238E27FC236}">
                  <a16:creationId xmlns:a16="http://schemas.microsoft.com/office/drawing/2014/main" id="{2F9ABC44-860B-4B7A-AC6B-087AE79E9FD4}"/>
                </a:ext>
                <a:ext uri="{C183D7F6-B498-43B3-948B-1728B52AA6E4}">
                  <adec:decorative xmlns:adec="http://schemas.microsoft.com/office/drawing/2017/decorative" val="1"/>
                </a:ext>
              </a:extLst>
            </p:cNvPr>
            <p:cNvCxnSpPr>
              <a:cxnSpLocks/>
            </p:cNvCxnSpPr>
            <p:nvPr/>
          </p:nvCxnSpPr>
          <p:spPr>
            <a:xfrm>
              <a:off x="4591050" y="1242340"/>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2936A2-9240-4426-8E34-CA043970C29E}"/>
                </a:ext>
                <a:ext uri="{C183D7F6-B498-43B3-948B-1728B52AA6E4}">
                  <adec:decorative xmlns:adec="http://schemas.microsoft.com/office/drawing/2017/decorative" val="1"/>
                </a:ext>
              </a:extLst>
            </p:cNvPr>
            <p:cNvCxnSpPr>
              <a:cxnSpLocks/>
            </p:cNvCxnSpPr>
            <p:nvPr/>
          </p:nvCxnSpPr>
          <p:spPr>
            <a:xfrm>
              <a:off x="4591050" y="1941977"/>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609241-0415-4FF7-A4B4-C6D727B82AAE}"/>
                </a:ext>
                <a:ext uri="{C183D7F6-B498-43B3-948B-1728B52AA6E4}">
                  <adec:decorative xmlns:adec="http://schemas.microsoft.com/office/drawing/2017/decorative" val="1"/>
                </a:ext>
              </a:extLst>
            </p:cNvPr>
            <p:cNvCxnSpPr>
              <a:cxnSpLocks/>
            </p:cNvCxnSpPr>
            <p:nvPr/>
          </p:nvCxnSpPr>
          <p:spPr>
            <a:xfrm>
              <a:off x="4591050" y="2613940"/>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46AA8A1-CDD5-4A21-B648-1A5704FA4C69}"/>
                </a:ext>
                <a:ext uri="{C183D7F6-B498-43B3-948B-1728B52AA6E4}">
                  <adec:decorative xmlns:adec="http://schemas.microsoft.com/office/drawing/2017/decorative" val="1"/>
                </a:ext>
              </a:extLst>
            </p:cNvPr>
            <p:cNvCxnSpPr>
              <a:cxnSpLocks/>
            </p:cNvCxnSpPr>
            <p:nvPr/>
          </p:nvCxnSpPr>
          <p:spPr>
            <a:xfrm>
              <a:off x="4591050" y="3227821"/>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12E2B65-872C-45CA-ABC2-7230810DFB8B}"/>
                </a:ext>
                <a:ext uri="{C183D7F6-B498-43B3-948B-1728B52AA6E4}">
                  <adec:decorative xmlns:adec="http://schemas.microsoft.com/office/drawing/2017/decorative" val="1"/>
                </a:ext>
              </a:extLst>
            </p:cNvPr>
            <p:cNvCxnSpPr>
              <a:cxnSpLocks/>
            </p:cNvCxnSpPr>
            <p:nvPr/>
          </p:nvCxnSpPr>
          <p:spPr>
            <a:xfrm>
              <a:off x="4591050" y="3890290"/>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7BF107-8760-488D-99B6-C37D9C31840E}"/>
                </a:ext>
                <a:ext uri="{C183D7F6-B498-43B3-948B-1728B52AA6E4}">
                  <adec:decorative xmlns:adec="http://schemas.microsoft.com/office/drawing/2017/decorative" val="1"/>
                </a:ext>
              </a:extLst>
            </p:cNvPr>
            <p:cNvCxnSpPr>
              <a:cxnSpLocks/>
            </p:cNvCxnSpPr>
            <p:nvPr/>
          </p:nvCxnSpPr>
          <p:spPr>
            <a:xfrm>
              <a:off x="4591050" y="4589927"/>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E3B864-F534-4A3E-AD6F-39A5541925F1}"/>
                </a:ext>
                <a:ext uri="{C183D7F6-B498-43B3-948B-1728B52AA6E4}">
                  <adec:decorative xmlns:adec="http://schemas.microsoft.com/office/drawing/2017/decorative" val="1"/>
                </a:ext>
              </a:extLst>
            </p:cNvPr>
            <p:cNvCxnSpPr>
              <a:cxnSpLocks/>
            </p:cNvCxnSpPr>
            <p:nvPr/>
          </p:nvCxnSpPr>
          <p:spPr>
            <a:xfrm>
              <a:off x="4591050" y="5261890"/>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0C1431-E1DC-4380-B851-D3B0223A1D67}"/>
                </a:ext>
                <a:ext uri="{C183D7F6-B498-43B3-948B-1728B52AA6E4}">
                  <adec:decorative xmlns:adec="http://schemas.microsoft.com/office/drawing/2017/decorative" val="1"/>
                </a:ext>
              </a:extLst>
            </p:cNvPr>
            <p:cNvCxnSpPr>
              <a:cxnSpLocks/>
            </p:cNvCxnSpPr>
            <p:nvPr/>
          </p:nvCxnSpPr>
          <p:spPr>
            <a:xfrm>
              <a:off x="4591050" y="5875771"/>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1CE10045-642C-4396-8BDD-4F5921BC9BB4}"/>
                </a:ext>
              </a:extLst>
            </p:cNvPr>
            <p:cNvPicPr>
              <a:picLocks noChangeAspect="1"/>
            </p:cNvPicPr>
            <p:nvPr/>
          </p:nvPicPr>
          <p:blipFill>
            <a:blip r:embed="rId5"/>
            <a:srcRect/>
            <a:stretch/>
          </p:blipFill>
          <p:spPr>
            <a:xfrm>
              <a:off x="3904180" y="5418038"/>
              <a:ext cx="336926" cy="336926"/>
            </a:xfrm>
            <a:prstGeom prst="rect">
              <a:avLst/>
            </a:prstGeom>
          </p:spPr>
        </p:pic>
        <p:pic>
          <p:nvPicPr>
            <p:cNvPr id="38" name="Picture 37">
              <a:extLst>
                <a:ext uri="{FF2B5EF4-FFF2-40B4-BE49-F238E27FC236}">
                  <a16:creationId xmlns:a16="http://schemas.microsoft.com/office/drawing/2014/main" id="{A947110E-927A-4A46-BA04-ED249953D869}"/>
                </a:ext>
              </a:extLst>
            </p:cNvPr>
            <p:cNvPicPr>
              <a:picLocks noChangeAspect="1"/>
            </p:cNvPicPr>
            <p:nvPr/>
          </p:nvPicPr>
          <p:blipFill>
            <a:blip r:embed="rId6"/>
            <a:srcRect/>
            <a:stretch/>
          </p:blipFill>
          <p:spPr>
            <a:xfrm>
              <a:off x="3914129" y="2711913"/>
              <a:ext cx="354225" cy="354225"/>
            </a:xfrm>
            <a:prstGeom prst="rect">
              <a:avLst/>
            </a:prstGeom>
          </p:spPr>
        </p:pic>
        <p:pic>
          <p:nvPicPr>
            <p:cNvPr id="40" name="Picture 39">
              <a:extLst>
                <a:ext uri="{FF2B5EF4-FFF2-40B4-BE49-F238E27FC236}">
                  <a16:creationId xmlns:a16="http://schemas.microsoft.com/office/drawing/2014/main" id="{97EEB422-CA73-4F4B-9D76-42D9A6E70475}"/>
                </a:ext>
              </a:extLst>
            </p:cNvPr>
            <p:cNvPicPr>
              <a:picLocks noChangeAspect="1"/>
            </p:cNvPicPr>
            <p:nvPr/>
          </p:nvPicPr>
          <p:blipFill>
            <a:blip r:embed="rId7"/>
            <a:stretch>
              <a:fillRect/>
            </a:stretch>
          </p:blipFill>
          <p:spPr>
            <a:xfrm>
              <a:off x="3904180" y="2057400"/>
              <a:ext cx="364174" cy="364174"/>
            </a:xfrm>
            <a:prstGeom prst="rect">
              <a:avLst/>
            </a:prstGeom>
          </p:spPr>
        </p:pic>
        <p:pic>
          <p:nvPicPr>
            <p:cNvPr id="42" name="Picture 41">
              <a:extLst>
                <a:ext uri="{FF2B5EF4-FFF2-40B4-BE49-F238E27FC236}">
                  <a16:creationId xmlns:a16="http://schemas.microsoft.com/office/drawing/2014/main" id="{D6030D18-290B-47DD-B3C9-94E4719E59C7}"/>
                </a:ext>
              </a:extLst>
            </p:cNvPr>
            <p:cNvPicPr>
              <a:picLocks noChangeAspect="1"/>
            </p:cNvPicPr>
            <p:nvPr/>
          </p:nvPicPr>
          <p:blipFill>
            <a:blip r:embed="rId8"/>
            <a:stretch>
              <a:fillRect/>
            </a:stretch>
          </p:blipFill>
          <p:spPr>
            <a:xfrm>
              <a:off x="3914129" y="4739594"/>
              <a:ext cx="364637" cy="364637"/>
            </a:xfrm>
            <a:prstGeom prst="rect">
              <a:avLst/>
            </a:prstGeom>
          </p:spPr>
        </p:pic>
        <p:pic>
          <p:nvPicPr>
            <p:cNvPr id="44" name="Picture 43">
              <a:extLst>
                <a:ext uri="{FF2B5EF4-FFF2-40B4-BE49-F238E27FC236}">
                  <a16:creationId xmlns:a16="http://schemas.microsoft.com/office/drawing/2014/main" id="{C8150BA5-8574-4C93-AE6E-78F027536D0D}"/>
                </a:ext>
              </a:extLst>
            </p:cNvPr>
            <p:cNvPicPr>
              <a:picLocks noChangeAspect="1"/>
            </p:cNvPicPr>
            <p:nvPr/>
          </p:nvPicPr>
          <p:blipFill>
            <a:blip r:embed="rId9"/>
            <a:stretch>
              <a:fillRect/>
            </a:stretch>
          </p:blipFill>
          <p:spPr>
            <a:xfrm>
              <a:off x="3865995" y="3429000"/>
              <a:ext cx="402359" cy="402359"/>
            </a:xfrm>
            <a:prstGeom prst="rect">
              <a:avLst/>
            </a:prstGeom>
          </p:spPr>
        </p:pic>
        <p:pic>
          <p:nvPicPr>
            <p:cNvPr id="46" name="Picture 45">
              <a:extLst>
                <a:ext uri="{FF2B5EF4-FFF2-40B4-BE49-F238E27FC236}">
                  <a16:creationId xmlns:a16="http://schemas.microsoft.com/office/drawing/2014/main" id="{D4708B77-F7D1-4B72-9C64-1ABEE4F67286}"/>
                </a:ext>
              </a:extLst>
            </p:cNvPr>
            <p:cNvPicPr>
              <a:picLocks noChangeAspect="1"/>
            </p:cNvPicPr>
            <p:nvPr/>
          </p:nvPicPr>
          <p:blipFill>
            <a:blip r:embed="rId10"/>
            <a:stretch>
              <a:fillRect/>
            </a:stretch>
          </p:blipFill>
          <p:spPr>
            <a:xfrm>
              <a:off x="3907343" y="714200"/>
              <a:ext cx="361125" cy="361125"/>
            </a:xfrm>
            <a:prstGeom prst="rect">
              <a:avLst/>
            </a:prstGeom>
          </p:spPr>
        </p:pic>
        <p:pic>
          <p:nvPicPr>
            <p:cNvPr id="48" name="Picture 47">
              <a:extLst>
                <a:ext uri="{FF2B5EF4-FFF2-40B4-BE49-F238E27FC236}">
                  <a16:creationId xmlns:a16="http://schemas.microsoft.com/office/drawing/2014/main" id="{B89C9050-9074-453D-9CAC-16DB65D1B51A}"/>
                </a:ext>
              </a:extLst>
            </p:cNvPr>
            <p:cNvPicPr>
              <a:picLocks noChangeAspect="1"/>
            </p:cNvPicPr>
            <p:nvPr/>
          </p:nvPicPr>
          <p:blipFill>
            <a:blip r:embed="rId11"/>
            <a:stretch>
              <a:fillRect/>
            </a:stretch>
          </p:blipFill>
          <p:spPr>
            <a:xfrm>
              <a:off x="3914129" y="1357019"/>
              <a:ext cx="361126" cy="361126"/>
            </a:xfrm>
            <a:prstGeom prst="rect">
              <a:avLst/>
            </a:prstGeom>
          </p:spPr>
        </p:pic>
        <p:pic>
          <p:nvPicPr>
            <p:cNvPr id="50" name="Picture 49">
              <a:extLst>
                <a:ext uri="{FF2B5EF4-FFF2-40B4-BE49-F238E27FC236}">
                  <a16:creationId xmlns:a16="http://schemas.microsoft.com/office/drawing/2014/main" id="{F7578E1C-9C69-48D3-B9ED-D3B7E2C60C05}"/>
                </a:ext>
              </a:extLst>
            </p:cNvPr>
            <p:cNvPicPr>
              <a:picLocks noChangeAspect="1"/>
            </p:cNvPicPr>
            <p:nvPr/>
          </p:nvPicPr>
          <p:blipFill>
            <a:blip r:embed="rId12"/>
            <a:stretch>
              <a:fillRect/>
            </a:stretch>
          </p:blipFill>
          <p:spPr>
            <a:xfrm>
              <a:off x="3914128" y="4096044"/>
              <a:ext cx="361125" cy="361125"/>
            </a:xfrm>
            <a:prstGeom prst="rect">
              <a:avLst/>
            </a:prstGeom>
          </p:spPr>
        </p:pic>
        <p:pic>
          <p:nvPicPr>
            <p:cNvPr id="56" name="Picture 55">
              <a:extLst>
                <a:ext uri="{FF2B5EF4-FFF2-40B4-BE49-F238E27FC236}">
                  <a16:creationId xmlns:a16="http://schemas.microsoft.com/office/drawing/2014/main" id="{21E02218-D574-43D5-ABFC-C40F9808AA12}"/>
                </a:ext>
              </a:extLst>
            </p:cNvPr>
            <p:cNvPicPr>
              <a:picLocks noChangeAspect="1"/>
            </p:cNvPicPr>
            <p:nvPr/>
          </p:nvPicPr>
          <p:blipFill>
            <a:blip r:embed="rId13"/>
            <a:stretch>
              <a:fillRect/>
            </a:stretch>
          </p:blipFill>
          <p:spPr>
            <a:xfrm>
              <a:off x="3865995" y="6057056"/>
              <a:ext cx="389038" cy="389038"/>
            </a:xfrm>
            <a:prstGeom prst="rect">
              <a:avLst/>
            </a:prstGeom>
          </p:spPr>
        </p:pic>
      </p:grpSp>
    </p:spTree>
    <p:extLst>
      <p:ext uri="{BB962C8B-B14F-4D97-AF65-F5344CB8AC3E}">
        <p14:creationId xmlns:p14="http://schemas.microsoft.com/office/powerpoint/2010/main" val="4716505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DE3B-1334-4BC1-95BB-6928BB0E88A9}"/>
              </a:ext>
            </a:extLst>
          </p:cNvPr>
          <p:cNvSpPr>
            <a:spLocks noGrp="1"/>
          </p:cNvSpPr>
          <p:nvPr>
            <p:ph type="title"/>
          </p:nvPr>
        </p:nvSpPr>
        <p:spPr/>
        <p:txBody>
          <a:bodyPr/>
          <a:lstStyle/>
          <a:p>
            <a:r>
              <a:rPr lang="en-US" dirty="0">
                <a:cs typeface="Segoe UI"/>
              </a:rPr>
              <a:t>Endpoint Protection</a:t>
            </a:r>
            <a:endParaRPr lang="en-US" dirty="0"/>
          </a:p>
        </p:txBody>
      </p:sp>
      <p:pic>
        <p:nvPicPr>
          <p:cNvPr id="4" name="Picture 4" descr="Install an end protection solution and sue Security Center to monitor the solution. ">
            <a:extLst>
              <a:ext uri="{FF2B5EF4-FFF2-40B4-BE49-F238E27FC236}">
                <a16:creationId xmlns:a16="http://schemas.microsoft.com/office/drawing/2014/main" id="{26A34E20-A2DD-46C5-823E-19F194C15A9F}"/>
              </a:ext>
            </a:extLst>
          </p:cNvPr>
          <p:cNvPicPr>
            <a:picLocks noChangeAspect="1"/>
          </p:cNvPicPr>
          <p:nvPr/>
        </p:nvPicPr>
        <p:blipFill>
          <a:blip r:embed="rId3"/>
          <a:stretch>
            <a:fillRect/>
          </a:stretch>
        </p:blipFill>
        <p:spPr>
          <a:xfrm>
            <a:off x="1666632" y="1510447"/>
            <a:ext cx="8350737" cy="2156797"/>
          </a:xfrm>
          <a:prstGeom prst="rect">
            <a:avLst/>
          </a:prstGeom>
        </p:spPr>
      </p:pic>
      <p:sp>
        <p:nvSpPr>
          <p:cNvPr id="6" name="Rectangle 5">
            <a:extLst>
              <a:ext uri="{FF2B5EF4-FFF2-40B4-BE49-F238E27FC236}">
                <a16:creationId xmlns:a16="http://schemas.microsoft.com/office/drawing/2014/main" id="{EC7F2F60-37C9-4B6C-9C55-66ACDDFEE976}"/>
              </a:ext>
            </a:extLst>
          </p:cNvPr>
          <p:cNvSpPr/>
          <p:nvPr/>
        </p:nvSpPr>
        <p:spPr>
          <a:xfrm>
            <a:off x="515683" y="4435323"/>
            <a:ext cx="3590258" cy="207067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Endpoint systems interact directly with users</a:t>
            </a:r>
          </a:p>
        </p:txBody>
      </p:sp>
      <p:sp>
        <p:nvSpPr>
          <p:cNvPr id="8" name="Rectangle 7">
            <a:extLst>
              <a:ext uri="{FF2B5EF4-FFF2-40B4-BE49-F238E27FC236}">
                <a16:creationId xmlns:a16="http://schemas.microsoft.com/office/drawing/2014/main" id="{6D687B37-365A-44E0-A17C-ADBBCB60685E}"/>
              </a:ext>
            </a:extLst>
          </p:cNvPr>
          <p:cNvSpPr/>
          <p:nvPr/>
        </p:nvSpPr>
        <p:spPr>
          <a:xfrm>
            <a:off x="4218100" y="4435323"/>
            <a:ext cx="3590258" cy="207067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Endpoint systems are typically vulnerable to security attacks</a:t>
            </a:r>
          </a:p>
        </p:txBody>
      </p:sp>
      <p:sp>
        <p:nvSpPr>
          <p:cNvPr id="12" name="Rectangle 11">
            <a:extLst>
              <a:ext uri="{FF2B5EF4-FFF2-40B4-BE49-F238E27FC236}">
                <a16:creationId xmlns:a16="http://schemas.microsoft.com/office/drawing/2014/main" id="{71966D03-1ED3-47C8-8C29-DAC990ADBDC4}"/>
              </a:ext>
            </a:extLst>
          </p:cNvPr>
          <p:cNvSpPr/>
          <p:nvPr/>
        </p:nvSpPr>
        <p:spPr>
          <a:xfrm>
            <a:off x="7920518" y="4435324"/>
            <a:ext cx="3590257" cy="207067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Azure Security Center provides the tools you need to harden your network, secure your services, and solidify your security posture</a:t>
            </a:r>
          </a:p>
        </p:txBody>
      </p:sp>
      <p:sp>
        <p:nvSpPr>
          <p:cNvPr id="14" name="Rectangle 13">
            <a:extLst>
              <a:ext uri="{FF2B5EF4-FFF2-40B4-BE49-F238E27FC236}">
                <a16:creationId xmlns:a16="http://schemas.microsoft.com/office/drawing/2014/main" id="{9C4E3BAC-5897-4E3A-8F61-F93318DD7759}"/>
              </a:ext>
              <a:ext uri="{C183D7F6-B498-43B3-948B-1728B52AA6E4}">
                <adec:decorative xmlns:adec="http://schemas.microsoft.com/office/drawing/2017/decorative" val="1"/>
              </a:ext>
            </a:extLst>
          </p:cNvPr>
          <p:cNvSpPr/>
          <p:nvPr/>
        </p:nvSpPr>
        <p:spPr bwMode="auto">
          <a:xfrm>
            <a:off x="515683" y="1103838"/>
            <a:ext cx="10995092" cy="318241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479019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D710-83E5-4EDC-BF12-13D31D7F8366}"/>
              </a:ext>
            </a:extLst>
          </p:cNvPr>
          <p:cNvSpPr>
            <a:spLocks noGrp="1"/>
          </p:cNvSpPr>
          <p:nvPr>
            <p:ph type="title"/>
          </p:nvPr>
        </p:nvSpPr>
        <p:spPr/>
        <p:txBody>
          <a:bodyPr/>
          <a:lstStyle/>
          <a:p>
            <a:r>
              <a:rPr lang="en-US" dirty="0"/>
              <a:t>Privileged Access Device Strategy</a:t>
            </a:r>
          </a:p>
        </p:txBody>
      </p:sp>
      <p:grpSp>
        <p:nvGrpSpPr>
          <p:cNvPr id="4" name="Group 3">
            <a:extLst>
              <a:ext uri="{FF2B5EF4-FFF2-40B4-BE49-F238E27FC236}">
                <a16:creationId xmlns:a16="http://schemas.microsoft.com/office/drawing/2014/main" id="{5BE285DF-A963-4833-B2CC-6A5144B8B4F1}"/>
              </a:ext>
            </a:extLst>
          </p:cNvPr>
          <p:cNvGrpSpPr/>
          <p:nvPr/>
        </p:nvGrpSpPr>
        <p:grpSpPr>
          <a:xfrm>
            <a:off x="235974" y="1911720"/>
            <a:ext cx="6831155" cy="3436944"/>
            <a:chOff x="226142" y="948243"/>
            <a:chExt cx="6831155" cy="3436944"/>
          </a:xfrm>
        </p:grpSpPr>
        <p:pic>
          <p:nvPicPr>
            <p:cNvPr id="1026" name="Picture 2" descr="Secure workstation Levels">
              <a:extLst>
                <a:ext uri="{FF2B5EF4-FFF2-40B4-BE49-F238E27FC236}">
                  <a16:creationId xmlns:a16="http://schemas.microsoft.com/office/drawing/2014/main" id="{3B2147CB-3572-4C15-9F48-A28F85105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42" y="1256020"/>
              <a:ext cx="6831155" cy="31291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E6FCBEC-9782-49E1-8ABC-1F366463FF44}"/>
                </a:ext>
              </a:extLst>
            </p:cNvPr>
            <p:cNvSpPr txBox="1"/>
            <p:nvPr/>
          </p:nvSpPr>
          <p:spPr>
            <a:xfrm>
              <a:off x="2427636" y="948243"/>
              <a:ext cx="2907784" cy="369332"/>
            </a:xfrm>
            <a:prstGeom prst="rect">
              <a:avLst/>
            </a:prstGeom>
            <a:noFill/>
          </p:spPr>
          <p:txBody>
            <a:bodyPr wrap="none" lIns="0" tIns="0" rIns="0" bIns="0" rtlCol="0">
              <a:spAutoFit/>
            </a:bodyPr>
            <a:lstStyle/>
            <a:p>
              <a:pPr algn="l"/>
              <a:r>
                <a:rPr lang="en-US" sz="2400" dirty="0">
                  <a:gradFill>
                    <a:gsLst>
                      <a:gs pos="2917">
                        <a:schemeClr val="tx1"/>
                      </a:gs>
                      <a:gs pos="30000">
                        <a:schemeClr val="tx1"/>
                      </a:gs>
                    </a:gsLst>
                    <a:lin ang="5400000" scaled="0"/>
                  </a:gradFill>
                </a:rPr>
                <a:t>Secure from the OEM</a:t>
              </a:r>
            </a:p>
          </p:txBody>
        </p:sp>
      </p:grpSp>
      <p:graphicFrame>
        <p:nvGraphicFramePr>
          <p:cNvPr id="5" name="Table 5">
            <a:extLst>
              <a:ext uri="{FF2B5EF4-FFF2-40B4-BE49-F238E27FC236}">
                <a16:creationId xmlns:a16="http://schemas.microsoft.com/office/drawing/2014/main" id="{6E4223F9-7663-4F9E-A4EC-6FD52FF0BB40}"/>
              </a:ext>
            </a:extLst>
          </p:cNvPr>
          <p:cNvGraphicFramePr>
            <a:graphicFrameLocks noGrp="1"/>
          </p:cNvGraphicFramePr>
          <p:nvPr>
            <p:extLst>
              <p:ext uri="{D42A27DB-BD31-4B8C-83A1-F6EECF244321}">
                <p14:modId xmlns:p14="http://schemas.microsoft.com/office/powerpoint/2010/main" val="1854465984"/>
              </p:ext>
            </p:extLst>
          </p:nvPr>
        </p:nvGraphicFramePr>
        <p:xfrm>
          <a:off x="7561007" y="1557552"/>
          <a:ext cx="4395019" cy="4145280"/>
        </p:xfrm>
        <a:graphic>
          <a:graphicData uri="http://schemas.openxmlformats.org/drawingml/2006/table">
            <a:tbl>
              <a:tblPr firstRow="1" bandRow="1">
                <a:tableStyleId>{5C22544A-7EE6-4342-B048-85BDC9FD1C3A}</a:tableStyleId>
              </a:tblPr>
              <a:tblGrid>
                <a:gridCol w="4395019">
                  <a:extLst>
                    <a:ext uri="{9D8B030D-6E8A-4147-A177-3AD203B41FA5}">
                      <a16:colId xmlns:a16="http://schemas.microsoft.com/office/drawing/2014/main" val="1412337031"/>
                    </a:ext>
                  </a:extLst>
                </a:gridCol>
              </a:tblGrid>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1" i="0" kern="1200" dirty="0">
                          <a:solidFill>
                            <a:schemeClr val="lt1"/>
                          </a:solidFill>
                          <a:effectLst/>
                          <a:latin typeface="+mn-lt"/>
                          <a:ea typeface="+mn-ea"/>
                          <a:cs typeface="+mn-cs"/>
                        </a:rPr>
                        <a:t>Hardware Root-of-Trust          </a:t>
                      </a:r>
                    </a:p>
                  </a:txBody>
                  <a:tcPr/>
                </a:tc>
                <a:extLst>
                  <a:ext uri="{0D108BD9-81ED-4DB2-BD59-A6C34878D82A}">
                    <a16:rowId xmlns:a16="http://schemas.microsoft.com/office/drawing/2014/main" val="2311856503"/>
                  </a:ext>
                </a:extLst>
              </a:tr>
              <a:tr h="370840">
                <a:tc>
                  <a:txBody>
                    <a:bodyPr/>
                    <a:lstStyle/>
                    <a:p>
                      <a:pPr marL="285750" indent="-285750">
                        <a:buFont typeface="Arial" panose="020B0604020202020204" pitchFamily="34" charset="0"/>
                        <a:buChar char="•"/>
                      </a:pPr>
                      <a:r>
                        <a:rPr lang="en-US" sz="2000" dirty="0"/>
                        <a:t>Trusted Platform Module (TPM) 2.0</a:t>
                      </a:r>
                    </a:p>
                    <a:p>
                      <a:pPr marL="285750" indent="-285750">
                        <a:buFont typeface="Arial" panose="020B0604020202020204" pitchFamily="34" charset="0"/>
                        <a:buChar char="•"/>
                      </a:pPr>
                      <a:r>
                        <a:rPr lang="en-US" sz="2000" dirty="0"/>
                        <a:t>BitLocker Drive Encryption</a:t>
                      </a:r>
                    </a:p>
                    <a:p>
                      <a:pPr marL="285750" indent="-285750">
                        <a:buFont typeface="Arial" panose="020B0604020202020204" pitchFamily="34" charset="0"/>
                        <a:buChar char="•"/>
                      </a:pPr>
                      <a:r>
                        <a:rPr lang="en-US" sz="2000" dirty="0"/>
                        <a:t>UEFI Secure Boot</a:t>
                      </a:r>
                    </a:p>
                    <a:p>
                      <a:pPr marL="285750" indent="-285750">
                        <a:buFont typeface="Arial" panose="020B0604020202020204" pitchFamily="34" charset="0"/>
                        <a:buChar char="•"/>
                      </a:pPr>
                      <a:r>
                        <a:rPr lang="en-US" sz="2000" dirty="0"/>
                        <a:t>Drivers and Firmware Distributed through Windows Update</a:t>
                      </a:r>
                    </a:p>
                    <a:p>
                      <a:pPr marL="285750" indent="-285750">
                        <a:buFont typeface="Arial" panose="020B0604020202020204" pitchFamily="34" charset="0"/>
                        <a:buChar char="•"/>
                      </a:pPr>
                      <a:r>
                        <a:rPr lang="en-US" sz="2000" dirty="0"/>
                        <a:t>Virtualization and HVCI Enabled</a:t>
                      </a:r>
                    </a:p>
                    <a:p>
                      <a:pPr marL="285750" indent="-285750">
                        <a:buFont typeface="Arial" panose="020B0604020202020204" pitchFamily="34" charset="0"/>
                        <a:buChar char="•"/>
                      </a:pPr>
                      <a:r>
                        <a:rPr lang="en-US" sz="2000" dirty="0"/>
                        <a:t>Drivers and Apps HVCI-Ready</a:t>
                      </a:r>
                    </a:p>
                    <a:p>
                      <a:pPr marL="285750" indent="-285750">
                        <a:buFont typeface="Arial" panose="020B0604020202020204" pitchFamily="34" charset="0"/>
                        <a:buChar char="•"/>
                      </a:pPr>
                      <a:r>
                        <a:rPr lang="en-US" sz="2000" dirty="0"/>
                        <a:t>Windows Hello</a:t>
                      </a:r>
                    </a:p>
                    <a:p>
                      <a:pPr marL="285750" indent="-285750">
                        <a:buFont typeface="Arial" panose="020B0604020202020204" pitchFamily="34" charset="0"/>
                        <a:buChar char="•"/>
                      </a:pPr>
                      <a:r>
                        <a:rPr lang="en-US" sz="2000" dirty="0"/>
                        <a:t>DMA I/O Protection</a:t>
                      </a:r>
                    </a:p>
                    <a:p>
                      <a:pPr marL="285750" indent="-285750">
                        <a:buFont typeface="Arial" panose="020B0604020202020204" pitchFamily="34" charset="0"/>
                        <a:buChar char="•"/>
                      </a:pPr>
                      <a:r>
                        <a:rPr lang="en-US" sz="2000" dirty="0"/>
                        <a:t>System Guard</a:t>
                      </a:r>
                    </a:p>
                    <a:p>
                      <a:pPr marL="285750" indent="-285750">
                        <a:buFont typeface="Arial" panose="020B0604020202020204" pitchFamily="34" charset="0"/>
                        <a:buChar char="•"/>
                      </a:pPr>
                      <a:r>
                        <a:rPr lang="en-US" sz="2000" dirty="0"/>
                        <a:t>Modern Standby</a:t>
                      </a:r>
                    </a:p>
                    <a:p>
                      <a:endParaRPr lang="en-US" sz="2000" dirty="0"/>
                    </a:p>
                  </a:txBody>
                  <a:tcPr/>
                </a:tc>
                <a:extLst>
                  <a:ext uri="{0D108BD9-81ED-4DB2-BD59-A6C34878D82A}">
                    <a16:rowId xmlns:a16="http://schemas.microsoft.com/office/drawing/2014/main" val="1971279980"/>
                  </a:ext>
                </a:extLst>
              </a:tr>
            </a:tbl>
          </a:graphicData>
        </a:graphic>
      </p:graphicFrame>
    </p:spTree>
    <p:extLst>
      <p:ext uri="{BB962C8B-B14F-4D97-AF65-F5344CB8AC3E}">
        <p14:creationId xmlns:p14="http://schemas.microsoft.com/office/powerpoint/2010/main" val="152578619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9A84-1861-4D16-9C39-414B7B5D1BFD}"/>
              </a:ext>
            </a:extLst>
          </p:cNvPr>
          <p:cNvSpPr>
            <a:spLocks noGrp="1"/>
          </p:cNvSpPr>
          <p:nvPr>
            <p:ph type="title"/>
          </p:nvPr>
        </p:nvSpPr>
        <p:spPr/>
        <p:txBody>
          <a:bodyPr/>
          <a:lstStyle/>
          <a:p>
            <a:r>
              <a:rPr lang="en-US" dirty="0">
                <a:ea typeface="+mj-lt"/>
                <a:cs typeface="+mj-lt"/>
              </a:rPr>
              <a:t>Privileged Access Workstations</a:t>
            </a:r>
            <a:endParaRPr lang="en-US" dirty="0"/>
          </a:p>
        </p:txBody>
      </p:sp>
      <p:pic>
        <p:nvPicPr>
          <p:cNvPr id="7" name="Picture 6" descr="An Admin PAW protects resources from attackers. ">
            <a:extLst>
              <a:ext uri="{FF2B5EF4-FFF2-40B4-BE49-F238E27FC236}">
                <a16:creationId xmlns:a16="http://schemas.microsoft.com/office/drawing/2014/main" id="{CB1F153B-7336-4B6A-B1B1-8B191964103D}"/>
              </a:ext>
            </a:extLst>
          </p:cNvPr>
          <p:cNvPicPr>
            <a:picLocks noChangeAspect="1"/>
          </p:cNvPicPr>
          <p:nvPr/>
        </p:nvPicPr>
        <p:blipFill>
          <a:blip r:embed="rId3"/>
          <a:stretch>
            <a:fillRect/>
          </a:stretch>
        </p:blipFill>
        <p:spPr>
          <a:xfrm>
            <a:off x="1043873" y="1678815"/>
            <a:ext cx="9572625" cy="1600200"/>
          </a:xfrm>
          <a:prstGeom prst="rect">
            <a:avLst/>
          </a:prstGeom>
        </p:spPr>
      </p:pic>
      <p:sp>
        <p:nvSpPr>
          <p:cNvPr id="4" name="Rectangle 3">
            <a:extLst>
              <a:ext uri="{FF2B5EF4-FFF2-40B4-BE49-F238E27FC236}">
                <a16:creationId xmlns:a16="http://schemas.microsoft.com/office/drawing/2014/main" id="{E431625F-2C67-424A-AF7C-1CD0A3C24F6B}"/>
              </a:ext>
            </a:extLst>
          </p:cNvPr>
          <p:cNvSpPr/>
          <p:nvPr/>
        </p:nvSpPr>
        <p:spPr>
          <a:xfrm>
            <a:off x="515683" y="4502001"/>
            <a:ext cx="3590258" cy="207067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Separate dedicated administrative accounts and workstations.</a:t>
            </a:r>
          </a:p>
        </p:txBody>
      </p:sp>
      <p:sp>
        <p:nvSpPr>
          <p:cNvPr id="6" name="Rectangle 5">
            <a:extLst>
              <a:ext uri="{FF2B5EF4-FFF2-40B4-BE49-F238E27FC236}">
                <a16:creationId xmlns:a16="http://schemas.microsoft.com/office/drawing/2014/main" id="{5953A313-3E14-45AD-A26A-78869D5568B0}"/>
              </a:ext>
              <a:ext uri="{C183D7F6-B498-43B3-948B-1728B52AA6E4}">
                <adec:decorative xmlns:adec="http://schemas.microsoft.com/office/drawing/2017/decorative" val="1"/>
              </a:ext>
            </a:extLst>
          </p:cNvPr>
          <p:cNvSpPr/>
          <p:nvPr/>
        </p:nvSpPr>
        <p:spPr bwMode="auto">
          <a:xfrm>
            <a:off x="515683" y="1103838"/>
            <a:ext cx="10995092" cy="318241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FBC4E249-9B74-4CBF-8784-4921C469FA83}"/>
              </a:ext>
            </a:extLst>
          </p:cNvPr>
          <p:cNvSpPr/>
          <p:nvPr/>
        </p:nvSpPr>
        <p:spPr>
          <a:xfrm>
            <a:off x="4231940" y="4502001"/>
            <a:ext cx="3590258" cy="207067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Protects from Internet attacks and threat vectors phishing attacks, application and OS vulnerabilities, and credential theft attack</a:t>
            </a:r>
          </a:p>
        </p:txBody>
      </p:sp>
      <p:sp>
        <p:nvSpPr>
          <p:cNvPr id="12" name="Rectangle 11">
            <a:extLst>
              <a:ext uri="{FF2B5EF4-FFF2-40B4-BE49-F238E27FC236}">
                <a16:creationId xmlns:a16="http://schemas.microsoft.com/office/drawing/2014/main" id="{F3F12D3E-DF2A-416E-8BB6-4FB4C8169EDA}"/>
              </a:ext>
            </a:extLst>
          </p:cNvPr>
          <p:cNvSpPr/>
          <p:nvPr/>
        </p:nvSpPr>
        <p:spPr>
          <a:xfrm>
            <a:off x="7934358" y="4502002"/>
            <a:ext cx="3590257" cy="207067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Appropriate for accounts with access to high value assets -Administrators and High Sensitivity Information Workers</a:t>
            </a:r>
          </a:p>
        </p:txBody>
      </p:sp>
    </p:spTree>
    <p:extLst>
      <p:ext uri="{BB962C8B-B14F-4D97-AF65-F5344CB8AC3E}">
        <p14:creationId xmlns:p14="http://schemas.microsoft.com/office/powerpoint/2010/main" val="219579022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6D48-0B29-460A-8002-4ED3F8320615}"/>
              </a:ext>
            </a:extLst>
          </p:cNvPr>
          <p:cNvSpPr>
            <a:spLocks noGrp="1"/>
          </p:cNvSpPr>
          <p:nvPr>
            <p:ph type="title"/>
          </p:nvPr>
        </p:nvSpPr>
        <p:spPr/>
        <p:txBody>
          <a:bodyPr/>
          <a:lstStyle/>
          <a:p>
            <a:r>
              <a:rPr lang="en-US" dirty="0">
                <a:cs typeface="Segoe UI"/>
              </a:rPr>
              <a:t>Virtual Machine Templates</a:t>
            </a:r>
            <a:endParaRPr lang="en-US" dirty="0"/>
          </a:p>
        </p:txBody>
      </p:sp>
      <p:sp>
        <p:nvSpPr>
          <p:cNvPr id="3" name="Rectangle 2">
            <a:extLst>
              <a:ext uri="{FF2B5EF4-FFF2-40B4-BE49-F238E27FC236}">
                <a16:creationId xmlns:a16="http://schemas.microsoft.com/office/drawing/2014/main" id="{228B3001-2BD0-40D4-94DF-EC8A62750BAE}"/>
              </a:ext>
            </a:extLst>
          </p:cNvPr>
          <p:cNvSpPr/>
          <p:nvPr/>
        </p:nvSpPr>
        <p:spPr>
          <a:xfrm>
            <a:off x="588264" y="1311114"/>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Improves consistency</a:t>
            </a:r>
          </a:p>
        </p:txBody>
      </p:sp>
      <p:sp>
        <p:nvSpPr>
          <p:cNvPr id="8" name="Rectangle 7">
            <a:extLst>
              <a:ext uri="{FF2B5EF4-FFF2-40B4-BE49-F238E27FC236}">
                <a16:creationId xmlns:a16="http://schemas.microsoft.com/office/drawing/2014/main" id="{6F46243E-33D3-48F3-96A2-34CAEA662B06}"/>
              </a:ext>
            </a:extLst>
          </p:cNvPr>
          <p:cNvSpPr/>
          <p:nvPr/>
        </p:nvSpPr>
        <p:spPr>
          <a:xfrm>
            <a:off x="588264" y="1952010"/>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Express complex deployments</a:t>
            </a:r>
          </a:p>
        </p:txBody>
      </p:sp>
      <p:sp>
        <p:nvSpPr>
          <p:cNvPr id="10" name="Rectangle 9">
            <a:extLst>
              <a:ext uri="{FF2B5EF4-FFF2-40B4-BE49-F238E27FC236}">
                <a16:creationId xmlns:a16="http://schemas.microsoft.com/office/drawing/2014/main" id="{18A78763-9EB4-431A-98AE-0552AC22EEAD}"/>
              </a:ext>
            </a:extLst>
          </p:cNvPr>
          <p:cNvSpPr/>
          <p:nvPr/>
        </p:nvSpPr>
        <p:spPr>
          <a:xfrm>
            <a:off x="588264" y="2592906"/>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dirty="0">
                <a:ln>
                  <a:noFill/>
                </a:ln>
                <a:effectLst/>
                <a:uLnTx/>
                <a:uFillTx/>
                <a:latin typeface="Segoe UI"/>
                <a:ea typeface="+mn-ea"/>
                <a:cs typeface="+mn-cs"/>
              </a:rPr>
              <a:t>Reduce manual, error prone tasks</a:t>
            </a:r>
          </a:p>
        </p:txBody>
      </p:sp>
      <p:sp>
        <p:nvSpPr>
          <p:cNvPr id="12" name="Rectangle 11">
            <a:extLst>
              <a:ext uri="{FF2B5EF4-FFF2-40B4-BE49-F238E27FC236}">
                <a16:creationId xmlns:a16="http://schemas.microsoft.com/office/drawing/2014/main" id="{61C42844-D7D1-4DE6-8EAD-FCD80616171C}"/>
              </a:ext>
            </a:extLst>
          </p:cNvPr>
          <p:cNvSpPr/>
          <p:nvPr/>
        </p:nvSpPr>
        <p:spPr>
          <a:xfrm>
            <a:off x="588264" y="3233802"/>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Express requirements through code</a:t>
            </a:r>
          </a:p>
        </p:txBody>
      </p:sp>
      <p:sp>
        <p:nvSpPr>
          <p:cNvPr id="14" name="Rectangle 13">
            <a:extLst>
              <a:ext uri="{FF2B5EF4-FFF2-40B4-BE49-F238E27FC236}">
                <a16:creationId xmlns:a16="http://schemas.microsoft.com/office/drawing/2014/main" id="{B7768AF1-0A5E-4B2A-83BE-D915C88B008B}"/>
              </a:ext>
            </a:extLst>
          </p:cNvPr>
          <p:cNvSpPr/>
          <p:nvPr/>
        </p:nvSpPr>
        <p:spPr>
          <a:xfrm>
            <a:off x="588264" y="3874698"/>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Promotes reuse</a:t>
            </a:r>
          </a:p>
        </p:txBody>
      </p:sp>
      <p:sp>
        <p:nvSpPr>
          <p:cNvPr id="16" name="Rectangle 15">
            <a:extLst>
              <a:ext uri="{FF2B5EF4-FFF2-40B4-BE49-F238E27FC236}">
                <a16:creationId xmlns:a16="http://schemas.microsoft.com/office/drawing/2014/main" id="{42AFC292-42F7-44FC-874A-17691BDE15EF}"/>
              </a:ext>
            </a:extLst>
          </p:cNvPr>
          <p:cNvSpPr/>
          <p:nvPr/>
        </p:nvSpPr>
        <p:spPr>
          <a:xfrm>
            <a:off x="588264" y="4523711"/>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Modular and can be linked</a:t>
            </a:r>
          </a:p>
        </p:txBody>
      </p:sp>
      <p:sp>
        <p:nvSpPr>
          <p:cNvPr id="18" name="Rectangle 17">
            <a:extLst>
              <a:ext uri="{FF2B5EF4-FFF2-40B4-BE49-F238E27FC236}">
                <a16:creationId xmlns:a16="http://schemas.microsoft.com/office/drawing/2014/main" id="{10929ACD-34E3-4A32-9855-686D2AC8443A}"/>
              </a:ext>
            </a:extLst>
          </p:cNvPr>
          <p:cNvSpPr/>
          <p:nvPr/>
        </p:nvSpPr>
        <p:spPr>
          <a:xfrm>
            <a:off x="588264" y="5172724"/>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Simplifies orchestration</a:t>
            </a:r>
          </a:p>
        </p:txBody>
      </p:sp>
      <p:sp>
        <p:nvSpPr>
          <p:cNvPr id="20" name="Rectangle 19">
            <a:extLst>
              <a:ext uri="{FF2B5EF4-FFF2-40B4-BE49-F238E27FC236}">
                <a16:creationId xmlns:a16="http://schemas.microsoft.com/office/drawing/2014/main" id="{263E963A-E814-433B-A569-2CAF409DD56A}"/>
              </a:ext>
            </a:extLst>
          </p:cNvPr>
          <p:cNvSpPr/>
          <p:nvPr/>
        </p:nvSpPr>
        <p:spPr>
          <a:xfrm>
            <a:off x="588264" y="5802893"/>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Enforces security concerns</a:t>
            </a:r>
          </a:p>
        </p:txBody>
      </p:sp>
      <p:pic>
        <p:nvPicPr>
          <p:cNvPr id="5" name="Picture 5" descr="A template used for development, production, and quality assurance.">
            <a:extLst>
              <a:ext uri="{FF2B5EF4-FFF2-40B4-BE49-F238E27FC236}">
                <a16:creationId xmlns:a16="http://schemas.microsoft.com/office/drawing/2014/main" id="{B47D81FB-E188-4196-B401-03098269DE62}"/>
              </a:ext>
            </a:extLst>
          </p:cNvPr>
          <p:cNvPicPr>
            <a:picLocks noChangeAspect="1"/>
          </p:cNvPicPr>
          <p:nvPr/>
        </p:nvPicPr>
        <p:blipFill>
          <a:blip r:embed="rId3"/>
          <a:stretch>
            <a:fillRect/>
          </a:stretch>
        </p:blipFill>
        <p:spPr>
          <a:xfrm>
            <a:off x="6343650" y="1526558"/>
            <a:ext cx="4238625" cy="4628004"/>
          </a:xfrm>
          <a:prstGeom prst="rect">
            <a:avLst/>
          </a:prstGeom>
        </p:spPr>
      </p:pic>
      <p:sp>
        <p:nvSpPr>
          <p:cNvPr id="24" name="Rectangle 23">
            <a:extLst>
              <a:ext uri="{FF2B5EF4-FFF2-40B4-BE49-F238E27FC236}">
                <a16:creationId xmlns:a16="http://schemas.microsoft.com/office/drawing/2014/main" id="{147D9FDA-9C31-4E77-B155-921EED055192}"/>
              </a:ext>
              <a:ext uri="{C183D7F6-B498-43B3-948B-1728B52AA6E4}">
                <adec:decorative xmlns:adec="http://schemas.microsoft.com/office/drawing/2017/decorative" val="1"/>
              </a:ext>
            </a:extLst>
          </p:cNvPr>
          <p:cNvSpPr/>
          <p:nvPr/>
        </p:nvSpPr>
        <p:spPr bwMode="auto">
          <a:xfrm>
            <a:off x="5486400" y="1281795"/>
            <a:ext cx="6629400" cy="490103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2528539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4747-F2B5-4865-9622-6A72BDACC879}"/>
              </a:ext>
            </a:extLst>
          </p:cNvPr>
          <p:cNvSpPr>
            <a:spLocks noGrp="1"/>
          </p:cNvSpPr>
          <p:nvPr>
            <p:ph type="title"/>
          </p:nvPr>
        </p:nvSpPr>
        <p:spPr/>
        <p:txBody>
          <a:bodyPr/>
          <a:lstStyle/>
          <a:p>
            <a:r>
              <a:rPr lang="en-US" dirty="0">
                <a:ea typeface="+mj-lt"/>
                <a:cs typeface="+mj-lt"/>
              </a:rPr>
              <a:t>Remote Access Management</a:t>
            </a:r>
            <a:endParaRPr lang="en-US" dirty="0"/>
          </a:p>
        </p:txBody>
      </p:sp>
      <p:sp>
        <p:nvSpPr>
          <p:cNvPr id="8" name="Rectangle 7">
            <a:extLst>
              <a:ext uri="{FF2B5EF4-FFF2-40B4-BE49-F238E27FC236}">
                <a16:creationId xmlns:a16="http://schemas.microsoft.com/office/drawing/2014/main" id="{1844476A-8672-4624-96F0-888C7C9D0428}"/>
              </a:ext>
            </a:extLst>
          </p:cNvPr>
          <p:cNvSpPr/>
          <p:nvPr/>
        </p:nvSpPr>
        <p:spPr>
          <a:xfrm>
            <a:off x="1147153" y="1271961"/>
            <a:ext cx="3257700" cy="111805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Remote Desktop Protocol (RDP) for Windows-based virtual machines</a:t>
            </a:r>
          </a:p>
        </p:txBody>
      </p:sp>
      <p:sp>
        <p:nvSpPr>
          <p:cNvPr id="10" name="Rectangle 9">
            <a:extLst>
              <a:ext uri="{FF2B5EF4-FFF2-40B4-BE49-F238E27FC236}">
                <a16:creationId xmlns:a16="http://schemas.microsoft.com/office/drawing/2014/main" id="{977672A0-853F-45C3-A14F-307D376A1AB5}"/>
              </a:ext>
            </a:extLst>
          </p:cNvPr>
          <p:cNvSpPr/>
          <p:nvPr/>
        </p:nvSpPr>
        <p:spPr>
          <a:xfrm>
            <a:off x="4559776" y="1271962"/>
            <a:ext cx="3257701" cy="11180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Secure Shell Protocol (SSH) for Linux based virtual machines</a:t>
            </a:r>
          </a:p>
        </p:txBody>
      </p:sp>
      <p:sp>
        <p:nvSpPr>
          <p:cNvPr id="12" name="Rectangle 11">
            <a:extLst>
              <a:ext uri="{FF2B5EF4-FFF2-40B4-BE49-F238E27FC236}">
                <a16:creationId xmlns:a16="http://schemas.microsoft.com/office/drawing/2014/main" id="{C87B8795-D15D-4789-BB5C-ABFABE7F88F4}"/>
              </a:ext>
            </a:extLst>
          </p:cNvPr>
          <p:cNvSpPr/>
          <p:nvPr/>
        </p:nvSpPr>
        <p:spPr>
          <a:xfrm>
            <a:off x="7972400" y="1271962"/>
            <a:ext cx="3257701" cy="111805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Bastion Subnet for RDP/SSH through the Portal over SSL</a:t>
            </a:r>
          </a:p>
        </p:txBody>
      </p:sp>
      <p:pic>
        <p:nvPicPr>
          <p:cNvPr id="4" name="Picture 3" descr="A Bastion subnet provides access to a virtual machine subnet. ">
            <a:extLst>
              <a:ext uri="{FF2B5EF4-FFF2-40B4-BE49-F238E27FC236}">
                <a16:creationId xmlns:a16="http://schemas.microsoft.com/office/drawing/2014/main" id="{4FBE5FFE-B0EC-44BF-9DBF-DD3C1257E8D9}"/>
              </a:ext>
            </a:extLst>
          </p:cNvPr>
          <p:cNvPicPr>
            <a:picLocks noChangeAspect="1"/>
          </p:cNvPicPr>
          <p:nvPr/>
        </p:nvPicPr>
        <p:blipFill>
          <a:blip r:embed="rId3"/>
          <a:stretch>
            <a:fillRect/>
          </a:stretch>
        </p:blipFill>
        <p:spPr>
          <a:xfrm>
            <a:off x="1566928" y="2589664"/>
            <a:ext cx="8861497" cy="3956955"/>
          </a:xfrm>
          <a:prstGeom prst="rect">
            <a:avLst/>
          </a:prstGeom>
        </p:spPr>
      </p:pic>
    </p:spTree>
    <p:extLst>
      <p:ext uri="{BB962C8B-B14F-4D97-AF65-F5344CB8AC3E}">
        <p14:creationId xmlns:p14="http://schemas.microsoft.com/office/powerpoint/2010/main" val="133299818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E5E7-7975-4C1C-90FA-4E4DF7C03AE4}"/>
              </a:ext>
            </a:extLst>
          </p:cNvPr>
          <p:cNvSpPr>
            <a:spLocks noGrp="1"/>
          </p:cNvSpPr>
          <p:nvPr>
            <p:ph type="title"/>
          </p:nvPr>
        </p:nvSpPr>
        <p:spPr/>
        <p:txBody>
          <a:bodyPr/>
          <a:lstStyle/>
          <a:p>
            <a:r>
              <a:rPr lang="en-US" dirty="0">
                <a:cs typeface="Segoe UI"/>
              </a:rPr>
              <a:t>Update Management</a:t>
            </a:r>
            <a:endParaRPr lang="en-US" dirty="0"/>
          </a:p>
        </p:txBody>
      </p:sp>
      <p:pic>
        <p:nvPicPr>
          <p:cNvPr id="4" name="Picture 4" descr="Update management steps as described in the content. ">
            <a:extLst>
              <a:ext uri="{FF2B5EF4-FFF2-40B4-BE49-F238E27FC236}">
                <a16:creationId xmlns:a16="http://schemas.microsoft.com/office/drawing/2014/main" id="{876FF866-8C13-4071-AA63-3197A01DEADA}"/>
              </a:ext>
            </a:extLst>
          </p:cNvPr>
          <p:cNvPicPr>
            <a:picLocks noChangeAspect="1"/>
          </p:cNvPicPr>
          <p:nvPr/>
        </p:nvPicPr>
        <p:blipFill>
          <a:blip r:embed="rId3"/>
          <a:stretch>
            <a:fillRect/>
          </a:stretch>
        </p:blipFill>
        <p:spPr>
          <a:xfrm>
            <a:off x="686791" y="1203377"/>
            <a:ext cx="10749147" cy="5490336"/>
          </a:xfrm>
          <a:prstGeom prst="rect">
            <a:avLst/>
          </a:prstGeom>
        </p:spPr>
      </p:pic>
      <p:sp>
        <p:nvSpPr>
          <p:cNvPr id="3" name="Rectangle 2">
            <a:extLst>
              <a:ext uri="{FF2B5EF4-FFF2-40B4-BE49-F238E27FC236}">
                <a16:creationId xmlns:a16="http://schemas.microsoft.com/office/drawing/2014/main" id="{F9B63C38-75A3-4D50-9089-F3B30E114A3A}"/>
              </a:ext>
              <a:ext uri="{C183D7F6-B498-43B3-948B-1728B52AA6E4}">
                <adec:decorative xmlns:adec="http://schemas.microsoft.com/office/drawing/2017/decorative" val="1"/>
              </a:ext>
            </a:extLst>
          </p:cNvPr>
          <p:cNvSpPr/>
          <p:nvPr/>
        </p:nvSpPr>
        <p:spPr bwMode="auto">
          <a:xfrm>
            <a:off x="558144" y="1100819"/>
            <a:ext cx="11500506" cy="5592893"/>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386A1917-8569-46F9-8FDE-F147B1EDF01D}"/>
              </a:ext>
            </a:extLst>
          </p:cNvPr>
          <p:cNvSpPr/>
          <p:nvPr/>
        </p:nvSpPr>
        <p:spPr>
          <a:xfrm>
            <a:off x="6904573" y="1408444"/>
            <a:ext cx="4660012" cy="148045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Updates for Windows and Linux machines in Azure, in on-premises environments, and in other cloud environments. </a:t>
            </a:r>
          </a:p>
        </p:txBody>
      </p:sp>
    </p:spTree>
    <p:extLst>
      <p:ext uri="{BB962C8B-B14F-4D97-AF65-F5344CB8AC3E}">
        <p14:creationId xmlns:p14="http://schemas.microsoft.com/office/powerpoint/2010/main" val="30859814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E544-F4E5-4ED2-9974-604E05AC3EF2}"/>
              </a:ext>
            </a:extLst>
          </p:cNvPr>
          <p:cNvSpPr>
            <a:spLocks noGrp="1"/>
          </p:cNvSpPr>
          <p:nvPr>
            <p:ph type="title"/>
          </p:nvPr>
        </p:nvSpPr>
        <p:spPr/>
        <p:txBody>
          <a:bodyPr/>
          <a:lstStyle/>
          <a:p>
            <a:r>
              <a:rPr lang="en-US" dirty="0">
                <a:cs typeface="Segoe UI"/>
              </a:rPr>
              <a:t>Disk Encryption</a:t>
            </a:r>
            <a:endParaRPr lang="en-US" dirty="0"/>
          </a:p>
        </p:txBody>
      </p:sp>
      <p:sp>
        <p:nvSpPr>
          <p:cNvPr id="4" name="Rectangle 3">
            <a:extLst>
              <a:ext uri="{FF2B5EF4-FFF2-40B4-BE49-F238E27FC236}">
                <a16:creationId xmlns:a16="http://schemas.microsoft.com/office/drawing/2014/main" id="{100B2022-B857-4196-A462-2EDF307F65F3}"/>
              </a:ext>
            </a:extLst>
          </p:cNvPr>
          <p:cNvSpPr/>
          <p:nvPr/>
        </p:nvSpPr>
        <p:spPr>
          <a:xfrm>
            <a:off x="515683" y="4601215"/>
            <a:ext cx="3590258" cy="207067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Provides encryption of the operating system and data disks </a:t>
            </a:r>
          </a:p>
        </p:txBody>
      </p:sp>
      <p:sp>
        <p:nvSpPr>
          <p:cNvPr id="8" name="Rectangle 7">
            <a:extLst>
              <a:ext uri="{FF2B5EF4-FFF2-40B4-BE49-F238E27FC236}">
                <a16:creationId xmlns:a16="http://schemas.microsoft.com/office/drawing/2014/main" id="{76B8D1EE-69D8-493C-B753-571FD2C33565}"/>
              </a:ext>
              <a:ext uri="{C183D7F6-B498-43B3-948B-1728B52AA6E4}">
                <adec:decorative xmlns:adec="http://schemas.microsoft.com/office/drawing/2017/decorative" val="1"/>
              </a:ext>
            </a:extLst>
          </p:cNvPr>
          <p:cNvSpPr/>
          <p:nvPr/>
        </p:nvSpPr>
        <p:spPr bwMode="auto">
          <a:xfrm>
            <a:off x="515683" y="1103837"/>
            <a:ext cx="10995092" cy="3287187"/>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28EBE49-7223-40DB-8AA7-029F8CC88C1F}"/>
              </a:ext>
            </a:extLst>
          </p:cNvPr>
          <p:cNvSpPr/>
          <p:nvPr/>
        </p:nvSpPr>
        <p:spPr>
          <a:xfrm>
            <a:off x="4231940" y="4601215"/>
            <a:ext cx="3590258" cy="207067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Windows VMs (BitLocker) and Linux VMs (DM-Crypt) </a:t>
            </a:r>
          </a:p>
        </p:txBody>
      </p:sp>
      <p:sp>
        <p:nvSpPr>
          <p:cNvPr id="12" name="Rectangle 11">
            <a:extLst>
              <a:ext uri="{FF2B5EF4-FFF2-40B4-BE49-F238E27FC236}">
                <a16:creationId xmlns:a16="http://schemas.microsoft.com/office/drawing/2014/main" id="{9877BC05-DA4A-4B28-B010-22BA3D57BBBB}"/>
              </a:ext>
            </a:extLst>
          </p:cNvPr>
          <p:cNvSpPr/>
          <p:nvPr/>
        </p:nvSpPr>
        <p:spPr>
          <a:xfrm>
            <a:off x="7948197" y="4601214"/>
            <a:ext cx="3590257" cy="207067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Stores encryption keys in a customer-managed key vault </a:t>
            </a:r>
          </a:p>
        </p:txBody>
      </p:sp>
      <p:pic>
        <p:nvPicPr>
          <p:cNvPr id="3" name="Picture 4" descr="Diagram&#10;&#10;Description automatically generated">
            <a:extLst>
              <a:ext uri="{FF2B5EF4-FFF2-40B4-BE49-F238E27FC236}">
                <a16:creationId xmlns:a16="http://schemas.microsoft.com/office/drawing/2014/main" id="{432E4E0F-D1C2-4A6C-A1A3-60DEF7320D19}"/>
              </a:ext>
            </a:extLst>
          </p:cNvPr>
          <p:cNvPicPr>
            <a:picLocks noChangeAspect="1"/>
          </p:cNvPicPr>
          <p:nvPr/>
        </p:nvPicPr>
        <p:blipFill>
          <a:blip r:embed="rId3"/>
          <a:stretch>
            <a:fillRect/>
          </a:stretch>
        </p:blipFill>
        <p:spPr>
          <a:xfrm>
            <a:off x="516835" y="1101034"/>
            <a:ext cx="10992677" cy="3338998"/>
          </a:xfrm>
          <a:prstGeom prst="rect">
            <a:avLst/>
          </a:prstGeom>
        </p:spPr>
      </p:pic>
    </p:spTree>
    <p:extLst>
      <p:ext uri="{BB962C8B-B14F-4D97-AF65-F5344CB8AC3E}">
        <p14:creationId xmlns:p14="http://schemas.microsoft.com/office/powerpoint/2010/main" val="419017272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6483-639D-49AE-BD76-FE7F8419EAD8}"/>
              </a:ext>
            </a:extLst>
          </p:cNvPr>
          <p:cNvSpPr>
            <a:spLocks noGrp="1"/>
          </p:cNvSpPr>
          <p:nvPr>
            <p:ph type="title"/>
          </p:nvPr>
        </p:nvSpPr>
        <p:spPr/>
        <p:txBody>
          <a:bodyPr/>
          <a:lstStyle/>
          <a:p>
            <a:r>
              <a:rPr lang="en-US" dirty="0">
                <a:cs typeface="Segoe UI"/>
              </a:rPr>
              <a:t>Microsoft Defender</a:t>
            </a:r>
            <a:endParaRPr lang="en-US" dirty="0"/>
          </a:p>
        </p:txBody>
      </p:sp>
      <p:sp>
        <p:nvSpPr>
          <p:cNvPr id="7" name="Rectangle 6">
            <a:extLst>
              <a:ext uri="{FF2B5EF4-FFF2-40B4-BE49-F238E27FC236}">
                <a16:creationId xmlns:a16="http://schemas.microsoft.com/office/drawing/2014/main" id="{7F1F5110-4C7D-45F9-8930-E2216CF1DF3B}"/>
              </a:ext>
            </a:extLst>
          </p:cNvPr>
          <p:cNvSpPr/>
          <p:nvPr/>
        </p:nvSpPr>
        <p:spPr>
          <a:xfrm>
            <a:off x="588260" y="1300845"/>
            <a:ext cx="3585495" cy="378550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solidFill>
                  <a:schemeClr val="accent1">
                    <a:lumMod val="50000"/>
                  </a:schemeClr>
                </a:solidFill>
                <a:effectLst/>
                <a:uLnTx/>
                <a:uFillTx/>
                <a:latin typeface="Segoe UI"/>
                <a:ea typeface="+mn-ea"/>
                <a:cs typeface="+mn-cs"/>
              </a:rPr>
              <a:t>Platforms</a:t>
            </a:r>
          </a:p>
          <a:p>
            <a:pPr marL="342900" indent="-342900" defTabSz="1066800">
              <a:spcBef>
                <a:spcPct val="0"/>
              </a:spcBef>
              <a:spcAft>
                <a:spcPct val="35000"/>
              </a:spcAft>
              <a:buFont typeface="Arial"/>
              <a:buChar char="•"/>
              <a:defRPr/>
            </a:pPr>
            <a:r>
              <a:rPr kumimoji="0" lang="en-US" sz="2000" b="0" i="0" u="none" strike="noStrike" kern="0" cap="none" spc="0" normalizeH="0" baseline="0" noProof="0" dirty="0">
                <a:ln>
                  <a:noFill/>
                </a:ln>
                <a:effectLst/>
                <a:uLnTx/>
                <a:uFillTx/>
                <a:latin typeface="Segoe UI"/>
                <a:ea typeface="+mn-ea"/>
                <a:cs typeface="+mn-cs"/>
              </a:rPr>
              <a:t>Windows </a:t>
            </a:r>
            <a:r>
              <a:rPr lang="en-US" sz="2000" kern="0" dirty="0">
                <a:latin typeface="Segoe UI"/>
                <a:ea typeface="+mn-ea"/>
                <a:cs typeface="+mn-cs"/>
              </a:rPr>
              <a:t>7,8.1, and 10</a:t>
            </a:r>
            <a:r>
              <a:rPr kumimoji="0" lang="en-US" sz="2000" b="0" i="0" u="none" strike="noStrike" kern="0" cap="none" spc="0" normalizeH="0" baseline="0" noProof="0" dirty="0">
                <a:ln>
                  <a:noFill/>
                </a:ln>
                <a:effectLst/>
                <a:uLnTx/>
                <a:uFillTx/>
                <a:latin typeface="Segoe UI"/>
                <a:ea typeface="+mn-ea"/>
                <a:cs typeface="+mn-cs"/>
              </a:rPr>
              <a:t> </a:t>
            </a:r>
            <a:endParaRPr lang="en-US" sz="2000" kern="0">
              <a:latin typeface="Segoe UI"/>
              <a:ea typeface="+mn-ea"/>
              <a:cs typeface="+mn-cs"/>
            </a:endParaRPr>
          </a:p>
          <a:p>
            <a:pPr marL="342900" indent="-342900" defTabSz="1066800">
              <a:spcBef>
                <a:spcPct val="0"/>
              </a:spcBef>
              <a:spcAft>
                <a:spcPct val="35000"/>
              </a:spcAft>
              <a:buFont typeface="Arial"/>
              <a:buChar char="•"/>
              <a:defRPr/>
            </a:pPr>
            <a:r>
              <a:rPr kumimoji="0" lang="en-US" sz="2000" b="0" i="0" u="none" strike="noStrike" kern="0" cap="none" spc="0" normalizeH="0" baseline="0" noProof="0" dirty="0">
                <a:ln>
                  <a:noFill/>
                </a:ln>
                <a:effectLst/>
                <a:uLnTx/>
                <a:uFillTx/>
                <a:latin typeface="Segoe UI"/>
                <a:ea typeface="+mn-ea"/>
                <a:cs typeface="+mn-cs"/>
              </a:rPr>
              <a:t>Windows Server </a:t>
            </a:r>
            <a:r>
              <a:rPr lang="en-US" sz="2000" kern="0" dirty="0">
                <a:latin typeface="Segoe UI"/>
                <a:ea typeface="+mn-ea"/>
                <a:cs typeface="+mn-cs"/>
              </a:rPr>
              <a:t>2008, , 2012, 2016</a:t>
            </a:r>
            <a:r>
              <a:rPr kumimoji="0" lang="en-US" sz="2000" b="0" i="0" u="none" strike="noStrike" kern="0" cap="none" spc="0" normalizeH="0" baseline="0" noProof="0" dirty="0">
                <a:ln>
                  <a:noFill/>
                </a:ln>
                <a:effectLst/>
                <a:uLnTx/>
                <a:uFillTx/>
                <a:latin typeface="Segoe UI"/>
                <a:ea typeface="+mn-ea"/>
                <a:cs typeface="+mn-cs"/>
              </a:rPr>
              <a:t>, </a:t>
            </a:r>
            <a:r>
              <a:rPr lang="en-US" sz="2000" kern="0" dirty="0">
                <a:latin typeface="Segoe UI"/>
                <a:ea typeface="+mn-ea"/>
                <a:cs typeface="+mn-cs"/>
              </a:rPr>
              <a:t>2019</a:t>
            </a:r>
            <a:endParaRPr lang="en-US" sz="2000" kern="0" dirty="0">
              <a:latin typeface="Segoe UI"/>
              <a:ea typeface="+mn-ea"/>
              <a:cs typeface="Segoe UI"/>
            </a:endParaRPr>
          </a:p>
          <a:p>
            <a:pPr marL="342900" indent="-342900" defTabSz="1066800">
              <a:spcBef>
                <a:spcPct val="0"/>
              </a:spcBef>
              <a:spcAft>
                <a:spcPct val="35000"/>
              </a:spcAft>
              <a:buFont typeface="Arial"/>
              <a:buChar char="•"/>
              <a:defRPr/>
            </a:pPr>
            <a:r>
              <a:rPr lang="en-US" sz="2000" kern="0" dirty="0">
                <a:latin typeface="Segoe UI"/>
                <a:ea typeface="+mn-ea"/>
                <a:cs typeface="Segoe UI"/>
              </a:rPr>
              <a:t>Android</a:t>
            </a:r>
          </a:p>
          <a:p>
            <a:pPr marL="342900" indent="-342900" defTabSz="1066800">
              <a:spcBef>
                <a:spcPct val="0"/>
              </a:spcBef>
              <a:spcAft>
                <a:spcPct val="35000"/>
              </a:spcAft>
              <a:buFont typeface="Arial"/>
              <a:buChar char="•"/>
              <a:defRPr/>
            </a:pPr>
            <a:r>
              <a:rPr lang="en-US" sz="2000" kern="0" dirty="0">
                <a:latin typeface="Segoe UI"/>
                <a:ea typeface="+mn-ea"/>
                <a:cs typeface="Segoe UI"/>
              </a:rPr>
              <a:t>iOS</a:t>
            </a:r>
          </a:p>
          <a:p>
            <a:pPr marL="342900" indent="-342900" defTabSz="1066800">
              <a:spcBef>
                <a:spcPct val="0"/>
              </a:spcBef>
              <a:spcAft>
                <a:spcPct val="35000"/>
              </a:spcAft>
              <a:buFont typeface="Arial"/>
              <a:buChar char="•"/>
              <a:defRPr/>
            </a:pPr>
            <a:r>
              <a:rPr lang="en-US" sz="2000" kern="0" dirty="0">
                <a:latin typeface="Segoe UI"/>
                <a:ea typeface="+mn-ea"/>
                <a:cs typeface="Segoe UI"/>
              </a:rPr>
              <a:t>Linux</a:t>
            </a:r>
          </a:p>
          <a:p>
            <a:pPr marL="342900" indent="-342900" defTabSz="1066800">
              <a:spcBef>
                <a:spcPct val="0"/>
              </a:spcBef>
              <a:spcAft>
                <a:spcPct val="35000"/>
              </a:spcAft>
              <a:buFont typeface="Arial"/>
              <a:buChar char="•"/>
              <a:defRPr/>
            </a:pPr>
            <a:r>
              <a:rPr lang="en-US" sz="2000" kern="0" dirty="0">
                <a:latin typeface="Segoe UI"/>
                <a:ea typeface="+mn-ea"/>
                <a:cs typeface="Segoe UI"/>
              </a:rPr>
              <a:t>macOS</a:t>
            </a:r>
          </a:p>
        </p:txBody>
      </p:sp>
      <p:sp>
        <p:nvSpPr>
          <p:cNvPr id="9" name="Rectangle 8">
            <a:extLst>
              <a:ext uri="{FF2B5EF4-FFF2-40B4-BE49-F238E27FC236}">
                <a16:creationId xmlns:a16="http://schemas.microsoft.com/office/drawing/2014/main" id="{BD54AA40-0A13-4528-BE92-02C00C6DE26D}"/>
              </a:ext>
            </a:extLst>
          </p:cNvPr>
          <p:cNvSpPr/>
          <p:nvPr/>
        </p:nvSpPr>
        <p:spPr>
          <a:xfrm>
            <a:off x="4303251" y="1281795"/>
            <a:ext cx="3585495" cy="378550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solidFill>
                  <a:schemeClr val="accent1">
                    <a:lumMod val="50000"/>
                  </a:schemeClr>
                </a:solidFill>
                <a:effectLst/>
                <a:uLnTx/>
                <a:uFillTx/>
                <a:latin typeface="Segoe UI"/>
                <a:ea typeface="+mn-ea"/>
                <a:cs typeface="+mn-cs"/>
              </a:rPr>
              <a:t>Windows Defender Credential Guard</a:t>
            </a:r>
          </a:p>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Virtualization-based security to isolate secrets so that only privileged system software can access them </a:t>
            </a:r>
          </a:p>
        </p:txBody>
      </p:sp>
      <p:sp>
        <p:nvSpPr>
          <p:cNvPr id="11" name="Rectangle 10">
            <a:extLst>
              <a:ext uri="{FF2B5EF4-FFF2-40B4-BE49-F238E27FC236}">
                <a16:creationId xmlns:a16="http://schemas.microsoft.com/office/drawing/2014/main" id="{1CB3DC41-E2BC-4E08-9CE1-1C24AE14C7B9}"/>
              </a:ext>
            </a:extLst>
          </p:cNvPr>
          <p:cNvSpPr/>
          <p:nvPr/>
        </p:nvSpPr>
        <p:spPr>
          <a:xfrm>
            <a:off x="8018242" y="1281795"/>
            <a:ext cx="3585495" cy="378550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t"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solidFill>
                  <a:schemeClr val="accent1">
                    <a:lumMod val="50000"/>
                  </a:schemeClr>
                </a:solidFill>
                <a:effectLst/>
                <a:uLnTx/>
                <a:uFillTx/>
                <a:latin typeface="Segoe UI"/>
                <a:ea typeface="+mn-ea"/>
                <a:cs typeface="+mn-cs"/>
              </a:rPr>
              <a:t>Windows Defender Application Control </a:t>
            </a:r>
          </a:p>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Mitigate attacks from spyware, adware, rootkits, viruses, and keyloggers, by restricting the applications that users can run and the code that runs in the system core or kernel</a:t>
            </a:r>
          </a:p>
        </p:txBody>
      </p:sp>
    </p:spTree>
    <p:extLst>
      <p:ext uri="{BB962C8B-B14F-4D97-AF65-F5344CB8AC3E}">
        <p14:creationId xmlns:p14="http://schemas.microsoft.com/office/powerpoint/2010/main" val="37966358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6C78-8EBF-4700-A242-E54D565EC479}"/>
              </a:ext>
            </a:extLst>
          </p:cNvPr>
          <p:cNvSpPr>
            <a:spLocks noGrp="1"/>
          </p:cNvSpPr>
          <p:nvPr>
            <p:ph type="title"/>
          </p:nvPr>
        </p:nvSpPr>
        <p:spPr>
          <a:xfrm>
            <a:off x="455995" y="3031456"/>
            <a:ext cx="2457386" cy="795089"/>
          </a:xfrm>
        </p:spPr>
        <p:txBody>
          <a:bodyPr/>
          <a:lstStyle/>
          <a:p>
            <a:r>
              <a:rPr lang="en-US" dirty="0">
                <a:cs typeface="Segoe UI"/>
              </a:rPr>
              <a:t>Perimeter Security</a:t>
            </a:r>
            <a:endParaRPr lang="en-US" dirty="0"/>
          </a:p>
        </p:txBody>
      </p:sp>
      <p:sp>
        <p:nvSpPr>
          <p:cNvPr id="3" name="Text Placeholder 2">
            <a:extLst>
              <a:ext uri="{FF2B5EF4-FFF2-40B4-BE49-F238E27FC236}">
                <a16:creationId xmlns:a16="http://schemas.microsoft.com/office/drawing/2014/main" id="{690A5342-62F2-4EBA-92C2-25C9491FD217}"/>
              </a:ext>
            </a:extLst>
          </p:cNvPr>
          <p:cNvSpPr>
            <a:spLocks noGrp="1"/>
          </p:cNvSpPr>
          <p:nvPr>
            <p:ph type="body" sz="quarter" idx="4294967295"/>
          </p:nvPr>
        </p:nvSpPr>
        <p:spPr>
          <a:xfrm>
            <a:off x="4606924" y="541338"/>
            <a:ext cx="6419850" cy="5127558"/>
          </a:xfrm>
        </p:spPr>
        <p:txBody>
          <a:bodyPr vert="horz" wrap="square" lIns="0" tIns="0" rIns="0" bIns="0" rtlCol="0" anchor="t">
            <a:spAutoFit/>
          </a:bodyPr>
          <a:lstStyle/>
          <a:p>
            <a:pPr marL="0" indent="0">
              <a:spcAft>
                <a:spcPts val="1200"/>
              </a:spcAft>
              <a:buNone/>
            </a:pPr>
            <a:r>
              <a:rPr lang="en-US" dirty="0">
                <a:latin typeface="Segoe UI" panose="020B0502040204020203" pitchFamily="34" charset="0"/>
                <a:ea typeface="+mn-lt"/>
                <a:cs typeface="Segoe UI" panose="020B0502040204020203" pitchFamily="34" charset="0"/>
              </a:rPr>
              <a:t>Defense in Depth</a:t>
            </a:r>
            <a:endParaRPr lang="en-US" dirty="0">
              <a:latin typeface="Segoe UI" panose="020B0502040204020203" pitchFamily="34" charset="0"/>
              <a:cs typeface="Segoe UI" panose="020B0502040204020203" pitchFamily="34" charset="0"/>
            </a:endParaRPr>
          </a:p>
          <a:p>
            <a:pPr marL="0" indent="0">
              <a:spcAft>
                <a:spcPts val="1200"/>
              </a:spcAft>
              <a:buNone/>
            </a:pPr>
            <a:r>
              <a:rPr lang="en-US" dirty="0">
                <a:latin typeface="Segoe UI" panose="020B0502040204020203" pitchFamily="34" charset="0"/>
                <a:ea typeface="+mn-lt"/>
                <a:cs typeface="Segoe UI" panose="020B0502040204020203" pitchFamily="34" charset="0"/>
              </a:rPr>
              <a:t>Virtual Network Security</a:t>
            </a:r>
            <a:endParaRPr lang="en-US" dirty="0">
              <a:latin typeface="Segoe UI" panose="020B0502040204020203" pitchFamily="34" charset="0"/>
              <a:cs typeface="Segoe UI" panose="020B0502040204020203" pitchFamily="34" charset="0"/>
            </a:endParaRPr>
          </a:p>
          <a:p>
            <a:pPr marL="0" indent="0">
              <a:spcAft>
                <a:spcPts val="1200"/>
              </a:spcAft>
              <a:buNone/>
            </a:pPr>
            <a:r>
              <a:rPr lang="en-US" dirty="0">
                <a:latin typeface="Segoe UI" panose="020B0502040204020203" pitchFamily="34" charset="0"/>
                <a:ea typeface="+mn-lt"/>
                <a:cs typeface="Segoe UI" panose="020B0502040204020203" pitchFamily="34" charset="0"/>
              </a:rPr>
              <a:t>Distributed Denial of Service (DDoS)</a:t>
            </a:r>
          </a:p>
          <a:p>
            <a:pPr marL="0" indent="0">
              <a:spcAft>
                <a:spcPts val="1200"/>
              </a:spcAft>
              <a:buNone/>
            </a:pPr>
            <a:r>
              <a:rPr lang="en-US" dirty="0">
                <a:latin typeface="Segoe UI" panose="020B0502040204020203" pitchFamily="34" charset="0"/>
                <a:cs typeface="Segoe UI" panose="020B0502040204020203" pitchFamily="34" charset="0"/>
              </a:rPr>
              <a:t>DDoS Implementation</a:t>
            </a:r>
          </a:p>
          <a:p>
            <a:pPr marL="0" indent="0">
              <a:spcAft>
                <a:spcPts val="1200"/>
              </a:spcAft>
              <a:buNone/>
            </a:pPr>
            <a:r>
              <a:rPr lang="en-US" dirty="0">
                <a:latin typeface="Segoe UI" panose="020B0502040204020203" pitchFamily="34" charset="0"/>
                <a:ea typeface="+mn-lt"/>
                <a:cs typeface="Segoe UI" panose="020B0502040204020203" pitchFamily="34" charset="0"/>
              </a:rPr>
              <a:t>Azure Firewall Features</a:t>
            </a:r>
            <a:endParaRPr lang="en-US" dirty="0">
              <a:latin typeface="Segoe UI" panose="020B0502040204020203" pitchFamily="34" charset="0"/>
              <a:cs typeface="Segoe UI" panose="020B0502040204020203" pitchFamily="34" charset="0"/>
            </a:endParaRPr>
          </a:p>
          <a:p>
            <a:pPr marL="0" indent="0">
              <a:spcAft>
                <a:spcPts val="1200"/>
              </a:spcAft>
              <a:buNone/>
            </a:pPr>
            <a:r>
              <a:rPr lang="en-US" dirty="0">
                <a:latin typeface="Segoe UI" panose="020B0502040204020203" pitchFamily="34" charset="0"/>
                <a:ea typeface="+mn-lt"/>
                <a:cs typeface="Segoe UI" panose="020B0502040204020203" pitchFamily="34" charset="0"/>
              </a:rPr>
              <a:t>Azure Firewall Implementation</a:t>
            </a:r>
          </a:p>
          <a:p>
            <a:pPr marL="0" indent="0">
              <a:spcAft>
                <a:spcPts val="1200"/>
              </a:spcAft>
              <a:buNone/>
            </a:pPr>
            <a:r>
              <a:rPr lang="en-US" dirty="0">
                <a:latin typeface="Segoe UI" panose="020B0502040204020203" pitchFamily="34" charset="0"/>
                <a:ea typeface="+mn-lt"/>
                <a:cs typeface="Segoe UI" panose="020B0502040204020203" pitchFamily="34" charset="0"/>
              </a:rPr>
              <a:t>VPN Forced Tunneling</a:t>
            </a:r>
          </a:p>
          <a:p>
            <a:pPr marL="0" indent="0">
              <a:spcAft>
                <a:spcPts val="1200"/>
              </a:spcAft>
              <a:buNone/>
            </a:pPr>
            <a:r>
              <a:rPr lang="en-US" sz="2800" dirty="0">
                <a:latin typeface="Segoe UI" panose="020B0502040204020203" pitchFamily="34" charset="0"/>
                <a:ea typeface="+mn-lt"/>
                <a:cs typeface="Segoe UI" panose="020B0502040204020203" pitchFamily="34" charset="0"/>
              </a:rPr>
              <a:t>UDRs and NVAs</a:t>
            </a:r>
          </a:p>
        </p:txBody>
      </p:sp>
      <p:pic>
        <p:nvPicPr>
          <p:cNvPr id="5" name="Picture 4">
            <a:extLst>
              <a:ext uri="{FF2B5EF4-FFF2-40B4-BE49-F238E27FC236}">
                <a16:creationId xmlns:a16="http://schemas.microsoft.com/office/drawing/2014/main" id="{C8533B33-E0B2-4C39-97EF-083A3C3D7DA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70299" y="471487"/>
            <a:ext cx="657225" cy="4595813"/>
          </a:xfrm>
          <a:prstGeom prst="rect">
            <a:avLst/>
          </a:prstGeom>
        </p:spPr>
      </p:pic>
      <p:cxnSp>
        <p:nvCxnSpPr>
          <p:cNvPr id="7" name="Straight Connector 6">
            <a:extLst>
              <a:ext uri="{FF2B5EF4-FFF2-40B4-BE49-F238E27FC236}">
                <a16:creationId xmlns:a16="http://schemas.microsoft.com/office/drawing/2014/main" id="{D333C15D-AB49-43FD-87AA-3C15EE7440C5}"/>
              </a:ext>
              <a:ext uri="{C183D7F6-B498-43B3-948B-1728B52AA6E4}">
                <adec:decorative xmlns:adec="http://schemas.microsoft.com/office/drawing/2017/decorative" val="1"/>
              </a:ext>
            </a:extLst>
          </p:cNvPr>
          <p:cNvCxnSpPr>
            <a:cxnSpLocks/>
          </p:cNvCxnSpPr>
          <p:nvPr/>
        </p:nvCxnSpPr>
        <p:spPr>
          <a:xfrm>
            <a:off x="4467225" y="1114425"/>
            <a:ext cx="6559550"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FC2655-AFEE-4767-846A-B138CD106940}"/>
              </a:ext>
              <a:ext uri="{C183D7F6-B498-43B3-948B-1728B52AA6E4}">
                <adec:decorative xmlns:adec="http://schemas.microsoft.com/office/drawing/2017/decorative" val="1"/>
              </a:ext>
            </a:extLst>
          </p:cNvPr>
          <p:cNvCxnSpPr>
            <a:cxnSpLocks/>
          </p:cNvCxnSpPr>
          <p:nvPr/>
        </p:nvCxnSpPr>
        <p:spPr>
          <a:xfrm>
            <a:off x="4467224" y="1790700"/>
            <a:ext cx="6559550"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4A0A307-2017-4488-B4AD-B390919E7BB2}"/>
              </a:ext>
              <a:ext uri="{C183D7F6-B498-43B3-948B-1728B52AA6E4}">
                <adec:decorative xmlns:adec="http://schemas.microsoft.com/office/drawing/2017/decorative" val="1"/>
              </a:ext>
            </a:extLst>
          </p:cNvPr>
          <p:cNvCxnSpPr>
            <a:cxnSpLocks/>
          </p:cNvCxnSpPr>
          <p:nvPr/>
        </p:nvCxnSpPr>
        <p:spPr>
          <a:xfrm>
            <a:off x="4467224" y="2495550"/>
            <a:ext cx="6559550"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09F99F-92FD-4189-908C-A2935DA50716}"/>
              </a:ext>
              <a:ext uri="{C183D7F6-B498-43B3-948B-1728B52AA6E4}">
                <adec:decorative xmlns:adec="http://schemas.microsoft.com/office/drawing/2017/decorative" val="1"/>
              </a:ext>
            </a:extLst>
          </p:cNvPr>
          <p:cNvCxnSpPr>
            <a:cxnSpLocks/>
          </p:cNvCxnSpPr>
          <p:nvPr/>
        </p:nvCxnSpPr>
        <p:spPr>
          <a:xfrm>
            <a:off x="4467224" y="3105150"/>
            <a:ext cx="6559550"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445064-72EA-4A63-AC21-84BDBA9BC7F7}"/>
              </a:ext>
              <a:ext uri="{C183D7F6-B498-43B3-948B-1728B52AA6E4}">
                <adec:decorative xmlns:adec="http://schemas.microsoft.com/office/drawing/2017/decorative" val="1"/>
              </a:ext>
            </a:extLst>
          </p:cNvPr>
          <p:cNvCxnSpPr>
            <a:cxnSpLocks/>
          </p:cNvCxnSpPr>
          <p:nvPr/>
        </p:nvCxnSpPr>
        <p:spPr>
          <a:xfrm>
            <a:off x="4467224" y="3800475"/>
            <a:ext cx="6559550"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F028D2-519F-44A8-8B63-DD042246BDA4}"/>
              </a:ext>
              <a:ext uri="{C183D7F6-B498-43B3-948B-1728B52AA6E4}">
                <adec:decorative xmlns:adec="http://schemas.microsoft.com/office/drawing/2017/decorative" val="1"/>
              </a:ext>
            </a:extLst>
          </p:cNvPr>
          <p:cNvCxnSpPr>
            <a:cxnSpLocks/>
          </p:cNvCxnSpPr>
          <p:nvPr/>
        </p:nvCxnSpPr>
        <p:spPr>
          <a:xfrm>
            <a:off x="4467224" y="4448175"/>
            <a:ext cx="6559550"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19DF589-8F93-4EAA-9943-846D97C6310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698941" y="5143500"/>
            <a:ext cx="666683" cy="671513"/>
          </a:xfrm>
          <a:prstGeom prst="rect">
            <a:avLst/>
          </a:prstGeom>
        </p:spPr>
      </p:pic>
      <p:cxnSp>
        <p:nvCxnSpPr>
          <p:cNvPr id="10" name="Straight Connector 9">
            <a:extLst>
              <a:ext uri="{FF2B5EF4-FFF2-40B4-BE49-F238E27FC236}">
                <a16:creationId xmlns:a16="http://schemas.microsoft.com/office/drawing/2014/main" id="{B4337128-8EA6-437E-8DCC-98FB1714D826}"/>
              </a:ext>
              <a:ext uri="{C183D7F6-B498-43B3-948B-1728B52AA6E4}">
                <adec:decorative xmlns:adec="http://schemas.microsoft.com/office/drawing/2017/decorative" val="1"/>
              </a:ext>
            </a:extLst>
          </p:cNvPr>
          <p:cNvCxnSpPr>
            <a:cxnSpLocks/>
          </p:cNvCxnSpPr>
          <p:nvPr/>
        </p:nvCxnSpPr>
        <p:spPr>
          <a:xfrm>
            <a:off x="4467224" y="5143500"/>
            <a:ext cx="6559550"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8158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6115-6327-44F3-8F8C-337DFF143DA1}"/>
              </a:ext>
            </a:extLst>
          </p:cNvPr>
          <p:cNvSpPr>
            <a:spLocks noGrp="1"/>
          </p:cNvSpPr>
          <p:nvPr>
            <p:ph type="title"/>
          </p:nvPr>
        </p:nvSpPr>
        <p:spPr/>
        <p:txBody>
          <a:bodyPr/>
          <a:lstStyle/>
          <a:p>
            <a:r>
              <a:rPr lang="en-US" dirty="0">
                <a:cs typeface="Segoe UI"/>
              </a:rPr>
              <a:t>Security Center Recommendations</a:t>
            </a:r>
            <a:endParaRPr lang="en-US" dirty="0"/>
          </a:p>
        </p:txBody>
      </p:sp>
      <p:sp>
        <p:nvSpPr>
          <p:cNvPr id="8" name="Rectangle 7">
            <a:extLst>
              <a:ext uri="{FF2B5EF4-FFF2-40B4-BE49-F238E27FC236}">
                <a16:creationId xmlns:a16="http://schemas.microsoft.com/office/drawing/2014/main" id="{E47C69ED-71A5-48CC-A3C2-0C0AAF69C58F}"/>
              </a:ext>
            </a:extLst>
          </p:cNvPr>
          <p:cNvSpPr/>
          <p:nvPr/>
        </p:nvSpPr>
        <p:spPr>
          <a:xfrm>
            <a:off x="362122" y="1715784"/>
            <a:ext cx="3885414" cy="7154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System security and critical update recommendations</a:t>
            </a:r>
          </a:p>
        </p:txBody>
      </p:sp>
      <p:sp>
        <p:nvSpPr>
          <p:cNvPr id="10" name="Rectangle 9">
            <a:extLst>
              <a:ext uri="{FF2B5EF4-FFF2-40B4-BE49-F238E27FC236}">
                <a16:creationId xmlns:a16="http://schemas.microsoft.com/office/drawing/2014/main" id="{C2FD71E5-2C84-4147-B915-D9C84EDFF2ED}"/>
              </a:ext>
            </a:extLst>
          </p:cNvPr>
          <p:cNvSpPr/>
          <p:nvPr/>
        </p:nvSpPr>
        <p:spPr>
          <a:xfrm>
            <a:off x="362122" y="2552895"/>
            <a:ext cx="3885414" cy="7154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s-ES" sz="2000" b="0" i="0" u="none" strike="noStrike" kern="0" cap="none" spc="0" normalizeH="0" baseline="0" noProof="0" dirty="0">
                <a:ln>
                  <a:noFill/>
                </a:ln>
                <a:effectLst/>
                <a:uLnTx/>
                <a:uFillTx/>
                <a:latin typeface="Segoe UI"/>
                <a:ea typeface="+mn-ea"/>
                <a:cs typeface="+mn-cs"/>
              </a:rPr>
              <a:t>Endpoint </a:t>
            </a:r>
            <a:r>
              <a:rPr kumimoji="0" lang="en-US" sz="2000" b="0" i="0" u="none" strike="noStrike" kern="0" cap="none" spc="0" normalizeH="0" baseline="0" dirty="0">
                <a:ln>
                  <a:noFill/>
                </a:ln>
                <a:effectLst/>
                <a:uLnTx/>
                <a:uFillTx/>
                <a:latin typeface="Segoe UI"/>
                <a:ea typeface="+mn-ea"/>
                <a:cs typeface="+mn-cs"/>
              </a:rPr>
              <a:t>protection</a:t>
            </a:r>
            <a:r>
              <a:rPr kumimoji="0" lang="es-ES" sz="2000" b="0" i="0" u="none" strike="noStrike" kern="0" cap="none" spc="0" normalizeH="0" baseline="0" noProof="0" dirty="0">
                <a:ln>
                  <a:noFill/>
                </a:ln>
                <a:effectLst/>
                <a:uLnTx/>
                <a:uFillTx/>
                <a:latin typeface="Segoe UI"/>
                <a:ea typeface="+mn-ea"/>
                <a:cs typeface="+mn-cs"/>
              </a:rPr>
              <a:t> </a:t>
            </a:r>
            <a:r>
              <a:rPr kumimoji="0" lang="en-US" sz="2000" b="0" i="0" u="none" strike="noStrike" kern="0" cap="none" spc="0" normalizeH="0" baseline="0" dirty="0">
                <a:ln>
                  <a:noFill/>
                </a:ln>
                <a:effectLst/>
                <a:uLnTx/>
                <a:uFillTx/>
                <a:latin typeface="Segoe UI"/>
                <a:ea typeface="+mn-ea"/>
                <a:cs typeface="+mn-cs"/>
              </a:rPr>
              <a:t>recommendations</a:t>
            </a:r>
          </a:p>
        </p:txBody>
      </p:sp>
      <p:sp>
        <p:nvSpPr>
          <p:cNvPr id="12" name="Rectangle 11">
            <a:extLst>
              <a:ext uri="{FF2B5EF4-FFF2-40B4-BE49-F238E27FC236}">
                <a16:creationId xmlns:a16="http://schemas.microsoft.com/office/drawing/2014/main" id="{BE15A9C5-88EA-4C28-B0F8-2F7C6ACB7BF6}"/>
              </a:ext>
            </a:extLst>
          </p:cNvPr>
          <p:cNvSpPr/>
          <p:nvPr/>
        </p:nvSpPr>
        <p:spPr>
          <a:xfrm>
            <a:off x="362122" y="3390006"/>
            <a:ext cx="3885414" cy="7154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Disk encryption validation</a:t>
            </a:r>
          </a:p>
        </p:txBody>
      </p:sp>
      <p:sp>
        <p:nvSpPr>
          <p:cNvPr id="14" name="Rectangle 13">
            <a:extLst>
              <a:ext uri="{FF2B5EF4-FFF2-40B4-BE49-F238E27FC236}">
                <a16:creationId xmlns:a16="http://schemas.microsoft.com/office/drawing/2014/main" id="{E44EF977-A7C1-4EAF-B23B-7766AB6DD2D5}"/>
              </a:ext>
            </a:extLst>
          </p:cNvPr>
          <p:cNvSpPr/>
          <p:nvPr/>
        </p:nvSpPr>
        <p:spPr>
          <a:xfrm>
            <a:off x="362122" y="4227117"/>
            <a:ext cx="3885414" cy="7154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Vulnerability assessment and remediation</a:t>
            </a:r>
          </a:p>
        </p:txBody>
      </p:sp>
      <p:sp>
        <p:nvSpPr>
          <p:cNvPr id="16" name="Rectangle 15">
            <a:extLst>
              <a:ext uri="{FF2B5EF4-FFF2-40B4-BE49-F238E27FC236}">
                <a16:creationId xmlns:a16="http://schemas.microsoft.com/office/drawing/2014/main" id="{8DBF6685-9D94-4E4D-B09A-CA216DBE2219}"/>
              </a:ext>
            </a:extLst>
          </p:cNvPr>
          <p:cNvSpPr/>
          <p:nvPr/>
        </p:nvSpPr>
        <p:spPr>
          <a:xfrm>
            <a:off x="362121" y="5064228"/>
            <a:ext cx="3885414" cy="71547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Threat detection</a:t>
            </a:r>
          </a:p>
        </p:txBody>
      </p:sp>
      <p:pic>
        <p:nvPicPr>
          <p:cNvPr id="5" name="Picture 4" descr="Screenshot of recommendations from Security Center. ">
            <a:extLst>
              <a:ext uri="{FF2B5EF4-FFF2-40B4-BE49-F238E27FC236}">
                <a16:creationId xmlns:a16="http://schemas.microsoft.com/office/drawing/2014/main" id="{B26155B9-63EC-4BC5-B6C0-3FADD6B639F5}"/>
              </a:ext>
            </a:extLst>
          </p:cNvPr>
          <p:cNvPicPr>
            <a:picLocks noChangeAspect="1"/>
          </p:cNvPicPr>
          <p:nvPr/>
        </p:nvPicPr>
        <p:blipFill>
          <a:blip r:embed="rId3"/>
          <a:stretch>
            <a:fillRect/>
          </a:stretch>
        </p:blipFill>
        <p:spPr>
          <a:xfrm>
            <a:off x="4436653" y="888087"/>
            <a:ext cx="7401386" cy="5911005"/>
          </a:xfrm>
          <a:prstGeom prst="rect">
            <a:avLst/>
          </a:prstGeom>
        </p:spPr>
      </p:pic>
    </p:spTree>
    <p:extLst>
      <p:ext uri="{BB962C8B-B14F-4D97-AF65-F5344CB8AC3E}">
        <p14:creationId xmlns:p14="http://schemas.microsoft.com/office/powerpoint/2010/main" val="203687582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33C1-97DB-4BD1-94EF-97F892EC5DB4}"/>
              </a:ext>
            </a:extLst>
          </p:cNvPr>
          <p:cNvSpPr>
            <a:spLocks noGrp="1"/>
          </p:cNvSpPr>
          <p:nvPr>
            <p:ph type="title"/>
          </p:nvPr>
        </p:nvSpPr>
        <p:spPr/>
        <p:txBody>
          <a:bodyPr/>
          <a:lstStyle/>
          <a:p>
            <a:r>
              <a:rPr lang="en-US" dirty="0"/>
              <a:t>Securing Azure Workloads</a:t>
            </a:r>
          </a:p>
        </p:txBody>
      </p:sp>
      <p:pic>
        <p:nvPicPr>
          <p:cNvPr id="4" name="Picture 4" descr="Eight categories of benchmarks are shown with generic level 1 and level 2 steps.">
            <a:extLst>
              <a:ext uri="{FF2B5EF4-FFF2-40B4-BE49-F238E27FC236}">
                <a16:creationId xmlns:a16="http://schemas.microsoft.com/office/drawing/2014/main" id="{2AD5BF2D-02EB-40FE-BEA6-27CE967B97A7}"/>
              </a:ext>
            </a:extLst>
          </p:cNvPr>
          <p:cNvPicPr>
            <a:picLocks noChangeAspect="1"/>
          </p:cNvPicPr>
          <p:nvPr/>
        </p:nvPicPr>
        <p:blipFill>
          <a:blip r:embed="rId3"/>
          <a:stretch>
            <a:fillRect/>
          </a:stretch>
        </p:blipFill>
        <p:spPr>
          <a:xfrm>
            <a:off x="1769165" y="1143320"/>
            <a:ext cx="8653670" cy="3842229"/>
          </a:xfrm>
          <a:prstGeom prst="rect">
            <a:avLst/>
          </a:prstGeom>
        </p:spPr>
      </p:pic>
      <p:sp>
        <p:nvSpPr>
          <p:cNvPr id="6" name="Rectangle 5">
            <a:extLst>
              <a:ext uri="{FF2B5EF4-FFF2-40B4-BE49-F238E27FC236}">
                <a16:creationId xmlns:a16="http://schemas.microsoft.com/office/drawing/2014/main" id="{15D29D1A-E51D-4E2A-B528-D5B8AC209C72}"/>
              </a:ext>
            </a:extLst>
          </p:cNvPr>
          <p:cNvSpPr/>
          <p:nvPr/>
        </p:nvSpPr>
        <p:spPr>
          <a:xfrm>
            <a:off x="515683" y="5240782"/>
            <a:ext cx="3522917" cy="130727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CIS best practices to establish security baselines</a:t>
            </a:r>
          </a:p>
        </p:txBody>
      </p:sp>
      <p:sp>
        <p:nvSpPr>
          <p:cNvPr id="8" name="Rectangle 7">
            <a:extLst>
              <a:ext uri="{FF2B5EF4-FFF2-40B4-BE49-F238E27FC236}">
                <a16:creationId xmlns:a16="http://schemas.microsoft.com/office/drawing/2014/main" id="{AD7C8EAC-2192-49C2-BF70-3243C0B2B617}"/>
              </a:ext>
            </a:extLst>
          </p:cNvPr>
          <p:cNvSpPr/>
          <p:nvPr/>
        </p:nvSpPr>
        <p:spPr>
          <a:xfrm>
            <a:off x="4251771" y="5240782"/>
            <a:ext cx="3522917" cy="130727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Recommendations are divided into categories</a:t>
            </a:r>
          </a:p>
        </p:txBody>
      </p:sp>
      <p:sp>
        <p:nvSpPr>
          <p:cNvPr id="10" name="Rectangle 9">
            <a:extLst>
              <a:ext uri="{FF2B5EF4-FFF2-40B4-BE49-F238E27FC236}">
                <a16:creationId xmlns:a16="http://schemas.microsoft.com/office/drawing/2014/main" id="{9EFB3065-0E32-46EC-9CB4-19844F58D2CE}"/>
              </a:ext>
            </a:extLst>
          </p:cNvPr>
          <p:cNvSpPr/>
          <p:nvPr/>
        </p:nvSpPr>
        <p:spPr>
          <a:xfrm>
            <a:off x="7987859" y="5240782"/>
            <a:ext cx="3522916" cy="130727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Two levels (minimum and highly secure)</a:t>
            </a:r>
          </a:p>
        </p:txBody>
      </p:sp>
      <p:sp>
        <p:nvSpPr>
          <p:cNvPr id="12" name="Rectangle 11">
            <a:extLst>
              <a:ext uri="{FF2B5EF4-FFF2-40B4-BE49-F238E27FC236}">
                <a16:creationId xmlns:a16="http://schemas.microsoft.com/office/drawing/2014/main" id="{A71C134A-49C3-4593-A539-B504430667D9}"/>
              </a:ext>
              <a:ext uri="{C183D7F6-B498-43B3-948B-1728B52AA6E4}">
                <adec:decorative xmlns:adec="http://schemas.microsoft.com/office/drawing/2017/decorative" val="1"/>
              </a:ext>
            </a:extLst>
          </p:cNvPr>
          <p:cNvSpPr/>
          <p:nvPr/>
        </p:nvSpPr>
        <p:spPr bwMode="auto">
          <a:xfrm>
            <a:off x="515683" y="1103837"/>
            <a:ext cx="10995092" cy="4049188"/>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281059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3058-82BE-4B5D-B5F9-B375A9566FFD}"/>
              </a:ext>
            </a:extLst>
          </p:cNvPr>
          <p:cNvSpPr>
            <a:spLocks noGrp="1"/>
          </p:cNvSpPr>
          <p:nvPr>
            <p:ph type="title"/>
          </p:nvPr>
        </p:nvSpPr>
        <p:spPr>
          <a:xfrm>
            <a:off x="582042" y="1206341"/>
            <a:ext cx="4167887" cy="1107996"/>
          </a:xfrm>
        </p:spPr>
        <p:txBody>
          <a:bodyPr/>
          <a:lstStyle/>
          <a:p>
            <a:r>
              <a:rPr lang="en-US" dirty="0"/>
              <a:t>Demonstrations: Host Security</a:t>
            </a:r>
          </a:p>
        </p:txBody>
      </p:sp>
      <p:sp>
        <p:nvSpPr>
          <p:cNvPr id="3" name="Text Placeholder 2">
            <a:extLst>
              <a:ext uri="{FF2B5EF4-FFF2-40B4-BE49-F238E27FC236}">
                <a16:creationId xmlns:a16="http://schemas.microsoft.com/office/drawing/2014/main" id="{B14F7EE7-BD43-418C-A974-F74BCF46A7C9}"/>
              </a:ext>
            </a:extLst>
          </p:cNvPr>
          <p:cNvSpPr>
            <a:spLocks noGrp="1"/>
          </p:cNvSpPr>
          <p:nvPr>
            <p:ph type="body" sz="quarter" idx="12"/>
          </p:nvPr>
        </p:nvSpPr>
        <p:spPr>
          <a:xfrm>
            <a:off x="582042" y="2686050"/>
            <a:ext cx="4164583" cy="2231380"/>
          </a:xfrm>
        </p:spPr>
        <p:txBody>
          <a:bodyPr/>
          <a:lstStyle/>
          <a:p>
            <a:pPr marL="342900" indent="-342900">
              <a:spcAft>
                <a:spcPts val="600"/>
              </a:spcAft>
              <a:buFont typeface="Arial" panose="020B0604020202020204" pitchFamily="34" charset="0"/>
              <a:buChar char="•"/>
            </a:pPr>
            <a:r>
              <a:rPr lang="en-US" dirty="0"/>
              <a:t>Bastion connections</a:t>
            </a:r>
          </a:p>
          <a:p>
            <a:pPr marL="342900" indent="-342900">
              <a:spcAft>
                <a:spcPts val="600"/>
              </a:spcAft>
              <a:buFont typeface="Arial" panose="020B0604020202020204" pitchFamily="34" charset="0"/>
              <a:buChar char="•"/>
            </a:pPr>
            <a:r>
              <a:rPr lang="en-US" dirty="0"/>
              <a:t>Virtual machine updates</a:t>
            </a:r>
          </a:p>
          <a:p>
            <a:pPr marL="342900" indent="-342900">
              <a:spcAft>
                <a:spcPts val="600"/>
              </a:spcAft>
              <a:buFont typeface="Arial" panose="020B0604020202020204" pitchFamily="34" charset="0"/>
              <a:buChar char="•"/>
            </a:pPr>
            <a:r>
              <a:rPr lang="en-US" dirty="0"/>
              <a:t>Virtual machine extensions</a:t>
            </a:r>
          </a:p>
          <a:p>
            <a:pPr marL="342900" indent="-342900">
              <a:spcAft>
                <a:spcPts val="600"/>
              </a:spcAft>
              <a:buFont typeface="Arial" panose="020B0604020202020204" pitchFamily="34" charset="0"/>
              <a:buChar char="•"/>
            </a:pPr>
            <a:r>
              <a:rPr lang="en-US" dirty="0"/>
              <a:t>Disk encryption</a:t>
            </a:r>
          </a:p>
          <a:p>
            <a:pPr marL="342900" indent="-342900">
              <a:spcAft>
                <a:spcPts val="600"/>
              </a:spcAft>
              <a:buFont typeface="Arial" panose="020B0604020202020204" pitchFamily="34" charset="0"/>
              <a:buChar char="•"/>
            </a:pPr>
            <a:r>
              <a:rPr lang="en-US" dirty="0"/>
              <a:t>RDP to Windows VMs (optional)</a:t>
            </a:r>
          </a:p>
          <a:p>
            <a:pPr marL="342900" indent="-342900">
              <a:spcAft>
                <a:spcPts val="600"/>
              </a:spcAft>
              <a:buFont typeface="Arial" panose="020B0604020202020204" pitchFamily="34" charset="0"/>
              <a:buChar char="•"/>
            </a:pPr>
            <a:r>
              <a:rPr lang="en-US" dirty="0"/>
              <a:t>SSH to Linux VMs (optional)</a:t>
            </a:r>
          </a:p>
        </p:txBody>
      </p:sp>
    </p:spTree>
    <p:extLst>
      <p:ext uri="{BB962C8B-B14F-4D97-AF65-F5344CB8AC3E}">
        <p14:creationId xmlns:p14="http://schemas.microsoft.com/office/powerpoint/2010/main" val="129773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17D8-EF92-43F9-A573-C0CD57A4AFC8}"/>
              </a:ext>
            </a:extLst>
          </p:cNvPr>
          <p:cNvSpPr>
            <a:spLocks noGrp="1"/>
          </p:cNvSpPr>
          <p:nvPr>
            <p:ph type="title"/>
          </p:nvPr>
        </p:nvSpPr>
        <p:spPr/>
        <p:txBody>
          <a:bodyPr/>
          <a:lstStyle/>
          <a:p>
            <a:r>
              <a:rPr lang="en-US" dirty="0"/>
              <a:t>Additional Study – Host Security</a:t>
            </a:r>
          </a:p>
        </p:txBody>
      </p:sp>
      <p:sp>
        <p:nvSpPr>
          <p:cNvPr id="4" name="Rectangle 3">
            <a:extLst>
              <a:ext uri="{FF2B5EF4-FFF2-40B4-BE49-F238E27FC236}">
                <a16:creationId xmlns:a16="http://schemas.microsoft.com/office/drawing/2014/main" id="{338CA056-BFF6-4C91-B6EF-3B8C4DD56EA6}"/>
              </a:ext>
              <a:ext uri="{C183D7F6-B498-43B3-948B-1728B52AA6E4}">
                <adec:decorative xmlns:adec="http://schemas.microsoft.com/office/drawing/2017/decorative" val="0"/>
              </a:ext>
            </a:extLst>
          </p:cNvPr>
          <p:cNvSpPr/>
          <p:nvPr/>
        </p:nvSpPr>
        <p:spPr bwMode="auto">
          <a:xfrm>
            <a:off x="560389" y="1250036"/>
            <a:ext cx="3454496"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6" name="Rectangle 5">
            <a:extLst>
              <a:ext uri="{FF2B5EF4-FFF2-40B4-BE49-F238E27FC236}">
                <a16:creationId xmlns:a16="http://schemas.microsoft.com/office/drawing/2014/main" id="{75BF4B4C-6BF2-4536-9CA1-21ED2DDC9B7E}"/>
              </a:ext>
            </a:extLst>
          </p:cNvPr>
          <p:cNvSpPr/>
          <p:nvPr/>
        </p:nvSpPr>
        <p:spPr bwMode="auto">
          <a:xfrm>
            <a:off x="4086808" y="1250036"/>
            <a:ext cx="7938532"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4D036082-CA0B-4B74-B9FB-01212028965C}"/>
              </a:ext>
            </a:extLst>
          </p:cNvPr>
          <p:cNvSpPr>
            <a:spLocks noGrp="1"/>
          </p:cNvSpPr>
          <p:nvPr>
            <p:ph type="body" sz="quarter" idx="4294967295"/>
          </p:nvPr>
        </p:nvSpPr>
        <p:spPr>
          <a:xfrm>
            <a:off x="4086808" y="2006600"/>
            <a:ext cx="6915150" cy="3520964"/>
          </a:xfrm>
        </p:spPr>
        <p:txBody>
          <a:bodyPr vert="horz" wrap="square" lIns="0" tIns="0" rIns="0" bIns="0" rtlCol="0" anchor="t">
            <a:spAutoFit/>
          </a:bodyPr>
          <a:lstStyle/>
          <a:p>
            <a:pPr marL="228600" lvl="1" indent="0">
              <a:buNone/>
            </a:pPr>
            <a:r>
              <a:rPr lang="en-US" sz="2200" dirty="0"/>
              <a:t>Build Azure Resource Manager templates (Exercise)</a:t>
            </a:r>
          </a:p>
          <a:p>
            <a:pPr marL="228600" lvl="1" indent="0">
              <a:buNone/>
            </a:pPr>
            <a:r>
              <a:rPr lang="en-US" sz="2200" dirty="0"/>
              <a:t>Secure your Azure virtual machine disks (Exercise)</a:t>
            </a:r>
          </a:p>
          <a:p>
            <a:pPr marL="228600" lvl="1" indent="0">
              <a:buNone/>
            </a:pPr>
            <a:r>
              <a:rPr lang="en-US" sz="2200" dirty="0"/>
              <a:t>Protect against threats with Microsoft Defender for Endpoint</a:t>
            </a:r>
            <a:endParaRPr lang="en-US" sz="2200" dirty="0">
              <a:cs typeface="Segoe UI"/>
            </a:endParaRPr>
          </a:p>
          <a:p>
            <a:pPr marL="228600" lvl="1" indent="0">
              <a:buNone/>
            </a:pPr>
            <a:r>
              <a:rPr lang="en-US" sz="2200" dirty="0"/>
              <a:t>Introduction to Azure virtual machines (Exercise)</a:t>
            </a:r>
          </a:p>
          <a:p>
            <a:pPr marL="228600" lvl="1" indent="0">
              <a:buNone/>
            </a:pPr>
            <a:r>
              <a:rPr lang="en-US" sz="2200" dirty="0"/>
              <a:t>Keep your virtual machines updated (Exercise)</a:t>
            </a:r>
          </a:p>
          <a:p>
            <a:pPr marL="228600" lvl="1" indent="0">
              <a:buNone/>
            </a:pPr>
            <a:r>
              <a:rPr lang="en-US" sz="2200" dirty="0"/>
              <a:t>Create a Windows virtual machine in Azure (Exercise)</a:t>
            </a:r>
          </a:p>
          <a:p>
            <a:pPr marL="228600" lvl="1" indent="0">
              <a:buNone/>
            </a:pPr>
            <a:r>
              <a:rPr lang="en-US" sz="2200" dirty="0"/>
              <a:t>Create a Linux virtual machine in Azure (Exercise)</a:t>
            </a:r>
          </a:p>
          <a:p>
            <a:pPr marL="228600" lvl="1" indent="0">
              <a:buNone/>
            </a:pPr>
            <a:r>
              <a:rPr lang="en-US" sz="2200" dirty="0"/>
              <a:t>Security baselines</a:t>
            </a:r>
          </a:p>
        </p:txBody>
      </p:sp>
      <p:cxnSp>
        <p:nvCxnSpPr>
          <p:cNvPr id="9" name="Straight Connector 8">
            <a:extLst>
              <a:ext uri="{FF2B5EF4-FFF2-40B4-BE49-F238E27FC236}">
                <a16:creationId xmlns:a16="http://schemas.microsoft.com/office/drawing/2014/main" id="{233E9E23-62D4-44DF-A0EA-72AE44628112}"/>
              </a:ext>
              <a:ext uri="{C183D7F6-B498-43B3-948B-1728B52AA6E4}">
                <adec:decorative xmlns:adec="http://schemas.microsoft.com/office/drawing/2017/decorative" val="1"/>
              </a:ext>
            </a:extLst>
          </p:cNvPr>
          <p:cNvCxnSpPr>
            <a:cxnSpLocks/>
          </p:cNvCxnSpPr>
          <p:nvPr/>
        </p:nvCxnSpPr>
        <p:spPr>
          <a:xfrm>
            <a:off x="4295029" y="2385340"/>
            <a:ext cx="6706927"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3D3080B-1777-4DF4-9E3C-67620BE53021}"/>
              </a:ext>
              <a:ext uri="{C183D7F6-B498-43B3-948B-1728B52AA6E4}">
                <adec:decorative xmlns:adec="http://schemas.microsoft.com/office/drawing/2017/decorative" val="1"/>
              </a:ext>
            </a:extLst>
          </p:cNvPr>
          <p:cNvCxnSpPr>
            <a:cxnSpLocks/>
          </p:cNvCxnSpPr>
          <p:nvPr/>
        </p:nvCxnSpPr>
        <p:spPr>
          <a:xfrm>
            <a:off x="4323604" y="2794915"/>
            <a:ext cx="6706927"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ABE423C-CD25-4575-8A2E-21F51CC00AB6}"/>
              </a:ext>
              <a:ext uri="{C183D7F6-B498-43B3-948B-1728B52AA6E4}">
                <adec:decorative xmlns:adec="http://schemas.microsoft.com/office/drawing/2017/decorative" val="1"/>
              </a:ext>
            </a:extLst>
          </p:cNvPr>
          <p:cNvCxnSpPr>
            <a:cxnSpLocks/>
          </p:cNvCxnSpPr>
          <p:nvPr/>
        </p:nvCxnSpPr>
        <p:spPr>
          <a:xfrm>
            <a:off x="4323604" y="3528340"/>
            <a:ext cx="6706927"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0FEDC9-474D-47E2-A14B-237E3BD32E76}"/>
              </a:ext>
              <a:ext uri="{C183D7F6-B498-43B3-948B-1728B52AA6E4}">
                <adec:decorative xmlns:adec="http://schemas.microsoft.com/office/drawing/2017/decorative" val="1"/>
              </a:ext>
            </a:extLst>
          </p:cNvPr>
          <p:cNvCxnSpPr>
            <a:cxnSpLocks/>
          </p:cNvCxnSpPr>
          <p:nvPr/>
        </p:nvCxnSpPr>
        <p:spPr>
          <a:xfrm>
            <a:off x="4323604" y="3947440"/>
            <a:ext cx="6706927"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5D5E8AC-B040-4ECD-A3E8-9CA5D2690159}"/>
              </a:ext>
              <a:ext uri="{C183D7F6-B498-43B3-948B-1728B52AA6E4}">
                <adec:decorative xmlns:adec="http://schemas.microsoft.com/office/drawing/2017/decorative" val="1"/>
              </a:ext>
            </a:extLst>
          </p:cNvPr>
          <p:cNvCxnSpPr>
            <a:cxnSpLocks/>
          </p:cNvCxnSpPr>
          <p:nvPr/>
        </p:nvCxnSpPr>
        <p:spPr>
          <a:xfrm>
            <a:off x="4334738" y="4347490"/>
            <a:ext cx="6706927"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ECCFE59-882E-479A-8127-875775ABC9FF}"/>
              </a:ext>
              <a:ext uri="{C183D7F6-B498-43B3-948B-1728B52AA6E4}">
                <adec:decorative xmlns:adec="http://schemas.microsoft.com/office/drawing/2017/decorative" val="1"/>
              </a:ext>
            </a:extLst>
          </p:cNvPr>
          <p:cNvCxnSpPr>
            <a:cxnSpLocks/>
          </p:cNvCxnSpPr>
          <p:nvPr/>
        </p:nvCxnSpPr>
        <p:spPr>
          <a:xfrm>
            <a:off x="4334737" y="4776115"/>
            <a:ext cx="6706927"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CB15EE0-020C-48C0-BF3B-A65E204049D4}"/>
              </a:ext>
              <a:ext uri="{C183D7F6-B498-43B3-948B-1728B52AA6E4}">
                <adec:decorative xmlns:adec="http://schemas.microsoft.com/office/drawing/2017/decorative" val="1"/>
              </a:ext>
            </a:extLst>
          </p:cNvPr>
          <p:cNvCxnSpPr>
            <a:cxnSpLocks/>
          </p:cNvCxnSpPr>
          <p:nvPr/>
        </p:nvCxnSpPr>
        <p:spPr>
          <a:xfrm>
            <a:off x="4334737" y="5138065"/>
            <a:ext cx="6706927"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276ACD03-F55C-4081-B15C-423D2350BD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658326"/>
            <a:ext cx="1494645" cy="2173707"/>
          </a:xfrm>
          <a:prstGeom prst="rect">
            <a:avLst/>
          </a:prstGeom>
        </p:spPr>
      </p:pic>
    </p:spTree>
    <p:extLst>
      <p:ext uri="{BB962C8B-B14F-4D97-AF65-F5344CB8AC3E}">
        <p14:creationId xmlns:p14="http://schemas.microsoft.com/office/powerpoint/2010/main" val="301077645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Semilight"/>
              </a:rPr>
              <a:t>Container Security</a:t>
            </a:r>
            <a:endParaRPr lang="en-US" dirty="0"/>
          </a:p>
        </p:txBody>
      </p:sp>
      <p:pic>
        <p:nvPicPr>
          <p:cNvPr id="4" name="Picture 3">
            <a:extLst>
              <a:ext uri="{FF2B5EF4-FFF2-40B4-BE49-F238E27FC236}">
                <a16:creationId xmlns:a16="http://schemas.microsoft.com/office/drawing/2014/main" id="{BBA249D8-F471-4BE3-96AA-124D5527BBC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41418" y="2587084"/>
            <a:ext cx="1683832" cy="1683832"/>
          </a:xfrm>
          <a:prstGeom prst="rect">
            <a:avLst/>
          </a:prstGeom>
        </p:spPr>
      </p:pic>
    </p:spTree>
    <p:extLst>
      <p:ext uri="{BB962C8B-B14F-4D97-AF65-F5344CB8AC3E}">
        <p14:creationId xmlns:p14="http://schemas.microsoft.com/office/powerpoint/2010/main" val="395644433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8BB48A02-7450-44E2-8D7B-15B7C28924A8}"/>
              </a:ext>
              <a:ext uri="{C183D7F6-B498-43B3-948B-1728B52AA6E4}">
                <adec:decorative xmlns:adec="http://schemas.microsoft.com/office/drawing/2017/decorative" val="1"/>
              </a:ext>
            </a:extLst>
          </p:cNvPr>
          <p:cNvGrpSpPr/>
          <p:nvPr/>
        </p:nvGrpSpPr>
        <p:grpSpPr>
          <a:xfrm>
            <a:off x="3714750" y="362258"/>
            <a:ext cx="6581775" cy="6100306"/>
            <a:chOff x="3676649" y="606425"/>
            <a:chExt cx="7413105" cy="7227432"/>
          </a:xfrm>
        </p:grpSpPr>
        <p:grpSp>
          <p:nvGrpSpPr>
            <p:cNvPr id="4" name="Group 3">
              <a:extLst>
                <a:ext uri="{FF2B5EF4-FFF2-40B4-BE49-F238E27FC236}">
                  <a16:creationId xmlns:a16="http://schemas.microsoft.com/office/drawing/2014/main" id="{D7B30E79-FEB1-4A4F-9553-3124E0A8BCE3}"/>
                </a:ext>
                <a:ext uri="{C183D7F6-B498-43B3-948B-1728B52AA6E4}">
                  <adec:decorative xmlns:adec="http://schemas.microsoft.com/office/drawing/2017/decorative" val="1"/>
                </a:ext>
              </a:extLst>
            </p:cNvPr>
            <p:cNvGrpSpPr/>
            <p:nvPr/>
          </p:nvGrpSpPr>
          <p:grpSpPr>
            <a:xfrm>
              <a:off x="3676649" y="606425"/>
              <a:ext cx="7413105" cy="6517869"/>
              <a:chOff x="3676649" y="606425"/>
              <a:chExt cx="7413105" cy="6517869"/>
            </a:xfrm>
          </p:grpSpPr>
          <p:grpSp>
            <p:nvGrpSpPr>
              <p:cNvPr id="5" name="Group 4">
                <a:extLst>
                  <a:ext uri="{FF2B5EF4-FFF2-40B4-BE49-F238E27FC236}">
                    <a16:creationId xmlns:a16="http://schemas.microsoft.com/office/drawing/2014/main" id="{3F7B3C8B-D33C-4CD0-9655-6786514E2CC0}"/>
                  </a:ext>
                </a:extLst>
              </p:cNvPr>
              <p:cNvGrpSpPr/>
              <p:nvPr/>
            </p:nvGrpSpPr>
            <p:grpSpPr>
              <a:xfrm>
                <a:off x="3752849" y="606425"/>
                <a:ext cx="664369" cy="5280025"/>
                <a:chOff x="3717131" y="606425"/>
                <a:chExt cx="700088" cy="6177253"/>
              </a:xfrm>
            </p:grpSpPr>
            <p:pic>
              <p:nvPicPr>
                <p:cNvPr id="25" name="Picture 24">
                  <a:extLst>
                    <a:ext uri="{FF2B5EF4-FFF2-40B4-BE49-F238E27FC236}">
                      <a16:creationId xmlns:a16="http://schemas.microsoft.com/office/drawing/2014/main" id="{9CA80C59-887A-43D0-BE61-1060A3BFD17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17131" y="606425"/>
                  <a:ext cx="700088" cy="1423987"/>
                </a:xfrm>
                <a:prstGeom prst="rect">
                  <a:avLst/>
                </a:prstGeom>
              </p:spPr>
            </p:pic>
            <p:pic>
              <p:nvPicPr>
                <p:cNvPr id="26" name="Picture 25">
                  <a:extLst>
                    <a:ext uri="{FF2B5EF4-FFF2-40B4-BE49-F238E27FC236}">
                      <a16:creationId xmlns:a16="http://schemas.microsoft.com/office/drawing/2014/main" id="{8A277B4C-4360-47F3-AFDB-6DD4996466B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17131" y="2206193"/>
                  <a:ext cx="700088" cy="1423987"/>
                </a:xfrm>
                <a:prstGeom prst="rect">
                  <a:avLst/>
                </a:prstGeom>
              </p:spPr>
            </p:pic>
            <p:pic>
              <p:nvPicPr>
                <p:cNvPr id="27" name="Picture 26">
                  <a:extLst>
                    <a:ext uri="{FF2B5EF4-FFF2-40B4-BE49-F238E27FC236}">
                      <a16:creationId xmlns:a16="http://schemas.microsoft.com/office/drawing/2014/main" id="{B7C70F76-CD24-4DEA-859E-3BB95FA0195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17131" y="3805961"/>
                  <a:ext cx="700088" cy="1423987"/>
                </a:xfrm>
                <a:prstGeom prst="rect">
                  <a:avLst/>
                </a:prstGeom>
              </p:spPr>
            </p:pic>
            <p:pic>
              <p:nvPicPr>
                <p:cNvPr id="28" name="Picture 27">
                  <a:extLst>
                    <a:ext uri="{FF2B5EF4-FFF2-40B4-BE49-F238E27FC236}">
                      <a16:creationId xmlns:a16="http://schemas.microsoft.com/office/drawing/2014/main" id="{88184435-D2D7-4408-9975-2B17D558AB0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17131" y="5359691"/>
                  <a:ext cx="700088" cy="1423987"/>
                </a:xfrm>
                <a:prstGeom prst="rect">
                  <a:avLst/>
                </a:prstGeom>
              </p:spPr>
            </p:pic>
          </p:grpSp>
          <p:pic>
            <p:nvPicPr>
              <p:cNvPr id="6" name="Picture 5">
                <a:extLst>
                  <a:ext uri="{FF2B5EF4-FFF2-40B4-BE49-F238E27FC236}">
                    <a16:creationId xmlns:a16="http://schemas.microsoft.com/office/drawing/2014/main" id="{A2A0F99C-008A-41F7-B33F-EC0B9E8E5143}"/>
                  </a:ext>
                </a:extLst>
              </p:cNvPr>
              <p:cNvPicPr>
                <a:picLocks noChangeAspect="1"/>
              </p:cNvPicPr>
              <p:nvPr/>
            </p:nvPicPr>
            <p:blipFill>
              <a:blip r:embed="rId4"/>
              <a:stretch>
                <a:fillRect/>
              </a:stretch>
            </p:blipFill>
            <p:spPr>
              <a:xfrm>
                <a:off x="3676649" y="5927725"/>
                <a:ext cx="790575" cy="647700"/>
              </a:xfrm>
              <a:prstGeom prst="rect">
                <a:avLst/>
              </a:prstGeom>
            </p:spPr>
          </p:pic>
          <p:cxnSp>
            <p:nvCxnSpPr>
              <p:cNvPr id="7" name="Straight Connector 6">
                <a:extLst>
                  <a:ext uri="{FF2B5EF4-FFF2-40B4-BE49-F238E27FC236}">
                    <a16:creationId xmlns:a16="http://schemas.microsoft.com/office/drawing/2014/main" id="{49E18335-69DA-48A7-8282-21E0D813B500}"/>
                  </a:ext>
                  <a:ext uri="{C183D7F6-B498-43B3-948B-1728B52AA6E4}">
                    <adec:decorative xmlns:adec="http://schemas.microsoft.com/office/drawing/2017/decorative" val="1"/>
                  </a:ext>
                </a:extLst>
              </p:cNvPr>
              <p:cNvCxnSpPr>
                <a:cxnSpLocks/>
              </p:cNvCxnSpPr>
              <p:nvPr/>
            </p:nvCxnSpPr>
            <p:spPr>
              <a:xfrm>
                <a:off x="4591050" y="1242340"/>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AD0401F-4C5D-4D5E-B0F7-D3FFF9A1F0A7}"/>
                  </a:ext>
                  <a:ext uri="{C183D7F6-B498-43B3-948B-1728B52AA6E4}">
                    <adec:decorative xmlns:adec="http://schemas.microsoft.com/office/drawing/2017/decorative" val="1"/>
                  </a:ext>
                </a:extLst>
              </p:cNvPr>
              <p:cNvCxnSpPr>
                <a:cxnSpLocks/>
              </p:cNvCxnSpPr>
              <p:nvPr/>
            </p:nvCxnSpPr>
            <p:spPr>
              <a:xfrm>
                <a:off x="4591050" y="1941977"/>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D30C5E-B7EF-41DE-B5B9-489704571302}"/>
                  </a:ext>
                  <a:ext uri="{C183D7F6-B498-43B3-948B-1728B52AA6E4}">
                    <adec:decorative xmlns:adec="http://schemas.microsoft.com/office/drawing/2017/decorative" val="1"/>
                  </a:ext>
                </a:extLst>
              </p:cNvPr>
              <p:cNvCxnSpPr>
                <a:cxnSpLocks/>
              </p:cNvCxnSpPr>
              <p:nvPr/>
            </p:nvCxnSpPr>
            <p:spPr>
              <a:xfrm>
                <a:off x="4591050" y="2613940"/>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98403FB-C55F-440D-824A-68FCFABA91C5}"/>
                  </a:ext>
                  <a:ext uri="{C183D7F6-B498-43B3-948B-1728B52AA6E4}">
                    <adec:decorative xmlns:adec="http://schemas.microsoft.com/office/drawing/2017/decorative" val="1"/>
                  </a:ext>
                </a:extLst>
              </p:cNvPr>
              <p:cNvCxnSpPr>
                <a:cxnSpLocks/>
              </p:cNvCxnSpPr>
              <p:nvPr/>
            </p:nvCxnSpPr>
            <p:spPr>
              <a:xfrm>
                <a:off x="4591050" y="3227821"/>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9183E9-45F7-4BF9-AB68-891EE2549F98}"/>
                  </a:ext>
                  <a:ext uri="{C183D7F6-B498-43B3-948B-1728B52AA6E4}">
                    <adec:decorative xmlns:adec="http://schemas.microsoft.com/office/drawing/2017/decorative" val="1"/>
                  </a:ext>
                </a:extLst>
              </p:cNvPr>
              <p:cNvCxnSpPr>
                <a:cxnSpLocks/>
              </p:cNvCxnSpPr>
              <p:nvPr/>
            </p:nvCxnSpPr>
            <p:spPr>
              <a:xfrm>
                <a:off x="4591050" y="3890290"/>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4F081D-49EB-436D-A809-E5CC51F60944}"/>
                  </a:ext>
                  <a:ext uri="{C183D7F6-B498-43B3-948B-1728B52AA6E4}">
                    <adec:decorative xmlns:adec="http://schemas.microsoft.com/office/drawing/2017/decorative" val="1"/>
                  </a:ext>
                </a:extLst>
              </p:cNvPr>
              <p:cNvCxnSpPr>
                <a:cxnSpLocks/>
              </p:cNvCxnSpPr>
              <p:nvPr/>
            </p:nvCxnSpPr>
            <p:spPr>
              <a:xfrm>
                <a:off x="4591050" y="4589927"/>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BCC50CE-DFC9-4801-8092-45B97F5154CB}"/>
                  </a:ext>
                  <a:ext uri="{C183D7F6-B498-43B3-948B-1728B52AA6E4}">
                    <adec:decorative xmlns:adec="http://schemas.microsoft.com/office/drawing/2017/decorative" val="1"/>
                  </a:ext>
                </a:extLst>
              </p:cNvPr>
              <p:cNvCxnSpPr>
                <a:cxnSpLocks/>
              </p:cNvCxnSpPr>
              <p:nvPr/>
            </p:nvCxnSpPr>
            <p:spPr>
              <a:xfrm>
                <a:off x="4591050" y="5261890"/>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BB775B-BBAF-4678-A6D5-9D6078BB707B}"/>
                  </a:ext>
                  <a:ext uri="{C183D7F6-B498-43B3-948B-1728B52AA6E4}">
                    <adec:decorative xmlns:adec="http://schemas.microsoft.com/office/drawing/2017/decorative" val="1"/>
                  </a:ext>
                </a:extLst>
              </p:cNvPr>
              <p:cNvCxnSpPr>
                <a:cxnSpLocks/>
              </p:cNvCxnSpPr>
              <p:nvPr/>
            </p:nvCxnSpPr>
            <p:spPr>
              <a:xfrm>
                <a:off x="4591050" y="5875771"/>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BB0AD02-541F-4C7E-995E-0FF442E1782D}"/>
                  </a:ext>
                  <a:ext uri="{C183D7F6-B498-43B3-948B-1728B52AA6E4}">
                    <adec:decorative xmlns:adec="http://schemas.microsoft.com/office/drawing/2017/decorative" val="1"/>
                  </a:ext>
                </a:extLst>
              </p:cNvPr>
              <p:cNvCxnSpPr>
                <a:cxnSpLocks/>
              </p:cNvCxnSpPr>
              <p:nvPr/>
            </p:nvCxnSpPr>
            <p:spPr>
              <a:xfrm>
                <a:off x="4591050" y="6536171"/>
                <a:ext cx="6498704"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4A09885-1A05-4B71-B6AA-EA37CC363BCE}"/>
                  </a:ext>
                </a:extLst>
              </p:cNvPr>
              <p:cNvPicPr>
                <a:picLocks noChangeAspect="1"/>
              </p:cNvPicPr>
              <p:nvPr/>
            </p:nvPicPr>
            <p:blipFill>
              <a:blip r:embed="rId5"/>
              <a:srcRect/>
              <a:stretch/>
            </p:blipFill>
            <p:spPr>
              <a:xfrm>
                <a:off x="3904180" y="5418038"/>
                <a:ext cx="336926" cy="336926"/>
              </a:xfrm>
              <a:prstGeom prst="rect">
                <a:avLst/>
              </a:prstGeom>
            </p:spPr>
          </p:pic>
          <p:pic>
            <p:nvPicPr>
              <p:cNvPr id="17" name="Picture 16">
                <a:extLst>
                  <a:ext uri="{FF2B5EF4-FFF2-40B4-BE49-F238E27FC236}">
                    <a16:creationId xmlns:a16="http://schemas.microsoft.com/office/drawing/2014/main" id="{27793EF3-389D-465E-8418-E533A8CE6893}"/>
                  </a:ext>
                </a:extLst>
              </p:cNvPr>
              <p:cNvPicPr>
                <a:picLocks noChangeAspect="1"/>
              </p:cNvPicPr>
              <p:nvPr/>
            </p:nvPicPr>
            <p:blipFill>
              <a:blip r:embed="rId6"/>
              <a:srcRect/>
              <a:stretch/>
            </p:blipFill>
            <p:spPr>
              <a:xfrm>
                <a:off x="3914129" y="2711913"/>
                <a:ext cx="354225" cy="354225"/>
              </a:xfrm>
              <a:prstGeom prst="rect">
                <a:avLst/>
              </a:prstGeom>
            </p:spPr>
          </p:pic>
          <p:pic>
            <p:nvPicPr>
              <p:cNvPr id="19" name="Picture 18">
                <a:extLst>
                  <a:ext uri="{FF2B5EF4-FFF2-40B4-BE49-F238E27FC236}">
                    <a16:creationId xmlns:a16="http://schemas.microsoft.com/office/drawing/2014/main" id="{F02A86F7-A15A-4578-9047-47F07C3900A1}"/>
                  </a:ext>
                </a:extLst>
              </p:cNvPr>
              <p:cNvPicPr>
                <a:picLocks noChangeAspect="1"/>
              </p:cNvPicPr>
              <p:nvPr/>
            </p:nvPicPr>
            <p:blipFill>
              <a:blip r:embed="rId7"/>
              <a:stretch>
                <a:fillRect/>
              </a:stretch>
            </p:blipFill>
            <p:spPr>
              <a:xfrm>
                <a:off x="3914129" y="4739594"/>
                <a:ext cx="364637" cy="364637"/>
              </a:xfrm>
              <a:prstGeom prst="rect">
                <a:avLst/>
              </a:prstGeom>
            </p:spPr>
          </p:pic>
          <p:pic>
            <p:nvPicPr>
              <p:cNvPr id="20" name="Picture 19">
                <a:extLst>
                  <a:ext uri="{FF2B5EF4-FFF2-40B4-BE49-F238E27FC236}">
                    <a16:creationId xmlns:a16="http://schemas.microsoft.com/office/drawing/2014/main" id="{C80A56B1-3268-4316-8C99-A8CE177D7622}"/>
                  </a:ext>
                </a:extLst>
              </p:cNvPr>
              <p:cNvPicPr>
                <a:picLocks noChangeAspect="1"/>
              </p:cNvPicPr>
              <p:nvPr/>
            </p:nvPicPr>
            <p:blipFill>
              <a:blip r:embed="rId8"/>
              <a:stretch>
                <a:fillRect/>
              </a:stretch>
            </p:blipFill>
            <p:spPr>
              <a:xfrm>
                <a:off x="3865995" y="3429000"/>
                <a:ext cx="402359" cy="402359"/>
              </a:xfrm>
              <a:prstGeom prst="rect">
                <a:avLst/>
              </a:prstGeom>
            </p:spPr>
          </p:pic>
          <p:pic>
            <p:nvPicPr>
              <p:cNvPr id="21" name="Picture 20">
                <a:extLst>
                  <a:ext uri="{FF2B5EF4-FFF2-40B4-BE49-F238E27FC236}">
                    <a16:creationId xmlns:a16="http://schemas.microsoft.com/office/drawing/2014/main" id="{91EC16BE-CE06-4DCA-8957-7264E5F66F1E}"/>
                  </a:ext>
                </a:extLst>
              </p:cNvPr>
              <p:cNvPicPr>
                <a:picLocks noChangeAspect="1"/>
              </p:cNvPicPr>
              <p:nvPr/>
            </p:nvPicPr>
            <p:blipFill>
              <a:blip r:embed="rId9"/>
              <a:stretch>
                <a:fillRect/>
              </a:stretch>
            </p:blipFill>
            <p:spPr>
              <a:xfrm>
                <a:off x="3907343" y="714200"/>
                <a:ext cx="361125" cy="361125"/>
              </a:xfrm>
              <a:prstGeom prst="rect">
                <a:avLst/>
              </a:prstGeom>
            </p:spPr>
          </p:pic>
          <p:pic>
            <p:nvPicPr>
              <p:cNvPr id="22" name="Picture 21">
                <a:extLst>
                  <a:ext uri="{FF2B5EF4-FFF2-40B4-BE49-F238E27FC236}">
                    <a16:creationId xmlns:a16="http://schemas.microsoft.com/office/drawing/2014/main" id="{633AF962-88BB-4A2A-B344-755ADDCFBAC1}"/>
                  </a:ext>
                </a:extLst>
              </p:cNvPr>
              <p:cNvPicPr>
                <a:picLocks noChangeAspect="1"/>
              </p:cNvPicPr>
              <p:nvPr/>
            </p:nvPicPr>
            <p:blipFill>
              <a:blip r:embed="rId10"/>
              <a:stretch>
                <a:fillRect/>
              </a:stretch>
            </p:blipFill>
            <p:spPr>
              <a:xfrm>
                <a:off x="3914129" y="1357019"/>
                <a:ext cx="361126" cy="361126"/>
              </a:xfrm>
              <a:prstGeom prst="rect">
                <a:avLst/>
              </a:prstGeom>
            </p:spPr>
          </p:pic>
          <p:pic>
            <p:nvPicPr>
              <p:cNvPr id="23" name="Picture 22">
                <a:extLst>
                  <a:ext uri="{FF2B5EF4-FFF2-40B4-BE49-F238E27FC236}">
                    <a16:creationId xmlns:a16="http://schemas.microsoft.com/office/drawing/2014/main" id="{7859256E-01D7-42AD-9D65-5DB7DC9CF7DD}"/>
                  </a:ext>
                </a:extLst>
              </p:cNvPr>
              <p:cNvPicPr>
                <a:picLocks noChangeAspect="1"/>
              </p:cNvPicPr>
              <p:nvPr/>
            </p:nvPicPr>
            <p:blipFill>
              <a:blip r:embed="rId11"/>
              <a:stretch>
                <a:fillRect/>
              </a:stretch>
            </p:blipFill>
            <p:spPr>
              <a:xfrm>
                <a:off x="3914128" y="4096044"/>
                <a:ext cx="361125" cy="361125"/>
              </a:xfrm>
              <a:prstGeom prst="rect">
                <a:avLst/>
              </a:prstGeom>
            </p:spPr>
          </p:pic>
          <p:pic>
            <p:nvPicPr>
              <p:cNvPr id="24" name="Picture 23">
                <a:extLst>
                  <a:ext uri="{FF2B5EF4-FFF2-40B4-BE49-F238E27FC236}">
                    <a16:creationId xmlns:a16="http://schemas.microsoft.com/office/drawing/2014/main" id="{A4A953DF-8D0B-4235-B735-90E7E7EC3DCA}"/>
                  </a:ext>
                </a:extLst>
              </p:cNvPr>
              <p:cNvPicPr>
                <a:picLocks noChangeAspect="1"/>
              </p:cNvPicPr>
              <p:nvPr/>
            </p:nvPicPr>
            <p:blipFill>
              <a:blip r:embed="rId12"/>
              <a:stretch>
                <a:fillRect/>
              </a:stretch>
            </p:blipFill>
            <p:spPr>
              <a:xfrm>
                <a:off x="3914128" y="2105277"/>
                <a:ext cx="304881" cy="304880"/>
              </a:xfrm>
              <a:prstGeom prst="rect">
                <a:avLst/>
              </a:prstGeom>
            </p:spPr>
          </p:pic>
          <p:pic>
            <p:nvPicPr>
              <p:cNvPr id="18" name="Picture 17">
                <a:extLst>
                  <a:ext uri="{FF2B5EF4-FFF2-40B4-BE49-F238E27FC236}">
                    <a16:creationId xmlns:a16="http://schemas.microsoft.com/office/drawing/2014/main" id="{46D81C98-939B-4882-A2A1-EAD88878A0EF}"/>
                  </a:ext>
                </a:extLst>
              </p:cNvPr>
              <p:cNvPicPr>
                <a:picLocks noChangeAspect="1"/>
              </p:cNvPicPr>
              <p:nvPr/>
            </p:nvPicPr>
            <p:blipFill>
              <a:blip r:embed="rId13"/>
              <a:stretch>
                <a:fillRect/>
              </a:stretch>
            </p:blipFill>
            <p:spPr>
              <a:xfrm>
                <a:off x="3832188" y="6760120"/>
                <a:ext cx="364174" cy="364174"/>
              </a:xfrm>
              <a:prstGeom prst="rect">
                <a:avLst/>
              </a:prstGeom>
            </p:spPr>
          </p:pic>
        </p:grpSp>
        <p:pic>
          <p:nvPicPr>
            <p:cNvPr id="30" name="Picture 29">
              <a:extLst>
                <a:ext uri="{FF2B5EF4-FFF2-40B4-BE49-F238E27FC236}">
                  <a16:creationId xmlns:a16="http://schemas.microsoft.com/office/drawing/2014/main" id="{01E50BA5-565D-4EB4-B162-FF907E6CD73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28329" y="6616700"/>
              <a:ext cx="664369" cy="1217157"/>
            </a:xfrm>
            <a:prstGeom prst="rect">
              <a:avLst/>
            </a:prstGeom>
          </p:spPr>
        </p:pic>
      </p:grpSp>
      <p:sp>
        <p:nvSpPr>
          <p:cNvPr id="2" name="Title 1">
            <a:extLst>
              <a:ext uri="{FF2B5EF4-FFF2-40B4-BE49-F238E27FC236}">
                <a16:creationId xmlns:a16="http://schemas.microsoft.com/office/drawing/2014/main" id="{12C28094-83EE-41AD-8739-C4588411ECE9}"/>
              </a:ext>
            </a:extLst>
          </p:cNvPr>
          <p:cNvSpPr>
            <a:spLocks noGrp="1"/>
          </p:cNvSpPr>
          <p:nvPr>
            <p:ph type="title"/>
          </p:nvPr>
        </p:nvSpPr>
        <p:spPr/>
        <p:txBody>
          <a:bodyPr/>
          <a:lstStyle/>
          <a:p>
            <a:r>
              <a:rPr lang="en-US" dirty="0">
                <a:cs typeface="Segoe UI"/>
              </a:rPr>
              <a:t>Container Security</a:t>
            </a:r>
            <a:endParaRPr lang="en-US" dirty="0"/>
          </a:p>
        </p:txBody>
      </p:sp>
      <p:sp>
        <p:nvSpPr>
          <p:cNvPr id="3" name="Text Placeholder 2">
            <a:extLst>
              <a:ext uri="{FF2B5EF4-FFF2-40B4-BE49-F238E27FC236}">
                <a16:creationId xmlns:a16="http://schemas.microsoft.com/office/drawing/2014/main" id="{C864836E-9964-4371-8426-856AC5C0DCBA}"/>
              </a:ext>
            </a:extLst>
          </p:cNvPr>
          <p:cNvSpPr>
            <a:spLocks noGrp="1"/>
          </p:cNvSpPr>
          <p:nvPr>
            <p:ph type="body" sz="quarter" idx="4294967295"/>
          </p:nvPr>
        </p:nvSpPr>
        <p:spPr>
          <a:xfrm>
            <a:off x="4570247" y="389097"/>
            <a:ext cx="6821653" cy="6083717"/>
          </a:xfrm>
        </p:spPr>
        <p:txBody>
          <a:bodyPr vert="horz" wrap="square" lIns="0" tIns="0" rIns="0" bIns="0" rtlCol="0" anchor="t">
            <a:spAutoFit/>
          </a:bodyPr>
          <a:lstStyle/>
          <a:p>
            <a:pPr marL="0" indent="0">
              <a:spcAft>
                <a:spcPts val="1000"/>
              </a:spcAft>
              <a:buNone/>
            </a:pPr>
            <a:r>
              <a:rPr lang="en-US" sz="2400" dirty="0">
                <a:cs typeface="Segoe UI Semilight"/>
              </a:rPr>
              <a:t>Containers</a:t>
            </a:r>
            <a:endParaRPr lang="en-US" sz="2400" dirty="0"/>
          </a:p>
          <a:p>
            <a:pPr marL="0" indent="0">
              <a:spcAft>
                <a:spcPts val="1000"/>
              </a:spcAft>
              <a:buNone/>
            </a:pPr>
            <a:r>
              <a:rPr lang="en-US" sz="2400" dirty="0">
                <a:cs typeface="Segoe UI Semilight"/>
              </a:rPr>
              <a:t>ACI Security</a:t>
            </a:r>
            <a:endParaRPr lang="en-US" sz="2400" dirty="0"/>
          </a:p>
          <a:p>
            <a:pPr marL="0" indent="0">
              <a:spcAft>
                <a:spcPts val="1000"/>
              </a:spcAft>
              <a:buNone/>
            </a:pPr>
            <a:r>
              <a:rPr lang="en-US" sz="2400" dirty="0">
                <a:cs typeface="Segoe UI Semilight"/>
              </a:rPr>
              <a:t>Azure Container Instances (ACI)</a:t>
            </a:r>
            <a:endParaRPr lang="en-US" sz="2400" dirty="0"/>
          </a:p>
          <a:p>
            <a:pPr marL="0" indent="0">
              <a:spcAft>
                <a:spcPts val="1000"/>
              </a:spcAft>
              <a:buNone/>
            </a:pPr>
            <a:r>
              <a:rPr lang="en-US" sz="2400" dirty="0">
                <a:cs typeface="Segoe UI Semilight"/>
              </a:rPr>
              <a:t>Azure Container Registry (ACR)</a:t>
            </a:r>
            <a:endParaRPr lang="en-US" sz="2400" dirty="0"/>
          </a:p>
          <a:p>
            <a:pPr marL="0" indent="0">
              <a:spcAft>
                <a:spcPts val="1000"/>
              </a:spcAft>
              <a:buNone/>
            </a:pPr>
            <a:r>
              <a:rPr lang="en-US" sz="2400" dirty="0">
                <a:cs typeface="Segoe UI Semilight"/>
              </a:rPr>
              <a:t>ACR Authentication</a:t>
            </a:r>
          </a:p>
          <a:p>
            <a:pPr marL="0" indent="0">
              <a:spcAft>
                <a:spcPts val="1000"/>
              </a:spcAft>
              <a:buNone/>
            </a:pPr>
            <a:r>
              <a:rPr lang="en-US" sz="2400" dirty="0">
                <a:cs typeface="Segoe UI Semilight"/>
              </a:rPr>
              <a:t>Azure Kubernetes Service (AKS)</a:t>
            </a:r>
          </a:p>
          <a:p>
            <a:pPr marL="0" indent="0">
              <a:spcAft>
                <a:spcPts val="1000"/>
              </a:spcAft>
              <a:buNone/>
            </a:pPr>
            <a:r>
              <a:rPr lang="en-US" sz="2400" dirty="0">
                <a:cs typeface="Segoe UI Semilight"/>
              </a:rPr>
              <a:t>AKS Terminology</a:t>
            </a:r>
            <a:endParaRPr lang="en-US" sz="2400" dirty="0"/>
          </a:p>
          <a:p>
            <a:pPr marL="0" indent="0">
              <a:spcAft>
                <a:spcPts val="1000"/>
              </a:spcAft>
              <a:buNone/>
            </a:pPr>
            <a:r>
              <a:rPr lang="en-US" sz="2400" dirty="0">
                <a:cs typeface="Segoe UI Semilight"/>
              </a:rPr>
              <a:t>AKS Architecture</a:t>
            </a:r>
          </a:p>
          <a:p>
            <a:pPr marL="0" indent="0">
              <a:spcAft>
                <a:spcPts val="1000"/>
              </a:spcAft>
              <a:buNone/>
            </a:pPr>
            <a:r>
              <a:rPr lang="en-US" sz="2400" dirty="0">
                <a:cs typeface="Segoe UI Semilight"/>
              </a:rPr>
              <a:t>AKS Networking</a:t>
            </a:r>
          </a:p>
          <a:p>
            <a:pPr marL="0" indent="0">
              <a:spcAft>
                <a:spcPts val="1000"/>
              </a:spcAft>
              <a:buNone/>
            </a:pPr>
            <a:r>
              <a:rPr lang="en-US" sz="2400" dirty="0">
                <a:cs typeface="Segoe UI Semilight"/>
              </a:rPr>
              <a:t>AKS Storage</a:t>
            </a:r>
          </a:p>
          <a:p>
            <a:pPr marL="0" indent="0">
              <a:spcAft>
                <a:spcPts val="1000"/>
              </a:spcAft>
              <a:buNone/>
            </a:pPr>
            <a:r>
              <a:rPr lang="en-US" sz="2400" dirty="0">
                <a:cs typeface="Segoe UI Semilight"/>
              </a:rPr>
              <a:t>AKS and Active Directory</a:t>
            </a:r>
            <a:endParaRPr lang="en-US" sz="2400" dirty="0"/>
          </a:p>
        </p:txBody>
      </p:sp>
      <p:pic>
        <p:nvPicPr>
          <p:cNvPr id="33" name="Picture 3">
            <a:extLst>
              <a:ext uri="{FF2B5EF4-FFF2-40B4-BE49-F238E27FC236}">
                <a16:creationId xmlns:a16="http://schemas.microsoft.com/office/drawing/2014/main" id="{B350FA9A-5127-4F5C-A59A-FDECF7FC8C51}"/>
              </a:ext>
              <a:ext uri="{C183D7F6-B498-43B3-948B-1728B52AA6E4}">
                <adec:decorative xmlns:adec="http://schemas.microsoft.com/office/drawing/2017/decorative" val="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3541" y="4983027"/>
            <a:ext cx="326655" cy="3192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7">
            <a:extLst>
              <a:ext uri="{FF2B5EF4-FFF2-40B4-BE49-F238E27FC236}">
                <a16:creationId xmlns:a16="http://schemas.microsoft.com/office/drawing/2014/main" id="{77C5E68F-EAEF-4974-ACF3-962A1F539E1E}"/>
              </a:ext>
              <a:ext uri="{C183D7F6-B498-43B3-948B-1728B52AA6E4}">
                <adec:decorative xmlns:adec="http://schemas.microsoft.com/office/drawing/2017/decorative" val="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1660" y="5521438"/>
            <a:ext cx="298536" cy="29853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a:extLst>
              <a:ext uri="{FF2B5EF4-FFF2-40B4-BE49-F238E27FC236}">
                <a16:creationId xmlns:a16="http://schemas.microsoft.com/office/drawing/2014/main" id="{5673BEF9-04EA-4981-9AE7-88C4F77A0ABA}"/>
              </a:ext>
              <a:ext uri="{C183D7F6-B498-43B3-948B-1728B52AA6E4}">
                <adec:decorative xmlns:adec="http://schemas.microsoft.com/office/drawing/2017/decorative" val="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0587" y="6019478"/>
            <a:ext cx="283727" cy="478789"/>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a:extLst>
              <a:ext uri="{FF2B5EF4-FFF2-40B4-BE49-F238E27FC236}">
                <a16:creationId xmlns:a16="http://schemas.microsoft.com/office/drawing/2014/main" id="{C29B57EE-81AA-4157-B805-D78880E3C128}"/>
              </a:ext>
              <a:ext uri="{C183D7F6-B498-43B3-948B-1728B52AA6E4}">
                <adec:decorative xmlns:adec="http://schemas.microsoft.com/office/drawing/2017/decorative" val="1"/>
              </a:ext>
            </a:extLst>
          </p:cNvPr>
          <p:cNvCxnSpPr>
            <a:cxnSpLocks/>
          </p:cNvCxnSpPr>
          <p:nvPr/>
        </p:nvCxnSpPr>
        <p:spPr>
          <a:xfrm>
            <a:off x="4582154" y="5948894"/>
            <a:ext cx="6164699"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09841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68D8-2505-4165-80FE-C760DBB1849F}"/>
              </a:ext>
            </a:extLst>
          </p:cNvPr>
          <p:cNvSpPr>
            <a:spLocks noGrp="1"/>
          </p:cNvSpPr>
          <p:nvPr>
            <p:ph type="title"/>
          </p:nvPr>
        </p:nvSpPr>
        <p:spPr/>
        <p:txBody>
          <a:bodyPr/>
          <a:lstStyle/>
          <a:p>
            <a:r>
              <a:rPr lang="en-US" dirty="0"/>
              <a:t>Containers</a:t>
            </a:r>
          </a:p>
        </p:txBody>
      </p:sp>
      <p:pic>
        <p:nvPicPr>
          <p:cNvPr id="6" name="Picture 6" descr="Containers use Docker to access the host operating system and host infrastructure. ">
            <a:extLst>
              <a:ext uri="{FF2B5EF4-FFF2-40B4-BE49-F238E27FC236}">
                <a16:creationId xmlns:a16="http://schemas.microsoft.com/office/drawing/2014/main" id="{02A54C60-89EE-49E7-BDB9-183454915ED9}"/>
              </a:ext>
            </a:extLst>
          </p:cNvPr>
          <p:cNvPicPr>
            <a:picLocks noChangeAspect="1"/>
          </p:cNvPicPr>
          <p:nvPr/>
        </p:nvPicPr>
        <p:blipFill>
          <a:blip r:embed="rId3"/>
          <a:stretch>
            <a:fillRect/>
          </a:stretch>
        </p:blipFill>
        <p:spPr>
          <a:xfrm>
            <a:off x="182089" y="1623383"/>
            <a:ext cx="5395355" cy="4214895"/>
          </a:xfrm>
          <a:prstGeom prst="rect">
            <a:avLst/>
          </a:prstGeom>
        </p:spPr>
      </p:pic>
      <p:graphicFrame>
        <p:nvGraphicFramePr>
          <p:cNvPr id="5" name="Table 4">
            <a:extLst>
              <a:ext uri="{FF2B5EF4-FFF2-40B4-BE49-F238E27FC236}">
                <a16:creationId xmlns:a16="http://schemas.microsoft.com/office/drawing/2014/main" id="{1A705325-8F32-4548-A235-FCC674191B34}"/>
              </a:ext>
            </a:extLst>
          </p:cNvPr>
          <p:cNvGraphicFramePr>
            <a:graphicFrameLocks noGrp="1"/>
          </p:cNvGraphicFramePr>
          <p:nvPr>
            <p:extLst>
              <p:ext uri="{D42A27DB-BD31-4B8C-83A1-F6EECF244321}">
                <p14:modId xmlns:p14="http://schemas.microsoft.com/office/powerpoint/2010/main" val="1197207579"/>
              </p:ext>
            </p:extLst>
          </p:nvPr>
        </p:nvGraphicFramePr>
        <p:xfrm>
          <a:off x="5838701" y="1197428"/>
          <a:ext cx="6183298" cy="4686231"/>
        </p:xfrm>
        <a:graphic>
          <a:graphicData uri="http://schemas.openxmlformats.org/drawingml/2006/table">
            <a:tbl>
              <a:tblPr firstRow="1" bandRow="1">
                <a:tableStyleId>{5C22544A-7EE6-4342-B048-85BDC9FD1C3A}</a:tableStyleId>
              </a:tblPr>
              <a:tblGrid>
                <a:gridCol w="1690942">
                  <a:extLst>
                    <a:ext uri="{9D8B030D-6E8A-4147-A177-3AD203B41FA5}">
                      <a16:colId xmlns:a16="http://schemas.microsoft.com/office/drawing/2014/main" val="4206730359"/>
                    </a:ext>
                  </a:extLst>
                </a:gridCol>
                <a:gridCol w="4492356">
                  <a:extLst>
                    <a:ext uri="{9D8B030D-6E8A-4147-A177-3AD203B41FA5}">
                      <a16:colId xmlns:a16="http://schemas.microsoft.com/office/drawing/2014/main" val="857180638"/>
                    </a:ext>
                  </a:extLst>
                </a:gridCol>
              </a:tblGrid>
              <a:tr h="279866">
                <a:tc>
                  <a:txBody>
                    <a:bodyPr/>
                    <a:lstStyle/>
                    <a:p>
                      <a:pPr marL="0" algn="ctr" rtl="0" eaLnBrk="1" latinLnBrk="0" hangingPunct="1">
                        <a:spcBef>
                          <a:spcPts val="0"/>
                        </a:spcBef>
                        <a:spcAft>
                          <a:spcPts val="0"/>
                        </a:spcAft>
                      </a:pPr>
                      <a:r>
                        <a:rPr lang="en-US" sz="1400" kern="1200" dirty="0">
                          <a:effectLst/>
                        </a:rPr>
                        <a:t>Feature</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marL="0" algn="ctr" rtl="0" eaLnBrk="1" latinLnBrk="0" hangingPunct="1">
                        <a:spcBef>
                          <a:spcPts val="0"/>
                        </a:spcBef>
                        <a:spcAft>
                          <a:spcPts val="0"/>
                        </a:spcAft>
                      </a:pPr>
                      <a:r>
                        <a:rPr lang="en-US" sz="1400" kern="1200" dirty="0">
                          <a:effectLst/>
                        </a:rPr>
                        <a:t>Containers</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3464100778"/>
                  </a:ext>
                </a:extLst>
              </a:tr>
              <a:tr h="896588">
                <a:tc>
                  <a:txBody>
                    <a:bodyPr/>
                    <a:lstStyle/>
                    <a:p>
                      <a:pPr marL="0" algn="l" rtl="0" eaLnBrk="1" latinLnBrk="0" hangingPunct="1">
                        <a:spcBef>
                          <a:spcPts val="0"/>
                        </a:spcBef>
                        <a:spcAft>
                          <a:spcPts val="0"/>
                        </a:spcAft>
                      </a:pPr>
                      <a:r>
                        <a:rPr lang="en-US" sz="1400" kern="1200" dirty="0">
                          <a:effectLst/>
                        </a:rPr>
                        <a:t>Isolation</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l" rtl="0" eaLnBrk="1" latinLnBrk="0" hangingPunct="1">
                        <a:spcBef>
                          <a:spcPts val="0"/>
                        </a:spcBef>
                        <a:spcAft>
                          <a:spcPts val="0"/>
                        </a:spcAft>
                      </a:pPr>
                      <a:r>
                        <a:rPr lang="en-US" sz="1400" kern="1200" dirty="0">
                          <a:effectLst/>
                        </a:rPr>
                        <a:t>Typically provides lightweight isolation from the host and other containers but doesn't provide as strong a security boundary as a virtual machine.</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6161750"/>
                  </a:ext>
                </a:extLst>
              </a:tr>
              <a:tr h="902524">
                <a:tc>
                  <a:txBody>
                    <a:bodyPr/>
                    <a:lstStyle/>
                    <a:p>
                      <a:pPr marL="0" algn="l" rtl="0" eaLnBrk="1" latinLnBrk="0" hangingPunct="1">
                        <a:spcBef>
                          <a:spcPts val="0"/>
                        </a:spcBef>
                        <a:spcAft>
                          <a:spcPts val="0"/>
                        </a:spcAft>
                      </a:pPr>
                      <a:r>
                        <a:rPr lang="en-US" sz="1400" kern="1200" dirty="0">
                          <a:effectLst/>
                        </a:rPr>
                        <a:t>Operating system</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l" rtl="0" eaLnBrk="1" latinLnBrk="0" hangingPunct="1">
                        <a:spcBef>
                          <a:spcPts val="0"/>
                        </a:spcBef>
                        <a:spcAft>
                          <a:spcPts val="0"/>
                        </a:spcAft>
                      </a:pPr>
                      <a:r>
                        <a:rPr lang="en-US" sz="1400" kern="1200" dirty="0">
                          <a:effectLst/>
                        </a:rPr>
                        <a:t>Runs the user mode portion of an operating system and can be tailored to contain just the needed services for your app, using fewer system resources.</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6400089"/>
                  </a:ext>
                </a:extLst>
              </a:tr>
              <a:tr h="951316">
                <a:tc>
                  <a:txBody>
                    <a:bodyPr/>
                    <a:lstStyle/>
                    <a:p>
                      <a:pPr marL="0" algn="l" rtl="0" eaLnBrk="1" latinLnBrk="0" hangingPunct="1">
                        <a:spcBef>
                          <a:spcPts val="0"/>
                        </a:spcBef>
                        <a:spcAft>
                          <a:spcPts val="0"/>
                        </a:spcAft>
                      </a:pPr>
                      <a:r>
                        <a:rPr lang="en-US" sz="1400" kern="1200" dirty="0">
                          <a:effectLst/>
                        </a:rPr>
                        <a:t>Deployment</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l" rtl="0" eaLnBrk="1" latinLnBrk="0" hangingPunct="1">
                        <a:spcBef>
                          <a:spcPts val="0"/>
                        </a:spcBef>
                        <a:spcAft>
                          <a:spcPts val="0"/>
                        </a:spcAft>
                      </a:pPr>
                      <a:r>
                        <a:rPr lang="en-US" sz="1400" kern="1200" dirty="0">
                          <a:effectLst/>
                        </a:rPr>
                        <a:t>Deploy individual containers by using Docker via command line; deploy multiple containers by using an orchestrator such as Azure Kubernetes Service.</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5223241"/>
                  </a:ext>
                </a:extLst>
              </a:tr>
              <a:tr h="877484">
                <a:tc>
                  <a:txBody>
                    <a:bodyPr/>
                    <a:lstStyle/>
                    <a:p>
                      <a:pPr marL="0" algn="l" rtl="0" eaLnBrk="1" latinLnBrk="0" hangingPunct="1">
                        <a:spcBef>
                          <a:spcPts val="0"/>
                        </a:spcBef>
                        <a:spcAft>
                          <a:spcPts val="0"/>
                        </a:spcAft>
                      </a:pPr>
                      <a:r>
                        <a:rPr lang="en-US" sz="1400" kern="1200" dirty="0">
                          <a:effectLst/>
                        </a:rPr>
                        <a:t>Persistent storage</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rtl="0" eaLnBrk="1" latinLnBrk="0" hangingPunct="1">
                        <a:spcBef>
                          <a:spcPts val="0"/>
                        </a:spcBef>
                        <a:spcAft>
                          <a:spcPts val="0"/>
                        </a:spcAft>
                      </a:pPr>
                      <a:r>
                        <a:rPr lang="en-US" sz="1400" kern="1200" dirty="0">
                          <a:effectLst/>
                        </a:rPr>
                        <a:t>Use Azure Disks for local storage for a single node, or Azure Files (SMB shares) for storage shared by multiple nodes or servers.</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8867498"/>
                  </a:ext>
                </a:extLst>
              </a:tr>
              <a:tr h="753519">
                <a:tc>
                  <a:txBody>
                    <a:bodyPr/>
                    <a:lstStyle/>
                    <a:p>
                      <a:pPr marL="0" algn="l" rtl="0" eaLnBrk="1" latinLnBrk="0" hangingPunct="1">
                        <a:spcBef>
                          <a:spcPts val="0"/>
                        </a:spcBef>
                        <a:spcAft>
                          <a:spcPts val="0"/>
                        </a:spcAft>
                      </a:pPr>
                      <a:r>
                        <a:rPr lang="en-US" sz="1400" kern="1200" dirty="0">
                          <a:effectLst/>
                        </a:rPr>
                        <a:t>Fault tolerance</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l" rtl="0" eaLnBrk="1" latinLnBrk="0" hangingPunct="1">
                        <a:spcBef>
                          <a:spcPts val="0"/>
                        </a:spcBef>
                        <a:spcAft>
                          <a:spcPts val="0"/>
                        </a:spcAft>
                      </a:pPr>
                      <a:r>
                        <a:rPr lang="en-US" sz="1400" kern="1200" dirty="0">
                          <a:effectLst/>
                        </a:rPr>
                        <a:t>If a cluster node fails, any containers running on it are rapidly recreated by the orchestrator on another cluster node.</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6433238"/>
                  </a:ext>
                </a:extLst>
              </a:tr>
            </a:tbl>
          </a:graphicData>
        </a:graphic>
      </p:graphicFrame>
      <p:sp>
        <p:nvSpPr>
          <p:cNvPr id="3" name="Rectangle 2">
            <a:extLst>
              <a:ext uri="{FF2B5EF4-FFF2-40B4-BE49-F238E27FC236}">
                <a16:creationId xmlns:a16="http://schemas.microsoft.com/office/drawing/2014/main" id="{40AA93CF-E1F9-46F9-87BA-EE382D8AAA0C}"/>
              </a:ext>
              <a:ext uri="{C183D7F6-B498-43B3-948B-1728B52AA6E4}">
                <adec:decorative xmlns:adec="http://schemas.microsoft.com/office/drawing/2017/decorative" val="1"/>
              </a:ext>
            </a:extLst>
          </p:cNvPr>
          <p:cNvSpPr/>
          <p:nvPr/>
        </p:nvSpPr>
        <p:spPr bwMode="auto">
          <a:xfrm>
            <a:off x="170001" y="1197428"/>
            <a:ext cx="5525949" cy="4686231"/>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9721901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9CDA-067D-4526-8693-9B98660DD147}"/>
              </a:ext>
            </a:extLst>
          </p:cNvPr>
          <p:cNvSpPr>
            <a:spLocks noGrp="1"/>
          </p:cNvSpPr>
          <p:nvPr>
            <p:ph type="title"/>
          </p:nvPr>
        </p:nvSpPr>
        <p:spPr/>
        <p:txBody>
          <a:bodyPr/>
          <a:lstStyle/>
          <a:p>
            <a:r>
              <a:rPr lang="en-US" dirty="0">
                <a:ea typeface="+mj-lt"/>
                <a:cs typeface="+mj-lt"/>
              </a:rPr>
              <a:t>ACI Security</a:t>
            </a:r>
            <a:endParaRPr lang="en-US" dirty="0"/>
          </a:p>
        </p:txBody>
      </p:sp>
      <p:sp>
        <p:nvSpPr>
          <p:cNvPr id="6" name="Rectangle 5">
            <a:extLst>
              <a:ext uri="{FF2B5EF4-FFF2-40B4-BE49-F238E27FC236}">
                <a16:creationId xmlns:a16="http://schemas.microsoft.com/office/drawing/2014/main" id="{6F9BDD51-9AD2-40D0-8EED-773A9428C775}"/>
              </a:ext>
            </a:extLst>
          </p:cNvPr>
          <p:cNvSpPr/>
          <p:nvPr/>
        </p:nvSpPr>
        <p:spPr>
          <a:xfrm>
            <a:off x="588263" y="1296765"/>
            <a:ext cx="4989305" cy="64858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Continuously scan registry images</a:t>
            </a:r>
          </a:p>
        </p:txBody>
      </p:sp>
      <p:sp>
        <p:nvSpPr>
          <p:cNvPr id="10" name="Rectangle 9">
            <a:extLst>
              <a:ext uri="{FF2B5EF4-FFF2-40B4-BE49-F238E27FC236}">
                <a16:creationId xmlns:a16="http://schemas.microsoft.com/office/drawing/2014/main" id="{BB723238-BE05-4DB8-A667-677F800D561C}"/>
              </a:ext>
            </a:extLst>
          </p:cNvPr>
          <p:cNvSpPr/>
          <p:nvPr/>
        </p:nvSpPr>
        <p:spPr>
          <a:xfrm>
            <a:off x="588262" y="2139056"/>
            <a:ext cx="4989305" cy="64858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 approved images – chain of custody, signing</a:t>
            </a:r>
          </a:p>
        </p:txBody>
      </p:sp>
      <p:sp>
        <p:nvSpPr>
          <p:cNvPr id="12" name="Rectangle 11">
            <a:extLst>
              <a:ext uri="{FF2B5EF4-FFF2-40B4-BE49-F238E27FC236}">
                <a16:creationId xmlns:a16="http://schemas.microsoft.com/office/drawing/2014/main" id="{FED09D7D-6CF3-4A09-A4DC-D11DB7C4E22F}"/>
              </a:ext>
            </a:extLst>
          </p:cNvPr>
          <p:cNvSpPr/>
          <p:nvPr/>
        </p:nvSpPr>
        <p:spPr>
          <a:xfrm>
            <a:off x="599380" y="2981347"/>
            <a:ext cx="4989305" cy="64858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Run with least privileges</a:t>
            </a:r>
          </a:p>
        </p:txBody>
      </p:sp>
      <p:sp>
        <p:nvSpPr>
          <p:cNvPr id="14" name="Rectangle 13">
            <a:extLst>
              <a:ext uri="{FF2B5EF4-FFF2-40B4-BE49-F238E27FC236}">
                <a16:creationId xmlns:a16="http://schemas.microsoft.com/office/drawing/2014/main" id="{996F4DBA-1E81-45BD-90BE-49D7867C4653}"/>
              </a:ext>
            </a:extLst>
          </p:cNvPr>
          <p:cNvSpPr/>
          <p:nvPr/>
        </p:nvSpPr>
        <p:spPr>
          <a:xfrm>
            <a:off x="599381" y="3823638"/>
            <a:ext cx="4989305" cy="64858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“Allow List” files the container can access</a:t>
            </a:r>
          </a:p>
        </p:txBody>
      </p:sp>
      <p:sp>
        <p:nvSpPr>
          <p:cNvPr id="16" name="Rectangle 15">
            <a:extLst>
              <a:ext uri="{FF2B5EF4-FFF2-40B4-BE49-F238E27FC236}">
                <a16:creationId xmlns:a16="http://schemas.microsoft.com/office/drawing/2014/main" id="{4165F8E5-7378-43EE-801D-D33B3C04899C}"/>
              </a:ext>
            </a:extLst>
          </p:cNvPr>
          <p:cNvSpPr/>
          <p:nvPr/>
        </p:nvSpPr>
        <p:spPr>
          <a:xfrm>
            <a:off x="599380" y="4665929"/>
            <a:ext cx="4989305" cy="64858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Maintain network segmentation</a:t>
            </a:r>
          </a:p>
        </p:txBody>
      </p:sp>
      <p:sp>
        <p:nvSpPr>
          <p:cNvPr id="18" name="Rectangle 17">
            <a:extLst>
              <a:ext uri="{FF2B5EF4-FFF2-40B4-BE49-F238E27FC236}">
                <a16:creationId xmlns:a16="http://schemas.microsoft.com/office/drawing/2014/main" id="{CD89DC7E-8B21-4B7D-989D-066D94946C85}"/>
              </a:ext>
            </a:extLst>
          </p:cNvPr>
          <p:cNvSpPr/>
          <p:nvPr/>
        </p:nvSpPr>
        <p:spPr>
          <a:xfrm>
            <a:off x="599380" y="5508222"/>
            <a:ext cx="4989305" cy="64858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Monitor and log activities</a:t>
            </a:r>
          </a:p>
        </p:txBody>
      </p:sp>
      <p:pic>
        <p:nvPicPr>
          <p:cNvPr id="8" name="Picture 8" descr="DDoS attacks, poisoned images, container breakouts, kernel exploits, and compromised secrets. ">
            <a:extLst>
              <a:ext uri="{FF2B5EF4-FFF2-40B4-BE49-F238E27FC236}">
                <a16:creationId xmlns:a16="http://schemas.microsoft.com/office/drawing/2014/main" id="{BE788904-E3D1-4AC9-9FEE-5A9940BA7598}"/>
              </a:ext>
            </a:extLst>
          </p:cNvPr>
          <p:cNvPicPr>
            <a:picLocks noChangeAspect="1"/>
          </p:cNvPicPr>
          <p:nvPr/>
        </p:nvPicPr>
        <p:blipFill>
          <a:blip r:embed="rId3"/>
          <a:stretch>
            <a:fillRect/>
          </a:stretch>
        </p:blipFill>
        <p:spPr>
          <a:xfrm>
            <a:off x="6099958" y="1541671"/>
            <a:ext cx="5830784" cy="4398112"/>
          </a:xfrm>
          <a:prstGeom prst="rect">
            <a:avLst/>
          </a:prstGeom>
        </p:spPr>
      </p:pic>
      <p:sp>
        <p:nvSpPr>
          <p:cNvPr id="4" name="Rectangle 3">
            <a:extLst>
              <a:ext uri="{FF2B5EF4-FFF2-40B4-BE49-F238E27FC236}">
                <a16:creationId xmlns:a16="http://schemas.microsoft.com/office/drawing/2014/main" id="{1171C736-8D43-45A8-B7F0-1B3B84D012D8}"/>
              </a:ext>
              <a:ext uri="{C183D7F6-B498-43B3-948B-1728B52AA6E4}">
                <adec:decorative xmlns:adec="http://schemas.microsoft.com/office/drawing/2017/decorative" val="1"/>
              </a:ext>
            </a:extLst>
          </p:cNvPr>
          <p:cNvSpPr/>
          <p:nvPr/>
        </p:nvSpPr>
        <p:spPr bwMode="auto">
          <a:xfrm>
            <a:off x="5762624" y="1281795"/>
            <a:ext cx="6353175" cy="490103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5530190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04BA-F0B9-4214-BCAD-CCDC25F5153F}"/>
              </a:ext>
            </a:extLst>
          </p:cNvPr>
          <p:cNvSpPr>
            <a:spLocks noGrp="1"/>
          </p:cNvSpPr>
          <p:nvPr>
            <p:ph type="title"/>
          </p:nvPr>
        </p:nvSpPr>
        <p:spPr/>
        <p:txBody>
          <a:bodyPr/>
          <a:lstStyle/>
          <a:p>
            <a:r>
              <a:rPr lang="en-US" dirty="0">
                <a:cs typeface="Segoe UI"/>
              </a:rPr>
              <a:t>Azure Container Instances (ACI)</a:t>
            </a:r>
            <a:endParaRPr lang="en-US" dirty="0"/>
          </a:p>
        </p:txBody>
      </p:sp>
      <p:sp>
        <p:nvSpPr>
          <p:cNvPr id="5" name="Rectangle 4">
            <a:extLst>
              <a:ext uri="{FF2B5EF4-FFF2-40B4-BE49-F238E27FC236}">
                <a16:creationId xmlns:a16="http://schemas.microsoft.com/office/drawing/2014/main" id="{F1232509-8BCF-430D-88F2-188AC17E5C4F}"/>
              </a:ext>
            </a:extLst>
          </p:cNvPr>
          <p:cNvSpPr/>
          <p:nvPr/>
        </p:nvSpPr>
        <p:spPr>
          <a:xfrm>
            <a:off x="588263" y="1103904"/>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PaaS Service</a:t>
            </a:r>
          </a:p>
        </p:txBody>
      </p:sp>
      <p:sp>
        <p:nvSpPr>
          <p:cNvPr id="9" name="Rectangle 8">
            <a:extLst>
              <a:ext uri="{FF2B5EF4-FFF2-40B4-BE49-F238E27FC236}">
                <a16:creationId xmlns:a16="http://schemas.microsoft.com/office/drawing/2014/main" id="{7825CF92-A469-4F9D-9815-565678FEDFC0}"/>
              </a:ext>
            </a:extLst>
          </p:cNvPr>
          <p:cNvSpPr/>
          <p:nvPr/>
        </p:nvSpPr>
        <p:spPr>
          <a:xfrm>
            <a:off x="588263" y="1692537"/>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Custom sizes - fast startup times</a:t>
            </a:r>
          </a:p>
        </p:txBody>
      </p:sp>
      <p:sp>
        <p:nvSpPr>
          <p:cNvPr id="11" name="Rectangle 10">
            <a:extLst>
              <a:ext uri="{FF2B5EF4-FFF2-40B4-BE49-F238E27FC236}">
                <a16:creationId xmlns:a16="http://schemas.microsoft.com/office/drawing/2014/main" id="{60BA5F24-7789-4E73-99D3-D673E9982320}"/>
              </a:ext>
            </a:extLst>
          </p:cNvPr>
          <p:cNvSpPr/>
          <p:nvPr/>
        </p:nvSpPr>
        <p:spPr>
          <a:xfrm>
            <a:off x="588263" y="2281170"/>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Public IP connectivity and DNS name</a:t>
            </a:r>
          </a:p>
        </p:txBody>
      </p:sp>
      <p:sp>
        <p:nvSpPr>
          <p:cNvPr id="13" name="Rectangle 12">
            <a:extLst>
              <a:ext uri="{FF2B5EF4-FFF2-40B4-BE49-F238E27FC236}">
                <a16:creationId xmlns:a16="http://schemas.microsoft.com/office/drawing/2014/main" id="{D32EE6D8-5519-4446-B668-2C316CF5E534}"/>
              </a:ext>
            </a:extLst>
          </p:cNvPr>
          <p:cNvSpPr/>
          <p:nvPr/>
        </p:nvSpPr>
        <p:spPr>
          <a:xfrm>
            <a:off x="588263" y="2869803"/>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Hypervisor-level security</a:t>
            </a:r>
          </a:p>
        </p:txBody>
      </p:sp>
      <p:sp>
        <p:nvSpPr>
          <p:cNvPr id="15" name="Rectangle 14">
            <a:extLst>
              <a:ext uri="{FF2B5EF4-FFF2-40B4-BE49-F238E27FC236}">
                <a16:creationId xmlns:a16="http://schemas.microsoft.com/office/drawing/2014/main" id="{A627EEF6-C962-40F8-A7A2-D0CA27EC77DE}"/>
              </a:ext>
            </a:extLst>
          </p:cNvPr>
          <p:cNvSpPr/>
          <p:nvPr/>
        </p:nvSpPr>
        <p:spPr>
          <a:xfrm>
            <a:off x="588263" y="3458436"/>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Isolation features</a:t>
            </a:r>
          </a:p>
        </p:txBody>
      </p:sp>
      <p:sp>
        <p:nvSpPr>
          <p:cNvPr id="17" name="Rectangle 16">
            <a:extLst>
              <a:ext uri="{FF2B5EF4-FFF2-40B4-BE49-F238E27FC236}">
                <a16:creationId xmlns:a16="http://schemas.microsoft.com/office/drawing/2014/main" id="{873EBA14-6FAC-45BB-AE1D-7152F2280038}"/>
              </a:ext>
            </a:extLst>
          </p:cNvPr>
          <p:cNvSpPr/>
          <p:nvPr/>
        </p:nvSpPr>
        <p:spPr>
          <a:xfrm>
            <a:off x="588263" y="4047069"/>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Co-scheduled groups</a:t>
            </a:r>
          </a:p>
        </p:txBody>
      </p:sp>
      <p:sp>
        <p:nvSpPr>
          <p:cNvPr id="19" name="Rectangle 18">
            <a:extLst>
              <a:ext uri="{FF2B5EF4-FFF2-40B4-BE49-F238E27FC236}">
                <a16:creationId xmlns:a16="http://schemas.microsoft.com/office/drawing/2014/main" id="{72A3BC11-9F5B-473C-A927-F631CCB1B5D3}"/>
              </a:ext>
            </a:extLst>
          </p:cNvPr>
          <p:cNvSpPr/>
          <p:nvPr/>
        </p:nvSpPr>
        <p:spPr>
          <a:xfrm>
            <a:off x="588263" y="4635702"/>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Persistent storage</a:t>
            </a:r>
          </a:p>
        </p:txBody>
      </p:sp>
      <p:sp>
        <p:nvSpPr>
          <p:cNvPr id="21" name="Rectangle 20">
            <a:extLst>
              <a:ext uri="{FF2B5EF4-FFF2-40B4-BE49-F238E27FC236}">
                <a16:creationId xmlns:a16="http://schemas.microsoft.com/office/drawing/2014/main" id="{CA41E507-B308-4B1F-AB49-5BFD4189BAAE}"/>
              </a:ext>
            </a:extLst>
          </p:cNvPr>
          <p:cNvSpPr/>
          <p:nvPr/>
        </p:nvSpPr>
        <p:spPr>
          <a:xfrm>
            <a:off x="588263" y="5224335"/>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Linux and Windows containers</a:t>
            </a:r>
          </a:p>
        </p:txBody>
      </p:sp>
      <p:sp>
        <p:nvSpPr>
          <p:cNvPr id="23" name="Rectangle 22">
            <a:extLst>
              <a:ext uri="{FF2B5EF4-FFF2-40B4-BE49-F238E27FC236}">
                <a16:creationId xmlns:a16="http://schemas.microsoft.com/office/drawing/2014/main" id="{8B11B83D-E1B0-431C-A829-3046B9351FD1}"/>
              </a:ext>
            </a:extLst>
          </p:cNvPr>
          <p:cNvSpPr/>
          <p:nvPr/>
        </p:nvSpPr>
        <p:spPr>
          <a:xfrm>
            <a:off x="588263" y="5812971"/>
            <a:ext cx="4517136" cy="43088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Virtual network deployments</a:t>
            </a:r>
          </a:p>
        </p:txBody>
      </p:sp>
      <p:pic>
        <p:nvPicPr>
          <p:cNvPr id="4" name="Picture 4" descr="Screenshot of create container instances. ">
            <a:extLst>
              <a:ext uri="{FF2B5EF4-FFF2-40B4-BE49-F238E27FC236}">
                <a16:creationId xmlns:a16="http://schemas.microsoft.com/office/drawing/2014/main" id="{171961C1-E317-43B2-BA23-D5A109F6BD1E}"/>
              </a:ext>
            </a:extLst>
          </p:cNvPr>
          <p:cNvPicPr>
            <a:picLocks noChangeAspect="1"/>
          </p:cNvPicPr>
          <p:nvPr/>
        </p:nvPicPr>
        <p:blipFill>
          <a:blip r:embed="rId3"/>
          <a:stretch>
            <a:fillRect/>
          </a:stretch>
        </p:blipFill>
        <p:spPr>
          <a:xfrm>
            <a:off x="5943600" y="1296706"/>
            <a:ext cx="5247409" cy="4768200"/>
          </a:xfrm>
          <a:prstGeom prst="rect">
            <a:avLst/>
          </a:prstGeom>
        </p:spPr>
      </p:pic>
      <p:sp>
        <p:nvSpPr>
          <p:cNvPr id="27" name="Rectangle 26">
            <a:extLst>
              <a:ext uri="{FF2B5EF4-FFF2-40B4-BE49-F238E27FC236}">
                <a16:creationId xmlns:a16="http://schemas.microsoft.com/office/drawing/2014/main" id="{C4941938-FACC-4775-B585-724B9EA64213}"/>
              </a:ext>
              <a:ext uri="{C183D7F6-B498-43B3-948B-1728B52AA6E4}">
                <adec:decorative xmlns:adec="http://schemas.microsoft.com/office/drawing/2017/decorative" val="1"/>
              </a:ext>
            </a:extLst>
          </p:cNvPr>
          <p:cNvSpPr/>
          <p:nvPr/>
        </p:nvSpPr>
        <p:spPr bwMode="auto">
          <a:xfrm>
            <a:off x="5351601" y="1100792"/>
            <a:ext cx="6649899" cy="5143067"/>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044263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9034-6507-475D-8BDE-5DEFB980D895}"/>
              </a:ext>
            </a:extLst>
          </p:cNvPr>
          <p:cNvSpPr>
            <a:spLocks noGrp="1"/>
          </p:cNvSpPr>
          <p:nvPr>
            <p:ph type="title"/>
          </p:nvPr>
        </p:nvSpPr>
        <p:spPr/>
        <p:txBody>
          <a:bodyPr/>
          <a:lstStyle/>
          <a:p>
            <a:r>
              <a:rPr lang="en-US" dirty="0">
                <a:ea typeface="+mj-lt"/>
                <a:cs typeface="+mj-lt"/>
              </a:rPr>
              <a:t>Azure Container Registry (ACR)</a:t>
            </a:r>
            <a:endParaRPr lang="en-US" dirty="0"/>
          </a:p>
        </p:txBody>
      </p:sp>
      <p:sp>
        <p:nvSpPr>
          <p:cNvPr id="8" name="Rectangle 7">
            <a:extLst>
              <a:ext uri="{FF2B5EF4-FFF2-40B4-BE49-F238E27FC236}">
                <a16:creationId xmlns:a16="http://schemas.microsoft.com/office/drawing/2014/main" id="{406E6BC2-68AA-479B-B6C0-636646E29DC7}"/>
              </a:ext>
            </a:extLst>
          </p:cNvPr>
          <p:cNvSpPr/>
          <p:nvPr/>
        </p:nvSpPr>
        <p:spPr>
          <a:xfrm>
            <a:off x="537560" y="1281795"/>
            <a:ext cx="4989305" cy="60640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Docker registry service</a:t>
            </a:r>
          </a:p>
        </p:txBody>
      </p:sp>
      <p:sp>
        <p:nvSpPr>
          <p:cNvPr id="10" name="Rectangle 9">
            <a:extLst>
              <a:ext uri="{FF2B5EF4-FFF2-40B4-BE49-F238E27FC236}">
                <a16:creationId xmlns:a16="http://schemas.microsoft.com/office/drawing/2014/main" id="{EC6B9195-1F4A-4119-8244-4CC0898707AE}"/>
              </a:ext>
            </a:extLst>
          </p:cNvPr>
          <p:cNvSpPr/>
          <p:nvPr/>
        </p:nvSpPr>
        <p:spPr>
          <a:xfrm>
            <a:off x="537559" y="1997567"/>
            <a:ext cx="4989305" cy="60640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Private and hosted in Azure</a:t>
            </a:r>
          </a:p>
        </p:txBody>
      </p:sp>
      <p:sp>
        <p:nvSpPr>
          <p:cNvPr id="12" name="Rectangle 11">
            <a:extLst>
              <a:ext uri="{FF2B5EF4-FFF2-40B4-BE49-F238E27FC236}">
                <a16:creationId xmlns:a16="http://schemas.microsoft.com/office/drawing/2014/main" id="{3E1117AE-6B2D-4105-94DD-6ADD69F58D84}"/>
              </a:ext>
            </a:extLst>
          </p:cNvPr>
          <p:cNvSpPr/>
          <p:nvPr/>
        </p:nvSpPr>
        <p:spPr>
          <a:xfrm>
            <a:off x="548677" y="2713339"/>
            <a:ext cx="4989305" cy="60640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Build, store, and manage images</a:t>
            </a:r>
          </a:p>
        </p:txBody>
      </p:sp>
      <p:sp>
        <p:nvSpPr>
          <p:cNvPr id="14" name="Rectangle 13">
            <a:extLst>
              <a:ext uri="{FF2B5EF4-FFF2-40B4-BE49-F238E27FC236}">
                <a16:creationId xmlns:a16="http://schemas.microsoft.com/office/drawing/2014/main" id="{EE064EEB-4AD7-4E45-94C2-878A3A01C714}"/>
              </a:ext>
            </a:extLst>
          </p:cNvPr>
          <p:cNvSpPr/>
          <p:nvPr/>
        </p:nvSpPr>
        <p:spPr>
          <a:xfrm>
            <a:off x="548678" y="3429111"/>
            <a:ext cx="4989305" cy="60640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Push and pull with the Docker CLI or the Azure CLI </a:t>
            </a:r>
          </a:p>
        </p:txBody>
      </p:sp>
      <p:sp>
        <p:nvSpPr>
          <p:cNvPr id="16" name="Rectangle 15">
            <a:extLst>
              <a:ext uri="{FF2B5EF4-FFF2-40B4-BE49-F238E27FC236}">
                <a16:creationId xmlns:a16="http://schemas.microsoft.com/office/drawing/2014/main" id="{CE9A34B1-1880-494D-A407-4F8DFC874895}"/>
              </a:ext>
            </a:extLst>
          </p:cNvPr>
          <p:cNvSpPr/>
          <p:nvPr/>
        </p:nvSpPr>
        <p:spPr>
          <a:xfrm>
            <a:off x="548677" y="4144883"/>
            <a:ext cx="4989305" cy="60640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Access with Azure AD </a:t>
            </a:r>
          </a:p>
        </p:txBody>
      </p:sp>
      <p:sp>
        <p:nvSpPr>
          <p:cNvPr id="18" name="Rectangle 17">
            <a:extLst>
              <a:ext uri="{FF2B5EF4-FFF2-40B4-BE49-F238E27FC236}">
                <a16:creationId xmlns:a16="http://schemas.microsoft.com/office/drawing/2014/main" id="{C8A2867D-8655-4EF7-A561-E2928A0BDF63}"/>
              </a:ext>
            </a:extLst>
          </p:cNvPr>
          <p:cNvSpPr/>
          <p:nvPr/>
        </p:nvSpPr>
        <p:spPr>
          <a:xfrm>
            <a:off x="548677" y="4860655"/>
            <a:ext cx="4989305" cy="60640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RBAC to assign permissions</a:t>
            </a:r>
          </a:p>
        </p:txBody>
      </p:sp>
      <p:sp>
        <p:nvSpPr>
          <p:cNvPr id="20" name="Rectangle 19">
            <a:extLst>
              <a:ext uri="{FF2B5EF4-FFF2-40B4-BE49-F238E27FC236}">
                <a16:creationId xmlns:a16="http://schemas.microsoft.com/office/drawing/2014/main" id="{DDEF0640-758B-480B-B0FC-70464A026D74}"/>
              </a:ext>
            </a:extLst>
          </p:cNvPr>
          <p:cNvSpPr/>
          <p:nvPr/>
        </p:nvSpPr>
        <p:spPr>
          <a:xfrm>
            <a:off x="548677" y="5576425"/>
            <a:ext cx="4989305" cy="60640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Automate using DevOps</a:t>
            </a:r>
          </a:p>
        </p:txBody>
      </p:sp>
      <p:pic>
        <p:nvPicPr>
          <p:cNvPr id="4" name="Picture 4" descr="ACI is one of several registries providing images for containers. ">
            <a:extLst>
              <a:ext uri="{FF2B5EF4-FFF2-40B4-BE49-F238E27FC236}">
                <a16:creationId xmlns:a16="http://schemas.microsoft.com/office/drawing/2014/main" id="{B00EEAD9-E58F-4620-B898-193F87353C99}"/>
              </a:ext>
            </a:extLst>
          </p:cNvPr>
          <p:cNvPicPr>
            <a:picLocks noChangeAspect="1"/>
          </p:cNvPicPr>
          <p:nvPr/>
        </p:nvPicPr>
        <p:blipFill>
          <a:blip r:embed="rId3"/>
          <a:stretch>
            <a:fillRect/>
          </a:stretch>
        </p:blipFill>
        <p:spPr>
          <a:xfrm>
            <a:off x="5773741" y="1783480"/>
            <a:ext cx="6126927" cy="3550520"/>
          </a:xfrm>
          <a:prstGeom prst="rect">
            <a:avLst/>
          </a:prstGeom>
        </p:spPr>
      </p:pic>
      <p:sp>
        <p:nvSpPr>
          <p:cNvPr id="6" name="Rectangle 5">
            <a:extLst>
              <a:ext uri="{FF2B5EF4-FFF2-40B4-BE49-F238E27FC236}">
                <a16:creationId xmlns:a16="http://schemas.microsoft.com/office/drawing/2014/main" id="{5FF4CA30-4666-4263-926A-5311E51E1B1D}"/>
              </a:ext>
              <a:ext uri="{C183D7F6-B498-43B3-948B-1728B52AA6E4}">
                <adec:decorative xmlns:adec="http://schemas.microsoft.com/office/drawing/2017/decorative" val="1"/>
              </a:ext>
            </a:extLst>
          </p:cNvPr>
          <p:cNvSpPr/>
          <p:nvPr/>
        </p:nvSpPr>
        <p:spPr bwMode="auto">
          <a:xfrm>
            <a:off x="5762624" y="1281795"/>
            <a:ext cx="6353175" cy="490103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11443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normAutofit/>
          </a:bodyPr>
          <a:lstStyle/>
          <a:p>
            <a:r>
              <a:rPr lang="en-US" dirty="0"/>
              <a:t>Defense in Depth</a:t>
            </a:r>
          </a:p>
        </p:txBody>
      </p:sp>
      <p:pic>
        <p:nvPicPr>
          <p:cNvPr id="5" name="Picture 2" descr="Image representing the defense in depth concept with seven layers, each one on top of the other. From top to bottom: Physical security, Identity and access, perimeter, network, compute, application, and data.">
            <a:extLst>
              <a:ext uri="{FF2B5EF4-FFF2-40B4-BE49-F238E27FC236}">
                <a16:creationId xmlns:a16="http://schemas.microsoft.com/office/drawing/2014/main" id="{652F3B15-C685-4DA7-BAD9-569D69C16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6109" y="1449951"/>
            <a:ext cx="3886994" cy="38715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80F0669-D2AE-44D2-8181-FA9E6F8AF864}"/>
              </a:ext>
            </a:extLst>
          </p:cNvPr>
          <p:cNvSpPr txBox="1"/>
          <p:nvPr/>
        </p:nvSpPr>
        <p:spPr>
          <a:xfrm>
            <a:off x="3143238" y="5569803"/>
            <a:ext cx="4689250" cy="830997"/>
          </a:xfrm>
          <a:prstGeom prst="rect">
            <a:avLst/>
          </a:prstGeom>
          <a:noFill/>
        </p:spPr>
        <p:txBody>
          <a:bodyPr wrap="square">
            <a:spAutoFit/>
          </a:bodyPr>
          <a:lstStyle/>
          <a:p>
            <a:pPr algn="ctr"/>
            <a:r>
              <a:rPr lang="en-US" sz="2400" dirty="0"/>
              <a:t>Provide a layered approach and multiple levels of protection</a:t>
            </a:r>
          </a:p>
        </p:txBody>
      </p:sp>
      <p:sp>
        <p:nvSpPr>
          <p:cNvPr id="6" name="Text Placeholder 5">
            <a:extLst>
              <a:ext uri="{C183D7F6-B498-43B3-948B-1728B52AA6E4}">
                <adec:decorative xmlns:adec="http://schemas.microsoft.com/office/drawing/2017/decorative" val="1"/>
              </a:ext>
            </a:extLst>
          </p:cNvPr>
          <p:cNvSpPr>
            <a:spLocks noGrp="1"/>
          </p:cNvSpPr>
          <p:nvPr>
            <p:ph type="body" sz="quarter" idx="10"/>
          </p:nvPr>
        </p:nvSpPr>
        <p:spPr>
          <a:xfrm>
            <a:off x="985545" y="2075919"/>
            <a:ext cx="2892931" cy="541098"/>
          </a:xfrm>
          <a:prstGeom prst="accentCallout1">
            <a:avLst>
              <a:gd name="adj1" fmla="val 62622"/>
              <a:gd name="adj2" fmla="val 69932"/>
              <a:gd name="adj3" fmla="val 135249"/>
              <a:gd name="adj4" fmla="val 104358"/>
            </a:avLst>
          </a:prstGeom>
          <a:ln>
            <a:noFill/>
          </a:ln>
        </p:spPr>
        <p:txBody>
          <a:bodyPr vert="horz" wrap="square" lIns="0" tIns="0" rIns="0" bIns="0" rtlCol="0" anchor="t">
            <a:noAutofit/>
          </a:bodyPr>
          <a:lstStyle/>
          <a:p>
            <a:pPr marL="0" indent="0">
              <a:spcBef>
                <a:spcPts val="0"/>
              </a:spcBef>
              <a:buNone/>
            </a:pPr>
            <a:r>
              <a:rPr lang="en-US" sz="2200" dirty="0">
                <a:cs typeface="Segoe UI Semilight"/>
              </a:rPr>
              <a:t>DDoS</a:t>
            </a:r>
            <a:endParaRPr lang="en-US" dirty="0"/>
          </a:p>
          <a:p>
            <a:pPr marL="0" indent="0">
              <a:spcBef>
                <a:spcPts val="0"/>
              </a:spcBef>
              <a:buNone/>
            </a:pPr>
            <a:r>
              <a:rPr lang="en-US" sz="2200" dirty="0">
                <a:cs typeface="Segoe UI Semilight"/>
              </a:rPr>
              <a:t>Azure Firewall</a:t>
            </a:r>
          </a:p>
        </p:txBody>
      </p:sp>
      <p:sp>
        <p:nvSpPr>
          <p:cNvPr id="13" name="Text Placeholder 5">
            <a:extLst>
              <a:ext uri="{FF2B5EF4-FFF2-40B4-BE49-F238E27FC236}">
                <a16:creationId xmlns:a16="http://schemas.microsoft.com/office/drawing/2014/main" id="{D2822147-6AFF-495B-AAA7-ADA97B474367}"/>
              </a:ext>
              <a:ext uri="{C183D7F6-B498-43B3-948B-1728B52AA6E4}">
                <adec:decorative xmlns:adec="http://schemas.microsoft.com/office/drawing/2017/decorative" val="1"/>
              </a:ext>
            </a:extLst>
          </p:cNvPr>
          <p:cNvSpPr txBox="1">
            <a:spLocks/>
          </p:cNvSpPr>
          <p:nvPr/>
        </p:nvSpPr>
        <p:spPr>
          <a:xfrm>
            <a:off x="675183" y="3161944"/>
            <a:ext cx="2349424" cy="647453"/>
          </a:xfrm>
          <a:prstGeom prst="accentCallout1">
            <a:avLst>
              <a:gd name="adj1" fmla="val 41829"/>
              <a:gd name="adj2" fmla="val 99064"/>
              <a:gd name="adj3" fmla="val 142490"/>
              <a:gd name="adj4" fmla="val 159608"/>
            </a:avLst>
          </a:prstGeom>
          <a:ln>
            <a:noFill/>
          </a:ln>
        </p:spPr>
        <p:txBody>
          <a:bodyPr vert="horz" wrap="square" lIns="0" tIns="0" rIns="0" bIns="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2200" dirty="0"/>
              <a:t>Host Security </a:t>
            </a:r>
          </a:p>
          <a:p>
            <a:pPr marL="0" indent="0" algn="ctr">
              <a:spcBef>
                <a:spcPts val="0"/>
              </a:spcBef>
              <a:buNone/>
            </a:pPr>
            <a:r>
              <a:rPr lang="en-US" sz="2200" dirty="0">
                <a:cs typeface="Segoe UI Semilight"/>
              </a:rPr>
              <a:t>(Lesson 02)</a:t>
            </a:r>
          </a:p>
        </p:txBody>
      </p:sp>
      <p:sp>
        <p:nvSpPr>
          <p:cNvPr id="10" name="Text Placeholder 5">
            <a:extLst>
              <a:ext uri="{FF2B5EF4-FFF2-40B4-BE49-F238E27FC236}">
                <a16:creationId xmlns:a16="http://schemas.microsoft.com/office/drawing/2014/main" id="{D3A0D3FC-48C6-462B-AA8C-A24297BC6BB0}"/>
              </a:ext>
              <a:ext uri="{C183D7F6-B498-43B3-948B-1728B52AA6E4}">
                <adec:decorative xmlns:adec="http://schemas.microsoft.com/office/drawing/2017/decorative" val="1"/>
              </a:ext>
            </a:extLst>
          </p:cNvPr>
          <p:cNvSpPr txBox="1">
            <a:spLocks/>
          </p:cNvSpPr>
          <p:nvPr/>
        </p:nvSpPr>
        <p:spPr>
          <a:xfrm>
            <a:off x="985991" y="4274054"/>
            <a:ext cx="1962900" cy="570508"/>
          </a:xfrm>
          <a:prstGeom prst="accentCallout1">
            <a:avLst>
              <a:gd name="adj1" fmla="val 22000"/>
              <a:gd name="adj2" fmla="val 85668"/>
              <a:gd name="adj3" fmla="val 156037"/>
              <a:gd name="adj4" fmla="val 172177"/>
            </a:avLst>
          </a:prstGeom>
          <a:ln>
            <a:noFill/>
          </a:ln>
        </p:spPr>
        <p:txBody>
          <a:bodyPr vert="horz" wrap="square" lIns="0" tIns="0" rIns="0" bIns="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200" dirty="0">
                <a:cs typeface="Segoe UI Semilight"/>
              </a:rPr>
              <a:t>Advanced Data Security</a:t>
            </a:r>
            <a:endParaRPr lang="en-US" sz="2200" dirty="0"/>
          </a:p>
        </p:txBody>
      </p:sp>
      <p:sp>
        <p:nvSpPr>
          <p:cNvPr id="14" name="Text Placeholder 5">
            <a:extLst>
              <a:ext uri="{FF2B5EF4-FFF2-40B4-BE49-F238E27FC236}">
                <a16:creationId xmlns:a16="http://schemas.microsoft.com/office/drawing/2014/main" id="{A97FD576-34FF-41B6-AB0E-DE73A019606D}"/>
              </a:ext>
              <a:ext uri="{C183D7F6-B498-43B3-948B-1728B52AA6E4}">
                <adec:decorative xmlns:adec="http://schemas.microsoft.com/office/drawing/2017/decorative" val="1"/>
              </a:ext>
            </a:extLst>
          </p:cNvPr>
          <p:cNvSpPr txBox="1">
            <a:spLocks/>
          </p:cNvSpPr>
          <p:nvPr/>
        </p:nvSpPr>
        <p:spPr>
          <a:xfrm>
            <a:off x="7775392" y="1898775"/>
            <a:ext cx="3972551" cy="790479"/>
          </a:xfrm>
          <a:prstGeom prst="accentCallout1">
            <a:avLst>
              <a:gd name="adj1" fmla="val 23625"/>
              <a:gd name="adj2" fmla="val -4627"/>
              <a:gd name="adj3" fmla="val 112500"/>
              <a:gd name="adj4" fmla="val -38333"/>
            </a:avLst>
          </a:prstGeom>
          <a:ln>
            <a:noFill/>
          </a:ln>
        </p:spPr>
        <p:txBody>
          <a:bodyPr vert="horz" wrap="square" lIns="0" tIns="0" rIns="0" bIns="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200" dirty="0">
                <a:cs typeface="Segoe UI Semilight"/>
              </a:rPr>
              <a:t>Privileged Identity Management</a:t>
            </a:r>
          </a:p>
          <a:p>
            <a:pPr marL="0" indent="0">
              <a:spcBef>
                <a:spcPts val="0"/>
              </a:spcBef>
              <a:buNone/>
            </a:pPr>
            <a:r>
              <a:rPr lang="en-US" sz="2200" dirty="0">
                <a:cs typeface="Segoe UI Semilight"/>
              </a:rPr>
              <a:t>Conditional Access</a:t>
            </a:r>
            <a:endParaRPr lang="en-US" sz="2200" dirty="0"/>
          </a:p>
        </p:txBody>
      </p:sp>
      <p:sp>
        <p:nvSpPr>
          <p:cNvPr id="9" name="Text Placeholder 5">
            <a:extLst>
              <a:ext uri="{FF2B5EF4-FFF2-40B4-BE49-F238E27FC236}">
                <a16:creationId xmlns:a16="http://schemas.microsoft.com/office/drawing/2014/main" id="{91A573FC-3691-495F-8142-A7E8D5EE2E1F}"/>
              </a:ext>
              <a:ext uri="{C183D7F6-B498-43B3-948B-1728B52AA6E4}">
                <adec:decorative xmlns:adec="http://schemas.microsoft.com/office/drawing/2017/decorative" val="1"/>
              </a:ext>
            </a:extLst>
          </p:cNvPr>
          <p:cNvSpPr txBox="1">
            <a:spLocks/>
          </p:cNvSpPr>
          <p:nvPr/>
        </p:nvSpPr>
        <p:spPr>
          <a:xfrm>
            <a:off x="7796150" y="2975655"/>
            <a:ext cx="3886994" cy="1100649"/>
          </a:xfrm>
          <a:prstGeom prst="accentCallout1">
            <a:avLst>
              <a:gd name="adj1" fmla="val 23625"/>
              <a:gd name="adj2" fmla="val -4627"/>
              <a:gd name="adj3" fmla="val 112500"/>
              <a:gd name="adj4" fmla="val -38333"/>
            </a:avLst>
          </a:prstGeom>
          <a:ln>
            <a:noFill/>
          </a:ln>
        </p:spPr>
        <p:txBody>
          <a:bodyPr vert="horz" wrap="square" lIns="0" tIns="0" rIns="0" bIns="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200" dirty="0">
                <a:cs typeface="Segoe UI Semilight"/>
              </a:rPr>
              <a:t>Network Security Groups</a:t>
            </a:r>
            <a:endParaRPr lang="en-US" dirty="0"/>
          </a:p>
          <a:p>
            <a:pPr marL="0" indent="0">
              <a:spcBef>
                <a:spcPts val="0"/>
              </a:spcBef>
              <a:buNone/>
            </a:pPr>
            <a:r>
              <a:rPr lang="en-US" sz="2200" dirty="0">
                <a:cs typeface="Segoe UI Semilight"/>
              </a:rPr>
              <a:t>Application Security Groups</a:t>
            </a:r>
          </a:p>
          <a:p>
            <a:pPr>
              <a:buNone/>
            </a:pPr>
            <a:r>
              <a:rPr lang="en-US" sz="2200" dirty="0">
                <a:cs typeface="Segoe UI Semilight"/>
              </a:rPr>
              <a:t>Network Micro-Segmentation</a:t>
            </a:r>
          </a:p>
          <a:p>
            <a:pPr marL="0" indent="0">
              <a:spcBef>
                <a:spcPts val="0"/>
              </a:spcBef>
              <a:buNone/>
            </a:pPr>
            <a:endParaRPr lang="en-US" sz="2200" dirty="0"/>
          </a:p>
        </p:txBody>
      </p:sp>
      <p:sp>
        <p:nvSpPr>
          <p:cNvPr id="11" name="Text Placeholder 5">
            <a:extLst>
              <a:ext uri="{FF2B5EF4-FFF2-40B4-BE49-F238E27FC236}">
                <a16:creationId xmlns:a16="http://schemas.microsoft.com/office/drawing/2014/main" id="{7ED6D258-6E3D-46B0-AA9B-4CA61AA1F525}"/>
              </a:ext>
              <a:ext uri="{C183D7F6-B498-43B3-948B-1728B52AA6E4}">
                <adec:decorative xmlns:adec="http://schemas.microsoft.com/office/drawing/2017/decorative" val="1"/>
              </a:ext>
            </a:extLst>
          </p:cNvPr>
          <p:cNvSpPr txBox="1">
            <a:spLocks/>
          </p:cNvSpPr>
          <p:nvPr/>
        </p:nvSpPr>
        <p:spPr>
          <a:xfrm>
            <a:off x="7777539" y="4350771"/>
            <a:ext cx="2459642" cy="418090"/>
          </a:xfrm>
          <a:prstGeom prst="accentCallout1">
            <a:avLst>
              <a:gd name="adj1" fmla="val 47315"/>
              <a:gd name="adj2" fmla="val -5714"/>
              <a:gd name="adj3" fmla="val 122021"/>
              <a:gd name="adj4" fmla="val -62285"/>
            </a:avLst>
          </a:prstGeom>
          <a:ln>
            <a:noFill/>
          </a:ln>
        </p:spPr>
        <p:txBody>
          <a:bodyPr vert="horz" wrap="square" lIns="0" tIns="0" rIns="0" bIns="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2200" dirty="0">
                <a:cs typeface="Segoe UI Semilight"/>
              </a:rPr>
              <a:t>Container Security (Lesson 03)</a:t>
            </a:r>
            <a:endParaRPr lang="en-US" sz="2200" dirty="0"/>
          </a:p>
          <a:p>
            <a:pPr>
              <a:spcBef>
                <a:spcPts val="0"/>
              </a:spcBef>
            </a:pPr>
            <a:endParaRPr lang="en-US" sz="2200" dirty="0"/>
          </a:p>
        </p:txBody>
      </p:sp>
      <p:cxnSp>
        <p:nvCxnSpPr>
          <p:cNvPr id="2" name="Straight Arrow Connector 1">
            <a:extLst>
              <a:ext uri="{FF2B5EF4-FFF2-40B4-BE49-F238E27FC236}">
                <a16:creationId xmlns:a16="http://schemas.microsoft.com/office/drawing/2014/main" id="{44F0BAF3-0D84-4104-8668-5990A273AA19}"/>
              </a:ext>
              <a:ext uri="{C183D7F6-B498-43B3-948B-1728B52AA6E4}">
                <adec:decorative xmlns:adec="http://schemas.microsoft.com/office/drawing/2017/decorative" val="1"/>
              </a:ext>
            </a:extLst>
          </p:cNvPr>
          <p:cNvCxnSpPr/>
          <p:nvPr/>
        </p:nvCxnSpPr>
        <p:spPr>
          <a:xfrm flipH="1">
            <a:off x="6375069" y="3525980"/>
            <a:ext cx="1312224" cy="39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9D432DD-E983-4399-9A08-3169D7F896AF}"/>
              </a:ext>
              <a:ext uri="{C183D7F6-B498-43B3-948B-1728B52AA6E4}">
                <adec:decorative xmlns:adec="http://schemas.microsoft.com/office/drawing/2017/decorative" val="1"/>
              </a:ext>
            </a:extLst>
          </p:cNvPr>
          <p:cNvCxnSpPr>
            <a:cxnSpLocks/>
          </p:cNvCxnSpPr>
          <p:nvPr/>
        </p:nvCxnSpPr>
        <p:spPr>
          <a:xfrm flipH="1" flipV="1">
            <a:off x="6375069" y="4084121"/>
            <a:ext cx="1421081" cy="42157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FE878C9-23D2-4D6B-92FC-F0FEE16DD276}"/>
              </a:ext>
              <a:ext uri="{C183D7F6-B498-43B3-948B-1728B52AA6E4}">
                <adec:decorative xmlns:adec="http://schemas.microsoft.com/office/drawing/2017/decorative" val="1"/>
              </a:ext>
            </a:extLst>
          </p:cNvPr>
          <p:cNvCxnSpPr>
            <a:cxnSpLocks/>
          </p:cNvCxnSpPr>
          <p:nvPr/>
        </p:nvCxnSpPr>
        <p:spPr>
          <a:xfrm flipH="1">
            <a:off x="6770913" y="2229590"/>
            <a:ext cx="1005445" cy="39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9800C8-E135-41DB-90A7-10F47439D461}"/>
              </a:ext>
              <a:ext uri="{C183D7F6-B498-43B3-948B-1728B52AA6E4}">
                <adec:decorative xmlns:adec="http://schemas.microsoft.com/office/drawing/2017/decorative" val="1"/>
              </a:ext>
            </a:extLst>
          </p:cNvPr>
          <p:cNvCxnSpPr>
            <a:cxnSpLocks/>
          </p:cNvCxnSpPr>
          <p:nvPr/>
        </p:nvCxnSpPr>
        <p:spPr>
          <a:xfrm>
            <a:off x="2768929" y="2387926"/>
            <a:ext cx="1567543" cy="50866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87AF8A7-07F1-4BBF-B647-525C350EA499}"/>
              </a:ext>
              <a:ext uri="{C183D7F6-B498-43B3-948B-1728B52AA6E4}">
                <adec:decorative xmlns:adec="http://schemas.microsoft.com/office/drawing/2017/decorative" val="1"/>
              </a:ext>
            </a:extLst>
          </p:cNvPr>
          <p:cNvCxnSpPr>
            <a:cxnSpLocks/>
          </p:cNvCxnSpPr>
          <p:nvPr/>
        </p:nvCxnSpPr>
        <p:spPr>
          <a:xfrm>
            <a:off x="2768929" y="3486392"/>
            <a:ext cx="1706088" cy="53835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40DB843-5345-4D44-9029-421B24E09F3D}"/>
              </a:ext>
              <a:ext uri="{C183D7F6-B498-43B3-948B-1728B52AA6E4}">
                <adec:decorative xmlns:adec="http://schemas.microsoft.com/office/drawing/2017/decorative" val="1"/>
              </a:ext>
            </a:extLst>
          </p:cNvPr>
          <p:cNvCxnSpPr>
            <a:cxnSpLocks/>
          </p:cNvCxnSpPr>
          <p:nvPr/>
        </p:nvCxnSpPr>
        <p:spPr>
          <a:xfrm>
            <a:off x="2759033" y="4664027"/>
            <a:ext cx="1884217" cy="45918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80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F242-93AD-420A-A445-6369D54B6F33}"/>
              </a:ext>
            </a:extLst>
          </p:cNvPr>
          <p:cNvSpPr>
            <a:spLocks noGrp="1"/>
          </p:cNvSpPr>
          <p:nvPr>
            <p:ph type="title"/>
          </p:nvPr>
        </p:nvSpPr>
        <p:spPr/>
        <p:txBody>
          <a:bodyPr/>
          <a:lstStyle/>
          <a:p>
            <a:r>
              <a:rPr lang="en-US" dirty="0">
                <a:ea typeface="+mj-lt"/>
                <a:cs typeface="+mj-lt"/>
              </a:rPr>
              <a:t>ACR Authentication</a:t>
            </a:r>
            <a:endParaRPr lang="en-US" dirty="0"/>
          </a:p>
        </p:txBody>
      </p:sp>
      <p:graphicFrame>
        <p:nvGraphicFramePr>
          <p:cNvPr id="5" name="Table 4">
            <a:extLst>
              <a:ext uri="{FF2B5EF4-FFF2-40B4-BE49-F238E27FC236}">
                <a16:creationId xmlns:a16="http://schemas.microsoft.com/office/drawing/2014/main" id="{EE2089EA-5A3A-4BDC-AB13-43124513A70F}"/>
              </a:ext>
            </a:extLst>
          </p:cNvPr>
          <p:cNvGraphicFramePr>
            <a:graphicFrameLocks noGrp="1"/>
          </p:cNvGraphicFramePr>
          <p:nvPr>
            <p:extLst>
              <p:ext uri="{D42A27DB-BD31-4B8C-83A1-F6EECF244321}">
                <p14:modId xmlns:p14="http://schemas.microsoft.com/office/powerpoint/2010/main" val="1355959627"/>
              </p:ext>
            </p:extLst>
          </p:nvPr>
        </p:nvGraphicFramePr>
        <p:xfrm>
          <a:off x="583184" y="2625997"/>
          <a:ext cx="11023599" cy="2565400"/>
        </p:xfrm>
        <a:graphic>
          <a:graphicData uri="http://schemas.openxmlformats.org/drawingml/2006/table">
            <a:tbl>
              <a:tblPr firstRow="1" bandRow="1">
                <a:tableStyleId>{5C22544A-7EE6-4342-B048-85BDC9FD1C3A}</a:tableStyleId>
              </a:tblPr>
              <a:tblGrid>
                <a:gridCol w="3674533">
                  <a:extLst>
                    <a:ext uri="{9D8B030D-6E8A-4147-A177-3AD203B41FA5}">
                      <a16:colId xmlns:a16="http://schemas.microsoft.com/office/drawing/2014/main" val="4097944811"/>
                    </a:ext>
                  </a:extLst>
                </a:gridCol>
                <a:gridCol w="3674533">
                  <a:extLst>
                    <a:ext uri="{9D8B030D-6E8A-4147-A177-3AD203B41FA5}">
                      <a16:colId xmlns:a16="http://schemas.microsoft.com/office/drawing/2014/main" val="1882597899"/>
                    </a:ext>
                  </a:extLst>
                </a:gridCol>
                <a:gridCol w="3674533">
                  <a:extLst>
                    <a:ext uri="{9D8B030D-6E8A-4147-A177-3AD203B41FA5}">
                      <a16:colId xmlns:a16="http://schemas.microsoft.com/office/drawing/2014/main" val="2221988591"/>
                    </a:ext>
                  </a:extLst>
                </a:gridCol>
              </a:tblGrid>
              <a:tr h="370840">
                <a:tc>
                  <a:txBody>
                    <a:bodyPr/>
                    <a:lstStyle/>
                    <a:p>
                      <a:pPr marL="0" algn="ctr" rtl="0" eaLnBrk="1" latinLnBrk="0" hangingPunct="1">
                        <a:spcBef>
                          <a:spcPts val="0"/>
                        </a:spcBef>
                        <a:spcAft>
                          <a:spcPts val="0"/>
                        </a:spcAft>
                      </a:pPr>
                      <a:r>
                        <a:rPr lang="en-US" sz="1800" kern="1200" dirty="0">
                          <a:effectLst/>
                        </a:rPr>
                        <a:t>Identity</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marL="0" algn="ctr" rtl="0" eaLnBrk="1" latinLnBrk="0" hangingPunct="1">
                        <a:spcBef>
                          <a:spcPts val="0"/>
                        </a:spcBef>
                        <a:spcAft>
                          <a:spcPts val="0"/>
                        </a:spcAft>
                      </a:pPr>
                      <a:r>
                        <a:rPr lang="en-US" sz="1800" kern="1200" dirty="0">
                          <a:effectLst/>
                        </a:rPr>
                        <a:t>Usage Scenario</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marL="0" algn="ctr" rtl="0" eaLnBrk="1" latinLnBrk="0" hangingPunct="1">
                        <a:spcBef>
                          <a:spcPts val="0"/>
                        </a:spcBef>
                        <a:spcAft>
                          <a:spcPts val="0"/>
                        </a:spcAft>
                      </a:pPr>
                      <a:r>
                        <a:rPr lang="en-US" sz="1800" kern="1200" dirty="0">
                          <a:effectLst/>
                        </a:rPr>
                        <a:t>Details</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3441707159"/>
                  </a:ext>
                </a:extLst>
              </a:tr>
              <a:tr h="370840">
                <a:tc>
                  <a:txBody>
                    <a:bodyPr/>
                    <a:lstStyle/>
                    <a:p>
                      <a:pPr marL="0" algn="l" rtl="0" eaLnBrk="1" latinLnBrk="0" hangingPunct="1">
                        <a:spcBef>
                          <a:spcPts val="0"/>
                        </a:spcBef>
                        <a:spcAft>
                          <a:spcPts val="0"/>
                        </a:spcAft>
                      </a:pPr>
                      <a:r>
                        <a:rPr lang="en-US" sz="1800" kern="1200" dirty="0">
                          <a:effectLst/>
                        </a:rPr>
                        <a:t>Azure AD identities including user and service principals </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l" rtl="0" eaLnBrk="1" latinLnBrk="0" hangingPunct="1">
                        <a:spcBef>
                          <a:spcPts val="0"/>
                        </a:spcBef>
                        <a:spcAft>
                          <a:spcPts val="0"/>
                        </a:spcAft>
                      </a:pPr>
                      <a:r>
                        <a:rPr lang="en-US" sz="1800" kern="1200" dirty="0">
                          <a:effectLst/>
                        </a:rPr>
                        <a:t>Unattended push from DevOps, Unattended pull to Azure or external services</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rtl="0" eaLnBrk="1" latinLnBrk="0" hangingPunct="1">
                        <a:spcBef>
                          <a:spcPts val="0"/>
                        </a:spcBef>
                        <a:spcAft>
                          <a:spcPts val="0"/>
                        </a:spcAft>
                      </a:pPr>
                      <a:r>
                        <a:rPr lang="en-US" sz="1800" kern="1200" dirty="0">
                          <a:effectLst/>
                        </a:rPr>
                        <a:t>Role-based access – Read, Contributor, Owner</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8458798"/>
                  </a:ext>
                </a:extLst>
              </a:tr>
              <a:tr h="370840">
                <a:tc>
                  <a:txBody>
                    <a:bodyPr/>
                    <a:lstStyle/>
                    <a:p>
                      <a:pPr marL="0" algn="l" rtl="0" eaLnBrk="1" latinLnBrk="0" hangingPunct="1">
                        <a:spcBef>
                          <a:spcPts val="0"/>
                        </a:spcBef>
                        <a:spcAft>
                          <a:spcPts val="0"/>
                        </a:spcAft>
                      </a:pPr>
                      <a:r>
                        <a:rPr lang="en-US" sz="1800" kern="1200" dirty="0">
                          <a:effectLst/>
                        </a:rPr>
                        <a:t>Individual AD identity</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l" rtl="0" eaLnBrk="1" latinLnBrk="0" hangingPunct="1">
                        <a:spcBef>
                          <a:spcPts val="0"/>
                        </a:spcBef>
                        <a:spcAft>
                          <a:spcPts val="0"/>
                        </a:spcAft>
                      </a:pPr>
                      <a:r>
                        <a:rPr lang="en-US" sz="1800" kern="1200" dirty="0">
                          <a:effectLst/>
                        </a:rPr>
                        <a:t>Interactive push/pull by developers and testers </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rtl="0" eaLnBrk="1" latinLnBrk="0" hangingPunct="1">
                        <a:spcBef>
                          <a:spcPts val="0"/>
                        </a:spcBef>
                        <a:spcAft>
                          <a:spcPts val="0"/>
                        </a:spcAft>
                      </a:pP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2698431"/>
                  </a:ext>
                </a:extLst>
              </a:tr>
              <a:tr h="370840">
                <a:tc>
                  <a:txBody>
                    <a:bodyPr/>
                    <a:lstStyle/>
                    <a:p>
                      <a:pPr marL="0" algn="l" rtl="0" eaLnBrk="1" latinLnBrk="0" hangingPunct="1">
                        <a:spcBef>
                          <a:spcPts val="0"/>
                        </a:spcBef>
                        <a:spcAft>
                          <a:spcPts val="0"/>
                        </a:spcAft>
                      </a:pPr>
                      <a:r>
                        <a:rPr lang="en-US" sz="1800" kern="1200" dirty="0">
                          <a:effectLst/>
                        </a:rPr>
                        <a:t>Admin user</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l" rtl="0" eaLnBrk="1" latinLnBrk="0" hangingPunct="1">
                        <a:spcBef>
                          <a:spcPts val="0"/>
                        </a:spcBef>
                        <a:spcAft>
                          <a:spcPts val="0"/>
                        </a:spcAft>
                      </a:pPr>
                      <a:r>
                        <a:rPr lang="en-US" sz="1800" kern="1200" dirty="0">
                          <a:effectLst/>
                        </a:rPr>
                        <a:t>Interactive push/pull by individual developer or tester </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rtl="0" eaLnBrk="1" latinLnBrk="0" hangingPunct="1">
                        <a:spcBef>
                          <a:spcPts val="0"/>
                        </a:spcBef>
                        <a:spcAft>
                          <a:spcPts val="0"/>
                        </a:spcAft>
                      </a:pPr>
                      <a:r>
                        <a:rPr lang="en-US" sz="1800" kern="1200" dirty="0">
                          <a:effectLst/>
                        </a:rPr>
                        <a:t>By default, disabled. </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8858857"/>
                  </a:ext>
                </a:extLst>
              </a:tr>
            </a:tbl>
          </a:graphicData>
        </a:graphic>
      </p:graphicFrame>
      <p:sp>
        <p:nvSpPr>
          <p:cNvPr id="4" name="Text Placeholder 3">
            <a:extLst>
              <a:ext uri="{FF2B5EF4-FFF2-40B4-BE49-F238E27FC236}">
                <a16:creationId xmlns:a16="http://schemas.microsoft.com/office/drawing/2014/main" id="{D7CA5BC3-975B-4B03-9D52-044EA341B1F0}"/>
              </a:ext>
            </a:extLst>
          </p:cNvPr>
          <p:cNvSpPr txBox="1">
            <a:spLocks/>
          </p:cNvSpPr>
          <p:nvPr/>
        </p:nvSpPr>
        <p:spPr>
          <a:xfrm>
            <a:off x="0" y="1069869"/>
            <a:ext cx="12192000" cy="914400"/>
          </a:xfrm>
          <a:prstGeom prst="rect">
            <a:avLst/>
          </a:prstGeom>
          <a:solidFill>
            <a:schemeClr val="accent1">
              <a:lumMod val="50000"/>
            </a:schemeClr>
          </a:solidFill>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Require authentication for all operations – unauthenticated access is not supported. </a:t>
            </a:r>
          </a:p>
        </p:txBody>
      </p:sp>
    </p:spTree>
    <p:extLst>
      <p:ext uri="{BB962C8B-B14F-4D97-AF65-F5344CB8AC3E}">
        <p14:creationId xmlns:p14="http://schemas.microsoft.com/office/powerpoint/2010/main" val="205784753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D5DA-FE5D-43BC-B0B4-A0DF9D447F65}"/>
              </a:ext>
            </a:extLst>
          </p:cNvPr>
          <p:cNvSpPr>
            <a:spLocks noGrp="1"/>
          </p:cNvSpPr>
          <p:nvPr>
            <p:ph type="title"/>
          </p:nvPr>
        </p:nvSpPr>
        <p:spPr/>
        <p:txBody>
          <a:bodyPr/>
          <a:lstStyle/>
          <a:p>
            <a:r>
              <a:rPr lang="en-US" dirty="0">
                <a:ea typeface="+mj-lt"/>
                <a:cs typeface="+mj-lt"/>
              </a:rPr>
              <a:t>Azure Kubernetes Service (AKS)</a:t>
            </a:r>
            <a:endParaRPr lang="en-US" dirty="0"/>
          </a:p>
        </p:txBody>
      </p:sp>
      <p:sp>
        <p:nvSpPr>
          <p:cNvPr id="4" name="Text Placeholder 3">
            <a:extLst>
              <a:ext uri="{FF2B5EF4-FFF2-40B4-BE49-F238E27FC236}">
                <a16:creationId xmlns:a16="http://schemas.microsoft.com/office/drawing/2014/main" id="{F3E2CAB6-0D73-4794-B57B-F279BFC72B45}"/>
              </a:ext>
            </a:extLst>
          </p:cNvPr>
          <p:cNvSpPr txBox="1">
            <a:spLocks/>
          </p:cNvSpPr>
          <p:nvPr/>
        </p:nvSpPr>
        <p:spPr>
          <a:xfrm>
            <a:off x="0" y="1069869"/>
            <a:ext cx="12192000" cy="914400"/>
          </a:xfrm>
          <a:prstGeom prst="rect">
            <a:avLst/>
          </a:prstGeom>
          <a:solidFill>
            <a:schemeClr val="accent1">
              <a:lumMod val="50000"/>
            </a:schemeClr>
          </a:solidFill>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Portable, extensible open-source platform for automating deployment, scaling, and the management of containerized workloads.</a:t>
            </a:r>
          </a:p>
        </p:txBody>
      </p:sp>
      <p:sp>
        <p:nvSpPr>
          <p:cNvPr id="9" name="Rectangle 8">
            <a:extLst>
              <a:ext uri="{FF2B5EF4-FFF2-40B4-BE49-F238E27FC236}">
                <a16:creationId xmlns:a16="http://schemas.microsoft.com/office/drawing/2014/main" id="{D13256CC-FB5B-44FB-875E-EB0762666DB4}"/>
              </a:ext>
            </a:extLst>
          </p:cNvPr>
          <p:cNvSpPr/>
          <p:nvPr/>
        </p:nvSpPr>
        <p:spPr>
          <a:xfrm>
            <a:off x="245621" y="2373067"/>
            <a:ext cx="3740150" cy="112984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Fully managed</a:t>
            </a:r>
          </a:p>
        </p:txBody>
      </p:sp>
      <p:sp>
        <p:nvSpPr>
          <p:cNvPr id="11" name="Rectangle 10">
            <a:extLst>
              <a:ext uri="{FF2B5EF4-FFF2-40B4-BE49-F238E27FC236}">
                <a16:creationId xmlns:a16="http://schemas.microsoft.com/office/drawing/2014/main" id="{A780106D-9453-4337-84BC-35466BE7BB09}"/>
              </a:ext>
            </a:extLst>
          </p:cNvPr>
          <p:cNvSpPr/>
          <p:nvPr/>
        </p:nvSpPr>
        <p:spPr>
          <a:xfrm>
            <a:off x="245621" y="3781817"/>
            <a:ext cx="3740150" cy="112984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Public IP and FQDN (Private IP option)</a:t>
            </a:r>
          </a:p>
        </p:txBody>
      </p:sp>
      <p:sp>
        <p:nvSpPr>
          <p:cNvPr id="13" name="Rectangle 12">
            <a:extLst>
              <a:ext uri="{FF2B5EF4-FFF2-40B4-BE49-F238E27FC236}">
                <a16:creationId xmlns:a16="http://schemas.microsoft.com/office/drawing/2014/main" id="{C67D7654-09AE-45E8-9D2A-7E929FC22B4A}"/>
              </a:ext>
            </a:extLst>
          </p:cNvPr>
          <p:cNvSpPr/>
          <p:nvPr/>
        </p:nvSpPr>
        <p:spPr>
          <a:xfrm>
            <a:off x="245621" y="5178531"/>
            <a:ext cx="3740150" cy="112984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Accessed with RBAC or Azure AD</a:t>
            </a:r>
          </a:p>
        </p:txBody>
      </p:sp>
      <p:sp>
        <p:nvSpPr>
          <p:cNvPr id="17" name="Rectangle 16">
            <a:extLst>
              <a:ext uri="{FF2B5EF4-FFF2-40B4-BE49-F238E27FC236}">
                <a16:creationId xmlns:a16="http://schemas.microsoft.com/office/drawing/2014/main" id="{5093A884-1000-4377-90E0-FAA0F2BDF70C}"/>
              </a:ext>
            </a:extLst>
          </p:cNvPr>
          <p:cNvSpPr/>
          <p:nvPr/>
        </p:nvSpPr>
        <p:spPr>
          <a:xfrm>
            <a:off x="8058592" y="2374590"/>
            <a:ext cx="3740150" cy="112984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Dynamic scale containers </a:t>
            </a:r>
          </a:p>
        </p:txBody>
      </p:sp>
      <p:sp>
        <p:nvSpPr>
          <p:cNvPr id="19" name="Rectangle 18">
            <a:extLst>
              <a:ext uri="{FF2B5EF4-FFF2-40B4-BE49-F238E27FC236}">
                <a16:creationId xmlns:a16="http://schemas.microsoft.com/office/drawing/2014/main" id="{3C113B74-7006-44FF-8C57-0093AE0B0347}"/>
              </a:ext>
            </a:extLst>
          </p:cNvPr>
          <p:cNvSpPr/>
          <p:nvPr/>
        </p:nvSpPr>
        <p:spPr>
          <a:xfrm>
            <a:off x="8058592" y="3776723"/>
            <a:ext cx="3740150" cy="112984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Automation of rolling updates and rollbacks of containers</a:t>
            </a:r>
          </a:p>
        </p:txBody>
      </p:sp>
      <p:sp>
        <p:nvSpPr>
          <p:cNvPr id="21" name="Rectangle 20">
            <a:extLst>
              <a:ext uri="{FF2B5EF4-FFF2-40B4-BE49-F238E27FC236}">
                <a16:creationId xmlns:a16="http://schemas.microsoft.com/office/drawing/2014/main" id="{E1D8EC4A-2D56-4B59-956E-F4D63A9F951B}"/>
              </a:ext>
            </a:extLst>
          </p:cNvPr>
          <p:cNvSpPr/>
          <p:nvPr/>
        </p:nvSpPr>
        <p:spPr>
          <a:xfrm>
            <a:off x="8058592" y="5178532"/>
            <a:ext cx="3740150" cy="112984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Management of storage, network traffic, and sensitive information</a:t>
            </a:r>
          </a:p>
        </p:txBody>
      </p:sp>
      <p:pic>
        <p:nvPicPr>
          <p:cNvPr id="5" name="Picture 4">
            <a:extLst>
              <a:ext uri="{FF2B5EF4-FFF2-40B4-BE49-F238E27FC236}">
                <a16:creationId xmlns:a16="http://schemas.microsoft.com/office/drawing/2014/main" id="{F68AA7AB-A646-4239-8972-FE58EF89CD7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01084" y="3401352"/>
            <a:ext cx="3399424" cy="1777179"/>
          </a:xfrm>
          <a:prstGeom prst="rect">
            <a:avLst/>
          </a:prstGeom>
        </p:spPr>
      </p:pic>
    </p:spTree>
    <p:extLst>
      <p:ext uri="{BB962C8B-B14F-4D97-AF65-F5344CB8AC3E}">
        <p14:creationId xmlns:p14="http://schemas.microsoft.com/office/powerpoint/2010/main" val="373972425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3B23-C582-49DF-A452-50DC0AF4FD9F}"/>
              </a:ext>
            </a:extLst>
          </p:cNvPr>
          <p:cNvSpPr>
            <a:spLocks noGrp="1"/>
          </p:cNvSpPr>
          <p:nvPr>
            <p:ph type="title"/>
          </p:nvPr>
        </p:nvSpPr>
        <p:spPr/>
        <p:txBody>
          <a:bodyPr/>
          <a:lstStyle/>
          <a:p>
            <a:r>
              <a:rPr lang="en-US" dirty="0"/>
              <a:t>AKS Terminology</a:t>
            </a:r>
          </a:p>
        </p:txBody>
      </p:sp>
      <p:graphicFrame>
        <p:nvGraphicFramePr>
          <p:cNvPr id="30" name="Table 4">
            <a:extLst>
              <a:ext uri="{FF2B5EF4-FFF2-40B4-BE49-F238E27FC236}">
                <a16:creationId xmlns:a16="http://schemas.microsoft.com/office/drawing/2014/main" id="{93CF2C1F-0D93-4251-8EAC-1F75ED5583AB}"/>
              </a:ext>
            </a:extLst>
          </p:cNvPr>
          <p:cNvGraphicFramePr>
            <a:graphicFrameLocks noGrp="1"/>
          </p:cNvGraphicFramePr>
          <p:nvPr>
            <p:extLst>
              <p:ext uri="{D42A27DB-BD31-4B8C-83A1-F6EECF244321}">
                <p14:modId xmlns:p14="http://schemas.microsoft.com/office/powerpoint/2010/main" val="2397733236"/>
              </p:ext>
            </p:extLst>
          </p:nvPr>
        </p:nvGraphicFramePr>
        <p:xfrm>
          <a:off x="605011" y="1639516"/>
          <a:ext cx="5562426" cy="3296920"/>
        </p:xfrm>
        <a:graphic>
          <a:graphicData uri="http://schemas.openxmlformats.org/drawingml/2006/table">
            <a:tbl>
              <a:tblPr firstRow="1" bandRow="1">
                <a:tableStyleId>{5C22544A-7EE6-4342-B048-85BDC9FD1C3A}</a:tableStyleId>
              </a:tblPr>
              <a:tblGrid>
                <a:gridCol w="1520767">
                  <a:extLst>
                    <a:ext uri="{9D8B030D-6E8A-4147-A177-3AD203B41FA5}">
                      <a16:colId xmlns:a16="http://schemas.microsoft.com/office/drawing/2014/main" val="1664254559"/>
                    </a:ext>
                  </a:extLst>
                </a:gridCol>
                <a:gridCol w="4041659">
                  <a:extLst>
                    <a:ext uri="{9D8B030D-6E8A-4147-A177-3AD203B41FA5}">
                      <a16:colId xmlns:a16="http://schemas.microsoft.com/office/drawing/2014/main" val="3612277378"/>
                    </a:ext>
                  </a:extLst>
                </a:gridCol>
              </a:tblGrid>
              <a:tr h="0">
                <a:tc>
                  <a:txBody>
                    <a:bodyPr/>
                    <a:lstStyle/>
                    <a:p>
                      <a:pPr algn="ctr"/>
                      <a:r>
                        <a:rPr lang="en-US" b="0" dirty="0"/>
                        <a:t>Term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a:r>
                        <a:rPr lang="en-US" b="0"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721051302"/>
                  </a:ext>
                </a:extLst>
              </a:tr>
              <a:tr h="370840">
                <a:tc>
                  <a:txBody>
                    <a:bodyPr/>
                    <a:lstStyle/>
                    <a:p>
                      <a:r>
                        <a:rPr lang="en-US" dirty="0"/>
                        <a:t>Pools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b="0" i="0" u="none" strike="noStrike" dirty="0">
                          <a:solidFill>
                            <a:srgbClr val="1A1A1A"/>
                          </a:solidFill>
                          <a:effectLst/>
                          <a:latin typeface="Segoe UI" panose="020B0502040204020203" pitchFamily="34" charset="0"/>
                        </a:rPr>
                        <a:t>Groups of nodes with identical configurations.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0753565"/>
                  </a:ext>
                </a:extLst>
              </a:tr>
              <a:tr h="370840">
                <a:tc>
                  <a:txBody>
                    <a:bodyPr/>
                    <a:lstStyle/>
                    <a:p>
                      <a:r>
                        <a:rPr lang="en-US" dirty="0"/>
                        <a:t>Nodes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b="0" i="0" u="none" strike="noStrike" dirty="0">
                          <a:solidFill>
                            <a:srgbClr val="1A1A1A"/>
                          </a:solidFill>
                          <a:effectLst/>
                          <a:latin typeface="Segoe UI" panose="020B0502040204020203" pitchFamily="34" charset="0"/>
                        </a:rPr>
                        <a:t>Individual VM running containerized applications.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3595419"/>
                  </a:ext>
                </a:extLst>
              </a:tr>
              <a:tr h="370840">
                <a:tc>
                  <a:txBody>
                    <a:bodyPr/>
                    <a:lstStyle/>
                    <a:p>
                      <a:r>
                        <a:rPr lang="en-US" dirty="0"/>
                        <a:t>Pods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0" i="0" u="none" strike="noStrike" dirty="0">
                          <a:solidFill>
                            <a:srgbClr val="1A1A1A"/>
                          </a:solidFill>
                          <a:effectLst/>
                          <a:latin typeface="Segoe UI" panose="020B0502040204020203" pitchFamily="34" charset="0"/>
                        </a:rPr>
                        <a:t>Single instance of an application. A pod can contain multiple containers.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1761511"/>
                  </a:ext>
                </a:extLst>
              </a:tr>
              <a:tr h="370840">
                <a:tc>
                  <a:txBody>
                    <a:bodyPr/>
                    <a:lstStyle/>
                    <a:p>
                      <a:r>
                        <a:rPr lang="en-US" dirty="0"/>
                        <a:t>Deployment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0" i="0" u="none" strike="noStrike" dirty="0">
                          <a:solidFill>
                            <a:srgbClr val="1A1A1A"/>
                          </a:solidFill>
                          <a:effectLst/>
                          <a:latin typeface="Segoe UI" panose="020B0502040204020203" pitchFamily="34" charset="0"/>
                        </a:rPr>
                        <a:t>One or more identical pods managed by Kubernetes</a:t>
                      </a:r>
                      <a:r>
                        <a:rPr lang="en-US" b="0" i="0" dirty="0">
                          <a:solidFill>
                            <a:srgbClr val="1A1A1A"/>
                          </a:solidFill>
                          <a:effectLst/>
                          <a:latin typeface="Segoe UI" panose="020B0502040204020203" pitchFamily="34" charset="0"/>
                        </a:rPr>
                        <a:t>​.</a:t>
                      </a:r>
                      <a:endParaRPr lang="en-US" b="0" i="0" dirty="0">
                        <a:solidFill>
                          <a:srgbClr val="1A1A1A"/>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1700199"/>
                  </a:ext>
                </a:extLst>
              </a:tr>
              <a:tr h="370840">
                <a:tc>
                  <a:txBody>
                    <a:bodyPr/>
                    <a:lstStyle/>
                    <a:p>
                      <a:r>
                        <a:rPr lang="en-US" dirty="0"/>
                        <a:t>Manifest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b="0" i="0" u="none" strike="noStrike" dirty="0">
                          <a:solidFill>
                            <a:srgbClr val="1A1A1A"/>
                          </a:solidFill>
                          <a:effectLst/>
                          <a:latin typeface="Segoe UI" panose="020B0502040204020203" pitchFamily="34" charset="0"/>
                        </a:rPr>
                        <a:t>YAML file describing a deployment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788113"/>
                  </a:ext>
                </a:extLst>
              </a:tr>
            </a:tbl>
          </a:graphicData>
        </a:graphic>
      </p:graphicFrame>
      <p:grpSp>
        <p:nvGrpSpPr>
          <p:cNvPr id="51" name="Group 50" descr="Pools contain nodes. Nodes contain pods. Pods contain containers. Pods are deployed with YAML files. ">
            <a:extLst>
              <a:ext uri="{FF2B5EF4-FFF2-40B4-BE49-F238E27FC236}">
                <a16:creationId xmlns:a16="http://schemas.microsoft.com/office/drawing/2014/main" id="{F8AFCDE2-1FFF-4062-B0EE-78192EEE46E7}"/>
              </a:ext>
            </a:extLst>
          </p:cNvPr>
          <p:cNvGrpSpPr/>
          <p:nvPr/>
        </p:nvGrpSpPr>
        <p:grpSpPr>
          <a:xfrm>
            <a:off x="6506788" y="1304555"/>
            <a:ext cx="5119484" cy="3832710"/>
            <a:chOff x="6506788" y="1304555"/>
            <a:chExt cx="5119484" cy="3832710"/>
          </a:xfrm>
        </p:grpSpPr>
        <p:pic>
          <p:nvPicPr>
            <p:cNvPr id="32" name="Picture 31">
              <a:extLst>
                <a:ext uri="{FF2B5EF4-FFF2-40B4-BE49-F238E27FC236}">
                  <a16:creationId xmlns:a16="http://schemas.microsoft.com/office/drawing/2014/main" id="{5EF2A160-49E3-47AE-9C88-C0055D5BA9AD}"/>
                </a:ext>
              </a:extLst>
            </p:cNvPr>
            <p:cNvPicPr>
              <a:picLocks noChangeAspect="1"/>
            </p:cNvPicPr>
            <p:nvPr/>
          </p:nvPicPr>
          <p:blipFill>
            <a:blip r:embed="rId3"/>
            <a:stretch>
              <a:fillRect/>
            </a:stretch>
          </p:blipFill>
          <p:spPr>
            <a:xfrm>
              <a:off x="7230340" y="2902094"/>
              <a:ext cx="1638300" cy="638175"/>
            </a:xfrm>
            <a:prstGeom prst="rect">
              <a:avLst/>
            </a:prstGeom>
          </p:spPr>
        </p:pic>
        <p:pic>
          <p:nvPicPr>
            <p:cNvPr id="33" name="Picture 32">
              <a:extLst>
                <a:ext uri="{FF2B5EF4-FFF2-40B4-BE49-F238E27FC236}">
                  <a16:creationId xmlns:a16="http://schemas.microsoft.com/office/drawing/2014/main" id="{B4DA966D-BAF5-4427-94C0-8F0736094E41}"/>
                </a:ext>
              </a:extLst>
            </p:cNvPr>
            <p:cNvPicPr>
              <a:picLocks noChangeAspect="1"/>
            </p:cNvPicPr>
            <p:nvPr/>
          </p:nvPicPr>
          <p:blipFill>
            <a:blip r:embed="rId3"/>
            <a:stretch>
              <a:fillRect/>
            </a:stretch>
          </p:blipFill>
          <p:spPr>
            <a:xfrm>
              <a:off x="9242020" y="2881312"/>
              <a:ext cx="1638300" cy="638175"/>
            </a:xfrm>
            <a:prstGeom prst="rect">
              <a:avLst/>
            </a:prstGeom>
          </p:spPr>
        </p:pic>
        <p:sp>
          <p:nvSpPr>
            <p:cNvPr id="34" name="Rectangle 33">
              <a:extLst>
                <a:ext uri="{FF2B5EF4-FFF2-40B4-BE49-F238E27FC236}">
                  <a16:creationId xmlns:a16="http://schemas.microsoft.com/office/drawing/2014/main" id="{46691308-DF02-47B7-8F3E-20FE5FFE6710}"/>
                </a:ext>
              </a:extLst>
            </p:cNvPr>
            <p:cNvSpPr/>
            <p:nvPr/>
          </p:nvSpPr>
          <p:spPr bwMode="auto">
            <a:xfrm>
              <a:off x="7065818" y="2618509"/>
              <a:ext cx="2011680" cy="1080654"/>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A61295C6-7109-4E7A-8110-C33095B7CAB2}"/>
                </a:ext>
              </a:extLst>
            </p:cNvPr>
            <p:cNvSpPr/>
            <p:nvPr/>
          </p:nvSpPr>
          <p:spPr bwMode="auto">
            <a:xfrm>
              <a:off x="9169748" y="2629593"/>
              <a:ext cx="2011680" cy="1080654"/>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a:extLst>
                <a:ext uri="{FF2B5EF4-FFF2-40B4-BE49-F238E27FC236}">
                  <a16:creationId xmlns:a16="http://schemas.microsoft.com/office/drawing/2014/main" id="{911EA607-1DCE-469A-ACB7-61E76E780F2A}"/>
                </a:ext>
              </a:extLst>
            </p:cNvPr>
            <p:cNvSpPr txBox="1"/>
            <p:nvPr/>
          </p:nvSpPr>
          <p:spPr>
            <a:xfrm>
              <a:off x="7811885" y="2396356"/>
              <a:ext cx="608907" cy="363946"/>
            </a:xfrm>
            <a:prstGeom prst="rect">
              <a:avLst/>
            </a:prstGeom>
            <a:solidFill>
              <a:schemeClr val="bg1"/>
            </a:solidFill>
          </p:spPr>
          <p:txBody>
            <a:bodyPr wrap="square">
              <a:spAutoFit/>
            </a:bodyPr>
            <a:lstStyle/>
            <a:p>
              <a:r>
                <a:rPr lang="en-US" dirty="0"/>
                <a:t>Pod</a:t>
              </a:r>
            </a:p>
          </p:txBody>
        </p:sp>
        <p:sp>
          <p:nvSpPr>
            <p:cNvPr id="37" name="TextBox 36">
              <a:extLst>
                <a:ext uri="{FF2B5EF4-FFF2-40B4-BE49-F238E27FC236}">
                  <a16:creationId xmlns:a16="http://schemas.microsoft.com/office/drawing/2014/main" id="{DC33621B-179C-49AF-9A6C-F7E861F4BB9E}"/>
                </a:ext>
              </a:extLst>
            </p:cNvPr>
            <p:cNvSpPr txBox="1"/>
            <p:nvPr/>
          </p:nvSpPr>
          <p:spPr>
            <a:xfrm>
              <a:off x="9871134" y="2432213"/>
              <a:ext cx="608907" cy="363946"/>
            </a:xfrm>
            <a:prstGeom prst="rect">
              <a:avLst/>
            </a:prstGeom>
            <a:solidFill>
              <a:schemeClr val="bg1"/>
            </a:solidFill>
          </p:spPr>
          <p:txBody>
            <a:bodyPr wrap="square">
              <a:spAutoFit/>
            </a:bodyPr>
            <a:lstStyle/>
            <a:p>
              <a:r>
                <a:rPr lang="en-US" dirty="0"/>
                <a:t>Pod</a:t>
              </a:r>
            </a:p>
          </p:txBody>
        </p:sp>
        <p:sp>
          <p:nvSpPr>
            <p:cNvPr id="38" name="Rectangle 37">
              <a:extLst>
                <a:ext uri="{FF2B5EF4-FFF2-40B4-BE49-F238E27FC236}">
                  <a16:creationId xmlns:a16="http://schemas.microsoft.com/office/drawing/2014/main" id="{4FB0323F-B9CF-4DC0-BAA3-4768CD2508C1}"/>
                </a:ext>
              </a:extLst>
            </p:cNvPr>
            <p:cNvSpPr/>
            <p:nvPr/>
          </p:nvSpPr>
          <p:spPr bwMode="auto">
            <a:xfrm>
              <a:off x="6856960" y="2293953"/>
              <a:ext cx="4440036" cy="161348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06BD7995-3CE9-4449-B70A-73D18A6365E1}"/>
                </a:ext>
              </a:extLst>
            </p:cNvPr>
            <p:cNvSpPr txBox="1"/>
            <p:nvPr/>
          </p:nvSpPr>
          <p:spPr>
            <a:xfrm>
              <a:off x="7880714" y="2059541"/>
              <a:ext cx="2172469" cy="363946"/>
            </a:xfrm>
            <a:prstGeom prst="rect">
              <a:avLst/>
            </a:prstGeom>
            <a:solidFill>
              <a:schemeClr val="bg1"/>
            </a:solidFill>
          </p:spPr>
          <p:txBody>
            <a:bodyPr wrap="square">
              <a:spAutoFit/>
            </a:bodyPr>
            <a:lstStyle/>
            <a:p>
              <a:r>
                <a:rPr lang="en-US" dirty="0"/>
                <a:t>Deployment (YAML)</a:t>
              </a:r>
            </a:p>
          </p:txBody>
        </p:sp>
        <p:sp>
          <p:nvSpPr>
            <p:cNvPr id="40" name="Rectangle 39">
              <a:extLst>
                <a:ext uri="{FF2B5EF4-FFF2-40B4-BE49-F238E27FC236}">
                  <a16:creationId xmlns:a16="http://schemas.microsoft.com/office/drawing/2014/main" id="{4AA069F3-ECCF-4E0F-AD1C-8B360D1D5612}"/>
                </a:ext>
              </a:extLst>
            </p:cNvPr>
            <p:cNvSpPr/>
            <p:nvPr/>
          </p:nvSpPr>
          <p:spPr bwMode="auto">
            <a:xfrm>
              <a:off x="6648622" y="1980210"/>
              <a:ext cx="4831254" cy="210133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a:extLst>
                <a:ext uri="{FF2B5EF4-FFF2-40B4-BE49-F238E27FC236}">
                  <a16:creationId xmlns:a16="http://schemas.microsoft.com/office/drawing/2014/main" id="{C24AB62D-9240-4D16-ABD7-6C2E96768FFC}"/>
                </a:ext>
              </a:extLst>
            </p:cNvPr>
            <p:cNvSpPr txBox="1"/>
            <p:nvPr/>
          </p:nvSpPr>
          <p:spPr>
            <a:xfrm>
              <a:off x="7036722" y="1759055"/>
              <a:ext cx="775164" cy="363946"/>
            </a:xfrm>
            <a:prstGeom prst="rect">
              <a:avLst/>
            </a:prstGeom>
            <a:solidFill>
              <a:schemeClr val="bg1"/>
            </a:solidFill>
          </p:spPr>
          <p:txBody>
            <a:bodyPr wrap="square">
              <a:spAutoFit/>
            </a:bodyPr>
            <a:lstStyle/>
            <a:p>
              <a:r>
                <a:rPr lang="en-US" dirty="0"/>
                <a:t>Node</a:t>
              </a:r>
            </a:p>
          </p:txBody>
        </p:sp>
        <p:sp>
          <p:nvSpPr>
            <p:cNvPr id="42" name="Rectangle 41">
              <a:extLst>
                <a:ext uri="{FF2B5EF4-FFF2-40B4-BE49-F238E27FC236}">
                  <a16:creationId xmlns:a16="http://schemas.microsoft.com/office/drawing/2014/main" id="{32059C47-E528-4B07-B2E7-ADF68FE5B333}"/>
                </a:ext>
              </a:extLst>
            </p:cNvPr>
            <p:cNvSpPr/>
            <p:nvPr/>
          </p:nvSpPr>
          <p:spPr bwMode="auto">
            <a:xfrm>
              <a:off x="6656821" y="4303064"/>
              <a:ext cx="2310128" cy="63337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a:extLst>
                <a:ext uri="{FF2B5EF4-FFF2-40B4-BE49-F238E27FC236}">
                  <a16:creationId xmlns:a16="http://schemas.microsoft.com/office/drawing/2014/main" id="{F2F6F97B-50A3-4872-9C91-910935D8F98E}"/>
                </a:ext>
              </a:extLst>
            </p:cNvPr>
            <p:cNvSpPr txBox="1"/>
            <p:nvPr/>
          </p:nvSpPr>
          <p:spPr>
            <a:xfrm>
              <a:off x="7424304" y="4437778"/>
              <a:ext cx="775164" cy="363946"/>
            </a:xfrm>
            <a:prstGeom prst="rect">
              <a:avLst/>
            </a:prstGeom>
            <a:solidFill>
              <a:schemeClr val="bg1"/>
            </a:solidFill>
          </p:spPr>
          <p:txBody>
            <a:bodyPr wrap="square">
              <a:spAutoFit/>
            </a:bodyPr>
            <a:lstStyle/>
            <a:p>
              <a:r>
                <a:rPr lang="en-US" dirty="0"/>
                <a:t>Node</a:t>
              </a:r>
            </a:p>
          </p:txBody>
        </p:sp>
        <p:sp>
          <p:nvSpPr>
            <p:cNvPr id="44" name="Rectangle 43">
              <a:extLst>
                <a:ext uri="{FF2B5EF4-FFF2-40B4-BE49-F238E27FC236}">
                  <a16:creationId xmlns:a16="http://schemas.microsoft.com/office/drawing/2014/main" id="{5F4F96F0-F530-411F-8056-5686A536557C}"/>
                </a:ext>
              </a:extLst>
            </p:cNvPr>
            <p:cNvSpPr/>
            <p:nvPr/>
          </p:nvSpPr>
          <p:spPr bwMode="auto">
            <a:xfrm>
              <a:off x="9169748" y="4303064"/>
              <a:ext cx="2310128" cy="63337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TextBox 44">
              <a:extLst>
                <a:ext uri="{FF2B5EF4-FFF2-40B4-BE49-F238E27FC236}">
                  <a16:creationId xmlns:a16="http://schemas.microsoft.com/office/drawing/2014/main" id="{B4EF7FCA-22E6-4316-8A83-75E905229A42}"/>
                </a:ext>
              </a:extLst>
            </p:cNvPr>
            <p:cNvSpPr txBox="1"/>
            <p:nvPr/>
          </p:nvSpPr>
          <p:spPr>
            <a:xfrm>
              <a:off x="9945430" y="4437777"/>
              <a:ext cx="737266" cy="363946"/>
            </a:xfrm>
            <a:prstGeom prst="rect">
              <a:avLst/>
            </a:prstGeom>
            <a:solidFill>
              <a:schemeClr val="bg1"/>
            </a:solidFill>
          </p:spPr>
          <p:txBody>
            <a:bodyPr wrap="square">
              <a:spAutoFit/>
            </a:bodyPr>
            <a:lstStyle/>
            <a:p>
              <a:r>
                <a:rPr lang="en-US" dirty="0"/>
                <a:t>Node</a:t>
              </a:r>
            </a:p>
          </p:txBody>
        </p:sp>
        <p:sp>
          <p:nvSpPr>
            <p:cNvPr id="46" name="Rectangle 45">
              <a:extLst>
                <a:ext uri="{FF2B5EF4-FFF2-40B4-BE49-F238E27FC236}">
                  <a16:creationId xmlns:a16="http://schemas.microsoft.com/office/drawing/2014/main" id="{9296D9BD-EF97-49BE-972B-F6342D8C3524}"/>
                </a:ext>
              </a:extLst>
            </p:cNvPr>
            <p:cNvSpPr/>
            <p:nvPr/>
          </p:nvSpPr>
          <p:spPr bwMode="auto">
            <a:xfrm>
              <a:off x="6506788" y="1525710"/>
              <a:ext cx="5119484" cy="3611555"/>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89869109-1CC4-428F-ACE9-31028DB21BA0}"/>
                </a:ext>
              </a:extLst>
            </p:cNvPr>
            <p:cNvSpPr txBox="1"/>
            <p:nvPr/>
          </p:nvSpPr>
          <p:spPr>
            <a:xfrm>
              <a:off x="6894888" y="1304555"/>
              <a:ext cx="821410" cy="363946"/>
            </a:xfrm>
            <a:prstGeom prst="rect">
              <a:avLst/>
            </a:prstGeom>
            <a:solidFill>
              <a:schemeClr val="bg1"/>
            </a:solidFill>
          </p:spPr>
          <p:txBody>
            <a:bodyPr wrap="square">
              <a:spAutoFit/>
            </a:bodyPr>
            <a:lstStyle/>
            <a:p>
              <a:r>
                <a:rPr lang="en-US" dirty="0"/>
                <a:t>Pool</a:t>
              </a:r>
            </a:p>
          </p:txBody>
        </p:sp>
        <p:pic>
          <p:nvPicPr>
            <p:cNvPr id="48" name="Picture 47">
              <a:extLst>
                <a:ext uri="{FF2B5EF4-FFF2-40B4-BE49-F238E27FC236}">
                  <a16:creationId xmlns:a16="http://schemas.microsoft.com/office/drawing/2014/main" id="{FD5A0F03-D4DB-4BDC-BE34-66C94344A2D7}"/>
                </a:ext>
              </a:extLst>
            </p:cNvPr>
            <p:cNvPicPr>
              <a:picLocks noChangeAspect="1"/>
            </p:cNvPicPr>
            <p:nvPr/>
          </p:nvPicPr>
          <p:blipFill>
            <a:blip r:embed="rId4"/>
            <a:stretch>
              <a:fillRect/>
            </a:stretch>
          </p:blipFill>
          <p:spPr>
            <a:xfrm>
              <a:off x="10742706" y="1698980"/>
              <a:ext cx="615675" cy="491920"/>
            </a:xfrm>
            <a:prstGeom prst="rect">
              <a:avLst/>
            </a:prstGeom>
          </p:spPr>
        </p:pic>
        <p:pic>
          <p:nvPicPr>
            <p:cNvPr id="49" name="Picture 48">
              <a:extLst>
                <a:ext uri="{FF2B5EF4-FFF2-40B4-BE49-F238E27FC236}">
                  <a16:creationId xmlns:a16="http://schemas.microsoft.com/office/drawing/2014/main" id="{31C43E8B-11D7-4898-A4A1-EB6D8614DB70}"/>
                </a:ext>
              </a:extLst>
            </p:cNvPr>
            <p:cNvPicPr>
              <a:picLocks noChangeAspect="1"/>
            </p:cNvPicPr>
            <p:nvPr/>
          </p:nvPicPr>
          <p:blipFill>
            <a:blip r:embed="rId4"/>
            <a:stretch>
              <a:fillRect/>
            </a:stretch>
          </p:blipFill>
          <p:spPr>
            <a:xfrm>
              <a:off x="10742706" y="4116819"/>
              <a:ext cx="615675" cy="491920"/>
            </a:xfrm>
            <a:prstGeom prst="rect">
              <a:avLst/>
            </a:prstGeom>
          </p:spPr>
        </p:pic>
        <p:pic>
          <p:nvPicPr>
            <p:cNvPr id="50" name="Picture 49">
              <a:extLst>
                <a:ext uri="{FF2B5EF4-FFF2-40B4-BE49-F238E27FC236}">
                  <a16:creationId xmlns:a16="http://schemas.microsoft.com/office/drawing/2014/main" id="{251D0262-F583-4534-A2BB-3F1C8515E987}"/>
                </a:ext>
              </a:extLst>
            </p:cNvPr>
            <p:cNvPicPr>
              <a:picLocks noChangeAspect="1"/>
            </p:cNvPicPr>
            <p:nvPr/>
          </p:nvPicPr>
          <p:blipFill>
            <a:blip r:embed="rId4"/>
            <a:stretch>
              <a:fillRect/>
            </a:stretch>
          </p:blipFill>
          <p:spPr>
            <a:xfrm>
              <a:off x="6757980" y="4136672"/>
              <a:ext cx="615675" cy="491920"/>
            </a:xfrm>
            <a:prstGeom prst="rect">
              <a:avLst/>
            </a:prstGeom>
          </p:spPr>
        </p:pic>
      </p:grpSp>
      <p:sp>
        <p:nvSpPr>
          <p:cNvPr id="3" name="Rectangle 2" descr="Pools contain nodes. Nodes contain pods with containers. ">
            <a:extLst>
              <a:ext uri="{FF2B5EF4-FFF2-40B4-BE49-F238E27FC236}">
                <a16:creationId xmlns:a16="http://schemas.microsoft.com/office/drawing/2014/main" id="{438FFD45-AF26-4E28-AAB6-3397F21FCEB0}"/>
              </a:ext>
              <a:ext uri="{C183D7F6-B498-43B3-948B-1728B52AA6E4}">
                <adec:decorative xmlns:adec="http://schemas.microsoft.com/office/drawing/2017/decorative" val="0"/>
              </a:ext>
            </a:extLst>
          </p:cNvPr>
          <p:cNvSpPr/>
          <p:nvPr/>
        </p:nvSpPr>
        <p:spPr bwMode="auto">
          <a:xfrm>
            <a:off x="6334125" y="1304555"/>
            <a:ext cx="5562426" cy="410564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761507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3894-77F7-4403-A288-016DCD79B8F1}"/>
              </a:ext>
            </a:extLst>
          </p:cNvPr>
          <p:cNvSpPr>
            <a:spLocks noGrp="1"/>
          </p:cNvSpPr>
          <p:nvPr>
            <p:ph type="title"/>
          </p:nvPr>
        </p:nvSpPr>
        <p:spPr/>
        <p:txBody>
          <a:bodyPr/>
          <a:lstStyle/>
          <a:p>
            <a:r>
              <a:rPr lang="en-US" dirty="0">
                <a:cs typeface="Segoe UI"/>
              </a:rPr>
              <a:t>AKS Architecture</a:t>
            </a:r>
            <a:endParaRPr lang="en-US" dirty="0"/>
          </a:p>
        </p:txBody>
      </p:sp>
      <p:pic>
        <p:nvPicPr>
          <p:cNvPr id="4" name="Picture 4" descr="DevOps creates containers that are stored in the ACR. The AKS cluster uses the ACR to provide Azure-managed and Customer-managed services. ">
            <a:extLst>
              <a:ext uri="{FF2B5EF4-FFF2-40B4-BE49-F238E27FC236}">
                <a16:creationId xmlns:a16="http://schemas.microsoft.com/office/drawing/2014/main" id="{4DF77879-A5C9-4A16-9575-7FA999616834}"/>
              </a:ext>
            </a:extLst>
          </p:cNvPr>
          <p:cNvPicPr>
            <a:picLocks noChangeAspect="1"/>
          </p:cNvPicPr>
          <p:nvPr/>
        </p:nvPicPr>
        <p:blipFill>
          <a:blip r:embed="rId3"/>
          <a:stretch>
            <a:fillRect/>
          </a:stretch>
        </p:blipFill>
        <p:spPr>
          <a:xfrm>
            <a:off x="498764" y="1214730"/>
            <a:ext cx="10739251" cy="3577474"/>
          </a:xfrm>
          <a:prstGeom prst="rect">
            <a:avLst/>
          </a:prstGeom>
        </p:spPr>
      </p:pic>
      <p:sp>
        <p:nvSpPr>
          <p:cNvPr id="6" name="Rectangle 5">
            <a:extLst>
              <a:ext uri="{FF2B5EF4-FFF2-40B4-BE49-F238E27FC236}">
                <a16:creationId xmlns:a16="http://schemas.microsoft.com/office/drawing/2014/main" id="{756823B7-10EE-4B4A-827F-0C323C1A0964}"/>
              </a:ext>
              <a:ext uri="{C183D7F6-B498-43B3-948B-1728B52AA6E4}">
                <adec:decorative xmlns:adec="http://schemas.microsoft.com/office/drawing/2017/decorative" val="1"/>
              </a:ext>
            </a:extLst>
          </p:cNvPr>
          <p:cNvSpPr/>
          <p:nvPr/>
        </p:nvSpPr>
        <p:spPr bwMode="auto">
          <a:xfrm>
            <a:off x="515683" y="1103837"/>
            <a:ext cx="10995092" cy="4049188"/>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74D265E4-1CCE-437B-9699-73F5FD6841AF}"/>
              </a:ext>
            </a:extLst>
          </p:cNvPr>
          <p:cNvSpPr/>
          <p:nvPr/>
        </p:nvSpPr>
        <p:spPr>
          <a:xfrm>
            <a:off x="515683" y="5270957"/>
            <a:ext cx="5397721" cy="112984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Azure-managed cluster master nodes provide the core Kubernetes services and orchestration of application workloads</a:t>
            </a:r>
          </a:p>
        </p:txBody>
      </p:sp>
      <p:sp>
        <p:nvSpPr>
          <p:cNvPr id="10" name="Rectangle 9">
            <a:extLst>
              <a:ext uri="{FF2B5EF4-FFF2-40B4-BE49-F238E27FC236}">
                <a16:creationId xmlns:a16="http://schemas.microsoft.com/office/drawing/2014/main" id="{F4F936FB-0216-41DF-919E-5ED18E83EB8E}"/>
              </a:ext>
            </a:extLst>
          </p:cNvPr>
          <p:cNvSpPr/>
          <p:nvPr/>
        </p:nvSpPr>
        <p:spPr>
          <a:xfrm>
            <a:off x="6085809" y="5263918"/>
            <a:ext cx="5397721" cy="112984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Customer-managed nodes (virtual machines) run your application workloads</a:t>
            </a:r>
          </a:p>
        </p:txBody>
      </p:sp>
    </p:spTree>
    <p:extLst>
      <p:ext uri="{BB962C8B-B14F-4D97-AF65-F5344CB8AC3E}">
        <p14:creationId xmlns:p14="http://schemas.microsoft.com/office/powerpoint/2010/main" val="220043576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BC3-8C01-4ABD-880D-0EEDB9141489}"/>
              </a:ext>
            </a:extLst>
          </p:cNvPr>
          <p:cNvSpPr>
            <a:spLocks noGrp="1"/>
          </p:cNvSpPr>
          <p:nvPr>
            <p:ph type="title"/>
          </p:nvPr>
        </p:nvSpPr>
        <p:spPr/>
        <p:txBody>
          <a:bodyPr/>
          <a:lstStyle/>
          <a:p>
            <a:r>
              <a:rPr lang="en-US" dirty="0"/>
              <a:t>AKS Networking</a:t>
            </a:r>
          </a:p>
        </p:txBody>
      </p:sp>
      <p:grpSp>
        <p:nvGrpSpPr>
          <p:cNvPr id="6" name="Group 5" descr="Internal traffic is using ClusterIP to get to the pods. Incoming direct traffic is accessing an AKS node using NodePort to get to the pods. Incoming non-direct traffic is using a Load Balance to access the AKS nodes and pods. ">
            <a:extLst>
              <a:ext uri="{FF2B5EF4-FFF2-40B4-BE49-F238E27FC236}">
                <a16:creationId xmlns:a16="http://schemas.microsoft.com/office/drawing/2014/main" id="{C625F614-2F46-49C4-AFE4-C8E4A381B2EB}"/>
              </a:ext>
            </a:extLst>
          </p:cNvPr>
          <p:cNvGrpSpPr/>
          <p:nvPr/>
        </p:nvGrpSpPr>
        <p:grpSpPr>
          <a:xfrm>
            <a:off x="654523" y="1391673"/>
            <a:ext cx="10756427" cy="2568465"/>
            <a:chOff x="654523" y="1391673"/>
            <a:chExt cx="10995590" cy="2568465"/>
          </a:xfrm>
        </p:grpSpPr>
        <p:sp>
          <p:nvSpPr>
            <p:cNvPr id="4" name="Rectangle 3">
              <a:extLst>
                <a:ext uri="{FF2B5EF4-FFF2-40B4-BE49-F238E27FC236}">
                  <a16:creationId xmlns:a16="http://schemas.microsoft.com/office/drawing/2014/main" id="{095B5ACC-FDB6-46F7-85C0-B359DA000B7C}"/>
                </a:ext>
              </a:extLst>
            </p:cNvPr>
            <p:cNvSpPr/>
            <p:nvPr/>
          </p:nvSpPr>
          <p:spPr bwMode="auto">
            <a:xfrm>
              <a:off x="654523" y="1391673"/>
              <a:ext cx="3449644" cy="511621"/>
            </a:xfrm>
            <a:prstGeom prst="rect">
              <a:avLst/>
            </a:prstGeom>
            <a:solidFill>
              <a:srgbClr val="01BCF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Internal traffic</a:t>
              </a:r>
            </a:p>
          </p:txBody>
        </p:sp>
        <p:sp>
          <p:nvSpPr>
            <p:cNvPr id="5" name="Rectangle 4">
              <a:extLst>
                <a:ext uri="{FF2B5EF4-FFF2-40B4-BE49-F238E27FC236}">
                  <a16:creationId xmlns:a16="http://schemas.microsoft.com/office/drawing/2014/main" id="{B60611EC-AC0C-4CD3-A8F9-C0AB961FD372}"/>
                </a:ext>
              </a:extLst>
            </p:cNvPr>
            <p:cNvSpPr/>
            <p:nvPr/>
          </p:nvSpPr>
          <p:spPr bwMode="auto">
            <a:xfrm>
              <a:off x="7259128" y="1414388"/>
              <a:ext cx="1586647" cy="511621"/>
            </a:xfrm>
            <a:prstGeom prst="rect">
              <a:avLst/>
            </a:prstGeom>
            <a:solidFill>
              <a:srgbClr val="01BCF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Cluster IP</a:t>
              </a:r>
            </a:p>
          </p:txBody>
        </p:sp>
        <p:grpSp>
          <p:nvGrpSpPr>
            <p:cNvPr id="32" name="Group 31">
              <a:extLst>
                <a:ext uri="{FF2B5EF4-FFF2-40B4-BE49-F238E27FC236}">
                  <a16:creationId xmlns:a16="http://schemas.microsoft.com/office/drawing/2014/main" id="{B9B57801-B53C-4109-92EF-8745625C4463}"/>
                </a:ext>
              </a:extLst>
            </p:cNvPr>
            <p:cNvGrpSpPr/>
            <p:nvPr/>
          </p:nvGrpSpPr>
          <p:grpSpPr>
            <a:xfrm>
              <a:off x="9816042" y="2050584"/>
              <a:ext cx="1834071" cy="968821"/>
              <a:chOff x="10192519" y="1796964"/>
              <a:chExt cx="1834071" cy="968821"/>
            </a:xfrm>
          </p:grpSpPr>
          <p:sp>
            <p:nvSpPr>
              <p:cNvPr id="7" name="Rectangle 6">
                <a:extLst>
                  <a:ext uri="{FF2B5EF4-FFF2-40B4-BE49-F238E27FC236}">
                    <a16:creationId xmlns:a16="http://schemas.microsoft.com/office/drawing/2014/main" id="{975A1FDA-1212-40C6-A969-CE29F86AB86E}"/>
                  </a:ext>
                </a:extLst>
              </p:cNvPr>
              <p:cNvSpPr/>
              <p:nvPr/>
            </p:nvSpPr>
            <p:spPr bwMode="auto">
              <a:xfrm>
                <a:off x="10192519" y="17969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8" name="Rectangle 7">
                <a:extLst>
                  <a:ext uri="{FF2B5EF4-FFF2-40B4-BE49-F238E27FC236}">
                    <a16:creationId xmlns:a16="http://schemas.microsoft.com/office/drawing/2014/main" id="{61BE5993-91B1-4CF8-96A7-49031E0A1E85}"/>
                  </a:ext>
                </a:extLst>
              </p:cNvPr>
              <p:cNvSpPr/>
              <p:nvPr/>
            </p:nvSpPr>
            <p:spPr bwMode="auto">
              <a:xfrm>
                <a:off x="10344919" y="19493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9" name="Rectangle 8">
                <a:extLst>
                  <a:ext uri="{FF2B5EF4-FFF2-40B4-BE49-F238E27FC236}">
                    <a16:creationId xmlns:a16="http://schemas.microsoft.com/office/drawing/2014/main" id="{795FB2A0-DAF8-4E69-B03A-8732135F311C}"/>
                  </a:ext>
                </a:extLst>
              </p:cNvPr>
              <p:cNvSpPr/>
              <p:nvPr/>
            </p:nvSpPr>
            <p:spPr bwMode="auto">
              <a:xfrm>
                <a:off x="10497319" y="21017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10" name="Rectangle 9">
                <a:extLst>
                  <a:ext uri="{FF2B5EF4-FFF2-40B4-BE49-F238E27FC236}">
                    <a16:creationId xmlns:a16="http://schemas.microsoft.com/office/drawing/2014/main" id="{EDEA18E3-674C-4DFC-BD5B-944A8074A6F5}"/>
                  </a:ext>
                </a:extLst>
              </p:cNvPr>
              <p:cNvSpPr/>
              <p:nvPr/>
            </p:nvSpPr>
            <p:spPr bwMode="auto">
              <a:xfrm>
                <a:off x="10649719" y="22541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grpSp>
        <p:sp>
          <p:nvSpPr>
            <p:cNvPr id="11" name="Rectangle 10">
              <a:extLst>
                <a:ext uri="{FF2B5EF4-FFF2-40B4-BE49-F238E27FC236}">
                  <a16:creationId xmlns:a16="http://schemas.microsoft.com/office/drawing/2014/main" id="{055F9DDC-0F79-489C-91F2-4D1CF648F8DD}"/>
                </a:ext>
              </a:extLst>
            </p:cNvPr>
            <p:cNvSpPr/>
            <p:nvPr/>
          </p:nvSpPr>
          <p:spPr bwMode="auto">
            <a:xfrm>
              <a:off x="654523" y="3142235"/>
              <a:ext cx="3449644" cy="511621"/>
            </a:xfrm>
            <a:prstGeom prst="rect">
              <a:avLst/>
            </a:prstGeom>
            <a:solidFill>
              <a:schemeClr val="accent3">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Incoming non-direct traffic</a:t>
              </a:r>
            </a:p>
          </p:txBody>
        </p:sp>
        <p:sp>
          <p:nvSpPr>
            <p:cNvPr id="12" name="Rectangle 11">
              <a:extLst>
                <a:ext uri="{FF2B5EF4-FFF2-40B4-BE49-F238E27FC236}">
                  <a16:creationId xmlns:a16="http://schemas.microsoft.com/office/drawing/2014/main" id="{21E0A884-25C2-40DB-8F66-B06B439482AA}"/>
                </a:ext>
              </a:extLst>
            </p:cNvPr>
            <p:cNvSpPr/>
            <p:nvPr/>
          </p:nvSpPr>
          <p:spPr bwMode="auto">
            <a:xfrm>
              <a:off x="7288271" y="2336748"/>
              <a:ext cx="1557504"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NodePort</a:t>
              </a:r>
            </a:p>
          </p:txBody>
        </p:sp>
        <p:sp>
          <p:nvSpPr>
            <p:cNvPr id="13" name="Rectangle 12">
              <a:extLst>
                <a:ext uri="{FF2B5EF4-FFF2-40B4-BE49-F238E27FC236}">
                  <a16:creationId xmlns:a16="http://schemas.microsoft.com/office/drawing/2014/main" id="{C928C57A-9B6C-4791-9988-7E18A2934FA5}"/>
                </a:ext>
              </a:extLst>
            </p:cNvPr>
            <p:cNvSpPr/>
            <p:nvPr/>
          </p:nvSpPr>
          <p:spPr bwMode="auto">
            <a:xfrm>
              <a:off x="4788572" y="2341774"/>
              <a:ext cx="1586649"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AKS node</a:t>
              </a:r>
            </a:p>
          </p:txBody>
        </p:sp>
        <p:sp>
          <p:nvSpPr>
            <p:cNvPr id="15" name="Rectangle 14">
              <a:extLst>
                <a:ext uri="{FF2B5EF4-FFF2-40B4-BE49-F238E27FC236}">
                  <a16:creationId xmlns:a16="http://schemas.microsoft.com/office/drawing/2014/main" id="{2ED9BB41-1006-46C3-A49C-45413980867F}"/>
                </a:ext>
              </a:extLst>
            </p:cNvPr>
            <p:cNvSpPr/>
            <p:nvPr/>
          </p:nvSpPr>
          <p:spPr bwMode="auto">
            <a:xfrm>
              <a:off x="654523" y="2336748"/>
              <a:ext cx="3449644"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Incoming direct traffic</a:t>
              </a:r>
            </a:p>
          </p:txBody>
        </p:sp>
        <p:pic>
          <p:nvPicPr>
            <p:cNvPr id="17" name="Picture 16" descr="Load balancer icon.">
              <a:extLst>
                <a:ext uri="{FF2B5EF4-FFF2-40B4-BE49-F238E27FC236}">
                  <a16:creationId xmlns:a16="http://schemas.microsoft.com/office/drawing/2014/main" id="{27242C66-C533-4F24-8978-BE35FB3C1B88}"/>
                </a:ext>
              </a:extLst>
            </p:cNvPr>
            <p:cNvPicPr>
              <a:picLocks noChangeAspect="1"/>
            </p:cNvPicPr>
            <p:nvPr/>
          </p:nvPicPr>
          <p:blipFill>
            <a:blip r:embed="rId3"/>
            <a:stretch>
              <a:fillRect/>
            </a:stretch>
          </p:blipFill>
          <p:spPr>
            <a:xfrm>
              <a:off x="5234544" y="3084414"/>
              <a:ext cx="586522" cy="623644"/>
            </a:xfrm>
            <a:prstGeom prst="rect">
              <a:avLst/>
            </a:prstGeom>
          </p:spPr>
        </p:pic>
        <p:sp>
          <p:nvSpPr>
            <p:cNvPr id="18" name="Rectangle 17">
              <a:extLst>
                <a:ext uri="{FF2B5EF4-FFF2-40B4-BE49-F238E27FC236}">
                  <a16:creationId xmlns:a16="http://schemas.microsoft.com/office/drawing/2014/main" id="{EA6241C1-BA05-4505-B6ED-08B9704AC2B0}"/>
                </a:ext>
              </a:extLst>
            </p:cNvPr>
            <p:cNvSpPr/>
            <p:nvPr/>
          </p:nvSpPr>
          <p:spPr bwMode="auto">
            <a:xfrm>
              <a:off x="7248495" y="3145142"/>
              <a:ext cx="1557504" cy="511621"/>
            </a:xfrm>
            <a:prstGeom prst="rect">
              <a:avLst/>
            </a:prstGeom>
            <a:solidFill>
              <a:srgbClr val="BDF7BD"/>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e</a:t>
              </a:r>
            </a:p>
          </p:txBody>
        </p:sp>
        <p:cxnSp>
          <p:nvCxnSpPr>
            <p:cNvPr id="20" name="Straight Arrow Connector 19">
              <a:extLst>
                <a:ext uri="{FF2B5EF4-FFF2-40B4-BE49-F238E27FC236}">
                  <a16:creationId xmlns:a16="http://schemas.microsoft.com/office/drawing/2014/main" id="{43B71CF6-09BF-43B0-A87D-AA79B06F56E7}"/>
                </a:ext>
              </a:extLst>
            </p:cNvPr>
            <p:cNvCxnSpPr>
              <a:stCxn id="4" idx="3"/>
              <a:endCxn id="5" idx="1"/>
            </p:cNvCxnSpPr>
            <p:nvPr/>
          </p:nvCxnSpPr>
          <p:spPr>
            <a:xfrm>
              <a:off x="4104167" y="1647484"/>
              <a:ext cx="3154961" cy="22715"/>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D3BB0A5D-0BCF-4F10-95C3-EB4431B2146A}"/>
                </a:ext>
              </a:extLst>
            </p:cNvPr>
            <p:cNvCxnSpPr>
              <a:cxnSpLocks/>
              <a:stCxn id="15" idx="3"/>
              <a:endCxn id="13" idx="1"/>
            </p:cNvCxnSpPr>
            <p:nvPr/>
          </p:nvCxnSpPr>
          <p:spPr>
            <a:xfrm>
              <a:off x="4104167" y="2592559"/>
              <a:ext cx="684405" cy="5026"/>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5105858D-66D4-4863-B888-91B9C341439C}"/>
                </a:ext>
              </a:extLst>
            </p:cNvPr>
            <p:cNvCxnSpPr>
              <a:cxnSpLocks/>
              <a:stCxn id="11" idx="3"/>
              <a:endCxn id="17" idx="1"/>
            </p:cNvCxnSpPr>
            <p:nvPr/>
          </p:nvCxnSpPr>
          <p:spPr>
            <a:xfrm flipV="1">
              <a:off x="4104167" y="3396236"/>
              <a:ext cx="1130377" cy="1810"/>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sp>
          <p:nvSpPr>
            <p:cNvPr id="31" name="Rectangle 30">
              <a:extLst>
                <a:ext uri="{FF2B5EF4-FFF2-40B4-BE49-F238E27FC236}">
                  <a16:creationId xmlns:a16="http://schemas.microsoft.com/office/drawing/2014/main" id="{8775AFD6-AFE1-4BAE-8C5A-D278B69844EC}"/>
                </a:ext>
              </a:extLst>
            </p:cNvPr>
            <p:cNvSpPr/>
            <p:nvPr/>
          </p:nvSpPr>
          <p:spPr>
            <a:xfrm>
              <a:off x="4794134" y="3621584"/>
              <a:ext cx="1443537" cy="338554"/>
            </a:xfrm>
            <a:prstGeom prst="rect">
              <a:avLst/>
            </a:prstGeom>
          </p:spPr>
          <p:txBody>
            <a:bodyPr wrap="none">
              <a:spAutoFit/>
            </a:bodyPr>
            <a:lstStyle/>
            <a:p>
              <a:r>
                <a:rPr lang="en-US" sz="1600" dirty="0">
                  <a:cs typeface="Segoe UI" pitchFamily="34" charset="0"/>
                </a:rPr>
                <a:t>Load Balancer</a:t>
              </a:r>
              <a:endParaRPr lang="en-US" dirty="0"/>
            </a:p>
          </p:txBody>
        </p:sp>
        <p:cxnSp>
          <p:nvCxnSpPr>
            <p:cNvPr id="34" name="Straight Arrow Connector 33">
              <a:extLst>
                <a:ext uri="{FF2B5EF4-FFF2-40B4-BE49-F238E27FC236}">
                  <a16:creationId xmlns:a16="http://schemas.microsoft.com/office/drawing/2014/main" id="{5E03AE3C-D345-4211-8076-D2DBCF54585E}"/>
                </a:ext>
              </a:extLst>
            </p:cNvPr>
            <p:cNvCxnSpPr>
              <a:cxnSpLocks/>
              <a:stCxn id="13" idx="3"/>
              <a:endCxn id="12" idx="1"/>
            </p:cNvCxnSpPr>
            <p:nvPr/>
          </p:nvCxnSpPr>
          <p:spPr>
            <a:xfrm flipV="1">
              <a:off x="6375221" y="2592559"/>
              <a:ext cx="913050" cy="5026"/>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sp>
          <p:nvSpPr>
            <p:cNvPr id="37" name="Rectangle 36">
              <a:extLst>
                <a:ext uri="{FF2B5EF4-FFF2-40B4-BE49-F238E27FC236}">
                  <a16:creationId xmlns:a16="http://schemas.microsoft.com/office/drawing/2014/main" id="{6C0F09C0-3D17-4F68-BDE9-A9349A420D47}"/>
                </a:ext>
              </a:extLst>
            </p:cNvPr>
            <p:cNvSpPr/>
            <p:nvPr/>
          </p:nvSpPr>
          <p:spPr bwMode="auto">
            <a:xfrm>
              <a:off x="7358363" y="3371973"/>
              <a:ext cx="1557504" cy="511621"/>
            </a:xfrm>
            <a:prstGeom prst="rect">
              <a:avLst/>
            </a:prstGeom>
            <a:solidFill>
              <a:srgbClr val="BDF7BD"/>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AKS node</a:t>
              </a:r>
            </a:p>
          </p:txBody>
        </p:sp>
        <p:cxnSp>
          <p:nvCxnSpPr>
            <p:cNvPr id="42" name="Connector: Elbow 41">
              <a:extLst>
                <a:ext uri="{FF2B5EF4-FFF2-40B4-BE49-F238E27FC236}">
                  <a16:creationId xmlns:a16="http://schemas.microsoft.com/office/drawing/2014/main" id="{D6CC73D7-B617-479E-8B3B-9C57C010CB94}"/>
                </a:ext>
              </a:extLst>
            </p:cNvPr>
            <p:cNvCxnSpPr>
              <a:stCxn id="17" idx="3"/>
              <a:endCxn id="18" idx="1"/>
            </p:cNvCxnSpPr>
            <p:nvPr/>
          </p:nvCxnSpPr>
          <p:spPr>
            <a:xfrm>
              <a:off x="5821066" y="3396236"/>
              <a:ext cx="1427429" cy="4717"/>
            </a:xfrm>
            <a:prstGeom prst="bentConnector3">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43" name="Connector: Elbow 42">
              <a:extLst>
                <a:ext uri="{FF2B5EF4-FFF2-40B4-BE49-F238E27FC236}">
                  <a16:creationId xmlns:a16="http://schemas.microsoft.com/office/drawing/2014/main" id="{59FDBD91-80E9-42D5-81D1-631D3E4593F0}"/>
                </a:ext>
              </a:extLst>
            </p:cNvPr>
            <p:cNvCxnSpPr>
              <a:cxnSpLocks/>
              <a:stCxn id="17" idx="3"/>
              <a:endCxn id="37" idx="1"/>
            </p:cNvCxnSpPr>
            <p:nvPr/>
          </p:nvCxnSpPr>
          <p:spPr>
            <a:xfrm>
              <a:off x="5821066" y="3396236"/>
              <a:ext cx="1537297" cy="231548"/>
            </a:xfrm>
            <a:prstGeom prst="bentConnector3">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46" name="Connector: Elbow 45">
              <a:extLst>
                <a:ext uri="{FF2B5EF4-FFF2-40B4-BE49-F238E27FC236}">
                  <a16:creationId xmlns:a16="http://schemas.microsoft.com/office/drawing/2014/main" id="{1207F69A-A060-4365-829B-1C18E5D020A8}"/>
                </a:ext>
              </a:extLst>
            </p:cNvPr>
            <p:cNvCxnSpPr>
              <a:cxnSpLocks/>
              <a:stCxn id="5" idx="3"/>
            </p:cNvCxnSpPr>
            <p:nvPr/>
          </p:nvCxnSpPr>
          <p:spPr>
            <a:xfrm>
              <a:off x="8845775" y="1670199"/>
              <a:ext cx="526287" cy="897116"/>
            </a:xfrm>
            <a:prstGeom prst="bentConnector2">
              <a:avLst/>
            </a:prstGeom>
            <a:ln w="28575">
              <a:headEnd type="none" w="lg" len="med"/>
              <a:tailEnd type="none"/>
            </a:ln>
          </p:spPr>
          <p:style>
            <a:lnRef idx="1">
              <a:schemeClr val="accent4"/>
            </a:lnRef>
            <a:fillRef idx="0">
              <a:schemeClr val="accent4"/>
            </a:fillRef>
            <a:effectRef idx="0">
              <a:schemeClr val="accent4"/>
            </a:effectRef>
            <a:fontRef idx="minor">
              <a:schemeClr val="tx1"/>
            </a:fontRef>
          </p:style>
        </p:cxnSp>
        <p:cxnSp>
          <p:nvCxnSpPr>
            <p:cNvPr id="52" name="Connector: Elbow 51">
              <a:extLst>
                <a:ext uri="{FF2B5EF4-FFF2-40B4-BE49-F238E27FC236}">
                  <a16:creationId xmlns:a16="http://schemas.microsoft.com/office/drawing/2014/main" id="{EE5E26AA-4B87-4757-BD78-FCEB83BADDB9}"/>
                </a:ext>
              </a:extLst>
            </p:cNvPr>
            <p:cNvCxnSpPr>
              <a:cxnSpLocks/>
              <a:stCxn id="37" idx="3"/>
            </p:cNvCxnSpPr>
            <p:nvPr/>
          </p:nvCxnSpPr>
          <p:spPr>
            <a:xfrm flipV="1">
              <a:off x="8915867" y="2610561"/>
              <a:ext cx="456195" cy="1017223"/>
            </a:xfrm>
            <a:prstGeom prst="bentConnector2">
              <a:avLst/>
            </a:prstGeom>
            <a:ln w="28575">
              <a:headEnd type="none" w="lg" len="med"/>
              <a:tailEnd type="none"/>
            </a:ln>
          </p:spPr>
          <p:style>
            <a:lnRef idx="1">
              <a:schemeClr val="accent4"/>
            </a:lnRef>
            <a:fillRef idx="0">
              <a:schemeClr val="accent4"/>
            </a:fillRef>
            <a:effectRef idx="0">
              <a:schemeClr val="accent4"/>
            </a:effectRef>
            <a:fontRef idx="minor">
              <a:schemeClr val="tx1"/>
            </a:fontRef>
          </p:style>
        </p:cxnSp>
        <p:cxnSp>
          <p:nvCxnSpPr>
            <p:cNvPr id="67" name="Straight Connector 66">
              <a:extLst>
                <a:ext uri="{FF2B5EF4-FFF2-40B4-BE49-F238E27FC236}">
                  <a16:creationId xmlns:a16="http://schemas.microsoft.com/office/drawing/2014/main" id="{10BFE6AC-0B60-4E27-818A-C17FABDF110F}"/>
                </a:ext>
              </a:extLst>
            </p:cNvPr>
            <p:cNvCxnSpPr>
              <a:stCxn id="12" idx="3"/>
            </p:cNvCxnSpPr>
            <p:nvPr/>
          </p:nvCxnSpPr>
          <p:spPr>
            <a:xfrm>
              <a:off x="8845775" y="2592559"/>
              <a:ext cx="900175" cy="0"/>
            </a:xfrm>
            <a:prstGeom prst="line">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grpSp>
      <p:sp>
        <p:nvSpPr>
          <p:cNvPr id="14" name="Rectangle 13">
            <a:extLst>
              <a:ext uri="{FF2B5EF4-FFF2-40B4-BE49-F238E27FC236}">
                <a16:creationId xmlns:a16="http://schemas.microsoft.com/office/drawing/2014/main" id="{DCBE1569-A08C-462A-B73E-3293BFEDED32}"/>
              </a:ext>
              <a:ext uri="{C183D7F6-B498-43B3-948B-1728B52AA6E4}">
                <adec:decorative xmlns:adec="http://schemas.microsoft.com/office/drawing/2017/decorative" val="1"/>
              </a:ext>
            </a:extLst>
          </p:cNvPr>
          <p:cNvSpPr/>
          <p:nvPr/>
        </p:nvSpPr>
        <p:spPr bwMode="auto">
          <a:xfrm>
            <a:off x="515683" y="1103837"/>
            <a:ext cx="10995092" cy="3147799"/>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2FCD966C-4773-447B-849E-5AD685B0FA39}"/>
              </a:ext>
            </a:extLst>
          </p:cNvPr>
          <p:cNvSpPr/>
          <p:nvPr/>
        </p:nvSpPr>
        <p:spPr>
          <a:xfrm>
            <a:off x="540863" y="4502421"/>
            <a:ext cx="5221301" cy="60640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Pods run an instance of your application</a:t>
            </a:r>
          </a:p>
        </p:txBody>
      </p:sp>
      <p:sp>
        <p:nvSpPr>
          <p:cNvPr id="24" name="Rectangle 23">
            <a:extLst>
              <a:ext uri="{FF2B5EF4-FFF2-40B4-BE49-F238E27FC236}">
                <a16:creationId xmlns:a16="http://schemas.microsoft.com/office/drawing/2014/main" id="{0DC53586-73C2-475C-914D-5D6C488E088A}"/>
              </a:ext>
            </a:extLst>
          </p:cNvPr>
          <p:cNvSpPr/>
          <p:nvPr/>
        </p:nvSpPr>
        <p:spPr>
          <a:xfrm>
            <a:off x="540862" y="5218193"/>
            <a:ext cx="5221301" cy="60640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Services group pods together to provide network connectivity</a:t>
            </a:r>
          </a:p>
        </p:txBody>
      </p:sp>
      <p:sp>
        <p:nvSpPr>
          <p:cNvPr id="25" name="Rectangle 24">
            <a:extLst>
              <a:ext uri="{FF2B5EF4-FFF2-40B4-BE49-F238E27FC236}">
                <a16:creationId xmlns:a16="http://schemas.microsoft.com/office/drawing/2014/main" id="{C8CC9CB1-1DE3-4CC8-85B5-929459AE2754}"/>
              </a:ext>
            </a:extLst>
          </p:cNvPr>
          <p:cNvSpPr/>
          <p:nvPr/>
        </p:nvSpPr>
        <p:spPr>
          <a:xfrm>
            <a:off x="551980" y="5933965"/>
            <a:ext cx="5221301" cy="60640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Cluster IP provides internal traffic access</a:t>
            </a:r>
          </a:p>
        </p:txBody>
      </p:sp>
      <p:sp>
        <p:nvSpPr>
          <p:cNvPr id="26" name="Rectangle 25">
            <a:extLst>
              <a:ext uri="{FF2B5EF4-FFF2-40B4-BE49-F238E27FC236}">
                <a16:creationId xmlns:a16="http://schemas.microsoft.com/office/drawing/2014/main" id="{E0E5C328-7A66-48F9-977A-334C66824B9B}"/>
              </a:ext>
            </a:extLst>
          </p:cNvPr>
          <p:cNvSpPr/>
          <p:nvPr/>
        </p:nvSpPr>
        <p:spPr>
          <a:xfrm>
            <a:off x="6250791" y="4502421"/>
            <a:ext cx="5221301" cy="60640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NodePort provides mapping for incoming direct traffic</a:t>
            </a:r>
          </a:p>
        </p:txBody>
      </p:sp>
      <p:sp>
        <p:nvSpPr>
          <p:cNvPr id="27" name="Rectangle 26">
            <a:extLst>
              <a:ext uri="{FF2B5EF4-FFF2-40B4-BE49-F238E27FC236}">
                <a16:creationId xmlns:a16="http://schemas.microsoft.com/office/drawing/2014/main" id="{DEDBD1ED-0451-4087-8ACB-6FEF3DEC7AD3}"/>
              </a:ext>
            </a:extLst>
          </p:cNvPr>
          <p:cNvSpPr/>
          <p:nvPr/>
        </p:nvSpPr>
        <p:spPr>
          <a:xfrm>
            <a:off x="6250790" y="5218193"/>
            <a:ext cx="5221301" cy="60640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Load balancer has external IP address for incoming non-direct traffic</a:t>
            </a:r>
          </a:p>
        </p:txBody>
      </p:sp>
    </p:spTree>
    <p:extLst>
      <p:ext uri="{BB962C8B-B14F-4D97-AF65-F5344CB8AC3E}">
        <p14:creationId xmlns:p14="http://schemas.microsoft.com/office/powerpoint/2010/main" val="380770203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C01-BBB4-4250-8EB3-EEC8E14B5424}"/>
              </a:ext>
            </a:extLst>
          </p:cNvPr>
          <p:cNvSpPr>
            <a:spLocks noGrp="1"/>
          </p:cNvSpPr>
          <p:nvPr>
            <p:ph type="title"/>
          </p:nvPr>
        </p:nvSpPr>
        <p:spPr/>
        <p:txBody>
          <a:bodyPr/>
          <a:lstStyle/>
          <a:p>
            <a:r>
              <a:rPr lang="en-US" dirty="0">
                <a:cs typeface="Segoe UI"/>
              </a:rPr>
              <a:t>AKS Storage</a:t>
            </a:r>
            <a:endParaRPr lang="en-US" dirty="0"/>
          </a:p>
        </p:txBody>
      </p:sp>
      <p:sp>
        <p:nvSpPr>
          <p:cNvPr id="8" name="Rectangle 7">
            <a:extLst>
              <a:ext uri="{FF2B5EF4-FFF2-40B4-BE49-F238E27FC236}">
                <a16:creationId xmlns:a16="http://schemas.microsoft.com/office/drawing/2014/main" id="{4AA1B795-A206-4A88-A23A-93A62117AFD9}"/>
              </a:ext>
            </a:extLst>
          </p:cNvPr>
          <p:cNvSpPr/>
          <p:nvPr/>
        </p:nvSpPr>
        <p:spPr>
          <a:xfrm>
            <a:off x="588263" y="1411619"/>
            <a:ext cx="4730989" cy="7786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Local storage on the node is fast and simple to use</a:t>
            </a:r>
          </a:p>
        </p:txBody>
      </p:sp>
      <p:sp>
        <p:nvSpPr>
          <p:cNvPr id="10" name="Rectangle 9">
            <a:extLst>
              <a:ext uri="{FF2B5EF4-FFF2-40B4-BE49-F238E27FC236}">
                <a16:creationId xmlns:a16="http://schemas.microsoft.com/office/drawing/2014/main" id="{EE4F6CD5-70B8-4BB0-AE60-EB5632086ECE}"/>
              </a:ext>
            </a:extLst>
          </p:cNvPr>
          <p:cNvSpPr/>
          <p:nvPr/>
        </p:nvSpPr>
        <p:spPr>
          <a:xfrm>
            <a:off x="588262" y="2368755"/>
            <a:ext cx="4730989" cy="7786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Local storage might not be available after the pod is deleted</a:t>
            </a:r>
          </a:p>
        </p:txBody>
      </p:sp>
      <p:sp>
        <p:nvSpPr>
          <p:cNvPr id="12" name="Rectangle 11">
            <a:extLst>
              <a:ext uri="{FF2B5EF4-FFF2-40B4-BE49-F238E27FC236}">
                <a16:creationId xmlns:a16="http://schemas.microsoft.com/office/drawing/2014/main" id="{DF70F5AD-C1CB-4C0A-887B-B69DA693BEF4}"/>
              </a:ext>
            </a:extLst>
          </p:cNvPr>
          <p:cNvSpPr/>
          <p:nvPr/>
        </p:nvSpPr>
        <p:spPr>
          <a:xfrm>
            <a:off x="588261" y="3325891"/>
            <a:ext cx="4730989" cy="7786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Multiple pods may share data volumes</a:t>
            </a:r>
          </a:p>
        </p:txBody>
      </p:sp>
      <p:sp>
        <p:nvSpPr>
          <p:cNvPr id="14" name="Rectangle 13">
            <a:extLst>
              <a:ext uri="{FF2B5EF4-FFF2-40B4-BE49-F238E27FC236}">
                <a16:creationId xmlns:a16="http://schemas.microsoft.com/office/drawing/2014/main" id="{4344044F-6A36-48B1-893C-A2A5F221C6A6}"/>
              </a:ext>
            </a:extLst>
          </p:cNvPr>
          <p:cNvSpPr/>
          <p:nvPr/>
        </p:nvSpPr>
        <p:spPr>
          <a:xfrm>
            <a:off x="588261" y="4283027"/>
            <a:ext cx="4730989" cy="77860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Storage could potentially be reattached to another pod</a:t>
            </a:r>
          </a:p>
        </p:txBody>
      </p:sp>
      <p:pic>
        <p:nvPicPr>
          <p:cNvPr id="4" name="Picture 4" descr="An AKS cluster has a cluster manager and a node with pod. Both are using a persistent volume to store managed disk premium storage and azure files standard storage. ">
            <a:extLst>
              <a:ext uri="{FF2B5EF4-FFF2-40B4-BE49-F238E27FC236}">
                <a16:creationId xmlns:a16="http://schemas.microsoft.com/office/drawing/2014/main" id="{B111F2A7-FAEA-4FF5-B09C-B25291D2D984}"/>
              </a:ext>
            </a:extLst>
          </p:cNvPr>
          <p:cNvPicPr>
            <a:picLocks noChangeAspect="1"/>
          </p:cNvPicPr>
          <p:nvPr/>
        </p:nvPicPr>
        <p:blipFill>
          <a:blip r:embed="rId2"/>
          <a:stretch>
            <a:fillRect/>
          </a:stretch>
        </p:blipFill>
        <p:spPr>
          <a:xfrm>
            <a:off x="5698761" y="1434472"/>
            <a:ext cx="6053527" cy="4576171"/>
          </a:xfrm>
          <a:prstGeom prst="rect">
            <a:avLst/>
          </a:prstGeom>
        </p:spPr>
      </p:pic>
      <p:sp>
        <p:nvSpPr>
          <p:cNvPr id="6" name="Rectangle 5">
            <a:extLst>
              <a:ext uri="{FF2B5EF4-FFF2-40B4-BE49-F238E27FC236}">
                <a16:creationId xmlns:a16="http://schemas.microsoft.com/office/drawing/2014/main" id="{3B8AEAAA-8891-4474-8E3E-3AD19CBECB86}"/>
              </a:ext>
              <a:ext uri="{C183D7F6-B498-43B3-948B-1728B52AA6E4}">
                <adec:decorative xmlns:adec="http://schemas.microsoft.com/office/drawing/2017/decorative" val="1"/>
              </a:ext>
            </a:extLst>
          </p:cNvPr>
          <p:cNvSpPr/>
          <p:nvPr/>
        </p:nvSpPr>
        <p:spPr bwMode="auto">
          <a:xfrm>
            <a:off x="5553075" y="1190625"/>
            <a:ext cx="6343476" cy="521017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973276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30D8-35DF-4410-B574-D6016390962E}"/>
              </a:ext>
            </a:extLst>
          </p:cNvPr>
          <p:cNvSpPr>
            <a:spLocks noGrp="1"/>
          </p:cNvSpPr>
          <p:nvPr>
            <p:ph type="title"/>
          </p:nvPr>
        </p:nvSpPr>
        <p:spPr/>
        <p:txBody>
          <a:bodyPr/>
          <a:lstStyle/>
          <a:p>
            <a:r>
              <a:rPr lang="en-US" dirty="0">
                <a:ea typeface="+mj-lt"/>
                <a:cs typeface="+mj-lt"/>
              </a:rPr>
              <a:t>AKS and Azure Active Directory</a:t>
            </a:r>
            <a:endParaRPr lang="en-US" dirty="0"/>
          </a:p>
        </p:txBody>
      </p:sp>
      <p:pic>
        <p:nvPicPr>
          <p:cNvPr id="4" name="Picture 4" descr="Azure Active Directory integration with AKS clusters.">
            <a:extLst>
              <a:ext uri="{FF2B5EF4-FFF2-40B4-BE49-F238E27FC236}">
                <a16:creationId xmlns:a16="http://schemas.microsoft.com/office/drawing/2014/main" id="{3BD7D5C0-D8A4-4B46-B662-1DE3919AEBED}"/>
              </a:ext>
            </a:extLst>
          </p:cNvPr>
          <p:cNvPicPr>
            <a:picLocks noChangeAspect="1"/>
          </p:cNvPicPr>
          <p:nvPr/>
        </p:nvPicPr>
        <p:blipFill>
          <a:blip r:embed="rId3"/>
          <a:stretch>
            <a:fillRect/>
          </a:stretch>
        </p:blipFill>
        <p:spPr>
          <a:xfrm>
            <a:off x="753822" y="1502020"/>
            <a:ext cx="10063395" cy="3389497"/>
          </a:xfrm>
          <a:prstGeom prst="rect">
            <a:avLst/>
          </a:prstGeom>
        </p:spPr>
      </p:pic>
      <p:sp>
        <p:nvSpPr>
          <p:cNvPr id="6" name="Rectangle 5">
            <a:extLst>
              <a:ext uri="{FF2B5EF4-FFF2-40B4-BE49-F238E27FC236}">
                <a16:creationId xmlns:a16="http://schemas.microsoft.com/office/drawing/2014/main" id="{A6357CBF-95AE-473F-A597-C877F8343299}"/>
              </a:ext>
              <a:ext uri="{C183D7F6-B498-43B3-948B-1728B52AA6E4}">
                <adec:decorative xmlns:adec="http://schemas.microsoft.com/office/drawing/2017/decorative" val="1"/>
              </a:ext>
            </a:extLst>
          </p:cNvPr>
          <p:cNvSpPr/>
          <p:nvPr/>
        </p:nvSpPr>
        <p:spPr bwMode="auto">
          <a:xfrm>
            <a:off x="515683" y="1103837"/>
            <a:ext cx="10995092" cy="399910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3E9A8BD1-8358-4996-8D51-A1590382CBB1}"/>
              </a:ext>
            </a:extLst>
          </p:cNvPr>
          <p:cNvSpPr/>
          <p:nvPr/>
        </p:nvSpPr>
        <p:spPr>
          <a:xfrm>
            <a:off x="515683" y="5382235"/>
            <a:ext cx="5397721" cy="112984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 Azure AD as an integrated identity solution</a:t>
            </a:r>
          </a:p>
        </p:txBody>
      </p:sp>
      <p:sp>
        <p:nvSpPr>
          <p:cNvPr id="10" name="Rectangle 9">
            <a:extLst>
              <a:ext uri="{FF2B5EF4-FFF2-40B4-BE49-F238E27FC236}">
                <a16:creationId xmlns:a16="http://schemas.microsoft.com/office/drawing/2014/main" id="{2913C7D3-0E72-434D-AF17-6AB29A6203B9}"/>
              </a:ext>
            </a:extLst>
          </p:cNvPr>
          <p:cNvSpPr/>
          <p:nvPr/>
        </p:nvSpPr>
        <p:spPr>
          <a:xfrm>
            <a:off x="6085809" y="5375196"/>
            <a:ext cx="5397721" cy="112984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Use service accounts, user accounts, and role-based access control</a:t>
            </a:r>
          </a:p>
        </p:txBody>
      </p:sp>
    </p:spTree>
    <p:extLst>
      <p:ext uri="{BB962C8B-B14F-4D97-AF65-F5344CB8AC3E}">
        <p14:creationId xmlns:p14="http://schemas.microsoft.com/office/powerpoint/2010/main" val="147961271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17D8-EF92-43F9-A573-C0CD57A4AFC8}"/>
              </a:ext>
            </a:extLst>
          </p:cNvPr>
          <p:cNvSpPr>
            <a:spLocks noGrp="1"/>
          </p:cNvSpPr>
          <p:nvPr>
            <p:ph type="title"/>
          </p:nvPr>
        </p:nvSpPr>
        <p:spPr/>
        <p:txBody>
          <a:bodyPr/>
          <a:lstStyle/>
          <a:p>
            <a:r>
              <a:rPr lang="en-US" dirty="0"/>
              <a:t>Additional Study – Container Security</a:t>
            </a:r>
          </a:p>
        </p:txBody>
      </p:sp>
      <p:sp>
        <p:nvSpPr>
          <p:cNvPr id="23" name="Rectangle 22">
            <a:extLst>
              <a:ext uri="{FF2B5EF4-FFF2-40B4-BE49-F238E27FC236}">
                <a16:creationId xmlns:a16="http://schemas.microsoft.com/office/drawing/2014/main" id="{8805E528-E21A-480F-B3DB-BEC58932ED8C}"/>
              </a:ext>
            </a:extLst>
          </p:cNvPr>
          <p:cNvSpPr/>
          <p:nvPr/>
        </p:nvSpPr>
        <p:spPr bwMode="auto">
          <a:xfrm>
            <a:off x="427039" y="1200405"/>
            <a:ext cx="3454496"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Module Review Questions</a:t>
            </a:r>
          </a:p>
        </p:txBody>
      </p:sp>
      <p:sp>
        <p:nvSpPr>
          <p:cNvPr id="25" name="Rectangle 24">
            <a:extLst>
              <a:ext uri="{FF2B5EF4-FFF2-40B4-BE49-F238E27FC236}">
                <a16:creationId xmlns:a16="http://schemas.microsoft.com/office/drawing/2014/main" id="{FB93D7E9-B1AB-4FD9-895F-9DF731E0B9EE}"/>
              </a:ext>
            </a:extLst>
          </p:cNvPr>
          <p:cNvSpPr/>
          <p:nvPr/>
        </p:nvSpPr>
        <p:spPr bwMode="auto">
          <a:xfrm>
            <a:off x="4086808" y="1200405"/>
            <a:ext cx="7938532" cy="640080"/>
          </a:xfrm>
          <a:prstGeom prst="rect">
            <a:avLst/>
          </a:prstGeom>
          <a:solidFill>
            <a:schemeClr val="accent1">
              <a:lumMod val="50000"/>
            </a:schemeClr>
          </a:solidFill>
          <a:ln w="6350">
            <a:solidFill>
              <a:srgbClr val="0078D3"/>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mn-cs"/>
              </a:rPr>
              <a:t>Microsoft Learn Modules (docs.microsoft.com/Learn)</a:t>
            </a:r>
          </a:p>
        </p:txBody>
      </p:sp>
      <p:sp>
        <p:nvSpPr>
          <p:cNvPr id="3" name="Text Placeholder 2">
            <a:extLst>
              <a:ext uri="{FF2B5EF4-FFF2-40B4-BE49-F238E27FC236}">
                <a16:creationId xmlns:a16="http://schemas.microsoft.com/office/drawing/2014/main" id="{4D036082-CA0B-4B74-B9FB-01212028965C}"/>
              </a:ext>
            </a:extLst>
          </p:cNvPr>
          <p:cNvSpPr>
            <a:spLocks noGrp="1"/>
          </p:cNvSpPr>
          <p:nvPr>
            <p:ph type="body" sz="quarter" idx="4294967295"/>
          </p:nvPr>
        </p:nvSpPr>
        <p:spPr>
          <a:xfrm>
            <a:off x="4086808" y="2044700"/>
            <a:ext cx="7148540" cy="3693319"/>
          </a:xfrm>
        </p:spPr>
        <p:txBody>
          <a:bodyPr/>
          <a:lstStyle/>
          <a:p>
            <a:pPr marL="228600" lvl="1" indent="0">
              <a:buNone/>
            </a:pPr>
            <a:r>
              <a:rPr lang="en-US" sz="2400" dirty="0"/>
              <a:t>Core</a:t>
            </a:r>
            <a:r>
              <a:rPr lang="fr-FR" sz="2400" dirty="0"/>
              <a:t> Cloud Services - Azure compute options</a:t>
            </a:r>
          </a:p>
          <a:p>
            <a:pPr marL="228600" lvl="1" indent="0">
              <a:buNone/>
            </a:pPr>
            <a:r>
              <a:rPr lang="en-US" sz="2400" dirty="0"/>
              <a:t>Build and store container images with Azure Container Registry (Exercise)</a:t>
            </a:r>
          </a:p>
          <a:p>
            <a:pPr marL="228600" lvl="1" indent="0">
              <a:buNone/>
            </a:pPr>
            <a:r>
              <a:rPr lang="en-US" sz="2400" dirty="0"/>
              <a:t>Build a containerized web application with Docker (Exercise)</a:t>
            </a:r>
          </a:p>
          <a:p>
            <a:pPr marL="228600" lvl="1" indent="0">
              <a:buNone/>
            </a:pPr>
            <a:r>
              <a:rPr lang="en-US" sz="2400" dirty="0"/>
              <a:t>Introduction to Docker containers</a:t>
            </a:r>
          </a:p>
          <a:p>
            <a:pPr marL="228600" lvl="1" indent="0">
              <a:buNone/>
            </a:pPr>
            <a:r>
              <a:rPr lang="en-US" sz="2400" dirty="0"/>
              <a:t>Run Docker containers with Azure Container Instances (Exercise)</a:t>
            </a:r>
          </a:p>
          <a:p>
            <a:pPr marL="228600" lvl="1" indent="0">
              <a:buNone/>
            </a:pPr>
            <a:r>
              <a:rPr lang="en-US" sz="2400" dirty="0"/>
              <a:t>Azure Kubernetes Service Workshop (Exercise)</a:t>
            </a:r>
          </a:p>
        </p:txBody>
      </p:sp>
      <p:cxnSp>
        <p:nvCxnSpPr>
          <p:cNvPr id="9" name="Straight Connector 8">
            <a:extLst>
              <a:ext uri="{FF2B5EF4-FFF2-40B4-BE49-F238E27FC236}">
                <a16:creationId xmlns:a16="http://schemas.microsoft.com/office/drawing/2014/main" id="{B9BF5C6D-6AAF-413F-943A-60783DA756C5}"/>
              </a:ext>
              <a:ext uri="{C183D7F6-B498-43B3-948B-1728B52AA6E4}">
                <adec:decorative xmlns:adec="http://schemas.microsoft.com/office/drawing/2017/decorative" val="1"/>
              </a:ext>
            </a:extLst>
          </p:cNvPr>
          <p:cNvCxnSpPr>
            <a:cxnSpLocks/>
          </p:cNvCxnSpPr>
          <p:nvPr/>
        </p:nvCxnSpPr>
        <p:spPr>
          <a:xfrm>
            <a:off x="4342653" y="2486876"/>
            <a:ext cx="6706927"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58FC03-B531-4DF8-A4C2-03508E85C22A}"/>
              </a:ext>
              <a:ext uri="{C183D7F6-B498-43B3-948B-1728B52AA6E4}">
                <adec:decorative xmlns:adec="http://schemas.microsoft.com/office/drawing/2017/decorative" val="1"/>
              </a:ext>
            </a:extLst>
          </p:cNvPr>
          <p:cNvCxnSpPr>
            <a:cxnSpLocks/>
          </p:cNvCxnSpPr>
          <p:nvPr/>
        </p:nvCxnSpPr>
        <p:spPr>
          <a:xfrm>
            <a:off x="4342653" y="3257550"/>
            <a:ext cx="6706927"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35F353-D2A0-4062-9091-FC0609DA6C27}"/>
              </a:ext>
              <a:ext uri="{C183D7F6-B498-43B3-948B-1728B52AA6E4}">
                <adec:decorative xmlns:adec="http://schemas.microsoft.com/office/drawing/2017/decorative" val="1"/>
              </a:ext>
            </a:extLst>
          </p:cNvPr>
          <p:cNvCxnSpPr>
            <a:cxnSpLocks/>
          </p:cNvCxnSpPr>
          <p:nvPr/>
        </p:nvCxnSpPr>
        <p:spPr>
          <a:xfrm>
            <a:off x="4342653" y="4077551"/>
            <a:ext cx="6706927"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A1BE3B-7FDB-4E52-811D-48A7BDF75095}"/>
              </a:ext>
              <a:ext uri="{C183D7F6-B498-43B3-948B-1728B52AA6E4}">
                <adec:decorative xmlns:adec="http://schemas.microsoft.com/office/drawing/2017/decorative" val="1"/>
              </a:ext>
            </a:extLst>
          </p:cNvPr>
          <p:cNvCxnSpPr>
            <a:cxnSpLocks/>
          </p:cNvCxnSpPr>
          <p:nvPr/>
        </p:nvCxnSpPr>
        <p:spPr>
          <a:xfrm>
            <a:off x="4342653" y="4533900"/>
            <a:ext cx="6706927"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AE83FFD-ED37-46CA-AF39-E2061EE9A5B6}"/>
              </a:ext>
              <a:ext uri="{C183D7F6-B498-43B3-948B-1728B52AA6E4}">
                <adec:decorative xmlns:adec="http://schemas.microsoft.com/office/drawing/2017/decorative" val="1"/>
              </a:ext>
            </a:extLst>
          </p:cNvPr>
          <p:cNvCxnSpPr>
            <a:cxnSpLocks/>
          </p:cNvCxnSpPr>
          <p:nvPr/>
        </p:nvCxnSpPr>
        <p:spPr>
          <a:xfrm>
            <a:off x="4342653" y="5353901"/>
            <a:ext cx="6706927" cy="0"/>
          </a:xfrm>
          <a:prstGeom prst="line">
            <a:avLst/>
          </a:prstGeom>
          <a:ln w="9525">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E377209-B8F0-4A30-9FAE-E731E1B7334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34305" y="2472843"/>
            <a:ext cx="1494645" cy="2173707"/>
          </a:xfrm>
          <a:prstGeom prst="rect">
            <a:avLst/>
          </a:prstGeom>
        </p:spPr>
      </p:pic>
    </p:spTree>
    <p:extLst>
      <p:ext uri="{BB962C8B-B14F-4D97-AF65-F5344CB8AC3E}">
        <p14:creationId xmlns:p14="http://schemas.microsoft.com/office/powerpoint/2010/main" val="204106755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81596B-D99D-46D9-AF53-A91F2648B26C}"/>
              </a:ext>
            </a:extLst>
          </p:cNvPr>
          <p:cNvSpPr>
            <a:spLocks noGrp="1"/>
          </p:cNvSpPr>
          <p:nvPr>
            <p:ph type="title"/>
          </p:nvPr>
        </p:nvSpPr>
        <p:spPr/>
        <p:txBody>
          <a:bodyPr/>
          <a:lstStyle/>
          <a:p>
            <a:r>
              <a:rPr lang="en-US" dirty="0"/>
              <a:t>Module Labs</a:t>
            </a:r>
          </a:p>
        </p:txBody>
      </p:sp>
      <p:pic>
        <p:nvPicPr>
          <p:cNvPr id="2" name="Picture 1">
            <a:extLst>
              <a:ext uri="{FF2B5EF4-FFF2-40B4-BE49-F238E27FC236}">
                <a16:creationId xmlns:a16="http://schemas.microsoft.com/office/drawing/2014/main" id="{D82D795C-D170-4E9C-9CE2-5AE47BA49FE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3150" y="2621359"/>
            <a:ext cx="1409700" cy="1615281"/>
          </a:xfrm>
          <a:prstGeom prst="rect">
            <a:avLst/>
          </a:prstGeom>
        </p:spPr>
      </p:pic>
    </p:spTree>
    <p:extLst>
      <p:ext uri="{BB962C8B-B14F-4D97-AF65-F5344CB8AC3E}">
        <p14:creationId xmlns:p14="http://schemas.microsoft.com/office/powerpoint/2010/main" val="406511625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958A-6EB4-4ACB-8DAF-0BC363B34042}"/>
              </a:ext>
            </a:extLst>
          </p:cNvPr>
          <p:cNvSpPr>
            <a:spLocks noGrp="1"/>
          </p:cNvSpPr>
          <p:nvPr>
            <p:ph type="title"/>
          </p:nvPr>
        </p:nvSpPr>
        <p:spPr>
          <a:xfrm>
            <a:off x="588263" y="457200"/>
            <a:ext cx="11018520" cy="553998"/>
          </a:xfrm>
        </p:spPr>
        <p:txBody>
          <a:bodyPr/>
          <a:lstStyle/>
          <a:p>
            <a:r>
              <a:rPr lang="en-US" dirty="0">
                <a:cs typeface="Segoe UI"/>
              </a:rPr>
              <a:t>Lab 07 – </a:t>
            </a:r>
            <a:r>
              <a:rPr lang="en-US" dirty="0">
                <a:cs typeface="Segoe UI Semilight"/>
              </a:rPr>
              <a:t>Network and Application Security Groups</a:t>
            </a:r>
            <a:endParaRPr lang="en-US" dirty="0">
              <a:cs typeface="Segoe UI"/>
            </a:endParaRPr>
          </a:p>
        </p:txBody>
      </p:sp>
      <p:sp>
        <p:nvSpPr>
          <p:cNvPr id="5" name="Rectangle 4">
            <a:extLst>
              <a:ext uri="{FF2B5EF4-FFF2-40B4-BE49-F238E27FC236}">
                <a16:creationId xmlns:a16="http://schemas.microsoft.com/office/drawing/2014/main" id="{167D97D4-1945-44C8-A3CC-B2423DF1124B}"/>
              </a:ext>
            </a:extLst>
          </p:cNvPr>
          <p:cNvSpPr/>
          <p:nvPr/>
        </p:nvSpPr>
        <p:spPr bwMode="auto">
          <a:xfrm>
            <a:off x="578709" y="1210924"/>
            <a:ext cx="6338458"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application security groups</a:t>
            </a:r>
          </a:p>
        </p:txBody>
      </p:sp>
      <p:sp>
        <p:nvSpPr>
          <p:cNvPr id="9" name="Rectangle 8">
            <a:extLst>
              <a:ext uri="{FF2B5EF4-FFF2-40B4-BE49-F238E27FC236}">
                <a16:creationId xmlns:a16="http://schemas.microsoft.com/office/drawing/2014/main" id="{DE6B5A5E-8DAE-4773-94F3-A072F6E6FE70}"/>
              </a:ext>
            </a:extLst>
          </p:cNvPr>
          <p:cNvSpPr/>
          <p:nvPr/>
        </p:nvSpPr>
        <p:spPr bwMode="auto">
          <a:xfrm>
            <a:off x="578709" y="2146805"/>
            <a:ext cx="6338458"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Wrap the ASGs with a Network Security Group (NSG)</a:t>
            </a:r>
          </a:p>
        </p:txBody>
      </p:sp>
      <p:sp>
        <p:nvSpPr>
          <p:cNvPr id="11" name="Rectangle 10">
            <a:extLst>
              <a:ext uri="{FF2B5EF4-FFF2-40B4-BE49-F238E27FC236}">
                <a16:creationId xmlns:a16="http://schemas.microsoft.com/office/drawing/2014/main" id="{9630E845-0BC9-4823-93E9-E5CA60DD7FCC}"/>
              </a:ext>
            </a:extLst>
          </p:cNvPr>
          <p:cNvSpPr/>
          <p:nvPr/>
        </p:nvSpPr>
        <p:spPr bwMode="auto">
          <a:xfrm>
            <a:off x="569402" y="3082686"/>
            <a:ext cx="6338458" cy="198461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Use NSG rules to route traffic:</a:t>
            </a:r>
          </a:p>
          <a:p>
            <a:pPr marL="342900" marR="0" lvl="0" indent="-342900" defTabSz="932742"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Admins can RDP to the management servers but not the web servers</a:t>
            </a:r>
          </a:p>
          <a:p>
            <a:pPr marL="342900" marR="0" lvl="0" indent="-342900" defTabSz="932742"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Users can access the web servers and see the default IIS page</a:t>
            </a:r>
          </a:p>
        </p:txBody>
      </p:sp>
      <p:grpSp>
        <p:nvGrpSpPr>
          <p:cNvPr id="4" name="Group 3" descr="A NSG controls access from users to web servers and admins to management servers. ">
            <a:extLst>
              <a:ext uri="{FF2B5EF4-FFF2-40B4-BE49-F238E27FC236}">
                <a16:creationId xmlns:a16="http://schemas.microsoft.com/office/drawing/2014/main" id="{5604005D-F2E8-4723-BF7F-F25B2CFEDC46}"/>
              </a:ext>
            </a:extLst>
          </p:cNvPr>
          <p:cNvGrpSpPr/>
          <p:nvPr/>
        </p:nvGrpSpPr>
        <p:grpSpPr>
          <a:xfrm>
            <a:off x="7230724" y="1605372"/>
            <a:ext cx="4889528" cy="4156798"/>
            <a:chOff x="7230724" y="1605372"/>
            <a:chExt cx="4889528" cy="4156798"/>
          </a:xfrm>
        </p:grpSpPr>
        <p:pic>
          <p:nvPicPr>
            <p:cNvPr id="7" name="Picture 6">
              <a:extLst>
                <a:ext uri="{FF2B5EF4-FFF2-40B4-BE49-F238E27FC236}">
                  <a16:creationId xmlns:a16="http://schemas.microsoft.com/office/drawing/2014/main" id="{1E23872E-80EF-4F0E-B274-365A0D473CA7}"/>
                </a:ext>
              </a:extLst>
            </p:cNvPr>
            <p:cNvPicPr>
              <a:picLocks noChangeAspect="1"/>
            </p:cNvPicPr>
            <p:nvPr/>
          </p:nvPicPr>
          <p:blipFill>
            <a:blip r:embed="rId3"/>
            <a:stretch>
              <a:fillRect/>
            </a:stretch>
          </p:blipFill>
          <p:spPr>
            <a:xfrm>
              <a:off x="7815600" y="3803688"/>
              <a:ext cx="1002165" cy="755056"/>
            </a:xfrm>
            <a:prstGeom prst="rect">
              <a:avLst/>
            </a:prstGeom>
          </p:spPr>
        </p:pic>
        <p:sp>
          <p:nvSpPr>
            <p:cNvPr id="8" name="Rectangle 7">
              <a:extLst>
                <a:ext uri="{FF2B5EF4-FFF2-40B4-BE49-F238E27FC236}">
                  <a16:creationId xmlns:a16="http://schemas.microsoft.com/office/drawing/2014/main" id="{AEF6E8D8-B076-4866-9718-3AF4A0CBD21D}"/>
                </a:ext>
              </a:extLst>
            </p:cNvPr>
            <p:cNvSpPr/>
            <p:nvPr/>
          </p:nvSpPr>
          <p:spPr bwMode="auto">
            <a:xfrm>
              <a:off x="7489371" y="3429000"/>
              <a:ext cx="1669143" cy="133168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362C6CCD-A6D6-428D-B2A9-03B3F37AE9EF}"/>
                </a:ext>
              </a:extLst>
            </p:cNvPr>
            <p:cNvSpPr txBox="1"/>
            <p:nvPr/>
          </p:nvSpPr>
          <p:spPr>
            <a:xfrm>
              <a:off x="7489370" y="4876254"/>
              <a:ext cx="1654630" cy="400110"/>
            </a:xfrm>
            <a:prstGeom prst="rect">
              <a:avLst/>
            </a:prstGeom>
            <a:noFill/>
          </p:spPr>
          <p:txBody>
            <a:bodyPr wrap="square">
              <a:spAutoFit/>
            </a:bodyPr>
            <a:lstStyle/>
            <a:p>
              <a:pPr algn="ctr"/>
              <a:r>
                <a:rPr lang="en-US" sz="2000" dirty="0"/>
                <a:t>Web Servers</a:t>
              </a:r>
            </a:p>
          </p:txBody>
        </p:sp>
        <p:pic>
          <p:nvPicPr>
            <p:cNvPr id="12" name="Picture 11">
              <a:extLst>
                <a:ext uri="{FF2B5EF4-FFF2-40B4-BE49-F238E27FC236}">
                  <a16:creationId xmlns:a16="http://schemas.microsoft.com/office/drawing/2014/main" id="{E8E4EF34-1531-4CD8-9B7A-CEA71F6C4733}"/>
                </a:ext>
              </a:extLst>
            </p:cNvPr>
            <p:cNvPicPr>
              <a:picLocks noChangeAspect="1"/>
            </p:cNvPicPr>
            <p:nvPr/>
          </p:nvPicPr>
          <p:blipFill>
            <a:blip r:embed="rId3"/>
            <a:stretch>
              <a:fillRect/>
            </a:stretch>
          </p:blipFill>
          <p:spPr>
            <a:xfrm>
              <a:off x="10271127" y="3803688"/>
              <a:ext cx="1002165" cy="755056"/>
            </a:xfrm>
            <a:prstGeom prst="rect">
              <a:avLst/>
            </a:prstGeom>
          </p:spPr>
        </p:pic>
        <p:sp>
          <p:nvSpPr>
            <p:cNvPr id="14" name="Rectangle 13">
              <a:extLst>
                <a:ext uri="{FF2B5EF4-FFF2-40B4-BE49-F238E27FC236}">
                  <a16:creationId xmlns:a16="http://schemas.microsoft.com/office/drawing/2014/main" id="{22B80A4A-9729-429C-A694-B5D05DDDE362}"/>
                </a:ext>
              </a:extLst>
            </p:cNvPr>
            <p:cNvSpPr/>
            <p:nvPr/>
          </p:nvSpPr>
          <p:spPr bwMode="auto">
            <a:xfrm>
              <a:off x="9937640" y="3429000"/>
              <a:ext cx="1669143" cy="133168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EDBAE588-94DD-4AAA-9100-E00329C9914E}"/>
                </a:ext>
              </a:extLst>
            </p:cNvPr>
            <p:cNvSpPr txBox="1"/>
            <p:nvPr/>
          </p:nvSpPr>
          <p:spPr>
            <a:xfrm>
              <a:off x="9848230" y="4876256"/>
              <a:ext cx="1847960" cy="707887"/>
            </a:xfrm>
            <a:prstGeom prst="rect">
              <a:avLst/>
            </a:prstGeom>
            <a:noFill/>
          </p:spPr>
          <p:txBody>
            <a:bodyPr wrap="square">
              <a:spAutoFit/>
            </a:bodyPr>
            <a:lstStyle/>
            <a:p>
              <a:pPr algn="ctr"/>
              <a:r>
                <a:rPr lang="en-US" sz="2000" dirty="0"/>
                <a:t>Management Servers</a:t>
              </a:r>
            </a:p>
          </p:txBody>
        </p:sp>
        <p:sp>
          <p:nvSpPr>
            <p:cNvPr id="18" name="TextBox 17">
              <a:extLst>
                <a:ext uri="{FF2B5EF4-FFF2-40B4-BE49-F238E27FC236}">
                  <a16:creationId xmlns:a16="http://schemas.microsoft.com/office/drawing/2014/main" id="{868CB690-5706-4EA4-A3C5-CAD6F071B9AE}"/>
                </a:ext>
              </a:extLst>
            </p:cNvPr>
            <p:cNvSpPr txBox="1"/>
            <p:nvPr/>
          </p:nvSpPr>
          <p:spPr>
            <a:xfrm>
              <a:off x="7910016" y="3196161"/>
              <a:ext cx="725715" cy="400110"/>
            </a:xfrm>
            <a:prstGeom prst="rect">
              <a:avLst/>
            </a:prstGeom>
            <a:solidFill>
              <a:schemeClr val="bg1"/>
            </a:solidFill>
          </p:spPr>
          <p:txBody>
            <a:bodyPr wrap="square">
              <a:spAutoFit/>
            </a:bodyPr>
            <a:lstStyle/>
            <a:p>
              <a:r>
                <a:rPr lang="en-US" sz="2000" dirty="0"/>
                <a:t>ASG</a:t>
              </a:r>
              <a:endParaRPr lang="en-US" dirty="0"/>
            </a:p>
          </p:txBody>
        </p:sp>
        <p:sp>
          <p:nvSpPr>
            <p:cNvPr id="20" name="TextBox 19">
              <a:extLst>
                <a:ext uri="{FF2B5EF4-FFF2-40B4-BE49-F238E27FC236}">
                  <a16:creationId xmlns:a16="http://schemas.microsoft.com/office/drawing/2014/main" id="{0AE90577-3DBF-44CF-8A66-1FF5004B8334}"/>
                </a:ext>
              </a:extLst>
            </p:cNvPr>
            <p:cNvSpPr txBox="1"/>
            <p:nvPr/>
          </p:nvSpPr>
          <p:spPr>
            <a:xfrm>
              <a:off x="10365800" y="3228944"/>
              <a:ext cx="725715" cy="400110"/>
            </a:xfrm>
            <a:prstGeom prst="rect">
              <a:avLst/>
            </a:prstGeom>
            <a:solidFill>
              <a:schemeClr val="bg1"/>
            </a:solidFill>
          </p:spPr>
          <p:txBody>
            <a:bodyPr wrap="square">
              <a:spAutoFit/>
            </a:bodyPr>
            <a:lstStyle/>
            <a:p>
              <a:r>
                <a:rPr lang="en-US" sz="2000" dirty="0"/>
                <a:t>ASG</a:t>
              </a:r>
              <a:endParaRPr lang="en-US" dirty="0"/>
            </a:p>
          </p:txBody>
        </p:sp>
        <p:sp>
          <p:nvSpPr>
            <p:cNvPr id="22" name="Rectangle 21">
              <a:extLst>
                <a:ext uri="{FF2B5EF4-FFF2-40B4-BE49-F238E27FC236}">
                  <a16:creationId xmlns:a16="http://schemas.microsoft.com/office/drawing/2014/main" id="{E226B8B7-5042-4673-9B2E-54A00FB3B2F3}"/>
                </a:ext>
              </a:extLst>
            </p:cNvPr>
            <p:cNvSpPr/>
            <p:nvPr/>
          </p:nvSpPr>
          <p:spPr bwMode="auto">
            <a:xfrm>
              <a:off x="7230724" y="2801257"/>
              <a:ext cx="4656476" cy="296091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6ADE666E-7AEE-46E2-BC41-04EDD94FD82F}"/>
                </a:ext>
              </a:extLst>
            </p:cNvPr>
            <p:cNvSpPr txBox="1"/>
            <p:nvPr/>
          </p:nvSpPr>
          <p:spPr>
            <a:xfrm>
              <a:off x="9168380" y="2601203"/>
              <a:ext cx="725715" cy="400110"/>
            </a:xfrm>
            <a:prstGeom prst="rect">
              <a:avLst/>
            </a:prstGeom>
            <a:solidFill>
              <a:schemeClr val="bg1"/>
            </a:solidFill>
          </p:spPr>
          <p:txBody>
            <a:bodyPr wrap="square">
              <a:spAutoFit/>
            </a:bodyPr>
            <a:lstStyle/>
            <a:p>
              <a:r>
                <a:rPr lang="en-US" sz="2000" dirty="0"/>
                <a:t>NSG</a:t>
              </a:r>
              <a:endParaRPr lang="en-US" dirty="0"/>
            </a:p>
          </p:txBody>
        </p:sp>
        <p:pic>
          <p:nvPicPr>
            <p:cNvPr id="26" name="Picture 25">
              <a:extLst>
                <a:ext uri="{FF2B5EF4-FFF2-40B4-BE49-F238E27FC236}">
                  <a16:creationId xmlns:a16="http://schemas.microsoft.com/office/drawing/2014/main" id="{34DACA90-1BDF-4DBD-BABC-32A5C7F320F7}"/>
                </a:ext>
              </a:extLst>
            </p:cNvPr>
            <p:cNvPicPr>
              <a:picLocks noChangeAspect="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347982" y="1646543"/>
              <a:ext cx="758057" cy="707886"/>
            </a:xfrm>
            <a:prstGeom prst="rect">
              <a:avLst/>
            </a:prstGeom>
          </p:spPr>
        </p:pic>
        <p:sp>
          <p:nvSpPr>
            <p:cNvPr id="28" name="TextBox 27">
              <a:extLst>
                <a:ext uri="{FF2B5EF4-FFF2-40B4-BE49-F238E27FC236}">
                  <a16:creationId xmlns:a16="http://schemas.microsoft.com/office/drawing/2014/main" id="{61FA22D8-EAA0-421B-A95C-8579F1F83DA1}"/>
                </a:ext>
              </a:extLst>
            </p:cNvPr>
            <p:cNvSpPr txBox="1"/>
            <p:nvPr/>
          </p:nvSpPr>
          <p:spPr>
            <a:xfrm>
              <a:off x="11063319" y="1710484"/>
              <a:ext cx="1056933" cy="707887"/>
            </a:xfrm>
            <a:prstGeom prst="rect">
              <a:avLst/>
            </a:prstGeom>
            <a:solidFill>
              <a:schemeClr val="bg1"/>
            </a:solidFill>
          </p:spPr>
          <p:txBody>
            <a:bodyPr wrap="square">
              <a:spAutoFit/>
            </a:bodyPr>
            <a:lstStyle/>
            <a:p>
              <a:r>
                <a:rPr lang="en-US" sz="2000" dirty="0"/>
                <a:t>Admin</a:t>
              </a:r>
            </a:p>
            <a:p>
              <a:r>
                <a:rPr lang="en-US" sz="2000" dirty="0"/>
                <a:t>(RDP)</a:t>
              </a:r>
              <a:endParaRPr lang="en-US" dirty="0"/>
            </a:p>
          </p:txBody>
        </p:sp>
        <p:cxnSp>
          <p:nvCxnSpPr>
            <p:cNvPr id="30" name="Straight Arrow Connector 29">
              <a:extLst>
                <a:ext uri="{FF2B5EF4-FFF2-40B4-BE49-F238E27FC236}">
                  <a16:creationId xmlns:a16="http://schemas.microsoft.com/office/drawing/2014/main" id="{B1924BDB-2866-4BAD-8292-510E4E231C95}"/>
                </a:ext>
              </a:extLst>
            </p:cNvPr>
            <p:cNvCxnSpPr>
              <a:cxnSpLocks/>
              <a:stCxn id="26" idx="2"/>
              <a:endCxn id="20" idx="0"/>
            </p:cNvCxnSpPr>
            <p:nvPr/>
          </p:nvCxnSpPr>
          <p:spPr>
            <a:xfrm>
              <a:off x="10727011" y="2354429"/>
              <a:ext cx="1647" cy="874516"/>
            </a:xfrm>
            <a:prstGeom prst="straightConnector1">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5A1827D-E4A3-4DAE-AEE6-413DF9D80A9F}"/>
                </a:ext>
              </a:extLst>
            </p:cNvPr>
            <p:cNvSpPr txBox="1"/>
            <p:nvPr/>
          </p:nvSpPr>
          <p:spPr>
            <a:xfrm>
              <a:off x="8561199" y="1828154"/>
              <a:ext cx="758057" cy="671722"/>
            </a:xfrm>
            <a:prstGeom prst="rect">
              <a:avLst/>
            </a:prstGeom>
            <a:solidFill>
              <a:schemeClr val="bg1"/>
            </a:solidFill>
          </p:spPr>
          <p:txBody>
            <a:bodyPr wrap="square">
              <a:spAutoFit/>
            </a:bodyPr>
            <a:lstStyle/>
            <a:p>
              <a:r>
                <a:rPr lang="en-US" sz="2000" dirty="0"/>
                <a:t>User</a:t>
              </a:r>
            </a:p>
            <a:p>
              <a:endParaRPr lang="en-US" dirty="0"/>
            </a:p>
          </p:txBody>
        </p:sp>
        <p:cxnSp>
          <p:nvCxnSpPr>
            <p:cNvPr id="38" name="Straight Arrow Connector 37">
              <a:extLst>
                <a:ext uri="{FF2B5EF4-FFF2-40B4-BE49-F238E27FC236}">
                  <a16:creationId xmlns:a16="http://schemas.microsoft.com/office/drawing/2014/main" id="{FF7BCCB2-3C8F-4316-BF29-B8D346EA09CC}"/>
                </a:ext>
              </a:extLst>
            </p:cNvPr>
            <p:cNvCxnSpPr>
              <a:cxnSpLocks/>
              <a:stCxn id="42" idx="2"/>
              <a:endCxn id="18" idx="0"/>
            </p:cNvCxnSpPr>
            <p:nvPr/>
          </p:nvCxnSpPr>
          <p:spPr>
            <a:xfrm flipH="1">
              <a:off x="8272874" y="2386422"/>
              <a:ext cx="4225" cy="809739"/>
            </a:xfrm>
            <a:prstGeom prst="straightConnector1">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ED7A6337-9619-4974-AD50-13875C2F21C6}"/>
                </a:ext>
              </a:extLst>
            </p:cNvPr>
            <p:cNvPicPr>
              <a:picLocks noChangeAspect="1"/>
            </p:cNvPicPr>
            <p:nvPr/>
          </p:nvPicPr>
          <p:blipFill>
            <a:blip r:embed="rId5"/>
            <a:stretch>
              <a:fillRect/>
            </a:stretch>
          </p:blipFill>
          <p:spPr>
            <a:xfrm>
              <a:off x="7924674" y="1605372"/>
              <a:ext cx="704850" cy="781050"/>
            </a:xfrm>
            <a:prstGeom prst="rect">
              <a:avLst/>
            </a:prstGeom>
          </p:spPr>
        </p:pic>
      </p:grpSp>
      <p:sp>
        <p:nvSpPr>
          <p:cNvPr id="6" name="Rectangle 5">
            <a:extLst>
              <a:ext uri="{FF2B5EF4-FFF2-40B4-BE49-F238E27FC236}">
                <a16:creationId xmlns:a16="http://schemas.microsoft.com/office/drawing/2014/main" id="{8889F654-2A04-4F0C-93AA-2DDEFBBE7832}"/>
              </a:ext>
              <a:ext uri="{C183D7F6-B498-43B3-948B-1728B52AA6E4}">
                <adec:decorative xmlns:adec="http://schemas.microsoft.com/office/drawing/2017/decorative" val="1"/>
              </a:ext>
            </a:extLst>
          </p:cNvPr>
          <p:cNvSpPr/>
          <p:nvPr/>
        </p:nvSpPr>
        <p:spPr bwMode="auto">
          <a:xfrm>
            <a:off x="7089289" y="1210924"/>
            <a:ext cx="4905012"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6965795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9AC3-3250-4781-819F-9279CC776E70}"/>
              </a:ext>
            </a:extLst>
          </p:cNvPr>
          <p:cNvSpPr>
            <a:spLocks noGrp="1"/>
          </p:cNvSpPr>
          <p:nvPr>
            <p:ph type="title"/>
          </p:nvPr>
        </p:nvSpPr>
        <p:spPr/>
        <p:txBody>
          <a:bodyPr/>
          <a:lstStyle/>
          <a:p>
            <a:r>
              <a:rPr lang="en-US" dirty="0">
                <a:cs typeface="Segoe UI"/>
              </a:rPr>
              <a:t>Virtual Network Security</a:t>
            </a:r>
            <a:endParaRPr lang="en-US" dirty="0"/>
          </a:p>
        </p:txBody>
      </p:sp>
      <p:sp>
        <p:nvSpPr>
          <p:cNvPr id="6" name="Rectangle 5">
            <a:extLst>
              <a:ext uri="{FF2B5EF4-FFF2-40B4-BE49-F238E27FC236}">
                <a16:creationId xmlns:a16="http://schemas.microsoft.com/office/drawing/2014/main" id="{7E119BD6-911B-4890-A4A8-75A21426DD61}"/>
              </a:ext>
            </a:extLst>
          </p:cNvPr>
          <p:cNvSpPr/>
          <p:nvPr/>
        </p:nvSpPr>
        <p:spPr>
          <a:xfrm>
            <a:off x="777822" y="3324688"/>
            <a:ext cx="3223336" cy="305619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t" anchorCtr="0">
            <a:noAutofit/>
          </a:bodyPr>
          <a:lstStyle/>
          <a:p>
            <a:pPr marL="171450" indent="-171450">
              <a:spcAft>
                <a:spcPts val="600"/>
              </a:spcAft>
              <a:buFont typeface="Arial" panose="020B0604020202020204" pitchFamily="34" charset="0"/>
              <a:buChar char="•"/>
            </a:pPr>
            <a:r>
              <a:rPr lang="en-US" sz="2000" dirty="0">
                <a:latin typeface="+mn-lt"/>
              </a:rPr>
              <a:t>Dynamic and reserved public IP addresses</a:t>
            </a:r>
          </a:p>
          <a:p>
            <a:pPr marL="171450" indent="-171450">
              <a:spcAft>
                <a:spcPts val="600"/>
              </a:spcAft>
              <a:buFont typeface="Arial" panose="020B0604020202020204" pitchFamily="34" charset="0"/>
              <a:buChar char="•"/>
            </a:pPr>
            <a:r>
              <a:rPr lang="en-US" sz="2000" dirty="0">
                <a:latin typeface="+mn-lt"/>
              </a:rPr>
              <a:t>Direct virtual machine access</a:t>
            </a:r>
          </a:p>
          <a:p>
            <a:pPr marL="171450" indent="-171450">
              <a:spcAft>
                <a:spcPts val="600"/>
              </a:spcAft>
              <a:buFont typeface="Arial" panose="020B0604020202020204" pitchFamily="34" charset="0"/>
              <a:buChar char="•"/>
            </a:pPr>
            <a:r>
              <a:rPr lang="en-US" sz="2000" dirty="0">
                <a:latin typeface="+mn-lt"/>
              </a:rPr>
              <a:t>Load balancing</a:t>
            </a:r>
          </a:p>
          <a:p>
            <a:pPr marL="171450" indent="-171450">
              <a:spcAft>
                <a:spcPts val="600"/>
              </a:spcAft>
              <a:buFont typeface="Arial" panose="020B0604020202020204" pitchFamily="34" charset="0"/>
              <a:buChar char="•"/>
            </a:pPr>
            <a:r>
              <a:rPr lang="en-US" sz="2000" dirty="0">
                <a:latin typeface="+mn-lt"/>
              </a:rPr>
              <a:t>DNS hosting</a:t>
            </a:r>
          </a:p>
          <a:p>
            <a:pPr marL="171450" indent="-171450">
              <a:spcAft>
                <a:spcPts val="600"/>
              </a:spcAft>
              <a:buFont typeface="Arial" panose="020B0604020202020204" pitchFamily="34" charset="0"/>
              <a:buChar char="•"/>
            </a:pPr>
            <a:r>
              <a:rPr lang="en-US" sz="2000" dirty="0">
                <a:latin typeface="+mn-lt"/>
              </a:rPr>
              <a:t>Traffic management</a:t>
            </a:r>
          </a:p>
          <a:p>
            <a:pPr marL="171450" indent="-171450">
              <a:spcAft>
                <a:spcPts val="600"/>
              </a:spcAft>
              <a:buFont typeface="Arial" panose="020B0604020202020204" pitchFamily="34" charset="0"/>
              <a:buChar char="•"/>
            </a:pPr>
            <a:r>
              <a:rPr lang="en-US" sz="2000" dirty="0">
                <a:latin typeface="+mn-lt"/>
              </a:rPr>
              <a:t>DDoS protection</a:t>
            </a:r>
          </a:p>
        </p:txBody>
      </p:sp>
      <p:sp>
        <p:nvSpPr>
          <p:cNvPr id="7" name="Rectangle 6">
            <a:extLst>
              <a:ext uri="{FF2B5EF4-FFF2-40B4-BE49-F238E27FC236}">
                <a16:creationId xmlns:a16="http://schemas.microsoft.com/office/drawing/2014/main" id="{A4DA387F-AAAF-4785-865C-BA5A203801D8}"/>
              </a:ext>
            </a:extLst>
          </p:cNvPr>
          <p:cNvSpPr/>
          <p:nvPr/>
        </p:nvSpPr>
        <p:spPr>
          <a:xfrm>
            <a:off x="4264733" y="3324688"/>
            <a:ext cx="3223336" cy="305619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t" anchorCtr="0">
            <a:noAutofit/>
          </a:bodyPr>
          <a:lstStyle/>
          <a:p>
            <a:pPr marL="171450" indent="-171450">
              <a:spcAft>
                <a:spcPts val="600"/>
              </a:spcAft>
              <a:buFont typeface="Arial" panose="020B0604020202020204" pitchFamily="34" charset="0"/>
              <a:buChar char="•"/>
            </a:pPr>
            <a:r>
              <a:rPr lang="en-US" sz="2000" dirty="0">
                <a:latin typeface="+mn-lt"/>
              </a:rPr>
              <a:t>Bring your own network</a:t>
            </a:r>
          </a:p>
          <a:p>
            <a:pPr marL="171450" indent="-171450">
              <a:spcAft>
                <a:spcPts val="600"/>
              </a:spcAft>
              <a:buFont typeface="Arial" panose="020B0604020202020204" pitchFamily="34" charset="0"/>
              <a:buChar char="•"/>
            </a:pPr>
            <a:r>
              <a:rPr lang="en-US" sz="2000" dirty="0">
                <a:latin typeface="+mn-lt"/>
              </a:rPr>
              <a:t>Segment with subnets</a:t>
            </a:r>
          </a:p>
          <a:p>
            <a:pPr marL="171450" indent="-171450">
              <a:spcAft>
                <a:spcPts val="600"/>
              </a:spcAft>
              <a:buFont typeface="Arial" panose="020B0604020202020204" pitchFamily="34" charset="0"/>
              <a:buChar char="•"/>
            </a:pPr>
            <a:r>
              <a:rPr lang="en-US" sz="2000" dirty="0">
                <a:latin typeface="+mn-lt"/>
              </a:rPr>
              <a:t>Add network security groups</a:t>
            </a:r>
          </a:p>
          <a:p>
            <a:pPr marL="171450" indent="-171450">
              <a:spcAft>
                <a:spcPts val="600"/>
              </a:spcAft>
              <a:buFont typeface="Arial" panose="020B0604020202020204" pitchFamily="34" charset="0"/>
              <a:buChar char="•"/>
            </a:pPr>
            <a:r>
              <a:rPr lang="en-US" sz="2000" dirty="0">
                <a:latin typeface="+mn-lt"/>
              </a:rPr>
              <a:t>Create user defined routes</a:t>
            </a:r>
          </a:p>
          <a:p>
            <a:pPr marL="171450" indent="-171450">
              <a:spcAft>
                <a:spcPts val="600"/>
              </a:spcAft>
              <a:buFont typeface="Arial" panose="020B0604020202020204" pitchFamily="34" charset="0"/>
              <a:buChar char="•"/>
            </a:pPr>
            <a:endParaRPr lang="en-US" sz="2000" dirty="0">
              <a:latin typeface="+mn-lt"/>
            </a:endParaRPr>
          </a:p>
        </p:txBody>
      </p:sp>
      <p:sp>
        <p:nvSpPr>
          <p:cNvPr id="8" name="Rectangle 7">
            <a:extLst>
              <a:ext uri="{FF2B5EF4-FFF2-40B4-BE49-F238E27FC236}">
                <a16:creationId xmlns:a16="http://schemas.microsoft.com/office/drawing/2014/main" id="{FA26B842-3DA2-4CCA-9208-0CC4FF1FD93A}"/>
              </a:ext>
            </a:extLst>
          </p:cNvPr>
          <p:cNvSpPr/>
          <p:nvPr/>
        </p:nvSpPr>
        <p:spPr>
          <a:xfrm>
            <a:off x="7751644" y="3324688"/>
            <a:ext cx="3223336" cy="305619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37160" tIns="91440" rIns="137160" bIns="91440" numCol="1" spcCol="1270" anchor="t" anchorCtr="0">
            <a:noAutofit/>
          </a:bodyPr>
          <a:lstStyle/>
          <a:p>
            <a:pPr marL="171450" indent="-171450">
              <a:spcAft>
                <a:spcPts val="600"/>
              </a:spcAft>
              <a:buFont typeface="Arial" panose="020B0604020202020204" pitchFamily="34" charset="0"/>
              <a:buChar char="•"/>
            </a:pPr>
            <a:r>
              <a:rPr lang="en-US" sz="2000" dirty="0">
                <a:latin typeface="+mn-lt"/>
              </a:rPr>
              <a:t>Point-to-site for dev/test</a:t>
            </a:r>
          </a:p>
          <a:p>
            <a:pPr marL="171450" indent="-171450">
              <a:spcAft>
                <a:spcPts val="600"/>
              </a:spcAft>
              <a:buFont typeface="Arial" panose="020B0604020202020204" pitchFamily="34" charset="0"/>
              <a:buChar char="•"/>
            </a:pPr>
            <a:r>
              <a:rPr lang="en-US" sz="2000" dirty="0">
                <a:latin typeface="+mn-lt"/>
              </a:rPr>
              <a:t>VPN Gateways for site-to-site</a:t>
            </a:r>
          </a:p>
          <a:p>
            <a:pPr marL="171450" indent="-171450">
              <a:spcAft>
                <a:spcPts val="600"/>
              </a:spcAft>
              <a:buFont typeface="Arial" panose="020B0604020202020204" pitchFamily="34" charset="0"/>
              <a:buChar char="•"/>
            </a:pPr>
            <a:r>
              <a:rPr lang="en-US" sz="2000" dirty="0">
                <a:latin typeface="+mn-lt"/>
              </a:rPr>
              <a:t>ExpressRoute for private connects</a:t>
            </a:r>
          </a:p>
          <a:p>
            <a:pPr marL="171450" indent="-171450">
              <a:spcAft>
                <a:spcPts val="600"/>
              </a:spcAft>
              <a:buFont typeface="Arial" panose="020B0604020202020204" pitchFamily="34" charset="0"/>
              <a:buChar char="•"/>
            </a:pPr>
            <a:endParaRPr lang="en-US" sz="2000" dirty="0">
              <a:latin typeface="+mn-lt"/>
            </a:endParaRPr>
          </a:p>
        </p:txBody>
      </p:sp>
      <p:sp>
        <p:nvSpPr>
          <p:cNvPr id="9" name="Rectangle 8">
            <a:extLst>
              <a:ext uri="{FF2B5EF4-FFF2-40B4-BE49-F238E27FC236}">
                <a16:creationId xmlns:a16="http://schemas.microsoft.com/office/drawing/2014/main" id="{40C33D12-1B97-425B-AEC4-2EFBD7B07D60}"/>
              </a:ext>
              <a:ext uri="{C183D7F6-B498-43B3-948B-1728B52AA6E4}">
                <adec:decorative xmlns:adec="http://schemas.microsoft.com/office/drawing/2017/decorative" val="1"/>
              </a:ext>
            </a:extLst>
          </p:cNvPr>
          <p:cNvSpPr/>
          <p:nvPr/>
        </p:nvSpPr>
        <p:spPr bwMode="auto">
          <a:xfrm>
            <a:off x="777822" y="1126950"/>
            <a:ext cx="10197158" cy="2006775"/>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descr="Virtual networks connect users to on-premises infrastructures.">
            <a:extLst>
              <a:ext uri="{FF2B5EF4-FFF2-40B4-BE49-F238E27FC236}">
                <a16:creationId xmlns:a16="http://schemas.microsoft.com/office/drawing/2014/main" id="{653E027A-5B62-41FE-9C39-FAE70A456B39}"/>
              </a:ext>
            </a:extLst>
          </p:cNvPr>
          <p:cNvGrpSpPr/>
          <p:nvPr/>
        </p:nvGrpSpPr>
        <p:grpSpPr>
          <a:xfrm>
            <a:off x="2202535" y="1562573"/>
            <a:ext cx="7644869" cy="869145"/>
            <a:chOff x="2202535" y="1562573"/>
            <a:chExt cx="7644869" cy="869145"/>
          </a:xfrm>
        </p:grpSpPr>
        <p:pic>
          <p:nvPicPr>
            <p:cNvPr id="110" name="Picture 109">
              <a:extLst>
                <a:ext uri="{FF2B5EF4-FFF2-40B4-BE49-F238E27FC236}">
                  <a16:creationId xmlns:a16="http://schemas.microsoft.com/office/drawing/2014/main" id="{DD696A4F-E305-427F-8647-D5806B37FADA}"/>
                </a:ext>
              </a:extLst>
            </p:cNvPr>
            <p:cNvPicPr>
              <a:picLocks noChangeAspect="1"/>
            </p:cNvPicPr>
            <p:nvPr/>
          </p:nvPicPr>
          <p:blipFill>
            <a:blip r:embed="rId3"/>
            <a:stretch>
              <a:fillRect/>
            </a:stretch>
          </p:blipFill>
          <p:spPr>
            <a:xfrm>
              <a:off x="2202535" y="1641999"/>
              <a:ext cx="571450" cy="737691"/>
            </a:xfrm>
            <a:prstGeom prst="rect">
              <a:avLst/>
            </a:prstGeom>
          </p:spPr>
        </p:pic>
        <p:sp>
          <p:nvSpPr>
            <p:cNvPr id="111" name="Freeform 5">
              <a:extLst>
                <a:ext uri="{FF2B5EF4-FFF2-40B4-BE49-F238E27FC236}">
                  <a16:creationId xmlns:a16="http://schemas.microsoft.com/office/drawing/2014/main" id="{6D93626C-4A81-4331-98D9-8403092B91ED}"/>
                </a:ext>
              </a:extLst>
            </p:cNvPr>
            <p:cNvSpPr>
              <a:spLocks/>
            </p:cNvSpPr>
            <p:nvPr/>
          </p:nvSpPr>
          <p:spPr bwMode="auto">
            <a:xfrm>
              <a:off x="4882218" y="1562573"/>
              <a:ext cx="1795101" cy="802458"/>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accent2">
                <a:lumMod val="10000"/>
                <a:lumOff val="90000"/>
              </a:schemeClr>
            </a:solidFill>
            <a:ln w="9525">
              <a:solidFill>
                <a:schemeClr val="tx1"/>
              </a:solidFill>
              <a:round/>
              <a:headEnd/>
              <a:tailEnd/>
            </a:ln>
          </p:spPr>
          <p:txBody>
            <a:bodyPr vert="horz" wrap="square" lIns="91440" tIns="45720" rIns="91440" bIns="45720" numCol="1" anchor="b" anchorCtr="1" compatLnSpc="1">
              <a:prstTxWarp prst="textNoShape">
                <a:avLst/>
              </a:prstTxWarp>
            </a:bodyPr>
            <a:lstStyle/>
            <a:p>
              <a:r>
                <a:rPr lang="en-US" sz="1600" dirty="0">
                  <a:latin typeface="Segoe UI" panose="020B0502040204020203" pitchFamily="34" charset="0"/>
                  <a:ea typeface="Verdana" panose="020B0604030504040204" pitchFamily="34" charset="0"/>
                  <a:cs typeface="Segoe UI" panose="020B0502040204020203" pitchFamily="34" charset="0"/>
                </a:rPr>
                <a:t>Virtual Networks</a:t>
              </a:r>
            </a:p>
          </p:txBody>
        </p:sp>
        <p:grpSp>
          <p:nvGrpSpPr>
            <p:cNvPr id="112" name="Group 111">
              <a:extLst>
                <a:ext uri="{FF2B5EF4-FFF2-40B4-BE49-F238E27FC236}">
                  <a16:creationId xmlns:a16="http://schemas.microsoft.com/office/drawing/2014/main" id="{027E0BD1-7547-4C7A-942D-872C2FD55B0A}"/>
                </a:ext>
              </a:extLst>
            </p:cNvPr>
            <p:cNvGrpSpPr/>
            <p:nvPr/>
          </p:nvGrpSpPr>
          <p:grpSpPr>
            <a:xfrm>
              <a:off x="8699840" y="1626708"/>
              <a:ext cx="1147564" cy="805010"/>
              <a:chOff x="7731570" y="1778268"/>
              <a:chExt cx="1147564" cy="562555"/>
            </a:xfrm>
          </p:grpSpPr>
          <p:grpSp>
            <p:nvGrpSpPr>
              <p:cNvPr id="115" name="Group 4">
                <a:extLst>
                  <a:ext uri="{FF2B5EF4-FFF2-40B4-BE49-F238E27FC236}">
                    <a16:creationId xmlns:a16="http://schemas.microsoft.com/office/drawing/2014/main" id="{FFCA99C4-F316-4F4E-943D-E29D14B30CB4}"/>
                  </a:ext>
                </a:extLst>
              </p:cNvPr>
              <p:cNvGrpSpPr>
                <a:grpSpLocks noChangeAspect="1"/>
              </p:cNvGrpSpPr>
              <p:nvPr/>
            </p:nvGrpSpPr>
            <p:grpSpPr bwMode="auto">
              <a:xfrm flipH="1">
                <a:off x="7731570" y="1786825"/>
                <a:ext cx="522523" cy="553998"/>
                <a:chOff x="6235" y="712"/>
                <a:chExt cx="848" cy="1489"/>
              </a:xfrm>
            </p:grpSpPr>
            <p:sp>
              <p:nvSpPr>
                <p:cNvPr id="161" name="AutoShape 3">
                  <a:extLst>
                    <a:ext uri="{FF2B5EF4-FFF2-40B4-BE49-F238E27FC236}">
                      <a16:creationId xmlns:a16="http://schemas.microsoft.com/office/drawing/2014/main" id="{82DC38C4-BE0B-4684-97D5-0E04DA7C9356}"/>
                    </a:ext>
                  </a:extLst>
                </p:cNvPr>
                <p:cNvSpPr>
                  <a:spLocks noChangeAspect="1" noChangeArrowheads="1" noTextEdit="1"/>
                </p:cNvSpPr>
                <p:nvPr/>
              </p:nvSpPr>
              <p:spPr bwMode="auto">
                <a:xfrm>
                  <a:off x="6239" y="716"/>
                  <a:ext cx="844"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62" name="Rectangle 5">
                  <a:extLst>
                    <a:ext uri="{FF2B5EF4-FFF2-40B4-BE49-F238E27FC236}">
                      <a16:creationId xmlns:a16="http://schemas.microsoft.com/office/drawing/2014/main" id="{7522B3F5-1EEC-4A06-B578-5786046AA5BE}"/>
                    </a:ext>
                  </a:extLst>
                </p:cNvPr>
                <p:cNvSpPr>
                  <a:spLocks noChangeArrowheads="1"/>
                </p:cNvSpPr>
                <p:nvPr/>
              </p:nvSpPr>
              <p:spPr bwMode="auto">
                <a:xfrm>
                  <a:off x="6235" y="1724"/>
                  <a:ext cx="595" cy="47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63" name="Freeform 6">
                  <a:extLst>
                    <a:ext uri="{FF2B5EF4-FFF2-40B4-BE49-F238E27FC236}">
                      <a16:creationId xmlns:a16="http://schemas.microsoft.com/office/drawing/2014/main" id="{53ED097D-EC6D-4908-9E7B-9E1B49C06025}"/>
                    </a:ext>
                  </a:extLst>
                </p:cNvPr>
                <p:cNvSpPr>
                  <a:spLocks/>
                </p:cNvSpPr>
                <p:nvPr/>
              </p:nvSpPr>
              <p:spPr bwMode="auto">
                <a:xfrm>
                  <a:off x="6578" y="866"/>
                  <a:ext cx="505" cy="1331"/>
                </a:xfrm>
                <a:custGeom>
                  <a:avLst/>
                  <a:gdLst>
                    <a:gd name="T0" fmla="*/ 0 w 505"/>
                    <a:gd name="T1" fmla="*/ 0 h 1331"/>
                    <a:gd name="T2" fmla="*/ 505 w 505"/>
                    <a:gd name="T3" fmla="*/ 0 h 1331"/>
                    <a:gd name="T4" fmla="*/ 505 w 505"/>
                    <a:gd name="T5" fmla="*/ 1331 h 1331"/>
                    <a:gd name="T6" fmla="*/ 0 w 505"/>
                    <a:gd name="T7" fmla="*/ 1331 h 1331"/>
                    <a:gd name="T8" fmla="*/ 0 w 505"/>
                    <a:gd name="T9" fmla="*/ 869 h 1331"/>
                    <a:gd name="T10" fmla="*/ 0 w 505"/>
                    <a:gd name="T11" fmla="*/ 0 h 1331"/>
                  </a:gdLst>
                  <a:ahLst/>
                  <a:cxnLst>
                    <a:cxn ang="0">
                      <a:pos x="T0" y="T1"/>
                    </a:cxn>
                    <a:cxn ang="0">
                      <a:pos x="T2" y="T3"/>
                    </a:cxn>
                    <a:cxn ang="0">
                      <a:pos x="T4" y="T5"/>
                    </a:cxn>
                    <a:cxn ang="0">
                      <a:pos x="T6" y="T7"/>
                    </a:cxn>
                    <a:cxn ang="0">
                      <a:pos x="T8" y="T9"/>
                    </a:cxn>
                    <a:cxn ang="0">
                      <a:pos x="T10" y="T11"/>
                    </a:cxn>
                  </a:cxnLst>
                  <a:rect l="0" t="0" r="r" b="b"/>
                  <a:pathLst>
                    <a:path w="505" h="1331">
                      <a:moveTo>
                        <a:pt x="0" y="0"/>
                      </a:moveTo>
                      <a:lnTo>
                        <a:pt x="505" y="0"/>
                      </a:lnTo>
                      <a:lnTo>
                        <a:pt x="505" y="1331"/>
                      </a:lnTo>
                      <a:lnTo>
                        <a:pt x="0" y="1331"/>
                      </a:lnTo>
                      <a:lnTo>
                        <a:pt x="0" y="869"/>
                      </a:lnTo>
                      <a:lnTo>
                        <a:pt x="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64" name="Freeform 7">
                  <a:extLst>
                    <a:ext uri="{FF2B5EF4-FFF2-40B4-BE49-F238E27FC236}">
                      <a16:creationId xmlns:a16="http://schemas.microsoft.com/office/drawing/2014/main" id="{3A1981A2-3E1B-473B-9F20-363B757421A7}"/>
                    </a:ext>
                  </a:extLst>
                </p:cNvPr>
                <p:cNvSpPr>
                  <a:spLocks/>
                </p:cNvSpPr>
                <p:nvPr/>
              </p:nvSpPr>
              <p:spPr bwMode="auto">
                <a:xfrm>
                  <a:off x="6235" y="1735"/>
                  <a:ext cx="343" cy="462"/>
                </a:xfrm>
                <a:custGeom>
                  <a:avLst/>
                  <a:gdLst>
                    <a:gd name="T0" fmla="*/ 0 w 343"/>
                    <a:gd name="T1" fmla="*/ 462 h 462"/>
                    <a:gd name="T2" fmla="*/ 343 w 343"/>
                    <a:gd name="T3" fmla="*/ 462 h 462"/>
                    <a:gd name="T4" fmla="*/ 343 w 343"/>
                    <a:gd name="T5" fmla="*/ 0 h 462"/>
                    <a:gd name="T6" fmla="*/ 0 w 343"/>
                    <a:gd name="T7" fmla="*/ 462 h 462"/>
                  </a:gdLst>
                  <a:ahLst/>
                  <a:cxnLst>
                    <a:cxn ang="0">
                      <a:pos x="T0" y="T1"/>
                    </a:cxn>
                    <a:cxn ang="0">
                      <a:pos x="T2" y="T3"/>
                    </a:cxn>
                    <a:cxn ang="0">
                      <a:pos x="T4" y="T5"/>
                    </a:cxn>
                    <a:cxn ang="0">
                      <a:pos x="T6" y="T7"/>
                    </a:cxn>
                  </a:cxnLst>
                  <a:rect l="0" t="0" r="r" b="b"/>
                  <a:pathLst>
                    <a:path w="343" h="462">
                      <a:moveTo>
                        <a:pt x="0" y="462"/>
                      </a:moveTo>
                      <a:lnTo>
                        <a:pt x="343" y="462"/>
                      </a:lnTo>
                      <a:lnTo>
                        <a:pt x="343" y="0"/>
                      </a:lnTo>
                      <a:lnTo>
                        <a:pt x="0" y="462"/>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65" name="Rectangle 8">
                  <a:extLst>
                    <a:ext uri="{FF2B5EF4-FFF2-40B4-BE49-F238E27FC236}">
                      <a16:creationId xmlns:a16="http://schemas.microsoft.com/office/drawing/2014/main" id="{BAC4030D-BD9C-4D07-8F10-4542B92977DA}"/>
                    </a:ext>
                  </a:extLst>
                </p:cNvPr>
                <p:cNvSpPr>
                  <a:spLocks noChangeArrowheads="1"/>
                </p:cNvSpPr>
                <p:nvPr/>
              </p:nvSpPr>
              <p:spPr bwMode="auto">
                <a:xfrm>
                  <a:off x="6643" y="963"/>
                  <a:ext cx="50"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66" name="Rectangle 9">
                  <a:extLst>
                    <a:ext uri="{FF2B5EF4-FFF2-40B4-BE49-F238E27FC236}">
                      <a16:creationId xmlns:a16="http://schemas.microsoft.com/office/drawing/2014/main" id="{757B30E3-2DB3-48C1-B341-293563E48892}"/>
                    </a:ext>
                  </a:extLst>
                </p:cNvPr>
                <p:cNvSpPr>
                  <a:spLocks noChangeArrowheads="1"/>
                </p:cNvSpPr>
                <p:nvPr/>
              </p:nvSpPr>
              <p:spPr bwMode="auto">
                <a:xfrm>
                  <a:off x="6751" y="96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67" name="Rectangle 10">
                  <a:extLst>
                    <a:ext uri="{FF2B5EF4-FFF2-40B4-BE49-F238E27FC236}">
                      <a16:creationId xmlns:a16="http://schemas.microsoft.com/office/drawing/2014/main" id="{080FA6D4-8A23-405F-9D5B-FF65D6DAFD6C}"/>
                    </a:ext>
                  </a:extLst>
                </p:cNvPr>
                <p:cNvSpPr>
                  <a:spLocks noChangeArrowheads="1"/>
                </p:cNvSpPr>
                <p:nvPr/>
              </p:nvSpPr>
              <p:spPr bwMode="auto">
                <a:xfrm>
                  <a:off x="6859" y="96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68" name="Rectangle 11">
                  <a:extLst>
                    <a:ext uri="{FF2B5EF4-FFF2-40B4-BE49-F238E27FC236}">
                      <a16:creationId xmlns:a16="http://schemas.microsoft.com/office/drawing/2014/main" id="{D3A6B13A-72E4-49F8-B37A-AC2CE6650FE7}"/>
                    </a:ext>
                  </a:extLst>
                </p:cNvPr>
                <p:cNvSpPr>
                  <a:spLocks noChangeArrowheads="1"/>
                </p:cNvSpPr>
                <p:nvPr/>
              </p:nvSpPr>
              <p:spPr bwMode="auto">
                <a:xfrm>
                  <a:off x="6967" y="96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69" name="Rectangle 12">
                  <a:extLst>
                    <a:ext uri="{FF2B5EF4-FFF2-40B4-BE49-F238E27FC236}">
                      <a16:creationId xmlns:a16="http://schemas.microsoft.com/office/drawing/2014/main" id="{1CE22670-22C4-4E85-B8E1-0989705F211E}"/>
                    </a:ext>
                  </a:extLst>
                </p:cNvPr>
                <p:cNvSpPr>
                  <a:spLocks noChangeArrowheads="1"/>
                </p:cNvSpPr>
                <p:nvPr/>
              </p:nvSpPr>
              <p:spPr bwMode="auto">
                <a:xfrm>
                  <a:off x="6643" y="1103"/>
                  <a:ext cx="50"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0" name="Rectangle 13">
                  <a:extLst>
                    <a:ext uri="{FF2B5EF4-FFF2-40B4-BE49-F238E27FC236}">
                      <a16:creationId xmlns:a16="http://schemas.microsoft.com/office/drawing/2014/main" id="{37D351A5-634D-4CD0-BE16-787F59F18A5D}"/>
                    </a:ext>
                  </a:extLst>
                </p:cNvPr>
                <p:cNvSpPr>
                  <a:spLocks noChangeArrowheads="1"/>
                </p:cNvSpPr>
                <p:nvPr/>
              </p:nvSpPr>
              <p:spPr bwMode="auto">
                <a:xfrm>
                  <a:off x="6751" y="1103"/>
                  <a:ext cx="5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1" name="Rectangle 14">
                  <a:extLst>
                    <a:ext uri="{FF2B5EF4-FFF2-40B4-BE49-F238E27FC236}">
                      <a16:creationId xmlns:a16="http://schemas.microsoft.com/office/drawing/2014/main" id="{90B92FEE-36D3-4FF4-9815-542B5C72F41F}"/>
                    </a:ext>
                  </a:extLst>
                </p:cNvPr>
                <p:cNvSpPr>
                  <a:spLocks noChangeArrowheads="1"/>
                </p:cNvSpPr>
                <p:nvPr/>
              </p:nvSpPr>
              <p:spPr bwMode="auto">
                <a:xfrm>
                  <a:off x="6859" y="1103"/>
                  <a:ext cx="51" cy="9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2" name="Rectangle 15">
                  <a:extLst>
                    <a:ext uri="{FF2B5EF4-FFF2-40B4-BE49-F238E27FC236}">
                      <a16:creationId xmlns:a16="http://schemas.microsoft.com/office/drawing/2014/main" id="{D8D3C9CE-6D52-4658-BA82-31CCA44A2B52}"/>
                    </a:ext>
                  </a:extLst>
                </p:cNvPr>
                <p:cNvSpPr>
                  <a:spLocks noChangeArrowheads="1"/>
                </p:cNvSpPr>
                <p:nvPr/>
              </p:nvSpPr>
              <p:spPr bwMode="auto">
                <a:xfrm>
                  <a:off x="6967" y="1103"/>
                  <a:ext cx="5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3" name="Rectangle 16">
                  <a:extLst>
                    <a:ext uri="{FF2B5EF4-FFF2-40B4-BE49-F238E27FC236}">
                      <a16:creationId xmlns:a16="http://schemas.microsoft.com/office/drawing/2014/main" id="{AAD09003-0489-4CB9-8EBE-CEAD45F8CA2B}"/>
                    </a:ext>
                  </a:extLst>
                </p:cNvPr>
                <p:cNvSpPr>
                  <a:spLocks noChangeArrowheads="1"/>
                </p:cNvSpPr>
                <p:nvPr/>
              </p:nvSpPr>
              <p:spPr bwMode="auto">
                <a:xfrm>
                  <a:off x="6643" y="1247"/>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4" name="Rectangle 17">
                  <a:extLst>
                    <a:ext uri="{FF2B5EF4-FFF2-40B4-BE49-F238E27FC236}">
                      <a16:creationId xmlns:a16="http://schemas.microsoft.com/office/drawing/2014/main" id="{37C2C89D-EAFD-44E4-96B0-87AE8B405D35}"/>
                    </a:ext>
                  </a:extLst>
                </p:cNvPr>
                <p:cNvSpPr>
                  <a:spLocks noChangeArrowheads="1"/>
                </p:cNvSpPr>
                <p:nvPr/>
              </p:nvSpPr>
              <p:spPr bwMode="auto">
                <a:xfrm>
                  <a:off x="6751"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5" name="Rectangle 18">
                  <a:extLst>
                    <a:ext uri="{FF2B5EF4-FFF2-40B4-BE49-F238E27FC236}">
                      <a16:creationId xmlns:a16="http://schemas.microsoft.com/office/drawing/2014/main" id="{CDD90D9E-A0A5-41E5-9FC6-EA4A5A1F6A89}"/>
                    </a:ext>
                  </a:extLst>
                </p:cNvPr>
                <p:cNvSpPr>
                  <a:spLocks noChangeArrowheads="1"/>
                </p:cNvSpPr>
                <p:nvPr/>
              </p:nvSpPr>
              <p:spPr bwMode="auto">
                <a:xfrm>
                  <a:off x="6859"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6" name="Rectangle 19">
                  <a:extLst>
                    <a:ext uri="{FF2B5EF4-FFF2-40B4-BE49-F238E27FC236}">
                      <a16:creationId xmlns:a16="http://schemas.microsoft.com/office/drawing/2014/main" id="{6118A06F-36FC-4462-819A-79B056AC8E98}"/>
                    </a:ext>
                  </a:extLst>
                </p:cNvPr>
                <p:cNvSpPr>
                  <a:spLocks noChangeArrowheads="1"/>
                </p:cNvSpPr>
                <p:nvPr/>
              </p:nvSpPr>
              <p:spPr bwMode="auto">
                <a:xfrm>
                  <a:off x="6967"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7" name="Rectangle 20">
                  <a:extLst>
                    <a:ext uri="{FF2B5EF4-FFF2-40B4-BE49-F238E27FC236}">
                      <a16:creationId xmlns:a16="http://schemas.microsoft.com/office/drawing/2014/main" id="{B3D1E931-7C8C-482A-8DED-F9F46C5CEA07}"/>
                    </a:ext>
                  </a:extLst>
                </p:cNvPr>
                <p:cNvSpPr>
                  <a:spLocks noChangeArrowheads="1"/>
                </p:cNvSpPr>
                <p:nvPr/>
              </p:nvSpPr>
              <p:spPr bwMode="auto">
                <a:xfrm>
                  <a:off x="6643" y="1387"/>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8" name="Rectangle 21">
                  <a:extLst>
                    <a:ext uri="{FF2B5EF4-FFF2-40B4-BE49-F238E27FC236}">
                      <a16:creationId xmlns:a16="http://schemas.microsoft.com/office/drawing/2014/main" id="{1A0EA48E-3766-4F9F-BCEF-CEB3716588BB}"/>
                    </a:ext>
                  </a:extLst>
                </p:cNvPr>
                <p:cNvSpPr>
                  <a:spLocks noChangeArrowheads="1"/>
                </p:cNvSpPr>
                <p:nvPr/>
              </p:nvSpPr>
              <p:spPr bwMode="auto">
                <a:xfrm>
                  <a:off x="6751" y="1387"/>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9" name="Rectangle 22">
                  <a:extLst>
                    <a:ext uri="{FF2B5EF4-FFF2-40B4-BE49-F238E27FC236}">
                      <a16:creationId xmlns:a16="http://schemas.microsoft.com/office/drawing/2014/main" id="{B61C335B-4EF5-42DF-BA69-CBA4B150CBAA}"/>
                    </a:ext>
                  </a:extLst>
                </p:cNvPr>
                <p:cNvSpPr>
                  <a:spLocks noChangeArrowheads="1"/>
                </p:cNvSpPr>
                <p:nvPr/>
              </p:nvSpPr>
              <p:spPr bwMode="auto">
                <a:xfrm>
                  <a:off x="6859" y="1387"/>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0" name="Rectangle 23">
                  <a:extLst>
                    <a:ext uri="{FF2B5EF4-FFF2-40B4-BE49-F238E27FC236}">
                      <a16:creationId xmlns:a16="http://schemas.microsoft.com/office/drawing/2014/main" id="{7C3D0F24-7609-4458-9F50-17D0110D9750}"/>
                    </a:ext>
                  </a:extLst>
                </p:cNvPr>
                <p:cNvSpPr>
                  <a:spLocks noChangeArrowheads="1"/>
                </p:cNvSpPr>
                <p:nvPr/>
              </p:nvSpPr>
              <p:spPr bwMode="auto">
                <a:xfrm>
                  <a:off x="6967" y="138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1" name="Rectangle 24">
                  <a:extLst>
                    <a:ext uri="{FF2B5EF4-FFF2-40B4-BE49-F238E27FC236}">
                      <a16:creationId xmlns:a16="http://schemas.microsoft.com/office/drawing/2014/main" id="{A11E1BC6-97A6-4316-9A99-999A5A343C80}"/>
                    </a:ext>
                  </a:extLst>
                </p:cNvPr>
                <p:cNvSpPr>
                  <a:spLocks noChangeArrowheads="1"/>
                </p:cNvSpPr>
                <p:nvPr/>
              </p:nvSpPr>
              <p:spPr bwMode="auto">
                <a:xfrm>
                  <a:off x="6643" y="1530"/>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2" name="Rectangle 25">
                  <a:extLst>
                    <a:ext uri="{FF2B5EF4-FFF2-40B4-BE49-F238E27FC236}">
                      <a16:creationId xmlns:a16="http://schemas.microsoft.com/office/drawing/2014/main" id="{4E2A0B46-1391-4A0B-A651-F9838B638668}"/>
                    </a:ext>
                  </a:extLst>
                </p:cNvPr>
                <p:cNvSpPr>
                  <a:spLocks noChangeArrowheads="1"/>
                </p:cNvSpPr>
                <p:nvPr/>
              </p:nvSpPr>
              <p:spPr bwMode="auto">
                <a:xfrm>
                  <a:off x="6751" y="153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3" name="Rectangle 26">
                  <a:extLst>
                    <a:ext uri="{FF2B5EF4-FFF2-40B4-BE49-F238E27FC236}">
                      <a16:creationId xmlns:a16="http://schemas.microsoft.com/office/drawing/2014/main" id="{522249D4-9A8D-4648-9808-B08328101158}"/>
                    </a:ext>
                  </a:extLst>
                </p:cNvPr>
                <p:cNvSpPr>
                  <a:spLocks noChangeArrowheads="1"/>
                </p:cNvSpPr>
                <p:nvPr/>
              </p:nvSpPr>
              <p:spPr bwMode="auto">
                <a:xfrm>
                  <a:off x="6859" y="153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4" name="Rectangle 27">
                  <a:extLst>
                    <a:ext uri="{FF2B5EF4-FFF2-40B4-BE49-F238E27FC236}">
                      <a16:creationId xmlns:a16="http://schemas.microsoft.com/office/drawing/2014/main" id="{1F7C57B3-6836-4A4E-83F6-33C66D871AEA}"/>
                    </a:ext>
                  </a:extLst>
                </p:cNvPr>
                <p:cNvSpPr>
                  <a:spLocks noChangeArrowheads="1"/>
                </p:cNvSpPr>
                <p:nvPr/>
              </p:nvSpPr>
              <p:spPr bwMode="auto">
                <a:xfrm>
                  <a:off x="6967" y="153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5" name="Rectangle 28">
                  <a:extLst>
                    <a:ext uri="{FF2B5EF4-FFF2-40B4-BE49-F238E27FC236}">
                      <a16:creationId xmlns:a16="http://schemas.microsoft.com/office/drawing/2014/main" id="{7EE0DBC3-A2BD-46B3-88F6-7F69B276D6D2}"/>
                    </a:ext>
                  </a:extLst>
                </p:cNvPr>
                <p:cNvSpPr>
                  <a:spLocks noChangeArrowheads="1"/>
                </p:cNvSpPr>
                <p:nvPr/>
              </p:nvSpPr>
              <p:spPr bwMode="auto">
                <a:xfrm>
                  <a:off x="6643" y="1670"/>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6" name="Rectangle 29">
                  <a:extLst>
                    <a:ext uri="{FF2B5EF4-FFF2-40B4-BE49-F238E27FC236}">
                      <a16:creationId xmlns:a16="http://schemas.microsoft.com/office/drawing/2014/main" id="{0B921AE3-4A51-40FD-8368-6D08CBE0CA22}"/>
                    </a:ext>
                  </a:extLst>
                </p:cNvPr>
                <p:cNvSpPr>
                  <a:spLocks noChangeArrowheads="1"/>
                </p:cNvSpPr>
                <p:nvPr/>
              </p:nvSpPr>
              <p:spPr bwMode="auto">
                <a:xfrm>
                  <a:off x="6751" y="167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7" name="Rectangle 30">
                  <a:extLst>
                    <a:ext uri="{FF2B5EF4-FFF2-40B4-BE49-F238E27FC236}">
                      <a16:creationId xmlns:a16="http://schemas.microsoft.com/office/drawing/2014/main" id="{D6F3BE8F-85E2-4E46-89EB-51D31AB05E44}"/>
                    </a:ext>
                  </a:extLst>
                </p:cNvPr>
                <p:cNvSpPr>
                  <a:spLocks noChangeArrowheads="1"/>
                </p:cNvSpPr>
                <p:nvPr/>
              </p:nvSpPr>
              <p:spPr bwMode="auto">
                <a:xfrm>
                  <a:off x="6859" y="167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8" name="Rectangle 31">
                  <a:extLst>
                    <a:ext uri="{FF2B5EF4-FFF2-40B4-BE49-F238E27FC236}">
                      <a16:creationId xmlns:a16="http://schemas.microsoft.com/office/drawing/2014/main" id="{3D675325-A3D1-44AB-B2C3-A7D89F3BAD74}"/>
                    </a:ext>
                  </a:extLst>
                </p:cNvPr>
                <p:cNvSpPr>
                  <a:spLocks noChangeArrowheads="1"/>
                </p:cNvSpPr>
                <p:nvPr/>
              </p:nvSpPr>
              <p:spPr bwMode="auto">
                <a:xfrm>
                  <a:off x="6967" y="167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9" name="Rectangle 32">
                  <a:extLst>
                    <a:ext uri="{FF2B5EF4-FFF2-40B4-BE49-F238E27FC236}">
                      <a16:creationId xmlns:a16="http://schemas.microsoft.com/office/drawing/2014/main" id="{EA2C14C7-D363-435D-8B8B-6DD6F643CA4C}"/>
                    </a:ext>
                  </a:extLst>
                </p:cNvPr>
                <p:cNvSpPr>
                  <a:spLocks noChangeArrowheads="1"/>
                </p:cNvSpPr>
                <p:nvPr/>
              </p:nvSpPr>
              <p:spPr bwMode="auto">
                <a:xfrm>
                  <a:off x="6643" y="1814"/>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0" name="Rectangle 33">
                  <a:extLst>
                    <a:ext uri="{FF2B5EF4-FFF2-40B4-BE49-F238E27FC236}">
                      <a16:creationId xmlns:a16="http://schemas.microsoft.com/office/drawing/2014/main" id="{A589E606-B3EF-4E18-B094-39799538BBE7}"/>
                    </a:ext>
                  </a:extLst>
                </p:cNvPr>
                <p:cNvSpPr>
                  <a:spLocks noChangeArrowheads="1"/>
                </p:cNvSpPr>
                <p:nvPr/>
              </p:nvSpPr>
              <p:spPr bwMode="auto">
                <a:xfrm>
                  <a:off x="6751"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1" name="Rectangle 34">
                  <a:extLst>
                    <a:ext uri="{FF2B5EF4-FFF2-40B4-BE49-F238E27FC236}">
                      <a16:creationId xmlns:a16="http://schemas.microsoft.com/office/drawing/2014/main" id="{CE8F94FA-108D-4BBE-8E30-74B1E8180346}"/>
                    </a:ext>
                  </a:extLst>
                </p:cNvPr>
                <p:cNvSpPr>
                  <a:spLocks noChangeArrowheads="1"/>
                </p:cNvSpPr>
                <p:nvPr/>
              </p:nvSpPr>
              <p:spPr bwMode="auto">
                <a:xfrm>
                  <a:off x="6859" y="1814"/>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2" name="Rectangle 35">
                  <a:extLst>
                    <a:ext uri="{FF2B5EF4-FFF2-40B4-BE49-F238E27FC236}">
                      <a16:creationId xmlns:a16="http://schemas.microsoft.com/office/drawing/2014/main" id="{50FD47A7-6ED2-4F1B-BFBA-37E77207A60D}"/>
                    </a:ext>
                  </a:extLst>
                </p:cNvPr>
                <p:cNvSpPr>
                  <a:spLocks noChangeArrowheads="1"/>
                </p:cNvSpPr>
                <p:nvPr/>
              </p:nvSpPr>
              <p:spPr bwMode="auto">
                <a:xfrm>
                  <a:off x="6967"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3" name="Rectangle 36">
                  <a:extLst>
                    <a:ext uri="{FF2B5EF4-FFF2-40B4-BE49-F238E27FC236}">
                      <a16:creationId xmlns:a16="http://schemas.microsoft.com/office/drawing/2014/main" id="{1F97A468-F875-489E-943E-62702F786EEB}"/>
                    </a:ext>
                  </a:extLst>
                </p:cNvPr>
                <p:cNvSpPr>
                  <a:spLocks noChangeArrowheads="1"/>
                </p:cNvSpPr>
                <p:nvPr/>
              </p:nvSpPr>
              <p:spPr bwMode="auto">
                <a:xfrm>
                  <a:off x="6271" y="1814"/>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4" name="Rectangle 37">
                  <a:extLst>
                    <a:ext uri="{FF2B5EF4-FFF2-40B4-BE49-F238E27FC236}">
                      <a16:creationId xmlns:a16="http://schemas.microsoft.com/office/drawing/2014/main" id="{4D99FE60-1FDE-48DD-A9F1-D52941E3F419}"/>
                    </a:ext>
                  </a:extLst>
                </p:cNvPr>
                <p:cNvSpPr>
                  <a:spLocks noChangeArrowheads="1"/>
                </p:cNvSpPr>
                <p:nvPr/>
              </p:nvSpPr>
              <p:spPr bwMode="auto">
                <a:xfrm>
                  <a:off x="6380" y="1814"/>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5" name="Rectangle 38">
                  <a:extLst>
                    <a:ext uri="{FF2B5EF4-FFF2-40B4-BE49-F238E27FC236}">
                      <a16:creationId xmlns:a16="http://schemas.microsoft.com/office/drawing/2014/main" id="{397E1810-AB2E-4788-9106-D88A06BCD5E6}"/>
                    </a:ext>
                  </a:extLst>
                </p:cNvPr>
                <p:cNvSpPr>
                  <a:spLocks noChangeArrowheads="1"/>
                </p:cNvSpPr>
                <p:nvPr/>
              </p:nvSpPr>
              <p:spPr bwMode="auto">
                <a:xfrm>
                  <a:off x="6491"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6" name="Rectangle 39">
                  <a:extLst>
                    <a:ext uri="{FF2B5EF4-FFF2-40B4-BE49-F238E27FC236}">
                      <a16:creationId xmlns:a16="http://schemas.microsoft.com/office/drawing/2014/main" id="{8007C728-99B6-47BE-A11E-CA3C79538EC6}"/>
                    </a:ext>
                  </a:extLst>
                </p:cNvPr>
                <p:cNvSpPr>
                  <a:spLocks noChangeArrowheads="1"/>
                </p:cNvSpPr>
                <p:nvPr/>
              </p:nvSpPr>
              <p:spPr bwMode="auto">
                <a:xfrm>
                  <a:off x="6271"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7" name="Rectangle 40">
                  <a:extLst>
                    <a:ext uri="{FF2B5EF4-FFF2-40B4-BE49-F238E27FC236}">
                      <a16:creationId xmlns:a16="http://schemas.microsoft.com/office/drawing/2014/main" id="{BCD72D16-6802-4150-8159-89D78459C1FD}"/>
                    </a:ext>
                  </a:extLst>
                </p:cNvPr>
                <p:cNvSpPr>
                  <a:spLocks noChangeArrowheads="1"/>
                </p:cNvSpPr>
                <p:nvPr/>
              </p:nvSpPr>
              <p:spPr bwMode="auto">
                <a:xfrm>
                  <a:off x="6380" y="1953"/>
                  <a:ext cx="50"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8" name="Rectangle 41">
                  <a:extLst>
                    <a:ext uri="{FF2B5EF4-FFF2-40B4-BE49-F238E27FC236}">
                      <a16:creationId xmlns:a16="http://schemas.microsoft.com/office/drawing/2014/main" id="{886EA362-316D-4194-B45F-5F35574F67D4}"/>
                    </a:ext>
                  </a:extLst>
                </p:cNvPr>
                <p:cNvSpPr>
                  <a:spLocks noChangeArrowheads="1"/>
                </p:cNvSpPr>
                <p:nvPr/>
              </p:nvSpPr>
              <p:spPr bwMode="auto">
                <a:xfrm>
                  <a:off x="6491"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9" name="Rectangle 42">
                  <a:extLst>
                    <a:ext uri="{FF2B5EF4-FFF2-40B4-BE49-F238E27FC236}">
                      <a16:creationId xmlns:a16="http://schemas.microsoft.com/office/drawing/2014/main" id="{9CE988C8-E7E9-4F09-9793-5CA9FDFF6A33}"/>
                    </a:ext>
                  </a:extLst>
                </p:cNvPr>
                <p:cNvSpPr>
                  <a:spLocks noChangeArrowheads="1"/>
                </p:cNvSpPr>
                <p:nvPr/>
              </p:nvSpPr>
              <p:spPr bwMode="auto">
                <a:xfrm>
                  <a:off x="6643" y="1953"/>
                  <a:ext cx="50"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0" name="Rectangle 43">
                  <a:extLst>
                    <a:ext uri="{FF2B5EF4-FFF2-40B4-BE49-F238E27FC236}">
                      <a16:creationId xmlns:a16="http://schemas.microsoft.com/office/drawing/2014/main" id="{18B3D35D-0B60-4F32-ADBD-79E4A8F6EABA}"/>
                    </a:ext>
                  </a:extLst>
                </p:cNvPr>
                <p:cNvSpPr>
                  <a:spLocks noChangeArrowheads="1"/>
                </p:cNvSpPr>
                <p:nvPr/>
              </p:nvSpPr>
              <p:spPr bwMode="auto">
                <a:xfrm>
                  <a:off x="6751" y="195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1" name="Rectangle 44">
                  <a:extLst>
                    <a:ext uri="{FF2B5EF4-FFF2-40B4-BE49-F238E27FC236}">
                      <a16:creationId xmlns:a16="http://schemas.microsoft.com/office/drawing/2014/main" id="{F7D20D6D-4D3D-4D8B-A59D-D298D367042E}"/>
                    </a:ext>
                  </a:extLst>
                </p:cNvPr>
                <p:cNvSpPr>
                  <a:spLocks noChangeArrowheads="1"/>
                </p:cNvSpPr>
                <p:nvPr/>
              </p:nvSpPr>
              <p:spPr bwMode="auto">
                <a:xfrm>
                  <a:off x="6859"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2" name="Rectangle 45">
                  <a:extLst>
                    <a:ext uri="{FF2B5EF4-FFF2-40B4-BE49-F238E27FC236}">
                      <a16:creationId xmlns:a16="http://schemas.microsoft.com/office/drawing/2014/main" id="{8262F1EC-B5D9-414F-B051-2AE339302C73}"/>
                    </a:ext>
                  </a:extLst>
                </p:cNvPr>
                <p:cNvSpPr>
                  <a:spLocks noChangeArrowheads="1"/>
                </p:cNvSpPr>
                <p:nvPr/>
              </p:nvSpPr>
              <p:spPr bwMode="auto">
                <a:xfrm>
                  <a:off x="6967" y="195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3" name="Rectangle 46">
                  <a:extLst>
                    <a:ext uri="{FF2B5EF4-FFF2-40B4-BE49-F238E27FC236}">
                      <a16:creationId xmlns:a16="http://schemas.microsoft.com/office/drawing/2014/main" id="{9BD68A0D-809E-4259-B748-867247B7153C}"/>
                    </a:ext>
                  </a:extLst>
                </p:cNvPr>
                <p:cNvSpPr>
                  <a:spLocks noChangeArrowheads="1"/>
                </p:cNvSpPr>
                <p:nvPr/>
              </p:nvSpPr>
              <p:spPr bwMode="auto">
                <a:xfrm>
                  <a:off x="6859" y="773"/>
                  <a:ext cx="159" cy="9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4" name="Rectangle 47">
                  <a:extLst>
                    <a:ext uri="{FF2B5EF4-FFF2-40B4-BE49-F238E27FC236}">
                      <a16:creationId xmlns:a16="http://schemas.microsoft.com/office/drawing/2014/main" id="{B234637F-960A-4D4E-8273-EED8CF023298}"/>
                    </a:ext>
                  </a:extLst>
                </p:cNvPr>
                <p:cNvSpPr>
                  <a:spLocks noChangeArrowheads="1"/>
                </p:cNvSpPr>
                <p:nvPr/>
              </p:nvSpPr>
              <p:spPr bwMode="auto">
                <a:xfrm>
                  <a:off x="6693" y="712"/>
                  <a:ext cx="29" cy="15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116" name="Group 4">
                <a:extLst>
                  <a:ext uri="{FF2B5EF4-FFF2-40B4-BE49-F238E27FC236}">
                    <a16:creationId xmlns:a16="http://schemas.microsoft.com/office/drawing/2014/main" id="{5B00117A-37D5-46CC-9A72-0A6F17539770}"/>
                  </a:ext>
                </a:extLst>
              </p:cNvPr>
              <p:cNvGrpSpPr>
                <a:grpSpLocks noChangeAspect="1"/>
              </p:cNvGrpSpPr>
              <p:nvPr/>
            </p:nvGrpSpPr>
            <p:grpSpPr bwMode="auto">
              <a:xfrm>
                <a:off x="8356611" y="1778268"/>
                <a:ext cx="522523" cy="553998"/>
                <a:chOff x="6235" y="712"/>
                <a:chExt cx="848" cy="1489"/>
              </a:xfrm>
            </p:grpSpPr>
            <p:sp>
              <p:nvSpPr>
                <p:cNvPr id="117" name="AutoShape 3">
                  <a:extLst>
                    <a:ext uri="{FF2B5EF4-FFF2-40B4-BE49-F238E27FC236}">
                      <a16:creationId xmlns:a16="http://schemas.microsoft.com/office/drawing/2014/main" id="{0B5DC82C-8D69-4D76-AFD7-1B005D60DA5F}"/>
                    </a:ext>
                  </a:extLst>
                </p:cNvPr>
                <p:cNvSpPr>
                  <a:spLocks noChangeAspect="1" noChangeArrowheads="1" noTextEdit="1"/>
                </p:cNvSpPr>
                <p:nvPr/>
              </p:nvSpPr>
              <p:spPr bwMode="auto">
                <a:xfrm>
                  <a:off x="6239" y="716"/>
                  <a:ext cx="844"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8" name="Rectangle 5">
                  <a:extLst>
                    <a:ext uri="{FF2B5EF4-FFF2-40B4-BE49-F238E27FC236}">
                      <a16:creationId xmlns:a16="http://schemas.microsoft.com/office/drawing/2014/main" id="{CB523803-F5AE-4166-8644-A500CE83321B}"/>
                    </a:ext>
                  </a:extLst>
                </p:cNvPr>
                <p:cNvSpPr>
                  <a:spLocks noChangeArrowheads="1"/>
                </p:cNvSpPr>
                <p:nvPr/>
              </p:nvSpPr>
              <p:spPr bwMode="auto">
                <a:xfrm>
                  <a:off x="6235" y="1724"/>
                  <a:ext cx="595" cy="47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9" name="Freeform 6">
                  <a:extLst>
                    <a:ext uri="{FF2B5EF4-FFF2-40B4-BE49-F238E27FC236}">
                      <a16:creationId xmlns:a16="http://schemas.microsoft.com/office/drawing/2014/main" id="{AC0EE335-B4FF-4F69-A897-66B21891E56C}"/>
                    </a:ext>
                  </a:extLst>
                </p:cNvPr>
                <p:cNvSpPr>
                  <a:spLocks/>
                </p:cNvSpPr>
                <p:nvPr/>
              </p:nvSpPr>
              <p:spPr bwMode="auto">
                <a:xfrm>
                  <a:off x="6578" y="866"/>
                  <a:ext cx="505" cy="1331"/>
                </a:xfrm>
                <a:custGeom>
                  <a:avLst/>
                  <a:gdLst>
                    <a:gd name="T0" fmla="*/ 0 w 505"/>
                    <a:gd name="T1" fmla="*/ 0 h 1331"/>
                    <a:gd name="T2" fmla="*/ 505 w 505"/>
                    <a:gd name="T3" fmla="*/ 0 h 1331"/>
                    <a:gd name="T4" fmla="*/ 505 w 505"/>
                    <a:gd name="T5" fmla="*/ 1331 h 1331"/>
                    <a:gd name="T6" fmla="*/ 0 w 505"/>
                    <a:gd name="T7" fmla="*/ 1331 h 1331"/>
                    <a:gd name="T8" fmla="*/ 0 w 505"/>
                    <a:gd name="T9" fmla="*/ 869 h 1331"/>
                    <a:gd name="T10" fmla="*/ 0 w 505"/>
                    <a:gd name="T11" fmla="*/ 0 h 1331"/>
                  </a:gdLst>
                  <a:ahLst/>
                  <a:cxnLst>
                    <a:cxn ang="0">
                      <a:pos x="T0" y="T1"/>
                    </a:cxn>
                    <a:cxn ang="0">
                      <a:pos x="T2" y="T3"/>
                    </a:cxn>
                    <a:cxn ang="0">
                      <a:pos x="T4" y="T5"/>
                    </a:cxn>
                    <a:cxn ang="0">
                      <a:pos x="T6" y="T7"/>
                    </a:cxn>
                    <a:cxn ang="0">
                      <a:pos x="T8" y="T9"/>
                    </a:cxn>
                    <a:cxn ang="0">
                      <a:pos x="T10" y="T11"/>
                    </a:cxn>
                  </a:cxnLst>
                  <a:rect l="0" t="0" r="r" b="b"/>
                  <a:pathLst>
                    <a:path w="505" h="1331">
                      <a:moveTo>
                        <a:pt x="0" y="0"/>
                      </a:moveTo>
                      <a:lnTo>
                        <a:pt x="505" y="0"/>
                      </a:lnTo>
                      <a:lnTo>
                        <a:pt x="505" y="1331"/>
                      </a:lnTo>
                      <a:lnTo>
                        <a:pt x="0" y="1331"/>
                      </a:lnTo>
                      <a:lnTo>
                        <a:pt x="0" y="869"/>
                      </a:lnTo>
                      <a:lnTo>
                        <a:pt x="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0" name="Freeform 7">
                  <a:extLst>
                    <a:ext uri="{FF2B5EF4-FFF2-40B4-BE49-F238E27FC236}">
                      <a16:creationId xmlns:a16="http://schemas.microsoft.com/office/drawing/2014/main" id="{622B8487-8871-4989-95AA-3D1818DDD4B3}"/>
                    </a:ext>
                  </a:extLst>
                </p:cNvPr>
                <p:cNvSpPr>
                  <a:spLocks/>
                </p:cNvSpPr>
                <p:nvPr/>
              </p:nvSpPr>
              <p:spPr bwMode="auto">
                <a:xfrm>
                  <a:off x="6235" y="1735"/>
                  <a:ext cx="343" cy="462"/>
                </a:xfrm>
                <a:custGeom>
                  <a:avLst/>
                  <a:gdLst>
                    <a:gd name="T0" fmla="*/ 0 w 343"/>
                    <a:gd name="T1" fmla="*/ 462 h 462"/>
                    <a:gd name="T2" fmla="*/ 343 w 343"/>
                    <a:gd name="T3" fmla="*/ 462 h 462"/>
                    <a:gd name="T4" fmla="*/ 343 w 343"/>
                    <a:gd name="T5" fmla="*/ 0 h 462"/>
                    <a:gd name="T6" fmla="*/ 0 w 343"/>
                    <a:gd name="T7" fmla="*/ 462 h 462"/>
                  </a:gdLst>
                  <a:ahLst/>
                  <a:cxnLst>
                    <a:cxn ang="0">
                      <a:pos x="T0" y="T1"/>
                    </a:cxn>
                    <a:cxn ang="0">
                      <a:pos x="T2" y="T3"/>
                    </a:cxn>
                    <a:cxn ang="0">
                      <a:pos x="T4" y="T5"/>
                    </a:cxn>
                    <a:cxn ang="0">
                      <a:pos x="T6" y="T7"/>
                    </a:cxn>
                  </a:cxnLst>
                  <a:rect l="0" t="0" r="r" b="b"/>
                  <a:pathLst>
                    <a:path w="343" h="462">
                      <a:moveTo>
                        <a:pt x="0" y="462"/>
                      </a:moveTo>
                      <a:lnTo>
                        <a:pt x="343" y="462"/>
                      </a:lnTo>
                      <a:lnTo>
                        <a:pt x="343" y="0"/>
                      </a:lnTo>
                      <a:lnTo>
                        <a:pt x="0" y="462"/>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1" name="Rectangle 8">
                  <a:extLst>
                    <a:ext uri="{FF2B5EF4-FFF2-40B4-BE49-F238E27FC236}">
                      <a16:creationId xmlns:a16="http://schemas.microsoft.com/office/drawing/2014/main" id="{63DB92D9-313E-4925-BC78-65A66312D01D}"/>
                    </a:ext>
                  </a:extLst>
                </p:cNvPr>
                <p:cNvSpPr>
                  <a:spLocks noChangeArrowheads="1"/>
                </p:cNvSpPr>
                <p:nvPr/>
              </p:nvSpPr>
              <p:spPr bwMode="auto">
                <a:xfrm>
                  <a:off x="6643" y="963"/>
                  <a:ext cx="50"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2" name="Rectangle 9">
                  <a:extLst>
                    <a:ext uri="{FF2B5EF4-FFF2-40B4-BE49-F238E27FC236}">
                      <a16:creationId xmlns:a16="http://schemas.microsoft.com/office/drawing/2014/main" id="{58332C4D-BC7E-46C4-91F5-3CB6DE927BFD}"/>
                    </a:ext>
                  </a:extLst>
                </p:cNvPr>
                <p:cNvSpPr>
                  <a:spLocks noChangeArrowheads="1"/>
                </p:cNvSpPr>
                <p:nvPr/>
              </p:nvSpPr>
              <p:spPr bwMode="auto">
                <a:xfrm>
                  <a:off x="6751" y="96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3" name="Rectangle 10">
                  <a:extLst>
                    <a:ext uri="{FF2B5EF4-FFF2-40B4-BE49-F238E27FC236}">
                      <a16:creationId xmlns:a16="http://schemas.microsoft.com/office/drawing/2014/main" id="{7C6746A2-E184-4949-89DD-9718C2E6151E}"/>
                    </a:ext>
                  </a:extLst>
                </p:cNvPr>
                <p:cNvSpPr>
                  <a:spLocks noChangeArrowheads="1"/>
                </p:cNvSpPr>
                <p:nvPr/>
              </p:nvSpPr>
              <p:spPr bwMode="auto">
                <a:xfrm>
                  <a:off x="6859" y="96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4" name="Rectangle 11">
                  <a:extLst>
                    <a:ext uri="{FF2B5EF4-FFF2-40B4-BE49-F238E27FC236}">
                      <a16:creationId xmlns:a16="http://schemas.microsoft.com/office/drawing/2014/main" id="{13B60087-8CB1-4B91-A35E-DC38A6E8D067}"/>
                    </a:ext>
                  </a:extLst>
                </p:cNvPr>
                <p:cNvSpPr>
                  <a:spLocks noChangeArrowheads="1"/>
                </p:cNvSpPr>
                <p:nvPr/>
              </p:nvSpPr>
              <p:spPr bwMode="auto">
                <a:xfrm>
                  <a:off x="6967" y="96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5" name="Rectangle 12">
                  <a:extLst>
                    <a:ext uri="{FF2B5EF4-FFF2-40B4-BE49-F238E27FC236}">
                      <a16:creationId xmlns:a16="http://schemas.microsoft.com/office/drawing/2014/main" id="{AFB43600-8823-4AD8-8330-C6C9525D1BEC}"/>
                    </a:ext>
                  </a:extLst>
                </p:cNvPr>
                <p:cNvSpPr>
                  <a:spLocks noChangeArrowheads="1"/>
                </p:cNvSpPr>
                <p:nvPr/>
              </p:nvSpPr>
              <p:spPr bwMode="auto">
                <a:xfrm>
                  <a:off x="6643" y="1103"/>
                  <a:ext cx="50"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6" name="Rectangle 13">
                  <a:extLst>
                    <a:ext uri="{FF2B5EF4-FFF2-40B4-BE49-F238E27FC236}">
                      <a16:creationId xmlns:a16="http://schemas.microsoft.com/office/drawing/2014/main" id="{D6B66927-D730-4595-A7A5-55F4892C8069}"/>
                    </a:ext>
                  </a:extLst>
                </p:cNvPr>
                <p:cNvSpPr>
                  <a:spLocks noChangeArrowheads="1"/>
                </p:cNvSpPr>
                <p:nvPr/>
              </p:nvSpPr>
              <p:spPr bwMode="auto">
                <a:xfrm>
                  <a:off x="6751" y="1103"/>
                  <a:ext cx="5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7" name="Rectangle 14">
                  <a:extLst>
                    <a:ext uri="{FF2B5EF4-FFF2-40B4-BE49-F238E27FC236}">
                      <a16:creationId xmlns:a16="http://schemas.microsoft.com/office/drawing/2014/main" id="{09D19463-5C42-4A79-B2FA-E92F28049B87}"/>
                    </a:ext>
                  </a:extLst>
                </p:cNvPr>
                <p:cNvSpPr>
                  <a:spLocks noChangeArrowheads="1"/>
                </p:cNvSpPr>
                <p:nvPr/>
              </p:nvSpPr>
              <p:spPr bwMode="auto">
                <a:xfrm>
                  <a:off x="6859" y="1103"/>
                  <a:ext cx="51" cy="9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8" name="Rectangle 15">
                  <a:extLst>
                    <a:ext uri="{FF2B5EF4-FFF2-40B4-BE49-F238E27FC236}">
                      <a16:creationId xmlns:a16="http://schemas.microsoft.com/office/drawing/2014/main" id="{1918C1D5-B926-48F3-B897-1E1BA892F955}"/>
                    </a:ext>
                  </a:extLst>
                </p:cNvPr>
                <p:cNvSpPr>
                  <a:spLocks noChangeArrowheads="1"/>
                </p:cNvSpPr>
                <p:nvPr/>
              </p:nvSpPr>
              <p:spPr bwMode="auto">
                <a:xfrm>
                  <a:off x="6967" y="1103"/>
                  <a:ext cx="5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9" name="Rectangle 16">
                  <a:extLst>
                    <a:ext uri="{FF2B5EF4-FFF2-40B4-BE49-F238E27FC236}">
                      <a16:creationId xmlns:a16="http://schemas.microsoft.com/office/drawing/2014/main" id="{C7FC9EBF-0573-4283-9980-C76D0B97D5AA}"/>
                    </a:ext>
                  </a:extLst>
                </p:cNvPr>
                <p:cNvSpPr>
                  <a:spLocks noChangeArrowheads="1"/>
                </p:cNvSpPr>
                <p:nvPr/>
              </p:nvSpPr>
              <p:spPr bwMode="auto">
                <a:xfrm>
                  <a:off x="6643" y="1247"/>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0" name="Rectangle 17">
                  <a:extLst>
                    <a:ext uri="{FF2B5EF4-FFF2-40B4-BE49-F238E27FC236}">
                      <a16:creationId xmlns:a16="http://schemas.microsoft.com/office/drawing/2014/main" id="{35434DC1-32F2-4C65-97BD-8C421CB0CDCF}"/>
                    </a:ext>
                  </a:extLst>
                </p:cNvPr>
                <p:cNvSpPr>
                  <a:spLocks noChangeArrowheads="1"/>
                </p:cNvSpPr>
                <p:nvPr/>
              </p:nvSpPr>
              <p:spPr bwMode="auto">
                <a:xfrm>
                  <a:off x="6751"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1" name="Rectangle 18">
                  <a:extLst>
                    <a:ext uri="{FF2B5EF4-FFF2-40B4-BE49-F238E27FC236}">
                      <a16:creationId xmlns:a16="http://schemas.microsoft.com/office/drawing/2014/main" id="{CE2F979D-FE17-41C0-87E5-D6AC1147B2D9}"/>
                    </a:ext>
                  </a:extLst>
                </p:cNvPr>
                <p:cNvSpPr>
                  <a:spLocks noChangeArrowheads="1"/>
                </p:cNvSpPr>
                <p:nvPr/>
              </p:nvSpPr>
              <p:spPr bwMode="auto">
                <a:xfrm>
                  <a:off x="6859"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2" name="Rectangle 19">
                  <a:extLst>
                    <a:ext uri="{FF2B5EF4-FFF2-40B4-BE49-F238E27FC236}">
                      <a16:creationId xmlns:a16="http://schemas.microsoft.com/office/drawing/2014/main" id="{42CFF0C5-2D78-48D9-9405-D0F7A664A26D}"/>
                    </a:ext>
                  </a:extLst>
                </p:cNvPr>
                <p:cNvSpPr>
                  <a:spLocks noChangeArrowheads="1"/>
                </p:cNvSpPr>
                <p:nvPr/>
              </p:nvSpPr>
              <p:spPr bwMode="auto">
                <a:xfrm>
                  <a:off x="6967"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3" name="Rectangle 20">
                  <a:extLst>
                    <a:ext uri="{FF2B5EF4-FFF2-40B4-BE49-F238E27FC236}">
                      <a16:creationId xmlns:a16="http://schemas.microsoft.com/office/drawing/2014/main" id="{923DF97C-4BD0-4208-92ED-155E8F40B1AA}"/>
                    </a:ext>
                  </a:extLst>
                </p:cNvPr>
                <p:cNvSpPr>
                  <a:spLocks noChangeArrowheads="1"/>
                </p:cNvSpPr>
                <p:nvPr/>
              </p:nvSpPr>
              <p:spPr bwMode="auto">
                <a:xfrm>
                  <a:off x="6643" y="1387"/>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4" name="Rectangle 21">
                  <a:extLst>
                    <a:ext uri="{FF2B5EF4-FFF2-40B4-BE49-F238E27FC236}">
                      <a16:creationId xmlns:a16="http://schemas.microsoft.com/office/drawing/2014/main" id="{71AB925D-E808-490F-903D-CB264EF8D449}"/>
                    </a:ext>
                  </a:extLst>
                </p:cNvPr>
                <p:cNvSpPr>
                  <a:spLocks noChangeArrowheads="1"/>
                </p:cNvSpPr>
                <p:nvPr/>
              </p:nvSpPr>
              <p:spPr bwMode="auto">
                <a:xfrm>
                  <a:off x="6751" y="1387"/>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5" name="Rectangle 22">
                  <a:extLst>
                    <a:ext uri="{FF2B5EF4-FFF2-40B4-BE49-F238E27FC236}">
                      <a16:creationId xmlns:a16="http://schemas.microsoft.com/office/drawing/2014/main" id="{4C19A0B1-9C95-4C7A-9389-14D2E56E487E}"/>
                    </a:ext>
                  </a:extLst>
                </p:cNvPr>
                <p:cNvSpPr>
                  <a:spLocks noChangeArrowheads="1"/>
                </p:cNvSpPr>
                <p:nvPr/>
              </p:nvSpPr>
              <p:spPr bwMode="auto">
                <a:xfrm>
                  <a:off x="6859" y="1387"/>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6" name="Rectangle 23">
                  <a:extLst>
                    <a:ext uri="{FF2B5EF4-FFF2-40B4-BE49-F238E27FC236}">
                      <a16:creationId xmlns:a16="http://schemas.microsoft.com/office/drawing/2014/main" id="{F50EEC3D-0BCF-4B13-8297-7F6B7160F4FC}"/>
                    </a:ext>
                  </a:extLst>
                </p:cNvPr>
                <p:cNvSpPr>
                  <a:spLocks noChangeArrowheads="1"/>
                </p:cNvSpPr>
                <p:nvPr/>
              </p:nvSpPr>
              <p:spPr bwMode="auto">
                <a:xfrm>
                  <a:off x="6967" y="138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7" name="Rectangle 24">
                  <a:extLst>
                    <a:ext uri="{FF2B5EF4-FFF2-40B4-BE49-F238E27FC236}">
                      <a16:creationId xmlns:a16="http://schemas.microsoft.com/office/drawing/2014/main" id="{A5DD502F-2175-4163-A712-D6FF9F1C0AA8}"/>
                    </a:ext>
                  </a:extLst>
                </p:cNvPr>
                <p:cNvSpPr>
                  <a:spLocks noChangeArrowheads="1"/>
                </p:cNvSpPr>
                <p:nvPr/>
              </p:nvSpPr>
              <p:spPr bwMode="auto">
                <a:xfrm>
                  <a:off x="6643" y="1530"/>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8" name="Rectangle 25">
                  <a:extLst>
                    <a:ext uri="{FF2B5EF4-FFF2-40B4-BE49-F238E27FC236}">
                      <a16:creationId xmlns:a16="http://schemas.microsoft.com/office/drawing/2014/main" id="{25DFB5F8-79E0-42E2-AA1C-7B8B18E85FB5}"/>
                    </a:ext>
                  </a:extLst>
                </p:cNvPr>
                <p:cNvSpPr>
                  <a:spLocks noChangeArrowheads="1"/>
                </p:cNvSpPr>
                <p:nvPr/>
              </p:nvSpPr>
              <p:spPr bwMode="auto">
                <a:xfrm>
                  <a:off x="6751" y="153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9" name="Rectangle 26">
                  <a:extLst>
                    <a:ext uri="{FF2B5EF4-FFF2-40B4-BE49-F238E27FC236}">
                      <a16:creationId xmlns:a16="http://schemas.microsoft.com/office/drawing/2014/main" id="{B587675C-BC8B-4EA2-9C1F-C72F2F54B960}"/>
                    </a:ext>
                  </a:extLst>
                </p:cNvPr>
                <p:cNvSpPr>
                  <a:spLocks noChangeArrowheads="1"/>
                </p:cNvSpPr>
                <p:nvPr/>
              </p:nvSpPr>
              <p:spPr bwMode="auto">
                <a:xfrm>
                  <a:off x="6859" y="153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40" name="Rectangle 27">
                  <a:extLst>
                    <a:ext uri="{FF2B5EF4-FFF2-40B4-BE49-F238E27FC236}">
                      <a16:creationId xmlns:a16="http://schemas.microsoft.com/office/drawing/2014/main" id="{0014303C-53A6-479F-A2B2-C585E40EE6C6}"/>
                    </a:ext>
                  </a:extLst>
                </p:cNvPr>
                <p:cNvSpPr>
                  <a:spLocks noChangeArrowheads="1"/>
                </p:cNvSpPr>
                <p:nvPr/>
              </p:nvSpPr>
              <p:spPr bwMode="auto">
                <a:xfrm>
                  <a:off x="6967" y="153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41" name="Rectangle 28">
                  <a:extLst>
                    <a:ext uri="{FF2B5EF4-FFF2-40B4-BE49-F238E27FC236}">
                      <a16:creationId xmlns:a16="http://schemas.microsoft.com/office/drawing/2014/main" id="{F01ED837-B598-4C4E-8DC4-B4B08549EFC4}"/>
                    </a:ext>
                  </a:extLst>
                </p:cNvPr>
                <p:cNvSpPr>
                  <a:spLocks noChangeArrowheads="1"/>
                </p:cNvSpPr>
                <p:nvPr/>
              </p:nvSpPr>
              <p:spPr bwMode="auto">
                <a:xfrm>
                  <a:off x="6643" y="1670"/>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42" name="Rectangle 29">
                  <a:extLst>
                    <a:ext uri="{FF2B5EF4-FFF2-40B4-BE49-F238E27FC236}">
                      <a16:creationId xmlns:a16="http://schemas.microsoft.com/office/drawing/2014/main" id="{12AFF78F-3A65-49BB-B417-AB3941AF0541}"/>
                    </a:ext>
                  </a:extLst>
                </p:cNvPr>
                <p:cNvSpPr>
                  <a:spLocks noChangeArrowheads="1"/>
                </p:cNvSpPr>
                <p:nvPr/>
              </p:nvSpPr>
              <p:spPr bwMode="auto">
                <a:xfrm>
                  <a:off x="6751" y="167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43" name="Rectangle 30">
                  <a:extLst>
                    <a:ext uri="{FF2B5EF4-FFF2-40B4-BE49-F238E27FC236}">
                      <a16:creationId xmlns:a16="http://schemas.microsoft.com/office/drawing/2014/main" id="{63685F62-B399-41CD-93A3-DDC57C569A92}"/>
                    </a:ext>
                  </a:extLst>
                </p:cNvPr>
                <p:cNvSpPr>
                  <a:spLocks noChangeArrowheads="1"/>
                </p:cNvSpPr>
                <p:nvPr/>
              </p:nvSpPr>
              <p:spPr bwMode="auto">
                <a:xfrm>
                  <a:off x="6859" y="167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44" name="Rectangle 31">
                  <a:extLst>
                    <a:ext uri="{FF2B5EF4-FFF2-40B4-BE49-F238E27FC236}">
                      <a16:creationId xmlns:a16="http://schemas.microsoft.com/office/drawing/2014/main" id="{40F7F9FD-C154-48CB-98D6-B06ABA1F63BC}"/>
                    </a:ext>
                  </a:extLst>
                </p:cNvPr>
                <p:cNvSpPr>
                  <a:spLocks noChangeArrowheads="1"/>
                </p:cNvSpPr>
                <p:nvPr/>
              </p:nvSpPr>
              <p:spPr bwMode="auto">
                <a:xfrm>
                  <a:off x="6967" y="167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45" name="Rectangle 32">
                  <a:extLst>
                    <a:ext uri="{FF2B5EF4-FFF2-40B4-BE49-F238E27FC236}">
                      <a16:creationId xmlns:a16="http://schemas.microsoft.com/office/drawing/2014/main" id="{52D98D9C-8469-436B-8C5A-48CF5BFBAE18}"/>
                    </a:ext>
                  </a:extLst>
                </p:cNvPr>
                <p:cNvSpPr>
                  <a:spLocks noChangeArrowheads="1"/>
                </p:cNvSpPr>
                <p:nvPr/>
              </p:nvSpPr>
              <p:spPr bwMode="auto">
                <a:xfrm>
                  <a:off x="6643" y="1814"/>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46" name="Rectangle 33">
                  <a:extLst>
                    <a:ext uri="{FF2B5EF4-FFF2-40B4-BE49-F238E27FC236}">
                      <a16:creationId xmlns:a16="http://schemas.microsoft.com/office/drawing/2014/main" id="{CB1BB9E6-2E92-47B3-B5D3-18955546BDAF}"/>
                    </a:ext>
                  </a:extLst>
                </p:cNvPr>
                <p:cNvSpPr>
                  <a:spLocks noChangeArrowheads="1"/>
                </p:cNvSpPr>
                <p:nvPr/>
              </p:nvSpPr>
              <p:spPr bwMode="auto">
                <a:xfrm>
                  <a:off x="6751"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47" name="Rectangle 34">
                  <a:extLst>
                    <a:ext uri="{FF2B5EF4-FFF2-40B4-BE49-F238E27FC236}">
                      <a16:creationId xmlns:a16="http://schemas.microsoft.com/office/drawing/2014/main" id="{DFFEB950-10B1-478A-A950-8C09A5DFB751}"/>
                    </a:ext>
                  </a:extLst>
                </p:cNvPr>
                <p:cNvSpPr>
                  <a:spLocks noChangeArrowheads="1"/>
                </p:cNvSpPr>
                <p:nvPr/>
              </p:nvSpPr>
              <p:spPr bwMode="auto">
                <a:xfrm>
                  <a:off x="6859" y="1814"/>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48" name="Rectangle 35">
                  <a:extLst>
                    <a:ext uri="{FF2B5EF4-FFF2-40B4-BE49-F238E27FC236}">
                      <a16:creationId xmlns:a16="http://schemas.microsoft.com/office/drawing/2014/main" id="{11F232CA-EA7B-496E-8B78-7673D0652BB7}"/>
                    </a:ext>
                  </a:extLst>
                </p:cNvPr>
                <p:cNvSpPr>
                  <a:spLocks noChangeArrowheads="1"/>
                </p:cNvSpPr>
                <p:nvPr/>
              </p:nvSpPr>
              <p:spPr bwMode="auto">
                <a:xfrm>
                  <a:off x="6967"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49" name="Rectangle 36">
                  <a:extLst>
                    <a:ext uri="{FF2B5EF4-FFF2-40B4-BE49-F238E27FC236}">
                      <a16:creationId xmlns:a16="http://schemas.microsoft.com/office/drawing/2014/main" id="{595C5498-10D3-491E-9B8E-3916B11543BD}"/>
                    </a:ext>
                  </a:extLst>
                </p:cNvPr>
                <p:cNvSpPr>
                  <a:spLocks noChangeArrowheads="1"/>
                </p:cNvSpPr>
                <p:nvPr/>
              </p:nvSpPr>
              <p:spPr bwMode="auto">
                <a:xfrm>
                  <a:off x="6271" y="1814"/>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50" name="Rectangle 37">
                  <a:extLst>
                    <a:ext uri="{FF2B5EF4-FFF2-40B4-BE49-F238E27FC236}">
                      <a16:creationId xmlns:a16="http://schemas.microsoft.com/office/drawing/2014/main" id="{15AC0857-CCC5-4261-B62E-03181469DA23}"/>
                    </a:ext>
                  </a:extLst>
                </p:cNvPr>
                <p:cNvSpPr>
                  <a:spLocks noChangeArrowheads="1"/>
                </p:cNvSpPr>
                <p:nvPr/>
              </p:nvSpPr>
              <p:spPr bwMode="auto">
                <a:xfrm>
                  <a:off x="6380" y="1814"/>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51" name="Rectangle 38">
                  <a:extLst>
                    <a:ext uri="{FF2B5EF4-FFF2-40B4-BE49-F238E27FC236}">
                      <a16:creationId xmlns:a16="http://schemas.microsoft.com/office/drawing/2014/main" id="{44D25EED-AFD2-48EE-A6DC-7BF8515BDD32}"/>
                    </a:ext>
                  </a:extLst>
                </p:cNvPr>
                <p:cNvSpPr>
                  <a:spLocks noChangeArrowheads="1"/>
                </p:cNvSpPr>
                <p:nvPr/>
              </p:nvSpPr>
              <p:spPr bwMode="auto">
                <a:xfrm>
                  <a:off x="6491"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52" name="Rectangle 39">
                  <a:extLst>
                    <a:ext uri="{FF2B5EF4-FFF2-40B4-BE49-F238E27FC236}">
                      <a16:creationId xmlns:a16="http://schemas.microsoft.com/office/drawing/2014/main" id="{8B1602B1-FAFE-4AE9-A02F-A0B1FA114BB5}"/>
                    </a:ext>
                  </a:extLst>
                </p:cNvPr>
                <p:cNvSpPr>
                  <a:spLocks noChangeArrowheads="1"/>
                </p:cNvSpPr>
                <p:nvPr/>
              </p:nvSpPr>
              <p:spPr bwMode="auto">
                <a:xfrm>
                  <a:off x="6271"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53" name="Rectangle 40">
                  <a:extLst>
                    <a:ext uri="{FF2B5EF4-FFF2-40B4-BE49-F238E27FC236}">
                      <a16:creationId xmlns:a16="http://schemas.microsoft.com/office/drawing/2014/main" id="{EDB62F98-C0A3-4434-953E-18E6D56D3238}"/>
                    </a:ext>
                  </a:extLst>
                </p:cNvPr>
                <p:cNvSpPr>
                  <a:spLocks noChangeArrowheads="1"/>
                </p:cNvSpPr>
                <p:nvPr/>
              </p:nvSpPr>
              <p:spPr bwMode="auto">
                <a:xfrm>
                  <a:off x="6380" y="1953"/>
                  <a:ext cx="50"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54" name="Rectangle 41">
                  <a:extLst>
                    <a:ext uri="{FF2B5EF4-FFF2-40B4-BE49-F238E27FC236}">
                      <a16:creationId xmlns:a16="http://schemas.microsoft.com/office/drawing/2014/main" id="{BB66460D-25CA-43C9-8FE5-2CA41A3A28DD}"/>
                    </a:ext>
                  </a:extLst>
                </p:cNvPr>
                <p:cNvSpPr>
                  <a:spLocks noChangeArrowheads="1"/>
                </p:cNvSpPr>
                <p:nvPr/>
              </p:nvSpPr>
              <p:spPr bwMode="auto">
                <a:xfrm>
                  <a:off x="6491"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55" name="Rectangle 42">
                  <a:extLst>
                    <a:ext uri="{FF2B5EF4-FFF2-40B4-BE49-F238E27FC236}">
                      <a16:creationId xmlns:a16="http://schemas.microsoft.com/office/drawing/2014/main" id="{829AA991-91C3-44AA-96D4-AC69697D9AA0}"/>
                    </a:ext>
                  </a:extLst>
                </p:cNvPr>
                <p:cNvSpPr>
                  <a:spLocks noChangeArrowheads="1"/>
                </p:cNvSpPr>
                <p:nvPr/>
              </p:nvSpPr>
              <p:spPr bwMode="auto">
                <a:xfrm>
                  <a:off x="6643" y="1953"/>
                  <a:ext cx="50"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56" name="Rectangle 43">
                  <a:extLst>
                    <a:ext uri="{FF2B5EF4-FFF2-40B4-BE49-F238E27FC236}">
                      <a16:creationId xmlns:a16="http://schemas.microsoft.com/office/drawing/2014/main" id="{7305754E-8192-49E1-96B4-268315B84261}"/>
                    </a:ext>
                  </a:extLst>
                </p:cNvPr>
                <p:cNvSpPr>
                  <a:spLocks noChangeArrowheads="1"/>
                </p:cNvSpPr>
                <p:nvPr/>
              </p:nvSpPr>
              <p:spPr bwMode="auto">
                <a:xfrm>
                  <a:off x="6751" y="195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57" name="Rectangle 44">
                  <a:extLst>
                    <a:ext uri="{FF2B5EF4-FFF2-40B4-BE49-F238E27FC236}">
                      <a16:creationId xmlns:a16="http://schemas.microsoft.com/office/drawing/2014/main" id="{9FD83784-3652-4C7B-A5C1-715F3D1F5561}"/>
                    </a:ext>
                  </a:extLst>
                </p:cNvPr>
                <p:cNvSpPr>
                  <a:spLocks noChangeArrowheads="1"/>
                </p:cNvSpPr>
                <p:nvPr/>
              </p:nvSpPr>
              <p:spPr bwMode="auto">
                <a:xfrm>
                  <a:off x="6859"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58" name="Rectangle 45">
                  <a:extLst>
                    <a:ext uri="{FF2B5EF4-FFF2-40B4-BE49-F238E27FC236}">
                      <a16:creationId xmlns:a16="http://schemas.microsoft.com/office/drawing/2014/main" id="{303AA356-C2DE-4525-BB20-474EC286C56C}"/>
                    </a:ext>
                  </a:extLst>
                </p:cNvPr>
                <p:cNvSpPr>
                  <a:spLocks noChangeArrowheads="1"/>
                </p:cNvSpPr>
                <p:nvPr/>
              </p:nvSpPr>
              <p:spPr bwMode="auto">
                <a:xfrm>
                  <a:off x="6967" y="195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59" name="Rectangle 46">
                  <a:extLst>
                    <a:ext uri="{FF2B5EF4-FFF2-40B4-BE49-F238E27FC236}">
                      <a16:creationId xmlns:a16="http://schemas.microsoft.com/office/drawing/2014/main" id="{616FEA0E-521A-4B56-8C1C-46DE42480A4F}"/>
                    </a:ext>
                  </a:extLst>
                </p:cNvPr>
                <p:cNvSpPr>
                  <a:spLocks noChangeArrowheads="1"/>
                </p:cNvSpPr>
                <p:nvPr/>
              </p:nvSpPr>
              <p:spPr bwMode="auto">
                <a:xfrm>
                  <a:off x="6859" y="773"/>
                  <a:ext cx="159" cy="9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60" name="Rectangle 47">
                  <a:extLst>
                    <a:ext uri="{FF2B5EF4-FFF2-40B4-BE49-F238E27FC236}">
                      <a16:creationId xmlns:a16="http://schemas.microsoft.com/office/drawing/2014/main" id="{3659D77F-49AA-4513-8B12-2810E0126C43}"/>
                    </a:ext>
                  </a:extLst>
                </p:cNvPr>
                <p:cNvSpPr>
                  <a:spLocks noChangeArrowheads="1"/>
                </p:cNvSpPr>
                <p:nvPr/>
              </p:nvSpPr>
              <p:spPr bwMode="auto">
                <a:xfrm>
                  <a:off x="6693" y="712"/>
                  <a:ext cx="29" cy="15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sp>
          <p:nvSpPr>
            <p:cNvPr id="5" name="Arrow: Left-Right 4">
              <a:extLst>
                <a:ext uri="{FF2B5EF4-FFF2-40B4-BE49-F238E27FC236}">
                  <a16:creationId xmlns:a16="http://schemas.microsoft.com/office/drawing/2014/main" id="{08290FAA-1819-4911-9F56-A9D413E71E29}"/>
                </a:ext>
                <a:ext uri="{C183D7F6-B498-43B3-948B-1728B52AA6E4}">
                  <adec:decorative xmlns:adec="http://schemas.microsoft.com/office/drawing/2017/decorative" val="1"/>
                </a:ext>
              </a:extLst>
            </p:cNvPr>
            <p:cNvSpPr/>
            <p:nvPr/>
          </p:nvSpPr>
          <p:spPr bwMode="auto">
            <a:xfrm>
              <a:off x="6761736" y="1946018"/>
              <a:ext cx="1801374" cy="24405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Arrow: Left-Right 11">
              <a:extLst>
                <a:ext uri="{FF2B5EF4-FFF2-40B4-BE49-F238E27FC236}">
                  <a16:creationId xmlns:a16="http://schemas.microsoft.com/office/drawing/2014/main" id="{02C35148-21B0-405E-B7CF-33051DA56665}"/>
                </a:ext>
                <a:ext uri="{C183D7F6-B498-43B3-948B-1728B52AA6E4}">
                  <adec:decorative xmlns:adec="http://schemas.microsoft.com/office/drawing/2017/decorative" val="1"/>
                </a:ext>
              </a:extLst>
            </p:cNvPr>
            <p:cNvSpPr/>
            <p:nvPr/>
          </p:nvSpPr>
          <p:spPr bwMode="auto">
            <a:xfrm>
              <a:off x="2931728" y="1984358"/>
              <a:ext cx="1801374" cy="24405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0862186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17A3-9C0C-42DE-A7D5-EF6CB4D76F2C}"/>
              </a:ext>
            </a:extLst>
          </p:cNvPr>
          <p:cNvSpPr>
            <a:spLocks noGrp="1"/>
          </p:cNvSpPr>
          <p:nvPr>
            <p:ph type="title"/>
          </p:nvPr>
        </p:nvSpPr>
        <p:spPr/>
        <p:txBody>
          <a:bodyPr/>
          <a:lstStyle/>
          <a:p>
            <a:r>
              <a:rPr lang="en-US" dirty="0">
                <a:cs typeface="Segoe UI"/>
              </a:rPr>
              <a:t>Lab 07 – </a:t>
            </a:r>
            <a:r>
              <a:rPr lang="en-US" dirty="0">
                <a:cs typeface="Segoe UI Semilight"/>
              </a:rPr>
              <a:t>Network and Application Security Groups</a:t>
            </a:r>
            <a:endParaRPr lang="en-US" dirty="0"/>
          </a:p>
        </p:txBody>
      </p:sp>
      <p:sp>
        <p:nvSpPr>
          <p:cNvPr id="4" name="Rectangle 3">
            <a:extLst>
              <a:ext uri="{FF2B5EF4-FFF2-40B4-BE49-F238E27FC236}">
                <a16:creationId xmlns:a16="http://schemas.microsoft.com/office/drawing/2014/main" id="{F8D515F9-E563-4F17-8600-9D539AE0302B}"/>
              </a:ext>
            </a:extLst>
          </p:cNvPr>
          <p:cNvSpPr/>
          <p:nvPr/>
        </p:nvSpPr>
        <p:spPr bwMode="auto">
          <a:xfrm>
            <a:off x="3066765" y="1086115"/>
            <a:ext cx="4094453" cy="55469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973ACC00-799D-4794-AEF2-6DFAD9EFDE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6901" y="1942057"/>
            <a:ext cx="420688" cy="420688"/>
          </a:xfrm>
          <a:prstGeom prst="rect">
            <a:avLst/>
          </a:prstGeom>
        </p:spPr>
      </p:pic>
      <p:sp>
        <p:nvSpPr>
          <p:cNvPr id="6" name="Rectangle 5">
            <a:extLst>
              <a:ext uri="{FF2B5EF4-FFF2-40B4-BE49-F238E27FC236}">
                <a16:creationId xmlns:a16="http://schemas.microsoft.com/office/drawing/2014/main" id="{F572580C-0AC9-4356-AC6A-71498DDBDD24}"/>
              </a:ext>
            </a:extLst>
          </p:cNvPr>
          <p:cNvSpPr/>
          <p:nvPr/>
        </p:nvSpPr>
        <p:spPr bwMode="auto">
          <a:xfrm>
            <a:off x="3686900" y="2373372"/>
            <a:ext cx="3310461" cy="385884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7" name="TextBox 6">
            <a:extLst>
              <a:ext uri="{FF2B5EF4-FFF2-40B4-BE49-F238E27FC236}">
                <a16:creationId xmlns:a16="http://schemas.microsoft.com/office/drawing/2014/main" id="{60BC9BD4-CA48-4D3F-B009-9D7DE8E1D8D3}"/>
              </a:ext>
            </a:extLst>
          </p:cNvPr>
          <p:cNvSpPr txBox="1"/>
          <p:nvPr/>
        </p:nvSpPr>
        <p:spPr>
          <a:xfrm>
            <a:off x="4107589" y="1979414"/>
            <a:ext cx="2742164" cy="276999"/>
          </a:xfrm>
          <a:prstGeom prst="rect">
            <a:avLst/>
          </a:prstGeom>
          <a:noFill/>
        </p:spPr>
        <p:txBody>
          <a:bodyPr wrap="square">
            <a:spAutoFit/>
          </a:bodyPr>
          <a:lstStyle/>
          <a:p>
            <a:r>
              <a:rPr lang="en-US" sz="1200" b="1" i="0" dirty="0" err="1">
                <a:solidFill>
                  <a:srgbClr val="222222"/>
                </a:solidFill>
                <a:effectLst/>
                <a:latin typeface="segoe-ui_normal"/>
              </a:rPr>
              <a:t>myVirtualNetwork</a:t>
            </a:r>
            <a:r>
              <a:rPr lang="fr-FR" sz="1200" b="1" dirty="0"/>
              <a:t> </a:t>
            </a:r>
            <a:r>
              <a:rPr lang="fr-FR" sz="1200" dirty="0"/>
              <a:t>10.0.0.0/16</a:t>
            </a:r>
          </a:p>
        </p:txBody>
      </p:sp>
      <p:sp>
        <p:nvSpPr>
          <p:cNvPr id="8" name="Rectangle 7">
            <a:extLst>
              <a:ext uri="{FF2B5EF4-FFF2-40B4-BE49-F238E27FC236}">
                <a16:creationId xmlns:a16="http://schemas.microsoft.com/office/drawing/2014/main" id="{08434FBB-04BC-4006-8BBF-3E95A01ACAA9}"/>
              </a:ext>
            </a:extLst>
          </p:cNvPr>
          <p:cNvSpPr/>
          <p:nvPr/>
        </p:nvSpPr>
        <p:spPr bwMode="auto">
          <a:xfrm>
            <a:off x="4065711" y="2667744"/>
            <a:ext cx="2654404" cy="345728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10" name="TextBox 9">
            <a:extLst>
              <a:ext uri="{FF2B5EF4-FFF2-40B4-BE49-F238E27FC236}">
                <a16:creationId xmlns:a16="http://schemas.microsoft.com/office/drawing/2014/main" id="{AF506002-223C-4E76-BA79-98632FCAF9BD}"/>
              </a:ext>
            </a:extLst>
          </p:cNvPr>
          <p:cNvSpPr txBox="1"/>
          <p:nvPr/>
        </p:nvSpPr>
        <p:spPr>
          <a:xfrm>
            <a:off x="3897245" y="1536732"/>
            <a:ext cx="1323754" cy="276999"/>
          </a:xfrm>
          <a:prstGeom prst="rect">
            <a:avLst/>
          </a:prstGeom>
          <a:noFill/>
        </p:spPr>
        <p:txBody>
          <a:bodyPr wrap="square">
            <a:spAutoFit/>
          </a:bodyPr>
          <a:lstStyle/>
          <a:p>
            <a:r>
              <a:rPr lang="en-US" sz="1200" b="1" i="0" dirty="0">
                <a:solidFill>
                  <a:srgbClr val="222222"/>
                </a:solidFill>
                <a:effectLst/>
                <a:latin typeface="segoe-ui_normal"/>
              </a:rPr>
              <a:t>AZ500LAB07</a:t>
            </a:r>
            <a:endParaRPr lang="fr-FR" sz="1200" b="1" dirty="0"/>
          </a:p>
        </p:txBody>
      </p:sp>
      <p:pic>
        <p:nvPicPr>
          <p:cNvPr id="11" name="Graphic 10">
            <a:extLst>
              <a:ext uri="{FF2B5EF4-FFF2-40B4-BE49-F238E27FC236}">
                <a16:creationId xmlns:a16="http://schemas.microsoft.com/office/drawing/2014/main" id="{6593166C-2FAC-4E5F-AF00-F9A3488614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6843" y="1484315"/>
            <a:ext cx="383916" cy="383916"/>
          </a:xfrm>
          <a:prstGeom prst="rect">
            <a:avLst/>
          </a:prstGeom>
        </p:spPr>
      </p:pic>
      <p:sp>
        <p:nvSpPr>
          <p:cNvPr id="12" name="TextBox 11">
            <a:extLst>
              <a:ext uri="{FF2B5EF4-FFF2-40B4-BE49-F238E27FC236}">
                <a16:creationId xmlns:a16="http://schemas.microsoft.com/office/drawing/2014/main" id="{BE31688F-191D-4117-887C-E794587623C2}"/>
              </a:ext>
            </a:extLst>
          </p:cNvPr>
          <p:cNvSpPr txBox="1"/>
          <p:nvPr/>
        </p:nvSpPr>
        <p:spPr>
          <a:xfrm>
            <a:off x="3053421" y="1074305"/>
            <a:ext cx="1611133" cy="276999"/>
          </a:xfrm>
          <a:prstGeom prst="rect">
            <a:avLst/>
          </a:prstGeom>
          <a:noFill/>
        </p:spPr>
        <p:txBody>
          <a:bodyPr wrap="square">
            <a:spAutoFit/>
          </a:bodyPr>
          <a:lstStyle/>
          <a:p>
            <a:r>
              <a:rPr lang="fr-FR" sz="1200" b="1" dirty="0">
                <a:solidFill>
                  <a:srgbClr val="0070C0"/>
                </a:solidFill>
              </a:rPr>
              <a:t>Exercise1, Task1</a:t>
            </a:r>
          </a:p>
        </p:txBody>
      </p:sp>
      <p:sp>
        <p:nvSpPr>
          <p:cNvPr id="20" name="Rectangle 19">
            <a:extLst>
              <a:ext uri="{FF2B5EF4-FFF2-40B4-BE49-F238E27FC236}">
                <a16:creationId xmlns:a16="http://schemas.microsoft.com/office/drawing/2014/main" id="{84FC93DE-4716-4075-A465-D49D9A68A92D}"/>
              </a:ext>
            </a:extLst>
          </p:cNvPr>
          <p:cNvSpPr/>
          <p:nvPr/>
        </p:nvSpPr>
        <p:spPr bwMode="auto">
          <a:xfrm>
            <a:off x="8503996" y="3335332"/>
            <a:ext cx="1874659" cy="28873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1E4A2CCA-7086-4C5C-9018-01235B4E9E86}"/>
              </a:ext>
            </a:extLst>
          </p:cNvPr>
          <p:cNvSpPr txBox="1"/>
          <p:nvPr/>
        </p:nvSpPr>
        <p:spPr>
          <a:xfrm>
            <a:off x="8490652" y="3373278"/>
            <a:ext cx="1611133" cy="276999"/>
          </a:xfrm>
          <a:prstGeom prst="rect">
            <a:avLst/>
          </a:prstGeom>
          <a:noFill/>
        </p:spPr>
        <p:txBody>
          <a:bodyPr wrap="square">
            <a:spAutoFit/>
          </a:bodyPr>
          <a:lstStyle/>
          <a:p>
            <a:r>
              <a:rPr lang="fr-FR" sz="1200" b="1" dirty="0">
                <a:solidFill>
                  <a:srgbClr val="0070C0"/>
                </a:solidFill>
              </a:rPr>
              <a:t>Exercise1, Task2</a:t>
            </a:r>
          </a:p>
        </p:txBody>
      </p:sp>
      <p:pic>
        <p:nvPicPr>
          <p:cNvPr id="14" name="Graphic 13">
            <a:extLst>
              <a:ext uri="{FF2B5EF4-FFF2-40B4-BE49-F238E27FC236}">
                <a16:creationId xmlns:a16="http://schemas.microsoft.com/office/drawing/2014/main" id="{8FD4E7F2-B3AF-4ECF-BAD3-701C6D8891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49077" y="3646550"/>
            <a:ext cx="352818" cy="352818"/>
          </a:xfrm>
          <a:prstGeom prst="rect">
            <a:avLst/>
          </a:prstGeom>
        </p:spPr>
      </p:pic>
      <p:sp>
        <p:nvSpPr>
          <p:cNvPr id="15" name="TextBox 14">
            <a:extLst>
              <a:ext uri="{FF2B5EF4-FFF2-40B4-BE49-F238E27FC236}">
                <a16:creationId xmlns:a16="http://schemas.microsoft.com/office/drawing/2014/main" id="{65667EFF-0C99-460B-AB16-79E4C6A369D9}"/>
              </a:ext>
            </a:extLst>
          </p:cNvPr>
          <p:cNvSpPr txBox="1"/>
          <p:nvPr/>
        </p:nvSpPr>
        <p:spPr>
          <a:xfrm>
            <a:off x="8636591" y="3956219"/>
            <a:ext cx="1567253" cy="276999"/>
          </a:xfrm>
          <a:prstGeom prst="rect">
            <a:avLst/>
          </a:prstGeom>
          <a:noFill/>
        </p:spPr>
        <p:txBody>
          <a:bodyPr wrap="square">
            <a:spAutoFit/>
          </a:bodyPr>
          <a:lstStyle/>
          <a:p>
            <a:r>
              <a:rPr lang="en-US" sz="1200" b="1" i="0" dirty="0" err="1">
                <a:solidFill>
                  <a:srgbClr val="222222"/>
                </a:solidFill>
                <a:effectLst/>
                <a:latin typeface="segoe-ui_normal"/>
              </a:rPr>
              <a:t>myAsgWebServers</a:t>
            </a:r>
            <a:endParaRPr lang="fr-FR" sz="1200" dirty="0"/>
          </a:p>
        </p:txBody>
      </p:sp>
      <p:pic>
        <p:nvPicPr>
          <p:cNvPr id="16" name="Graphic 15">
            <a:extLst>
              <a:ext uri="{FF2B5EF4-FFF2-40B4-BE49-F238E27FC236}">
                <a16:creationId xmlns:a16="http://schemas.microsoft.com/office/drawing/2014/main" id="{D28AD67F-BE40-442E-BD99-F6C70C5499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77708" y="5121345"/>
            <a:ext cx="352818" cy="352818"/>
          </a:xfrm>
          <a:prstGeom prst="rect">
            <a:avLst/>
          </a:prstGeom>
        </p:spPr>
      </p:pic>
      <p:sp>
        <p:nvSpPr>
          <p:cNvPr id="17" name="TextBox 16">
            <a:extLst>
              <a:ext uri="{FF2B5EF4-FFF2-40B4-BE49-F238E27FC236}">
                <a16:creationId xmlns:a16="http://schemas.microsoft.com/office/drawing/2014/main" id="{B31A2784-F332-4AC7-BA8B-30E481EE163A}"/>
              </a:ext>
            </a:extLst>
          </p:cNvPr>
          <p:cNvSpPr txBox="1"/>
          <p:nvPr/>
        </p:nvSpPr>
        <p:spPr>
          <a:xfrm>
            <a:off x="8596280" y="5424707"/>
            <a:ext cx="1795719" cy="276999"/>
          </a:xfrm>
          <a:prstGeom prst="rect">
            <a:avLst/>
          </a:prstGeom>
          <a:noFill/>
        </p:spPr>
        <p:txBody>
          <a:bodyPr wrap="square">
            <a:spAutoFit/>
          </a:bodyPr>
          <a:lstStyle/>
          <a:p>
            <a:r>
              <a:rPr lang="en-US" sz="1200" b="1" i="0" dirty="0" err="1">
                <a:solidFill>
                  <a:srgbClr val="222222"/>
                </a:solidFill>
                <a:effectLst/>
                <a:latin typeface="segoe-ui_normal"/>
              </a:rPr>
              <a:t>myAsgMgmtServers</a:t>
            </a:r>
            <a:endParaRPr lang="fr-FR" sz="1200" dirty="0"/>
          </a:p>
        </p:txBody>
      </p:sp>
      <p:sp>
        <p:nvSpPr>
          <p:cNvPr id="22" name="Rectangle 21">
            <a:extLst>
              <a:ext uri="{FF2B5EF4-FFF2-40B4-BE49-F238E27FC236}">
                <a16:creationId xmlns:a16="http://schemas.microsoft.com/office/drawing/2014/main" id="{D0E6959B-B00B-4A45-A9A6-B3744252804F}"/>
              </a:ext>
            </a:extLst>
          </p:cNvPr>
          <p:cNvSpPr/>
          <p:nvPr/>
        </p:nvSpPr>
        <p:spPr bwMode="auto">
          <a:xfrm>
            <a:off x="8503996" y="2087225"/>
            <a:ext cx="1874659" cy="111880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93132B4E-E58F-475C-BECB-ACC83E490D77}"/>
              </a:ext>
            </a:extLst>
          </p:cNvPr>
          <p:cNvSpPr txBox="1"/>
          <p:nvPr/>
        </p:nvSpPr>
        <p:spPr>
          <a:xfrm>
            <a:off x="8480750" y="2070186"/>
            <a:ext cx="2568034" cy="276999"/>
          </a:xfrm>
          <a:prstGeom prst="rect">
            <a:avLst/>
          </a:prstGeom>
          <a:noFill/>
        </p:spPr>
        <p:txBody>
          <a:bodyPr wrap="square">
            <a:spAutoFit/>
          </a:bodyPr>
          <a:lstStyle/>
          <a:p>
            <a:r>
              <a:rPr lang="fr-FR" sz="1200" b="1" dirty="0">
                <a:solidFill>
                  <a:srgbClr val="0070C0"/>
                </a:solidFill>
              </a:rPr>
              <a:t>Exercise1, Task3, Task4</a:t>
            </a:r>
          </a:p>
        </p:txBody>
      </p:sp>
      <p:sp>
        <p:nvSpPr>
          <p:cNvPr id="13" name="Rectangle 12">
            <a:extLst>
              <a:ext uri="{FF2B5EF4-FFF2-40B4-BE49-F238E27FC236}">
                <a16:creationId xmlns:a16="http://schemas.microsoft.com/office/drawing/2014/main" id="{0FE0639E-A7E1-4309-B052-9EF5C033F90B}"/>
              </a:ext>
            </a:extLst>
          </p:cNvPr>
          <p:cNvSpPr/>
          <p:nvPr/>
        </p:nvSpPr>
        <p:spPr bwMode="auto">
          <a:xfrm>
            <a:off x="3518381" y="1909082"/>
            <a:ext cx="6975811" cy="449171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pic>
        <p:nvPicPr>
          <p:cNvPr id="25" name="Graphic 24">
            <a:extLst>
              <a:ext uri="{FF2B5EF4-FFF2-40B4-BE49-F238E27FC236}">
                <a16:creationId xmlns:a16="http://schemas.microsoft.com/office/drawing/2014/main" id="{8FBD0327-F8FC-49B5-9759-5DC9F9D39C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05144" y="2599148"/>
            <a:ext cx="325382" cy="325382"/>
          </a:xfrm>
          <a:prstGeom prst="rect">
            <a:avLst/>
          </a:prstGeom>
        </p:spPr>
      </p:pic>
      <p:sp>
        <p:nvSpPr>
          <p:cNvPr id="26" name="TextBox 25">
            <a:extLst>
              <a:ext uri="{FF2B5EF4-FFF2-40B4-BE49-F238E27FC236}">
                <a16:creationId xmlns:a16="http://schemas.microsoft.com/office/drawing/2014/main" id="{E41CAB55-6D50-424D-88E3-D5C5275121F3}"/>
              </a:ext>
            </a:extLst>
          </p:cNvPr>
          <p:cNvSpPr txBox="1"/>
          <p:nvPr/>
        </p:nvSpPr>
        <p:spPr>
          <a:xfrm>
            <a:off x="9075982" y="2855185"/>
            <a:ext cx="730686" cy="276999"/>
          </a:xfrm>
          <a:prstGeom prst="rect">
            <a:avLst/>
          </a:prstGeom>
          <a:noFill/>
        </p:spPr>
        <p:txBody>
          <a:bodyPr wrap="square">
            <a:spAutoFit/>
          </a:bodyPr>
          <a:lstStyle/>
          <a:p>
            <a:r>
              <a:rPr lang="en-US" sz="1200" b="1" i="0" dirty="0" err="1">
                <a:solidFill>
                  <a:srgbClr val="222222"/>
                </a:solidFill>
                <a:effectLst/>
                <a:latin typeface="segoe-ui_normal"/>
              </a:rPr>
              <a:t>myNsg</a:t>
            </a:r>
            <a:endParaRPr lang="fr-FR" sz="1200" dirty="0"/>
          </a:p>
        </p:txBody>
      </p:sp>
      <p:cxnSp>
        <p:nvCxnSpPr>
          <p:cNvPr id="28" name="Straight Arrow Connector 27">
            <a:extLst>
              <a:ext uri="{FF2B5EF4-FFF2-40B4-BE49-F238E27FC236}">
                <a16:creationId xmlns:a16="http://schemas.microsoft.com/office/drawing/2014/main" id="{77C469ED-1631-4F38-9BA7-23F5C8AFF36A}"/>
              </a:ext>
            </a:extLst>
          </p:cNvPr>
          <p:cNvCxnSpPr>
            <a:cxnSpLocks/>
          </p:cNvCxnSpPr>
          <p:nvPr/>
        </p:nvCxnSpPr>
        <p:spPr>
          <a:xfrm flipH="1">
            <a:off x="6757418" y="2787050"/>
            <a:ext cx="231856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495D9AA-75DB-486F-94F8-AF7DB0DAB93B}"/>
              </a:ext>
            </a:extLst>
          </p:cNvPr>
          <p:cNvSpPr/>
          <p:nvPr/>
        </p:nvSpPr>
        <p:spPr bwMode="auto">
          <a:xfrm>
            <a:off x="4172842" y="3285346"/>
            <a:ext cx="2403540" cy="127141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a:extLst>
              <a:ext uri="{FF2B5EF4-FFF2-40B4-BE49-F238E27FC236}">
                <a16:creationId xmlns:a16="http://schemas.microsoft.com/office/drawing/2014/main" id="{47A228D0-C9B0-4A19-9B6F-06169CA48EA1}"/>
              </a:ext>
            </a:extLst>
          </p:cNvPr>
          <p:cNvSpPr txBox="1"/>
          <p:nvPr/>
        </p:nvSpPr>
        <p:spPr>
          <a:xfrm>
            <a:off x="4152081" y="3285346"/>
            <a:ext cx="2568034" cy="276999"/>
          </a:xfrm>
          <a:prstGeom prst="rect">
            <a:avLst/>
          </a:prstGeom>
          <a:noFill/>
        </p:spPr>
        <p:txBody>
          <a:bodyPr wrap="square">
            <a:spAutoFit/>
          </a:bodyPr>
          <a:lstStyle/>
          <a:p>
            <a:r>
              <a:rPr lang="fr-FR" sz="1200" b="1" dirty="0">
                <a:solidFill>
                  <a:srgbClr val="0070C0"/>
                </a:solidFill>
              </a:rPr>
              <a:t>Exercise2, Task1</a:t>
            </a:r>
          </a:p>
        </p:txBody>
      </p:sp>
      <p:sp>
        <p:nvSpPr>
          <p:cNvPr id="9" name="TextBox 8">
            <a:extLst>
              <a:ext uri="{FF2B5EF4-FFF2-40B4-BE49-F238E27FC236}">
                <a16:creationId xmlns:a16="http://schemas.microsoft.com/office/drawing/2014/main" id="{3025FF27-602D-4540-B048-651803F6BC1A}"/>
              </a:ext>
            </a:extLst>
          </p:cNvPr>
          <p:cNvSpPr txBox="1"/>
          <p:nvPr/>
        </p:nvSpPr>
        <p:spPr>
          <a:xfrm>
            <a:off x="4022167" y="2393092"/>
            <a:ext cx="1867385" cy="276999"/>
          </a:xfrm>
          <a:prstGeom prst="rect">
            <a:avLst/>
          </a:prstGeom>
          <a:noFill/>
        </p:spPr>
        <p:txBody>
          <a:bodyPr wrap="square">
            <a:spAutoFit/>
          </a:bodyPr>
          <a:lstStyle/>
          <a:p>
            <a:r>
              <a:rPr lang="en-US" sz="1200" b="1" i="0" dirty="0">
                <a:solidFill>
                  <a:srgbClr val="222222"/>
                </a:solidFill>
                <a:effectLst/>
                <a:latin typeface="segoe-ui_normal"/>
              </a:rPr>
              <a:t>default</a:t>
            </a:r>
            <a:r>
              <a:rPr lang="fr-FR" sz="1200" b="1" dirty="0"/>
              <a:t> </a:t>
            </a:r>
            <a:r>
              <a:rPr lang="fr-FR" sz="1200" dirty="0"/>
              <a:t>10.0.0.0/24</a:t>
            </a:r>
          </a:p>
        </p:txBody>
      </p:sp>
      <p:pic>
        <p:nvPicPr>
          <p:cNvPr id="29" name="Graphic 28">
            <a:extLst>
              <a:ext uri="{FF2B5EF4-FFF2-40B4-BE49-F238E27FC236}">
                <a16:creationId xmlns:a16="http://schemas.microsoft.com/office/drawing/2014/main" id="{420BE1DA-620E-40C1-884B-E57B225AAEA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90688" y="3654098"/>
            <a:ext cx="411161" cy="411161"/>
          </a:xfrm>
          <a:prstGeom prst="rect">
            <a:avLst/>
          </a:prstGeom>
        </p:spPr>
      </p:pic>
      <p:sp>
        <p:nvSpPr>
          <p:cNvPr id="30" name="TextBox 29">
            <a:extLst>
              <a:ext uri="{FF2B5EF4-FFF2-40B4-BE49-F238E27FC236}">
                <a16:creationId xmlns:a16="http://schemas.microsoft.com/office/drawing/2014/main" id="{D4140786-3FC6-480F-A1EC-F77D4A640A99}"/>
              </a:ext>
            </a:extLst>
          </p:cNvPr>
          <p:cNvSpPr txBox="1"/>
          <p:nvPr/>
        </p:nvSpPr>
        <p:spPr>
          <a:xfrm>
            <a:off x="4721923" y="4083523"/>
            <a:ext cx="1348692" cy="646331"/>
          </a:xfrm>
          <a:prstGeom prst="rect">
            <a:avLst/>
          </a:prstGeom>
          <a:noFill/>
        </p:spPr>
        <p:txBody>
          <a:bodyPr wrap="square">
            <a:spAutoFit/>
          </a:bodyPr>
          <a:lstStyle/>
          <a:p>
            <a:pPr algn="ctr"/>
            <a:r>
              <a:rPr lang="fr-FR" sz="1200" b="1" dirty="0" err="1"/>
              <a:t>myVmWeb</a:t>
            </a:r>
            <a:endParaRPr lang="fr-FR" sz="1200" b="1" dirty="0"/>
          </a:p>
          <a:p>
            <a:pPr algn="ctr"/>
            <a:r>
              <a:rPr lang="fr-FR" sz="1200" dirty="0"/>
              <a:t>10.0.0.4</a:t>
            </a:r>
          </a:p>
          <a:p>
            <a:pPr algn="ctr"/>
            <a:endParaRPr lang="fr-FR" sz="1200" b="1" dirty="0"/>
          </a:p>
        </p:txBody>
      </p:sp>
      <p:sp>
        <p:nvSpPr>
          <p:cNvPr id="37" name="Rectangle 36">
            <a:extLst>
              <a:ext uri="{FF2B5EF4-FFF2-40B4-BE49-F238E27FC236}">
                <a16:creationId xmlns:a16="http://schemas.microsoft.com/office/drawing/2014/main" id="{316946CF-D1EC-4979-BC58-5A388A8AFA51}"/>
              </a:ext>
            </a:extLst>
          </p:cNvPr>
          <p:cNvSpPr/>
          <p:nvPr/>
        </p:nvSpPr>
        <p:spPr bwMode="auto">
          <a:xfrm>
            <a:off x="4187506" y="4718179"/>
            <a:ext cx="2403540" cy="132689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Box 37">
            <a:extLst>
              <a:ext uri="{FF2B5EF4-FFF2-40B4-BE49-F238E27FC236}">
                <a16:creationId xmlns:a16="http://schemas.microsoft.com/office/drawing/2014/main" id="{4633328A-93BE-45B6-8431-B65F3CF39FA2}"/>
              </a:ext>
            </a:extLst>
          </p:cNvPr>
          <p:cNvSpPr txBox="1"/>
          <p:nvPr/>
        </p:nvSpPr>
        <p:spPr>
          <a:xfrm>
            <a:off x="4166745" y="4723163"/>
            <a:ext cx="2568034" cy="276999"/>
          </a:xfrm>
          <a:prstGeom prst="rect">
            <a:avLst/>
          </a:prstGeom>
          <a:noFill/>
        </p:spPr>
        <p:txBody>
          <a:bodyPr wrap="square">
            <a:spAutoFit/>
          </a:bodyPr>
          <a:lstStyle/>
          <a:p>
            <a:r>
              <a:rPr lang="fr-FR" sz="1200" b="1" dirty="0">
                <a:solidFill>
                  <a:srgbClr val="0070C0"/>
                </a:solidFill>
              </a:rPr>
              <a:t>Exercise2, Task2</a:t>
            </a:r>
          </a:p>
        </p:txBody>
      </p:sp>
      <p:pic>
        <p:nvPicPr>
          <p:cNvPr id="32" name="Graphic 31">
            <a:extLst>
              <a:ext uri="{FF2B5EF4-FFF2-40B4-BE49-F238E27FC236}">
                <a16:creationId xmlns:a16="http://schemas.microsoft.com/office/drawing/2014/main" id="{D5C9DC84-D543-4C7D-8AD9-115A1ACFAB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73174" y="5161585"/>
            <a:ext cx="411161" cy="411161"/>
          </a:xfrm>
          <a:prstGeom prst="rect">
            <a:avLst/>
          </a:prstGeom>
        </p:spPr>
      </p:pic>
      <p:sp>
        <p:nvSpPr>
          <p:cNvPr id="33" name="TextBox 32">
            <a:extLst>
              <a:ext uri="{FF2B5EF4-FFF2-40B4-BE49-F238E27FC236}">
                <a16:creationId xmlns:a16="http://schemas.microsoft.com/office/drawing/2014/main" id="{6CFDFFAC-D1BD-4522-8EAD-EBB20B5FFA38}"/>
              </a:ext>
            </a:extLst>
          </p:cNvPr>
          <p:cNvSpPr txBox="1"/>
          <p:nvPr/>
        </p:nvSpPr>
        <p:spPr>
          <a:xfrm>
            <a:off x="4704409" y="5591010"/>
            <a:ext cx="1348692" cy="646331"/>
          </a:xfrm>
          <a:prstGeom prst="rect">
            <a:avLst/>
          </a:prstGeom>
          <a:noFill/>
        </p:spPr>
        <p:txBody>
          <a:bodyPr wrap="square">
            <a:spAutoFit/>
          </a:bodyPr>
          <a:lstStyle/>
          <a:p>
            <a:pPr algn="ctr"/>
            <a:r>
              <a:rPr lang="en-US" sz="1200" b="1" i="0" dirty="0" err="1">
                <a:solidFill>
                  <a:srgbClr val="222222"/>
                </a:solidFill>
                <a:effectLst/>
                <a:latin typeface="segoe-ui_normal"/>
              </a:rPr>
              <a:t>myVMMgmt</a:t>
            </a:r>
            <a:endParaRPr lang="fr-FR" sz="1200" b="1" dirty="0"/>
          </a:p>
          <a:p>
            <a:pPr algn="ctr"/>
            <a:r>
              <a:rPr lang="fr-FR" sz="1200" dirty="0"/>
              <a:t>10.0.0.5</a:t>
            </a:r>
          </a:p>
          <a:p>
            <a:pPr algn="ctr"/>
            <a:endParaRPr lang="fr-FR" sz="1200" b="1" dirty="0"/>
          </a:p>
        </p:txBody>
      </p:sp>
      <p:cxnSp>
        <p:nvCxnSpPr>
          <p:cNvPr id="41" name="Straight Arrow Connector 40">
            <a:extLst>
              <a:ext uri="{FF2B5EF4-FFF2-40B4-BE49-F238E27FC236}">
                <a16:creationId xmlns:a16="http://schemas.microsoft.com/office/drawing/2014/main" id="{6803351A-3480-4D47-BC18-A42262A9CE1D}"/>
              </a:ext>
            </a:extLst>
          </p:cNvPr>
          <p:cNvCxnSpPr>
            <a:cxnSpLocks/>
          </p:cNvCxnSpPr>
          <p:nvPr/>
        </p:nvCxnSpPr>
        <p:spPr>
          <a:xfrm flipH="1">
            <a:off x="5702652" y="3803050"/>
            <a:ext cx="325266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AA63F0A-C742-44F1-B1BC-D4B3F1E4B429}"/>
              </a:ext>
            </a:extLst>
          </p:cNvPr>
          <p:cNvCxnSpPr>
            <a:cxnSpLocks/>
          </p:cNvCxnSpPr>
          <p:nvPr/>
        </p:nvCxnSpPr>
        <p:spPr>
          <a:xfrm flipH="1">
            <a:off x="5601850" y="5301033"/>
            <a:ext cx="335346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46B1CCB-9058-437F-A6E0-0D06EE70DC63}"/>
              </a:ext>
            </a:extLst>
          </p:cNvPr>
          <p:cNvSpPr txBox="1"/>
          <p:nvPr/>
        </p:nvSpPr>
        <p:spPr>
          <a:xfrm>
            <a:off x="7112181" y="3549762"/>
            <a:ext cx="1611133" cy="276999"/>
          </a:xfrm>
          <a:prstGeom prst="rect">
            <a:avLst/>
          </a:prstGeom>
          <a:noFill/>
        </p:spPr>
        <p:txBody>
          <a:bodyPr wrap="square">
            <a:spAutoFit/>
          </a:bodyPr>
          <a:lstStyle/>
          <a:p>
            <a:r>
              <a:rPr lang="fr-FR" sz="1200" b="1" dirty="0">
                <a:solidFill>
                  <a:srgbClr val="0070C0"/>
                </a:solidFill>
              </a:rPr>
              <a:t>Exercise2, Task3</a:t>
            </a:r>
          </a:p>
        </p:txBody>
      </p:sp>
      <p:sp>
        <p:nvSpPr>
          <p:cNvPr id="46" name="TextBox 45">
            <a:extLst>
              <a:ext uri="{FF2B5EF4-FFF2-40B4-BE49-F238E27FC236}">
                <a16:creationId xmlns:a16="http://schemas.microsoft.com/office/drawing/2014/main" id="{9939A10F-FA43-4B68-AE98-E28964013F8A}"/>
              </a:ext>
            </a:extLst>
          </p:cNvPr>
          <p:cNvSpPr txBox="1"/>
          <p:nvPr/>
        </p:nvSpPr>
        <p:spPr>
          <a:xfrm>
            <a:off x="7126793" y="5065725"/>
            <a:ext cx="1611133" cy="276999"/>
          </a:xfrm>
          <a:prstGeom prst="rect">
            <a:avLst/>
          </a:prstGeom>
          <a:noFill/>
        </p:spPr>
        <p:txBody>
          <a:bodyPr wrap="square">
            <a:spAutoFit/>
          </a:bodyPr>
          <a:lstStyle/>
          <a:p>
            <a:r>
              <a:rPr lang="fr-FR" sz="1200" b="1" dirty="0">
                <a:solidFill>
                  <a:srgbClr val="0070C0"/>
                </a:solidFill>
              </a:rPr>
              <a:t>Exercise2, Task3</a:t>
            </a:r>
          </a:p>
        </p:txBody>
      </p:sp>
      <p:sp>
        <p:nvSpPr>
          <p:cNvPr id="50" name="Rectangle 49">
            <a:extLst>
              <a:ext uri="{FF2B5EF4-FFF2-40B4-BE49-F238E27FC236}">
                <a16:creationId xmlns:a16="http://schemas.microsoft.com/office/drawing/2014/main" id="{B3CFC2A6-A44D-4A4F-9733-469C3320871E}"/>
              </a:ext>
            </a:extLst>
          </p:cNvPr>
          <p:cNvSpPr/>
          <p:nvPr/>
        </p:nvSpPr>
        <p:spPr bwMode="auto">
          <a:xfrm>
            <a:off x="295949" y="3728752"/>
            <a:ext cx="2403540" cy="127141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51" name="TextBox 50">
            <a:extLst>
              <a:ext uri="{FF2B5EF4-FFF2-40B4-BE49-F238E27FC236}">
                <a16:creationId xmlns:a16="http://schemas.microsoft.com/office/drawing/2014/main" id="{57695E43-718B-45D8-BC2F-0118CC6BCF40}"/>
              </a:ext>
            </a:extLst>
          </p:cNvPr>
          <p:cNvSpPr txBox="1"/>
          <p:nvPr/>
        </p:nvSpPr>
        <p:spPr>
          <a:xfrm>
            <a:off x="275188" y="3728752"/>
            <a:ext cx="2568034" cy="276999"/>
          </a:xfrm>
          <a:prstGeom prst="rect">
            <a:avLst/>
          </a:prstGeom>
          <a:noFill/>
        </p:spPr>
        <p:txBody>
          <a:bodyPr wrap="square">
            <a:spAutoFit/>
          </a:bodyPr>
          <a:lstStyle/>
          <a:p>
            <a:r>
              <a:rPr lang="fr-FR" sz="1200" b="1" dirty="0">
                <a:solidFill>
                  <a:srgbClr val="0070C0"/>
                </a:solidFill>
              </a:rPr>
              <a:t>Exercise2, Task4</a:t>
            </a:r>
          </a:p>
        </p:txBody>
      </p:sp>
      <p:pic>
        <p:nvPicPr>
          <p:cNvPr id="49" name="Graphic 48" descr="Laptop with solid fill">
            <a:extLst>
              <a:ext uri="{FF2B5EF4-FFF2-40B4-BE49-F238E27FC236}">
                <a16:creationId xmlns:a16="http://schemas.microsoft.com/office/drawing/2014/main" id="{B808450E-3065-4DF6-BFB5-86A736A6034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18630" y="4035663"/>
            <a:ext cx="721441" cy="721441"/>
          </a:xfrm>
          <a:prstGeom prst="rect">
            <a:avLst/>
          </a:prstGeom>
        </p:spPr>
      </p:pic>
      <p:sp>
        <p:nvSpPr>
          <p:cNvPr id="52" name="TextBox 51">
            <a:extLst>
              <a:ext uri="{FF2B5EF4-FFF2-40B4-BE49-F238E27FC236}">
                <a16:creationId xmlns:a16="http://schemas.microsoft.com/office/drawing/2014/main" id="{F3C52F39-E40B-426C-B974-32FD67BAD8CD}"/>
              </a:ext>
            </a:extLst>
          </p:cNvPr>
          <p:cNvSpPr txBox="1"/>
          <p:nvPr/>
        </p:nvSpPr>
        <p:spPr>
          <a:xfrm>
            <a:off x="850157" y="4660026"/>
            <a:ext cx="1348692" cy="461665"/>
          </a:xfrm>
          <a:prstGeom prst="rect">
            <a:avLst/>
          </a:prstGeom>
          <a:noFill/>
        </p:spPr>
        <p:txBody>
          <a:bodyPr wrap="square">
            <a:spAutoFit/>
          </a:bodyPr>
          <a:lstStyle/>
          <a:p>
            <a:pPr algn="ctr"/>
            <a:r>
              <a:rPr lang="fr-FR" sz="1200" b="1" dirty="0" err="1"/>
              <a:t>Your</a:t>
            </a:r>
            <a:r>
              <a:rPr lang="fr-FR" sz="1200" b="1" dirty="0"/>
              <a:t> PC</a:t>
            </a:r>
            <a:endParaRPr lang="fr-FR" sz="1200" dirty="0"/>
          </a:p>
          <a:p>
            <a:pPr algn="ctr"/>
            <a:endParaRPr lang="fr-FR" sz="1200" b="1" dirty="0"/>
          </a:p>
        </p:txBody>
      </p:sp>
      <p:cxnSp>
        <p:nvCxnSpPr>
          <p:cNvPr id="54" name="Straight Arrow Connector 53">
            <a:extLst>
              <a:ext uri="{FF2B5EF4-FFF2-40B4-BE49-F238E27FC236}">
                <a16:creationId xmlns:a16="http://schemas.microsoft.com/office/drawing/2014/main" id="{7A170E56-38B1-45D8-B294-0BBBC819D10D}"/>
              </a:ext>
            </a:extLst>
          </p:cNvPr>
          <p:cNvCxnSpPr>
            <a:cxnSpLocks/>
          </p:cNvCxnSpPr>
          <p:nvPr/>
        </p:nvCxnSpPr>
        <p:spPr>
          <a:xfrm flipV="1">
            <a:off x="1697808" y="3774062"/>
            <a:ext cx="3420386" cy="59395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AF94A32-B02D-4262-88AA-8C8D0844B16D}"/>
              </a:ext>
            </a:extLst>
          </p:cNvPr>
          <p:cNvCxnSpPr>
            <a:cxnSpLocks/>
          </p:cNvCxnSpPr>
          <p:nvPr/>
        </p:nvCxnSpPr>
        <p:spPr>
          <a:xfrm>
            <a:off x="1747233" y="4367396"/>
            <a:ext cx="3377400" cy="98564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82EEFDB-C588-4C83-B49D-B2BEE1E86BE1}"/>
              </a:ext>
            </a:extLst>
          </p:cNvPr>
          <p:cNvSpPr txBox="1"/>
          <p:nvPr/>
        </p:nvSpPr>
        <p:spPr>
          <a:xfrm rot="21051543">
            <a:off x="2473846" y="3870269"/>
            <a:ext cx="1348692" cy="461665"/>
          </a:xfrm>
          <a:prstGeom prst="rect">
            <a:avLst/>
          </a:prstGeom>
          <a:noFill/>
        </p:spPr>
        <p:txBody>
          <a:bodyPr wrap="square">
            <a:spAutoFit/>
          </a:bodyPr>
          <a:lstStyle/>
          <a:p>
            <a:pPr algn="ctr"/>
            <a:r>
              <a:rPr lang="fr-FR" sz="1200" b="1" dirty="0"/>
              <a:t>HTTP/HTTPS</a:t>
            </a:r>
            <a:endParaRPr lang="fr-FR" sz="1200" dirty="0"/>
          </a:p>
          <a:p>
            <a:pPr algn="ctr"/>
            <a:endParaRPr lang="fr-FR" sz="1200" b="1" dirty="0"/>
          </a:p>
        </p:txBody>
      </p:sp>
      <p:sp>
        <p:nvSpPr>
          <p:cNvPr id="62" name="TextBox 61">
            <a:extLst>
              <a:ext uri="{FF2B5EF4-FFF2-40B4-BE49-F238E27FC236}">
                <a16:creationId xmlns:a16="http://schemas.microsoft.com/office/drawing/2014/main" id="{830D3CF0-DDE7-47DC-B7C8-224587062ABF}"/>
              </a:ext>
            </a:extLst>
          </p:cNvPr>
          <p:cNvSpPr txBox="1"/>
          <p:nvPr/>
        </p:nvSpPr>
        <p:spPr>
          <a:xfrm rot="931780">
            <a:off x="2544863" y="4548191"/>
            <a:ext cx="1348692" cy="461665"/>
          </a:xfrm>
          <a:prstGeom prst="rect">
            <a:avLst/>
          </a:prstGeom>
          <a:noFill/>
        </p:spPr>
        <p:txBody>
          <a:bodyPr wrap="square">
            <a:spAutoFit/>
          </a:bodyPr>
          <a:lstStyle/>
          <a:p>
            <a:pPr algn="ctr"/>
            <a:r>
              <a:rPr lang="fr-FR" sz="1200" b="1" dirty="0"/>
              <a:t>RDP</a:t>
            </a:r>
            <a:endParaRPr lang="fr-FR" sz="1200" dirty="0"/>
          </a:p>
          <a:p>
            <a:pPr algn="ctr"/>
            <a:endParaRPr lang="fr-FR" sz="1200" b="1" dirty="0"/>
          </a:p>
        </p:txBody>
      </p:sp>
    </p:spTree>
    <p:extLst>
      <p:ext uri="{BB962C8B-B14F-4D97-AF65-F5344CB8AC3E}">
        <p14:creationId xmlns:p14="http://schemas.microsoft.com/office/powerpoint/2010/main" val="40140846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958A-6EB4-4ACB-8DAF-0BC363B34042}"/>
              </a:ext>
            </a:extLst>
          </p:cNvPr>
          <p:cNvSpPr>
            <a:spLocks noGrp="1"/>
          </p:cNvSpPr>
          <p:nvPr>
            <p:ph type="title"/>
          </p:nvPr>
        </p:nvSpPr>
        <p:spPr/>
        <p:txBody>
          <a:bodyPr/>
          <a:lstStyle/>
          <a:p>
            <a:r>
              <a:rPr lang="en-US" dirty="0">
                <a:cs typeface="Segoe UI"/>
              </a:rPr>
              <a:t>Lab 08 – </a:t>
            </a:r>
            <a:r>
              <a:rPr lang="en-US" dirty="0">
                <a:cs typeface="Segoe UI Semilight"/>
              </a:rPr>
              <a:t>Azure Firewall</a:t>
            </a:r>
            <a:endParaRPr lang="en-US" dirty="0">
              <a:cs typeface="Segoe UI"/>
            </a:endParaRPr>
          </a:p>
        </p:txBody>
      </p:sp>
      <p:sp>
        <p:nvSpPr>
          <p:cNvPr id="5" name="Rectangle 4">
            <a:extLst>
              <a:ext uri="{FF2B5EF4-FFF2-40B4-BE49-F238E27FC236}">
                <a16:creationId xmlns:a16="http://schemas.microsoft.com/office/drawing/2014/main" id="{3ACF7FCA-68C0-4A83-BBB8-9D6CA1FC845E}"/>
              </a:ext>
            </a:extLst>
          </p:cNvPr>
          <p:cNvSpPr/>
          <p:nvPr/>
        </p:nvSpPr>
        <p:spPr bwMode="auto">
          <a:xfrm>
            <a:off x="572455" y="1210924"/>
            <a:ext cx="6338458"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 Workload subnet and Jump subnet each with a virtual machine</a:t>
            </a:r>
          </a:p>
        </p:txBody>
      </p:sp>
      <p:sp>
        <p:nvSpPr>
          <p:cNvPr id="10" name="Rectangle 9">
            <a:extLst>
              <a:ext uri="{FF2B5EF4-FFF2-40B4-BE49-F238E27FC236}">
                <a16:creationId xmlns:a16="http://schemas.microsoft.com/office/drawing/2014/main" id="{9B8CA5E5-9BD9-464D-AA53-71A761BEFA11}"/>
              </a:ext>
            </a:extLst>
          </p:cNvPr>
          <p:cNvSpPr/>
          <p:nvPr/>
        </p:nvSpPr>
        <p:spPr bwMode="auto">
          <a:xfrm>
            <a:off x="572455" y="2146805"/>
            <a:ext cx="6338458" cy="83718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 custom route to ensure outbound traffic from the workload subnet goes to the firewall</a:t>
            </a:r>
          </a:p>
        </p:txBody>
      </p:sp>
      <p:sp>
        <p:nvSpPr>
          <p:cNvPr id="12" name="Rectangle 11">
            <a:extLst>
              <a:ext uri="{FF2B5EF4-FFF2-40B4-BE49-F238E27FC236}">
                <a16:creationId xmlns:a16="http://schemas.microsoft.com/office/drawing/2014/main" id="{AAB12254-2D36-463D-9683-B1010B57D1BF}"/>
              </a:ext>
            </a:extLst>
          </p:cNvPr>
          <p:cNvSpPr/>
          <p:nvPr/>
        </p:nvSpPr>
        <p:spPr bwMode="auto">
          <a:xfrm>
            <a:off x="563148" y="3082686"/>
            <a:ext cx="6338458" cy="100527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firewall application rules to allow traffic to Bing</a:t>
            </a:r>
          </a:p>
        </p:txBody>
      </p:sp>
      <p:sp>
        <p:nvSpPr>
          <p:cNvPr id="14" name="Rectangle 13">
            <a:extLst>
              <a:ext uri="{FF2B5EF4-FFF2-40B4-BE49-F238E27FC236}">
                <a16:creationId xmlns:a16="http://schemas.microsoft.com/office/drawing/2014/main" id="{C27C0828-BC67-49E4-B9EE-F3AA36D4D6ED}"/>
              </a:ext>
            </a:extLst>
          </p:cNvPr>
          <p:cNvSpPr/>
          <p:nvPr/>
        </p:nvSpPr>
        <p:spPr bwMode="auto">
          <a:xfrm>
            <a:off x="572455" y="4213942"/>
            <a:ext cx="6338458" cy="100527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firewall network rules to allow traffic to DNS lookup servers</a:t>
            </a:r>
          </a:p>
        </p:txBody>
      </p:sp>
      <p:grpSp>
        <p:nvGrpSpPr>
          <p:cNvPr id="4" name="Group 3" descr="A Firewall controls access to Bing and DNS lookup servers. A workload subnet uses a Jump subnet to access the firewall. ">
            <a:extLst>
              <a:ext uri="{FF2B5EF4-FFF2-40B4-BE49-F238E27FC236}">
                <a16:creationId xmlns:a16="http://schemas.microsoft.com/office/drawing/2014/main" id="{AE4E1A36-96B1-4FEF-8B03-1BE09A15C4C3}"/>
              </a:ext>
            </a:extLst>
          </p:cNvPr>
          <p:cNvGrpSpPr/>
          <p:nvPr/>
        </p:nvGrpSpPr>
        <p:grpSpPr>
          <a:xfrm>
            <a:off x="7474859" y="1435599"/>
            <a:ext cx="4287457" cy="4912114"/>
            <a:chOff x="7474859" y="1331771"/>
            <a:chExt cx="4287457" cy="5053002"/>
          </a:xfrm>
        </p:grpSpPr>
        <p:pic>
          <p:nvPicPr>
            <p:cNvPr id="6" name="Picture 5">
              <a:extLst>
                <a:ext uri="{FF2B5EF4-FFF2-40B4-BE49-F238E27FC236}">
                  <a16:creationId xmlns:a16="http://schemas.microsoft.com/office/drawing/2014/main" id="{5F3F8886-54B6-4C11-9A72-1B16098F3A89}"/>
                </a:ext>
              </a:extLst>
            </p:cNvPr>
            <p:cNvPicPr>
              <a:picLocks noChangeAspect="1"/>
            </p:cNvPicPr>
            <p:nvPr/>
          </p:nvPicPr>
          <p:blipFill>
            <a:blip r:embed="rId3"/>
            <a:stretch>
              <a:fillRect/>
            </a:stretch>
          </p:blipFill>
          <p:spPr>
            <a:xfrm>
              <a:off x="8800314" y="2685829"/>
              <a:ext cx="1503028" cy="852172"/>
            </a:xfrm>
            <a:prstGeom prst="rect">
              <a:avLst/>
            </a:prstGeom>
          </p:spPr>
        </p:pic>
        <p:pic>
          <p:nvPicPr>
            <p:cNvPr id="7" name="Picture 6">
              <a:extLst>
                <a:ext uri="{FF2B5EF4-FFF2-40B4-BE49-F238E27FC236}">
                  <a16:creationId xmlns:a16="http://schemas.microsoft.com/office/drawing/2014/main" id="{694DB591-3720-40C0-A8A3-4D21946B3654}"/>
                </a:ext>
              </a:extLst>
            </p:cNvPr>
            <p:cNvPicPr>
              <a:picLocks noChangeAspect="1"/>
            </p:cNvPicPr>
            <p:nvPr/>
          </p:nvPicPr>
          <p:blipFill>
            <a:blip r:embed="rId4"/>
            <a:stretch>
              <a:fillRect/>
            </a:stretch>
          </p:blipFill>
          <p:spPr>
            <a:xfrm>
              <a:off x="7815600" y="4909481"/>
              <a:ext cx="1002165" cy="755056"/>
            </a:xfrm>
            <a:prstGeom prst="rect">
              <a:avLst/>
            </a:prstGeom>
          </p:spPr>
        </p:pic>
        <p:sp>
          <p:nvSpPr>
            <p:cNvPr id="9" name="Rectangle 8">
              <a:extLst>
                <a:ext uri="{FF2B5EF4-FFF2-40B4-BE49-F238E27FC236}">
                  <a16:creationId xmlns:a16="http://schemas.microsoft.com/office/drawing/2014/main" id="{8157DCD9-24A4-466B-98E2-29223BC7D24F}"/>
                </a:ext>
              </a:extLst>
            </p:cNvPr>
            <p:cNvSpPr/>
            <p:nvPr/>
          </p:nvSpPr>
          <p:spPr bwMode="auto">
            <a:xfrm>
              <a:off x="7489371" y="4534793"/>
              <a:ext cx="1669143" cy="133168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690A96B1-B28B-4A63-B5FD-BD9245207EA2}"/>
                </a:ext>
              </a:extLst>
            </p:cNvPr>
            <p:cNvSpPr txBox="1"/>
            <p:nvPr/>
          </p:nvSpPr>
          <p:spPr>
            <a:xfrm>
              <a:off x="7489371" y="5982047"/>
              <a:ext cx="1654630" cy="400110"/>
            </a:xfrm>
            <a:prstGeom prst="rect">
              <a:avLst/>
            </a:prstGeom>
            <a:noFill/>
          </p:spPr>
          <p:txBody>
            <a:bodyPr wrap="square">
              <a:spAutoFit/>
            </a:bodyPr>
            <a:lstStyle/>
            <a:p>
              <a:pPr algn="ctr"/>
              <a:r>
                <a:rPr lang="en-US" sz="2000" dirty="0"/>
                <a:t>Jump Server</a:t>
              </a:r>
            </a:p>
          </p:txBody>
        </p:sp>
        <p:sp>
          <p:nvSpPr>
            <p:cNvPr id="13" name="TextBox 12">
              <a:extLst>
                <a:ext uri="{FF2B5EF4-FFF2-40B4-BE49-F238E27FC236}">
                  <a16:creationId xmlns:a16="http://schemas.microsoft.com/office/drawing/2014/main" id="{09FB77DE-2FD3-49FC-A997-D51D845D795E}"/>
                </a:ext>
              </a:extLst>
            </p:cNvPr>
            <p:cNvSpPr txBox="1"/>
            <p:nvPr/>
          </p:nvSpPr>
          <p:spPr>
            <a:xfrm>
              <a:off x="7492074" y="4334738"/>
              <a:ext cx="1162323" cy="400110"/>
            </a:xfrm>
            <a:prstGeom prst="rect">
              <a:avLst/>
            </a:prstGeom>
            <a:solidFill>
              <a:schemeClr val="bg1"/>
            </a:solidFill>
          </p:spPr>
          <p:txBody>
            <a:bodyPr wrap="square">
              <a:spAutoFit/>
            </a:bodyPr>
            <a:lstStyle/>
            <a:p>
              <a:pPr algn="ctr"/>
              <a:r>
                <a:rPr lang="en-US" sz="2000" dirty="0"/>
                <a:t>Subnet</a:t>
              </a:r>
            </a:p>
          </p:txBody>
        </p:sp>
        <p:pic>
          <p:nvPicPr>
            <p:cNvPr id="15" name="Picture 14">
              <a:extLst>
                <a:ext uri="{FF2B5EF4-FFF2-40B4-BE49-F238E27FC236}">
                  <a16:creationId xmlns:a16="http://schemas.microsoft.com/office/drawing/2014/main" id="{D700AB46-8810-45DF-81CC-BB3A16481661}"/>
                </a:ext>
              </a:extLst>
            </p:cNvPr>
            <p:cNvPicPr>
              <a:picLocks noChangeAspect="1"/>
            </p:cNvPicPr>
            <p:nvPr/>
          </p:nvPicPr>
          <p:blipFill>
            <a:blip r:embed="rId4"/>
            <a:stretch>
              <a:fillRect/>
            </a:stretch>
          </p:blipFill>
          <p:spPr>
            <a:xfrm>
              <a:off x="10157468" y="4909481"/>
              <a:ext cx="1002165" cy="755056"/>
            </a:xfrm>
            <a:prstGeom prst="rect">
              <a:avLst/>
            </a:prstGeom>
          </p:spPr>
        </p:pic>
        <p:sp>
          <p:nvSpPr>
            <p:cNvPr id="17" name="Rectangle 16">
              <a:extLst>
                <a:ext uri="{FF2B5EF4-FFF2-40B4-BE49-F238E27FC236}">
                  <a16:creationId xmlns:a16="http://schemas.microsoft.com/office/drawing/2014/main" id="{A56263B8-BD22-4D5B-ADF3-AFA489A50000}"/>
                </a:ext>
              </a:extLst>
            </p:cNvPr>
            <p:cNvSpPr/>
            <p:nvPr/>
          </p:nvSpPr>
          <p:spPr bwMode="auto">
            <a:xfrm>
              <a:off x="9831239" y="4534793"/>
              <a:ext cx="1669143" cy="133168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D19D4FCD-7DCE-443D-ADF7-10C6007EC850}"/>
                </a:ext>
              </a:extLst>
            </p:cNvPr>
            <p:cNvSpPr txBox="1"/>
            <p:nvPr/>
          </p:nvSpPr>
          <p:spPr>
            <a:xfrm>
              <a:off x="9569303" y="5984663"/>
              <a:ext cx="2193013" cy="400110"/>
            </a:xfrm>
            <a:prstGeom prst="rect">
              <a:avLst/>
            </a:prstGeom>
            <a:noFill/>
          </p:spPr>
          <p:txBody>
            <a:bodyPr wrap="square">
              <a:spAutoFit/>
            </a:bodyPr>
            <a:lstStyle/>
            <a:p>
              <a:pPr algn="ctr"/>
              <a:r>
                <a:rPr lang="en-US" sz="2000" dirty="0"/>
                <a:t>Workload Servers</a:t>
              </a:r>
            </a:p>
          </p:txBody>
        </p:sp>
        <p:sp>
          <p:nvSpPr>
            <p:cNvPr id="21" name="TextBox 20">
              <a:extLst>
                <a:ext uri="{FF2B5EF4-FFF2-40B4-BE49-F238E27FC236}">
                  <a16:creationId xmlns:a16="http://schemas.microsoft.com/office/drawing/2014/main" id="{7FF45D42-8C2B-41A9-9652-2F06794097DC}"/>
                </a:ext>
              </a:extLst>
            </p:cNvPr>
            <p:cNvSpPr txBox="1"/>
            <p:nvPr/>
          </p:nvSpPr>
          <p:spPr>
            <a:xfrm>
              <a:off x="10157468" y="4322027"/>
              <a:ext cx="1162323" cy="400110"/>
            </a:xfrm>
            <a:prstGeom prst="rect">
              <a:avLst/>
            </a:prstGeom>
            <a:solidFill>
              <a:schemeClr val="bg1"/>
            </a:solidFill>
          </p:spPr>
          <p:txBody>
            <a:bodyPr wrap="square">
              <a:spAutoFit/>
            </a:bodyPr>
            <a:lstStyle/>
            <a:p>
              <a:pPr algn="ctr"/>
              <a:r>
                <a:rPr lang="en-US" sz="2000" dirty="0"/>
                <a:t>Subnet</a:t>
              </a:r>
            </a:p>
          </p:txBody>
        </p:sp>
        <p:sp>
          <p:nvSpPr>
            <p:cNvPr id="23" name="TextBox 22">
              <a:extLst>
                <a:ext uri="{FF2B5EF4-FFF2-40B4-BE49-F238E27FC236}">
                  <a16:creationId xmlns:a16="http://schemas.microsoft.com/office/drawing/2014/main" id="{FB83AE63-CED1-449B-A065-023BD6C7434B}"/>
                </a:ext>
              </a:extLst>
            </p:cNvPr>
            <p:cNvSpPr txBox="1"/>
            <p:nvPr/>
          </p:nvSpPr>
          <p:spPr>
            <a:xfrm>
              <a:off x="10306763" y="1331771"/>
              <a:ext cx="1162323" cy="400110"/>
            </a:xfrm>
            <a:prstGeom prst="rect">
              <a:avLst/>
            </a:prstGeom>
            <a:solidFill>
              <a:schemeClr val="bg1"/>
            </a:solidFill>
          </p:spPr>
          <p:txBody>
            <a:bodyPr wrap="square">
              <a:spAutoFit/>
            </a:bodyPr>
            <a:lstStyle/>
            <a:p>
              <a:pPr algn="ctr"/>
              <a:r>
                <a:rPr lang="en-US" sz="2000" dirty="0"/>
                <a:t>Bing</a:t>
              </a:r>
            </a:p>
          </p:txBody>
        </p:sp>
        <p:sp>
          <p:nvSpPr>
            <p:cNvPr id="25" name="TextBox 24">
              <a:extLst>
                <a:ext uri="{FF2B5EF4-FFF2-40B4-BE49-F238E27FC236}">
                  <a16:creationId xmlns:a16="http://schemas.microsoft.com/office/drawing/2014/main" id="{71681BB5-CEC4-4DB6-AC31-D6C5CE7E2A06}"/>
                </a:ext>
              </a:extLst>
            </p:cNvPr>
            <p:cNvSpPr txBox="1"/>
            <p:nvPr/>
          </p:nvSpPr>
          <p:spPr>
            <a:xfrm>
              <a:off x="7474859" y="1331771"/>
              <a:ext cx="1669142" cy="400110"/>
            </a:xfrm>
            <a:prstGeom prst="rect">
              <a:avLst/>
            </a:prstGeom>
            <a:solidFill>
              <a:schemeClr val="bg1"/>
            </a:solidFill>
          </p:spPr>
          <p:txBody>
            <a:bodyPr wrap="square">
              <a:spAutoFit/>
            </a:bodyPr>
            <a:lstStyle/>
            <a:p>
              <a:pPr algn="ctr"/>
              <a:r>
                <a:rPr lang="en-US" sz="2000" dirty="0"/>
                <a:t>DNS Lookup</a:t>
              </a:r>
            </a:p>
          </p:txBody>
        </p:sp>
        <p:cxnSp>
          <p:nvCxnSpPr>
            <p:cNvPr id="28" name="Connector: Elbow 27">
              <a:extLst>
                <a:ext uri="{FF2B5EF4-FFF2-40B4-BE49-F238E27FC236}">
                  <a16:creationId xmlns:a16="http://schemas.microsoft.com/office/drawing/2014/main" id="{A08C1C44-DF17-4A0B-B948-19F2577551D9}"/>
                </a:ext>
              </a:extLst>
            </p:cNvPr>
            <p:cNvCxnSpPr>
              <a:cxnSpLocks/>
              <a:stCxn id="6" idx="0"/>
              <a:endCxn id="23" idx="2"/>
            </p:cNvCxnSpPr>
            <p:nvPr/>
          </p:nvCxnSpPr>
          <p:spPr>
            <a:xfrm rot="5400000" flipH="1" flipV="1">
              <a:off x="9742902" y="1540807"/>
              <a:ext cx="953948" cy="1336097"/>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2557764-D350-469E-9D02-A36A4BFCEC26}"/>
                </a:ext>
              </a:extLst>
            </p:cNvPr>
            <p:cNvCxnSpPr>
              <a:cxnSpLocks/>
              <a:stCxn id="6" idx="0"/>
              <a:endCxn id="25" idx="2"/>
            </p:cNvCxnSpPr>
            <p:nvPr/>
          </p:nvCxnSpPr>
          <p:spPr>
            <a:xfrm rot="16200000" flipV="1">
              <a:off x="8453655" y="1587656"/>
              <a:ext cx="953948" cy="1242398"/>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28" name="TextBox 1027">
              <a:extLst>
                <a:ext uri="{FF2B5EF4-FFF2-40B4-BE49-F238E27FC236}">
                  <a16:creationId xmlns:a16="http://schemas.microsoft.com/office/drawing/2014/main" id="{554F9E54-6C7E-4E3F-B705-A9997FEFCC7C}"/>
                </a:ext>
              </a:extLst>
            </p:cNvPr>
            <p:cNvSpPr txBox="1"/>
            <p:nvPr/>
          </p:nvSpPr>
          <p:spPr>
            <a:xfrm>
              <a:off x="10132530" y="2218494"/>
              <a:ext cx="1503028" cy="707886"/>
            </a:xfrm>
            <a:prstGeom prst="rect">
              <a:avLst/>
            </a:prstGeom>
            <a:solidFill>
              <a:schemeClr val="bg1"/>
            </a:solidFill>
          </p:spPr>
          <p:txBody>
            <a:bodyPr wrap="square">
              <a:spAutoFit/>
            </a:bodyPr>
            <a:lstStyle/>
            <a:p>
              <a:pPr algn="ctr"/>
              <a:r>
                <a:rPr lang="en-US" sz="2000" dirty="0"/>
                <a:t>Application rule</a:t>
              </a:r>
            </a:p>
          </p:txBody>
        </p:sp>
        <p:sp>
          <p:nvSpPr>
            <p:cNvPr id="1029" name="TextBox 1028">
              <a:extLst>
                <a:ext uri="{FF2B5EF4-FFF2-40B4-BE49-F238E27FC236}">
                  <a16:creationId xmlns:a16="http://schemas.microsoft.com/office/drawing/2014/main" id="{2BF7A0F0-D963-4A33-AE6B-046930CDBE27}"/>
                </a:ext>
              </a:extLst>
            </p:cNvPr>
            <p:cNvSpPr txBox="1"/>
            <p:nvPr/>
          </p:nvSpPr>
          <p:spPr>
            <a:xfrm>
              <a:off x="7565168" y="2224926"/>
              <a:ext cx="1503028" cy="707886"/>
            </a:xfrm>
            <a:prstGeom prst="rect">
              <a:avLst/>
            </a:prstGeom>
            <a:solidFill>
              <a:schemeClr val="bg1"/>
            </a:solidFill>
          </p:spPr>
          <p:txBody>
            <a:bodyPr wrap="square">
              <a:spAutoFit/>
            </a:bodyPr>
            <a:lstStyle/>
            <a:p>
              <a:pPr algn="ctr"/>
              <a:r>
                <a:rPr lang="en-US" sz="2000" dirty="0"/>
                <a:t>Network rule</a:t>
              </a:r>
            </a:p>
          </p:txBody>
        </p:sp>
        <p:cxnSp>
          <p:nvCxnSpPr>
            <p:cNvPr id="1033" name="Straight Arrow Connector 1032">
              <a:extLst>
                <a:ext uri="{FF2B5EF4-FFF2-40B4-BE49-F238E27FC236}">
                  <a16:creationId xmlns:a16="http://schemas.microsoft.com/office/drawing/2014/main" id="{DE620850-5B34-44EF-9CF0-3B32F47D68CA}"/>
                </a:ext>
              </a:extLst>
            </p:cNvPr>
            <p:cNvCxnSpPr>
              <a:stCxn id="17" idx="1"/>
              <a:endCxn id="9" idx="3"/>
            </p:cNvCxnSpPr>
            <p:nvPr/>
          </p:nvCxnSpPr>
          <p:spPr>
            <a:xfrm flipH="1">
              <a:off x="9158514" y="5200636"/>
              <a:ext cx="67272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34" name="Connector: Elbow 1033">
              <a:extLst>
                <a:ext uri="{FF2B5EF4-FFF2-40B4-BE49-F238E27FC236}">
                  <a16:creationId xmlns:a16="http://schemas.microsoft.com/office/drawing/2014/main" id="{FC85A532-F019-4A46-B8D1-B574134E5502}"/>
                </a:ext>
              </a:extLst>
            </p:cNvPr>
            <p:cNvCxnSpPr>
              <a:cxnSpLocks/>
              <a:stCxn id="13" idx="0"/>
              <a:endCxn id="6" idx="2"/>
            </p:cNvCxnSpPr>
            <p:nvPr/>
          </p:nvCxnSpPr>
          <p:spPr>
            <a:xfrm rot="5400000" flipH="1" flipV="1">
              <a:off x="8414164" y="3197075"/>
              <a:ext cx="796737" cy="1478591"/>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37" name="TextBox 1036">
              <a:extLst>
                <a:ext uri="{FF2B5EF4-FFF2-40B4-BE49-F238E27FC236}">
                  <a16:creationId xmlns:a16="http://schemas.microsoft.com/office/drawing/2014/main" id="{FA218DE8-3365-4073-8F15-E0DDE8FFCB9E}"/>
                </a:ext>
              </a:extLst>
            </p:cNvPr>
            <p:cNvSpPr txBox="1"/>
            <p:nvPr/>
          </p:nvSpPr>
          <p:spPr>
            <a:xfrm>
              <a:off x="7914667" y="3557684"/>
              <a:ext cx="1590847" cy="369331"/>
            </a:xfrm>
            <a:prstGeom prst="rect">
              <a:avLst/>
            </a:prstGeom>
            <a:solidFill>
              <a:schemeClr val="bg1"/>
            </a:solidFill>
          </p:spPr>
          <p:txBody>
            <a:bodyPr wrap="square">
              <a:spAutoFit/>
            </a:bodyPr>
            <a:lstStyle/>
            <a:p>
              <a:pPr algn="ctr"/>
              <a:r>
                <a:rPr lang="en-US" sz="1800" dirty="0"/>
                <a:t>Custom route</a:t>
              </a:r>
            </a:p>
          </p:txBody>
        </p:sp>
      </p:grpSp>
      <p:sp>
        <p:nvSpPr>
          <p:cNvPr id="8" name="Rectangle 7">
            <a:extLst>
              <a:ext uri="{FF2B5EF4-FFF2-40B4-BE49-F238E27FC236}">
                <a16:creationId xmlns:a16="http://schemas.microsoft.com/office/drawing/2014/main" id="{451B9B18-AB8E-4529-8A13-45D256E65657}"/>
              </a:ext>
              <a:ext uri="{C183D7F6-B498-43B3-948B-1728B52AA6E4}">
                <adec:decorative xmlns:adec="http://schemas.microsoft.com/office/drawing/2017/decorative" val="1"/>
              </a:ext>
            </a:extLst>
          </p:cNvPr>
          <p:cNvSpPr/>
          <p:nvPr/>
        </p:nvSpPr>
        <p:spPr bwMode="auto">
          <a:xfrm>
            <a:off x="7089289" y="1210924"/>
            <a:ext cx="4905012"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12366420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4F99-2AE9-41EC-9926-F2D4686F0849}"/>
              </a:ext>
            </a:extLst>
          </p:cNvPr>
          <p:cNvSpPr>
            <a:spLocks noGrp="1"/>
          </p:cNvSpPr>
          <p:nvPr>
            <p:ph type="title"/>
          </p:nvPr>
        </p:nvSpPr>
        <p:spPr/>
        <p:txBody>
          <a:bodyPr/>
          <a:lstStyle/>
          <a:p>
            <a:r>
              <a:rPr lang="en-US" dirty="0">
                <a:cs typeface="Segoe UI"/>
              </a:rPr>
              <a:t>Lab 08 – </a:t>
            </a:r>
            <a:r>
              <a:rPr lang="en-US" dirty="0">
                <a:cs typeface="Segoe UI Semilight"/>
              </a:rPr>
              <a:t>Azure Firewall</a:t>
            </a:r>
            <a:endParaRPr lang="en-US" dirty="0"/>
          </a:p>
        </p:txBody>
      </p:sp>
      <p:sp>
        <p:nvSpPr>
          <p:cNvPr id="3" name="Rectangle 2">
            <a:extLst>
              <a:ext uri="{FF2B5EF4-FFF2-40B4-BE49-F238E27FC236}">
                <a16:creationId xmlns:a16="http://schemas.microsoft.com/office/drawing/2014/main" id="{856D2AC7-6C4C-4F95-99F4-82E08C727800}"/>
              </a:ext>
            </a:extLst>
          </p:cNvPr>
          <p:cNvSpPr/>
          <p:nvPr/>
        </p:nvSpPr>
        <p:spPr bwMode="auto">
          <a:xfrm>
            <a:off x="612302" y="1058807"/>
            <a:ext cx="9167129" cy="55469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a:extLst>
              <a:ext uri="{FF2B5EF4-FFF2-40B4-BE49-F238E27FC236}">
                <a16:creationId xmlns:a16="http://schemas.microsoft.com/office/drawing/2014/main" id="{C5184800-6A75-4480-90C0-823F826CF4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3002" y="2237310"/>
            <a:ext cx="420688" cy="420688"/>
          </a:xfrm>
          <a:prstGeom prst="rect">
            <a:avLst/>
          </a:prstGeom>
        </p:spPr>
      </p:pic>
      <p:sp>
        <p:nvSpPr>
          <p:cNvPr id="5" name="Rectangle 4">
            <a:extLst>
              <a:ext uri="{FF2B5EF4-FFF2-40B4-BE49-F238E27FC236}">
                <a16:creationId xmlns:a16="http://schemas.microsoft.com/office/drawing/2014/main" id="{EB643873-AE14-4B83-839B-830F86B721AC}"/>
              </a:ext>
            </a:extLst>
          </p:cNvPr>
          <p:cNvSpPr/>
          <p:nvPr/>
        </p:nvSpPr>
        <p:spPr bwMode="auto">
          <a:xfrm>
            <a:off x="1221742" y="2633010"/>
            <a:ext cx="7052479" cy="358370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6" name="TextBox 5">
            <a:extLst>
              <a:ext uri="{FF2B5EF4-FFF2-40B4-BE49-F238E27FC236}">
                <a16:creationId xmlns:a16="http://schemas.microsoft.com/office/drawing/2014/main" id="{5B52DD40-0A32-43D4-93DA-96BF5D852227}"/>
              </a:ext>
            </a:extLst>
          </p:cNvPr>
          <p:cNvSpPr txBox="1"/>
          <p:nvPr/>
        </p:nvSpPr>
        <p:spPr>
          <a:xfrm>
            <a:off x="1693690" y="2274667"/>
            <a:ext cx="2742164" cy="276999"/>
          </a:xfrm>
          <a:prstGeom prst="rect">
            <a:avLst/>
          </a:prstGeom>
          <a:noFill/>
        </p:spPr>
        <p:txBody>
          <a:bodyPr wrap="square">
            <a:spAutoFit/>
          </a:bodyPr>
          <a:lstStyle/>
          <a:p>
            <a:r>
              <a:rPr lang="en-US" sz="1200" b="1" i="0" dirty="0">
                <a:solidFill>
                  <a:srgbClr val="222222"/>
                </a:solidFill>
                <a:effectLst/>
                <a:latin typeface="segoe-ui_normal"/>
              </a:rPr>
              <a:t>Test-FW-VN</a:t>
            </a:r>
            <a:r>
              <a:rPr lang="fr-FR" sz="1200" b="1" dirty="0"/>
              <a:t> </a:t>
            </a:r>
            <a:r>
              <a:rPr lang="fr-FR" sz="1200" dirty="0"/>
              <a:t>10.0.0.0/16</a:t>
            </a:r>
          </a:p>
        </p:txBody>
      </p:sp>
      <p:sp>
        <p:nvSpPr>
          <p:cNvPr id="7" name="Rectangle 6">
            <a:extLst>
              <a:ext uri="{FF2B5EF4-FFF2-40B4-BE49-F238E27FC236}">
                <a16:creationId xmlns:a16="http://schemas.microsoft.com/office/drawing/2014/main" id="{81744AD7-2636-4FCD-A2E4-7231A2D89207}"/>
              </a:ext>
            </a:extLst>
          </p:cNvPr>
          <p:cNvSpPr/>
          <p:nvPr/>
        </p:nvSpPr>
        <p:spPr bwMode="auto">
          <a:xfrm>
            <a:off x="1400528" y="4715080"/>
            <a:ext cx="3259255" cy="119407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8" name="TextBox 7">
            <a:extLst>
              <a:ext uri="{FF2B5EF4-FFF2-40B4-BE49-F238E27FC236}">
                <a16:creationId xmlns:a16="http://schemas.microsoft.com/office/drawing/2014/main" id="{50736542-F87B-419A-BC5B-A49F74A6C1B1}"/>
              </a:ext>
            </a:extLst>
          </p:cNvPr>
          <p:cNvSpPr txBox="1"/>
          <p:nvPr/>
        </p:nvSpPr>
        <p:spPr>
          <a:xfrm>
            <a:off x="1432087" y="1521234"/>
            <a:ext cx="1323754" cy="276999"/>
          </a:xfrm>
          <a:prstGeom prst="rect">
            <a:avLst/>
          </a:prstGeom>
          <a:noFill/>
        </p:spPr>
        <p:txBody>
          <a:bodyPr wrap="square">
            <a:spAutoFit/>
          </a:bodyPr>
          <a:lstStyle/>
          <a:p>
            <a:r>
              <a:rPr lang="en-US" sz="1200" b="1" i="0" dirty="0">
                <a:solidFill>
                  <a:srgbClr val="222222"/>
                </a:solidFill>
                <a:effectLst/>
                <a:latin typeface="segoe-ui_normal"/>
              </a:rPr>
              <a:t>AZ500LAB08</a:t>
            </a:r>
            <a:endParaRPr lang="fr-FR" sz="1200" b="1" dirty="0"/>
          </a:p>
        </p:txBody>
      </p:sp>
      <p:pic>
        <p:nvPicPr>
          <p:cNvPr id="9" name="Graphic 8">
            <a:extLst>
              <a:ext uri="{FF2B5EF4-FFF2-40B4-BE49-F238E27FC236}">
                <a16:creationId xmlns:a16="http://schemas.microsoft.com/office/drawing/2014/main" id="{358AE32E-CDB2-4109-AB02-C02FA1DAD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1685" y="1468817"/>
            <a:ext cx="383916" cy="383916"/>
          </a:xfrm>
          <a:prstGeom prst="rect">
            <a:avLst/>
          </a:prstGeom>
        </p:spPr>
      </p:pic>
      <p:sp>
        <p:nvSpPr>
          <p:cNvPr id="10" name="TextBox 9">
            <a:extLst>
              <a:ext uri="{FF2B5EF4-FFF2-40B4-BE49-F238E27FC236}">
                <a16:creationId xmlns:a16="http://schemas.microsoft.com/office/drawing/2014/main" id="{10D509BF-E461-4175-B9B1-5DAD6290B84B}"/>
              </a:ext>
            </a:extLst>
          </p:cNvPr>
          <p:cNvSpPr txBox="1"/>
          <p:nvPr/>
        </p:nvSpPr>
        <p:spPr>
          <a:xfrm>
            <a:off x="588263" y="1058807"/>
            <a:ext cx="1611133" cy="276999"/>
          </a:xfrm>
          <a:prstGeom prst="rect">
            <a:avLst/>
          </a:prstGeom>
          <a:noFill/>
        </p:spPr>
        <p:txBody>
          <a:bodyPr wrap="square">
            <a:spAutoFit/>
          </a:bodyPr>
          <a:lstStyle/>
          <a:p>
            <a:r>
              <a:rPr lang="fr-FR" sz="1200" b="1" dirty="0">
                <a:solidFill>
                  <a:srgbClr val="0070C0"/>
                </a:solidFill>
              </a:rPr>
              <a:t>Exercise1, Task1</a:t>
            </a:r>
          </a:p>
        </p:txBody>
      </p:sp>
      <p:sp>
        <p:nvSpPr>
          <p:cNvPr id="11" name="Rectangle 10">
            <a:extLst>
              <a:ext uri="{FF2B5EF4-FFF2-40B4-BE49-F238E27FC236}">
                <a16:creationId xmlns:a16="http://schemas.microsoft.com/office/drawing/2014/main" id="{5DC59E45-4A5B-4FCD-9724-26AD11B23087}"/>
              </a:ext>
            </a:extLst>
          </p:cNvPr>
          <p:cNvSpPr/>
          <p:nvPr/>
        </p:nvSpPr>
        <p:spPr bwMode="auto">
          <a:xfrm>
            <a:off x="1053223" y="1893584"/>
            <a:ext cx="8369746" cy="449171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14" name="TextBox 13">
            <a:extLst>
              <a:ext uri="{FF2B5EF4-FFF2-40B4-BE49-F238E27FC236}">
                <a16:creationId xmlns:a16="http://schemas.microsoft.com/office/drawing/2014/main" id="{570D9D18-2DB7-4F2E-9F8F-19376029A20C}"/>
              </a:ext>
            </a:extLst>
          </p:cNvPr>
          <p:cNvSpPr txBox="1"/>
          <p:nvPr/>
        </p:nvSpPr>
        <p:spPr>
          <a:xfrm>
            <a:off x="1340608" y="5889312"/>
            <a:ext cx="2403540" cy="276999"/>
          </a:xfrm>
          <a:prstGeom prst="rect">
            <a:avLst/>
          </a:prstGeom>
          <a:noFill/>
        </p:spPr>
        <p:txBody>
          <a:bodyPr wrap="square">
            <a:spAutoFit/>
          </a:bodyPr>
          <a:lstStyle/>
          <a:p>
            <a:r>
              <a:rPr lang="en-US" sz="1200" b="1" i="0" dirty="0">
                <a:solidFill>
                  <a:srgbClr val="222222"/>
                </a:solidFill>
                <a:effectLst/>
                <a:latin typeface="segoe-ui_normal"/>
              </a:rPr>
              <a:t>Workload-SN</a:t>
            </a:r>
            <a:r>
              <a:rPr lang="fr-FR" sz="1200" b="1" dirty="0"/>
              <a:t> </a:t>
            </a:r>
            <a:r>
              <a:rPr lang="fr-FR" sz="1200" dirty="0"/>
              <a:t>10.0.2.0/24</a:t>
            </a:r>
          </a:p>
        </p:txBody>
      </p:sp>
      <p:pic>
        <p:nvPicPr>
          <p:cNvPr id="15" name="Graphic 14">
            <a:extLst>
              <a:ext uri="{FF2B5EF4-FFF2-40B4-BE49-F238E27FC236}">
                <a16:creationId xmlns:a16="http://schemas.microsoft.com/office/drawing/2014/main" id="{32424DD9-9223-4EB2-B760-94B4092F18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92050" y="4948922"/>
            <a:ext cx="411161" cy="411161"/>
          </a:xfrm>
          <a:prstGeom prst="rect">
            <a:avLst/>
          </a:prstGeom>
        </p:spPr>
      </p:pic>
      <p:sp>
        <p:nvSpPr>
          <p:cNvPr id="16" name="TextBox 15">
            <a:extLst>
              <a:ext uri="{FF2B5EF4-FFF2-40B4-BE49-F238E27FC236}">
                <a16:creationId xmlns:a16="http://schemas.microsoft.com/office/drawing/2014/main" id="{CBDB6334-929C-4374-A157-63969F331A9F}"/>
              </a:ext>
            </a:extLst>
          </p:cNvPr>
          <p:cNvSpPr txBox="1"/>
          <p:nvPr/>
        </p:nvSpPr>
        <p:spPr>
          <a:xfrm>
            <a:off x="2823285" y="5378347"/>
            <a:ext cx="1348692" cy="646331"/>
          </a:xfrm>
          <a:prstGeom prst="rect">
            <a:avLst/>
          </a:prstGeom>
          <a:noFill/>
        </p:spPr>
        <p:txBody>
          <a:bodyPr wrap="square">
            <a:spAutoFit/>
          </a:bodyPr>
          <a:lstStyle/>
          <a:p>
            <a:pPr algn="ctr"/>
            <a:r>
              <a:rPr lang="fr-FR" sz="1200" b="1" dirty="0" err="1"/>
              <a:t>Srv</a:t>
            </a:r>
            <a:r>
              <a:rPr lang="fr-FR" sz="1200" b="1" dirty="0"/>
              <a:t>-Work</a:t>
            </a:r>
          </a:p>
          <a:p>
            <a:pPr algn="ctr"/>
            <a:r>
              <a:rPr lang="fr-FR" sz="1200" dirty="0"/>
              <a:t>10.0.2.4</a:t>
            </a:r>
          </a:p>
          <a:p>
            <a:pPr algn="ctr"/>
            <a:endParaRPr lang="fr-FR" sz="1200" b="1" dirty="0"/>
          </a:p>
        </p:txBody>
      </p:sp>
      <p:pic>
        <p:nvPicPr>
          <p:cNvPr id="19" name="Graphic 18">
            <a:extLst>
              <a:ext uri="{FF2B5EF4-FFF2-40B4-BE49-F238E27FC236}">
                <a16:creationId xmlns:a16="http://schemas.microsoft.com/office/drawing/2014/main" id="{191BD316-AB92-49B1-B52C-FED9B9FCE0D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51490" y="4930658"/>
            <a:ext cx="411161" cy="411161"/>
          </a:xfrm>
          <a:prstGeom prst="rect">
            <a:avLst/>
          </a:prstGeom>
        </p:spPr>
      </p:pic>
      <p:sp>
        <p:nvSpPr>
          <p:cNvPr id="20" name="TextBox 19">
            <a:extLst>
              <a:ext uri="{FF2B5EF4-FFF2-40B4-BE49-F238E27FC236}">
                <a16:creationId xmlns:a16="http://schemas.microsoft.com/office/drawing/2014/main" id="{7B3FE721-CD27-4ED8-8DBC-ACF520781D40}"/>
              </a:ext>
            </a:extLst>
          </p:cNvPr>
          <p:cNvSpPr txBox="1"/>
          <p:nvPr/>
        </p:nvSpPr>
        <p:spPr>
          <a:xfrm>
            <a:off x="6382725" y="5360083"/>
            <a:ext cx="1348692" cy="646331"/>
          </a:xfrm>
          <a:prstGeom prst="rect">
            <a:avLst/>
          </a:prstGeom>
          <a:noFill/>
        </p:spPr>
        <p:txBody>
          <a:bodyPr wrap="square">
            <a:spAutoFit/>
          </a:bodyPr>
          <a:lstStyle/>
          <a:p>
            <a:pPr algn="ctr"/>
            <a:r>
              <a:rPr lang="fr-FR" sz="1200" b="1" dirty="0" err="1"/>
              <a:t>Srv</a:t>
            </a:r>
            <a:r>
              <a:rPr lang="fr-FR" sz="1200" b="1" dirty="0"/>
              <a:t>-Jump</a:t>
            </a:r>
            <a:r>
              <a:rPr lang="en-US" sz="1200" b="1" i="0" dirty="0">
                <a:solidFill>
                  <a:srgbClr val="222222"/>
                </a:solidFill>
                <a:effectLst/>
                <a:latin typeface="segoe-ui_normal"/>
              </a:rPr>
              <a:t> </a:t>
            </a:r>
            <a:r>
              <a:rPr lang="fr-FR" sz="1200" dirty="0"/>
              <a:t>10.0.3.4</a:t>
            </a:r>
          </a:p>
          <a:p>
            <a:pPr algn="ctr"/>
            <a:endParaRPr lang="fr-FR" sz="1200" b="1" dirty="0"/>
          </a:p>
        </p:txBody>
      </p:sp>
      <p:sp>
        <p:nvSpPr>
          <p:cNvPr id="22" name="Rectangle 21">
            <a:extLst>
              <a:ext uri="{FF2B5EF4-FFF2-40B4-BE49-F238E27FC236}">
                <a16:creationId xmlns:a16="http://schemas.microsoft.com/office/drawing/2014/main" id="{3FE3EF80-303F-4277-B6B2-18A74798F881}"/>
              </a:ext>
            </a:extLst>
          </p:cNvPr>
          <p:cNvSpPr/>
          <p:nvPr/>
        </p:nvSpPr>
        <p:spPr bwMode="auto">
          <a:xfrm>
            <a:off x="3744148" y="2741315"/>
            <a:ext cx="2654404" cy="147973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23" name="TextBox 22">
            <a:extLst>
              <a:ext uri="{FF2B5EF4-FFF2-40B4-BE49-F238E27FC236}">
                <a16:creationId xmlns:a16="http://schemas.microsoft.com/office/drawing/2014/main" id="{F78CC4F8-BE3E-4C05-AE1A-0488A8688D1C}"/>
              </a:ext>
            </a:extLst>
          </p:cNvPr>
          <p:cNvSpPr txBox="1"/>
          <p:nvPr/>
        </p:nvSpPr>
        <p:spPr>
          <a:xfrm>
            <a:off x="3704083" y="4227921"/>
            <a:ext cx="2735490" cy="276999"/>
          </a:xfrm>
          <a:prstGeom prst="rect">
            <a:avLst/>
          </a:prstGeom>
          <a:noFill/>
        </p:spPr>
        <p:txBody>
          <a:bodyPr wrap="square">
            <a:spAutoFit/>
          </a:bodyPr>
          <a:lstStyle/>
          <a:p>
            <a:r>
              <a:rPr lang="en-US" sz="1200" b="1" i="0" dirty="0" err="1">
                <a:solidFill>
                  <a:srgbClr val="222222"/>
                </a:solidFill>
                <a:effectLst/>
                <a:latin typeface="segoe-ui_normal"/>
              </a:rPr>
              <a:t>AzureFirewallSubnet</a:t>
            </a:r>
            <a:r>
              <a:rPr lang="fr-FR" sz="1200" b="1" dirty="0"/>
              <a:t> </a:t>
            </a:r>
            <a:r>
              <a:rPr lang="fr-FR" sz="1200" dirty="0"/>
              <a:t>10.0.1.0/24</a:t>
            </a:r>
          </a:p>
        </p:txBody>
      </p:sp>
      <p:sp>
        <p:nvSpPr>
          <p:cNvPr id="24" name="Rectangle 23">
            <a:extLst>
              <a:ext uri="{FF2B5EF4-FFF2-40B4-BE49-F238E27FC236}">
                <a16:creationId xmlns:a16="http://schemas.microsoft.com/office/drawing/2014/main" id="{7FA02E74-36FB-4478-B42D-C43A70A142E3}"/>
              </a:ext>
            </a:extLst>
          </p:cNvPr>
          <p:cNvSpPr/>
          <p:nvPr/>
        </p:nvSpPr>
        <p:spPr bwMode="auto">
          <a:xfrm>
            <a:off x="5935855" y="4715080"/>
            <a:ext cx="2075283" cy="119407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25" name="TextBox 24">
            <a:extLst>
              <a:ext uri="{FF2B5EF4-FFF2-40B4-BE49-F238E27FC236}">
                <a16:creationId xmlns:a16="http://schemas.microsoft.com/office/drawing/2014/main" id="{9D256202-5CC1-494E-B8A5-B32B5CC72D3F}"/>
              </a:ext>
            </a:extLst>
          </p:cNvPr>
          <p:cNvSpPr txBox="1"/>
          <p:nvPr/>
        </p:nvSpPr>
        <p:spPr>
          <a:xfrm>
            <a:off x="5870681" y="5884811"/>
            <a:ext cx="2403540" cy="276999"/>
          </a:xfrm>
          <a:prstGeom prst="rect">
            <a:avLst/>
          </a:prstGeom>
          <a:noFill/>
        </p:spPr>
        <p:txBody>
          <a:bodyPr wrap="square">
            <a:spAutoFit/>
          </a:bodyPr>
          <a:lstStyle/>
          <a:p>
            <a:r>
              <a:rPr lang="en-US" sz="1200" b="1" i="0" dirty="0">
                <a:solidFill>
                  <a:srgbClr val="222222"/>
                </a:solidFill>
                <a:effectLst/>
                <a:latin typeface="segoe-ui_normal"/>
              </a:rPr>
              <a:t>Jump-SN</a:t>
            </a:r>
            <a:r>
              <a:rPr lang="fr-FR" sz="1200" b="1" dirty="0"/>
              <a:t> </a:t>
            </a:r>
            <a:r>
              <a:rPr lang="fr-FR" sz="1200" dirty="0"/>
              <a:t>10.0.3.0/24</a:t>
            </a:r>
          </a:p>
        </p:txBody>
      </p:sp>
      <p:sp>
        <p:nvSpPr>
          <p:cNvPr id="31" name="Rectangle 30">
            <a:extLst>
              <a:ext uri="{FF2B5EF4-FFF2-40B4-BE49-F238E27FC236}">
                <a16:creationId xmlns:a16="http://schemas.microsoft.com/office/drawing/2014/main" id="{06BDCC3F-8051-4803-A1F2-6F8494290E6F}"/>
              </a:ext>
            </a:extLst>
          </p:cNvPr>
          <p:cNvSpPr/>
          <p:nvPr/>
        </p:nvSpPr>
        <p:spPr bwMode="auto">
          <a:xfrm>
            <a:off x="1518935" y="4905727"/>
            <a:ext cx="1449957" cy="837014"/>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a:extLst>
              <a:ext uri="{FF2B5EF4-FFF2-40B4-BE49-F238E27FC236}">
                <a16:creationId xmlns:a16="http://schemas.microsoft.com/office/drawing/2014/main" id="{2A6B27AD-19EA-48EF-87AE-6D5D1481E49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16442" y="3215296"/>
            <a:ext cx="509815" cy="509815"/>
          </a:xfrm>
          <a:prstGeom prst="rect">
            <a:avLst/>
          </a:prstGeom>
        </p:spPr>
      </p:pic>
      <p:sp>
        <p:nvSpPr>
          <p:cNvPr id="28" name="TextBox 27">
            <a:extLst>
              <a:ext uri="{FF2B5EF4-FFF2-40B4-BE49-F238E27FC236}">
                <a16:creationId xmlns:a16="http://schemas.microsoft.com/office/drawing/2014/main" id="{D29E1E5B-BCF6-4237-9DDC-6B6F426F7487}"/>
              </a:ext>
            </a:extLst>
          </p:cNvPr>
          <p:cNvSpPr txBox="1"/>
          <p:nvPr/>
        </p:nvSpPr>
        <p:spPr>
          <a:xfrm>
            <a:off x="4397077" y="3745537"/>
            <a:ext cx="1348692" cy="646331"/>
          </a:xfrm>
          <a:prstGeom prst="rect">
            <a:avLst/>
          </a:prstGeom>
          <a:noFill/>
        </p:spPr>
        <p:txBody>
          <a:bodyPr wrap="square">
            <a:spAutoFit/>
          </a:bodyPr>
          <a:lstStyle/>
          <a:p>
            <a:pPr algn="ctr"/>
            <a:r>
              <a:rPr lang="fr-FR" sz="1200" b="1" dirty="0"/>
              <a:t>Test-FW01</a:t>
            </a:r>
          </a:p>
          <a:p>
            <a:pPr algn="ctr"/>
            <a:r>
              <a:rPr lang="fr-FR" sz="1200" dirty="0"/>
              <a:t>10.0.1.4</a:t>
            </a:r>
          </a:p>
          <a:p>
            <a:pPr algn="ctr"/>
            <a:endParaRPr lang="fr-FR" sz="1200" b="1" dirty="0"/>
          </a:p>
        </p:txBody>
      </p:sp>
      <p:sp>
        <p:nvSpPr>
          <p:cNvPr id="32" name="TextBox 31">
            <a:extLst>
              <a:ext uri="{FF2B5EF4-FFF2-40B4-BE49-F238E27FC236}">
                <a16:creationId xmlns:a16="http://schemas.microsoft.com/office/drawing/2014/main" id="{DB69CB02-767C-47ED-8F89-D434A59DFBF9}"/>
              </a:ext>
            </a:extLst>
          </p:cNvPr>
          <p:cNvSpPr txBox="1"/>
          <p:nvPr/>
        </p:nvSpPr>
        <p:spPr>
          <a:xfrm>
            <a:off x="1470691" y="4868360"/>
            <a:ext cx="1889743" cy="276999"/>
          </a:xfrm>
          <a:prstGeom prst="rect">
            <a:avLst/>
          </a:prstGeom>
          <a:noFill/>
        </p:spPr>
        <p:txBody>
          <a:bodyPr wrap="square">
            <a:spAutoFit/>
          </a:bodyPr>
          <a:lstStyle/>
          <a:p>
            <a:r>
              <a:rPr lang="fr-FR" sz="1200" b="1" dirty="0">
                <a:solidFill>
                  <a:srgbClr val="0070C0"/>
                </a:solidFill>
              </a:rPr>
              <a:t>Exercise1, Task6</a:t>
            </a:r>
          </a:p>
        </p:txBody>
      </p:sp>
      <p:sp>
        <p:nvSpPr>
          <p:cNvPr id="38" name="Rectangle 37">
            <a:extLst>
              <a:ext uri="{FF2B5EF4-FFF2-40B4-BE49-F238E27FC236}">
                <a16:creationId xmlns:a16="http://schemas.microsoft.com/office/drawing/2014/main" id="{987BE594-7E49-447D-9B41-14C633ACC7E7}"/>
              </a:ext>
            </a:extLst>
          </p:cNvPr>
          <p:cNvSpPr/>
          <p:nvPr/>
        </p:nvSpPr>
        <p:spPr bwMode="auto">
          <a:xfrm>
            <a:off x="1372388" y="3177641"/>
            <a:ext cx="1423705" cy="139104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1B3FAFFD-7A30-4D9B-8268-EDD1B36DE6A5}"/>
              </a:ext>
            </a:extLst>
          </p:cNvPr>
          <p:cNvSpPr txBox="1"/>
          <p:nvPr/>
        </p:nvSpPr>
        <p:spPr>
          <a:xfrm>
            <a:off x="1324144" y="3140274"/>
            <a:ext cx="1611133" cy="276999"/>
          </a:xfrm>
          <a:prstGeom prst="rect">
            <a:avLst/>
          </a:prstGeom>
          <a:noFill/>
        </p:spPr>
        <p:txBody>
          <a:bodyPr wrap="square">
            <a:spAutoFit/>
          </a:bodyPr>
          <a:lstStyle/>
          <a:p>
            <a:r>
              <a:rPr lang="fr-FR" sz="1200" b="1" dirty="0">
                <a:solidFill>
                  <a:srgbClr val="0070C0"/>
                </a:solidFill>
              </a:rPr>
              <a:t>Exercise1, Task3</a:t>
            </a:r>
          </a:p>
        </p:txBody>
      </p:sp>
      <p:pic>
        <p:nvPicPr>
          <p:cNvPr id="34" name="Graphic 33">
            <a:extLst>
              <a:ext uri="{FF2B5EF4-FFF2-40B4-BE49-F238E27FC236}">
                <a16:creationId xmlns:a16="http://schemas.microsoft.com/office/drawing/2014/main" id="{4F37D302-9AF4-481D-8686-E37D96729BB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87880" y="3942231"/>
            <a:ext cx="371466" cy="371466"/>
          </a:xfrm>
          <a:prstGeom prst="rect">
            <a:avLst/>
          </a:prstGeom>
        </p:spPr>
      </p:pic>
      <p:sp>
        <p:nvSpPr>
          <p:cNvPr id="35" name="TextBox 34">
            <a:extLst>
              <a:ext uri="{FF2B5EF4-FFF2-40B4-BE49-F238E27FC236}">
                <a16:creationId xmlns:a16="http://schemas.microsoft.com/office/drawing/2014/main" id="{6F69AD31-A1C1-47B4-9CE7-702C7F9387C3}"/>
              </a:ext>
            </a:extLst>
          </p:cNvPr>
          <p:cNvSpPr txBox="1"/>
          <p:nvPr/>
        </p:nvSpPr>
        <p:spPr>
          <a:xfrm>
            <a:off x="1431567" y="3687109"/>
            <a:ext cx="1348692" cy="276999"/>
          </a:xfrm>
          <a:prstGeom prst="rect">
            <a:avLst/>
          </a:prstGeom>
          <a:noFill/>
        </p:spPr>
        <p:txBody>
          <a:bodyPr wrap="square">
            <a:spAutoFit/>
          </a:bodyPr>
          <a:lstStyle/>
          <a:p>
            <a:pPr algn="ctr"/>
            <a:r>
              <a:rPr lang="fr-FR" sz="1200" b="1" dirty="0"/>
              <a:t>Firewall-route</a:t>
            </a:r>
          </a:p>
        </p:txBody>
      </p:sp>
      <p:cxnSp>
        <p:nvCxnSpPr>
          <p:cNvPr id="41" name="Straight Arrow Connector 40">
            <a:extLst>
              <a:ext uri="{FF2B5EF4-FFF2-40B4-BE49-F238E27FC236}">
                <a16:creationId xmlns:a16="http://schemas.microsoft.com/office/drawing/2014/main" id="{CC50D216-F8C5-4413-A569-F84ACB2BEB8B}"/>
              </a:ext>
            </a:extLst>
          </p:cNvPr>
          <p:cNvCxnSpPr>
            <a:cxnSpLocks/>
          </p:cNvCxnSpPr>
          <p:nvPr/>
        </p:nvCxnSpPr>
        <p:spPr>
          <a:xfrm>
            <a:off x="2078484" y="4313697"/>
            <a:ext cx="0" cy="40138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3" name="Graphic 42">
            <a:extLst>
              <a:ext uri="{FF2B5EF4-FFF2-40B4-BE49-F238E27FC236}">
                <a16:creationId xmlns:a16="http://schemas.microsoft.com/office/drawing/2014/main" id="{E6DC7C41-A359-4609-B63A-8DC72867DE5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76775" y="1965104"/>
            <a:ext cx="428963" cy="428963"/>
          </a:xfrm>
          <a:prstGeom prst="rect">
            <a:avLst/>
          </a:prstGeom>
        </p:spPr>
      </p:pic>
      <p:pic>
        <p:nvPicPr>
          <p:cNvPr id="44" name="Graphic 43">
            <a:extLst>
              <a:ext uri="{FF2B5EF4-FFF2-40B4-BE49-F238E27FC236}">
                <a16:creationId xmlns:a16="http://schemas.microsoft.com/office/drawing/2014/main" id="{2AFC604A-0E51-4CE7-BB36-118D3ED32B3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10436" y="4912856"/>
            <a:ext cx="428963" cy="428963"/>
          </a:xfrm>
          <a:prstGeom prst="rect">
            <a:avLst/>
          </a:prstGeom>
        </p:spPr>
      </p:pic>
      <p:sp>
        <p:nvSpPr>
          <p:cNvPr id="45" name="TextBox 44">
            <a:extLst>
              <a:ext uri="{FF2B5EF4-FFF2-40B4-BE49-F238E27FC236}">
                <a16:creationId xmlns:a16="http://schemas.microsoft.com/office/drawing/2014/main" id="{10CD8218-15C6-4D59-899A-FA57080C902D}"/>
              </a:ext>
            </a:extLst>
          </p:cNvPr>
          <p:cNvSpPr txBox="1"/>
          <p:nvPr/>
        </p:nvSpPr>
        <p:spPr>
          <a:xfrm>
            <a:off x="4568110" y="2305391"/>
            <a:ext cx="1367745" cy="276999"/>
          </a:xfrm>
          <a:prstGeom prst="rect">
            <a:avLst/>
          </a:prstGeom>
          <a:noFill/>
        </p:spPr>
        <p:txBody>
          <a:bodyPr wrap="square">
            <a:spAutoFit/>
          </a:bodyPr>
          <a:lstStyle/>
          <a:p>
            <a:r>
              <a:rPr lang="en-US" sz="1200" b="1" i="0" dirty="0">
                <a:solidFill>
                  <a:srgbClr val="222222"/>
                </a:solidFill>
                <a:effectLst/>
                <a:latin typeface="segoe-ui_normal"/>
              </a:rPr>
              <a:t>TEST-FW-PIP</a:t>
            </a:r>
            <a:endParaRPr lang="fr-FR" sz="1200" dirty="0"/>
          </a:p>
        </p:txBody>
      </p:sp>
      <p:sp>
        <p:nvSpPr>
          <p:cNvPr id="46" name="TextBox 45">
            <a:extLst>
              <a:ext uri="{FF2B5EF4-FFF2-40B4-BE49-F238E27FC236}">
                <a16:creationId xmlns:a16="http://schemas.microsoft.com/office/drawing/2014/main" id="{21B13E2E-F1AB-4629-8058-C07057F2B738}"/>
              </a:ext>
            </a:extLst>
          </p:cNvPr>
          <p:cNvSpPr txBox="1"/>
          <p:nvPr/>
        </p:nvSpPr>
        <p:spPr>
          <a:xfrm>
            <a:off x="8267559" y="5360083"/>
            <a:ext cx="1415615" cy="276999"/>
          </a:xfrm>
          <a:prstGeom prst="rect">
            <a:avLst/>
          </a:prstGeom>
          <a:noFill/>
        </p:spPr>
        <p:txBody>
          <a:bodyPr wrap="square">
            <a:spAutoFit/>
          </a:bodyPr>
          <a:lstStyle/>
          <a:p>
            <a:r>
              <a:rPr lang="en-US" sz="1200" b="1" i="0" dirty="0" err="1">
                <a:solidFill>
                  <a:srgbClr val="222222"/>
                </a:solidFill>
                <a:effectLst/>
                <a:latin typeface="segoe-ui_normal"/>
              </a:rPr>
              <a:t>Srv</a:t>
            </a:r>
            <a:r>
              <a:rPr lang="en-US" sz="1200" b="1" i="0" dirty="0">
                <a:solidFill>
                  <a:srgbClr val="222222"/>
                </a:solidFill>
                <a:effectLst/>
                <a:latin typeface="segoe-ui_normal"/>
              </a:rPr>
              <a:t>-Jump-PIP</a:t>
            </a:r>
            <a:endParaRPr lang="fr-FR" sz="1200" dirty="0"/>
          </a:p>
        </p:txBody>
      </p:sp>
      <p:sp>
        <p:nvSpPr>
          <p:cNvPr id="47" name="Rectangle 46">
            <a:extLst>
              <a:ext uri="{FF2B5EF4-FFF2-40B4-BE49-F238E27FC236}">
                <a16:creationId xmlns:a16="http://schemas.microsoft.com/office/drawing/2014/main" id="{7F17885A-07BE-4DBE-B162-C933B965D299}"/>
              </a:ext>
            </a:extLst>
          </p:cNvPr>
          <p:cNvSpPr/>
          <p:nvPr/>
        </p:nvSpPr>
        <p:spPr bwMode="auto">
          <a:xfrm>
            <a:off x="9912822" y="4610017"/>
            <a:ext cx="1993142" cy="127141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48" name="TextBox 47">
            <a:extLst>
              <a:ext uri="{FF2B5EF4-FFF2-40B4-BE49-F238E27FC236}">
                <a16:creationId xmlns:a16="http://schemas.microsoft.com/office/drawing/2014/main" id="{4F3AE0BF-0614-4E89-975D-E632AB0C2CAB}"/>
              </a:ext>
            </a:extLst>
          </p:cNvPr>
          <p:cNvSpPr txBox="1"/>
          <p:nvPr/>
        </p:nvSpPr>
        <p:spPr>
          <a:xfrm>
            <a:off x="9892061" y="4610017"/>
            <a:ext cx="2568034" cy="276999"/>
          </a:xfrm>
          <a:prstGeom prst="rect">
            <a:avLst/>
          </a:prstGeom>
          <a:noFill/>
        </p:spPr>
        <p:txBody>
          <a:bodyPr wrap="square">
            <a:spAutoFit/>
          </a:bodyPr>
          <a:lstStyle/>
          <a:p>
            <a:r>
              <a:rPr lang="fr-FR" sz="1200" b="1" dirty="0">
                <a:solidFill>
                  <a:srgbClr val="0070C0"/>
                </a:solidFill>
              </a:rPr>
              <a:t>Exercise1, Task7</a:t>
            </a:r>
          </a:p>
        </p:txBody>
      </p:sp>
      <p:pic>
        <p:nvPicPr>
          <p:cNvPr id="49" name="Graphic 48" descr="Laptop with solid fill">
            <a:extLst>
              <a:ext uri="{FF2B5EF4-FFF2-40B4-BE49-F238E27FC236}">
                <a16:creationId xmlns:a16="http://schemas.microsoft.com/office/drawing/2014/main" id="{30F80BBE-324F-45CE-B8A6-D5EA8920E35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501452" y="4841208"/>
            <a:ext cx="721441" cy="721441"/>
          </a:xfrm>
          <a:prstGeom prst="rect">
            <a:avLst/>
          </a:prstGeom>
        </p:spPr>
      </p:pic>
      <p:sp>
        <p:nvSpPr>
          <p:cNvPr id="50" name="TextBox 49">
            <a:extLst>
              <a:ext uri="{FF2B5EF4-FFF2-40B4-BE49-F238E27FC236}">
                <a16:creationId xmlns:a16="http://schemas.microsoft.com/office/drawing/2014/main" id="{4A8D15C1-DD74-429B-8647-9B5506A75E81}"/>
              </a:ext>
            </a:extLst>
          </p:cNvPr>
          <p:cNvSpPr txBox="1"/>
          <p:nvPr/>
        </p:nvSpPr>
        <p:spPr>
          <a:xfrm>
            <a:off x="10232979" y="5465571"/>
            <a:ext cx="1348692" cy="461665"/>
          </a:xfrm>
          <a:prstGeom prst="rect">
            <a:avLst/>
          </a:prstGeom>
          <a:noFill/>
        </p:spPr>
        <p:txBody>
          <a:bodyPr wrap="square">
            <a:spAutoFit/>
          </a:bodyPr>
          <a:lstStyle/>
          <a:p>
            <a:pPr algn="ctr"/>
            <a:r>
              <a:rPr lang="fr-FR" sz="1200" b="1" dirty="0" err="1"/>
              <a:t>Your</a:t>
            </a:r>
            <a:r>
              <a:rPr lang="fr-FR" sz="1200" b="1" dirty="0"/>
              <a:t> PC</a:t>
            </a:r>
            <a:endParaRPr lang="fr-FR" sz="1200" dirty="0"/>
          </a:p>
          <a:p>
            <a:pPr algn="ctr"/>
            <a:endParaRPr lang="fr-FR" sz="1200" b="1" dirty="0"/>
          </a:p>
        </p:txBody>
      </p:sp>
      <p:cxnSp>
        <p:nvCxnSpPr>
          <p:cNvPr id="52" name="Straight Arrow Connector 51">
            <a:extLst>
              <a:ext uri="{FF2B5EF4-FFF2-40B4-BE49-F238E27FC236}">
                <a16:creationId xmlns:a16="http://schemas.microsoft.com/office/drawing/2014/main" id="{4F1EAA52-FEBE-4253-A1DB-3CB6B1CA7C20}"/>
              </a:ext>
            </a:extLst>
          </p:cNvPr>
          <p:cNvCxnSpPr/>
          <p:nvPr/>
        </p:nvCxnSpPr>
        <p:spPr>
          <a:xfrm flipH="1">
            <a:off x="9039399" y="5146793"/>
            <a:ext cx="1596774" cy="0"/>
          </a:xfrm>
          <a:prstGeom prst="straightConnector1">
            <a:avLst/>
          </a:prstGeom>
          <a:ln>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614D1B3-9D64-4591-BBFC-492890D811C5}"/>
              </a:ext>
            </a:extLst>
          </p:cNvPr>
          <p:cNvCxnSpPr>
            <a:cxnSpLocks/>
          </p:cNvCxnSpPr>
          <p:nvPr/>
        </p:nvCxnSpPr>
        <p:spPr>
          <a:xfrm flipH="1">
            <a:off x="7313714" y="5132650"/>
            <a:ext cx="1124756" cy="0"/>
          </a:xfrm>
          <a:prstGeom prst="straightConnector1">
            <a:avLst/>
          </a:prstGeom>
          <a:ln>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88F4F17-A2FB-48DA-9B3E-6B47E0D1F557}"/>
              </a:ext>
            </a:extLst>
          </p:cNvPr>
          <p:cNvCxnSpPr>
            <a:cxnSpLocks/>
          </p:cNvCxnSpPr>
          <p:nvPr/>
        </p:nvCxnSpPr>
        <p:spPr>
          <a:xfrm flipH="1" flipV="1">
            <a:off x="3801355" y="5146797"/>
            <a:ext cx="2857029" cy="1"/>
          </a:xfrm>
          <a:prstGeom prst="straightConnector1">
            <a:avLst/>
          </a:prstGeom>
          <a:ln>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2D5F0-15B1-4E2E-9A02-FA3085B851FE}"/>
              </a:ext>
            </a:extLst>
          </p:cNvPr>
          <p:cNvSpPr txBox="1"/>
          <p:nvPr/>
        </p:nvSpPr>
        <p:spPr>
          <a:xfrm>
            <a:off x="1518935" y="5110780"/>
            <a:ext cx="1329313" cy="646331"/>
          </a:xfrm>
          <a:prstGeom prst="rect">
            <a:avLst/>
          </a:prstGeom>
          <a:noFill/>
        </p:spPr>
        <p:txBody>
          <a:bodyPr wrap="square">
            <a:spAutoFit/>
          </a:bodyPr>
          <a:lstStyle/>
          <a:p>
            <a:pPr algn="ctr"/>
            <a:r>
              <a:rPr lang="en-US" sz="1200" b="1" dirty="0"/>
              <a:t>Configure the virtual machine DNS servers</a:t>
            </a:r>
            <a:endParaRPr lang="fr-FR" sz="1200" b="1" dirty="0"/>
          </a:p>
        </p:txBody>
      </p:sp>
      <p:cxnSp>
        <p:nvCxnSpPr>
          <p:cNvPr id="73" name="Straight Arrow Connector 72">
            <a:extLst>
              <a:ext uri="{FF2B5EF4-FFF2-40B4-BE49-F238E27FC236}">
                <a16:creationId xmlns:a16="http://schemas.microsoft.com/office/drawing/2014/main" id="{CB1291D5-103C-4A22-9A67-E392716C44AE}"/>
              </a:ext>
            </a:extLst>
          </p:cNvPr>
          <p:cNvCxnSpPr>
            <a:cxnSpLocks/>
          </p:cNvCxnSpPr>
          <p:nvPr/>
        </p:nvCxnSpPr>
        <p:spPr>
          <a:xfrm>
            <a:off x="2909615" y="5053123"/>
            <a:ext cx="265385"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5A4ACBCC-B1F3-41EF-963C-5A32D9259552}"/>
              </a:ext>
            </a:extLst>
          </p:cNvPr>
          <p:cNvCxnSpPr>
            <a:stCxn id="15" idx="0"/>
            <a:endCxn id="27" idx="1"/>
          </p:cNvCxnSpPr>
          <p:nvPr/>
        </p:nvCxnSpPr>
        <p:spPr>
          <a:xfrm rot="5400000" flipH="1" flipV="1">
            <a:off x="3417677" y="3550158"/>
            <a:ext cx="1478718" cy="1318811"/>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892D657-A7C4-400B-A6E4-34A6F442EAD9}"/>
              </a:ext>
            </a:extLst>
          </p:cNvPr>
          <p:cNvCxnSpPr/>
          <p:nvPr/>
        </p:nvCxnSpPr>
        <p:spPr>
          <a:xfrm flipV="1">
            <a:off x="5071349" y="2502372"/>
            <a:ext cx="0" cy="64533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71336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958A-6EB4-4ACB-8DAF-0BC363B34042}"/>
              </a:ext>
            </a:extLst>
          </p:cNvPr>
          <p:cNvSpPr>
            <a:spLocks noGrp="1"/>
          </p:cNvSpPr>
          <p:nvPr>
            <p:ph type="title"/>
          </p:nvPr>
        </p:nvSpPr>
        <p:spPr/>
        <p:txBody>
          <a:bodyPr/>
          <a:lstStyle/>
          <a:p>
            <a:r>
              <a:rPr lang="en-US" dirty="0">
                <a:cs typeface="Segoe UI"/>
              </a:rPr>
              <a:t>Lab 09 – </a:t>
            </a:r>
            <a:r>
              <a:rPr lang="en-US" dirty="0">
                <a:cs typeface="Segoe UI Semilight"/>
              </a:rPr>
              <a:t>Configuring and Securing ACR and AKS</a:t>
            </a:r>
            <a:endParaRPr lang="en-US" dirty="0">
              <a:cs typeface="Segoe UI"/>
            </a:endParaRPr>
          </a:p>
        </p:txBody>
      </p:sp>
      <p:sp>
        <p:nvSpPr>
          <p:cNvPr id="5" name="Rectangle 4">
            <a:extLst>
              <a:ext uri="{FF2B5EF4-FFF2-40B4-BE49-F238E27FC236}">
                <a16:creationId xmlns:a16="http://schemas.microsoft.com/office/drawing/2014/main" id="{17555ADD-9E3C-4EA2-A3D7-D2FAD59FB4DC}"/>
              </a:ext>
            </a:extLst>
          </p:cNvPr>
          <p:cNvSpPr/>
          <p:nvPr/>
        </p:nvSpPr>
        <p:spPr bwMode="auto">
          <a:xfrm>
            <a:off x="509618" y="1224162"/>
            <a:ext cx="6338458" cy="61546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an Azure Container Registry</a:t>
            </a:r>
          </a:p>
        </p:txBody>
      </p:sp>
      <p:sp>
        <p:nvSpPr>
          <p:cNvPr id="8" name="Rectangle 7">
            <a:extLst>
              <a:ext uri="{FF2B5EF4-FFF2-40B4-BE49-F238E27FC236}">
                <a16:creationId xmlns:a16="http://schemas.microsoft.com/office/drawing/2014/main" id="{50AB6B30-5A88-4CC0-8D23-ECB0374CC385}"/>
              </a:ext>
            </a:extLst>
          </p:cNvPr>
          <p:cNvSpPr/>
          <p:nvPr/>
        </p:nvSpPr>
        <p:spPr bwMode="auto">
          <a:xfrm>
            <a:off x="509618" y="2037540"/>
            <a:ext cx="6338458" cy="615465"/>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 Dockerfile, build a container and push it to ACR</a:t>
            </a:r>
          </a:p>
        </p:txBody>
      </p:sp>
      <p:sp>
        <p:nvSpPr>
          <p:cNvPr id="9" name="Rectangle 8">
            <a:extLst>
              <a:ext uri="{FF2B5EF4-FFF2-40B4-BE49-F238E27FC236}">
                <a16:creationId xmlns:a16="http://schemas.microsoft.com/office/drawing/2014/main" id="{58F2BF8B-88C4-49B6-AB3C-9DF1A6019421}"/>
              </a:ext>
            </a:extLst>
          </p:cNvPr>
          <p:cNvSpPr/>
          <p:nvPr/>
        </p:nvSpPr>
        <p:spPr bwMode="auto">
          <a:xfrm>
            <a:off x="509618" y="2850918"/>
            <a:ext cx="6338458" cy="73903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Create an Azure Kubernetes Service</a:t>
            </a:r>
          </a:p>
        </p:txBody>
      </p:sp>
      <p:sp>
        <p:nvSpPr>
          <p:cNvPr id="10" name="Rectangle 9">
            <a:extLst>
              <a:ext uri="{FF2B5EF4-FFF2-40B4-BE49-F238E27FC236}">
                <a16:creationId xmlns:a16="http://schemas.microsoft.com/office/drawing/2014/main" id="{2FE5896B-B744-4EA2-9391-2CF7F86CB41A}"/>
              </a:ext>
            </a:extLst>
          </p:cNvPr>
          <p:cNvSpPr/>
          <p:nvPr/>
        </p:nvSpPr>
        <p:spPr bwMode="auto">
          <a:xfrm>
            <a:off x="509618" y="3787867"/>
            <a:ext cx="6338458" cy="73903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Give AKS permission to access the ACR </a:t>
            </a:r>
          </a:p>
        </p:txBody>
      </p:sp>
      <p:sp>
        <p:nvSpPr>
          <p:cNvPr id="11" name="Rectangle 10">
            <a:extLst>
              <a:ext uri="{FF2B5EF4-FFF2-40B4-BE49-F238E27FC236}">
                <a16:creationId xmlns:a16="http://schemas.microsoft.com/office/drawing/2014/main" id="{B93016D8-01AB-4BD9-9612-9C4AB8E1AF16}"/>
              </a:ext>
            </a:extLst>
          </p:cNvPr>
          <p:cNvSpPr/>
          <p:nvPr/>
        </p:nvSpPr>
        <p:spPr bwMode="auto">
          <a:xfrm>
            <a:off x="509618" y="4724816"/>
            <a:ext cx="6338458" cy="73903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Deploy an external facing container and test</a:t>
            </a:r>
          </a:p>
        </p:txBody>
      </p:sp>
      <p:sp>
        <p:nvSpPr>
          <p:cNvPr id="12" name="Rectangle 11">
            <a:extLst>
              <a:ext uri="{FF2B5EF4-FFF2-40B4-BE49-F238E27FC236}">
                <a16:creationId xmlns:a16="http://schemas.microsoft.com/office/drawing/2014/main" id="{3623A2E9-FF00-4BF1-A13F-9FA26287881B}"/>
              </a:ext>
            </a:extLst>
          </p:cNvPr>
          <p:cNvSpPr/>
          <p:nvPr/>
        </p:nvSpPr>
        <p:spPr bwMode="auto">
          <a:xfrm>
            <a:off x="509618" y="5661764"/>
            <a:ext cx="6338458" cy="739036"/>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932742"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panose="020B0502040204020203" pitchFamily="34" charset="0"/>
                <a:ea typeface="+mn-ea"/>
                <a:cs typeface="Segoe UI" panose="020B0502040204020203" pitchFamily="34" charset="0"/>
              </a:rPr>
              <a:t>Deploy an internal facing container and test</a:t>
            </a:r>
          </a:p>
        </p:txBody>
      </p:sp>
      <p:grpSp>
        <p:nvGrpSpPr>
          <p:cNvPr id="51" name="Group 50" descr="An AKS cluster has two containers one internally facing and one externally facing. The AKS cluster connects to the ACR which has images build from a Dockerfile. ">
            <a:extLst>
              <a:ext uri="{FF2B5EF4-FFF2-40B4-BE49-F238E27FC236}">
                <a16:creationId xmlns:a16="http://schemas.microsoft.com/office/drawing/2014/main" id="{4FFA4497-D36D-4EE6-9318-91312B84B0E5}"/>
              </a:ext>
            </a:extLst>
          </p:cNvPr>
          <p:cNvGrpSpPr/>
          <p:nvPr/>
        </p:nvGrpSpPr>
        <p:grpSpPr>
          <a:xfrm>
            <a:off x="7525094" y="1599358"/>
            <a:ext cx="4145088" cy="4378838"/>
            <a:chOff x="7525094" y="1599358"/>
            <a:chExt cx="4145088" cy="4378837"/>
          </a:xfrm>
        </p:grpSpPr>
        <p:graphicFrame>
          <p:nvGraphicFramePr>
            <p:cNvPr id="4" name="Object 3">
              <a:extLst>
                <a:ext uri="{FF2B5EF4-FFF2-40B4-BE49-F238E27FC236}">
                  <a16:creationId xmlns:a16="http://schemas.microsoft.com/office/drawing/2014/main" id="{8C19278B-1739-4A2C-A502-FCF82BDFB1EA}"/>
                </a:ext>
              </a:extLst>
            </p:cNvPr>
            <p:cNvGraphicFramePr>
              <a:graphicFrameLocks noChangeAspect="1"/>
            </p:cNvGraphicFramePr>
            <p:nvPr>
              <p:extLst>
                <p:ext uri="{D42A27DB-BD31-4B8C-83A1-F6EECF244321}">
                  <p14:modId xmlns:p14="http://schemas.microsoft.com/office/powerpoint/2010/main" val="4252383150"/>
                </p:ext>
              </p:extLst>
            </p:nvPr>
          </p:nvGraphicFramePr>
          <p:xfrm>
            <a:off x="9364549" y="1599358"/>
            <a:ext cx="1026197" cy="883669"/>
          </p:xfrm>
          <a:graphic>
            <a:graphicData uri="http://schemas.openxmlformats.org/presentationml/2006/ole">
              <mc:AlternateContent xmlns:mc="http://schemas.openxmlformats.org/markup-compatibility/2006">
                <mc:Choice xmlns:v="urn:schemas-microsoft-com:vml" Requires="v">
                  <p:oleObj spid="_x0000_s1025" name="Bitmap Image" r:id="rId4" imgW="685800" imgH="590400" progId="Paint.Picture">
                    <p:embed/>
                  </p:oleObj>
                </mc:Choice>
                <mc:Fallback>
                  <p:oleObj name="Bitmap Image" r:id="rId4" imgW="685800" imgH="590400" progId="Paint.Picture">
                    <p:embed/>
                    <p:pic>
                      <p:nvPicPr>
                        <p:cNvPr id="4" name="Object 3">
                          <a:extLst>
                            <a:ext uri="{FF2B5EF4-FFF2-40B4-BE49-F238E27FC236}">
                              <a16:creationId xmlns:a16="http://schemas.microsoft.com/office/drawing/2014/main" id="{8C19278B-1739-4A2C-A502-FCF82BDFB1EA}"/>
                            </a:ext>
                          </a:extLst>
                        </p:cNvPr>
                        <p:cNvPicPr/>
                        <p:nvPr/>
                      </p:nvPicPr>
                      <p:blipFill>
                        <a:blip r:embed="rId5"/>
                        <a:stretch>
                          <a:fillRect/>
                        </a:stretch>
                      </p:blipFill>
                      <p:spPr>
                        <a:xfrm>
                          <a:off x="9364549" y="1599358"/>
                          <a:ext cx="1026197" cy="883669"/>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BE99C954-C87C-4C12-85C6-92F4F013A042}"/>
                </a:ext>
              </a:extLst>
            </p:cNvPr>
            <p:cNvSpPr txBox="1"/>
            <p:nvPr/>
          </p:nvSpPr>
          <p:spPr>
            <a:xfrm>
              <a:off x="10147068" y="1599358"/>
              <a:ext cx="1523114" cy="907170"/>
            </a:xfrm>
            <a:prstGeom prst="rect">
              <a:avLst/>
            </a:prstGeom>
            <a:noFill/>
          </p:spPr>
          <p:txBody>
            <a:bodyPr wrap="square">
              <a:spAutoFit/>
            </a:bodyPr>
            <a:lstStyle/>
            <a:p>
              <a:pPr algn="ctr"/>
              <a:r>
                <a:rPr lang="en-US" dirty="0">
                  <a:cs typeface="Segoe UI Semilight"/>
                </a:rPr>
                <a:t>Azure Container Registry</a:t>
              </a:r>
              <a:endParaRPr lang="en-US" dirty="0"/>
            </a:p>
          </p:txBody>
        </p:sp>
        <p:sp>
          <p:nvSpPr>
            <p:cNvPr id="15" name="Rectangle: Folded Corner 14">
              <a:extLst>
                <a:ext uri="{FF2B5EF4-FFF2-40B4-BE49-F238E27FC236}">
                  <a16:creationId xmlns:a16="http://schemas.microsoft.com/office/drawing/2014/main" id="{24343EA8-C379-4E57-AB57-18656606C94D}"/>
                </a:ext>
              </a:extLst>
            </p:cNvPr>
            <p:cNvSpPr/>
            <p:nvPr/>
          </p:nvSpPr>
          <p:spPr bwMode="auto">
            <a:xfrm rot="10800000">
              <a:off x="7929862" y="1690682"/>
              <a:ext cx="563526" cy="713716"/>
            </a:xfrm>
            <a:prstGeom prst="foldedCorner">
              <a:avLst/>
            </a:prstGeom>
            <a:solidFill>
              <a:schemeClr val="accent2">
                <a:lumMod val="10000"/>
                <a:lumOff val="9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a:t>
              </a:r>
            </a:p>
          </p:txBody>
        </p:sp>
        <p:sp>
          <p:nvSpPr>
            <p:cNvPr id="17" name="TextBox 16">
              <a:extLst>
                <a:ext uri="{FF2B5EF4-FFF2-40B4-BE49-F238E27FC236}">
                  <a16:creationId xmlns:a16="http://schemas.microsoft.com/office/drawing/2014/main" id="{EDCDD165-CEF9-4DDB-86C1-296A5DD9C331}"/>
                </a:ext>
              </a:extLst>
            </p:cNvPr>
            <p:cNvSpPr txBox="1"/>
            <p:nvPr/>
          </p:nvSpPr>
          <p:spPr>
            <a:xfrm>
              <a:off x="7573746" y="2392280"/>
              <a:ext cx="1272924" cy="363945"/>
            </a:xfrm>
            <a:prstGeom prst="rect">
              <a:avLst/>
            </a:prstGeom>
            <a:noFill/>
          </p:spPr>
          <p:txBody>
            <a:bodyPr wrap="square">
              <a:spAutoFit/>
            </a:bodyPr>
            <a:lstStyle/>
            <a:p>
              <a:pPr algn="ctr"/>
              <a:r>
                <a:rPr lang="en-US" dirty="0">
                  <a:cs typeface="Segoe UI Semilight"/>
                </a:rPr>
                <a:t>Dockerfile</a:t>
              </a:r>
              <a:endParaRPr lang="en-US" dirty="0"/>
            </a:p>
          </p:txBody>
        </p:sp>
        <p:sp>
          <p:nvSpPr>
            <p:cNvPr id="18" name="Rectangle 17">
              <a:extLst>
                <a:ext uri="{FF2B5EF4-FFF2-40B4-BE49-F238E27FC236}">
                  <a16:creationId xmlns:a16="http://schemas.microsoft.com/office/drawing/2014/main" id="{CFD11ED7-7CD1-4D4A-9CE4-69565F30AAF5}"/>
                </a:ext>
              </a:extLst>
            </p:cNvPr>
            <p:cNvSpPr/>
            <p:nvPr/>
          </p:nvSpPr>
          <p:spPr bwMode="auto">
            <a:xfrm>
              <a:off x="8686797" y="3279364"/>
              <a:ext cx="2392325" cy="2242857"/>
            </a:xfrm>
            <a:prstGeom prst="rect">
              <a:avLst/>
            </a:prstGeom>
            <a:solidFill>
              <a:schemeClr val="accent2">
                <a:lumMod val="10000"/>
                <a:lumOff val="90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a:extLst>
                <a:ext uri="{FF2B5EF4-FFF2-40B4-BE49-F238E27FC236}">
                  <a16:creationId xmlns:a16="http://schemas.microsoft.com/office/drawing/2014/main" id="{AE6ADEB9-48CD-48E0-A138-009B67C25054}"/>
                </a:ext>
              </a:extLst>
            </p:cNvPr>
            <p:cNvSpPr txBox="1"/>
            <p:nvPr/>
          </p:nvSpPr>
          <p:spPr>
            <a:xfrm>
              <a:off x="9086397" y="5614250"/>
              <a:ext cx="1395734" cy="363945"/>
            </a:xfrm>
            <a:prstGeom prst="rect">
              <a:avLst/>
            </a:prstGeom>
            <a:solidFill>
              <a:schemeClr val="bg1"/>
            </a:solidFill>
          </p:spPr>
          <p:txBody>
            <a:bodyPr wrap="square">
              <a:spAutoFit/>
            </a:bodyPr>
            <a:lstStyle/>
            <a:p>
              <a:r>
                <a:rPr lang="en-US" dirty="0">
                  <a:cs typeface="Segoe UI Semilight"/>
                </a:rPr>
                <a:t>AKS Cluster</a:t>
              </a:r>
              <a:endParaRPr lang="en-US" dirty="0"/>
            </a:p>
          </p:txBody>
        </p:sp>
        <p:sp>
          <p:nvSpPr>
            <p:cNvPr id="28" name="Rectangle 27">
              <a:extLst>
                <a:ext uri="{FF2B5EF4-FFF2-40B4-BE49-F238E27FC236}">
                  <a16:creationId xmlns:a16="http://schemas.microsoft.com/office/drawing/2014/main" id="{5E3B5AE2-7791-44C4-BD83-DD55F48AC9D1}"/>
                </a:ext>
              </a:extLst>
            </p:cNvPr>
            <p:cNvSpPr/>
            <p:nvPr/>
          </p:nvSpPr>
          <p:spPr bwMode="auto">
            <a:xfrm>
              <a:off x="8933753" y="3450165"/>
              <a:ext cx="1863570" cy="836089"/>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Externally-facing container</a:t>
              </a:r>
            </a:p>
          </p:txBody>
        </p:sp>
        <p:sp>
          <p:nvSpPr>
            <p:cNvPr id="30" name="Rectangle 29">
              <a:extLst>
                <a:ext uri="{FF2B5EF4-FFF2-40B4-BE49-F238E27FC236}">
                  <a16:creationId xmlns:a16="http://schemas.microsoft.com/office/drawing/2014/main" id="{B590623B-E99B-4EBF-8AD1-A1CE0BA12DEA}"/>
                </a:ext>
              </a:extLst>
            </p:cNvPr>
            <p:cNvSpPr/>
            <p:nvPr/>
          </p:nvSpPr>
          <p:spPr bwMode="auto">
            <a:xfrm>
              <a:off x="8933753" y="4513196"/>
              <a:ext cx="1863570" cy="836089"/>
            </a:xfrm>
            <a:prstGeom prst="rect">
              <a:avLst/>
            </a:prstGeom>
            <a:solidFill>
              <a:schemeClr val="bg1"/>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Internally-facing container</a:t>
              </a:r>
            </a:p>
          </p:txBody>
        </p:sp>
        <p:pic>
          <p:nvPicPr>
            <p:cNvPr id="32" name="Picture 31">
              <a:extLst>
                <a:ext uri="{FF2B5EF4-FFF2-40B4-BE49-F238E27FC236}">
                  <a16:creationId xmlns:a16="http://schemas.microsoft.com/office/drawing/2014/main" id="{0B4162AC-2FA0-417C-9729-5EB5AD59AE2E}"/>
                </a:ext>
              </a:extLst>
            </p:cNvPr>
            <p:cNvPicPr>
              <a:picLocks noChangeAspect="1"/>
            </p:cNvPicPr>
            <p:nvPr/>
          </p:nvPicPr>
          <p:blipFill>
            <a:blip r:embed="rId6"/>
            <a:stretch>
              <a:fillRect/>
            </a:stretch>
          </p:blipFill>
          <p:spPr>
            <a:xfrm>
              <a:off x="7525094" y="3457824"/>
              <a:ext cx="1038225" cy="847725"/>
            </a:xfrm>
            <a:prstGeom prst="rect">
              <a:avLst/>
            </a:prstGeom>
          </p:spPr>
        </p:pic>
        <p:cxnSp>
          <p:nvCxnSpPr>
            <p:cNvPr id="34" name="Straight Arrow Connector 33">
              <a:extLst>
                <a:ext uri="{FF2B5EF4-FFF2-40B4-BE49-F238E27FC236}">
                  <a16:creationId xmlns:a16="http://schemas.microsoft.com/office/drawing/2014/main" id="{11957ADC-5326-4DA1-85AD-D7A28575774A}"/>
                </a:ext>
              </a:extLst>
            </p:cNvPr>
            <p:cNvCxnSpPr>
              <a:stCxn id="15" idx="1"/>
              <a:endCxn id="4" idx="1"/>
            </p:cNvCxnSpPr>
            <p:nvPr/>
          </p:nvCxnSpPr>
          <p:spPr>
            <a:xfrm flipV="1">
              <a:off x="8493388" y="2041192"/>
              <a:ext cx="871161" cy="634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B3CEE47-316C-4D75-9FB6-3E3C2B684B94}"/>
                </a:ext>
              </a:extLst>
            </p:cNvPr>
            <p:cNvCxnSpPr>
              <a:cxnSpLocks/>
              <a:stCxn id="4" idx="2"/>
              <a:endCxn id="18" idx="0"/>
            </p:cNvCxnSpPr>
            <p:nvPr/>
          </p:nvCxnSpPr>
          <p:spPr>
            <a:xfrm>
              <a:off x="9877647" y="2483027"/>
              <a:ext cx="5313" cy="796337"/>
            </a:xfrm>
            <a:prstGeom prst="straightConnector1">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1E82D647-788B-44ED-B5CA-08A36C6D385F}"/>
                </a:ext>
              </a:extLst>
            </p:cNvPr>
            <p:cNvPicPr>
              <a:picLocks noChangeAspect="1"/>
            </p:cNvPicPr>
            <p:nvPr/>
          </p:nvPicPr>
          <p:blipFill>
            <a:blip r:embed="rId7"/>
            <a:stretch>
              <a:fillRect/>
            </a:stretch>
          </p:blipFill>
          <p:spPr>
            <a:xfrm>
              <a:off x="7577722" y="4707481"/>
              <a:ext cx="733425" cy="447675"/>
            </a:xfrm>
            <a:prstGeom prst="rect">
              <a:avLst/>
            </a:prstGeom>
          </p:spPr>
        </p:pic>
        <p:cxnSp>
          <p:nvCxnSpPr>
            <p:cNvPr id="43" name="Straight Arrow Connector 42">
              <a:extLst>
                <a:ext uri="{FF2B5EF4-FFF2-40B4-BE49-F238E27FC236}">
                  <a16:creationId xmlns:a16="http://schemas.microsoft.com/office/drawing/2014/main" id="{D23121DC-BB86-45D3-8384-6361DB65EC2E}"/>
                </a:ext>
              </a:extLst>
            </p:cNvPr>
            <p:cNvCxnSpPr>
              <a:cxnSpLocks/>
              <a:endCxn id="28" idx="1"/>
            </p:cNvCxnSpPr>
            <p:nvPr/>
          </p:nvCxnSpPr>
          <p:spPr>
            <a:xfrm>
              <a:off x="8311147" y="3868209"/>
              <a:ext cx="622606" cy="1"/>
            </a:xfrm>
            <a:prstGeom prst="straightConnector1">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E4796C2-C563-4F5A-9299-6A3847C6EBF3}"/>
                </a:ext>
              </a:extLst>
            </p:cNvPr>
            <p:cNvCxnSpPr>
              <a:cxnSpLocks/>
              <a:stCxn id="41" idx="3"/>
              <a:endCxn id="30" idx="1"/>
            </p:cNvCxnSpPr>
            <p:nvPr/>
          </p:nvCxnSpPr>
          <p:spPr>
            <a:xfrm flipV="1">
              <a:off x="8311147" y="4931241"/>
              <a:ext cx="622606" cy="78"/>
            </a:xfrm>
            <a:prstGeom prst="straightConnector1">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7" name="Rectangle 6">
            <a:extLst>
              <a:ext uri="{FF2B5EF4-FFF2-40B4-BE49-F238E27FC236}">
                <a16:creationId xmlns:a16="http://schemas.microsoft.com/office/drawing/2014/main" id="{5DA9A044-494A-4309-8151-0DB806665AA8}"/>
              </a:ext>
              <a:ext uri="{C183D7F6-B498-43B3-948B-1728B52AA6E4}">
                <adec:decorative xmlns:adec="http://schemas.microsoft.com/office/drawing/2017/decorative" val="1"/>
              </a:ext>
            </a:extLst>
          </p:cNvPr>
          <p:cNvSpPr/>
          <p:nvPr/>
        </p:nvSpPr>
        <p:spPr bwMode="auto">
          <a:xfrm>
            <a:off x="7089289" y="1210924"/>
            <a:ext cx="4905012" cy="5158147"/>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I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4297296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D08D-93D8-4464-B9D2-485E7376AF3B}"/>
              </a:ext>
            </a:extLst>
          </p:cNvPr>
          <p:cNvSpPr>
            <a:spLocks noGrp="1"/>
          </p:cNvSpPr>
          <p:nvPr>
            <p:ph type="title"/>
          </p:nvPr>
        </p:nvSpPr>
        <p:spPr/>
        <p:txBody>
          <a:bodyPr/>
          <a:lstStyle/>
          <a:p>
            <a:r>
              <a:rPr lang="en-US" dirty="0">
                <a:cs typeface="Segoe UI"/>
              </a:rPr>
              <a:t>Lab 09 – </a:t>
            </a:r>
            <a:r>
              <a:rPr lang="en-US" dirty="0">
                <a:cs typeface="Segoe UI Semilight"/>
              </a:rPr>
              <a:t>Configuring and Securing ACR and AKS</a:t>
            </a:r>
            <a:endParaRPr lang="en-US" dirty="0"/>
          </a:p>
        </p:txBody>
      </p:sp>
      <p:sp>
        <p:nvSpPr>
          <p:cNvPr id="6" name="Rectangle 5">
            <a:extLst>
              <a:ext uri="{FF2B5EF4-FFF2-40B4-BE49-F238E27FC236}">
                <a16:creationId xmlns:a16="http://schemas.microsoft.com/office/drawing/2014/main" id="{F800A1A4-4970-4581-A8CB-6D850AA44AB5}"/>
              </a:ext>
            </a:extLst>
          </p:cNvPr>
          <p:cNvSpPr/>
          <p:nvPr/>
        </p:nvSpPr>
        <p:spPr bwMode="auto">
          <a:xfrm>
            <a:off x="2893588" y="1021101"/>
            <a:ext cx="3073502" cy="1824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24E78B8A-95E9-4D22-A604-7CE9CECA8AF0}"/>
              </a:ext>
            </a:extLst>
          </p:cNvPr>
          <p:cNvSpPr txBox="1"/>
          <p:nvPr/>
        </p:nvSpPr>
        <p:spPr>
          <a:xfrm>
            <a:off x="2869549" y="1021100"/>
            <a:ext cx="1611133" cy="276999"/>
          </a:xfrm>
          <a:prstGeom prst="rect">
            <a:avLst/>
          </a:prstGeom>
          <a:noFill/>
        </p:spPr>
        <p:txBody>
          <a:bodyPr wrap="square">
            <a:spAutoFit/>
          </a:bodyPr>
          <a:lstStyle/>
          <a:p>
            <a:r>
              <a:rPr lang="fr-FR" sz="1200" b="1" dirty="0">
                <a:solidFill>
                  <a:srgbClr val="0070C0"/>
                </a:solidFill>
              </a:rPr>
              <a:t>Exercise1, Task1</a:t>
            </a:r>
          </a:p>
        </p:txBody>
      </p:sp>
      <p:pic>
        <p:nvPicPr>
          <p:cNvPr id="4" name="Graphic 3">
            <a:extLst>
              <a:ext uri="{FF2B5EF4-FFF2-40B4-BE49-F238E27FC236}">
                <a16:creationId xmlns:a16="http://schemas.microsoft.com/office/drawing/2014/main" id="{10B38624-7040-4FFA-8B84-C3B5A8EBE1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18597" y="1802863"/>
            <a:ext cx="607342" cy="607342"/>
          </a:xfrm>
          <a:prstGeom prst="rect">
            <a:avLst/>
          </a:prstGeom>
        </p:spPr>
      </p:pic>
      <p:sp>
        <p:nvSpPr>
          <p:cNvPr id="10" name="TextBox 9">
            <a:extLst>
              <a:ext uri="{FF2B5EF4-FFF2-40B4-BE49-F238E27FC236}">
                <a16:creationId xmlns:a16="http://schemas.microsoft.com/office/drawing/2014/main" id="{E0B6AF04-5EFB-42D4-B6B9-BD129FA3DBA3}"/>
              </a:ext>
            </a:extLst>
          </p:cNvPr>
          <p:cNvSpPr txBox="1"/>
          <p:nvPr/>
        </p:nvSpPr>
        <p:spPr>
          <a:xfrm>
            <a:off x="3416478" y="1350516"/>
            <a:ext cx="1323754" cy="276999"/>
          </a:xfrm>
          <a:prstGeom prst="rect">
            <a:avLst/>
          </a:prstGeom>
          <a:noFill/>
        </p:spPr>
        <p:txBody>
          <a:bodyPr wrap="square">
            <a:spAutoFit/>
          </a:bodyPr>
          <a:lstStyle/>
          <a:p>
            <a:r>
              <a:rPr lang="en-US" sz="1200" b="1" i="0" dirty="0">
                <a:solidFill>
                  <a:srgbClr val="222222"/>
                </a:solidFill>
                <a:effectLst/>
                <a:latin typeface="segoe-ui_normal"/>
              </a:rPr>
              <a:t>AZ500LAB09</a:t>
            </a:r>
            <a:endParaRPr lang="fr-FR" sz="1200" b="1" dirty="0"/>
          </a:p>
        </p:txBody>
      </p:sp>
      <p:pic>
        <p:nvPicPr>
          <p:cNvPr id="12" name="Graphic 11">
            <a:extLst>
              <a:ext uri="{FF2B5EF4-FFF2-40B4-BE49-F238E27FC236}">
                <a16:creationId xmlns:a16="http://schemas.microsoft.com/office/drawing/2014/main" id="{72B32702-812C-49C3-9AF7-EFC2365F43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36076" y="1298099"/>
            <a:ext cx="383916" cy="383916"/>
          </a:xfrm>
          <a:prstGeom prst="rect">
            <a:avLst/>
          </a:prstGeom>
        </p:spPr>
      </p:pic>
      <p:sp>
        <p:nvSpPr>
          <p:cNvPr id="15" name="TextBox 14">
            <a:extLst>
              <a:ext uri="{FF2B5EF4-FFF2-40B4-BE49-F238E27FC236}">
                <a16:creationId xmlns:a16="http://schemas.microsoft.com/office/drawing/2014/main" id="{25790C23-608A-42C2-B89A-975E0DCD5CCB}"/>
              </a:ext>
            </a:extLst>
          </p:cNvPr>
          <p:cNvSpPr txBox="1"/>
          <p:nvPr/>
        </p:nvSpPr>
        <p:spPr>
          <a:xfrm>
            <a:off x="3985542" y="2455245"/>
            <a:ext cx="1323754" cy="276999"/>
          </a:xfrm>
          <a:prstGeom prst="rect">
            <a:avLst/>
          </a:prstGeom>
          <a:noFill/>
        </p:spPr>
        <p:txBody>
          <a:bodyPr wrap="square">
            <a:spAutoFit/>
          </a:bodyPr>
          <a:lstStyle/>
          <a:p>
            <a:r>
              <a:rPr lang="en-US" sz="1200" b="1" i="0" dirty="0">
                <a:solidFill>
                  <a:srgbClr val="222222"/>
                </a:solidFill>
                <a:effectLst/>
                <a:latin typeface="segoe-ui_normal"/>
              </a:rPr>
              <a:t>AZ500xxxx</a:t>
            </a:r>
            <a:endParaRPr lang="fr-FR" sz="1200" b="1" dirty="0"/>
          </a:p>
        </p:txBody>
      </p:sp>
      <p:sp>
        <p:nvSpPr>
          <p:cNvPr id="21" name="Rectangle 20">
            <a:extLst>
              <a:ext uri="{FF2B5EF4-FFF2-40B4-BE49-F238E27FC236}">
                <a16:creationId xmlns:a16="http://schemas.microsoft.com/office/drawing/2014/main" id="{B9459894-DBEB-4598-BD10-1ED5713C9E6F}"/>
              </a:ext>
            </a:extLst>
          </p:cNvPr>
          <p:cNvSpPr/>
          <p:nvPr/>
        </p:nvSpPr>
        <p:spPr bwMode="auto">
          <a:xfrm>
            <a:off x="6232884" y="1027728"/>
            <a:ext cx="2404275" cy="18177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1D40B596-C99E-4970-8B24-C24B255A82CC}"/>
              </a:ext>
            </a:extLst>
          </p:cNvPr>
          <p:cNvSpPr txBox="1"/>
          <p:nvPr/>
        </p:nvSpPr>
        <p:spPr>
          <a:xfrm>
            <a:off x="6208845" y="1027727"/>
            <a:ext cx="1611133" cy="276999"/>
          </a:xfrm>
          <a:prstGeom prst="rect">
            <a:avLst/>
          </a:prstGeom>
          <a:noFill/>
        </p:spPr>
        <p:txBody>
          <a:bodyPr wrap="square">
            <a:spAutoFit/>
          </a:bodyPr>
          <a:lstStyle/>
          <a:p>
            <a:r>
              <a:rPr lang="fr-FR" sz="1200" b="1" dirty="0">
                <a:solidFill>
                  <a:srgbClr val="0070C0"/>
                </a:solidFill>
              </a:rPr>
              <a:t>Exercise1, Task2</a:t>
            </a:r>
          </a:p>
        </p:txBody>
      </p:sp>
      <p:pic>
        <p:nvPicPr>
          <p:cNvPr id="17" name="Graphic 16" descr="Paper outline">
            <a:extLst>
              <a:ext uri="{FF2B5EF4-FFF2-40B4-BE49-F238E27FC236}">
                <a16:creationId xmlns:a16="http://schemas.microsoft.com/office/drawing/2014/main" id="{58DC4253-6EA6-45B9-82FD-35CE35569E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19987" y="1882550"/>
            <a:ext cx="699991" cy="699991"/>
          </a:xfrm>
          <a:prstGeom prst="rect">
            <a:avLst/>
          </a:prstGeom>
        </p:spPr>
      </p:pic>
      <p:sp>
        <p:nvSpPr>
          <p:cNvPr id="18" name="TextBox 17">
            <a:extLst>
              <a:ext uri="{FF2B5EF4-FFF2-40B4-BE49-F238E27FC236}">
                <a16:creationId xmlns:a16="http://schemas.microsoft.com/office/drawing/2014/main" id="{A79AEAD4-F305-477A-8321-7A3DAC23AABB}"/>
              </a:ext>
            </a:extLst>
          </p:cNvPr>
          <p:cNvSpPr txBox="1"/>
          <p:nvPr/>
        </p:nvSpPr>
        <p:spPr>
          <a:xfrm>
            <a:off x="6969158" y="2553400"/>
            <a:ext cx="1323754" cy="276999"/>
          </a:xfrm>
          <a:prstGeom prst="rect">
            <a:avLst/>
          </a:prstGeom>
          <a:noFill/>
        </p:spPr>
        <p:txBody>
          <a:bodyPr wrap="square">
            <a:spAutoFit/>
          </a:bodyPr>
          <a:lstStyle/>
          <a:p>
            <a:r>
              <a:rPr lang="en-US" sz="1200" b="1" i="0" dirty="0">
                <a:solidFill>
                  <a:srgbClr val="222222"/>
                </a:solidFill>
                <a:effectLst/>
                <a:latin typeface="segoe-ui_normal"/>
              </a:rPr>
              <a:t>Docker File </a:t>
            </a:r>
            <a:endParaRPr lang="fr-FR" sz="1200" b="1" dirty="0"/>
          </a:p>
        </p:txBody>
      </p:sp>
      <p:pic>
        <p:nvPicPr>
          <p:cNvPr id="20" name="Picture 2" descr="NGINX | High Performance Load Balancer, Web Server, &amp; Reverse Proxy">
            <a:extLst>
              <a:ext uri="{FF2B5EF4-FFF2-40B4-BE49-F238E27FC236}">
                <a16:creationId xmlns:a16="http://schemas.microsoft.com/office/drawing/2014/main" id="{9F3B91FC-8659-4B2E-AD98-6C93FBB6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5780" y="2178904"/>
            <a:ext cx="168404" cy="19499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7A3771D0-47D2-4A84-A4ED-38311B38688A}"/>
              </a:ext>
            </a:extLst>
          </p:cNvPr>
          <p:cNvCxnSpPr>
            <a:cxnSpLocks/>
          </p:cNvCxnSpPr>
          <p:nvPr/>
        </p:nvCxnSpPr>
        <p:spPr>
          <a:xfrm flipH="1">
            <a:off x="4867274" y="2232546"/>
            <a:ext cx="2252713"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DCD1902-D6E9-4038-B172-6430BD13B5DF}"/>
              </a:ext>
            </a:extLst>
          </p:cNvPr>
          <p:cNvSpPr/>
          <p:nvPr/>
        </p:nvSpPr>
        <p:spPr bwMode="auto">
          <a:xfrm>
            <a:off x="2893589" y="3937142"/>
            <a:ext cx="3073502" cy="27275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Graphic 27">
            <a:extLst>
              <a:ext uri="{FF2B5EF4-FFF2-40B4-BE49-F238E27FC236}">
                <a16:creationId xmlns:a16="http://schemas.microsoft.com/office/drawing/2014/main" id="{3886C2ED-DDB1-4E17-ADB4-1C4E1C137E7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81746" y="4251631"/>
            <a:ext cx="481044" cy="481044"/>
          </a:xfrm>
          <a:prstGeom prst="rect">
            <a:avLst/>
          </a:prstGeom>
        </p:spPr>
      </p:pic>
      <p:sp>
        <p:nvSpPr>
          <p:cNvPr id="30" name="TextBox 29">
            <a:extLst>
              <a:ext uri="{FF2B5EF4-FFF2-40B4-BE49-F238E27FC236}">
                <a16:creationId xmlns:a16="http://schemas.microsoft.com/office/drawing/2014/main" id="{0AECC39E-EDF4-4B79-9464-AF82D02CF510}"/>
              </a:ext>
            </a:extLst>
          </p:cNvPr>
          <p:cNvSpPr txBox="1"/>
          <p:nvPr/>
        </p:nvSpPr>
        <p:spPr>
          <a:xfrm>
            <a:off x="3567011" y="4752243"/>
            <a:ext cx="1802598" cy="273280"/>
          </a:xfrm>
          <a:prstGeom prst="rect">
            <a:avLst/>
          </a:prstGeom>
          <a:noFill/>
        </p:spPr>
        <p:txBody>
          <a:bodyPr wrap="square">
            <a:spAutoFit/>
          </a:bodyPr>
          <a:lstStyle/>
          <a:p>
            <a:r>
              <a:rPr lang="fr-FR" sz="1176" b="1" dirty="0" err="1"/>
              <a:t>MyKubernetesCluster</a:t>
            </a:r>
            <a:endParaRPr lang="fr-FR" sz="1176" b="1" dirty="0"/>
          </a:p>
        </p:txBody>
      </p:sp>
      <p:sp>
        <p:nvSpPr>
          <p:cNvPr id="32" name="Rectangle 31">
            <a:extLst>
              <a:ext uri="{FF2B5EF4-FFF2-40B4-BE49-F238E27FC236}">
                <a16:creationId xmlns:a16="http://schemas.microsoft.com/office/drawing/2014/main" id="{C1862DBE-2510-4037-AA52-5834E6FB2414}"/>
              </a:ext>
            </a:extLst>
          </p:cNvPr>
          <p:cNvSpPr/>
          <p:nvPr/>
        </p:nvSpPr>
        <p:spPr bwMode="auto">
          <a:xfrm>
            <a:off x="3141462" y="5078580"/>
            <a:ext cx="2486339" cy="152019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33" name="TextBox 32">
            <a:extLst>
              <a:ext uri="{FF2B5EF4-FFF2-40B4-BE49-F238E27FC236}">
                <a16:creationId xmlns:a16="http://schemas.microsoft.com/office/drawing/2014/main" id="{F317C83F-F198-4B62-A789-D5E3667EECBD}"/>
              </a:ext>
            </a:extLst>
          </p:cNvPr>
          <p:cNvSpPr txBox="1"/>
          <p:nvPr/>
        </p:nvSpPr>
        <p:spPr>
          <a:xfrm>
            <a:off x="2999103" y="3954205"/>
            <a:ext cx="1092130" cy="461665"/>
          </a:xfrm>
          <a:prstGeom prst="rect">
            <a:avLst/>
          </a:prstGeom>
          <a:noFill/>
        </p:spPr>
        <p:txBody>
          <a:bodyPr wrap="square">
            <a:spAutoFit/>
          </a:bodyPr>
          <a:lstStyle/>
          <a:p>
            <a:r>
              <a:rPr lang="fr-FR" sz="1200" b="1" dirty="0">
                <a:solidFill>
                  <a:srgbClr val="0070C0"/>
                </a:solidFill>
              </a:rPr>
              <a:t>Exercise1, Task3</a:t>
            </a:r>
          </a:p>
        </p:txBody>
      </p:sp>
      <p:sp>
        <p:nvSpPr>
          <p:cNvPr id="34" name="Rectangle 33">
            <a:extLst>
              <a:ext uri="{FF2B5EF4-FFF2-40B4-BE49-F238E27FC236}">
                <a16:creationId xmlns:a16="http://schemas.microsoft.com/office/drawing/2014/main" id="{FE82C522-B919-4841-9CB5-4C1DF03BC300}"/>
              </a:ext>
            </a:extLst>
          </p:cNvPr>
          <p:cNvSpPr/>
          <p:nvPr/>
        </p:nvSpPr>
        <p:spPr bwMode="auto">
          <a:xfrm>
            <a:off x="2893588" y="2961510"/>
            <a:ext cx="3073502" cy="8907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935A3E43-E010-4123-88DC-0EC3E09B3610}"/>
              </a:ext>
            </a:extLst>
          </p:cNvPr>
          <p:cNvSpPr txBox="1"/>
          <p:nvPr/>
        </p:nvSpPr>
        <p:spPr>
          <a:xfrm>
            <a:off x="2992476" y="2942656"/>
            <a:ext cx="935120" cy="461665"/>
          </a:xfrm>
          <a:prstGeom prst="rect">
            <a:avLst/>
          </a:prstGeom>
          <a:noFill/>
        </p:spPr>
        <p:txBody>
          <a:bodyPr wrap="square">
            <a:spAutoFit/>
          </a:bodyPr>
          <a:lstStyle/>
          <a:p>
            <a:r>
              <a:rPr lang="fr-FR" sz="1200" b="1" dirty="0">
                <a:solidFill>
                  <a:srgbClr val="0070C0"/>
                </a:solidFill>
              </a:rPr>
              <a:t>Exercise1, Task4</a:t>
            </a:r>
          </a:p>
        </p:txBody>
      </p:sp>
      <p:cxnSp>
        <p:nvCxnSpPr>
          <p:cNvPr id="37" name="Straight Arrow Connector 36">
            <a:extLst>
              <a:ext uri="{FF2B5EF4-FFF2-40B4-BE49-F238E27FC236}">
                <a16:creationId xmlns:a16="http://schemas.microsoft.com/office/drawing/2014/main" id="{9D4390C5-D1A1-4A4F-9F99-593007F81DAE}"/>
              </a:ext>
            </a:extLst>
          </p:cNvPr>
          <p:cNvCxnSpPr>
            <a:cxnSpLocks/>
          </p:cNvCxnSpPr>
          <p:nvPr/>
        </p:nvCxnSpPr>
        <p:spPr>
          <a:xfrm flipV="1">
            <a:off x="4468310" y="2689047"/>
            <a:ext cx="0" cy="149599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DC0A170E-CE6C-4D65-922A-985295DCFD89}"/>
              </a:ext>
            </a:extLst>
          </p:cNvPr>
          <p:cNvPicPr>
            <a:picLocks noChangeAspect="1"/>
          </p:cNvPicPr>
          <p:nvPr/>
        </p:nvPicPr>
        <p:blipFill>
          <a:blip r:embed="rId11"/>
          <a:stretch>
            <a:fillRect/>
          </a:stretch>
        </p:blipFill>
        <p:spPr>
          <a:xfrm>
            <a:off x="4705715" y="3132858"/>
            <a:ext cx="261938" cy="271463"/>
          </a:xfrm>
          <a:prstGeom prst="rect">
            <a:avLst/>
          </a:prstGeom>
        </p:spPr>
      </p:pic>
      <p:sp>
        <p:nvSpPr>
          <p:cNvPr id="40" name="TextBox 39">
            <a:extLst>
              <a:ext uri="{FF2B5EF4-FFF2-40B4-BE49-F238E27FC236}">
                <a16:creationId xmlns:a16="http://schemas.microsoft.com/office/drawing/2014/main" id="{5F2336B3-70B5-42FD-B4FF-DCEB088E47F4}"/>
              </a:ext>
            </a:extLst>
          </p:cNvPr>
          <p:cNvSpPr txBox="1"/>
          <p:nvPr/>
        </p:nvSpPr>
        <p:spPr>
          <a:xfrm>
            <a:off x="4477236" y="3396825"/>
            <a:ext cx="832053" cy="276999"/>
          </a:xfrm>
          <a:prstGeom prst="rect">
            <a:avLst/>
          </a:prstGeom>
          <a:noFill/>
        </p:spPr>
        <p:txBody>
          <a:bodyPr wrap="square">
            <a:spAutoFit/>
          </a:bodyPr>
          <a:lstStyle/>
          <a:p>
            <a:r>
              <a:rPr lang="en-US" sz="1200" b="1" i="0" dirty="0" err="1">
                <a:solidFill>
                  <a:srgbClr val="222222"/>
                </a:solidFill>
                <a:effectLst/>
                <a:latin typeface="segoe-ui_normal"/>
              </a:rPr>
              <a:t>AcrPull</a:t>
            </a:r>
            <a:endParaRPr lang="fr-FR" sz="1200" b="1" dirty="0"/>
          </a:p>
        </p:txBody>
      </p:sp>
      <p:sp>
        <p:nvSpPr>
          <p:cNvPr id="14" name="Rectangle 13">
            <a:extLst>
              <a:ext uri="{FF2B5EF4-FFF2-40B4-BE49-F238E27FC236}">
                <a16:creationId xmlns:a16="http://schemas.microsoft.com/office/drawing/2014/main" id="{FAEC5EF7-C940-4A69-9F63-1F36E35999F1}"/>
              </a:ext>
            </a:extLst>
          </p:cNvPr>
          <p:cNvSpPr/>
          <p:nvPr/>
        </p:nvSpPr>
        <p:spPr bwMode="auto">
          <a:xfrm>
            <a:off x="3037614" y="1722865"/>
            <a:ext cx="2722335" cy="502672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cs typeface="Segoe UI" pitchFamily="34" charset="0"/>
            </a:endParaRPr>
          </a:p>
        </p:txBody>
      </p:sp>
      <p:sp>
        <p:nvSpPr>
          <p:cNvPr id="49" name="Rectangle 48">
            <a:extLst>
              <a:ext uri="{FF2B5EF4-FFF2-40B4-BE49-F238E27FC236}">
                <a16:creationId xmlns:a16="http://schemas.microsoft.com/office/drawing/2014/main" id="{D6E1ACA7-526F-40B6-96F7-D0BC93AC38EC}"/>
              </a:ext>
            </a:extLst>
          </p:cNvPr>
          <p:cNvSpPr/>
          <p:nvPr/>
        </p:nvSpPr>
        <p:spPr bwMode="auto">
          <a:xfrm>
            <a:off x="3228034" y="5230840"/>
            <a:ext cx="2324353" cy="1283082"/>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5355B517-0164-4561-A5B4-0FE94670E4C6}"/>
              </a:ext>
            </a:extLst>
          </p:cNvPr>
          <p:cNvSpPr txBox="1"/>
          <p:nvPr/>
        </p:nvSpPr>
        <p:spPr>
          <a:xfrm>
            <a:off x="3166361" y="5193280"/>
            <a:ext cx="2386025" cy="461665"/>
          </a:xfrm>
          <a:prstGeom prst="rect">
            <a:avLst/>
          </a:prstGeom>
          <a:noFill/>
        </p:spPr>
        <p:txBody>
          <a:bodyPr wrap="square">
            <a:spAutoFit/>
          </a:bodyPr>
          <a:lstStyle/>
          <a:p>
            <a:r>
              <a:rPr lang="fr-FR" sz="1200" b="1" dirty="0">
                <a:solidFill>
                  <a:srgbClr val="0070C0"/>
                </a:solidFill>
              </a:rPr>
              <a:t>Exercise1, Task5, Task6, Task7, Task8</a:t>
            </a:r>
          </a:p>
        </p:txBody>
      </p:sp>
      <p:sp>
        <p:nvSpPr>
          <p:cNvPr id="42" name="TextBox 41">
            <a:extLst>
              <a:ext uri="{FF2B5EF4-FFF2-40B4-BE49-F238E27FC236}">
                <a16:creationId xmlns:a16="http://schemas.microsoft.com/office/drawing/2014/main" id="{9B021395-0F8E-4BD9-BD74-B9FFA3B8ADFE}"/>
              </a:ext>
            </a:extLst>
          </p:cNvPr>
          <p:cNvSpPr txBox="1"/>
          <p:nvPr/>
        </p:nvSpPr>
        <p:spPr>
          <a:xfrm>
            <a:off x="3157183" y="6200794"/>
            <a:ext cx="1297732" cy="271554"/>
          </a:xfrm>
          <a:prstGeom prst="rect">
            <a:avLst/>
          </a:prstGeom>
          <a:noFill/>
        </p:spPr>
        <p:txBody>
          <a:bodyPr wrap="square">
            <a:spAutoFit/>
          </a:bodyPr>
          <a:lstStyle/>
          <a:p>
            <a:r>
              <a:rPr lang="fr-FR" sz="1176" b="1" dirty="0" err="1"/>
              <a:t>nginxexternal</a:t>
            </a:r>
            <a:endParaRPr lang="fr-FR" sz="1176" b="1" dirty="0"/>
          </a:p>
        </p:txBody>
      </p:sp>
      <p:pic>
        <p:nvPicPr>
          <p:cNvPr id="44" name="Picture 2" descr="NGINX | High Performance Load Balancer, Web Server, &amp; Reverse Proxy">
            <a:extLst>
              <a:ext uri="{FF2B5EF4-FFF2-40B4-BE49-F238E27FC236}">
                <a16:creationId xmlns:a16="http://schemas.microsoft.com/office/drawing/2014/main" id="{78A40178-2B23-4C94-B8C1-5188077089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0215" y="5798563"/>
            <a:ext cx="347381" cy="402231"/>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B668AC1D-531C-4AEA-808E-BAEE6CD91417}"/>
              </a:ext>
            </a:extLst>
          </p:cNvPr>
          <p:cNvSpPr txBox="1"/>
          <p:nvPr/>
        </p:nvSpPr>
        <p:spPr>
          <a:xfrm>
            <a:off x="4500728" y="6200794"/>
            <a:ext cx="1297732" cy="271554"/>
          </a:xfrm>
          <a:prstGeom prst="rect">
            <a:avLst/>
          </a:prstGeom>
          <a:noFill/>
        </p:spPr>
        <p:txBody>
          <a:bodyPr wrap="square">
            <a:spAutoFit/>
          </a:bodyPr>
          <a:lstStyle/>
          <a:p>
            <a:r>
              <a:rPr lang="fr-FR" sz="1176" b="1" dirty="0" err="1"/>
              <a:t>nginxinternal</a:t>
            </a:r>
            <a:endParaRPr lang="fr-FR" sz="1176" b="1" dirty="0"/>
          </a:p>
        </p:txBody>
      </p:sp>
      <p:pic>
        <p:nvPicPr>
          <p:cNvPr id="46" name="Picture 2" descr="NGINX | High Performance Load Balancer, Web Server, &amp; Reverse Proxy">
            <a:extLst>
              <a:ext uri="{FF2B5EF4-FFF2-40B4-BE49-F238E27FC236}">
                <a16:creationId xmlns:a16="http://schemas.microsoft.com/office/drawing/2014/main" id="{B2DB1D1E-511A-48C6-B152-1827D28EC7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7273" y="5780864"/>
            <a:ext cx="347381" cy="402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843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3AB5D-C17D-4AEB-B35E-A97828167913}"/>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2685045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Distributed Denial of Service (DDoS)</a:t>
            </a:r>
          </a:p>
        </p:txBody>
      </p:sp>
      <p:sp>
        <p:nvSpPr>
          <p:cNvPr id="3" name="Text Placeholder 3">
            <a:extLst>
              <a:ext uri="{FF2B5EF4-FFF2-40B4-BE49-F238E27FC236}">
                <a16:creationId xmlns:a16="http://schemas.microsoft.com/office/drawing/2014/main" id="{8A8A9C9A-94F1-44FA-BC36-8FCD65D5BBED}"/>
              </a:ext>
            </a:extLst>
          </p:cNvPr>
          <p:cNvSpPr txBox="1">
            <a:spLocks/>
          </p:cNvSpPr>
          <p:nvPr/>
        </p:nvSpPr>
        <p:spPr>
          <a:xfrm>
            <a:off x="0" y="1069869"/>
            <a:ext cx="12192000" cy="914400"/>
          </a:xfrm>
          <a:prstGeom prst="rect">
            <a:avLst/>
          </a:prstGeom>
          <a:solidFill>
            <a:schemeClr val="accent1">
              <a:lumMod val="50000"/>
            </a:schemeClr>
          </a:solidFill>
        </p:spPr>
        <p:style>
          <a:lnRef idx="0">
            <a:scrgbClr r="0" g="0" b="0"/>
          </a:lnRef>
          <a:fillRef idx="0">
            <a:scrgbClr r="0" g="0" b="0"/>
          </a:fillRef>
          <a:effectRef idx="0">
            <a:scrgbClr r="0" g="0" b="0"/>
          </a:effectRef>
          <a:fontRef idx="major"/>
        </p:style>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31863"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The goal of a DoS (Denial of Service) attack is to prevent access to services or systems.</a:t>
            </a:r>
          </a:p>
        </p:txBody>
      </p:sp>
      <p:sp>
        <p:nvSpPr>
          <p:cNvPr id="7" name="Rectangle 6">
            <a:extLst>
              <a:ext uri="{FF2B5EF4-FFF2-40B4-BE49-F238E27FC236}">
                <a16:creationId xmlns:a16="http://schemas.microsoft.com/office/drawing/2014/main" id="{4325177C-74B3-404C-A9BB-EA34C62285EC}"/>
              </a:ext>
            </a:extLst>
          </p:cNvPr>
          <p:cNvSpPr/>
          <p:nvPr/>
        </p:nvSpPr>
        <p:spPr>
          <a:xfrm>
            <a:off x="462226" y="2364482"/>
            <a:ext cx="5717287" cy="118562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Botnets are collections of internet-connected systems that an individual controls and uses without their owners’ knowledge</a:t>
            </a:r>
          </a:p>
        </p:txBody>
      </p:sp>
      <p:sp>
        <p:nvSpPr>
          <p:cNvPr id="9" name="Rectangle 8">
            <a:extLst>
              <a:ext uri="{FF2B5EF4-FFF2-40B4-BE49-F238E27FC236}">
                <a16:creationId xmlns:a16="http://schemas.microsoft.com/office/drawing/2014/main" id="{44CB801C-8CA0-48E3-8127-484E56A87C4A}"/>
              </a:ext>
            </a:extLst>
          </p:cNvPr>
          <p:cNvSpPr/>
          <p:nvPr/>
        </p:nvSpPr>
        <p:spPr>
          <a:xfrm>
            <a:off x="462225" y="3734743"/>
            <a:ext cx="5717287" cy="118562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DDoS is a collection of attack types aimed at disrupting the availability of a target</a:t>
            </a:r>
          </a:p>
        </p:txBody>
      </p:sp>
      <p:sp>
        <p:nvSpPr>
          <p:cNvPr id="11" name="Rectangle 10">
            <a:extLst>
              <a:ext uri="{FF2B5EF4-FFF2-40B4-BE49-F238E27FC236}">
                <a16:creationId xmlns:a16="http://schemas.microsoft.com/office/drawing/2014/main" id="{0E1EF798-17D2-44E7-ABB3-68D07D7EB554}"/>
              </a:ext>
            </a:extLst>
          </p:cNvPr>
          <p:cNvSpPr/>
          <p:nvPr/>
        </p:nvSpPr>
        <p:spPr>
          <a:xfrm>
            <a:off x="462225" y="5108880"/>
            <a:ext cx="5717287" cy="118562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DDoS involves many systems sending traffic to targets as part of a botnet</a:t>
            </a:r>
          </a:p>
        </p:txBody>
      </p:sp>
      <p:grpSp>
        <p:nvGrpSpPr>
          <p:cNvPr id="2" name="Group 1" descr="Bots are attacking a target. ">
            <a:extLst>
              <a:ext uri="{FF2B5EF4-FFF2-40B4-BE49-F238E27FC236}">
                <a16:creationId xmlns:a16="http://schemas.microsoft.com/office/drawing/2014/main" id="{DCA28A4E-CE2E-4F0B-BD3F-7EB4B93DA899}"/>
              </a:ext>
            </a:extLst>
          </p:cNvPr>
          <p:cNvGrpSpPr/>
          <p:nvPr/>
        </p:nvGrpSpPr>
        <p:grpSpPr>
          <a:xfrm>
            <a:off x="7486650" y="2716579"/>
            <a:ext cx="3531770" cy="3322271"/>
            <a:chOff x="8616231" y="2553526"/>
            <a:chExt cx="3078464" cy="3221951"/>
          </a:xfrm>
        </p:grpSpPr>
        <p:sp>
          <p:nvSpPr>
            <p:cNvPr id="5" name="Rectangle 4">
              <a:extLst>
                <a:ext uri="{FF2B5EF4-FFF2-40B4-BE49-F238E27FC236}">
                  <a16:creationId xmlns:a16="http://schemas.microsoft.com/office/drawing/2014/main" id="{77DF2E30-1293-4662-9BB2-331861E6FDB5}"/>
                </a:ext>
              </a:extLst>
            </p:cNvPr>
            <p:cNvSpPr/>
            <p:nvPr/>
          </p:nvSpPr>
          <p:spPr bwMode="auto">
            <a:xfrm>
              <a:off x="8616231" y="2553526"/>
              <a:ext cx="957129"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Bot</a:t>
              </a:r>
            </a:p>
          </p:txBody>
        </p:sp>
        <p:sp>
          <p:nvSpPr>
            <p:cNvPr id="8" name="Rectangle 7">
              <a:extLst>
                <a:ext uri="{FF2B5EF4-FFF2-40B4-BE49-F238E27FC236}">
                  <a16:creationId xmlns:a16="http://schemas.microsoft.com/office/drawing/2014/main" id="{6A86DBBA-1A4A-4FB0-8ED5-B0010AD14FC8}"/>
                </a:ext>
              </a:extLst>
            </p:cNvPr>
            <p:cNvSpPr/>
            <p:nvPr/>
          </p:nvSpPr>
          <p:spPr bwMode="auto">
            <a:xfrm>
              <a:off x="8616231" y="3220514"/>
              <a:ext cx="957129"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Bot</a:t>
              </a:r>
            </a:p>
          </p:txBody>
        </p:sp>
        <p:sp>
          <p:nvSpPr>
            <p:cNvPr id="10" name="Rectangle 9">
              <a:extLst>
                <a:ext uri="{FF2B5EF4-FFF2-40B4-BE49-F238E27FC236}">
                  <a16:creationId xmlns:a16="http://schemas.microsoft.com/office/drawing/2014/main" id="{3B58C6FB-1642-4FBF-A9C9-747085050796}"/>
                </a:ext>
              </a:extLst>
            </p:cNvPr>
            <p:cNvSpPr/>
            <p:nvPr/>
          </p:nvSpPr>
          <p:spPr bwMode="auto">
            <a:xfrm>
              <a:off x="8616231" y="3887502"/>
              <a:ext cx="957129"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Bot</a:t>
              </a:r>
            </a:p>
          </p:txBody>
        </p:sp>
        <p:sp>
          <p:nvSpPr>
            <p:cNvPr id="12" name="Rectangle 11">
              <a:extLst>
                <a:ext uri="{FF2B5EF4-FFF2-40B4-BE49-F238E27FC236}">
                  <a16:creationId xmlns:a16="http://schemas.microsoft.com/office/drawing/2014/main" id="{C24DEE86-2225-4F28-BA65-DEB5683BA9F1}"/>
                </a:ext>
              </a:extLst>
            </p:cNvPr>
            <p:cNvSpPr/>
            <p:nvPr/>
          </p:nvSpPr>
          <p:spPr bwMode="auto">
            <a:xfrm>
              <a:off x="8616231" y="4554490"/>
              <a:ext cx="957129"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Bot</a:t>
              </a:r>
            </a:p>
          </p:txBody>
        </p:sp>
        <p:sp>
          <p:nvSpPr>
            <p:cNvPr id="14" name="Rectangle 13">
              <a:extLst>
                <a:ext uri="{FF2B5EF4-FFF2-40B4-BE49-F238E27FC236}">
                  <a16:creationId xmlns:a16="http://schemas.microsoft.com/office/drawing/2014/main" id="{401263A9-933E-48D4-BC96-F67FACA7A3BB}"/>
                </a:ext>
              </a:extLst>
            </p:cNvPr>
            <p:cNvSpPr/>
            <p:nvPr/>
          </p:nvSpPr>
          <p:spPr bwMode="auto">
            <a:xfrm>
              <a:off x="8616231" y="5221479"/>
              <a:ext cx="957129"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Bot</a:t>
              </a:r>
            </a:p>
          </p:txBody>
        </p:sp>
        <p:sp>
          <p:nvSpPr>
            <p:cNvPr id="16" name="Rectangle 15">
              <a:extLst>
                <a:ext uri="{FF2B5EF4-FFF2-40B4-BE49-F238E27FC236}">
                  <a16:creationId xmlns:a16="http://schemas.microsoft.com/office/drawing/2014/main" id="{D9EA2DA3-8E6F-4E1F-951E-76903943A10E}"/>
                </a:ext>
              </a:extLst>
            </p:cNvPr>
            <p:cNvSpPr/>
            <p:nvPr/>
          </p:nvSpPr>
          <p:spPr bwMode="auto">
            <a:xfrm>
              <a:off x="10558538" y="3219175"/>
              <a:ext cx="1136157"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Target</a:t>
              </a:r>
            </a:p>
          </p:txBody>
        </p:sp>
        <p:cxnSp>
          <p:nvCxnSpPr>
            <p:cNvPr id="22" name="Connector: Elbow 21">
              <a:extLst>
                <a:ext uri="{FF2B5EF4-FFF2-40B4-BE49-F238E27FC236}">
                  <a16:creationId xmlns:a16="http://schemas.microsoft.com/office/drawing/2014/main" id="{BF81986A-6874-4EB1-BC63-D061392A2588}"/>
                </a:ext>
              </a:extLst>
            </p:cNvPr>
            <p:cNvCxnSpPr>
              <a:cxnSpLocks/>
              <a:stCxn id="5" idx="3"/>
              <a:endCxn id="16" idx="1"/>
            </p:cNvCxnSpPr>
            <p:nvPr/>
          </p:nvCxnSpPr>
          <p:spPr>
            <a:xfrm>
              <a:off x="9573360" y="2830525"/>
              <a:ext cx="985178" cy="665649"/>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2A008BE-1FFF-4536-9AF2-C49FD9DAB18C}"/>
                </a:ext>
              </a:extLst>
            </p:cNvPr>
            <p:cNvCxnSpPr>
              <a:cxnSpLocks/>
              <a:stCxn id="10" idx="3"/>
              <a:endCxn id="16" idx="1"/>
            </p:cNvCxnSpPr>
            <p:nvPr/>
          </p:nvCxnSpPr>
          <p:spPr>
            <a:xfrm flipV="1">
              <a:off x="9573360" y="3496174"/>
              <a:ext cx="985178" cy="668327"/>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4968A43-6725-4897-84E4-01561791E180}"/>
                </a:ext>
              </a:extLst>
            </p:cNvPr>
            <p:cNvCxnSpPr>
              <a:cxnSpLocks/>
              <a:stCxn id="12" idx="3"/>
              <a:endCxn id="16" idx="1"/>
            </p:cNvCxnSpPr>
            <p:nvPr/>
          </p:nvCxnSpPr>
          <p:spPr>
            <a:xfrm flipV="1">
              <a:off x="9573360" y="3496174"/>
              <a:ext cx="985178" cy="1335315"/>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D0788D47-8297-4544-8E02-4FB63B5B6D0C}"/>
                </a:ext>
              </a:extLst>
            </p:cNvPr>
            <p:cNvCxnSpPr>
              <a:cxnSpLocks/>
              <a:stCxn id="14" idx="3"/>
              <a:endCxn id="16" idx="1"/>
            </p:cNvCxnSpPr>
            <p:nvPr/>
          </p:nvCxnSpPr>
          <p:spPr>
            <a:xfrm flipV="1">
              <a:off x="9573360" y="3496174"/>
              <a:ext cx="985178" cy="2002304"/>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20E567C0-9586-4D3E-9782-DACEB8846BA8}"/>
                </a:ext>
              </a:extLst>
            </p:cNvPr>
            <p:cNvCxnSpPr>
              <a:cxnSpLocks/>
              <a:stCxn id="8" idx="3"/>
              <a:endCxn id="16" idx="1"/>
            </p:cNvCxnSpPr>
            <p:nvPr/>
          </p:nvCxnSpPr>
          <p:spPr>
            <a:xfrm flipV="1">
              <a:off x="9573360" y="3496174"/>
              <a:ext cx="985178" cy="1339"/>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8F401863-1B2A-44C0-A6A7-880D97D453AE}"/>
              </a:ext>
              <a:ext uri="{C183D7F6-B498-43B3-948B-1728B52AA6E4}">
                <adec:decorative xmlns:adec="http://schemas.microsoft.com/office/drawing/2017/decorative" val="1"/>
              </a:ext>
            </a:extLst>
          </p:cNvPr>
          <p:cNvSpPr/>
          <p:nvPr/>
        </p:nvSpPr>
        <p:spPr bwMode="auto">
          <a:xfrm>
            <a:off x="6353174" y="2360606"/>
            <a:ext cx="5572126" cy="3933898"/>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2369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DDoS Implementation</a:t>
            </a:r>
            <a:endParaRPr lang="en-US" dirty="0"/>
          </a:p>
        </p:txBody>
      </p:sp>
      <p:grpSp>
        <p:nvGrpSpPr>
          <p:cNvPr id="7" name="Group 6" descr="DDoS Protection Standard uses policy to create graphs based on IP usage. ">
            <a:extLst>
              <a:ext uri="{FF2B5EF4-FFF2-40B4-BE49-F238E27FC236}">
                <a16:creationId xmlns:a16="http://schemas.microsoft.com/office/drawing/2014/main" id="{14FCF459-0A37-42E3-A90A-A90A68D07A04}"/>
              </a:ext>
            </a:extLst>
          </p:cNvPr>
          <p:cNvGrpSpPr/>
          <p:nvPr/>
        </p:nvGrpSpPr>
        <p:grpSpPr>
          <a:xfrm>
            <a:off x="1137307" y="1248606"/>
            <a:ext cx="10079400" cy="4841929"/>
            <a:chOff x="1137307" y="1248606"/>
            <a:chExt cx="10079400" cy="4841929"/>
          </a:xfrm>
        </p:grpSpPr>
        <p:grpSp>
          <p:nvGrpSpPr>
            <p:cNvPr id="4" name="Group 3" descr="DDoS Protection Standard uses policy generation to create usage graphics based on IP addresses. ">
              <a:extLst>
                <a:ext uri="{FF2B5EF4-FFF2-40B4-BE49-F238E27FC236}">
                  <a16:creationId xmlns:a16="http://schemas.microsoft.com/office/drawing/2014/main" id="{F0845D40-9741-4A59-ADCB-141B9425B56C}"/>
                </a:ext>
              </a:extLst>
            </p:cNvPr>
            <p:cNvGrpSpPr/>
            <p:nvPr/>
          </p:nvGrpSpPr>
          <p:grpSpPr>
            <a:xfrm>
              <a:off x="1137307" y="1248606"/>
              <a:ext cx="10079400" cy="4841929"/>
              <a:chOff x="1137307" y="1248606"/>
              <a:chExt cx="10079400" cy="4841929"/>
            </a:xfrm>
          </p:grpSpPr>
          <p:pic>
            <p:nvPicPr>
              <p:cNvPr id="2" name="Picture 1" descr="A customer is using a virtual network with a public IP address and DDos Protection.">
                <a:extLst>
                  <a:ext uri="{FF2B5EF4-FFF2-40B4-BE49-F238E27FC236}">
                    <a16:creationId xmlns:a16="http://schemas.microsoft.com/office/drawing/2014/main" id="{2F4093BE-672F-4127-9619-C35B181EA6F8}"/>
                  </a:ext>
                </a:extLst>
              </p:cNvPr>
              <p:cNvPicPr>
                <a:picLocks noChangeAspect="1"/>
              </p:cNvPicPr>
              <p:nvPr/>
            </p:nvPicPr>
            <p:blipFill>
              <a:blip r:embed="rId3"/>
              <a:stretch>
                <a:fillRect/>
              </a:stretch>
            </p:blipFill>
            <p:spPr>
              <a:xfrm>
                <a:off x="1137307" y="1436940"/>
                <a:ext cx="6143347" cy="1855953"/>
              </a:xfrm>
              <a:prstGeom prst="rect">
                <a:avLst/>
              </a:prstGeom>
            </p:spPr>
          </p:pic>
          <p:pic>
            <p:nvPicPr>
              <p:cNvPr id="3" name="Picture 2" descr="Public IP chart showing anomalies detected. ">
                <a:extLst>
                  <a:ext uri="{FF2B5EF4-FFF2-40B4-BE49-F238E27FC236}">
                    <a16:creationId xmlns:a16="http://schemas.microsoft.com/office/drawing/2014/main" id="{4684C5CF-400F-4834-A5F0-3EF48C662964}"/>
                  </a:ext>
                </a:extLst>
              </p:cNvPr>
              <p:cNvPicPr>
                <a:picLocks noChangeAspect="1"/>
              </p:cNvPicPr>
              <p:nvPr/>
            </p:nvPicPr>
            <p:blipFill>
              <a:blip r:embed="rId4"/>
              <a:stretch>
                <a:fillRect/>
              </a:stretch>
            </p:blipFill>
            <p:spPr>
              <a:xfrm>
                <a:off x="8435407" y="1248606"/>
                <a:ext cx="2781300" cy="2228850"/>
              </a:xfrm>
              <a:prstGeom prst="rect">
                <a:avLst/>
              </a:prstGeom>
              <a:ln>
                <a:solidFill>
                  <a:schemeClr val="tx1"/>
                </a:solidFill>
              </a:ln>
            </p:spPr>
          </p:pic>
          <p:pic>
            <p:nvPicPr>
              <p:cNvPr id="5" name="Picture 4" descr="Public IP chart showing anomalies detected. ">
                <a:extLst>
                  <a:ext uri="{FF2B5EF4-FFF2-40B4-BE49-F238E27FC236}">
                    <a16:creationId xmlns:a16="http://schemas.microsoft.com/office/drawing/2014/main" id="{C867B466-0A02-4D79-AD6E-171C76C92C6C}"/>
                  </a:ext>
                </a:extLst>
              </p:cNvPr>
              <p:cNvPicPr>
                <a:picLocks noChangeAspect="1"/>
              </p:cNvPicPr>
              <p:nvPr/>
            </p:nvPicPr>
            <p:blipFill>
              <a:blip r:embed="rId5"/>
              <a:stretch>
                <a:fillRect/>
              </a:stretch>
            </p:blipFill>
            <p:spPr>
              <a:xfrm>
                <a:off x="8435407" y="3764875"/>
                <a:ext cx="2781300" cy="2325660"/>
              </a:xfrm>
              <a:prstGeom prst="rect">
                <a:avLst/>
              </a:prstGeom>
              <a:ln>
                <a:solidFill>
                  <a:schemeClr val="tx1"/>
                </a:solidFill>
              </a:ln>
            </p:spPr>
          </p:pic>
          <p:cxnSp>
            <p:nvCxnSpPr>
              <p:cNvPr id="8" name="Connector: Elbow 7">
                <a:extLst>
                  <a:ext uri="{FF2B5EF4-FFF2-40B4-BE49-F238E27FC236}">
                    <a16:creationId xmlns:a16="http://schemas.microsoft.com/office/drawing/2014/main" id="{1F13E8F1-663D-4852-9420-6554E13F85F1}"/>
                  </a:ext>
                </a:extLst>
              </p:cNvPr>
              <p:cNvCxnSpPr>
                <a:cxnSpLocks/>
                <a:stCxn id="2" idx="3"/>
                <a:endCxn id="3" idx="1"/>
              </p:cNvCxnSpPr>
              <p:nvPr/>
            </p:nvCxnSpPr>
            <p:spPr>
              <a:xfrm flipV="1">
                <a:off x="7280654" y="2363031"/>
                <a:ext cx="1154753" cy="1886"/>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10" name="Connector: Elbow 9">
              <a:extLst>
                <a:ext uri="{FF2B5EF4-FFF2-40B4-BE49-F238E27FC236}">
                  <a16:creationId xmlns:a16="http://schemas.microsoft.com/office/drawing/2014/main" id="{7A8A2271-B0B0-483B-BD2E-C2EC50A10269}"/>
                </a:ext>
              </a:extLst>
            </p:cNvPr>
            <p:cNvCxnSpPr>
              <a:cxnSpLocks/>
              <a:stCxn id="2" idx="3"/>
              <a:endCxn id="5" idx="1"/>
            </p:cNvCxnSpPr>
            <p:nvPr/>
          </p:nvCxnSpPr>
          <p:spPr>
            <a:xfrm>
              <a:off x="7280654" y="2364917"/>
              <a:ext cx="1154753" cy="2562788"/>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5460627E-64E4-4797-8C35-FA549FB08386}"/>
              </a:ext>
            </a:extLst>
          </p:cNvPr>
          <p:cNvSpPr/>
          <p:nvPr/>
        </p:nvSpPr>
        <p:spPr>
          <a:xfrm>
            <a:off x="588263" y="3808821"/>
            <a:ext cx="6692392" cy="61241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Basic and Standard (multiple subscriptions) service tiers</a:t>
            </a:r>
          </a:p>
        </p:txBody>
      </p:sp>
      <p:sp>
        <p:nvSpPr>
          <p:cNvPr id="12" name="Rectangle 11">
            <a:extLst>
              <a:ext uri="{FF2B5EF4-FFF2-40B4-BE49-F238E27FC236}">
                <a16:creationId xmlns:a16="http://schemas.microsoft.com/office/drawing/2014/main" id="{ACCFE138-CAFA-4B29-9540-195EABC5EA72}"/>
              </a:ext>
            </a:extLst>
          </p:cNvPr>
          <p:cNvSpPr/>
          <p:nvPr/>
        </p:nvSpPr>
        <p:spPr>
          <a:xfrm>
            <a:off x="588262" y="4621495"/>
            <a:ext cx="6692392" cy="61241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Mitigates volumetric attacks, protocol attacks, and application layer attacks</a:t>
            </a:r>
          </a:p>
        </p:txBody>
      </p:sp>
      <p:sp>
        <p:nvSpPr>
          <p:cNvPr id="14" name="Rectangle 13">
            <a:extLst>
              <a:ext uri="{FF2B5EF4-FFF2-40B4-BE49-F238E27FC236}">
                <a16:creationId xmlns:a16="http://schemas.microsoft.com/office/drawing/2014/main" id="{8172AF92-0EB8-4338-99F9-8ED2C7415646}"/>
              </a:ext>
            </a:extLst>
          </p:cNvPr>
          <p:cNvSpPr/>
          <p:nvPr/>
        </p:nvSpPr>
        <p:spPr>
          <a:xfrm>
            <a:off x="588262" y="5443633"/>
            <a:ext cx="6692392" cy="61241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Checks for malformed packets and spoofing</a:t>
            </a:r>
          </a:p>
        </p:txBody>
      </p:sp>
    </p:spTree>
    <p:extLst>
      <p:ext uri="{BB962C8B-B14F-4D97-AF65-F5344CB8AC3E}">
        <p14:creationId xmlns:p14="http://schemas.microsoft.com/office/powerpoint/2010/main" val="24468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cs typeface="Segoe UI"/>
              </a:rPr>
              <a:t>Azure </a:t>
            </a:r>
            <a:r>
              <a:rPr lang="en-US" dirty="0">
                <a:cs typeface="Segoe UI"/>
              </a:rPr>
              <a:t>Firewall</a:t>
            </a:r>
            <a:endParaRPr lang="en-US" dirty="0"/>
          </a:p>
        </p:txBody>
      </p:sp>
      <p:pic>
        <p:nvPicPr>
          <p:cNvPr id="5" name="Picture 4" descr="A perimeter network sits between the inside truster private data and the outside untrusted public data. ">
            <a:extLst>
              <a:ext uri="{FF2B5EF4-FFF2-40B4-BE49-F238E27FC236}">
                <a16:creationId xmlns:a16="http://schemas.microsoft.com/office/drawing/2014/main" id="{F2C1DC92-8727-4260-91C6-E25C142293A0}"/>
              </a:ext>
            </a:extLst>
          </p:cNvPr>
          <p:cNvPicPr>
            <a:picLocks noChangeAspect="1"/>
          </p:cNvPicPr>
          <p:nvPr/>
        </p:nvPicPr>
        <p:blipFill rotWithShape="1">
          <a:blip r:embed="rId3"/>
          <a:srcRect r="689"/>
          <a:stretch/>
        </p:blipFill>
        <p:spPr>
          <a:xfrm>
            <a:off x="2486026" y="1282719"/>
            <a:ext cx="6756298" cy="2369760"/>
          </a:xfrm>
          <a:prstGeom prst="rect">
            <a:avLst/>
          </a:prstGeom>
        </p:spPr>
      </p:pic>
      <p:sp>
        <p:nvSpPr>
          <p:cNvPr id="3" name="Rectangle 2">
            <a:extLst>
              <a:ext uri="{FF2B5EF4-FFF2-40B4-BE49-F238E27FC236}">
                <a16:creationId xmlns:a16="http://schemas.microsoft.com/office/drawing/2014/main" id="{242E63FD-37BC-46F5-9D97-73A0E937B106}"/>
              </a:ext>
            </a:extLst>
          </p:cNvPr>
          <p:cNvSpPr/>
          <p:nvPr/>
        </p:nvSpPr>
        <p:spPr>
          <a:xfrm>
            <a:off x="515682" y="4111767"/>
            <a:ext cx="3549206" cy="107632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Managed, cloud-based network security service</a:t>
            </a:r>
          </a:p>
        </p:txBody>
      </p:sp>
      <p:sp>
        <p:nvSpPr>
          <p:cNvPr id="4" name="Rectangle 3">
            <a:extLst>
              <a:ext uri="{FF2B5EF4-FFF2-40B4-BE49-F238E27FC236}">
                <a16:creationId xmlns:a16="http://schemas.microsoft.com/office/drawing/2014/main" id="{001CA265-AFFE-40A4-9FBB-4402DD7C1F85}"/>
              </a:ext>
            </a:extLst>
          </p:cNvPr>
          <p:cNvSpPr/>
          <p:nvPr/>
        </p:nvSpPr>
        <p:spPr>
          <a:xfrm>
            <a:off x="515682" y="5324477"/>
            <a:ext cx="3549206" cy="107632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Protects your Azure Virtual Network resources</a:t>
            </a:r>
          </a:p>
        </p:txBody>
      </p:sp>
      <p:sp>
        <p:nvSpPr>
          <p:cNvPr id="10" name="Rectangle 9">
            <a:extLst>
              <a:ext uri="{FF2B5EF4-FFF2-40B4-BE49-F238E27FC236}">
                <a16:creationId xmlns:a16="http://schemas.microsoft.com/office/drawing/2014/main" id="{992DF517-BF9A-4417-8F06-5A56AFA663DA}"/>
              </a:ext>
            </a:extLst>
          </p:cNvPr>
          <p:cNvSpPr/>
          <p:nvPr/>
        </p:nvSpPr>
        <p:spPr>
          <a:xfrm>
            <a:off x="4238625" y="4111767"/>
            <a:ext cx="3549206" cy="107632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Stateful firewall as a service </a:t>
            </a:r>
          </a:p>
        </p:txBody>
      </p:sp>
      <p:sp>
        <p:nvSpPr>
          <p:cNvPr id="12" name="Rectangle 11">
            <a:extLst>
              <a:ext uri="{FF2B5EF4-FFF2-40B4-BE49-F238E27FC236}">
                <a16:creationId xmlns:a16="http://schemas.microsoft.com/office/drawing/2014/main" id="{0359AD23-FE79-4ED2-8E7B-6679D671AE04}"/>
              </a:ext>
            </a:extLst>
          </p:cNvPr>
          <p:cNvSpPr/>
          <p:nvPr/>
        </p:nvSpPr>
        <p:spPr>
          <a:xfrm>
            <a:off x="4238625" y="5324477"/>
            <a:ext cx="3549206" cy="107632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Built-in high availability </a:t>
            </a:r>
          </a:p>
        </p:txBody>
      </p:sp>
      <p:sp>
        <p:nvSpPr>
          <p:cNvPr id="14" name="Rectangle 13">
            <a:extLst>
              <a:ext uri="{FF2B5EF4-FFF2-40B4-BE49-F238E27FC236}">
                <a16:creationId xmlns:a16="http://schemas.microsoft.com/office/drawing/2014/main" id="{FBF2D605-3F5A-4BA7-81F2-44A62A62747D}"/>
              </a:ext>
            </a:extLst>
          </p:cNvPr>
          <p:cNvSpPr/>
          <p:nvPr/>
        </p:nvSpPr>
        <p:spPr>
          <a:xfrm>
            <a:off x="7961568" y="4101512"/>
            <a:ext cx="3549206" cy="107632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Integrated with Azure Monitor</a:t>
            </a:r>
          </a:p>
        </p:txBody>
      </p:sp>
      <p:sp>
        <p:nvSpPr>
          <p:cNvPr id="16" name="Rectangle 15">
            <a:extLst>
              <a:ext uri="{FF2B5EF4-FFF2-40B4-BE49-F238E27FC236}">
                <a16:creationId xmlns:a16="http://schemas.microsoft.com/office/drawing/2014/main" id="{231733A8-4B48-4BDB-947B-7DF5DED27F37}"/>
              </a:ext>
            </a:extLst>
          </p:cNvPr>
          <p:cNvSpPr/>
          <p:nvPr/>
        </p:nvSpPr>
        <p:spPr>
          <a:xfrm>
            <a:off x="7961568" y="5314224"/>
            <a:ext cx="3549206" cy="1076323"/>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0" marR="0" lvl="0" indent="0" defTabSz="1066800" eaLnBrk="1" fontAlgn="auto" latinLnBrk="0" hangingPunct="1">
              <a:lnSpc>
                <a:spcPct val="100000"/>
              </a:lnSpc>
              <a:spcBef>
                <a:spcPct val="0"/>
              </a:spcBef>
              <a:spcAft>
                <a:spcPct val="35000"/>
              </a:spcAft>
              <a:buClrTx/>
              <a:buSzTx/>
              <a:buFontTx/>
              <a:buNone/>
              <a:tabLst/>
              <a:defRPr/>
            </a:pPr>
            <a:r>
              <a:rPr kumimoji="0" lang="en-US" sz="2000" b="0" i="0" u="none" strike="noStrike" kern="0" cap="none" spc="0" normalizeH="0" baseline="0" noProof="0" dirty="0">
                <a:ln>
                  <a:noFill/>
                </a:ln>
                <a:effectLst/>
                <a:uLnTx/>
                <a:uFillTx/>
                <a:latin typeface="Segoe UI"/>
                <a:ea typeface="+mn-ea"/>
                <a:cs typeface="+mn-cs"/>
              </a:rPr>
              <a:t>Support for hybrid connectivity with gateways</a:t>
            </a:r>
          </a:p>
        </p:txBody>
      </p:sp>
      <p:sp>
        <p:nvSpPr>
          <p:cNvPr id="20" name="Rectangle 19">
            <a:extLst>
              <a:ext uri="{FF2B5EF4-FFF2-40B4-BE49-F238E27FC236}">
                <a16:creationId xmlns:a16="http://schemas.microsoft.com/office/drawing/2014/main" id="{BB60E7EE-49DD-4A1B-84A2-DD77BF8E93CE}"/>
              </a:ext>
              <a:ext uri="{C183D7F6-B498-43B3-948B-1728B52AA6E4}">
                <adec:decorative xmlns:adec="http://schemas.microsoft.com/office/drawing/2017/decorative" val="1"/>
              </a:ext>
            </a:extLst>
          </p:cNvPr>
          <p:cNvSpPr/>
          <p:nvPr/>
        </p:nvSpPr>
        <p:spPr bwMode="auto">
          <a:xfrm>
            <a:off x="515683" y="1103838"/>
            <a:ext cx="10995092" cy="2787124"/>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0678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4" ma:contentTypeDescription="Create a new document." ma:contentTypeScope="" ma:versionID="68a77f5552cc35fca4b143461e164e63">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30fd496dd3b9abef0cadd0944125a6d3"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DEF3B9-5E44-450B-AB54-341DCD7F652D}">
  <ds:schemaRefs>
    <ds:schemaRef ds:uri="http://schemas.microsoft.com/sharepoint/v3/contenttype/forms"/>
  </ds:schemaRefs>
</ds:datastoreItem>
</file>

<file path=customXml/itemProps2.xml><?xml version="1.0" encoding="utf-8"?>
<ds:datastoreItem xmlns:ds="http://schemas.openxmlformats.org/officeDocument/2006/customXml" ds:itemID="{98E94D49-D920-45D4-98FE-FA237206C686}">
  <ds:schemaRefs>
    <ds:schemaRef ds:uri="http://schemas.microsoft.com/office/2006/documentManagement/types"/>
    <ds:schemaRef ds:uri="http://schemas.microsoft.com/office/infopath/2007/PartnerControls"/>
    <ds:schemaRef ds:uri="e8bab37c-6053-4066-b569-fd9fbae908bd"/>
    <ds:schemaRef ds:uri="1d16016b-1e11-4dbd-8bd0-b44cb6539c58"/>
    <ds:schemaRef ds:uri="http://purl.org/dc/elements/1.1/"/>
    <ds:schemaRef ds:uri="http://www.w3.org/XML/1998/namespace"/>
    <ds:schemaRef ds:uri="http://purl.org/dc/terms/"/>
    <ds:schemaRef ds:uri="http://schemas.openxmlformats.org/package/2006/metadata/core-properties"/>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B183964A-F0B6-43B8-8A4F-C7D1A43196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14887</Words>
  <Application>Microsoft Macintosh PowerPoint</Application>
  <PresentationFormat>Widescreen</PresentationFormat>
  <Paragraphs>1179</Paragraphs>
  <Slides>65</Slides>
  <Notes>59</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83" baseType="lpstr">
      <vt:lpstr>-apple-system</vt:lpstr>
      <vt:lpstr>Arial</vt:lpstr>
      <vt:lpstr>Arial,Sans-Serif</vt:lpstr>
      <vt:lpstr>Calibri</vt:lpstr>
      <vt:lpstr>Calibri Light</vt:lpstr>
      <vt:lpstr>Cambria</vt:lpstr>
      <vt:lpstr>Consolas</vt:lpstr>
      <vt:lpstr>Segoe UI</vt:lpstr>
      <vt:lpstr>Segoe UI Light</vt:lpstr>
      <vt:lpstr>Segoe UI Semibold</vt:lpstr>
      <vt:lpstr>Segoe UI Semilight</vt:lpstr>
      <vt:lpstr>Segoe UI VSS (Regular)</vt:lpstr>
      <vt:lpstr>segoe-ui_normal</vt:lpstr>
      <vt:lpstr>Symbol</vt:lpstr>
      <vt:lpstr>Times New Roman</vt:lpstr>
      <vt:lpstr>Wingdings</vt:lpstr>
      <vt:lpstr>WHITE TEMPLATE</vt:lpstr>
      <vt:lpstr>Bitmap Image</vt:lpstr>
      <vt:lpstr>Microsoft Azure Security – Open Hack</vt:lpstr>
      <vt:lpstr>Module 02: Implement       Platform Protection</vt:lpstr>
      <vt:lpstr>Perimeter Security</vt:lpstr>
      <vt:lpstr>Perimeter Security</vt:lpstr>
      <vt:lpstr>Defense in Depth</vt:lpstr>
      <vt:lpstr>Virtual Network Security</vt:lpstr>
      <vt:lpstr>Distributed Denial of Service (DDoS)</vt:lpstr>
      <vt:lpstr>DDoS Implementation</vt:lpstr>
      <vt:lpstr>Azure Firewall</vt:lpstr>
      <vt:lpstr>Azure Firewall Implementation</vt:lpstr>
      <vt:lpstr>VPN Forced Tunneling</vt:lpstr>
      <vt:lpstr>Hub and Spoke topology with Azure</vt:lpstr>
      <vt:lpstr>User Defined Routes and Network Virtual Appliances</vt:lpstr>
      <vt:lpstr>Demonstration: Perimeter Security</vt:lpstr>
      <vt:lpstr>Additional Study – Perimeter Security</vt:lpstr>
      <vt:lpstr>Network Security</vt:lpstr>
      <vt:lpstr>Network Security</vt:lpstr>
      <vt:lpstr>Network Security Groups (NSG)</vt:lpstr>
      <vt:lpstr>NSG Implementation</vt:lpstr>
      <vt:lpstr>Application Security Groups (ASGs)</vt:lpstr>
      <vt:lpstr>Service Endpoints</vt:lpstr>
      <vt:lpstr>Service Endpoint Services</vt:lpstr>
      <vt:lpstr>Private Endpoint</vt:lpstr>
      <vt:lpstr>Azure Application Gateway</vt:lpstr>
      <vt:lpstr>Web Application Firewall</vt:lpstr>
      <vt:lpstr>Azure Front Door</vt:lpstr>
      <vt:lpstr>ExpressRoute Direct </vt:lpstr>
      <vt:lpstr>Demonstrations: Network Connectivity</vt:lpstr>
      <vt:lpstr>Additional Study – Network Security</vt:lpstr>
      <vt:lpstr>Host Security </vt:lpstr>
      <vt:lpstr>Host Security </vt:lpstr>
      <vt:lpstr>Endpoint Protection</vt:lpstr>
      <vt:lpstr>Privileged Access Device Strategy</vt:lpstr>
      <vt:lpstr>Privileged Access Workstations</vt:lpstr>
      <vt:lpstr>Virtual Machine Templates</vt:lpstr>
      <vt:lpstr>Remote Access Management</vt:lpstr>
      <vt:lpstr>Update Management</vt:lpstr>
      <vt:lpstr>Disk Encryption</vt:lpstr>
      <vt:lpstr>Microsoft Defender</vt:lpstr>
      <vt:lpstr>Security Center Recommendations</vt:lpstr>
      <vt:lpstr>Securing Azure Workloads</vt:lpstr>
      <vt:lpstr>Demonstrations: Host Security</vt:lpstr>
      <vt:lpstr>Additional Study – Host Security</vt:lpstr>
      <vt:lpstr>Container Security</vt:lpstr>
      <vt:lpstr>Container Security</vt:lpstr>
      <vt:lpstr>Containers</vt:lpstr>
      <vt:lpstr>ACI Security</vt:lpstr>
      <vt:lpstr>Azure Container Instances (ACI)</vt:lpstr>
      <vt:lpstr>Azure Container Registry (ACR)</vt:lpstr>
      <vt:lpstr>ACR Authentication</vt:lpstr>
      <vt:lpstr>Azure Kubernetes Service (AKS)</vt:lpstr>
      <vt:lpstr>AKS Terminology</vt:lpstr>
      <vt:lpstr>AKS Architecture</vt:lpstr>
      <vt:lpstr>AKS Networking</vt:lpstr>
      <vt:lpstr>AKS Storage</vt:lpstr>
      <vt:lpstr>AKS and Azure Active Directory</vt:lpstr>
      <vt:lpstr>Additional Study – Container Security</vt:lpstr>
      <vt:lpstr>Module Labs</vt:lpstr>
      <vt:lpstr>Lab 07 – Network and Application Security Groups</vt:lpstr>
      <vt:lpstr>Lab 07 – Network and Application Security Groups</vt:lpstr>
      <vt:lpstr>Lab 08 – Azure Firewall</vt:lpstr>
      <vt:lpstr>Lab 08 – Azure Firewall</vt:lpstr>
      <vt:lpstr>Lab 09 – Configuring and Securing ACR and AKS</vt:lpstr>
      <vt:lpstr>Lab 09 – Configuring and Securing ACR and AKS</vt:lpstr>
      <vt:lpstr>End of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AZ-500T00A: Microsoft Azure Security Technologies</dc:title>
  <dc:subject/>
  <dc:creator/>
  <cp:keywords/>
  <dc:description/>
  <cp:lastModifiedBy/>
  <cp:revision>23</cp:revision>
  <dcterms:created xsi:type="dcterms:W3CDTF">2020-08-04T13:40:40Z</dcterms:created>
  <dcterms:modified xsi:type="dcterms:W3CDTF">2021-05-26T10:15:15Z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0x010100329163849240324E9E04492C11FECC70</vt:lpwstr>
  </property>
</Properties>
</file>