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64"/>
  </p:notesMasterIdLst>
  <p:handoutMasterIdLst>
    <p:handoutMasterId r:id="rId65"/>
  </p:handoutMasterIdLst>
  <p:sldIdLst>
    <p:sldId id="1791" r:id="rId5"/>
    <p:sldId id="2515" r:id="rId6"/>
    <p:sldId id="1790" r:id="rId7"/>
    <p:sldId id="8973" r:id="rId8"/>
    <p:sldId id="1802" r:id="rId9"/>
    <p:sldId id="9040" r:id="rId10"/>
    <p:sldId id="9060" r:id="rId11"/>
    <p:sldId id="9042" r:id="rId12"/>
    <p:sldId id="9043" r:id="rId13"/>
    <p:sldId id="8994" r:id="rId14"/>
    <p:sldId id="9045" r:id="rId15"/>
    <p:sldId id="9076" r:id="rId16"/>
    <p:sldId id="9049" r:id="rId17"/>
    <p:sldId id="9099" r:id="rId18"/>
    <p:sldId id="9056" r:id="rId19"/>
    <p:sldId id="1721" r:id="rId20"/>
    <p:sldId id="2514" r:id="rId21"/>
    <p:sldId id="2501" r:id="rId22"/>
    <p:sldId id="2503" r:id="rId23"/>
    <p:sldId id="1770" r:id="rId24"/>
    <p:sldId id="2504" r:id="rId25"/>
    <p:sldId id="2543" r:id="rId26"/>
    <p:sldId id="9044" r:id="rId27"/>
    <p:sldId id="9052" r:id="rId28"/>
    <p:sldId id="9057" r:id="rId29"/>
    <p:sldId id="2516" r:id="rId30"/>
    <p:sldId id="2517" r:id="rId31"/>
    <p:sldId id="9092" r:id="rId32"/>
    <p:sldId id="2519" r:id="rId33"/>
    <p:sldId id="2520" r:id="rId34"/>
    <p:sldId id="9094" r:id="rId35"/>
    <p:sldId id="2521" r:id="rId36"/>
    <p:sldId id="2522" r:id="rId37"/>
    <p:sldId id="2524" r:id="rId38"/>
    <p:sldId id="2525" r:id="rId39"/>
    <p:sldId id="9053" r:id="rId40"/>
    <p:sldId id="9058" r:id="rId41"/>
    <p:sldId id="9077" r:id="rId42"/>
    <p:sldId id="9078" r:id="rId43"/>
    <p:sldId id="9080" r:id="rId44"/>
    <p:sldId id="9081" r:id="rId45"/>
    <p:sldId id="9082" r:id="rId46"/>
    <p:sldId id="9083" r:id="rId47"/>
    <p:sldId id="9084" r:id="rId48"/>
    <p:sldId id="9085" r:id="rId49"/>
    <p:sldId id="9086" r:id="rId50"/>
    <p:sldId id="9087" r:id="rId51"/>
    <p:sldId id="9088" r:id="rId52"/>
    <p:sldId id="9089" r:id="rId53"/>
    <p:sldId id="9090" r:id="rId54"/>
    <p:sldId id="9091" r:id="rId55"/>
    <p:sldId id="9046" r:id="rId56"/>
    <p:sldId id="9055" r:id="rId57"/>
    <p:sldId id="9096" r:id="rId58"/>
    <p:sldId id="9050" r:id="rId59"/>
    <p:sldId id="9097" r:id="rId60"/>
    <p:sldId id="9051" r:id="rId61"/>
    <p:sldId id="9098" r:id="rId62"/>
    <p:sldId id="9093" r:id="rId63"/>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91"/>
            <p14:sldId id="2515"/>
            <p14:sldId id="1790"/>
            <p14:sldId id="8973"/>
            <p14:sldId id="1802"/>
            <p14:sldId id="9040"/>
            <p14:sldId id="9060"/>
            <p14:sldId id="9042"/>
            <p14:sldId id="9043"/>
            <p14:sldId id="8994"/>
            <p14:sldId id="9045"/>
            <p14:sldId id="9076"/>
            <p14:sldId id="9049"/>
            <p14:sldId id="9099"/>
            <p14:sldId id="9056"/>
            <p14:sldId id="1721"/>
            <p14:sldId id="2514"/>
            <p14:sldId id="2501"/>
            <p14:sldId id="2503"/>
            <p14:sldId id="1770"/>
            <p14:sldId id="2504"/>
            <p14:sldId id="2543"/>
            <p14:sldId id="9044"/>
            <p14:sldId id="9052"/>
            <p14:sldId id="9057"/>
            <p14:sldId id="2516"/>
            <p14:sldId id="2517"/>
            <p14:sldId id="9092"/>
            <p14:sldId id="2519"/>
            <p14:sldId id="2520"/>
            <p14:sldId id="9094"/>
            <p14:sldId id="2521"/>
            <p14:sldId id="2522"/>
            <p14:sldId id="2524"/>
            <p14:sldId id="2525"/>
            <p14:sldId id="9053"/>
            <p14:sldId id="9058"/>
            <p14:sldId id="9077"/>
            <p14:sldId id="9078"/>
            <p14:sldId id="9080"/>
            <p14:sldId id="9081"/>
            <p14:sldId id="9082"/>
            <p14:sldId id="9083"/>
            <p14:sldId id="9084"/>
            <p14:sldId id="9085"/>
            <p14:sldId id="9086"/>
            <p14:sldId id="9087"/>
            <p14:sldId id="9088"/>
            <p14:sldId id="9089"/>
            <p14:sldId id="9090"/>
            <p14:sldId id="9091"/>
            <p14:sldId id="9046"/>
            <p14:sldId id="9055"/>
            <p14:sldId id="9096"/>
            <p14:sldId id="9050"/>
            <p14:sldId id="9097"/>
            <p14:sldId id="9051"/>
            <p14:sldId id="9098"/>
            <p14:sldId id="909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188F"/>
    <a:srgbClr val="1A1A1A"/>
    <a:srgbClr val="FFFFFF"/>
    <a:srgbClr val="00BCF2"/>
    <a:srgbClr val="40CDF5"/>
    <a:srgbClr val="40587C"/>
    <a:srgbClr val="00B0E3"/>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5" autoAdjust="0"/>
    <p:restoredTop sz="84317" autoAdjust="0"/>
  </p:normalViewPr>
  <p:slideViewPr>
    <p:cSldViewPr snapToGrid="0">
      <p:cViewPr varScale="1">
        <p:scale>
          <a:sx n="93" d="100"/>
          <a:sy n="93" d="100"/>
        </p:scale>
        <p:origin x="1264" y="192"/>
      </p:cViewPr>
      <p:guideLst>
        <p:guide orient="horz" pos="2160"/>
        <p:guide pos="3840"/>
      </p:guideLst>
    </p:cSldViewPr>
  </p:slideViewPr>
  <p:notesTextViewPr>
    <p:cViewPr>
      <p:scale>
        <a:sx n="1" d="1"/>
        <a:sy n="1" d="1"/>
      </p:scale>
      <p:origin x="0" y="0"/>
    </p:cViewPr>
  </p:notesTextViewPr>
  <p:sorterViewPr>
    <p:cViewPr>
      <p:scale>
        <a:sx n="100" d="100"/>
        <a:sy n="100" d="100"/>
      </p:scale>
      <p:origin x="0" y="-8490"/>
    </p:cViewPr>
  </p:sorterViewPr>
  <p:notesViewPr>
    <p:cSldViewPr snapToGrid="0">
      <p:cViewPr varScale="1">
        <p:scale>
          <a:sx n="252" d="100"/>
          <a:sy n="252" d="100"/>
        </p:scale>
        <p:origin x="204" y="1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5/26/21 3:45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5/26/21 3:45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key-vault/secrets/about-secre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src.nist.gov/publications/detail/fips/140/2/fina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microsoft.com/en-us/azure/key-vault" TargetMode="External"/><Relationship Id="rId4" Type="http://schemas.openxmlformats.org/officeDocument/2006/relationships/hyperlink" Target="https://docs.microsoft.com/en-us/azure/key-vault/managed-hs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active-directory/develop/about-microsoft-identity-platfor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docs.microsoft.com/en-us/azure/active-directory/azuread-dev/service-to-service" TargetMode="External"/><Relationship Id="rId3" Type="http://schemas.openxmlformats.org/officeDocument/2006/relationships/hyperlink" Target="https://docs.microsoft.com/en-us/azure/active-directory/develop/about-microsoft-identity-platform" TargetMode="External"/><Relationship Id="rId7" Type="http://schemas.openxmlformats.org/officeDocument/2006/relationships/hyperlink" Target="https://docs.microsoft.com/en-us/azure/active-directory/azuread-dev/web-api"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ocs.microsoft.com/en-us/azure/active-directory/azuread-dev/native-app" TargetMode="External"/><Relationship Id="rId5" Type="http://schemas.openxmlformats.org/officeDocument/2006/relationships/hyperlink" Target="https://docs.microsoft.com/en-us/azure/active-directory/azuread-dev/web-app" TargetMode="External"/><Relationship Id="rId4" Type="http://schemas.openxmlformats.org/officeDocument/2006/relationships/hyperlink" Target="https://docs.microsoft.com/en-us/azure/active-directory/azuread-dev/single-page-application"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graph/auth/auth-concepts#register-your-app-with-the-microsoft-identity-platfor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graph/auth/auth-concepts#register-your-app-with-the-microsoft-identity-platfor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https/docs.microsoft.com/en-us/azure/active-directory/managed-identities-azure-resources/overview"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app-service/app-service-web-configure-tls-mutual-auth"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icrosoft.com/en-us/blog/questions-on-data-residency-and-compliance-in-azure-we-got-answer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rest/api/storageservices/authorize-requests-to-azure-storage"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azure.microsoft.com/en-us/blog/general-availability-of-azure-files-onpremises-active-directory-domain-services-authentication/"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rest/api/storageservices/delegate-access-with-shared-access-signatur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storage/common/storage-service-encrypti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storage/blobs/storage-blob-immutability-policies-manage?tabs=azure-porta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azure/storage/files/storage-files-active-directory-overview"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azure/storage/common/storage-require-secure-transfer"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azure/sql-database/sql-database-manage-login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key-vault/general/overvie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azure/sql-database/sql-database-firewall-configur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microsoft.com/en-us/azure/sql-database/sql-database-auditin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microsoft.com/en-us/azure/sql-database/sql-database-data-discovery-and-classification"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icrosoft.com/en-us/azure/sql-database/sql-vulnerability-assessment"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zure/sql-database/sql-database-threat-detection#azure-sql-database-threat-detection-alert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azure/sql-database/sql-database-dynamic-data-masking-get-started"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en-us/azure/sql-database/transparent-data-encryption-azure-sql?tabs=azure-porta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microsoft.com/en-us/azure/sql-database/sql-database-always-encrypted?view=sql-server-ver15"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key-vault/general/overview-secur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key-vault/certificates/certificate-scenario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key-vault/keys/about-key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storage/common/storage-encryption-keys-porta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About Azure Key Vault Secrets - </a:t>
            </a:r>
            <a:r>
              <a:rPr lang="en-US" sz="850" dirty="0">
                <a:latin typeface="Segoe UI Light"/>
                <a:cs typeface="Segoe UI Light"/>
                <a:hlinkClick r:id="rId3"/>
              </a:rPr>
              <a:t>https://docs.microsoft.com/en-us/azure/key-vault/secrets/about-secrets</a:t>
            </a:r>
            <a:endParaRPr lang="en-US" sz="850" dirty="0">
              <a:latin typeface="Segoe UI Light"/>
              <a:cs typeface="Segoe UI Light"/>
            </a:endParaRP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045362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Automate the rotation of a secret for resources that use single-user/single-password authentication - https://docs.microsoft.com/en-us/azure/key-vault/secrets/tutorial-rotation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228600" indent="-228600" algn="l">
              <a:buFont typeface="+mj-lt"/>
              <a:buAutoNum type="arabicPeriod"/>
            </a:pPr>
            <a:r>
              <a:rPr lang="en-US" b="0" i="0" dirty="0">
                <a:solidFill>
                  <a:srgbClr val="171717"/>
                </a:solidFill>
                <a:effectLst/>
                <a:latin typeface="Segoe UI" panose="020B0502040204020203" pitchFamily="34" charset="0"/>
              </a:rPr>
              <a:t>Thirty days before the expiration date of a secret, Key Vault publishes the "near expiry" event to Event Grid.</a:t>
            </a:r>
          </a:p>
          <a:p>
            <a:pPr marL="228600" indent="-228600" algn="l">
              <a:buFont typeface="+mj-lt"/>
              <a:buAutoNum type="arabicPeriod"/>
            </a:pPr>
            <a:r>
              <a:rPr lang="en-US" b="0" i="0" dirty="0">
                <a:solidFill>
                  <a:srgbClr val="171717"/>
                </a:solidFill>
                <a:effectLst/>
                <a:latin typeface="Segoe UI" panose="020B0502040204020203" pitchFamily="34" charset="0"/>
              </a:rPr>
              <a:t>Event Grid checks the event subscriptions and uses HTTP POST to call the function app endpoint subscribed to the event.</a:t>
            </a:r>
          </a:p>
          <a:p>
            <a:pPr marL="228600" indent="-228600" algn="l">
              <a:buFont typeface="+mj-lt"/>
              <a:buAutoNum type="arabicPeriod"/>
            </a:pPr>
            <a:r>
              <a:rPr lang="en-US" b="0" i="0" dirty="0">
                <a:solidFill>
                  <a:srgbClr val="171717"/>
                </a:solidFill>
                <a:effectLst/>
                <a:latin typeface="Segoe UI" panose="020B0502040204020203" pitchFamily="34" charset="0"/>
              </a:rPr>
              <a:t>The function app receives the secret information, generates a new random password, and creates a new version for the secret with the new password in Key Vault.</a:t>
            </a:r>
          </a:p>
          <a:p>
            <a:pPr marL="228600" indent="-228600" algn="l">
              <a:buFont typeface="+mj-lt"/>
              <a:buAutoNum type="arabicPeriod"/>
            </a:pPr>
            <a:r>
              <a:rPr lang="en-US" b="0" i="0" dirty="0">
                <a:solidFill>
                  <a:srgbClr val="171717"/>
                </a:solidFill>
                <a:effectLst/>
                <a:latin typeface="Segoe UI" panose="020B0502040204020203" pitchFamily="34" charset="0"/>
              </a:rPr>
              <a:t>The function app updates SQL Server with the new password.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16041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15533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FIPS 140-2 Level-3 compliance</a:t>
            </a:r>
          </a:p>
          <a:p>
            <a:pPr algn="l"/>
            <a:r>
              <a:rPr lang="en-US" b="0" i="0" dirty="0">
                <a:solidFill>
                  <a:srgbClr val="171717"/>
                </a:solidFill>
                <a:effectLst/>
                <a:latin typeface="Segoe UI" panose="020B0502040204020203" pitchFamily="34" charset="0"/>
              </a:rPr>
              <a:t>Many organizations have stringent industry regulations that dictate that cryptographic keys must be stored in </a:t>
            </a:r>
            <a:r>
              <a:rPr lang="en-US" b="0" i="0" u="none" strike="noStrike" dirty="0">
                <a:solidFill>
                  <a:srgbClr val="171717"/>
                </a:solidFill>
                <a:effectLst/>
                <a:latin typeface="Segoe UI" panose="020B0502040204020203" pitchFamily="34" charset="0"/>
                <a:hlinkClick r:id="rId3"/>
              </a:rPr>
              <a:t>FIPS 140-2 Level-3</a:t>
            </a:r>
            <a:r>
              <a:rPr lang="en-US" b="0" i="0" dirty="0">
                <a:solidFill>
                  <a:srgbClr val="171717"/>
                </a:solidFill>
                <a:effectLst/>
                <a:latin typeface="Segoe UI" panose="020B0502040204020203" pitchFamily="34" charset="0"/>
              </a:rPr>
              <a:t> validated HSMs. Azure Dedicated HSM and a new single-tenant offering, </a:t>
            </a:r>
            <a:r>
              <a:rPr lang="en-US" b="0" i="0" u="none" strike="noStrike" dirty="0">
                <a:solidFill>
                  <a:srgbClr val="171717"/>
                </a:solidFill>
                <a:effectLst/>
                <a:latin typeface="Segoe UI" panose="020B0502040204020203" pitchFamily="34" charset="0"/>
                <a:hlinkClick r:id="rId4"/>
              </a:rPr>
              <a:t>Azure Key Vault Managed HSM (preview)</a:t>
            </a:r>
            <a:r>
              <a:rPr lang="en-US" b="0" i="0" dirty="0">
                <a:solidFill>
                  <a:srgbClr val="171717"/>
                </a:solidFill>
                <a:effectLst/>
                <a:latin typeface="Segoe UI" panose="020B0502040204020203" pitchFamily="34" charset="0"/>
              </a:rPr>
              <a:t>, help customers from various industry segments, such as financial services industry, government agencies, and others meet FIPS 140-2 Level-3 requirements. While Microsoft’s multi-tenant </a:t>
            </a:r>
            <a:r>
              <a:rPr lang="en-US" b="0" i="0" u="none" strike="noStrike" dirty="0">
                <a:solidFill>
                  <a:srgbClr val="171717"/>
                </a:solidFill>
                <a:effectLst/>
                <a:latin typeface="Segoe UI" panose="020B0502040204020203" pitchFamily="34" charset="0"/>
                <a:hlinkClick r:id="rId5"/>
              </a:rPr>
              <a:t>Azure Key Vault</a:t>
            </a:r>
            <a:r>
              <a:rPr lang="en-US" b="0" i="0" dirty="0">
                <a:solidFill>
                  <a:srgbClr val="171717"/>
                </a:solidFill>
                <a:effectLst/>
                <a:latin typeface="Segoe UI" panose="020B0502040204020203" pitchFamily="34" charset="0"/>
              </a:rPr>
              <a:t> service currently uses FIPS 140-2 Level-2 validated HSMs.</a:t>
            </a:r>
          </a:p>
          <a:p>
            <a:pPr algn="l"/>
            <a:r>
              <a:rPr lang="en-US" b="1" i="0" dirty="0">
                <a:solidFill>
                  <a:srgbClr val="171717"/>
                </a:solidFill>
                <a:effectLst/>
                <a:latin typeface="Segoe UI" panose="020B0502040204020203" pitchFamily="34" charset="0"/>
              </a:rPr>
              <a:t>Single-tenant devices</a:t>
            </a:r>
          </a:p>
          <a:p>
            <a:pPr algn="l"/>
            <a:r>
              <a:rPr lang="en-US" b="0" i="0" dirty="0">
                <a:solidFill>
                  <a:srgbClr val="171717"/>
                </a:solidFill>
                <a:effectLst/>
                <a:latin typeface="Segoe UI" panose="020B0502040204020203" pitchFamily="34" charset="0"/>
              </a:rPr>
              <a:t>Many of our customers have a requirement for single tenancy of the cryptographic storage device. The Azure Dedicated HSM service enables them to provision a physical device from one of Microsoft’s globally distributed datacenters. After it's provisioned to a customer, only that customer can access the device.</a:t>
            </a:r>
          </a:p>
          <a:p>
            <a:pPr algn="l"/>
            <a:r>
              <a:rPr lang="en-US" b="1" i="0" dirty="0">
                <a:solidFill>
                  <a:srgbClr val="171717"/>
                </a:solidFill>
                <a:effectLst/>
                <a:latin typeface="Segoe UI" panose="020B0502040204020203" pitchFamily="34" charset="0"/>
              </a:rPr>
              <a:t>Full administrative control</a:t>
            </a:r>
          </a:p>
          <a:p>
            <a:pPr algn="l"/>
            <a:r>
              <a:rPr lang="en-US" b="0" i="0" dirty="0">
                <a:solidFill>
                  <a:srgbClr val="171717"/>
                </a:solidFill>
                <a:effectLst/>
                <a:latin typeface="Segoe UI" panose="020B0502040204020203" pitchFamily="34" charset="0"/>
              </a:rPr>
              <a:t>Many customers require full administrative control and sole access to their device for administrative purposes. After a device is provisioned, only the customer has administrative or application-level access to the device.</a:t>
            </a:r>
          </a:p>
          <a:p>
            <a:pPr algn="l"/>
            <a:r>
              <a:rPr lang="en-US" b="0" i="0" dirty="0">
                <a:solidFill>
                  <a:srgbClr val="171717"/>
                </a:solidFill>
                <a:effectLst/>
                <a:latin typeface="Segoe UI" panose="020B0502040204020203" pitchFamily="34" charset="0"/>
              </a:rPr>
              <a:t>Microsoft has no administrative control after the customer accesses the device for the first time, at which point the customer changes the password. From that point, the customer is a true single-tenant with full administrative control and application-management capability. Microsoft does maintain monitor-level access (not an admin role) for telemetry via serial port connection. This access covers hardware monitors such as temperature, power supply health, and fan health.</a:t>
            </a:r>
          </a:p>
          <a:p>
            <a:pPr algn="l"/>
            <a:r>
              <a:rPr lang="en-US" b="0" i="0" dirty="0">
                <a:solidFill>
                  <a:srgbClr val="171717"/>
                </a:solidFill>
                <a:effectLst/>
                <a:latin typeface="Segoe UI" panose="020B0502040204020203" pitchFamily="34" charset="0"/>
              </a:rPr>
              <a:t>The customer is free to disable this monitoring needed. However, if they disable it, they won't receive proactive health alerts from Microsoft.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95636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800"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800" dirty="0">
              <a:latin typeface="Segoe UI Semilight"/>
              <a:cs typeface="Segoe UI Semilight"/>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800" dirty="0">
                <a:latin typeface="Segoe UI Semilight"/>
                <a:cs typeface="Segoe UI Semilight"/>
              </a:rPr>
              <a:t>(docs.microsoft.com/Learn)</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800" dirty="0">
                <a:latin typeface="Segoe UI Semilight"/>
                <a:cs typeface="Segoe UI Semilight"/>
              </a:rPr>
              <a:t>Introduction to securing data at rest on Azure - https://docs.microsoft.com/en-us/learn/modules/secure-data-at-rest/</a:t>
            </a:r>
          </a:p>
          <a:p>
            <a:pPr>
              <a:lnSpc>
                <a:spcPct val="100000"/>
              </a:lnSpc>
              <a:spcAft>
                <a:spcPts val="0"/>
              </a:spcAft>
            </a:pPr>
            <a:r>
              <a:rPr lang="en-US" sz="800" b="0" dirty="0">
                <a:latin typeface="Segoe UI Light"/>
                <a:cs typeface="Segoe UI Light"/>
              </a:rPr>
              <a:t>Configure and manage secrets in Azure Key Vault - https://docs.microsoft.com/en-us/learn/modules/configure-and-manage-azure-key-vault/</a:t>
            </a:r>
          </a:p>
          <a:p>
            <a:pPr>
              <a:lnSpc>
                <a:spcPct val="100000"/>
              </a:lnSpc>
              <a:spcAft>
                <a:spcPts val="0"/>
              </a:spcAft>
            </a:pPr>
            <a:r>
              <a:rPr lang="en-US" sz="800" b="0" dirty="0">
                <a:latin typeface="Segoe UI Light"/>
                <a:cs typeface="Segoe UI Light"/>
              </a:rPr>
              <a:t>Manage secrets in your server apps with Azure Key Vault - https://docs.microsoft.com/en-us/learn/modules/manage-secrets-with-azure-key-vault/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8881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dirty="0">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78341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4999"/>
              </a:lnSpc>
              <a:spcBef>
                <a:spcPts val="2400"/>
              </a:spcBef>
              <a:spcAft>
                <a:spcPts val="0"/>
              </a:spcAft>
            </a:pPr>
            <a:r>
              <a:rPr lang="en-US" sz="850" b="1" kern="0" dirty="0">
                <a:effectLst/>
                <a:latin typeface="Segoe UI Light"/>
                <a:cs typeface="Segoe UI Light"/>
              </a:rPr>
              <a:t>Manage identity and access (30-35%)</a:t>
            </a:r>
            <a:endParaRPr lang="en-US" sz="850" kern="0" dirty="0">
              <a:effectLst/>
              <a:latin typeface="Segoe UI Light"/>
              <a:cs typeface="Segoe UI Light"/>
            </a:endParaRPr>
          </a:p>
          <a:p>
            <a:pPr marL="0" marR="0">
              <a:lnSpc>
                <a:spcPct val="107000"/>
              </a:lnSpc>
              <a:spcBef>
                <a:spcPts val="200"/>
              </a:spcBef>
              <a:spcAft>
                <a:spcPts val="0"/>
              </a:spcAft>
            </a:pPr>
            <a:r>
              <a:rPr lang="en-US" sz="850" b="1" kern="0" dirty="0">
                <a:effectLst/>
                <a:latin typeface="Segoe UI Light"/>
                <a:cs typeface="Segoe UI Light"/>
              </a:rPr>
              <a:t>Manage application access</a:t>
            </a:r>
            <a:endParaRPr lang="en-US" sz="850" kern="0" dirty="0">
              <a:effectLst/>
              <a:latin typeface="Segoe UI Light"/>
              <a:cs typeface="Segoe UI Light"/>
            </a:endParaRPr>
          </a:p>
          <a:p>
            <a:pPr marL="342900" marR="0" lvl="0" indent="-342900">
              <a:lnSpc>
                <a:spcPct val="107000"/>
              </a:lnSpc>
              <a:spcBef>
                <a:spcPts val="0"/>
              </a:spcBef>
              <a:spcAft>
                <a:spcPts val="0"/>
              </a:spcAft>
              <a:buFont typeface="Symbol,Sans-Serif"/>
              <a:buChar char=""/>
              <a:tabLst>
                <a:tab pos="678180" algn="l"/>
              </a:tabLst>
            </a:pPr>
            <a:r>
              <a:rPr lang="en-US" sz="850" kern="0" dirty="0">
                <a:effectLst/>
                <a:latin typeface="Segoe UI Light"/>
                <a:cs typeface="Segoe UI Light"/>
              </a:rPr>
              <a:t>Create App Registration</a:t>
            </a:r>
          </a:p>
          <a:p>
            <a:pPr marL="342900" marR="0" lvl="0" indent="-342900">
              <a:lnSpc>
                <a:spcPct val="107000"/>
              </a:lnSpc>
              <a:spcBef>
                <a:spcPts val="0"/>
              </a:spcBef>
              <a:spcAft>
                <a:spcPts val="0"/>
              </a:spcAft>
              <a:buFont typeface="Symbol,Sans-Serif"/>
              <a:buChar char=""/>
              <a:tabLst>
                <a:tab pos="678180" algn="l"/>
              </a:tabLst>
            </a:pPr>
            <a:r>
              <a:rPr lang="en-US" sz="850" kern="0" dirty="0">
                <a:effectLst/>
                <a:latin typeface="Segoe UI Light"/>
                <a:cs typeface="Segoe UI Light"/>
              </a:rPr>
              <a:t>Configure App Registration permission scopes</a:t>
            </a:r>
          </a:p>
          <a:p>
            <a:pPr marL="342900" marR="0" lvl="0" indent="-342900">
              <a:lnSpc>
                <a:spcPct val="107000"/>
              </a:lnSpc>
              <a:spcBef>
                <a:spcPts val="0"/>
              </a:spcBef>
              <a:spcAft>
                <a:spcPts val="0"/>
              </a:spcAft>
              <a:buFont typeface="Symbol,Sans-Serif"/>
              <a:buChar char=""/>
              <a:tabLst>
                <a:tab pos="678180" algn="l"/>
              </a:tabLst>
            </a:pPr>
            <a:r>
              <a:rPr lang="en-US" sz="850" kern="0" dirty="0">
                <a:effectLst/>
                <a:latin typeface="Segoe UI Light"/>
                <a:cs typeface="Segoe UI Light"/>
              </a:rPr>
              <a:t>Manage App Registration permission consent</a:t>
            </a:r>
          </a:p>
          <a:p>
            <a:pPr marL="342900" marR="0" lvl="0" indent="-342900">
              <a:lnSpc>
                <a:spcPct val="107000"/>
              </a:lnSpc>
              <a:spcBef>
                <a:spcPts val="0"/>
              </a:spcBef>
              <a:spcAft>
                <a:spcPts val="0"/>
              </a:spcAft>
              <a:buFont typeface="Symbol,Sans-Serif"/>
              <a:buChar char=""/>
              <a:tabLst>
                <a:tab pos="678180" algn="l"/>
              </a:tabLst>
            </a:pPr>
            <a:r>
              <a:rPr lang="en-US" sz="850" kern="0" dirty="0">
                <a:effectLst/>
                <a:latin typeface="Segoe UI Light"/>
                <a:cs typeface="Segoe UI Light"/>
              </a:rPr>
              <a:t>Manage API access to Azure subscriptions and resources</a:t>
            </a:r>
          </a:p>
          <a:p>
            <a:pPr marL="0" marR="0">
              <a:lnSpc>
                <a:spcPct val="114999"/>
              </a:lnSpc>
              <a:spcBef>
                <a:spcPts val="2400"/>
              </a:spcBef>
              <a:spcAft>
                <a:spcPts val="0"/>
              </a:spcAft>
            </a:pPr>
            <a:r>
              <a:rPr lang="en-US" sz="850" b="1" kern="0" dirty="0">
                <a:effectLst/>
                <a:latin typeface="Segoe UI Light"/>
                <a:cs typeface="Segoe UI Light"/>
              </a:rPr>
              <a:t>Implement platform protection (15-20%)</a:t>
            </a:r>
            <a:endParaRPr lang="en-US" sz="850" kern="0" dirty="0">
              <a:effectLst/>
              <a:latin typeface="Segoe UI Light"/>
              <a:cs typeface="Segoe UI Light"/>
            </a:endParaRPr>
          </a:p>
          <a:p>
            <a:pPr marL="0" marR="0">
              <a:lnSpc>
                <a:spcPct val="107000"/>
              </a:lnSpc>
              <a:spcBef>
                <a:spcPts val="200"/>
              </a:spcBef>
              <a:spcAft>
                <a:spcPts val="0"/>
              </a:spcAft>
            </a:pPr>
            <a:r>
              <a:rPr lang="en-US" sz="850" b="1" kern="0" dirty="0">
                <a:effectLst/>
                <a:latin typeface="Segoe UI Light"/>
                <a:cs typeface="Segoe UI Light"/>
              </a:rPr>
              <a:t>Configure advanced security for compute</a:t>
            </a:r>
            <a:endParaRPr lang="en-US" sz="850" kern="0" dirty="0">
              <a:effectLst/>
              <a:latin typeface="Segoe UI Light"/>
              <a:cs typeface="Segoe UI Light"/>
            </a:endParaRPr>
          </a:p>
          <a:p>
            <a:pPr marL="342900" marR="0" lvl="0" indent="-342900">
              <a:lnSpc>
                <a:spcPct val="107000"/>
              </a:lnSpc>
              <a:spcBef>
                <a:spcPts val="0"/>
              </a:spcBef>
              <a:spcAft>
                <a:spcPts val="0"/>
              </a:spcAft>
              <a:buFont typeface="Symbol,Sans-Serif"/>
              <a:buChar char=""/>
            </a:pPr>
            <a:r>
              <a:rPr lang="en-US" sz="850" kern="0" dirty="0">
                <a:effectLst/>
                <a:latin typeface="Segoe UI Light"/>
                <a:cs typeface="Segoe UI Light"/>
              </a:rPr>
              <a:t>Configure security for Azure App Service</a:t>
            </a:r>
          </a:p>
          <a:p>
            <a:endParaRPr lang="en-US" kern="0" dirty="0"/>
          </a:p>
          <a:p>
            <a:pPr>
              <a:lnSpc>
                <a:spcPct val="114999"/>
              </a:lnSpc>
              <a:spcBef>
                <a:spcPts val="2400"/>
              </a:spcBef>
              <a:spcAft>
                <a:spcPts val="0"/>
              </a:spcAft>
            </a:pPr>
            <a:endParaRPr lang="en-US" sz="1800" b="1" kern="0" dirty="0">
              <a:solidFill>
                <a:srgbClr val="365F91"/>
              </a:solidFill>
              <a:latin typeface="Cambria"/>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49154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Microsoft Identity Platform - </a:t>
            </a:r>
            <a:r>
              <a:rPr lang="en-US" sz="850" dirty="0">
                <a:latin typeface="Segoe UI Light"/>
                <a:cs typeface="Segoe UI Light"/>
                <a:hlinkClick r:id="rId3"/>
              </a:rPr>
              <a:t>https://docs.microsoft.com/en-us/azure/active-directory/develop/about-microsoft-identity-platform</a:t>
            </a:r>
            <a:endParaRPr lang="en-US" sz="850" dirty="0">
              <a:latin typeface="Segoe UI Light"/>
              <a:cs typeface="Segoe UI Light"/>
            </a:endParaRPr>
          </a:p>
          <a:p>
            <a:endParaRPr lang="en-US" sz="85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76899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850" dirty="0">
                <a:latin typeface="Segoe UI Light"/>
                <a:cs typeface="Segoe UI Light"/>
              </a:rPr>
              <a:t>Microsoft Identity Platform - </a:t>
            </a:r>
            <a:r>
              <a:rPr lang="en-US" sz="850" dirty="0">
                <a:latin typeface="Segoe UI Light"/>
                <a:cs typeface="Segoe UI Light"/>
                <a:hlinkClick r:id="rId3"/>
              </a:rPr>
              <a:t>https://docs.microsoft.com/en-us/azure/active-directory/develop/about-microsoft-identity-platform</a:t>
            </a:r>
            <a:endParaRPr lang="en-US" sz="850" dirty="0">
              <a:latin typeface="Segoe UI Light"/>
              <a:cs typeface="Segoe UI Light"/>
            </a:endParaRPr>
          </a:p>
          <a:p>
            <a:pPr>
              <a:defRPr/>
            </a:pPr>
            <a:endParaRPr lang="en-US" sz="850" dirty="0">
              <a:latin typeface="Segoe UI"/>
              <a:cs typeface="Segoe UI"/>
            </a:endParaRPr>
          </a:p>
          <a:p>
            <a:pPr marL="0" marR="0" lvl="0" indent="0" algn="l" defTabSz="914367">
              <a:lnSpc>
                <a:spcPct val="90000"/>
              </a:lnSpc>
              <a:spcBef>
                <a:spcPts val="0"/>
              </a:spcBef>
              <a:spcAft>
                <a:spcPts val="333"/>
              </a:spcAft>
              <a:buClrTx/>
              <a:buSzTx/>
              <a:buFontTx/>
              <a:buNone/>
              <a:tabLst/>
              <a:defRPr/>
            </a:pPr>
            <a:r>
              <a:rPr lang="en-US" sz="850" b="0" i="0" dirty="0">
                <a:effectLst/>
                <a:latin typeface="Segoe UI"/>
                <a:cs typeface="Segoe UI"/>
              </a:rPr>
              <a:t>These are the five primary application scenarios that Azure AD supports:</a:t>
            </a:r>
            <a:endParaRPr lang="en-US" sz="850" dirty="0">
              <a:latin typeface="Segoe UI"/>
              <a:cs typeface="Segoe UI"/>
            </a:endParaRPr>
          </a:p>
          <a:p>
            <a:r>
              <a:rPr lang="en-US" dirty="0"/>
              <a:t>Single page applications - </a:t>
            </a:r>
            <a:r>
              <a:rPr lang="en-US" dirty="0">
                <a:hlinkClick r:id="rId4"/>
              </a:rPr>
              <a:t>https://docs.microsoft.com/en-us/azure/active-directory/azuread-dev/single-page-application</a:t>
            </a:r>
            <a:endParaRPr lang="en-US" dirty="0"/>
          </a:p>
          <a:p>
            <a:r>
              <a:rPr lang="en-US" dirty="0"/>
              <a:t>Web apps - </a:t>
            </a:r>
            <a:r>
              <a:rPr lang="en-US" dirty="0">
                <a:hlinkClick r:id="rId5"/>
              </a:rPr>
              <a:t>https://docs.microsoft.com/en-us/azure/active-directory/azuread-dev/web-app</a:t>
            </a:r>
            <a:endParaRPr lang="en-US" dirty="0"/>
          </a:p>
          <a:p>
            <a:r>
              <a:rPr lang="en-US" dirty="0"/>
              <a:t>Native apps - </a:t>
            </a:r>
            <a:r>
              <a:rPr lang="en-US" dirty="0">
                <a:hlinkClick r:id="rId6"/>
              </a:rPr>
              <a:t>https://docs.microsoft.com/en-us/azure/active-directory/azuread-dev/native-app</a:t>
            </a:r>
            <a:endParaRPr lang="en-US" dirty="0"/>
          </a:p>
          <a:p>
            <a:r>
              <a:rPr lang="en-US" dirty="0"/>
              <a:t>Web API apps - </a:t>
            </a:r>
            <a:r>
              <a:rPr lang="en-US" dirty="0">
                <a:hlinkClick r:id="rId7"/>
              </a:rPr>
              <a:t>https://docs.microsoft.com/en-us/azure/active-directory/azuread-dev/web-api</a:t>
            </a:r>
            <a:endParaRPr lang="en-US" dirty="0"/>
          </a:p>
          <a:p>
            <a:r>
              <a:rPr lang="en-US" dirty="0"/>
              <a:t>Service-to-Service apps - </a:t>
            </a:r>
            <a:r>
              <a:rPr lang="en-US" dirty="0">
                <a:hlinkClick r:id="rId8"/>
              </a:rPr>
              <a:t>https://docs.microsoft.com/en-us/azure/active-directory/azuread-dev/service-to-service</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487730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0" i="0" dirty="0">
                <a:solidFill>
                  <a:srgbClr val="171717"/>
                </a:solidFill>
                <a:effectLst/>
                <a:latin typeface="Segoe UI" panose="020B0502040204020203" pitchFamily="34" charset="0"/>
              </a:rPr>
              <a:t>Register your app with the Microsoft identity platform - </a:t>
            </a:r>
            <a:r>
              <a:rPr lang="en-US" sz="4000" dirty="0">
                <a:hlinkClick r:id="rId3"/>
              </a:rPr>
              <a:t>https://docs.microsoft.com/en-us/graph/auth/auth-concepts#register-your-app-with-the-microsoft-identity-platform</a:t>
            </a:r>
            <a:endParaRPr lang="en-US" sz="1600" b="0" i="0" dirty="0">
              <a:solidFill>
                <a:srgbClr val="171717"/>
              </a:solidFill>
              <a:effectLst/>
              <a:latin typeface="Segoe UI" panose="020B0502040204020203" pitchFamily="34" charset="0"/>
            </a:endParaRPr>
          </a:p>
          <a:p>
            <a:endParaRPr lang="en-US" sz="850" dirty="0">
              <a:cs typeface="Segoe UI Light"/>
            </a:endParaRPr>
          </a:p>
          <a:p>
            <a:r>
              <a:rPr lang="en-US" sz="850" dirty="0">
                <a:latin typeface="Segoe UI Light"/>
                <a:cs typeface="Segoe UI Light"/>
              </a:rPr>
              <a:t>Any application that outsources authentication to Azure AD must be registered in a directory. This step involves telling Azure AD about your application, including the URL where it’s located, the URL to send replies after authentication, the URI to identify your application, and more.</a:t>
            </a:r>
          </a:p>
          <a:p>
            <a:endParaRPr lang="en-US" sz="850" dirty="0">
              <a:latin typeface="Segoe UI Light"/>
              <a:cs typeface="Segoe UI Light"/>
            </a:endParaRPr>
          </a:p>
          <a:p>
            <a:r>
              <a:rPr lang="en-US" sz="850" dirty="0">
                <a:latin typeface="Segoe UI Light"/>
                <a:cs typeface="Segoe UI Light"/>
              </a:rPr>
              <a:t>Azure AD represents applications following a specific model that's designed to fulfill two main functions: </a:t>
            </a:r>
          </a:p>
          <a:p>
            <a:endParaRPr lang="en-US" sz="850" dirty="0">
              <a:latin typeface="Segoe UI Light"/>
              <a:cs typeface="Segoe UI Light"/>
            </a:endParaRPr>
          </a:p>
          <a:p>
            <a:r>
              <a:rPr lang="en-US" sz="850" dirty="0">
                <a:latin typeface="Segoe UI Light"/>
                <a:cs typeface="Segoe UI Light"/>
              </a:rPr>
              <a:t>•</a:t>
            </a:r>
            <a:r>
              <a:rPr lang="en-US" sz="850" b="1" dirty="0">
                <a:latin typeface="Segoe UI Light"/>
                <a:cs typeface="Segoe UI Light"/>
              </a:rPr>
              <a:t>Identify the app according to the authentication protocols it supports</a:t>
            </a:r>
            <a:r>
              <a:rPr lang="en-US" sz="850" dirty="0">
                <a:latin typeface="Segoe UI Light"/>
                <a:cs typeface="Segoe UI Light"/>
              </a:rPr>
              <a:t> - This involves enumerating all the identifiers, URLs, secrets, and related information that are needed at authentication time. Here, Azure AD: </a:t>
            </a:r>
          </a:p>
          <a:p>
            <a:pPr marL="212725" lvl="1" indent="-105410"/>
            <a:r>
              <a:rPr lang="en-US" sz="850" dirty="0">
                <a:latin typeface="Segoe UI Light"/>
                <a:cs typeface="Segoe UI Light"/>
              </a:rPr>
              <a:t>Holds all the data required to support authentication at run time. </a:t>
            </a:r>
          </a:p>
          <a:p>
            <a:pPr marL="212725" lvl="1" indent="-105410"/>
            <a:r>
              <a:rPr lang="en-US" sz="850" dirty="0">
                <a:latin typeface="Segoe UI Light"/>
                <a:cs typeface="Segoe UI Light"/>
              </a:rPr>
              <a:t>Holds all the data for deciding what resources an app might need to access and whether a given request should be fulfilled and under what circumstances. </a:t>
            </a:r>
          </a:p>
          <a:p>
            <a:pPr marL="212725" lvl="1" indent="-105410"/>
            <a:r>
              <a:rPr lang="en-US" sz="850" dirty="0">
                <a:latin typeface="Segoe UI Light"/>
                <a:cs typeface="Segoe UI Light"/>
              </a:rPr>
              <a:t>Provides the infrastructure for implementing app provisioning within the app developer's tenant and to any other Azure AD tenant. </a:t>
            </a:r>
          </a:p>
          <a:p>
            <a:r>
              <a:rPr lang="en-US" sz="850" dirty="0">
                <a:latin typeface="Segoe UI Light"/>
                <a:cs typeface="Segoe UI Light"/>
              </a:rPr>
              <a:t>•</a:t>
            </a:r>
            <a:r>
              <a:rPr lang="en-US" sz="850" b="1" dirty="0">
                <a:latin typeface="Segoe UI Light"/>
                <a:cs typeface="Segoe UI Light"/>
              </a:rPr>
              <a:t>Handle user consent during token request time and facilitate the dynamic provisioning of apps across tenants</a:t>
            </a:r>
            <a:r>
              <a:rPr lang="en-US" sz="850" dirty="0">
                <a:latin typeface="Segoe UI Light"/>
                <a:cs typeface="Segoe UI Light"/>
              </a:rPr>
              <a:t> - Here, Azure AD: </a:t>
            </a:r>
          </a:p>
          <a:p>
            <a:pPr marL="212725" lvl="1" indent="-105410"/>
            <a:r>
              <a:rPr lang="en-US" sz="850" dirty="0">
                <a:latin typeface="Segoe UI Light"/>
                <a:cs typeface="Segoe UI Light"/>
              </a:rPr>
              <a:t>Enables users and administrators to dynamically grant or deny consent for the app to access resources on their behalf. </a:t>
            </a:r>
          </a:p>
          <a:p>
            <a:pPr marL="212725" lvl="1" indent="-105410"/>
            <a:r>
              <a:rPr lang="en-US" sz="850" dirty="0">
                <a:latin typeface="Segoe UI Light"/>
                <a:cs typeface="Segoe UI Light"/>
              </a:rPr>
              <a:t>Enables administrators to ultimately decide what apps are allowed to do and which users can use specific apps, and how the directory resources are accessed.</a:t>
            </a:r>
          </a:p>
          <a:p>
            <a:endParaRPr lang="en-US" sz="850" dirty="0">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45114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10303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Permissions - </a:t>
            </a:r>
            <a:r>
              <a:rPr lang="en-US" dirty="0">
                <a:hlinkClick r:id="rId3"/>
              </a:rPr>
              <a:t>https://docs.microsoft.com/en-us/graph/auth/auth-concepts#register-your-app-with-the-microsoft-identity-platform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89051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Managed Identities - https://docs.microsoft.com/en-us/azure/active-directory/managed-identities-azure-resources/overview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75199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Configure TLS mutual authentication for Azure App Service </a:t>
            </a:r>
            <a:r>
              <a:rPr lang="en-US" sz="850" dirty="0">
                <a:latin typeface="Segoe UI Light"/>
                <a:cs typeface="Segoe UI Light"/>
              </a:rPr>
              <a:t> - </a:t>
            </a:r>
            <a:r>
              <a:rPr lang="en-US" sz="850" dirty="0">
                <a:latin typeface="Segoe UI Light"/>
                <a:cs typeface="Segoe UI Light"/>
                <a:hlinkClick r:id="rId3"/>
              </a:rPr>
              <a:t>https://docs.microsoft.com/en-us/azure/app-service/app-service-web-configure-tls-mutual-auth</a:t>
            </a:r>
            <a:endParaRPr lang="en-US" sz="850" dirty="0">
              <a:latin typeface="Segoe UI Light"/>
              <a:cs typeface="Segoe UI Light"/>
            </a:endParaRPr>
          </a:p>
          <a:p>
            <a:endParaRPr lang="en-US" sz="850" dirty="0">
              <a:latin typeface="Segoe UI Light"/>
              <a:cs typeface="Segoe UI Light"/>
            </a:endParaRPr>
          </a:p>
          <a:p>
            <a:r>
              <a:rPr lang="en-US" sz="850" dirty="0">
                <a:latin typeface="Segoe UI Light"/>
                <a:cs typeface="Segoe UI Light"/>
              </a:rPr>
              <a:t>You can require incoming certificates from App Service &gt; Settings &gt; Configuration &gt; General settings. </a:t>
            </a:r>
          </a:p>
          <a:p>
            <a:endParaRPr lang="en-US" sz="85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28014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4479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Semilight"/>
                <a:cs typeface="Segoe UI Semilight"/>
              </a:rPr>
              <a:t>(docs.microsoft.com/Learn)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t>Authenticate apps to Azure services by using service principals and managed identities for Azure resources </a:t>
            </a:r>
            <a:r>
              <a:rPr lang="en-US" dirty="0"/>
              <a:t>- https://docs.microsoft.com/en-us/learn/modules/authenticate-apps-with-managed-identities/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Secure your application by using OpenID Connect and Azure AD - https://docs.microsoft.com/en-us/learn/modules/secure-app-with-oidc-and-azure-ad/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Permissions and Consent Framework - https://docs.microsoft.com/en-us/learn/modules/identity-permissions-consent/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Application types in Microsoft identity - https://docs.microsoft.com/en-us/learn/modules/identity-application-types/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143056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88448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4999"/>
              </a:lnSpc>
              <a:spcBef>
                <a:spcPts val="2400"/>
              </a:spcBef>
              <a:spcAft>
                <a:spcPts val="0"/>
              </a:spcAft>
            </a:pPr>
            <a:r>
              <a:rPr lang="en-US" sz="850" b="1" kern="0" dirty="0">
                <a:effectLst/>
                <a:latin typeface="Segoe UI Light"/>
                <a:cs typeface="Segoe UI Light"/>
              </a:rPr>
              <a:t>Secure data and applications (20-25%)</a:t>
            </a:r>
            <a:endParaRPr lang="en-US" sz="850" kern="0" dirty="0">
              <a:effectLst/>
              <a:latin typeface="Segoe UI Light"/>
              <a:cs typeface="Segoe UI Light"/>
            </a:endParaRPr>
          </a:p>
          <a:p>
            <a:pPr marL="0" marR="0">
              <a:lnSpc>
                <a:spcPct val="107000"/>
              </a:lnSpc>
              <a:spcBef>
                <a:spcPts val="200"/>
              </a:spcBef>
              <a:spcAft>
                <a:spcPts val="0"/>
              </a:spcAft>
            </a:pPr>
            <a:r>
              <a:rPr lang="en-US" b="1" kern="0" dirty="0">
                <a:effectLst/>
              </a:rPr>
              <a:t>Configure security for storage</a:t>
            </a:r>
            <a:endParaRPr lang="en-US" kern="0" dirty="0"/>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access control for storage accounts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key management for storage accounts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Azure AD authentication for Azure Storage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Azure AD Domain Services authentication for Azure Files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Create and manage Shared Access Signatures (SAS)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Create a shared access policy for a blob or blob container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Storage Service Encryption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29463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850" b="1" dirty="0">
                <a:latin typeface="Segoe UI Light"/>
                <a:cs typeface="Segoe UI Light"/>
              </a:rPr>
              <a:t>Questions on data residency and compliance in Microsoft Azure? - </a:t>
            </a:r>
            <a:r>
              <a:rPr lang="en" dirty="0">
                <a:hlinkClick r:id="rId3"/>
              </a:rPr>
              <a:t>https://azure.microsoft.com/en-us/blog/questions-on-data-residency-and-compliance-in-azure-we-got-answers/</a:t>
            </a:r>
            <a:endParaRPr lang="en-US" dirty="0"/>
          </a:p>
          <a:p>
            <a:endParaRPr lang="en-US" sz="850" dirty="0">
              <a:latin typeface="Segoe UI Light"/>
              <a:cs typeface="Segoe UI Light"/>
            </a:endParaRPr>
          </a:p>
          <a:p>
            <a:r>
              <a:rPr lang="en-US" sz="850" dirty="0">
                <a:latin typeface="Segoe UI Light"/>
                <a:cs typeface="Segoe UI Light"/>
              </a:rPr>
              <a:t>Star</a:t>
            </a:r>
            <a:r>
              <a:rPr lang="en-US" sz="850" baseline="0" dirty="0">
                <a:latin typeface="Segoe UI Light"/>
                <a:cs typeface="Segoe UI Light"/>
              </a:rPr>
              <a:t>t by explaining the concept of data sovereignty. You can use for this purpose its Microsoft definition:</a:t>
            </a:r>
            <a:endParaRPr lang="en-US" dirty="0"/>
          </a:p>
          <a:p>
            <a:pPr marL="0" marR="0" indent="0" algn="l" defTabSz="914367" rtl="0" eaLnBrk="1" fontAlgn="auto" latinLnBrk="0" hangingPunct="1">
              <a:lnSpc>
                <a:spcPct val="90000"/>
              </a:lnSpc>
              <a:spcBef>
                <a:spcPts val="0"/>
              </a:spcBef>
              <a:spcAft>
                <a:spcPts val="333"/>
              </a:spcAft>
              <a:buClrTx/>
              <a:buSzTx/>
              <a:buFontTx/>
              <a:buNone/>
              <a:tabLst/>
              <a:defRPr/>
            </a:pPr>
            <a:r>
              <a:rPr lang="en-US" sz="882" i="0" kern="1200" dirty="0">
                <a:solidFill>
                  <a:schemeClr val="tx1"/>
                </a:solidFill>
                <a:effectLst/>
                <a:latin typeface="Segoe UI Light" pitchFamily="34" charset="0"/>
                <a:ea typeface="+mn-ea"/>
                <a:cs typeface="+mn-cs"/>
              </a:rPr>
              <a:t>“Data sovereignty is the concept that information which has been converted and stored in binary digital form is subject to the laws of the country in which it is located. Many of the current concerns that surround data sovereignty relate to enforcing privacy regulations and preventing data that is stored in a foreign country from being subpoenaed by the host country’s government. “</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i="0"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i="0" kern="1200" dirty="0">
                <a:solidFill>
                  <a:schemeClr val="tx1"/>
                </a:solidFill>
                <a:effectLst/>
                <a:latin typeface="Segoe UI Light" pitchFamily="34" charset="0"/>
                <a:ea typeface="+mn-ea"/>
                <a:cs typeface="+mn-cs"/>
              </a:rPr>
              <a:t>Next</a:t>
            </a:r>
            <a:r>
              <a:rPr lang="en-US" sz="882" i="0" kern="1200" baseline="0" dirty="0">
                <a:solidFill>
                  <a:schemeClr val="tx1"/>
                </a:solidFill>
                <a:effectLst/>
                <a:latin typeface="Segoe UI Light" pitchFamily="34" charset="0"/>
                <a:ea typeface="+mn-ea"/>
                <a:cs typeface="+mn-cs"/>
              </a:rPr>
              <a:t>, explain the principle of Azure region pairing. Azure operates in multiple geographies around the world. An Azure geography is a defined area of the world that contains at least one Azure Region. An Azure region is an area within a geography, containing one or more datacenters. Each Azure region is paired with another region within the same geography, forming a regional pair. The exception is Brazil South, which is paired with a region outside its geography. Across the region pairs Azure serializes platform updates (or planned maintenance), so that only one paired region is updated at a time. In the event of an outage affecting multiple regions, one region in each pair will be prioritized for recovery.</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i="0" kern="1200" baseline="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i="0" kern="1200" baseline="0" dirty="0">
                <a:solidFill>
                  <a:schemeClr val="tx1"/>
                </a:solidFill>
                <a:effectLst/>
                <a:latin typeface="Segoe UI Light" pitchFamily="34" charset="0"/>
                <a:ea typeface="+mn-ea"/>
                <a:cs typeface="+mn-cs"/>
              </a:rPr>
              <a:t>Finally, explain the benefits of paired regions. </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i="0" kern="1200" baseline="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i="0" kern="1200" baseline="0" dirty="0">
                <a:solidFill>
                  <a:schemeClr val="tx1"/>
                </a:solidFill>
                <a:effectLst/>
                <a:latin typeface="Segoe UI Light" pitchFamily="34" charset="0"/>
                <a:ea typeface="+mn-ea"/>
                <a:cs typeface="+mn-cs"/>
              </a:rPr>
              <a:t>The first benefit is physical isolation. When possible, Azure services prefers at least 300 miles of separation between datacenters in a regional pair (although this isn't practical or possible in all geographies). Physical datacenter separation reduces the likelihood of both regions being affected simultaneously as a result of natural disasters, civil unrest, power outages, or physical network outages. Isolation is subject to the constraints within the geography, such as geography size, power and network infrastructure availability, and regulations.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i="0" kern="1200" baseline="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i="0" kern="1200" baseline="0" dirty="0">
                <a:solidFill>
                  <a:schemeClr val="tx1"/>
                </a:solidFill>
                <a:effectLst/>
                <a:latin typeface="Segoe UI Light" pitchFamily="34" charset="0"/>
                <a:ea typeface="+mn-ea"/>
                <a:cs typeface="+mn-cs"/>
              </a:rPr>
              <a:t>The second benefit is platform-provided replication. Some services such as geo-redundant storage provide automatic replication to the paired region.</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i="0" kern="1200" baseline="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i="0" kern="1200" baseline="0" dirty="0">
                <a:solidFill>
                  <a:schemeClr val="tx1"/>
                </a:solidFill>
                <a:effectLst/>
                <a:latin typeface="Segoe UI Light" pitchFamily="34" charset="0"/>
                <a:ea typeface="+mn-ea"/>
                <a:cs typeface="+mn-cs"/>
              </a:rPr>
              <a:t>The third benefit ties to region recovery order. In the event of a broad outage, recovery of one region is prioritized out of every pair. Applications that are deployed across paired regions are guaranteed to have one of the regions recovered with priority. If an application is deployed across regions that are not paired, recovery might be delayed. In the worst case the chosen regions might be the last two to be recovered.</a:t>
            </a:r>
          </a:p>
          <a:p>
            <a:pPr marL="0" marR="0" indent="0" algn="l" defTabSz="914367" rtl="0" eaLnBrk="1" fontAlgn="auto" latinLnBrk="0" hangingPunct="1">
              <a:lnSpc>
                <a:spcPct val="90000"/>
              </a:lnSpc>
              <a:spcBef>
                <a:spcPts val="0"/>
              </a:spcBef>
              <a:spcAft>
                <a:spcPts val="333"/>
              </a:spcAft>
              <a:buClrTx/>
              <a:buSzTx/>
              <a:buFontTx/>
              <a:buNone/>
              <a:tabLst/>
              <a:defRPr/>
            </a:pPr>
            <a:br>
              <a:rPr lang="en-US" sz="882" i="0" kern="1200" baseline="0" dirty="0">
                <a:solidFill>
                  <a:schemeClr val="tx1"/>
                </a:solidFill>
                <a:effectLst/>
                <a:latin typeface="Segoe UI Light" pitchFamily="34" charset="0"/>
                <a:ea typeface="+mn-ea"/>
                <a:cs typeface="+mn-cs"/>
              </a:rPr>
            </a:br>
            <a:r>
              <a:rPr lang="en-US" sz="882" i="0" kern="1200" baseline="0" dirty="0">
                <a:solidFill>
                  <a:schemeClr val="tx1"/>
                </a:solidFill>
                <a:effectLst/>
                <a:latin typeface="Segoe UI Light" pitchFamily="34" charset="0"/>
                <a:ea typeface="+mn-ea"/>
                <a:cs typeface="+mn-cs"/>
              </a:rPr>
              <a:t>The fourth benefit is associated with sequential updates. Planned Azure system updates are rolled out to paired regions sequentially, not at the same time. This helps minimize downtime, the effect of bugs, and logical failures in the rare event of a bad update.</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i="0" kern="1200" baseline="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i="0" kern="1200" baseline="0" dirty="0">
                <a:solidFill>
                  <a:schemeClr val="tx1"/>
                </a:solidFill>
                <a:effectLst/>
                <a:latin typeface="Segoe UI Light" pitchFamily="34" charset="0"/>
                <a:ea typeface="+mn-ea"/>
                <a:cs typeface="+mn-cs"/>
              </a:rPr>
              <a:t>The sixth benefit is data residency. To meet data residency requirements for tax and law enforcement jurisdiction purposes, a region resides within the same geography as its pair, with the exception of Brazil South.</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93335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Authorize requests to Azure Storage - </a:t>
            </a:r>
            <a:r>
              <a:rPr lang="en-US" dirty="0">
                <a:hlinkClick r:id="rId3"/>
              </a:rPr>
              <a:t>https://docs.microsoft.com/en-us/rest/api/storageservices/authorize-requests-to-azure-storage</a:t>
            </a:r>
            <a:endParaRPr lang="en-US" dirty="0"/>
          </a:p>
          <a:p>
            <a:endParaRPr lang="en-US" dirty="0"/>
          </a:p>
          <a:p>
            <a:r>
              <a:rPr lang="en-US" dirty="0"/>
              <a:t>More details on the next slides, just introduce the choices. </a:t>
            </a:r>
            <a:r>
              <a:rPr lang="en-US" sz="900" dirty="0">
                <a:latin typeface="Segoe UI Light"/>
                <a:cs typeface="Segoe UI Light"/>
              </a:rPr>
              <a:t>Every request made against a secured resource in the Blob, File, Queue, or Table service must be authorized. Authorization ensures that resources in your storage account are accessible only when you want them to be, and only to those users or applications to whom you grant access. You can authorize requests for Azure Storage by using Azure AD, Access Keys, and Shared Access Signatures. You also have the option of enabling anonymous access. </a:t>
            </a:r>
          </a:p>
          <a:p>
            <a:endParaRPr lang="en-US" sz="900" dirty="0">
              <a:latin typeface="Segoe UI Light"/>
              <a:cs typeface="Segoe UI Light"/>
            </a:endParaRPr>
          </a:p>
          <a:p>
            <a:r>
              <a:rPr lang="en-US" sz="900" dirty="0">
                <a:latin typeface="Segoe UI Light"/>
                <a:cs typeface="Segoe UI Light"/>
              </a:rPr>
              <a:t>Instructor Note – Azure Files Azure AD Authentication is no longer </a:t>
            </a:r>
            <a:r>
              <a:rPr lang="en-US" sz="900">
                <a:latin typeface="Segoe UI Light"/>
                <a:cs typeface="Segoe UI Light"/>
              </a:rPr>
              <a:t>in preview -- </a:t>
            </a:r>
            <a:r>
              <a:rPr lang="en-US" sz="2000">
                <a:hlinkClick r:id="rId4"/>
              </a:rPr>
              <a:t>General availability of Azure Files on-premises Active Directory Domain Services authentication | Azure Blog and Updates | Microsoft Azure</a:t>
            </a:r>
            <a:endParaRPr lang="en-US" sz="900" b="1">
              <a:latin typeface="Segoe UI Light"/>
              <a:cs typeface="Segoe UI Light"/>
            </a:endParaRPr>
          </a:p>
          <a:p>
            <a:endParaRPr lang="en-US" sz="900" dirty="0">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602314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Shared Access Signatures - </a:t>
            </a:r>
            <a:r>
              <a:rPr lang="en-US" dirty="0">
                <a:hlinkClick r:id="rId3"/>
              </a:rPr>
              <a:t>https://docs.microsoft.com/en-us/rest/api/storageservices/delegate-access-with-shared-access-signature</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Instructor Note </a:t>
            </a:r>
            <a:r>
              <a:rPr lang="en-US" dirty="0">
                <a:sym typeface="Wingdings" panose="05000000000000000000" pitchFamily="2" charset="2"/>
              </a:rPr>
              <a:t> Combine SAS with a stored access policy to add an additional level of security and protection.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sym typeface="Wingdings" panose="05000000000000000000" pitchFamily="2" charset="2"/>
              </a:rPr>
              <a:t>Instructor Note2  This UI is showing creating a SAS item in Blob / Container storage, so you get the User Delegation key as an option.  You will not see this option in other places.</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r>
              <a:rPr lang="en-US" sz="850" kern="1200" dirty="0">
                <a:effectLst/>
                <a:latin typeface="Segoe UI Light"/>
                <a:cs typeface="Segoe UI Light"/>
              </a:rPr>
              <a:t>A SAS provides delegated access to resources in your storage account. With an SAS, you can grant clients access to resources in your storage account, without sharing your account keys, which is the key point of using SAS in your applications—</a:t>
            </a:r>
            <a:r>
              <a:rPr lang="en-US" sz="850" dirty="0">
                <a:latin typeface="Segoe UI Light"/>
                <a:cs typeface="Segoe UI Light"/>
              </a:rPr>
              <a:t>SAS</a:t>
            </a:r>
            <a:r>
              <a:rPr lang="en-US" sz="850" kern="1200" dirty="0">
                <a:effectLst/>
                <a:latin typeface="Segoe UI Light"/>
                <a:cs typeface="Segoe UI Light"/>
              </a:rPr>
              <a:t> is a secure way to share your storage resources without compromising your account keys.</a:t>
            </a:r>
          </a:p>
          <a:p>
            <a:r>
              <a:rPr lang="en-US" sz="850" dirty="0">
                <a:latin typeface="Segoe UI Light"/>
                <a:cs typeface="Segoe UI Light"/>
              </a:rPr>
              <a:t>SAS</a:t>
            </a:r>
            <a:r>
              <a:rPr lang="en-US" sz="850" kern="1200" dirty="0">
                <a:effectLst/>
                <a:latin typeface="Segoe UI Light"/>
                <a:cs typeface="Segoe UI Light"/>
              </a:rPr>
              <a:t> gives you granular control over the type of access you grant to clients who have the SAS, including:</a:t>
            </a:r>
            <a:endParaRPr lang="en-US" sz="850" kern="1200" dirty="0">
              <a:latin typeface="Segoe UI Light"/>
              <a:cs typeface="Segoe UI Light"/>
            </a:endParaRPr>
          </a:p>
          <a:p>
            <a:r>
              <a:rPr lang="en-US" sz="882" kern="1200" dirty="0">
                <a:solidFill>
                  <a:schemeClr val="tx1"/>
                </a:solidFill>
                <a:effectLst/>
                <a:latin typeface="Segoe UI Light" pitchFamily="34" charset="0"/>
                <a:ea typeface="+mn-ea"/>
                <a:cs typeface="+mn-cs"/>
              </a:rPr>
              <a:t>• The interval over which the SAS is valid, including the start time and the expiry time.</a:t>
            </a:r>
          </a:p>
          <a:p>
            <a:r>
              <a:rPr lang="en-US" sz="882" kern="1200" dirty="0">
                <a:solidFill>
                  <a:schemeClr val="tx1"/>
                </a:solidFill>
                <a:effectLst/>
                <a:latin typeface="Segoe UI Light" pitchFamily="34" charset="0"/>
                <a:ea typeface="+mn-ea"/>
                <a:cs typeface="+mn-cs"/>
              </a:rPr>
              <a:t>• The permissions granted by the SAS. For example, an SAS for a blob might grant read and write permissions to that blob, but not delete permissions.</a:t>
            </a:r>
          </a:p>
          <a:p>
            <a:r>
              <a:rPr lang="en-US" sz="882" kern="1200" dirty="0">
                <a:solidFill>
                  <a:schemeClr val="tx1"/>
                </a:solidFill>
                <a:effectLst/>
                <a:latin typeface="Segoe UI Light" pitchFamily="34" charset="0"/>
                <a:ea typeface="+mn-ea"/>
                <a:cs typeface="+mn-cs"/>
              </a:rPr>
              <a:t>• An optional IP address or range of IP addresses from which Azure Storage will accept the SAS. For example, you might specify a range of IP addresses belonging to your organization.</a:t>
            </a:r>
          </a:p>
          <a:p>
            <a:r>
              <a:rPr lang="en-US" sz="882" kern="1200" dirty="0">
                <a:solidFill>
                  <a:schemeClr val="tx1"/>
                </a:solidFill>
                <a:effectLst/>
                <a:latin typeface="Segoe UI Light" pitchFamily="34" charset="0"/>
                <a:ea typeface="+mn-ea"/>
                <a:cs typeface="+mn-cs"/>
              </a:rPr>
              <a:t>• The protocol over which Azure Storage will accept the SAS. You can use this optional parameter to restrict access to clients using HTTPS.</a:t>
            </a:r>
          </a:p>
          <a:p>
            <a:r>
              <a:rPr lang="en-US" sz="882" kern="1200" dirty="0">
                <a:solidFill>
                  <a:schemeClr val="tx1"/>
                </a:solidFill>
                <a:effectLst/>
                <a:latin typeface="Segoe UI Light" pitchFamily="34" charset="0"/>
                <a:ea typeface="+mn-ea"/>
                <a:cs typeface="+mn-cs"/>
              </a:rPr>
              <a:t>Explain that you can create two types of SAS’s:</a:t>
            </a:r>
          </a:p>
          <a:p>
            <a:r>
              <a:rPr lang="en-US" sz="882" kern="1200" dirty="0">
                <a:solidFill>
                  <a:schemeClr val="tx1"/>
                </a:solidFill>
                <a:effectLst/>
                <a:latin typeface="Segoe UI Light" pitchFamily="34" charset="0"/>
                <a:ea typeface="+mn-ea"/>
                <a:cs typeface="+mn-cs"/>
              </a:rPr>
              <a:t>• Service SAS. The service SAS delegates access to a resource in just one of the storage services: Blob, Queue, Table, or File service. </a:t>
            </a:r>
          </a:p>
          <a:p>
            <a:r>
              <a:rPr lang="en-US" sz="882" kern="1200" dirty="0">
                <a:solidFill>
                  <a:schemeClr val="tx1"/>
                </a:solidFill>
                <a:effectLst/>
                <a:latin typeface="Segoe UI Light" pitchFamily="34" charset="0"/>
                <a:ea typeface="+mn-ea"/>
                <a:cs typeface="+mn-cs"/>
              </a:rPr>
              <a:t>• Account SAS. The account SAS delegates access to resources in one or more of the storage services. All of the operations available via a service SAS are also available via an account SAS. Additionally, with the account SAS, you can delegate access to operations that apply to a given service, such as Get/Set Service Properties and Get Service Stats. You can also delegate access to read, write, and delete operations on blob containers, tables, queues, and file shares that are not permitted with a service SAS.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Describe two common design patterns where an SAS is useful is a service where users read and write their own data to your storage account. </a:t>
            </a:r>
          </a:p>
          <a:p>
            <a:r>
              <a:rPr lang="en-US" sz="882" kern="1200" dirty="0">
                <a:solidFill>
                  <a:schemeClr val="tx1"/>
                </a:solidFill>
                <a:effectLst/>
                <a:latin typeface="Segoe UI Light" pitchFamily="34" charset="0"/>
                <a:ea typeface="+mn-ea"/>
                <a:cs typeface="+mn-cs"/>
              </a:rPr>
              <a:t>In the</a:t>
            </a:r>
            <a:r>
              <a:rPr lang="en-US" sz="882" kern="1200" baseline="0" dirty="0">
                <a:solidFill>
                  <a:schemeClr val="tx1"/>
                </a:solidFill>
                <a:effectLst/>
                <a:latin typeface="Segoe UI Light" pitchFamily="34" charset="0"/>
                <a:ea typeface="+mn-ea"/>
                <a:cs typeface="+mn-cs"/>
              </a:rPr>
              <a:t> first pattern, c</a:t>
            </a:r>
            <a:r>
              <a:rPr lang="en-US" sz="882" kern="1200" dirty="0">
                <a:solidFill>
                  <a:schemeClr val="tx1"/>
                </a:solidFill>
                <a:effectLst/>
                <a:latin typeface="Segoe UI Light" pitchFamily="34" charset="0"/>
                <a:ea typeface="+mn-ea"/>
                <a:cs typeface="+mn-cs"/>
              </a:rPr>
              <a:t>lients upload and download data via a front-end proxy service that performs authentication. This front-end proxy service has the advantage of allowing validation of business rules, but for large amounts of data or high-volume transactions, creating a service that can scale to match demand could be expensive or difficult.</a:t>
            </a:r>
          </a:p>
          <a:p>
            <a:r>
              <a:rPr lang="en-US" sz="882" kern="1200" dirty="0">
                <a:solidFill>
                  <a:schemeClr val="tx1"/>
                </a:solidFill>
                <a:effectLst/>
                <a:latin typeface="Segoe UI Light" pitchFamily="34" charset="0"/>
                <a:ea typeface="+mn-ea"/>
                <a:cs typeface="+mn-cs"/>
              </a:rPr>
              <a:t>In</a:t>
            </a:r>
            <a:r>
              <a:rPr lang="en-US" sz="882" kern="1200" baseline="0" dirty="0">
                <a:solidFill>
                  <a:schemeClr val="tx1"/>
                </a:solidFill>
                <a:effectLst/>
                <a:latin typeface="Segoe UI Light" pitchFamily="34" charset="0"/>
                <a:ea typeface="+mn-ea"/>
                <a:cs typeface="+mn-cs"/>
              </a:rPr>
              <a:t> the second pattern</a:t>
            </a:r>
            <a:r>
              <a:rPr lang="en-US" sz="882" kern="1200" dirty="0">
                <a:solidFill>
                  <a:schemeClr val="tx1"/>
                </a:solidFill>
                <a:effectLst/>
                <a:latin typeface="Segoe UI Light" pitchFamily="34" charset="0"/>
                <a:ea typeface="+mn-ea"/>
                <a:cs typeface="+mn-cs"/>
              </a:rPr>
              <a:t>, a lightweight service authenticates the client as needed and then generates an SAS. After the client receives the SAS, they can access storage account resources directly using the permissions defined by the SAS and the interval allowed by the SAS. The SAS mitigates the need for routing all data through the front-end proxy service.</a:t>
            </a:r>
          </a:p>
          <a:p>
            <a:r>
              <a:rPr lang="en-US" sz="882" kern="1200" dirty="0">
                <a:solidFill>
                  <a:schemeClr val="tx1"/>
                </a:solidFill>
                <a:effectLst/>
                <a:latin typeface="Segoe UI Light" pitchFamily="34" charset="0"/>
                <a:ea typeface="+mn-ea"/>
                <a:cs typeface="+mn-cs"/>
              </a:rPr>
              <a:t>Note that many real-world services use a hybrid of these two approaches. For example, some data might be processed and validated via the front-end proxy, while other data is saved and read (or just read) directly using SAS.</a:t>
            </a:r>
          </a:p>
          <a:p>
            <a:endParaRPr lang="en-US" dirty="0"/>
          </a:p>
          <a:p>
            <a:r>
              <a:rPr lang="en-US" dirty="0"/>
              <a:t>A user delegation SAS, introduced with version 2018-11-09. A user delegation SAS is secured with Azure AD credentials. This type of SAS is supported for the Blob service only and can be used to grant access to containers and blobs. For more information, see Create a user delegation SAS.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4999"/>
              </a:lnSpc>
              <a:spcBef>
                <a:spcPts val="2400"/>
              </a:spcBef>
              <a:spcAft>
                <a:spcPts val="0"/>
              </a:spcAft>
            </a:pPr>
            <a:r>
              <a:rPr lang="en-US" sz="850" b="1" kern="0" dirty="0">
                <a:effectLst/>
                <a:latin typeface="Segoe UI Light"/>
                <a:cs typeface="Segoe UI Light"/>
              </a:rPr>
              <a:t>Secure data and applications (20-25%)</a:t>
            </a:r>
            <a:endParaRPr lang="en-US" sz="850" kern="0" dirty="0">
              <a:effectLst/>
              <a:latin typeface="Segoe UI Light"/>
              <a:cs typeface="Segoe UI Light"/>
            </a:endParaRPr>
          </a:p>
          <a:p>
            <a:pPr marL="0" marR="0">
              <a:lnSpc>
                <a:spcPct val="107000"/>
              </a:lnSpc>
              <a:spcBef>
                <a:spcPts val="200"/>
              </a:spcBef>
              <a:spcAft>
                <a:spcPts val="0"/>
              </a:spcAft>
            </a:pPr>
            <a:r>
              <a:rPr lang="en-US" b="1" kern="0" dirty="0">
                <a:effectLst/>
              </a:rPr>
              <a:t>Configure and manage Key Vault</a:t>
            </a:r>
            <a:endParaRPr lang="en-US" kern="0" dirty="0"/>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access to Key Vault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permissions to secrets, certificates, and keys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RBAC usage in A</a:t>
            </a:r>
            <a:r>
              <a:rPr lang="en-US" sz="1800" dirty="0">
                <a:effectLst/>
                <a:latin typeface="Calibri" panose="020F0502020204030204" pitchFamily="34" charset="0"/>
                <a:ea typeface="Times New Roman" panose="02020603050405020304" pitchFamily="18" charset="0"/>
                <a:cs typeface="Calibri" panose="020F0502020204030204" pitchFamily="34" charset="0"/>
              </a:rPr>
              <a:t>z</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ure Key Vault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certificates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secrets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key rotation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Backup and restore of Key Vault items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06854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Authorize access to blobs and queues using Azure Active Directory - https://docs.microsoft.com/en-us/azure/storage/common/storage-auth-aad</a:t>
            </a:r>
          </a:p>
          <a:p>
            <a:endParaRPr lang="en-US" sz="850" dirty="0">
              <a:solidFill>
                <a:srgbClr val="4C4C51"/>
              </a:solidFill>
              <a:latin typeface="Segoe UI"/>
              <a:cs typeface="Segoe UI"/>
            </a:endParaRPr>
          </a:p>
          <a:p>
            <a:r>
              <a:rPr lang="en-US" sz="850" b="0" i="0" dirty="0">
                <a:solidFill>
                  <a:srgbClr val="4C4C51"/>
                </a:solidFill>
                <a:effectLst/>
                <a:latin typeface="Segoe UI"/>
                <a:cs typeface="Segoe UI"/>
              </a:rPr>
              <a:t>With AAD authentication, you can now use Azure’s role-based access control framework to grant specific permissions to users, groups and applications down to the scope of an individual blob container or queue. This capability extends the existing Shared Key and SAS Tokens authorization mechanisms.</a:t>
            </a:r>
            <a:endParaRPr lang="en-US" sz="850" b="0" i="0" dirty="0">
              <a:solidFill>
                <a:srgbClr val="000000"/>
              </a:solidFill>
              <a:effectLst/>
              <a:latin typeface="Segoe UI"/>
              <a:cs typeface="Segoe UI"/>
            </a:endParaRPr>
          </a:p>
          <a:p>
            <a:endParaRPr lang="en-US" b="0" i="0" dirty="0">
              <a:solidFill>
                <a:srgbClr val="4C4C51"/>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4C4C51"/>
                </a:solidFill>
                <a:effectLst/>
                <a:latin typeface="Segoe UI" panose="020B0502040204020203" pitchFamily="34" charset="0"/>
              </a:rPr>
              <a:t>Provides built-in roles for authorizing access to blob and queue data using Azure AD and </a:t>
            </a:r>
            <a:r>
              <a:rPr lang="en-US" b="0" i="0" dirty="0" err="1">
                <a:solidFill>
                  <a:srgbClr val="4C4C51"/>
                </a:solidFill>
                <a:effectLst/>
                <a:latin typeface="Segoe UI" panose="020B0502040204020203" pitchFamily="34" charset="0"/>
              </a:rPr>
              <a:t>Oauth</a:t>
            </a:r>
            <a:r>
              <a:rPr lang="en-US" b="0" i="0" dirty="0">
                <a:solidFill>
                  <a:srgbClr val="4C4C51"/>
                </a:solidFill>
                <a:effectLst/>
                <a:latin typeface="Segoe UI" panose="020B0502040204020203" pitchFamily="34" charset="0"/>
              </a:rPr>
              <a:t>.</a:t>
            </a:r>
          </a:p>
          <a:p>
            <a:pPr marL="171450" indent="-171450">
              <a:buFont typeface="Arial" panose="020B0604020202020204" pitchFamily="34" charset="0"/>
              <a:buChar char="•"/>
            </a:pPr>
            <a:r>
              <a:rPr lang="en-US" b="0" i="0" dirty="0">
                <a:solidFill>
                  <a:srgbClr val="4C4C51"/>
                </a:solidFill>
                <a:effectLst/>
                <a:latin typeface="Segoe UI" panose="020B0502040204020203" pitchFamily="34" charset="0"/>
              </a:rPr>
              <a:t>Provides scope from Management Groups down to individual containers and queues.</a:t>
            </a:r>
          </a:p>
          <a:p>
            <a:pPr marL="171450" indent="-171450">
              <a:buFont typeface="Arial" panose="020B0604020202020204" pitchFamily="34" charset="0"/>
              <a:buChar char="•"/>
            </a:pPr>
            <a:r>
              <a:rPr lang="en-US" b="0" i="0" dirty="0">
                <a:solidFill>
                  <a:srgbClr val="4C4C51"/>
                </a:solidFill>
                <a:effectLst/>
                <a:latin typeface="Segoe UI" panose="020B0502040204020203" pitchFamily="34" charset="0"/>
              </a:rPr>
              <a:t>Available for all general-purpose and Blob storage accounts in all public regions and national clouds.</a:t>
            </a:r>
          </a:p>
          <a:p>
            <a:pPr marL="171450" indent="-171450">
              <a:buFont typeface="Arial" panose="020B0604020202020204" pitchFamily="34" charset="0"/>
              <a:buChar char="•"/>
            </a:pPr>
            <a:endParaRPr lang="en-US" b="0" i="0" dirty="0">
              <a:solidFill>
                <a:srgbClr val="4C4C51"/>
              </a:solidFill>
              <a:effectLst/>
              <a:latin typeface="Segoe UI" panose="020B0502040204020203" pitchFamily="34" charset="0"/>
            </a:endParaRPr>
          </a:p>
          <a:p>
            <a:pPr marL="0" indent="0">
              <a:buFont typeface="Arial" panose="020B0604020202020204" pitchFamily="34" charset="0"/>
              <a:buNone/>
            </a:pPr>
            <a:r>
              <a:rPr lang="en-US" b="0" i="0" dirty="0">
                <a:solidFill>
                  <a:srgbClr val="4C4C51"/>
                </a:solidFill>
                <a:effectLst/>
                <a:latin typeface="Segoe UI" panose="020B0502040204020203" pitchFamily="34" charset="0"/>
              </a:rPr>
              <a:t>With Azure AD, access to a resource is a two-step process. First, the security principal's identity is authenticated, and an OAuth 2.0 token is returned. Next, the token is passed as part of a request to the Blob or Queue service and used by the service to authorize access to the specified resource.</a:t>
            </a:r>
          </a:p>
          <a:p>
            <a:pPr marL="0" indent="0">
              <a:buFont typeface="Arial" panose="020B0604020202020204" pitchFamily="34" charset="0"/>
              <a:buNone/>
            </a:pPr>
            <a:endParaRPr lang="en-US" b="0" i="0" dirty="0">
              <a:solidFill>
                <a:srgbClr val="4C4C51"/>
              </a:solidFill>
              <a:effectLst/>
              <a:latin typeface="Segoe UI" panose="020B0502040204020203" pitchFamily="34" charset="0"/>
            </a:endParaRPr>
          </a:p>
          <a:p>
            <a:pPr marL="0" indent="0">
              <a:buFont typeface="Arial" panose="020B0604020202020204" pitchFamily="34" charset="0"/>
              <a:buNone/>
            </a:pPr>
            <a:r>
              <a:rPr lang="en-US" b="0" i="0" dirty="0">
                <a:solidFill>
                  <a:srgbClr val="4C4C51"/>
                </a:solidFill>
                <a:effectLst/>
                <a:latin typeface="Segoe UI" panose="020B0502040204020203" pitchFamily="34" charset="0"/>
              </a:rPr>
              <a:t>Note that it can take up to 5 minutes for the RBAC permissions to propagate. </a:t>
            </a:r>
          </a:p>
          <a:p>
            <a:pPr marL="171450" indent="-171450">
              <a:buFont typeface="Arial" panose="020B0604020202020204" pitchFamily="34" charset="0"/>
              <a:buChar char="•"/>
            </a:pPr>
            <a:endParaRPr lang="en-US" b="0" i="0" dirty="0">
              <a:solidFill>
                <a:srgbClr val="4C4C51"/>
              </a:solidFill>
              <a:effectLst/>
              <a:latin typeface="Segoe UI" panose="020B0502040204020203" pitchFamily="34" charset="0"/>
            </a:endParaRPr>
          </a:p>
          <a:p>
            <a:pPr marL="171450" indent="-171450">
              <a:buFont typeface="Arial" panose="020B0604020202020204" pitchFamily="34" charset="0"/>
              <a:buChar char="•"/>
            </a:pPr>
            <a:endParaRPr lang="en-US" b="0" i="0" dirty="0">
              <a:solidFill>
                <a:srgbClr val="4C4C51"/>
              </a:solidFill>
              <a:effectLst/>
              <a:latin typeface="Segoe UI" panose="020B0502040204020203" pitchFamily="34" charset="0"/>
            </a:endParaRPr>
          </a:p>
          <a:p>
            <a:endParaRPr lang="en-US" b="0" i="0" dirty="0">
              <a:solidFill>
                <a:srgbClr val="4C4C51"/>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049605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0" i="0" u="none" strike="noStrike" kern="1200" dirty="0">
                <a:solidFill>
                  <a:schemeClr val="tx1"/>
                </a:solidFill>
                <a:effectLst/>
                <a:latin typeface="+mn-lt"/>
                <a:ea typeface="+mn-ea"/>
                <a:cs typeface="+mn-cs"/>
              </a:rPr>
              <a:t>Storage Service Encryption - </a:t>
            </a:r>
            <a:r>
              <a:rPr lang="en-US" sz="1200" dirty="0">
                <a:hlinkClick r:id="rId3"/>
              </a:rPr>
              <a:t>https://docs.microsoft.com/en-us/azure/storage/common/storage-service-encryption</a:t>
            </a:r>
            <a:endParaRPr lang="en-US" sz="1200" dirty="0"/>
          </a:p>
          <a:p>
            <a:endParaRPr lang="en-US" sz="850" dirty="0">
              <a:latin typeface="Segoe UI Light"/>
              <a:cs typeface="Segoe UI Light"/>
            </a:endParaRPr>
          </a:p>
          <a:p>
            <a:r>
              <a:rPr lang="en-US" sz="850" dirty="0">
                <a:latin typeface="Segoe UI Light"/>
                <a:cs typeface="Segoe UI Light"/>
              </a:rPr>
              <a:t>Azure SSE for data at rest helps you protect your data to meet your organizational security and compliance commitments. With this feature, the Azure storage platform automatically encrypts your data before persisting it to Azure Managed Disks, Azure Blob, Queue, or Table storage, or Azure Files, and decrypts the data before retrieval. Managing encryption, encryption at rest, decryption, and key management in SSE is transparent to users. All data written to the Azure storage platform is encrypted through 256-bit Advanced Encryption Standard (AES) encryption, one of the strongest block ciphers available.</a:t>
            </a:r>
          </a:p>
          <a:p>
            <a:endParaRPr lang="en-US" sz="850" dirty="0">
              <a:latin typeface="Segoe UI Light"/>
              <a:cs typeface="Segoe UI Light"/>
            </a:endParaRPr>
          </a:p>
          <a:p>
            <a:r>
              <a:rPr lang="en-US" sz="850" dirty="0">
                <a:latin typeface="Segoe UI Light"/>
                <a:cs typeface="Segoe UI Light"/>
              </a:rPr>
              <a:t>SSE is enabled for all new and existing storage accounts and cannot be disabled. Because your data is secured by default, you don't need to modify your code or applications to utilize SSE.</a:t>
            </a:r>
          </a:p>
          <a:p>
            <a:endParaRPr lang="en-US" sz="850" dirty="0">
              <a:latin typeface="Segoe UI Light"/>
              <a:cs typeface="Segoe UI Light"/>
            </a:endParaRPr>
          </a:p>
          <a:p>
            <a:r>
              <a:rPr lang="en-US" sz="850" dirty="0">
                <a:latin typeface="Segoe UI Light"/>
                <a:cs typeface="Segoe UI Light"/>
              </a:rPr>
              <a:t>SSE automatically encrypts data in Azure Managed Disks, Azure Blob storage, Azure Files, Azure Queue storage, Azure Table storage. It supports both storage performance tiers (Standard and Premium) and both deployment models (Resource Manager and classic). </a:t>
            </a:r>
          </a:p>
          <a:p>
            <a:endParaRPr lang="en-US" sz="850" dirty="0">
              <a:cs typeface="Segoe UI Light"/>
            </a:endParaRPr>
          </a:p>
          <a:p>
            <a:r>
              <a:rPr lang="en-US" sz="850" dirty="0">
                <a:latin typeface="Segoe UI Light"/>
                <a:cs typeface="Segoe UI Light"/>
              </a:rPr>
              <a:t>Note that SSE does not have meaningful</a:t>
            </a:r>
            <a:r>
              <a:rPr lang="en-US" sz="850" baseline="0" dirty="0">
                <a:latin typeface="Segoe UI Light"/>
                <a:cs typeface="Segoe UI Light"/>
              </a:rPr>
              <a:t> impact on </a:t>
            </a:r>
            <a:r>
              <a:rPr lang="en-US" sz="850" dirty="0">
                <a:latin typeface="Segoe UI Light"/>
                <a:cs typeface="Segoe UI Light"/>
              </a:rPr>
              <a:t>the performance of Azure storage services. </a:t>
            </a:r>
          </a:p>
          <a:p>
            <a:endParaRPr lang="en-US" sz="850" dirty="0">
              <a:cs typeface="Segoe UI Light"/>
            </a:endParaRPr>
          </a:p>
          <a:p>
            <a:r>
              <a:rPr lang="en-US" sz="850" dirty="0">
                <a:latin typeface="Segoe UI Light"/>
                <a:cs typeface="Segoe UI Light"/>
              </a:rPr>
              <a:t>You can use Microsoft-managed encryption keys with SSE, or you can use your own encryption keys. </a:t>
            </a:r>
          </a:p>
          <a:p>
            <a:endParaRPr lang="en-US" sz="1200" dirty="0">
              <a:latin typeface="Calibri"/>
              <a:cs typeface="Calibri"/>
            </a:endParaRPr>
          </a:p>
          <a:p>
            <a:endParaRPr lang="en-US" sz="850" dirty="0">
              <a:cs typeface="Segoe UI Light"/>
            </a:endParaRPr>
          </a:p>
          <a:p>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29769474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Set and manage immutability policies for Blob storage – </a:t>
            </a:r>
            <a:r>
              <a:rPr lang="en-US" dirty="0">
                <a:hlinkClick r:id="rId3"/>
              </a:rPr>
              <a:t>https://docs.microsoft.com/en-us/azure/storage/blobs/storage-blob-immutability-policies-manage?tabs=azure-portal</a:t>
            </a: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Data recovery and disposal, like data reclassification, is an essential aspect of managing data assets. The principles for data recovery and disposal are defined by a data retention policy and enforced in the same manner as data reclassification. These tasks are typically performed by the custodian and administrator roles as a collaborative task.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Failure to maintain a data retention policy could mean data loss, or failure to comply with regulatory and legal discovery requirements. Most organizations that do not have a clearly defined data retention policy tend to use a default, Keep everything retention policy. However, this poses additional risks in cloud services scenarios. For example, a data retention policy for cloud service providers can be considered as “for the duration of the subscription,” meaning as long as the service is paid for, the data is retained. Such a pay-for-retention agreement might not address corporate or regulatory retention policies. A data retention policy should address the required regulatory and compliance requirements, and corporate legal retention requirements. Classified data might provoke questions about retention duration and exceptions for data that has been stored with a provider, although such questions most likely pertain to data that has not been classified correctly. Data classification rules that pertain to data retention must be addressed when moving to the cloud, and that cloud solutions can help mitigate risk. Some data protection technologies such as encryption, rights management, and data loss prevention solutions can help mitigate cloud risks.</a:t>
            </a:r>
          </a:p>
          <a:p>
            <a:endParaRPr lang="en-US"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Point out that immutable storage is available in Azure in the form that leverages Azure Blob</a:t>
            </a:r>
            <a:r>
              <a:rPr lang="en-US" sz="882" kern="1200" baseline="0" dirty="0">
                <a:solidFill>
                  <a:schemeClr val="tx1"/>
                </a:solidFill>
                <a:effectLst/>
                <a:latin typeface="Segoe UI Light" pitchFamily="34" charset="0"/>
                <a:ea typeface="+mn-ea"/>
                <a:cs typeface="+mn-cs"/>
              </a:rPr>
              <a:t> Storage. It allows for b</a:t>
            </a:r>
            <a:r>
              <a:rPr lang="en-US" sz="882" kern="1200" dirty="0">
                <a:solidFill>
                  <a:schemeClr val="tx1"/>
                </a:solidFill>
                <a:effectLst/>
                <a:latin typeface="Segoe UI Light" pitchFamily="34" charset="0"/>
                <a:ea typeface="+mn-ea"/>
                <a:cs typeface="+mn-cs"/>
              </a:rPr>
              <a:t>lobs to be created and read, but not modified or deleted, for the duration of the retention interval.</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The immutable storage provides</a:t>
            </a:r>
            <a:r>
              <a:rPr lang="en-US" sz="882" kern="1200" baseline="0" dirty="0">
                <a:solidFill>
                  <a:schemeClr val="tx1"/>
                </a:solidFill>
                <a:effectLst/>
                <a:latin typeface="Segoe UI Light" pitchFamily="34" charset="0"/>
                <a:ea typeface="+mn-ea"/>
                <a:cs typeface="+mn-cs"/>
              </a:rPr>
              <a:t> support for </a:t>
            </a:r>
            <a:r>
              <a:rPr lang="en-US" sz="882" kern="1200" dirty="0">
                <a:solidFill>
                  <a:schemeClr val="tx1"/>
                </a:solidFill>
                <a:effectLst/>
                <a:latin typeface="Segoe UI Light" pitchFamily="34" charset="0"/>
                <a:ea typeface="+mn-ea"/>
                <a:cs typeface="+mn-cs"/>
              </a:rPr>
              <a:t>a number of important features.</a:t>
            </a:r>
            <a:r>
              <a:rPr lang="en-US" sz="882" kern="1200" baseline="0" dirty="0">
                <a:solidFill>
                  <a:schemeClr val="tx1"/>
                </a:solidFill>
                <a:effectLst/>
                <a:latin typeface="Segoe UI Light" pitchFamily="34" charset="0"/>
                <a:ea typeface="+mn-ea"/>
                <a:cs typeface="+mn-cs"/>
              </a:rPr>
              <a:t> </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The first of these features</a:t>
            </a:r>
            <a:r>
              <a:rPr lang="en-US" sz="882" kern="1200" baseline="0" dirty="0">
                <a:solidFill>
                  <a:schemeClr val="tx1"/>
                </a:solidFill>
                <a:effectLst/>
                <a:latin typeface="Segoe UI Light" pitchFamily="34" charset="0"/>
                <a:ea typeface="+mn-ea"/>
                <a:cs typeface="+mn-cs"/>
              </a:rPr>
              <a:t> is t</a:t>
            </a:r>
            <a:r>
              <a:rPr lang="en-US" sz="882" kern="1200" dirty="0">
                <a:solidFill>
                  <a:schemeClr val="tx1"/>
                </a:solidFill>
                <a:effectLst/>
                <a:latin typeface="Segoe UI Light" pitchFamily="34" charset="0"/>
                <a:ea typeface="+mn-ea"/>
                <a:cs typeface="+mn-cs"/>
              </a:rPr>
              <a:t>ime-based retention policy support. It allows users to set policies to store data for a specified interval.</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The second feature</a:t>
            </a:r>
            <a:r>
              <a:rPr lang="en-US" sz="882" kern="1200" baseline="0" dirty="0">
                <a:solidFill>
                  <a:schemeClr val="tx1"/>
                </a:solidFill>
                <a:effectLst/>
                <a:latin typeface="Segoe UI Light" pitchFamily="34" charset="0"/>
                <a:ea typeface="+mn-ea"/>
                <a:cs typeface="+mn-cs"/>
              </a:rPr>
              <a:t> is l</a:t>
            </a:r>
            <a:r>
              <a:rPr lang="en-US" sz="882" kern="1200" dirty="0">
                <a:solidFill>
                  <a:schemeClr val="tx1"/>
                </a:solidFill>
                <a:effectLst/>
                <a:latin typeface="Segoe UI Light" pitchFamily="34" charset="0"/>
                <a:ea typeface="+mn-ea"/>
                <a:cs typeface="+mn-cs"/>
              </a:rPr>
              <a:t>egal hold policy support. When the retention interval is not known, users can set legal holds to store data immutably until the legal hold is cleared. When a legal hold is set, blobs can be created and read, but not modified or deleted. Each legal hold is associated with a user-defined alphanumeric tag that is used as an identifier string,</a:t>
            </a:r>
            <a:r>
              <a:rPr lang="en-US" sz="882" kern="1200" baseline="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such as a case ID.</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The next feature is support for all blob tiers. WORM policies are independent of the Azure Blob Storage tier and apply to all tiers: hot, cool, and archive. Users can transition data to the most cost-optimized tier for their workloads while maintaining data immutability.</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Another feature is container-level configuration. Users can configure time-based retention policies and legal hold tags at the container level. By using simple container-level settings, users can create and lock time-based retention policies, extend retention intervals, set and clear legal holds, and more. These policies apply to all the blobs in the container, both existing and new.</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Last,</a:t>
            </a:r>
            <a:r>
              <a:rPr lang="en-US" sz="882" kern="1200" baseline="0" dirty="0">
                <a:solidFill>
                  <a:schemeClr val="tx1"/>
                </a:solidFill>
                <a:effectLst/>
                <a:latin typeface="Segoe UI Light" pitchFamily="34" charset="0"/>
                <a:ea typeface="+mn-ea"/>
                <a:cs typeface="+mn-cs"/>
              </a:rPr>
              <a:t> but not least, there is support for a</a:t>
            </a:r>
            <a:r>
              <a:rPr lang="en-US" sz="882" kern="1200" dirty="0">
                <a:solidFill>
                  <a:schemeClr val="tx1"/>
                </a:solidFill>
                <a:effectLst/>
                <a:latin typeface="Segoe UI Light" pitchFamily="34" charset="0"/>
                <a:ea typeface="+mn-ea"/>
                <a:cs typeface="+mn-cs"/>
              </a:rPr>
              <a:t>udit logging. Each container includes an audit log, which displays up to five time-based retention commands for locked time-based retention policies. The audit log is retained for the lifetime of the container. The Azure Activity Log shows a comprehensive log of all the control plane activities. It is the user's responsibility to store those logs persistently, as might be required for regulatory or other purposes.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94094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Overview of Azure Files identity-based authentication support for SMB access - </a:t>
            </a:r>
            <a:r>
              <a:rPr lang="en-US" sz="850" dirty="0">
                <a:latin typeface="Segoe UI Light"/>
                <a:cs typeface="Segoe UI Light"/>
                <a:hlinkClick r:id="rId3"/>
              </a:rPr>
              <a:t>https://docs.microsoft.com/en-us/azure/storage/files/storage-files-active-directory-overview</a:t>
            </a:r>
            <a:r>
              <a:rPr lang="en-US" sz="850" dirty="0">
                <a:latin typeface="Segoe UI Light"/>
                <a:cs typeface="Segoe UI Light"/>
              </a:rPr>
              <a:t> </a:t>
            </a:r>
            <a:endParaRPr lang="en-US" dirty="0"/>
          </a:p>
          <a:p>
            <a:endParaRPr lang="en-US" dirty="0"/>
          </a:p>
          <a:p>
            <a:pPr marL="228600" indent="-228600">
              <a:buAutoNum type="arabicPeriod"/>
            </a:pPr>
            <a:r>
              <a:rPr lang="en-US" b="0" i="0" dirty="0">
                <a:solidFill>
                  <a:srgbClr val="171717"/>
                </a:solidFill>
                <a:effectLst/>
                <a:latin typeface="Segoe UI" panose="020B0502040204020203" pitchFamily="34" charset="0"/>
              </a:rPr>
              <a:t>Before you can enable authentication on Azure file shares, you must first set up your domain environment. For Azure AD DS authentication, you should enable Azure AD Domain Services and domain join the VMs you plan to access file data from. Your domain-joined VM must reside in the same virtual network (VNET) as your Azure AD DS. Similarly, for on-premises AD DS authentication, you need to set up your domain controller and domain join your machines or VMs.</a:t>
            </a:r>
          </a:p>
          <a:p>
            <a:pPr marL="228600" indent="-228600">
              <a:buAutoNum type="arabicPeriod"/>
            </a:pPr>
            <a:r>
              <a:rPr lang="en-US" dirty="0"/>
              <a:t>When an identity associated with an application running on a VM attempts to access data in Azure file shares, the request is sent to Azure AD DS to authenticate the identity. </a:t>
            </a:r>
          </a:p>
          <a:p>
            <a:pPr marL="228600" indent="-228600">
              <a:buAutoNum type="arabicPeriod"/>
            </a:pPr>
            <a:r>
              <a:rPr lang="en-US" dirty="0"/>
              <a:t>If authentication is successful, Azure AD DS returns a Kerberos token.</a:t>
            </a:r>
          </a:p>
          <a:p>
            <a:pPr marL="228600" indent="-228600">
              <a:buAutoNum type="arabicPeriod"/>
            </a:pPr>
            <a:r>
              <a:rPr lang="en-US" dirty="0"/>
              <a:t>The application sends a request that includes the Kerberos token, and Azure file shares use that token to authorize the request. Azure file shares receive the token only and does not persist Azure AD DS credentials.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665366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https://docs.microsoft.com/en-us/azure/storage/common/storage-require-secure-transfer</a:t>
            </a:r>
            <a:endParaRPr lang="en-AU" dirty="0"/>
          </a:p>
          <a:p>
            <a:endParaRPr lang="en-AU" dirty="0"/>
          </a:p>
          <a:p>
            <a:r>
              <a:rPr lang="en-GB" sz="882" b="0" i="0" kern="1200" dirty="0">
                <a:solidFill>
                  <a:schemeClr val="tx1"/>
                </a:solidFill>
                <a:effectLst/>
                <a:latin typeface="Segoe UI Light" pitchFamily="34" charset="0"/>
                <a:ea typeface="+mn-ea"/>
                <a:cs typeface="+mn-cs"/>
              </a:rPr>
              <a:t>Because Azure Storage doesn't support HTTPS for custom domain names, this option is not applied when you're using a custom domain name. And classic storage accounts are not supported.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578574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442972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latin typeface="Segoe UI Semilight"/>
                <a:cs typeface="Segoe UI Semilight"/>
              </a:rPr>
              <a:t>(docs.microsoft.com/Learn)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dirty="0">
                <a:latin typeface="Segoe UI Semilight"/>
                <a:cs typeface="Segoe UI Semilight"/>
              </a:rPr>
              <a:t>Core Cloud Services - Azure data storage options - https://docs.microsoft.com/en-us/learn/modules/intro-to-data-in-azure/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dirty="0">
                <a:latin typeface="Segoe UI Semilight"/>
                <a:cs typeface="Segoe UI Semilight"/>
              </a:rPr>
              <a:t>Create an Azure Storage account - https://docs.microsoft.com/en-us/learn/modules/create-azure-storage-account/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dirty="0">
                <a:latin typeface="Segoe UI Semilight"/>
                <a:cs typeface="Segoe UI Semilight"/>
              </a:rPr>
              <a:t>Store and share files in your application with Azure Files - https://docs.microsoft.com/en-us/learn/modules/store-and-share-with-azure-files/</a:t>
            </a:r>
          </a:p>
          <a:p>
            <a:pPr marL="171450" indent="-171450">
              <a:buFont typeface="Arial" panose="020B0604020202020204" pitchFamily="34" charset="0"/>
              <a:buChar char="•"/>
            </a:pPr>
            <a:r>
              <a:rPr lang="en-US" sz="800" b="0" dirty="0">
                <a:latin typeface="Segoe UI Light"/>
                <a:cs typeface="Segoe UI Light"/>
              </a:rPr>
              <a:t>Secure your Azure Storage account - https://docs.microsoft.com/en-us/learn/modules/secure-azure-storage-account/</a:t>
            </a:r>
          </a:p>
          <a:p>
            <a:pPr marL="171450" indent="-171450">
              <a:buFont typeface="Arial" panose="020B0604020202020204" pitchFamily="34" charset="0"/>
              <a:buChar char="•"/>
            </a:pPr>
            <a:r>
              <a:rPr lang="en-US" sz="800" b="0" dirty="0">
                <a:latin typeface="Segoe UI Light"/>
                <a:cs typeface="Segoe UI Light"/>
              </a:rPr>
              <a:t>Control access to Azure Storage with shared access signatures - https://docs.microsoft.com/en-us/learn/modules/control-access-to-azure-storage-with-sas/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96827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first lesson of this module, you will learn configuring security policies to manage data.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48835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Network Security – Firewall</a:t>
            </a:r>
            <a:endParaRPr lang="en-US" dirty="0"/>
          </a:p>
          <a:p>
            <a:r>
              <a:rPr lang="en-US" dirty="0"/>
              <a:t>Access Management – Database Authentication</a:t>
            </a:r>
          </a:p>
          <a:p>
            <a:r>
              <a:rPr lang="en-US" dirty="0"/>
              <a:t>Threat Protection – Database Auditing, Advanced Threat Protection</a:t>
            </a:r>
          </a:p>
          <a:p>
            <a:r>
              <a:rPr lang="en-US" dirty="0"/>
              <a:t>Information Protection – Always Encrypted, Transparent Data Encryption, Dynamic Data Masking</a:t>
            </a:r>
          </a:p>
          <a:p>
            <a:r>
              <a:rPr lang="en-US" dirty="0"/>
              <a:t>Security Management – Data Discovery and Classification, Vulnerability Assessment</a:t>
            </a:r>
          </a:p>
          <a:p>
            <a:endParaRPr lang="en-US" dirty="0"/>
          </a:p>
          <a:p>
            <a:pPr marL="0" marR="0">
              <a:lnSpc>
                <a:spcPct val="115000"/>
              </a:lnSpc>
              <a:spcBef>
                <a:spcPts val="2400"/>
              </a:spcBef>
              <a:spcAft>
                <a:spcPts val="0"/>
              </a:spcAft>
            </a:pPr>
            <a:r>
              <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Secure data and applications (20-25%)</a:t>
            </a:r>
          </a:p>
          <a:p>
            <a:pPr marL="0" marR="0">
              <a:lnSpc>
                <a:spcPct val="107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Configure security for databases</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Enable database authentication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Enable database auditing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Azure SQL Database Advanced Threat Protection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security for Azure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Implement database encryption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Implement Azure SQL Database Always Encrypted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092811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850" b="1" dirty="0">
                <a:latin typeface="Segoe UI Light"/>
                <a:cs typeface="Segoe UI Light"/>
              </a:rPr>
              <a:t>Authorizing database access to authenticated users to SQL Database and Azure Synapse Analytics using logins and user accounts - </a:t>
            </a:r>
            <a:r>
              <a:rPr lang="en-US" sz="850" dirty="0">
                <a:latin typeface="Segoe UI Light"/>
                <a:cs typeface="Segoe UI Light"/>
                <a:hlinkClick r:id="rId3"/>
              </a:rPr>
              <a:t>https://docs.microsoft.com/en-us/azure/sql-database/sql-database-manage-logins</a:t>
            </a:r>
            <a:endParaRPr lang="en-US" sz="850" dirty="0">
              <a:latin typeface="Segoe UI Light"/>
              <a:cs typeface="Segoe UI Light"/>
            </a:endParaRPr>
          </a:p>
          <a:p>
            <a:pPr>
              <a:defRPr/>
            </a:pPr>
            <a:endParaRPr lang="en-US" sz="850" b="1" dirty="0">
              <a:cs typeface="Segoe UI Light"/>
            </a:endParaRPr>
          </a:p>
          <a:p>
            <a:r>
              <a:rPr lang="en-US" sz="850" dirty="0">
                <a:latin typeface="Segoe UI Light"/>
                <a:cs typeface="Segoe UI Light"/>
              </a:rPr>
              <a:t>Point out </a:t>
            </a:r>
            <a:r>
              <a:rPr lang="en-US" sz="850" baseline="0" dirty="0">
                <a:latin typeface="Segoe UI Light"/>
                <a:cs typeface="Segoe UI Light"/>
              </a:rPr>
              <a:t>that </a:t>
            </a:r>
            <a:r>
              <a:rPr lang="en-US" sz="850" dirty="0">
                <a:latin typeface="Segoe UI Light"/>
                <a:cs typeface="Segoe UI Light"/>
              </a:rPr>
              <a:t>SQL Database supports two types of authentication.</a:t>
            </a:r>
          </a:p>
          <a:p>
            <a:endParaRPr lang="en-US" dirty="0"/>
          </a:p>
          <a:p>
            <a:r>
              <a:rPr lang="en-US" sz="850" dirty="0">
                <a:latin typeface="Segoe UI Light"/>
                <a:cs typeface="Segoe UI Light"/>
              </a:rPr>
              <a:t>SQL authentication uses a username and password. When creating the SQL Database server, it is necessary</a:t>
            </a:r>
            <a:r>
              <a:rPr lang="en-US" sz="850" baseline="0" dirty="0">
                <a:latin typeface="Segoe UI Light"/>
                <a:cs typeface="Segoe UI Light"/>
              </a:rPr>
              <a:t> to </a:t>
            </a:r>
            <a:r>
              <a:rPr lang="en-US" sz="850" dirty="0">
                <a:latin typeface="Segoe UI Light"/>
                <a:cs typeface="Segoe UI Light"/>
              </a:rPr>
              <a:t>specify a server admin login with a username and password. These credentials can be used to authenticate to any database on that server as the database owner.</a:t>
            </a:r>
          </a:p>
          <a:p>
            <a:endParaRPr lang="en-US" dirty="0"/>
          </a:p>
          <a:p>
            <a:r>
              <a:rPr lang="en-US" sz="850" dirty="0">
                <a:latin typeface="Segoe UI Light"/>
                <a:cs typeface="Segoe UI Light"/>
              </a:rPr>
              <a:t>Azure Active Directory (AD) authentication uses identities managed by Azure AD, and is supported for managed and integrated domains. In</a:t>
            </a:r>
            <a:r>
              <a:rPr lang="en-US" sz="850" baseline="0" dirty="0">
                <a:latin typeface="Segoe UI Light"/>
                <a:cs typeface="Segoe UI Light"/>
              </a:rPr>
              <a:t> order to </a:t>
            </a:r>
            <a:r>
              <a:rPr lang="en-US" sz="850" dirty="0">
                <a:latin typeface="Segoe UI Light"/>
                <a:cs typeface="Segoe UI Light"/>
              </a:rPr>
              <a:t>use Azure AD authentication, it is necessary to create another server admin called Azure AD admin. This admin is allowed to administer Azure AD users and groups, in addition to performing all operations that a regular server admin can. </a:t>
            </a:r>
            <a:endParaRPr lang="en-US" sz="850" dirty="0">
              <a:cs typeface="Segoe UI Light"/>
            </a:endParaRPr>
          </a:p>
          <a:p>
            <a:endParaRPr lang="en-US" dirty="0"/>
          </a:p>
          <a:p>
            <a:r>
              <a:rPr lang="en-US" sz="850" dirty="0">
                <a:latin typeface="Segoe UI Light"/>
                <a:cs typeface="Segoe UI Light"/>
              </a:rPr>
              <a:t>Regardless</a:t>
            </a:r>
            <a:r>
              <a:rPr lang="en-US" sz="850" baseline="0" dirty="0">
                <a:latin typeface="Segoe UI Light"/>
                <a:cs typeface="Segoe UI Light"/>
              </a:rPr>
              <a:t> of the authentication method, you can create two types of database users. More specifically, y</a:t>
            </a:r>
            <a:r>
              <a:rPr lang="en-US" sz="850" dirty="0">
                <a:latin typeface="Segoe UI Light"/>
                <a:cs typeface="Segoe UI Light"/>
              </a:rPr>
              <a:t>ou can create user accounts in the master database, and grant permissions in all databases on the server, or you can create them in the database itself.</a:t>
            </a:r>
            <a:r>
              <a:rPr lang="en-US" sz="850" baseline="0" dirty="0">
                <a:latin typeface="Segoe UI Light"/>
                <a:cs typeface="Segoe UI Light"/>
              </a:rPr>
              <a:t> The latter represent so </a:t>
            </a:r>
            <a:r>
              <a:rPr lang="en-US" sz="850" dirty="0">
                <a:latin typeface="Segoe UI Light"/>
                <a:cs typeface="Segoe UI Light"/>
              </a:rPr>
              <a:t>called contained database users. By using database</a:t>
            </a:r>
            <a:r>
              <a:rPr lang="en-US" sz="850" baseline="0" dirty="0">
                <a:latin typeface="Segoe UI Light"/>
                <a:cs typeface="Segoe UI Light"/>
              </a:rPr>
              <a:t> </a:t>
            </a:r>
            <a:r>
              <a:rPr lang="en-US" sz="850" dirty="0">
                <a:latin typeface="Segoe UI Light"/>
                <a:cs typeface="Segoe UI Light"/>
              </a:rPr>
              <a:t>contained users, you enhance database portability. </a:t>
            </a:r>
            <a:endParaRPr lang="en-US" sz="850" dirty="0">
              <a:cs typeface="Segoe UI Light"/>
            </a:endParaRPr>
          </a:p>
          <a:p>
            <a:endParaRPr lang="en-US" dirty="0"/>
          </a:p>
          <a:p>
            <a:r>
              <a:rPr lang="en-US" sz="850" dirty="0">
                <a:latin typeface="Segoe UI Light"/>
                <a:cs typeface="Segoe UI Light"/>
              </a:rPr>
              <a:t>Point</a:t>
            </a:r>
            <a:r>
              <a:rPr lang="en-US" sz="850" baseline="0" dirty="0">
                <a:latin typeface="Segoe UI Light"/>
                <a:cs typeface="Segoe UI Light"/>
              </a:rPr>
              <a:t> out that Azure Cosmos DB does not facilitate user-based authentication – but instead, uses hash message authentication code for authorization. Each request is hashed using the secret account key, and the subsequent base-64–encoded hash is sent with each call to Cosmos DB. To validate the request, the Cosmos DB service uses the correct secret key and properties to generate a hash. It then compares the value with the one in the request. If the two values match, the operation is authorized and the request is processed. If the values don’t match, an authorization failure occurs, and the request is rejected.</a:t>
            </a:r>
          </a:p>
          <a:p>
            <a:r>
              <a:rPr lang="en-US" sz="850" baseline="0" dirty="0">
                <a:latin typeface="Segoe UI Light"/>
                <a:cs typeface="Segoe UI Light"/>
              </a:rPr>
              <a:t>Customers can use either a master key, or a resource token to allow fine-grained access to a resource such as a document. Using the master key, it is possible to create user resources and permission resources per database. A resource token is associated with a permission in a database. It determines whether the user has access (read-write, read-only, or no access) to an application resource in the database such as container, documents, attachments, stored procedures, triggers, and User Defined Functions The resource token is then used during authentication to provide or deny access to the resource.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r>
              <a:rPr lang="en-US" sz="850" dirty="0">
                <a:latin typeface="Segoe UI Light"/>
                <a:cs typeface="Segoe UI Light"/>
              </a:rPr>
              <a:t>Describe</a:t>
            </a:r>
            <a:r>
              <a:rPr lang="en-US" sz="850" baseline="0" dirty="0">
                <a:latin typeface="Segoe UI Light"/>
                <a:cs typeface="Segoe UI Light"/>
              </a:rPr>
              <a:t> the sequence of steps involved in enabling Azure AD authentication for Azure SQL Database. Point out that this example illustrates a hybrid scenario, but it is also possible to use Azure AD cloud identities. </a:t>
            </a:r>
            <a:r>
              <a:rPr lang="en-US" sz="850" dirty="0">
                <a:latin typeface="Segoe UI Light"/>
                <a:cs typeface="Segoe UI Light"/>
              </a:rPr>
              <a:t>Azure AD authentication</a:t>
            </a:r>
            <a:r>
              <a:rPr lang="en-US" sz="850" baseline="0" dirty="0">
                <a:latin typeface="Segoe UI Light"/>
                <a:cs typeface="Segoe UI Light"/>
              </a:rPr>
              <a:t> facilitates </a:t>
            </a:r>
            <a:r>
              <a:rPr lang="en-US" sz="850" dirty="0">
                <a:latin typeface="Segoe UI Light"/>
                <a:cs typeface="Segoe UI Light"/>
              </a:rPr>
              <a:t>centralized management</a:t>
            </a:r>
            <a:r>
              <a:rPr lang="en-US" sz="850" baseline="0" dirty="0">
                <a:latin typeface="Segoe UI Light"/>
                <a:cs typeface="Segoe UI Light"/>
              </a:rPr>
              <a:t> of</a:t>
            </a:r>
            <a:r>
              <a:rPr lang="en-US" sz="850" dirty="0">
                <a:latin typeface="Segoe UI Light"/>
                <a:cs typeface="Segoe UI Light"/>
              </a:rPr>
              <a:t> database users and simplifies permissions management. As the result, it becomes easier to stop the proliferation of user identities across database servers.</a:t>
            </a:r>
          </a:p>
          <a:p>
            <a:endParaRPr lang="en-US" dirty="0"/>
          </a:p>
          <a:p>
            <a:r>
              <a:rPr lang="en-US" sz="850" dirty="0">
                <a:latin typeface="Segoe UI Light"/>
                <a:cs typeface="Segoe UI Light"/>
              </a:rPr>
              <a:t>The following high-level steps explain how to configure and use Azure Active Directory authentication:</a:t>
            </a:r>
          </a:p>
          <a:p>
            <a:pPr marL="228600" indent="-228600">
              <a:buFont typeface="+mj-lt"/>
              <a:buAutoNum type="arabicPeriod"/>
            </a:pPr>
            <a:r>
              <a:rPr lang="en-US" sz="850" dirty="0">
                <a:latin typeface="Segoe UI Light"/>
                <a:cs typeface="Segoe UI Light"/>
              </a:rPr>
              <a:t>Create and populate Azure AD.</a:t>
            </a:r>
          </a:p>
          <a:p>
            <a:pPr marL="228600" indent="-228600">
              <a:buFont typeface="+mj-lt"/>
              <a:buAutoNum type="arabicPeriod"/>
            </a:pPr>
            <a:r>
              <a:rPr lang="en-US" sz="850" dirty="0">
                <a:latin typeface="Segoe UI Light"/>
                <a:cs typeface="Segoe UI Light"/>
              </a:rPr>
              <a:t>Optionally,</a:t>
            </a:r>
            <a:r>
              <a:rPr lang="en-US" sz="850" baseline="0" dirty="0">
                <a:latin typeface="Segoe UI Light"/>
                <a:cs typeface="Segoe UI Light"/>
              </a:rPr>
              <a:t> a</a:t>
            </a:r>
            <a:r>
              <a:rPr lang="en-US" sz="850" dirty="0">
                <a:latin typeface="Segoe UI Light"/>
                <a:cs typeface="Segoe UI Light"/>
              </a:rPr>
              <a:t>ssociate or change the Azure</a:t>
            </a:r>
            <a:r>
              <a:rPr lang="en-US" sz="850" baseline="0" dirty="0">
                <a:latin typeface="Segoe UI Light"/>
                <a:cs typeface="Segoe UI Light"/>
              </a:rPr>
              <a:t> AD tenant </a:t>
            </a:r>
            <a:r>
              <a:rPr lang="en-US" sz="850" dirty="0">
                <a:latin typeface="Segoe UI Light"/>
                <a:cs typeface="Segoe UI Light"/>
              </a:rPr>
              <a:t>associated with the target</a:t>
            </a:r>
            <a:r>
              <a:rPr lang="en-US" sz="850" baseline="0" dirty="0">
                <a:latin typeface="Segoe UI Light"/>
                <a:cs typeface="Segoe UI Light"/>
              </a:rPr>
              <a:t> </a:t>
            </a:r>
            <a:r>
              <a:rPr lang="en-US" sz="850" dirty="0">
                <a:latin typeface="Segoe UI Light"/>
                <a:cs typeface="Segoe UI Light"/>
              </a:rPr>
              <a:t>Azure Subscription.</a:t>
            </a:r>
          </a:p>
          <a:p>
            <a:pPr marL="228600" indent="-228600">
              <a:buFont typeface="+mj-lt"/>
              <a:buAutoNum type="arabicPeriod"/>
            </a:pPr>
            <a:r>
              <a:rPr lang="en-US" sz="850" dirty="0">
                <a:latin typeface="Segoe UI Light"/>
                <a:cs typeface="Segoe UI Light"/>
              </a:rPr>
              <a:t>Create an Azure AD administrator for the Azure SQL Database server, the Managed Instance, or the Azure SQL Data Warehouse.</a:t>
            </a:r>
          </a:p>
          <a:p>
            <a:pPr marL="228600" indent="-228600">
              <a:buFont typeface="+mj-lt"/>
              <a:buAutoNum type="arabicPeriod"/>
            </a:pPr>
            <a:r>
              <a:rPr lang="en-US" sz="850" dirty="0">
                <a:latin typeface="Segoe UI Light"/>
                <a:cs typeface="Segoe UI Light"/>
              </a:rPr>
              <a:t>Configure client computers.</a:t>
            </a:r>
          </a:p>
          <a:p>
            <a:pPr marL="228600" indent="-228600">
              <a:buFont typeface="+mj-lt"/>
              <a:buAutoNum type="arabicPeriod"/>
            </a:pPr>
            <a:r>
              <a:rPr lang="en-US" sz="850" dirty="0">
                <a:latin typeface="Segoe UI Light"/>
                <a:cs typeface="Segoe UI Light"/>
              </a:rPr>
              <a:t>Create contained database users mapped to Azure AD identities in the target database.</a:t>
            </a:r>
          </a:p>
          <a:p>
            <a:pPr marL="228600" indent="-228600">
              <a:buFont typeface="+mj-lt"/>
              <a:buAutoNum type="arabicPeriod"/>
            </a:pPr>
            <a:r>
              <a:rPr lang="en-US" sz="850" dirty="0">
                <a:latin typeface="Segoe UI Light"/>
                <a:cs typeface="Segoe UI Light"/>
              </a:rPr>
              <a:t>Connect to the database by using Azure AD identities.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421842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About Azure Key Vault - </a:t>
            </a:r>
            <a:r>
              <a:rPr lang="en-US" dirty="0">
                <a:hlinkClick r:id="rId3"/>
              </a:rPr>
              <a:t>https://docs.microsoft.com/en-us/azure/key-vault/general/overview</a:t>
            </a:r>
            <a:endParaRPr lang="en-US" dirty="0"/>
          </a:p>
          <a:p>
            <a:endParaRPr lang="en-US" sz="850" dirty="0">
              <a:latin typeface="Segoe UI Light"/>
              <a:cs typeface="Segoe UI Light"/>
            </a:endParaRPr>
          </a:p>
          <a:p>
            <a:r>
              <a:rPr lang="en-US" sz="850" b="1" i="0" kern="1200" dirty="0">
                <a:solidFill>
                  <a:schemeClr val="tx1"/>
                </a:solidFill>
                <a:effectLst/>
                <a:latin typeface="Segoe UI Light"/>
                <a:cs typeface="Segoe UI Light"/>
              </a:rPr>
              <a:t>Key Vault is designed to store configuration secrets for server applications.</a:t>
            </a:r>
            <a:r>
              <a:rPr lang="en-US" sz="850" b="0" i="0" kern="1200" dirty="0">
                <a:solidFill>
                  <a:schemeClr val="tx1"/>
                </a:solidFill>
                <a:effectLst/>
                <a:latin typeface="Segoe UI Light"/>
                <a:cs typeface="Segoe UI Light"/>
              </a:rPr>
              <a:t> It's not intended for storing data belonging to your app's users, and it shouldn't be used in the client-side part of an app. This is reflected in its performance characteristics, API, and cost model.</a:t>
            </a:r>
            <a:r>
              <a:rPr lang="en-US" sz="850" dirty="0">
                <a:latin typeface="Segoe UI Light"/>
                <a:cs typeface="Segoe UI Light"/>
              </a:rPr>
              <a:t> </a:t>
            </a:r>
            <a:r>
              <a:rPr lang="en-US" sz="850" b="0" i="0" kern="1200" dirty="0">
                <a:solidFill>
                  <a:schemeClr val="tx1"/>
                </a:solidFill>
                <a:effectLst/>
                <a:latin typeface="Segoe UI Light"/>
                <a:cs typeface="Segoe UI Light"/>
              </a:rPr>
              <a:t>User data should be stored elsewhere, such as in an Azure SQL database with Transparent Data Encryption, or a storage account with Storage Service Encryption. Secrets used by your application to access those data stores can be kept in Key Vault.</a:t>
            </a:r>
          </a:p>
          <a:p>
            <a:endParaRPr lang="en-US" dirty="0"/>
          </a:p>
          <a:p>
            <a:r>
              <a:rPr lang="en-US" sz="850" dirty="0">
                <a:latin typeface="Segoe UI Light"/>
                <a:cs typeface="Segoe UI Light"/>
              </a:rPr>
              <a:t>If a user has contributor permissions (RBAC) to a key vault management plane, they can grant themselves access to the data plane by setting a key vault access policy. It's recommended that you tightly control who has contributor access to your key vaults, to ensure that only authorized persons can access and manage your key vaults, keys, secrets, and certificates.</a:t>
            </a:r>
          </a:p>
          <a:p>
            <a:endParaRPr lang="en-US" dirty="0"/>
          </a:p>
          <a:p>
            <a:pPr marL="0" indent="0">
              <a:buNone/>
            </a:pPr>
            <a:r>
              <a:rPr lang="en-US" sz="800" kern="1200" dirty="0">
                <a:solidFill>
                  <a:srgbClr val="171717"/>
                </a:solidFill>
                <a:latin typeface="Segoe UI Light"/>
                <a:cs typeface="Segoe UI Light"/>
              </a:rPr>
              <a:t>Azure Key Vault helps address the following issues:</a:t>
            </a:r>
          </a:p>
          <a:p>
            <a:pPr>
              <a:buFont typeface="Arial" panose="020B0604020202020204" pitchFamily="34" charset="0"/>
              <a:buChar char="•"/>
            </a:pPr>
            <a:endParaRPr lang="en-US" sz="800" b="1" kern="1200" dirty="0">
              <a:solidFill>
                <a:srgbClr val="171717"/>
              </a:solidFill>
              <a:latin typeface="Segoe UI Light" pitchFamily="34" charset="0"/>
              <a:ea typeface="+mn-ea"/>
              <a:cs typeface="+mn-cs"/>
            </a:endParaRPr>
          </a:p>
          <a:p>
            <a:pPr marL="212725" lvl="1" indent="-105410">
              <a:buFont typeface="Arial" panose="020B0604020202020204" pitchFamily="34" charset="0"/>
              <a:buChar char="•"/>
            </a:pPr>
            <a:r>
              <a:rPr lang="en-US" sz="800" b="1" kern="1200" dirty="0">
                <a:solidFill>
                  <a:srgbClr val="171717"/>
                </a:solidFill>
                <a:latin typeface="Segoe UI Light"/>
                <a:cs typeface="Segoe UI Light"/>
              </a:rPr>
              <a:t>Secrets management</a:t>
            </a:r>
            <a:r>
              <a:rPr lang="en-US" sz="800" kern="1200" dirty="0">
                <a:solidFill>
                  <a:srgbClr val="171717"/>
                </a:solidFill>
                <a:latin typeface="Segoe UI Light"/>
                <a:cs typeface="Segoe UI Light"/>
              </a:rPr>
              <a:t>. Azure Key Vault can securely store (with HSMs) and tightly control access to tokens, passwords, certificates, API keys, and other secrets.</a:t>
            </a:r>
          </a:p>
          <a:p>
            <a:pPr marL="212725" lvl="1">
              <a:buFont typeface="Arial" panose="020B0604020202020204" pitchFamily="34" charset="0"/>
              <a:buChar char="•"/>
            </a:pPr>
            <a:endParaRPr lang="en-US" sz="800" b="1" kern="1200" dirty="0">
              <a:solidFill>
                <a:srgbClr val="171717"/>
              </a:solidFill>
              <a:cs typeface="Segoe UI Light" pitchFamily="34" charset="0"/>
            </a:endParaRPr>
          </a:p>
          <a:p>
            <a:pPr marL="212725" lvl="1" indent="-105410">
              <a:buFont typeface="Arial" panose="020B0604020202020204" pitchFamily="34" charset="0"/>
              <a:buChar char="•"/>
            </a:pPr>
            <a:r>
              <a:rPr lang="en-US" sz="800" b="1" kern="1200" dirty="0">
                <a:solidFill>
                  <a:srgbClr val="171717"/>
                </a:solidFill>
                <a:latin typeface="Segoe UI Light"/>
                <a:cs typeface="Segoe UI Light"/>
              </a:rPr>
              <a:t>Key management</a:t>
            </a:r>
            <a:r>
              <a:rPr lang="en-US" sz="800" kern="1200" dirty="0">
                <a:solidFill>
                  <a:srgbClr val="171717"/>
                </a:solidFill>
                <a:latin typeface="Segoe UI Light"/>
                <a:cs typeface="Segoe UI Light"/>
              </a:rPr>
              <a:t>. Azure Key Vault is a cloud-based key management solution, making it easier to create and control the encryption keys used to encrypt your data. Azure services such as App Service integrate directly with Azure Key Vault and can decrypt secrets without knowledge of the encryption keys.</a:t>
            </a:r>
            <a:endParaRPr lang="en-US" dirty="0">
              <a:latin typeface="Segoe UI Light"/>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31796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Azure SQL Database and Azure SQL Data Warehouse IP firewall rules - </a:t>
            </a:r>
            <a:r>
              <a:rPr lang="en-US" sz="850" dirty="0">
                <a:latin typeface="Segoe UI Light"/>
                <a:cs typeface="Segoe UI Light"/>
                <a:hlinkClick r:id="rId3"/>
              </a:rPr>
              <a:t>https://docs.microsoft.com/en-us/azure/sql-database/sql-database-firewall-configure</a:t>
            </a:r>
            <a:endParaRPr lang="en-US" sz="850" dirty="0">
              <a:latin typeface="Segoe UI Light"/>
              <a:cs typeface="Segoe UI Light"/>
            </a:endParaRPr>
          </a:p>
          <a:p>
            <a:endParaRPr lang="en-US" dirty="0">
              <a:cs typeface="Segoe UI Light" pitchFamily="34" charset="0"/>
            </a:endParaRPr>
          </a:p>
          <a:p>
            <a:r>
              <a:rPr lang="en-US" dirty="0"/>
              <a:t>Azure SQL Database and Azure SQL Data Warehouse provide a relational database service for Azure and other internet-based applications. To help protect data, firewalls prevent all access to your database server until customers explicitly specify which computers have permission. The firewall grants access to databases based on the originating IP address of each request. In addition to IP rules, the firewall also manages virtual network rules. Virtual network rules are based on virtual network service endpoints. </a:t>
            </a:r>
          </a:p>
          <a:p>
            <a:endParaRPr lang="en-US" dirty="0"/>
          </a:p>
          <a:p>
            <a:r>
              <a:rPr lang="en-US" dirty="0"/>
              <a:t>Explain that in order to selectively grant access to just one of the databases host</a:t>
            </a:r>
            <a:r>
              <a:rPr lang="en-US" baseline="0" dirty="0"/>
              <a:t>ed by the same </a:t>
            </a:r>
            <a:r>
              <a:rPr lang="en-US" dirty="0"/>
              <a:t>Azure SQL Database server, it is necessary to create a database-level rule for the required database. This involves specifying an IP address range for the database IP firewall rule that is beyond the IP address range specified in the server-level IP firewall rule, and ensuring that the IP address of the client falls in the range specified in the database-level rule.</a:t>
            </a:r>
          </a:p>
          <a:p>
            <a:endParaRPr lang="en-US" dirty="0"/>
          </a:p>
          <a:p>
            <a:r>
              <a:rPr lang="en-US" dirty="0"/>
              <a:t>Point out that</a:t>
            </a:r>
            <a:r>
              <a:rPr lang="en-US" baseline="0" dirty="0"/>
              <a:t> SQL Data Warehouse only supports server-level IP firewall rules, and not database-level IP firewall rules.</a:t>
            </a:r>
          </a:p>
          <a:p>
            <a:endParaRPr lang="en-US" baseline="0" dirty="0"/>
          </a:p>
          <a:p>
            <a:r>
              <a:rPr lang="en-US" baseline="0" dirty="0"/>
              <a:t>Note that </a:t>
            </a:r>
            <a:r>
              <a:rPr lang="en-US" sz="882" kern="1200" baseline="0" dirty="0">
                <a:solidFill>
                  <a:schemeClr val="tx1"/>
                </a:solidFill>
                <a:effectLst/>
                <a:latin typeface="Segoe UI Light" pitchFamily="34" charset="0"/>
                <a:ea typeface="+mn-ea"/>
                <a:cs typeface="+mn-cs"/>
              </a:rPr>
              <a:t>t</a:t>
            </a:r>
            <a:r>
              <a:rPr lang="en-US" sz="882" kern="1200" dirty="0">
                <a:solidFill>
                  <a:schemeClr val="tx1"/>
                </a:solidFill>
                <a:effectLst/>
                <a:latin typeface="Segoe UI Light" pitchFamily="34" charset="0"/>
                <a:ea typeface="+mn-ea"/>
                <a:cs typeface="+mn-cs"/>
              </a:rPr>
              <a:t>o allow applications from Azure to connect to your Azure SQL Database, Azure connections must be enabled. When an application from Azure attempts to connect to your database server, the firewall verifies that Azure connections are allowed.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Emphasize</a:t>
            </a:r>
            <a:r>
              <a:rPr lang="en-US" sz="882" kern="1200" baseline="0" dirty="0">
                <a:solidFill>
                  <a:schemeClr val="tx1"/>
                </a:solidFill>
                <a:effectLst/>
                <a:latin typeface="Segoe UI Light" pitchFamily="34" charset="0"/>
                <a:ea typeface="+mn-ea"/>
                <a:cs typeface="+mn-cs"/>
              </a:rPr>
              <a:t> that d</a:t>
            </a:r>
            <a:r>
              <a:rPr lang="en-US" sz="882" kern="1200" dirty="0">
                <a:solidFill>
                  <a:schemeClr val="tx1"/>
                </a:solidFill>
                <a:effectLst/>
                <a:latin typeface="Segoe UI Light" pitchFamily="34" charset="0"/>
                <a:ea typeface="+mn-ea"/>
                <a:cs typeface="+mn-cs"/>
              </a:rPr>
              <a:t>atabase-level IP firewall</a:t>
            </a:r>
            <a:r>
              <a:rPr lang="en-US" sz="882" b="1"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rules enable clients to access certain secure databases within the same SQL Database server,</a:t>
            </a:r>
            <a:r>
              <a:rPr lang="en-US" sz="882" kern="1200" baseline="0" dirty="0">
                <a:solidFill>
                  <a:schemeClr val="tx1"/>
                </a:solidFill>
                <a:effectLst/>
                <a:latin typeface="Segoe UI Light" pitchFamily="34" charset="0"/>
                <a:ea typeface="+mn-ea"/>
                <a:cs typeface="+mn-cs"/>
              </a:rPr>
              <a:t> however, such rules need to be created by </a:t>
            </a:r>
            <a:r>
              <a:rPr lang="en-US" sz="882" kern="1200" dirty="0">
                <a:solidFill>
                  <a:schemeClr val="tx1"/>
                </a:solidFill>
                <a:effectLst/>
                <a:latin typeface="Segoe UI Light" pitchFamily="34" charset="0"/>
                <a:ea typeface="+mn-ea"/>
                <a:cs typeface="+mn-cs"/>
              </a:rPr>
              <a:t>using Transact-SQL statements, after server-level firewall</a:t>
            </a:r>
            <a:r>
              <a:rPr lang="en-US" sz="882" kern="1200" baseline="0" dirty="0">
                <a:solidFill>
                  <a:schemeClr val="tx1"/>
                </a:solidFill>
                <a:effectLst/>
                <a:latin typeface="Segoe UI Light" pitchFamily="34" charset="0"/>
                <a:ea typeface="+mn-ea"/>
                <a:cs typeface="+mn-cs"/>
              </a:rPr>
              <a:t> have been configured.</a:t>
            </a:r>
          </a:p>
          <a:p>
            <a:endParaRPr lang="en-US" dirty="0"/>
          </a:p>
          <a:p>
            <a:r>
              <a:rPr lang="en-US" dirty="0"/>
              <a:t>When presenting this slide, demonstrate how to configure</a:t>
            </a:r>
            <a:r>
              <a:rPr lang="en-US" baseline="0" dirty="0"/>
              <a:t> a SQL Database server-level firewall rule from the Azure portal.</a:t>
            </a:r>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5920660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Azure SQL Auditing - </a:t>
            </a:r>
            <a:r>
              <a:rPr lang="en-US" sz="850" dirty="0">
                <a:latin typeface="Segoe UI Light"/>
                <a:cs typeface="Segoe UI Light"/>
                <a:hlinkClick r:id="rId3"/>
              </a:rPr>
              <a:t>https://docs.microsoft.com/en-us/azure/sql-database/sql-database-auditing</a:t>
            </a:r>
            <a:endParaRPr lang="en-US" sz="850" dirty="0">
              <a:latin typeface="Segoe UI Light"/>
              <a:cs typeface="Segoe UI Light"/>
            </a:endParaRPr>
          </a:p>
          <a:p>
            <a:endParaRPr lang="en-US" sz="850" dirty="0">
              <a:cs typeface="Segoe UI Light"/>
            </a:endParaRPr>
          </a:p>
          <a:p>
            <a:r>
              <a:rPr lang="en-US" sz="850" dirty="0">
                <a:latin typeface="Segoe UI Light"/>
                <a:cs typeface="Segoe UI Light"/>
              </a:rPr>
              <a:t>You can use SQL database auditing to</a:t>
            </a:r>
            <a:r>
              <a:rPr lang="en-US" sz="850" baseline="0" dirty="0">
                <a:latin typeface="Segoe UI Light"/>
                <a:cs typeface="Segoe UI Light"/>
              </a:rPr>
              <a:t> r</a:t>
            </a:r>
            <a:r>
              <a:rPr lang="en-US" sz="850" dirty="0">
                <a:latin typeface="Segoe UI Light"/>
                <a:cs typeface="Segoe UI Light"/>
              </a:rPr>
              <a:t>etain an audit trail of selected events</a:t>
            </a:r>
            <a:r>
              <a:rPr lang="en-US" sz="850" baseline="0" dirty="0">
                <a:latin typeface="Segoe UI Light"/>
                <a:cs typeface="Segoe UI Light"/>
              </a:rPr>
              <a:t>, including defining </a:t>
            </a:r>
            <a:r>
              <a:rPr lang="en-US" sz="850" dirty="0">
                <a:latin typeface="Segoe UI Light"/>
                <a:cs typeface="Segoe UI Light"/>
              </a:rPr>
              <a:t>categories of database actions to be audited</a:t>
            </a:r>
            <a:r>
              <a:rPr lang="en-US" sz="850" baseline="0" dirty="0">
                <a:latin typeface="Segoe UI Light"/>
                <a:cs typeface="Segoe UI Light"/>
              </a:rPr>
              <a:t>, r</a:t>
            </a:r>
            <a:r>
              <a:rPr lang="en-US" sz="850" dirty="0">
                <a:latin typeface="Segoe UI Light"/>
                <a:cs typeface="Segoe UI Light"/>
              </a:rPr>
              <a:t>eport on database activity, using preconfigured reports and a dashboard to get started quickly with activity and event reporting,</a:t>
            </a:r>
            <a:r>
              <a:rPr lang="en-US" sz="850" baseline="0" dirty="0">
                <a:latin typeface="Segoe UI Light"/>
                <a:cs typeface="Segoe UI Light"/>
              </a:rPr>
              <a:t> and a</a:t>
            </a:r>
            <a:r>
              <a:rPr lang="en-US" sz="850" dirty="0">
                <a:latin typeface="Segoe UI Light"/>
                <a:cs typeface="Segoe UI Light"/>
              </a:rPr>
              <a:t>nalyze reports</a:t>
            </a:r>
            <a:r>
              <a:rPr lang="en-US" sz="850" baseline="0" dirty="0">
                <a:latin typeface="Segoe UI Light"/>
                <a:cs typeface="Segoe UI Light"/>
              </a:rPr>
              <a:t> that help identifying </a:t>
            </a:r>
            <a:r>
              <a:rPr lang="en-US" sz="850" dirty="0">
                <a:latin typeface="Segoe UI Light"/>
                <a:cs typeface="Segoe UI Light"/>
              </a:rPr>
              <a:t>suspicious events, unusual activity, and trends.</a:t>
            </a:r>
          </a:p>
          <a:p>
            <a:endParaRPr lang="en-US" dirty="0"/>
          </a:p>
          <a:p>
            <a:r>
              <a:rPr lang="en-US" dirty="0"/>
              <a:t>You can define an auditing policy for a specific database, or as a default server policy. A server policy applies to all existing and newly created databases on the server.</a:t>
            </a:r>
          </a:p>
          <a:p>
            <a:r>
              <a:rPr lang="en-US" dirty="0"/>
              <a:t>If server blob auditing is enabled, it always applies to the database. The database will be audited regardless of the database auditing settings. Enabling blob auditing on the database or data warehouse—in addition to enabling it on the server—does not override or change any of the settings of the server blob auditing. Both audits will exist side by side.</a:t>
            </a:r>
          </a:p>
          <a:p>
            <a:endParaRPr lang="en-US" sz="850" dirty="0">
              <a:latin typeface="Segoe UI Light"/>
              <a:cs typeface="Segoe UI Light"/>
            </a:endParaRPr>
          </a:p>
          <a:p>
            <a:r>
              <a:rPr lang="en-US" dirty="0"/>
              <a:t>As a best practice, avoid enabling both server blob auditing and database blob auditing together, unless you want to use a different storage account or retention period for a specific database or unless you want to audit event types or categories for a specific database that differs from the rest of the databases on the server. For example, you might have table inserts that need to be audited but only for a specific database.</a:t>
            </a:r>
          </a:p>
          <a:p>
            <a:endParaRPr lang="en-US" sz="850" dirty="0">
              <a:latin typeface="Segoe UI Light"/>
              <a:cs typeface="Segoe UI Light"/>
            </a:endParaRPr>
          </a:p>
          <a:p>
            <a:r>
              <a:rPr lang="en-US" sz="850" dirty="0">
                <a:latin typeface="Segoe UI Light"/>
                <a:cs typeface="Segoe UI Light"/>
              </a:rPr>
              <a:t>Demonstrate how to enable database</a:t>
            </a:r>
            <a:r>
              <a:rPr lang="en-US" sz="850" baseline="0" dirty="0">
                <a:latin typeface="Segoe UI Light"/>
                <a:cs typeface="Segoe UI Light"/>
              </a:rPr>
              <a:t> auditing by using the Azure portal.</a:t>
            </a:r>
            <a:r>
              <a:rPr lang="en-US" sz="850" dirty="0">
                <a:latin typeface="Segoe UI Light"/>
                <a:cs typeface="Segoe UI Light"/>
              </a:rPr>
              <a:t> You need to use Azure PowerShell or REST API to customize audited events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29646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850" b="1" dirty="0">
                <a:latin typeface="Segoe UI Light"/>
                <a:cs typeface="Segoe UI Light"/>
              </a:rPr>
              <a:t>Data Discovery &amp; Classification for Azure SQL Database and Azure Synapse Analytics - </a:t>
            </a:r>
            <a:r>
              <a:rPr lang="en-US" sz="850" dirty="0">
                <a:latin typeface="Segoe UI Light"/>
                <a:cs typeface="Segoe UI Light"/>
                <a:hlinkClick r:id="rId3"/>
              </a:rPr>
              <a:t>https://docs.microsoft.com/en-us/azure/sql-database/sql-database-data-discovery-and-classification</a:t>
            </a:r>
            <a:endParaRPr lang="en-US" sz="850" dirty="0">
              <a:latin typeface="Segoe UI Light"/>
              <a:cs typeface="Segoe UI Light"/>
            </a:endParaRPr>
          </a:p>
          <a:p>
            <a:pPr>
              <a:defRPr/>
            </a:pPr>
            <a:endParaRPr lang="en-US" sz="850" b="1" dirty="0">
              <a:cs typeface="Segoe UI Light"/>
            </a:endParaRPr>
          </a:p>
          <a:p>
            <a:pPr>
              <a:defRPr/>
            </a:pPr>
            <a:r>
              <a:rPr lang="en-US" sz="850" kern="1200" dirty="0">
                <a:solidFill>
                  <a:schemeClr val="tx1"/>
                </a:solidFill>
                <a:effectLst/>
                <a:latin typeface="Segoe UI Light"/>
                <a:cs typeface="Segoe UI Light"/>
              </a:rPr>
              <a:t>Explain that classifying data and identifying data protection needs helps select the right cloud solution. Data classification enables organizations to find storage optimizations that might not be possible when all data is assigned the same value. Classifying stored data by sensitivity and business impact helps organizations determine the risks associated with the data. After data has been classified, organizations can manage their data in ways that reflect their internal value instead of treating all data the same way. Data classification can yield benefits such as compliance efficiencies, improved ways to manage the organization’s resources, and facilitation of migration to the cloud. Some data protection solutions—such as encryption, rights management, and data loss prevention—have moved to the cloud and can help mitigate cloud risks. However, organization must be sure to address data classification rules for data retention when moving to the cloud.</a:t>
            </a:r>
            <a:r>
              <a:rPr lang="en-US" sz="850" dirty="0">
                <a:latin typeface="Segoe UI Light"/>
                <a:cs typeface="Segoe UI Light"/>
              </a:rPr>
              <a:t> </a:t>
            </a:r>
            <a:endParaRPr lang="en-US" sz="850" kern="1200" dirty="0">
              <a:solidFill>
                <a:schemeClr val="tx1"/>
              </a:solidFill>
              <a:effectLst/>
              <a:latin typeface="Segoe UI Light" pitchFamily="34" charset="0"/>
              <a:cs typeface="Segoe UI Light"/>
            </a:endParaRP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r>
              <a:rPr lang="en-US" dirty="0"/>
              <a:t>It</a:t>
            </a:r>
            <a:r>
              <a:rPr lang="en-US" baseline="0" dirty="0"/>
              <a:t> is important to note that data classification applies regardless of data state and data format and data state.</a:t>
            </a:r>
          </a:p>
          <a:p>
            <a:endParaRPr lang="en-US" baseline="0" dirty="0"/>
          </a:p>
          <a:p>
            <a:r>
              <a:rPr lang="en-US" sz="882" kern="1200" dirty="0">
                <a:solidFill>
                  <a:schemeClr val="tx1"/>
                </a:solidFill>
                <a:effectLst/>
                <a:latin typeface="Segoe UI Light" pitchFamily="34" charset="0"/>
                <a:ea typeface="+mn-ea"/>
                <a:cs typeface="+mn-cs"/>
              </a:rPr>
              <a:t>Data discovery and classification is part of the Advanced Data Security offering, which is a unified package for advanced Microsoft SQL Server security capabilities. It allows accessing and managing data discovery and classification via the central SQL Advanced Data Security portal. Data discovery and classification introduces a set of advanced services and SQL capabilities, forming a SQL Information Protection paradigm aimed at protecting the data, not just the database.</a:t>
            </a:r>
            <a:r>
              <a:rPr lang="en-US" sz="882" kern="1200" baseline="0" dirty="0">
                <a:solidFill>
                  <a:schemeClr val="tx1"/>
                </a:solidFill>
                <a:effectLst/>
                <a:latin typeface="Segoe UI Light" pitchFamily="34" charset="0"/>
                <a:ea typeface="+mn-ea"/>
                <a:cs typeface="+mn-cs"/>
              </a:rPr>
              <a:t> </a:t>
            </a:r>
          </a:p>
          <a:p>
            <a:endParaRPr lang="en-US" sz="882" kern="1200" baseline="0" dirty="0">
              <a:solidFill>
                <a:schemeClr val="tx1"/>
              </a:solidFill>
              <a:effectLst/>
              <a:latin typeface="Segoe UI Light" pitchFamily="34" charset="0"/>
              <a:ea typeface="+mn-ea"/>
              <a:cs typeface="+mn-cs"/>
            </a:endParaRPr>
          </a:p>
          <a:p>
            <a:r>
              <a:rPr lang="en-US" sz="882" kern="1200" baseline="0" dirty="0">
                <a:solidFill>
                  <a:schemeClr val="tx1"/>
                </a:solidFill>
                <a:effectLst/>
                <a:latin typeface="Segoe UI Light" pitchFamily="34" charset="0"/>
                <a:ea typeface="+mn-ea"/>
                <a:cs typeface="+mn-cs"/>
              </a:rPr>
              <a:t>These capabilities can be grouped in the several categories.</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The first of them, involves discovery and recommendations. The classification engine scans a database and identifies columns containing potentially sensitive data. It then provides an easier way to review and apply the appropriate classification recommendations via the Azure portal.</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The</a:t>
            </a:r>
            <a:r>
              <a:rPr lang="en-US" sz="882" kern="1200" baseline="0" dirty="0">
                <a:solidFill>
                  <a:schemeClr val="tx1"/>
                </a:solidFill>
                <a:effectLst/>
                <a:latin typeface="Segoe UI Light" pitchFamily="34" charset="0"/>
                <a:ea typeface="+mn-ea"/>
                <a:cs typeface="+mn-cs"/>
              </a:rPr>
              <a:t> second one concerns l</a:t>
            </a:r>
            <a:r>
              <a:rPr lang="en-US" sz="882" kern="1200" dirty="0">
                <a:solidFill>
                  <a:schemeClr val="tx1"/>
                </a:solidFill>
                <a:effectLst/>
                <a:latin typeface="Segoe UI Light" pitchFamily="34" charset="0"/>
                <a:ea typeface="+mn-ea"/>
                <a:cs typeface="+mn-cs"/>
              </a:rPr>
              <a:t>abeling. Sensitivity classification labels can be persistently tagged on columns using new classification metadata attributes introduced into the SQL Server Engine. This metadata can then be utilized for advanced sensitivity-based auditing and protection scenarios.</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The third one applies to query result set sensitivity. The sensitivity of the query result set is calculated in real time for auditing purposes.</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The last category</a:t>
            </a:r>
            <a:r>
              <a:rPr lang="en-US" sz="882" kern="1200" baseline="0" dirty="0">
                <a:solidFill>
                  <a:schemeClr val="tx1"/>
                </a:solidFill>
                <a:effectLst/>
                <a:latin typeface="Segoe UI Light" pitchFamily="34" charset="0"/>
                <a:ea typeface="+mn-ea"/>
                <a:cs typeface="+mn-cs"/>
              </a:rPr>
              <a:t> deals with v</a:t>
            </a:r>
            <a:r>
              <a:rPr lang="en-US" sz="882" kern="1200" dirty="0">
                <a:solidFill>
                  <a:schemeClr val="tx1"/>
                </a:solidFill>
                <a:effectLst/>
                <a:latin typeface="Segoe UI Light" pitchFamily="34" charset="0"/>
                <a:ea typeface="+mn-ea"/>
                <a:cs typeface="+mn-cs"/>
              </a:rPr>
              <a:t>isibility. It allows viewing the database classification state in a detailed dashboard in the Azure portal. Additionally, it provides the ability</a:t>
            </a:r>
            <a:r>
              <a:rPr lang="en-US" sz="882" kern="1200" baseline="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to download a report that can be used for compliance and auditing purposes.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5533698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SQL Vulnerability Assessment helps you identify database vulnerabilities - </a:t>
            </a:r>
            <a:r>
              <a:rPr lang="en-US" sz="1600" dirty="0">
                <a:latin typeface="Segoe UI Light"/>
                <a:cs typeface="Segoe UI Light"/>
                <a:hlinkClick r:id="rId3"/>
              </a:rPr>
              <a:t>https://docs.microsoft.com/en-us/azure/sql-database/sql-vulnerability-assessment</a:t>
            </a:r>
            <a:endParaRPr lang="en-US" dirty="0">
              <a:latin typeface="Segoe UI Light"/>
              <a:cs typeface="Segoe UI Light"/>
            </a:endParaRPr>
          </a:p>
          <a:p>
            <a:endParaRPr lang="en-US" sz="850" b="1" dirty="0">
              <a:cs typeface="Segoe UI Light"/>
            </a:endParaRPr>
          </a:p>
          <a:p>
            <a:r>
              <a:rPr lang="en-US" sz="850" dirty="0">
                <a:latin typeface="Segoe UI Light"/>
                <a:cs typeface="Segoe UI Light"/>
              </a:rPr>
              <a:t>Vulnerability assessment is an easy-to-configure service that can discover, track, and help you remediate potential database vulnerabilities. It provides visibility into your security state and includes actionable steps to resolve security issues and enhance your database fortifications.</a:t>
            </a:r>
          </a:p>
          <a:p>
            <a:endParaRPr lang="en-US" sz="850" dirty="0">
              <a:latin typeface="Segoe UI Light"/>
              <a:cs typeface="Segoe UI Light"/>
            </a:endParaRPr>
          </a:p>
          <a:p>
            <a:pPr marL="228600" indent="-228600">
              <a:buAutoNum type="arabicPeriod"/>
            </a:pPr>
            <a:r>
              <a:rPr lang="en-US" sz="850" dirty="0">
                <a:latin typeface="Segoe UI Light"/>
                <a:cs typeface="Segoe UI Light"/>
              </a:rPr>
              <a:t>Run a scan. The scan is lightweight and safe. It takes a few seconds to run and is entirely read-only. It doesn't make any changes to your database.</a:t>
            </a:r>
          </a:p>
          <a:p>
            <a:pPr marL="228600" indent="-228600">
              <a:buAutoNum type="arabicPeriod"/>
            </a:pPr>
            <a:r>
              <a:rPr lang="en-US" sz="850" dirty="0">
                <a:latin typeface="Segoe UI Light"/>
                <a:cs typeface="Segoe UI Light"/>
              </a:rPr>
              <a:t>View the report for issues organized by severity. </a:t>
            </a:r>
          </a:p>
          <a:p>
            <a:pPr marL="228600" indent="-228600">
              <a:buAutoNum type="arabicPeriod"/>
            </a:pPr>
            <a:r>
              <a:rPr lang="en-US" sz="850" dirty="0">
                <a:latin typeface="Segoe UI Light"/>
                <a:cs typeface="Segoe UI Light"/>
              </a:rPr>
              <a:t>Analyze the results and resolve issues. Drill down into each finding and what remediation actions are available. </a:t>
            </a:r>
          </a:p>
          <a:p>
            <a:pPr marL="228600" indent="-228600">
              <a:buAutoNum type="arabicPeriod"/>
            </a:pPr>
            <a:endParaRPr lang="en-US" sz="850" dirty="0">
              <a:latin typeface="Segoe UI Light"/>
              <a:cs typeface="Segoe UI Light"/>
            </a:endParaRPr>
          </a:p>
          <a:p>
            <a:r>
              <a:rPr lang="en-US" dirty="0"/>
              <a:t>You only need to turn on SQL Advanced Data Security once to enable Advanced Data Security features for all databases on your SQL Database server or managed instance. Enabling or managing Advanced Data Security settings requires belonging to the SQL security manager role, SQL database admin role, or SQL server admin role.</a:t>
            </a:r>
          </a:p>
          <a:p>
            <a:endParaRPr lang="en-US" sz="850" dirty="0">
              <a:latin typeface="Segoe UI Light"/>
              <a:cs typeface="Segoe UI Light"/>
            </a:endParaRPr>
          </a:p>
          <a:p>
            <a:pPr marL="228600" indent="-228600">
              <a:buAutoNum type="arabicPeriod"/>
            </a:pPr>
            <a:endParaRPr lang="en-US" sz="850" dirty="0">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1689277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50" b="1" dirty="0">
                <a:latin typeface="Segoe UI Light"/>
                <a:cs typeface="Segoe UI Light"/>
              </a:rPr>
              <a:t>Azure SQL Database Advanced Threat Protection for single or pooled databases - </a:t>
            </a:r>
            <a:r>
              <a:rPr lang="en-AU" sz="800" dirty="0">
                <a:latin typeface="Segoe UI Light"/>
                <a:cs typeface="Segoe UI Light"/>
                <a:hlinkClick r:id="rId3"/>
              </a:rPr>
              <a:t>azure/sql-database/sql-database-threat-detection#azure-sql-database-threat-detection-alerts</a:t>
            </a:r>
            <a:endParaRPr lang="en-US" sz="850" dirty="0">
              <a:latin typeface="Segoe UI Light"/>
              <a:cs typeface="Segoe UI Light"/>
            </a:endParaRPr>
          </a:p>
          <a:p>
            <a:endParaRPr lang="en-US" sz="800" dirty="0">
              <a:latin typeface="Segoe UI Light"/>
              <a:cs typeface="Segoe UI Light"/>
            </a:endParaRPr>
          </a:p>
          <a:p>
            <a:r>
              <a:rPr lang="en-US" sz="800" dirty="0">
                <a:latin typeface="Segoe UI Light"/>
                <a:cs typeface="Segoe UI Light"/>
              </a:rPr>
              <a:t>Threat detection provides a new layer of security that enables customers to detect and respond to potential threats as they occur, by providing security alerts on anomalous activities. Users receive an alert for suspicious database activities, potential vulnerabilities, SQL injection attacks, and anomalous database access and queries patterns. Threat detection integrates alerts with Azure Security Center, which includes details of suspicious activity and provides recommendations regarding investigating and mitigating the threat. Threat detection makes it simple to address potential threats to the database without the need to be a security expert or manage advanced security monitoring systems. Threat detection is part of the advanced data security (ADS) offering, which is a unified package for advanced SQL security capabilities. Threat detection can be accessed and managed via the central SQL Advanced Data Security portal.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886118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50" b="1" dirty="0">
                <a:latin typeface="Segoe UI Light"/>
                <a:cs typeface="Segoe UI Light"/>
              </a:rPr>
              <a:t>Dynamic data masking for Azure SQL Database and Azure Synapse Analytics - </a:t>
            </a:r>
            <a:r>
              <a:rPr lang="en-AU" sz="850" dirty="0">
                <a:latin typeface="Segoe UI Light"/>
                <a:cs typeface="Segoe UI Light"/>
                <a:hlinkClick r:id="rId3"/>
              </a:rPr>
              <a:t>https://docs.microsoft.com/en-us/azure/sql-database/sql-database-dynamic-data-masking-get-started</a:t>
            </a:r>
            <a:endParaRPr lang="en-US" sz="850" dirty="0">
              <a:latin typeface="Segoe UI Light"/>
              <a:cs typeface="Segoe UI Light"/>
            </a:endParaRPr>
          </a:p>
          <a:p>
            <a:endParaRPr lang="en-AU" sz="850" b="1" dirty="0">
              <a:cs typeface="Segoe UI Light"/>
            </a:endParaRPr>
          </a:p>
          <a:p>
            <a:r>
              <a:rPr lang="en-GB" sz="850" b="0" i="0" kern="1200" dirty="0">
                <a:solidFill>
                  <a:schemeClr val="tx1"/>
                </a:solidFill>
                <a:effectLst/>
                <a:latin typeface="Segoe UI Light"/>
                <a:cs typeface="Segoe UI Light"/>
              </a:rPr>
              <a:t>SQL Database dynamic data masking limits sensitive data exposure by masking it to non-privileged users.</a:t>
            </a:r>
          </a:p>
          <a:p>
            <a:endParaRPr lang="en-GB" sz="850" dirty="0">
              <a:latin typeface="Segoe UI Light"/>
              <a:cs typeface="Segoe UI Light"/>
            </a:endParaRPr>
          </a:p>
          <a:p>
            <a:r>
              <a:rPr lang="en-GB" sz="882" b="0" i="0" kern="1200" dirty="0">
                <a:solidFill>
                  <a:schemeClr val="tx1"/>
                </a:solidFill>
                <a:effectLst/>
                <a:latin typeface="Segoe UI Light" pitchFamily="34" charset="0"/>
                <a:ea typeface="+mn-ea"/>
                <a:cs typeface="+mn-cs"/>
              </a:rPr>
              <a:t>Dynamic data masking helps prevent unauthorized access to sensitive data by enabling customers to designate how much of the sensitive data to reveal with minimal impact on the application layer. It’s a policy-based security feature that hides the sensitive data in the result set of a query over designated database fields, while the data in the database is not changed.</a:t>
            </a:r>
          </a:p>
          <a:p>
            <a:endParaRPr lang="en-GB" sz="850" dirty="0">
              <a:latin typeface="Segoe UI Light"/>
              <a:cs typeface="Segoe UI Light"/>
            </a:endParaRPr>
          </a:p>
          <a:p>
            <a:r>
              <a:rPr lang="en-GB" sz="882" b="0" i="0" kern="1200" dirty="0">
                <a:solidFill>
                  <a:schemeClr val="tx1"/>
                </a:solidFill>
                <a:effectLst/>
                <a:latin typeface="Segoe UI Light" pitchFamily="34" charset="0"/>
                <a:ea typeface="+mn-ea"/>
                <a:cs typeface="+mn-cs"/>
              </a:rPr>
              <a:t>For example, a service representative at a call </a:t>
            </a:r>
            <a:r>
              <a:rPr lang="en-US" sz="882" b="0" i="0" kern="1200" noProof="0" dirty="0">
                <a:solidFill>
                  <a:schemeClr val="tx1"/>
                </a:solidFill>
                <a:effectLst/>
                <a:latin typeface="Segoe UI Light" pitchFamily="34" charset="0"/>
                <a:ea typeface="+mn-ea"/>
                <a:cs typeface="+mn-cs"/>
              </a:rPr>
              <a:t>center</a:t>
            </a:r>
            <a:r>
              <a:rPr lang="en-GB" sz="882" b="0" i="0" kern="1200" dirty="0">
                <a:solidFill>
                  <a:schemeClr val="tx1"/>
                </a:solidFill>
                <a:effectLst/>
                <a:latin typeface="Segoe UI Light" pitchFamily="34" charset="0"/>
                <a:ea typeface="+mn-ea"/>
                <a:cs typeface="+mn-cs"/>
              </a:rPr>
              <a:t> may identify callers by several digits of their credit card number, but those data items should not be fully exposed to the service representative. A masking rule can be defined that masks all but the last four digits of any credit card number in the result set of any query. As another example, an appropriate data mask can be defined to protect personally identifiable information (PII) data, so that a developer can query production environments for troubleshooting purposes without violating compliance regulations.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808555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sz="850" b="1" dirty="0">
                <a:latin typeface="Segoe UI Light"/>
                <a:cs typeface="Segoe UI Light"/>
              </a:rPr>
              <a:t>Transparent data encryption for SQL Database and Azure Synapse - </a:t>
            </a:r>
            <a:r>
              <a:rPr lang="en-AU" sz="850" dirty="0">
                <a:latin typeface="Segoe UI Light"/>
                <a:cs typeface="Segoe UI Light"/>
                <a:hlinkClick r:id="rId3"/>
              </a:rPr>
              <a:t>https://docs.microsoft.com/en-us/azure/sql-database/transparent-data-encryption-azure-sql?tabs=azure-portal</a:t>
            </a:r>
            <a:endParaRPr lang="en-US" sz="850" dirty="0">
              <a:latin typeface="Segoe UI Light"/>
              <a:cs typeface="Segoe UI Light"/>
            </a:endParaRPr>
          </a:p>
          <a:p>
            <a:endParaRPr lang="en-GB" sz="850" b="1" dirty="0">
              <a:cs typeface="Segoe UI Light"/>
            </a:endParaRPr>
          </a:p>
          <a:p>
            <a:r>
              <a:rPr lang="en-GB" sz="882" b="0" i="0" kern="1200" dirty="0">
                <a:solidFill>
                  <a:schemeClr val="tx1"/>
                </a:solidFill>
                <a:effectLst/>
                <a:latin typeface="Segoe UI Light" pitchFamily="34" charset="0"/>
                <a:ea typeface="+mn-ea"/>
                <a:cs typeface="+mn-cs"/>
              </a:rPr>
              <a:t>Transparent data encryption (TDE) helps protect Azure SQL Database, Azure SQL Managed Instance, and Azure Data Warehouse against the threat of malicious offline activity by encrypting data at rest. It performs real-time encryption and decryption of the database, associated backups, and transaction log files at rest without requiring changes to the application. By default, TDE is enabled for all newly deployed Azure SQL databases. TDE cannot be used to encrypt the logical </a:t>
            </a:r>
            <a:r>
              <a:rPr lang="en-GB" sz="882" b="1" i="0" kern="1200" dirty="0">
                <a:solidFill>
                  <a:schemeClr val="tx1"/>
                </a:solidFill>
                <a:effectLst/>
                <a:latin typeface="Segoe UI Light" pitchFamily="34" charset="0"/>
                <a:ea typeface="+mn-ea"/>
                <a:cs typeface="+mn-cs"/>
              </a:rPr>
              <a:t>master</a:t>
            </a:r>
            <a:r>
              <a:rPr lang="en-GB" sz="882" b="0" i="0" kern="1200" dirty="0">
                <a:solidFill>
                  <a:schemeClr val="tx1"/>
                </a:solidFill>
                <a:effectLst/>
                <a:latin typeface="Segoe UI Light" pitchFamily="34" charset="0"/>
                <a:ea typeface="+mn-ea"/>
                <a:cs typeface="+mn-cs"/>
              </a:rPr>
              <a:t> database in SQL Database. The </a:t>
            </a:r>
            <a:r>
              <a:rPr lang="en-GB" sz="882" b="1" i="0" kern="1200" dirty="0">
                <a:solidFill>
                  <a:schemeClr val="tx1"/>
                </a:solidFill>
                <a:effectLst/>
                <a:latin typeface="Segoe UI Light" pitchFamily="34" charset="0"/>
                <a:ea typeface="+mn-ea"/>
                <a:cs typeface="+mn-cs"/>
              </a:rPr>
              <a:t>master</a:t>
            </a:r>
            <a:r>
              <a:rPr lang="en-GB" sz="882" b="0" i="0" kern="1200" dirty="0">
                <a:solidFill>
                  <a:schemeClr val="tx1"/>
                </a:solidFill>
                <a:effectLst/>
                <a:latin typeface="Segoe UI Light" pitchFamily="34" charset="0"/>
                <a:ea typeface="+mn-ea"/>
                <a:cs typeface="+mn-cs"/>
              </a:rPr>
              <a:t> database contains objects that are needed to perform the TDE operations on the user databases.</a:t>
            </a:r>
          </a:p>
          <a:p>
            <a:r>
              <a:rPr lang="en-GB" sz="882" b="0" i="0" kern="1200" dirty="0">
                <a:solidFill>
                  <a:schemeClr val="tx1"/>
                </a:solidFill>
                <a:effectLst/>
                <a:latin typeface="Segoe UI Light" pitchFamily="34" charset="0"/>
                <a:ea typeface="+mn-ea"/>
                <a:cs typeface="+mn-cs"/>
              </a:rPr>
              <a:t>TDE needs to be manually enabled for older databases of Azure SQL Database, Azure SQL Managed Instance, or Azure SQL Data Warehouse. Managed Instance databases created through restore inherit encryption status from the source database.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7918155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900" dirty="0">
                <a:latin typeface="Segoe UI Light"/>
                <a:cs typeface="Segoe UI Light"/>
              </a:rPr>
              <a:t>Always Encrypted - </a:t>
            </a:r>
            <a:r>
              <a:rPr lang="en-US" dirty="0">
                <a:hlinkClick r:id="rId3"/>
              </a:rPr>
              <a:t>https://docs.microsoft.com/en-us/sql/relational-databases/security/encryption/always-encrypted-database-engine?view=sql-server-ver15</a:t>
            </a:r>
            <a:endParaRPr lang="en-US" sz="900" kern="1200" dirty="0">
              <a:effectLst/>
              <a:latin typeface="Segoe UI Light"/>
              <a:cs typeface="Segoe UI Light"/>
            </a:endParaRPr>
          </a:p>
          <a:p>
            <a:pPr>
              <a:defRPr/>
            </a:pPr>
            <a:endParaRPr lang="en-US" sz="850" dirty="0">
              <a:latin typeface="Segoe UI Light"/>
              <a:cs typeface="Segoe UI Light"/>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900" kern="1200" dirty="0">
                <a:effectLst/>
                <a:latin typeface="Segoe UI Light"/>
                <a:cs typeface="Segoe UI Light"/>
              </a:rPr>
              <a:t>Always Encrypted is a data encryption technology in Azure SQL Database and SQL Server that helps protect sensitive data at rest on the server, during movement between client and server, and while the data is in use. Always Encrypted ensures that sensitive data never appears as plaintext inside the database system. After you configure data encryption, only client applications or app servers that have access to the keys can access plaintext data. </a:t>
            </a:r>
            <a:r>
              <a:rPr lang="en-US" sz="2000" b="0" i="0" dirty="0">
                <a:solidFill>
                  <a:srgbClr val="171717"/>
                </a:solidFill>
                <a:effectLst/>
                <a:latin typeface="Segoe UI" panose="020B0502040204020203" pitchFamily="34" charset="0"/>
              </a:rPr>
              <a:t>Always Encrypted uses the </a:t>
            </a:r>
            <a:r>
              <a:rPr lang="en-US" sz="2000" b="1" i="0" dirty="0">
                <a:solidFill>
                  <a:srgbClr val="171717"/>
                </a:solidFill>
                <a:effectLst/>
                <a:latin typeface="Segoe UI" panose="020B0502040204020203" pitchFamily="34" charset="0"/>
              </a:rPr>
              <a:t>AEAD_AES_256_CBC_HMAC_SHA_256</a:t>
            </a:r>
            <a:r>
              <a:rPr lang="en-US" sz="2000" b="0" i="0" dirty="0">
                <a:solidFill>
                  <a:srgbClr val="171717"/>
                </a:solidFill>
                <a:effectLst/>
                <a:latin typeface="Segoe UI" panose="020B0502040204020203" pitchFamily="34" charset="0"/>
              </a:rPr>
              <a:t> algorithm to encrypt data in the database.</a:t>
            </a:r>
            <a:endParaRPr lang="en-US" sz="900" kern="1200" dirty="0">
              <a:effectLst/>
              <a:latin typeface="Segoe UI Light"/>
              <a:cs typeface="Segoe UI Light"/>
            </a:endParaRP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8466305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Always Encrypted: Protect sensitive data and store encryption keys in the Windows certificate store - </a:t>
            </a:r>
            <a:r>
              <a:rPr lang="en-US" dirty="0">
                <a:hlinkClick r:id="rId3"/>
              </a:rPr>
              <a:t>https://docs.microsoft.com/en-us/azure/sql-database/sql-database-always-encrypted?view=sql-server-ver15</a:t>
            </a:r>
            <a:endParaRPr lang="en-US" dirty="0"/>
          </a:p>
          <a:p>
            <a:endParaRPr lang="en-US" dirty="0">
              <a:cs typeface="Segoe UI Light" pitchFamily="34" charset="0"/>
            </a:endParaRPr>
          </a:p>
          <a:p>
            <a:pPr marL="228600" indent="-228600">
              <a:buAutoNum type="arabicPeriod"/>
            </a:pPr>
            <a:r>
              <a:rPr lang="en-US" dirty="0"/>
              <a:t>Identity the database table and the sensitive data columns that need to be encrypted. In this case, SSN. In SQL Server Management Studio view the table and select Encrypt Columns. This will launch the Always Encrypted wizard. </a:t>
            </a:r>
          </a:p>
          <a:p>
            <a:pPr marL="228600" indent="-228600">
              <a:buAutoNum type="arabicPeriod"/>
            </a:pPr>
            <a:r>
              <a:rPr lang="en-US" dirty="0"/>
              <a:t>Select the columns you need encrypted. </a:t>
            </a:r>
          </a:p>
          <a:p>
            <a:pPr marL="228600" indent="-228600">
              <a:buAutoNum type="arabicPeriod"/>
            </a:pPr>
            <a:r>
              <a:rPr lang="en-US" dirty="0"/>
              <a:t>Select the Encryption Type. There are two types: Deterministic and Randomized. </a:t>
            </a:r>
            <a:r>
              <a:rPr lang="en-US" b="0" i="0" dirty="0">
                <a:solidFill>
                  <a:srgbClr val="171717"/>
                </a:solidFill>
                <a:effectLst/>
                <a:latin typeface="Segoe UI" panose="020B0502040204020203" pitchFamily="34" charset="0"/>
              </a:rPr>
              <a:t>Deterministic encryption always generates the same encrypted value for any given plain text value. Randomized encryption uses a method that encrypts data in a less predictable manner. </a:t>
            </a:r>
          </a:p>
          <a:p>
            <a:pPr marL="228600" indent="-228600">
              <a:buAutoNum type="arabicPeriod"/>
            </a:pPr>
            <a:r>
              <a:rPr lang="en-US" b="0" i="0" dirty="0">
                <a:solidFill>
                  <a:srgbClr val="171717"/>
                </a:solidFill>
                <a:effectLst/>
                <a:latin typeface="Segoe UI" panose="020B0502040204020203" pitchFamily="34" charset="0"/>
              </a:rPr>
              <a:t>The Encryption Key can be autogenerated by the wizard. The key can be the same or different for each encrypted column. </a:t>
            </a:r>
          </a:p>
          <a:p>
            <a:pPr marL="228600" indent="-228600">
              <a:buAutoNum type="arabicPeriod"/>
            </a:pPr>
            <a:r>
              <a:rPr lang="en-US" b="0" i="0" dirty="0">
                <a:solidFill>
                  <a:srgbClr val="171717"/>
                </a:solidFill>
                <a:effectLst/>
                <a:latin typeface="Segoe UI" panose="020B0502040204020203" pitchFamily="34" charset="0"/>
              </a:rPr>
              <a:t>The Master Key that encrypts the column master keys can also be autogenerated. It can be stored in the Windows certificate store or the Azure Key Vault. </a:t>
            </a:r>
            <a:endParaRPr lang="en-US" dirty="0"/>
          </a:p>
          <a:p>
            <a:pPr marL="0" indent="0">
              <a:buNone/>
            </a:pPr>
            <a:r>
              <a:rPr lang="en-US" dirty="0"/>
              <a:t>SMSS is not the only tool you can also use T-SQL and PowerShell. </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575706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58894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Azure Key Vault Security - </a:t>
            </a:r>
            <a:r>
              <a:rPr lang="en-US" sz="850" dirty="0">
                <a:latin typeface="Segoe UI Light"/>
                <a:cs typeface="Segoe UI Light"/>
                <a:hlinkClick r:id="rId3"/>
              </a:rPr>
              <a:t>https://docs.microsoft.com/en-us/azure/key-vault/general/overview-security</a:t>
            </a:r>
            <a:endParaRPr lang="en-US" sz="850" dirty="0">
              <a:latin typeface="Segoe UI Light"/>
              <a:cs typeface="Segoe UI Light"/>
            </a:endParaRPr>
          </a:p>
          <a:p>
            <a:endParaRPr lang="en-US" sz="850" dirty="0">
              <a:latin typeface="Segoe UI Light"/>
              <a:cs typeface="Segoe UI Light"/>
            </a:endParaRPr>
          </a:p>
          <a:p>
            <a:r>
              <a:rPr lang="en-US" sz="850" dirty="0">
                <a:latin typeface="Segoe UI Light"/>
                <a:cs typeface="Segoe UI Light"/>
              </a:rPr>
              <a:t>Access to a key vault is controlled through two interfaces: the </a:t>
            </a:r>
            <a:r>
              <a:rPr lang="en-US" sz="850" b="1" dirty="0">
                <a:latin typeface="Segoe UI Light"/>
                <a:cs typeface="Segoe UI Light"/>
              </a:rPr>
              <a:t>management plane</a:t>
            </a:r>
            <a:r>
              <a:rPr lang="en-US" sz="850" dirty="0">
                <a:latin typeface="Segoe UI Light"/>
                <a:cs typeface="Segoe UI Light"/>
              </a:rPr>
              <a:t>, and the </a:t>
            </a:r>
            <a:r>
              <a:rPr lang="en-US" sz="850" b="1" dirty="0">
                <a:latin typeface="Segoe UI Light"/>
                <a:cs typeface="Segoe UI Light"/>
              </a:rPr>
              <a:t>data plane</a:t>
            </a:r>
            <a:r>
              <a:rPr lang="en-US" sz="850" dirty="0">
                <a:latin typeface="Segoe UI Light"/>
                <a:cs typeface="Segoe UI Light"/>
              </a:rPr>
              <a:t>. The management plane is where you manage Key Vault itself. Operations in this plane include creating and deleting key vaults, retrieving Key Vault properties, and updating access policies. The data plane is where you work with the data stored in a key vault. You can add, delete, and modify keys, secrets, and certificates from here.</a:t>
            </a:r>
          </a:p>
          <a:p>
            <a:endParaRPr lang="en-US" sz="850" dirty="0">
              <a:latin typeface="Segoe UI Light"/>
              <a:cs typeface="Segoe UI Light"/>
            </a:endParaRPr>
          </a:p>
          <a:p>
            <a:r>
              <a:rPr lang="en-US" sz="850" dirty="0">
                <a:latin typeface="Segoe UI Light"/>
                <a:cs typeface="Segoe UI Light"/>
              </a:rPr>
              <a:t>To access a key vault in either plane, all callers (users or applications) must have proper authentication and authorization. Authentication establishes the identity of the caller. Authorization determines which operations the caller can execute. Both planes use Azure AD for authentication. For authorization, the management plane uses RBAC, and the data plane uses a Key Vault access policy. To access a key vault in either plane, all callers (users or applications) must have proper authentication and authorization</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903654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Segoe UI Semilight"/>
                <a:cs typeface="Segoe UI Semilight"/>
              </a:rPr>
              <a:t>(docs.microsoft.com/Learn)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kern="1200" dirty="0">
                <a:solidFill>
                  <a:schemeClr val="tx1"/>
                </a:solidFill>
                <a:latin typeface="Segoe UI Light"/>
                <a:ea typeface="+mn-ea"/>
                <a:cs typeface="Segoe UI Light"/>
              </a:rPr>
              <a:t>Provision an Azure SQL database to store application data - https://docs.microsoft.com/en-us/learn/modules/provision-azure-sql-db/</a:t>
            </a:r>
          </a:p>
          <a:p>
            <a:pPr marL="171450" indent="-171450">
              <a:buFont typeface="Arial" panose="020B0604020202020204" pitchFamily="34" charset="0"/>
              <a:buChar char="•"/>
            </a:pPr>
            <a:r>
              <a:rPr lang="en-US" sz="900" b="0" dirty="0">
                <a:latin typeface="Segoe UI Light"/>
                <a:cs typeface="Segoe UI Light"/>
              </a:rPr>
              <a:t>Secure your Azure SQL Database - https://docs.microsoft.com/en-us/learn/modules/secure-your-azure-sql-database/</a:t>
            </a:r>
          </a:p>
          <a:p>
            <a:pPr marL="171450" indent="-171450">
              <a:buFont typeface="Arial" panose="020B0604020202020204" pitchFamily="34" charset="0"/>
              <a:buChar char="•"/>
            </a:pPr>
            <a:r>
              <a:rPr lang="en-US" sz="900" b="0" dirty="0">
                <a:latin typeface="Segoe UI Light"/>
                <a:cs typeface="Segoe UI Light"/>
              </a:rPr>
              <a:t>Configure security policies to manage data - https://docs.microsoft.com/en-us/learn/modules/configure-security-policies-to-manage-data/</a:t>
            </a:r>
          </a:p>
          <a:p>
            <a:pPr marL="171450" indent="-171450">
              <a:buFont typeface="Arial" panose="020B0604020202020204" pitchFamily="34" charset="0"/>
              <a:buChar char="•"/>
            </a:pPr>
            <a:r>
              <a:rPr lang="en-US" sz="900" b="0" dirty="0">
                <a:latin typeface="Segoe UI Light"/>
                <a:cs typeface="Segoe UI Light"/>
              </a:rPr>
              <a:t>Migrate your relational data stored in SQL Server to Azure SQL Database - https://docs.microsoft.com/en-us/learn/modules/migrate-sql-server-relational-data/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4049989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application that makes use of the Azure SQL Database support for Always Encrypted functionality. All of the secrets and keys used in this scenario should be stored in the key vault. The application should be registered in Azure Active Directory (Azure AD) in order to enhance its security posture. To accomplish these objectives, the proof of concept should include:</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Creating an Azure key vault and storing keys and secrets in the vault.</a:t>
            </a:r>
          </a:p>
          <a:p>
            <a:pPr algn="l">
              <a:buFont typeface="Arial" panose="020B0604020202020204" pitchFamily="34" charset="0"/>
              <a:buChar char="•"/>
            </a:pPr>
            <a:r>
              <a:rPr lang="en-US" b="0" i="0" dirty="0">
                <a:effectLst/>
                <a:latin typeface="Segoe UI" panose="020B0502040204020203" pitchFamily="34" charset="0"/>
              </a:rPr>
              <a:t> Create a SQL Database and encrypting content of columns in database tables by using Always Encrypted.</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Lab objectives</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In this lab, you will complete the following exercises:</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Exercise 1: Configure the key vault with a key and a secret</a:t>
            </a:r>
          </a:p>
          <a:p>
            <a:pPr algn="l">
              <a:buFont typeface="Arial" panose="020B0604020202020204" pitchFamily="34" charset="0"/>
              <a:buChar char="•"/>
            </a:pPr>
            <a:r>
              <a:rPr lang="en-US" b="0" i="0" dirty="0">
                <a:effectLst/>
                <a:latin typeface="Segoe UI" panose="020B0502040204020203" pitchFamily="34" charset="0"/>
              </a:rPr>
              <a:t> Exercise 2: Create an application to demonstrate using the key vault for encryption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14134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review security features for Azure SQL database. Specifically, you are interested in:</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Protection against attacks such as SQL injection and data exfiltration.</a:t>
            </a:r>
          </a:p>
          <a:p>
            <a:pPr algn="l">
              <a:buFont typeface="Arial" panose="020B0604020202020204" pitchFamily="34" charset="0"/>
              <a:buChar char="•"/>
            </a:pPr>
            <a:r>
              <a:rPr lang="en-US" b="0" i="0" dirty="0">
                <a:effectLst/>
                <a:latin typeface="Segoe UI" panose="020B0502040204020203" pitchFamily="34" charset="0"/>
              </a:rPr>
              <a:t> Ability to discover and classify database information into categories such as Confidential.</a:t>
            </a:r>
          </a:p>
          <a:p>
            <a:pPr algn="l">
              <a:buFont typeface="Arial" panose="020B0604020202020204" pitchFamily="34" charset="0"/>
              <a:buChar char="•"/>
            </a:pPr>
            <a:r>
              <a:rPr lang="en-US" b="0" i="0" dirty="0">
                <a:effectLst/>
                <a:latin typeface="Segoe UI" panose="020B0502040204020203" pitchFamily="34" charset="0"/>
              </a:rPr>
              <a:t> Ability to audit database server and database queries and log events.</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Lab exercises</a:t>
            </a:r>
          </a:p>
          <a:p>
            <a:pPr algn="l"/>
            <a:endParaRPr lang="en-US" b="1"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Exercise 1: Implement SQL Database security features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0341207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to demonstrate securing Azure file shares. Specifically, you want to:</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Create a storage endpoint so traffic destined to Azure Storage always stays within the Azure backbone network.</a:t>
            </a:r>
          </a:p>
          <a:p>
            <a:pPr algn="l">
              <a:buFont typeface="Arial" panose="020B0604020202020204" pitchFamily="34" charset="0"/>
              <a:buChar char="•"/>
            </a:pPr>
            <a:r>
              <a:rPr lang="en-US" b="0" i="0" dirty="0">
                <a:effectLst/>
                <a:latin typeface="Segoe UI" panose="020B0502040204020203" pitchFamily="34" charset="0"/>
              </a:rPr>
              <a:t> Configure the storage endpoint so only resources from a specific subnet can access the storage.</a:t>
            </a:r>
          </a:p>
          <a:p>
            <a:pPr algn="l">
              <a:buFont typeface="Arial" panose="020B0604020202020204" pitchFamily="34" charset="0"/>
              <a:buChar char="•"/>
            </a:pPr>
            <a:r>
              <a:rPr lang="en-US" b="0" i="0" dirty="0">
                <a:effectLst/>
                <a:latin typeface="Segoe UI" panose="020B0502040204020203" pitchFamily="34" charset="0"/>
              </a:rPr>
              <a:t> Confirm that resources outside of the specific subnet cannot access the storage.</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Lab exercises</a:t>
            </a:r>
          </a:p>
          <a:p>
            <a:pPr algn="l"/>
            <a:endParaRPr lang="en-US" b="1"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Exercise 1: Service endpoints and security storage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13502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Security team</a:t>
            </a:r>
            <a:endParaRPr lang="en-US" sz="850" dirty="0">
              <a:latin typeface="Segoe UI Light"/>
              <a:cs typeface="Segoe UI Light"/>
            </a:endParaRPr>
          </a:p>
          <a:p>
            <a:pPr marL="171450" indent="-171450">
              <a:buFont typeface="Arial"/>
              <a:buChar char="•"/>
            </a:pPr>
            <a:r>
              <a:rPr lang="en-US" sz="850" dirty="0">
                <a:latin typeface="Segoe UI Light"/>
                <a:cs typeface="Segoe UI Light"/>
              </a:rPr>
              <a:t>Create key vaults.</a:t>
            </a:r>
          </a:p>
          <a:p>
            <a:pPr marL="171450" indent="-171450">
              <a:buFont typeface="Arial"/>
              <a:buChar char="•"/>
            </a:pPr>
            <a:r>
              <a:rPr lang="en-US" sz="850" dirty="0">
                <a:latin typeface="Segoe UI Light"/>
                <a:cs typeface="Segoe UI Light"/>
              </a:rPr>
              <a:t>Turn on Key Vault logging.</a:t>
            </a:r>
          </a:p>
          <a:p>
            <a:pPr marL="171450" indent="-171450">
              <a:buFont typeface="Arial"/>
              <a:buChar char="•"/>
            </a:pPr>
            <a:r>
              <a:rPr lang="en-US" sz="850" dirty="0">
                <a:latin typeface="Segoe UI Light"/>
                <a:cs typeface="Segoe UI Light"/>
              </a:rPr>
              <a:t>Add keys and secrets.</a:t>
            </a:r>
          </a:p>
          <a:p>
            <a:pPr marL="171450" indent="-171450">
              <a:buFont typeface="Arial"/>
              <a:buChar char="•"/>
            </a:pPr>
            <a:r>
              <a:rPr lang="en-US" sz="850" dirty="0">
                <a:latin typeface="Segoe UI Light"/>
                <a:cs typeface="Segoe UI Light"/>
              </a:rPr>
              <a:t>Create backups of keys for disaster recovery.</a:t>
            </a:r>
          </a:p>
          <a:p>
            <a:pPr marL="171450" indent="-171450">
              <a:buFont typeface="Arial"/>
              <a:buChar char="•"/>
            </a:pPr>
            <a:r>
              <a:rPr lang="en-US" sz="850" dirty="0">
                <a:latin typeface="Segoe UI Light"/>
                <a:cs typeface="Segoe UI Light"/>
              </a:rPr>
              <a:t>Set Key Vault access policies to grant permissions to users and applications for specific operations.</a:t>
            </a:r>
          </a:p>
          <a:p>
            <a:pPr marL="171450" indent="-171450">
              <a:buFont typeface="Arial"/>
              <a:buChar char="•"/>
            </a:pPr>
            <a:r>
              <a:rPr lang="en-US" sz="850" dirty="0">
                <a:latin typeface="Segoe UI Light"/>
                <a:cs typeface="Segoe UI Light"/>
              </a:rPr>
              <a:t>Roll the keys and secrets periodically.</a:t>
            </a:r>
          </a:p>
          <a:p>
            <a:r>
              <a:rPr lang="en-US" sz="850" b="1" dirty="0">
                <a:latin typeface="Segoe UI Light"/>
                <a:cs typeface="Segoe UI Light"/>
              </a:rPr>
              <a:t>Developers and operators</a:t>
            </a:r>
            <a:endParaRPr lang="en-US" sz="850" dirty="0">
              <a:latin typeface="Segoe UI Light"/>
              <a:cs typeface="Segoe UI Light"/>
            </a:endParaRPr>
          </a:p>
          <a:p>
            <a:pPr marL="171450" indent="-171450">
              <a:buFont typeface="Arial"/>
              <a:buChar char="•"/>
            </a:pPr>
            <a:r>
              <a:rPr lang="en-US" sz="850" dirty="0">
                <a:latin typeface="Segoe UI Light"/>
                <a:cs typeface="Segoe UI Light"/>
              </a:rPr>
              <a:t>Get references from the security team for the bootstrap and SSL certificates (thumbprints), storage key (secret URI), and RSA key (key URI) for signing.</a:t>
            </a:r>
          </a:p>
          <a:p>
            <a:pPr marL="171450" indent="-171450">
              <a:buFont typeface="Arial"/>
              <a:buChar char="•"/>
            </a:pPr>
            <a:r>
              <a:rPr lang="en-US" sz="850" dirty="0">
                <a:latin typeface="Segoe UI Light"/>
                <a:cs typeface="Segoe UI Light"/>
              </a:rPr>
              <a:t>Develop and deploy the application to access keys and secrets programmatically.</a:t>
            </a:r>
          </a:p>
          <a:p>
            <a:r>
              <a:rPr lang="en-US" sz="850" b="1" dirty="0">
                <a:latin typeface="Segoe UI Light"/>
                <a:cs typeface="Segoe UI Light"/>
              </a:rPr>
              <a:t>Auditors</a:t>
            </a:r>
            <a:endParaRPr lang="en-US" sz="850" dirty="0">
              <a:latin typeface="Segoe UI Light"/>
              <a:cs typeface="Segoe UI Light"/>
            </a:endParaRPr>
          </a:p>
          <a:p>
            <a:pPr marL="171450" indent="-171450">
              <a:buFont typeface="Arial"/>
              <a:buChar char="•"/>
            </a:pPr>
            <a:r>
              <a:rPr lang="en-US" sz="850" dirty="0">
                <a:latin typeface="Segoe UI Light"/>
                <a:cs typeface="Segoe UI Light"/>
              </a:rPr>
              <a:t>Review the Key Vault logs to confirm proper use of keys and secrets, and compliance with data security standards.</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5860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Get started with Key Vault certificates - </a:t>
            </a:r>
            <a:r>
              <a:rPr lang="en-US" sz="850" dirty="0">
                <a:latin typeface="Segoe UI Light"/>
                <a:cs typeface="Segoe UI Light"/>
                <a:hlinkClick r:id="rId3"/>
              </a:rPr>
              <a:t>https://docs.microsoft.com/en-us/azure/key-vault/certificates/certificate-scenarios</a:t>
            </a:r>
            <a:endParaRPr lang="en-US" sz="850" dirty="0">
              <a:latin typeface="Segoe UI Light"/>
              <a:cs typeface="Segoe UI Light"/>
            </a:endParaRPr>
          </a:p>
          <a:p>
            <a:endParaRPr lang="en-US" sz="850" dirty="0">
              <a:latin typeface="Calibri"/>
              <a:cs typeface="Calibri"/>
            </a:endParaRPr>
          </a:p>
          <a:p>
            <a:r>
              <a:rPr lang="en-US" sz="850" dirty="0">
                <a:latin typeface="Segoe UI Light"/>
                <a:cs typeface="Segoe UI Light"/>
              </a:rPr>
              <a:t>Key Vault certificates support provides for management of your x509 certificates and enables:</a:t>
            </a:r>
          </a:p>
          <a:p>
            <a:pPr marL="212725" lvl="1" indent="-105410"/>
            <a:r>
              <a:rPr lang="en-US" sz="850" dirty="0">
                <a:latin typeface="Segoe UI Light"/>
                <a:cs typeface="Segoe UI Light"/>
              </a:rPr>
              <a:t>A certificate owner to create a certificate through a Key Vault creation process or through the import of an existing certificate. Includes both self-signed and CA-generated certificates.</a:t>
            </a:r>
          </a:p>
          <a:p>
            <a:pPr marL="212725" lvl="1" indent="-105410"/>
            <a:r>
              <a:rPr lang="en-US" sz="850" dirty="0">
                <a:latin typeface="Segoe UI Light"/>
                <a:cs typeface="Segoe UI Light"/>
              </a:rPr>
              <a:t>A Key Vault certificate owner to implement secure storage and management of X509 certificates without interaction with private key material.</a:t>
            </a:r>
          </a:p>
          <a:p>
            <a:pPr marL="212725" lvl="1" indent="-105410"/>
            <a:r>
              <a:rPr lang="en-US" sz="850" dirty="0">
                <a:latin typeface="Segoe UI Light"/>
                <a:cs typeface="Segoe UI Light"/>
              </a:rPr>
              <a:t>A certificate owner to create a policy that directs Key Vault to manage the life-cycle of a certificate.</a:t>
            </a:r>
          </a:p>
          <a:p>
            <a:pPr marL="212725" lvl="1" indent="-105410"/>
            <a:r>
              <a:rPr lang="en-US" sz="850" dirty="0">
                <a:latin typeface="Segoe UI Light"/>
                <a:cs typeface="Segoe UI Light"/>
              </a:rPr>
              <a:t>Certificate owners to provide contact information for notification about lifecycle events of expiration and renewal of certificate.</a:t>
            </a:r>
          </a:p>
          <a:p>
            <a:pPr marL="212725" lvl="1" indent="-105410"/>
            <a:r>
              <a:rPr lang="en-US" sz="850" dirty="0">
                <a:latin typeface="Segoe UI Light"/>
                <a:cs typeface="Segoe UI Light"/>
              </a:rPr>
              <a:t>Automatic renewal with selected issuers - Key Vault partner X509 certificate providers and CAs.</a:t>
            </a:r>
          </a:p>
          <a:p>
            <a:endParaRPr lang="en-US" sz="850" dirty="0">
              <a:latin typeface="Segoe UI Light"/>
              <a:cs typeface="Segoe UI Light"/>
            </a:endParaRPr>
          </a:p>
          <a:p>
            <a:r>
              <a:rPr lang="en-US" sz="850" dirty="0">
                <a:latin typeface="Segoe UI Light"/>
                <a:cs typeface="Segoe UI Light"/>
              </a:rPr>
              <a:t>When a Key Vault certificate is created, an addressable key and secret are also created with the same name. The Key Vault key allows key operations and the Key Vault secret allows retrieval of the certificate value as a secret. A Key Vault certificate also contains public x509 certificate metadata.</a:t>
            </a:r>
          </a:p>
          <a:p>
            <a:endParaRPr lang="en-US" sz="850" dirty="0">
              <a:latin typeface="Segoe UI Light"/>
              <a:cs typeface="Segoe UI Light"/>
            </a:endParaRPr>
          </a:p>
          <a:p>
            <a:r>
              <a:rPr lang="en-US" sz="850" dirty="0">
                <a:latin typeface="Segoe UI Light"/>
                <a:cs typeface="Segoe UI Light"/>
              </a:rPr>
              <a:t>The identifier and version of certificates is similar to that of keys and secrets. A specific version of an addressable key and secret created with the Key Vault certificate version is available in the Key Vault certificate response.</a:t>
            </a:r>
          </a:p>
          <a:p>
            <a:r>
              <a:rPr lang="en-US" sz="850" dirty="0">
                <a:latin typeface="Segoe UI Light"/>
                <a:cs typeface="Segoe UI Light"/>
              </a:rPr>
              <a:t>When a Key Vault certificate is created, it can be retrieved from the addressable secret with the private key in either PFX or PEM format. However, the policy used to create the certificate must indicate that the key is exportable. If the policy indicates non-exportable, then the private key isn't a part of the value when retrieved as a secret.</a:t>
            </a:r>
          </a:p>
          <a:p>
            <a:endParaRPr lang="en-US" sz="850" dirty="0">
              <a:latin typeface="Segoe UI Light"/>
              <a:cs typeface="Segoe UI Light"/>
            </a:endParaRPr>
          </a:p>
          <a:p>
            <a:r>
              <a:rPr lang="en-US" sz="850" dirty="0">
                <a:latin typeface="Segoe UI Light"/>
                <a:cs typeface="Segoe UI Light"/>
              </a:rPr>
              <a:t>The addressable key becomes more relevant with non-exportable Key Vault certificates. The addressable Key Vault key’s operations are mapped from the </a:t>
            </a:r>
            <a:r>
              <a:rPr lang="en-US" sz="850" b="1" dirty="0">
                <a:latin typeface="Segoe UI Light"/>
                <a:cs typeface="Segoe UI Light"/>
              </a:rPr>
              <a:t>keyusage</a:t>
            </a:r>
            <a:r>
              <a:rPr lang="en-US" sz="850" dirty="0">
                <a:latin typeface="Segoe UI Light"/>
                <a:cs typeface="Segoe UI Light"/>
              </a:rPr>
              <a:t> field of the Key Vault certificate policy used to create the Key Vault certificate. If a Key Vault certificate expires, it’s addressable key and secret become inoperable.</a:t>
            </a:r>
          </a:p>
          <a:p>
            <a:endParaRPr lang="en-US" sz="850" dirty="0">
              <a:latin typeface="Segoe UI Light"/>
              <a:cs typeface="Segoe UI Light"/>
            </a:endParaRPr>
          </a:p>
          <a:p>
            <a:r>
              <a:rPr lang="en-US" sz="850" dirty="0">
                <a:latin typeface="Segoe UI Light"/>
                <a:cs typeface="Segoe UI Light"/>
              </a:rPr>
              <a:t>Two types of key are supported – RSA or RSA HSM with certificates. Exportable is only allowed with RSA, and is not supported by RSA HSM. A </a:t>
            </a:r>
            <a:r>
              <a:rPr lang="en-US" sz="850" i="1" dirty="0">
                <a:latin typeface="Segoe UI Light"/>
                <a:cs typeface="Segoe UI Light"/>
              </a:rPr>
              <a:t>certificate policy</a:t>
            </a:r>
            <a:r>
              <a:rPr lang="en-US" sz="850" dirty="0">
                <a:latin typeface="Segoe UI Light"/>
                <a:cs typeface="Segoe UI Light"/>
              </a:rPr>
              <a:t> contains information on how to create and manage the Key Vault certificate lifecycle. When a certificate with private key is imported into the Key Vault, a default policy is created by reading the x509 certificate. When a Key Vault certificate is created from scratch, a policy needs to be supplied. This policy specifies how to create the Key Vault certificate version, or the next Key Vault certificate version. After a policy has been established, it’s not required with successive create operations for future versions. There's only one instance of a policy for all the versions of a Key Vault certificate.</a:t>
            </a:r>
          </a:p>
          <a:p>
            <a:endParaRPr lang="en-US" sz="850" dirty="0">
              <a:latin typeface="Segoe UI Light"/>
              <a:cs typeface="Segoe UI Light"/>
            </a:endParaRPr>
          </a:p>
          <a:p>
            <a:r>
              <a:rPr lang="en-US" sz="850" dirty="0">
                <a:latin typeface="Segoe UI Light"/>
                <a:cs typeface="Segoe UI Light"/>
              </a:rPr>
              <a:t>To create self-signed certificates in Windows, use the New-SelfSignedCertificate cmdlet, which replaces deprecated makecert.exe utility. On Windows, you can use ssh-keygen.</a:t>
            </a:r>
          </a:p>
          <a:p>
            <a:endParaRPr lang="en-US" sz="850" dirty="0">
              <a:latin typeface="Segoe UI Light"/>
              <a:cs typeface="Segoe UI Light"/>
            </a:endParaRP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3371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About Azure Key Vault Keys - </a:t>
            </a:r>
            <a:r>
              <a:rPr lang="en-US" sz="850" dirty="0">
                <a:latin typeface="Segoe UI Light"/>
                <a:cs typeface="Segoe UI Light"/>
                <a:hlinkClick r:id="rId3"/>
              </a:rPr>
              <a:t>https://docs.microsoft.com/en-us/azure/key-vault/keys/about-keys</a:t>
            </a:r>
            <a:endParaRPr lang="en-US" sz="850" dirty="0">
              <a:latin typeface="Segoe UI Light"/>
              <a:cs typeface="Segoe UI Light"/>
            </a:endParaRPr>
          </a:p>
          <a:p>
            <a:endParaRPr lang="en-US" dirty="0">
              <a:latin typeface="Calibri"/>
              <a:cs typeface="Calibri"/>
            </a:endParaRPr>
          </a:p>
          <a:p>
            <a:r>
              <a:rPr lang="en-US" sz="850" dirty="0">
                <a:latin typeface="Segoe UI Light"/>
                <a:cs typeface="Segoe UI Light"/>
              </a:rPr>
              <a:t>Note that Azure Key Vault uses Thales nShield family of HSMs to protect their content. Explain that Key Vault allows customers to create new keys as well as upload and store their existing keys. Cryptographic keys are JSON Web Key (JWK) objects.</a:t>
            </a:r>
          </a:p>
          <a:p>
            <a:endParaRPr lang="en-US" sz="850" dirty="0">
              <a:latin typeface="Segoe UI Light"/>
              <a:cs typeface="Segoe UI Light"/>
            </a:endParaRPr>
          </a:p>
          <a:p>
            <a:r>
              <a:rPr lang="en-US" sz="850" dirty="0">
                <a:latin typeface="Segoe UI Light"/>
                <a:cs typeface="Segoe UI Light"/>
              </a:rPr>
              <a:t>The process of transferring existing keys consists of the following steps:</a:t>
            </a:r>
          </a:p>
          <a:p>
            <a:pPr marL="342900" indent="-342900">
              <a:buAutoNum type="arabicPeriod"/>
            </a:pPr>
            <a:r>
              <a:rPr lang="en-US" sz="850" dirty="0">
                <a:latin typeface="Segoe UI Light"/>
                <a:cs typeface="Segoe UI Light"/>
              </a:rPr>
              <a:t>You generate the key from an offline workstation, which reduces the attack surface.</a:t>
            </a:r>
          </a:p>
          <a:p>
            <a:pPr marL="342900" indent="-342900">
              <a:buAutoNum type="arabicPeriod"/>
            </a:pPr>
            <a:r>
              <a:rPr lang="en-US" sz="850" dirty="0">
                <a:latin typeface="Segoe UI Light"/>
                <a:cs typeface="Segoe UI Light"/>
              </a:rPr>
              <a:t>The key is encrypted with a Key Exchange Key (KEK), which stays encrypted until transferred to the Azure Key Vault Hardware Security Modules (HSMs). Only the encrypted version of your key leaves the original workstation.</a:t>
            </a:r>
          </a:p>
          <a:p>
            <a:pPr marL="342900" indent="-342900">
              <a:buAutoNum type="arabicPeriod"/>
            </a:pPr>
            <a:r>
              <a:rPr lang="en-US" sz="850" dirty="0">
                <a:latin typeface="Segoe UI Light"/>
                <a:cs typeface="Segoe UI Light"/>
              </a:rPr>
              <a:t>The toolset sets properties on your tenant key that binds your key to the Azure Key Vault security world. After the Azure Key Vault HSMs receive and decrypt your key, only these HSMs can use it. Your key cannot be exported. This binding is enforced by the Thales HSMs.</a:t>
            </a:r>
          </a:p>
          <a:p>
            <a:pPr marL="342900" indent="-342900">
              <a:buAutoNum type="arabicPeriod"/>
            </a:pPr>
            <a:r>
              <a:rPr lang="en-US" sz="850" dirty="0">
                <a:latin typeface="Segoe UI Light"/>
                <a:cs typeface="Segoe UI Light"/>
              </a:rPr>
              <a:t>The KEK that encrypts your key is generated inside the Azure Key Vault HSMs, and is not exportable. The HSMs enforce that there can be no clear version of the KEK outside the HSMs. In addition, the toolset includes attestation from </a:t>
            </a:r>
          </a:p>
          <a:p>
            <a:endParaRPr lang="en-US" sz="850" dirty="0">
              <a:latin typeface="Segoe UI Light"/>
              <a:cs typeface="Segoe UI Light"/>
            </a:endParaRPr>
          </a:p>
          <a:p>
            <a:r>
              <a:rPr lang="en-US" sz="850" dirty="0">
                <a:latin typeface="Segoe UI Light"/>
                <a:cs typeface="Segoe UI Light"/>
              </a:rPr>
              <a:t>Thales that the KEK is not exportable and was generated inside a genuine HSM that was manufactured by Thales. The toolset includes attestation from Thales that the Azure Key Vault security world was also generated on a genuine HSM manufactured by Thales. </a:t>
            </a:r>
            <a:endParaRPr lang="en-US" dirty="0"/>
          </a:p>
          <a:p>
            <a:endParaRPr lang="en-US" sz="850" dirty="0">
              <a:latin typeface="Segoe UI Light"/>
              <a:cs typeface="Segoe UI Light"/>
            </a:endParaRPr>
          </a:p>
          <a:p>
            <a:r>
              <a:rPr lang="en-US" sz="850" dirty="0">
                <a:latin typeface="Segoe UI Light"/>
                <a:cs typeface="Segoe UI Light"/>
              </a:rPr>
              <a:t>Microsoft uses separate KEKs and separate security worlds in each geographical region. This separation ensures that your key can be used only in data centers in the region in which you encrypted it. For example, a key from a European customer cannot be used in data centers in North American or Asia.</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1813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Configure customer-managed keys with Azure Key Vault by using the Azure portal - </a:t>
            </a:r>
            <a:r>
              <a:rPr lang="en-US" sz="850" dirty="0">
                <a:latin typeface="Segoe UI Light"/>
                <a:cs typeface="Segoe UI Light"/>
                <a:hlinkClick r:id="rId3"/>
              </a:rPr>
              <a:t>https://docs.microsoft.com/en-us/azure/storage/common/storage-encryption-keys-portal</a:t>
            </a:r>
            <a:endParaRPr lang="en-US" sz="850" dirty="0">
              <a:latin typeface="Segoe UI Light"/>
              <a:cs typeface="Segoe UI Light"/>
            </a:endParaRPr>
          </a:p>
          <a:p>
            <a:endParaRPr lang="en-US" sz="850" b="1" dirty="0">
              <a:latin typeface="Segoe UI VSS (Regular)"/>
            </a:endParaRPr>
          </a:p>
          <a:p>
            <a:pPr algn="l"/>
            <a:r>
              <a:rPr lang="en-US" sz="850" b="0" i="0" dirty="0">
                <a:effectLst/>
                <a:latin typeface="Segoe UI VSS (Regular)"/>
              </a:rPr>
              <a:t>This service uses Azure Key Vault that provides highly available and scalable secure storage for RSA cryptographic keys backed by FIPS 140-2 Level 2 validated HSMs (Hardware Security Modules). Key Vault streamlines the key management process and enables customers to fully maintain control of keys that are used to encrypt data, manage, and audit their key usage, in order to protect sensitive data as part of their regulatory or compliance needs, HIPAA and BAA compliant.</a:t>
            </a:r>
          </a:p>
          <a:p>
            <a:endParaRPr lang="en-US" dirty="0"/>
          </a:p>
          <a:p>
            <a:pPr algn="l"/>
            <a:r>
              <a:rPr lang="en-US" sz="850" b="0" i="0" dirty="0">
                <a:effectLst/>
                <a:latin typeface="Segoe UI VSS (Regular)"/>
              </a:rPr>
              <a:t>Customers can generate/import their RSA key to Azure Key Vault and enable Storage Service Encryption. Azure Storage handles the encryption and decryption in a fully transparent fashion using envelope encryption in which data is encrypted using an AES based key, which is in turn protected using the Customer Managed Key stored in Azure Key Vault.</a:t>
            </a:r>
          </a:p>
          <a:p>
            <a:endParaRPr lang="en-US" sz="850" dirty="0">
              <a:latin typeface="Segoe UI VSS (Regular)"/>
            </a:endParaRPr>
          </a:p>
          <a:p>
            <a:pPr algn="l"/>
            <a:r>
              <a:rPr lang="en-US" sz="850" b="0" i="0" dirty="0">
                <a:effectLst/>
                <a:latin typeface="Segoe UI VSS (Regular)"/>
              </a:rPr>
              <a:t>Customers can rotate their key in Azure Key Vault as per their compliance policies. When they rotate their key, Azure Storage detects the new key version and re-encrypts the Account Encryption Key for that storage account. This does not result in re-encryption of all data and there is no other action required from user.</a:t>
            </a:r>
          </a:p>
          <a:p>
            <a:endParaRPr lang="en-US" sz="850" dirty="0">
              <a:latin typeface="Segoe UI VSS (Regular)"/>
            </a:endParaRPr>
          </a:p>
          <a:p>
            <a:pPr algn="l"/>
            <a:r>
              <a:rPr lang="en-US" sz="850" b="0" i="0" dirty="0">
                <a:effectLst/>
                <a:latin typeface="Segoe UI VSS (Regular)"/>
              </a:rPr>
              <a:t>Customers can also revoke access to the storage account by revoking access on their key in Azure Key Vault. There are several ways to revoke access to your keys. Please refer to Azure Key Vault PowerShell and Azure Key Vault CLI for more details. Revoking access will effectively block access to all blobs in the storage account as the Account Encryption Key is inaccessible by Azure Storage.</a:t>
            </a:r>
          </a:p>
          <a:p>
            <a:endParaRPr lang="en-US" sz="850" dirty="0">
              <a:latin typeface="Segoe UI VSS (Regular)"/>
            </a:endParaRPr>
          </a:p>
          <a:p>
            <a:pPr algn="l"/>
            <a:r>
              <a:rPr lang="en-US" sz="850" b="0" i="0" dirty="0">
                <a:effectLst/>
                <a:latin typeface="Segoe UI VSS (Regular)"/>
              </a:rPr>
              <a:t>Customers can enable this feature on all available redundancy types of Azure Blob storage including premium storage and can toggle from using Microsoft managed to using customer managed keys. There is no additional charge for enabling this feature.</a:t>
            </a:r>
          </a:p>
          <a:p>
            <a:endParaRPr lang="en-US" sz="850" dirty="0">
              <a:latin typeface="Segoe UI VSS (Regular)"/>
            </a:endParaRPr>
          </a:p>
          <a:p>
            <a:pPr algn="l"/>
            <a:r>
              <a:rPr lang="en-US" sz="850" b="0" i="0" dirty="0">
                <a:effectLst/>
                <a:latin typeface="Segoe UI VSS (Regular)"/>
              </a:rPr>
              <a:t>You can enable this feature on any Azure Resource Manager storage account using the Azure Portal, Azure PowerShell, Azure CLI, or the Microsoft Azure Storage Resource Provider API.</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94621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Picture 2">
            <a:extLst>
              <a:ext uri="{FF2B5EF4-FFF2-40B4-BE49-F238E27FC236}">
                <a16:creationId xmlns:a16="http://schemas.microsoft.com/office/drawing/2014/main" id="{2FD00114-252C-47FE-B18C-A4CD87AD79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pic>
        <p:nvPicPr>
          <p:cNvPr id="4" name="Picture 3" descr="Microsoft Azure logo">
            <a:extLst>
              <a:ext uri="{FF2B5EF4-FFF2-40B4-BE49-F238E27FC236}">
                <a16:creationId xmlns:a16="http://schemas.microsoft.com/office/drawing/2014/main" id="{B44DDB1F-2FFD-4C2A-969F-8C9CC56AEE8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6959218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duotone>
              <a:prstClr val="black"/>
              <a:schemeClr val="accent1">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1404873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78738" y="1346386"/>
            <a:ext cx="4167887" cy="984885"/>
          </a:xfrm>
        </p:spPr>
        <p:txBody>
          <a:bodyPr anchor="b" anchorCtr="0">
            <a:spAutoFit/>
          </a:bodyPr>
          <a:lstStyle>
            <a:lvl1pPr>
              <a:defRPr sz="3200"/>
            </a:lvl1pPr>
          </a:lstStyle>
          <a:p>
            <a:r>
              <a:rPr lang="en-US" dirty="0"/>
              <a:t>Event name or presentation title </a:t>
            </a:r>
          </a:p>
        </p:txBody>
      </p:sp>
      <p:sp>
        <p:nvSpPr>
          <p:cNvPr id="5" name="Text Placeholder 4"/>
          <p:cNvSpPr>
            <a:spLocks noGrp="1"/>
          </p:cNvSpPr>
          <p:nvPr>
            <p:ph type="body" sz="quarter" idx="12" hasCustomPrompt="1"/>
          </p:nvPr>
        </p:nvSpPr>
        <p:spPr>
          <a:xfrm>
            <a:off x="578738" y="2792829"/>
            <a:ext cx="4164583" cy="369332"/>
          </a:xfrm>
          <a:noFill/>
        </p:spPr>
        <p:txBody>
          <a:bodyPr wrap="square" lIns="0" tIns="0" rIns="0" bIns="0">
            <a:spAutoFit/>
          </a:bodyPr>
          <a:lstStyle>
            <a:lvl1pPr marL="342900" indent="-342900">
              <a:spcBef>
                <a:spcPts val="0"/>
              </a:spcBef>
              <a:spcAft>
                <a:spcPts val="600"/>
              </a:spcAft>
              <a:buFont typeface="Arial" panose="020B0604020202020204" pitchFamily="34" charset="0"/>
              <a:buChar char="•"/>
              <a:defRPr sz="24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4" name="Picture 3">
            <a:extLst>
              <a:ext uri="{FF2B5EF4-FFF2-40B4-BE49-F238E27FC236}">
                <a16:creationId xmlns:a16="http://schemas.microsoft.com/office/drawing/2014/main" id="{B7B62E1D-AE88-4FA6-908E-0087D6C20C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2700" y="696267"/>
            <a:ext cx="4341342" cy="4842544"/>
          </a:xfrm>
          <a:prstGeom prst="rect">
            <a:avLst/>
          </a:prstGeom>
        </p:spPr>
      </p:pic>
    </p:spTree>
    <p:extLst>
      <p:ext uri="{BB962C8B-B14F-4D97-AF65-F5344CB8AC3E}">
        <p14:creationId xmlns:p14="http://schemas.microsoft.com/office/powerpoint/2010/main" val="80928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30887"/>
          </a:xfrm>
        </p:spPr>
        <p:txBody>
          <a:bodyPr/>
          <a:lstStyle>
            <a:lvl1pPr>
              <a:defRPr sz="2800"/>
            </a:lvl1p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8" r:id="rId2"/>
    <p:sldLayoutId id="2147484749" r:id="rId3"/>
    <p:sldLayoutId id="2147484747" r:id="rId4"/>
    <p:sldLayoutId id="2147484247" r:id="rId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37.png"/><Relationship Id="rId4" Type="http://schemas.openxmlformats.org/officeDocument/2006/relationships/image" Target="../media/image14.emf"/><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40.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51.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49.png"/><Relationship Id="rId4" Type="http://schemas.openxmlformats.org/officeDocument/2006/relationships/image" Target="../media/image14.emf"/><Relationship Id="rId9" Type="http://schemas.openxmlformats.org/officeDocument/2006/relationships/image" Target="../media/image21.png"/><Relationship Id="rId14" Type="http://schemas.openxmlformats.org/officeDocument/2006/relationships/image" Target="../media/image52.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emf"/><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18" Type="http://schemas.openxmlformats.org/officeDocument/2006/relationships/image" Target="../media/image88.svg"/><Relationship Id="rId3" Type="http://schemas.openxmlformats.org/officeDocument/2006/relationships/image" Target="../media/image73.svg"/><Relationship Id="rId21" Type="http://schemas.openxmlformats.org/officeDocument/2006/relationships/image" Target="../media/image91.png"/><Relationship Id="rId7" Type="http://schemas.openxmlformats.org/officeDocument/2006/relationships/image" Target="../media/image77.svg"/><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image" Target="../media/image72.png"/><Relationship Id="rId16" Type="http://schemas.openxmlformats.org/officeDocument/2006/relationships/image" Target="../media/image86.png"/><Relationship Id="rId20" Type="http://schemas.openxmlformats.org/officeDocument/2006/relationships/image" Target="../media/image90.svg"/><Relationship Id="rId1" Type="http://schemas.openxmlformats.org/officeDocument/2006/relationships/slideLayout" Target="../slideLayouts/slideLayout5.xml"/><Relationship Id="rId6" Type="http://schemas.openxmlformats.org/officeDocument/2006/relationships/image" Target="../media/image76.png"/><Relationship Id="rId11" Type="http://schemas.openxmlformats.org/officeDocument/2006/relationships/image" Target="../media/image81.svg"/><Relationship Id="rId5" Type="http://schemas.openxmlformats.org/officeDocument/2006/relationships/image" Target="../media/image75.svg"/><Relationship Id="rId15" Type="http://schemas.openxmlformats.org/officeDocument/2006/relationships/image" Target="../media/image85.svg"/><Relationship Id="rId10" Type="http://schemas.openxmlformats.org/officeDocument/2006/relationships/image" Target="../media/image80.png"/><Relationship Id="rId19" Type="http://schemas.openxmlformats.org/officeDocument/2006/relationships/image" Target="../media/image89.png"/><Relationship Id="rId4" Type="http://schemas.openxmlformats.org/officeDocument/2006/relationships/image" Target="../media/image74.png"/><Relationship Id="rId9" Type="http://schemas.openxmlformats.org/officeDocument/2006/relationships/image" Target="../media/image79.png"/><Relationship Id="rId14" Type="http://schemas.openxmlformats.org/officeDocument/2006/relationships/image" Target="../media/image84.png"/></Relationships>
</file>

<file path=ppt/slides/_rels/slide5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77.svg"/><Relationship Id="rId7" Type="http://schemas.openxmlformats.org/officeDocument/2006/relationships/image" Target="../media/image90.svg"/><Relationship Id="rId2" Type="http://schemas.openxmlformats.org/officeDocument/2006/relationships/image" Target="../media/image76.png"/><Relationship Id="rId1" Type="http://schemas.openxmlformats.org/officeDocument/2006/relationships/slideLayout" Target="../slideLayouts/slideLayout5.xml"/><Relationship Id="rId6" Type="http://schemas.openxmlformats.org/officeDocument/2006/relationships/image" Target="../media/image89.png"/><Relationship Id="rId5" Type="http://schemas.openxmlformats.org/officeDocument/2006/relationships/image" Target="../media/image88.svg"/><Relationship Id="rId10" Type="http://schemas.openxmlformats.org/officeDocument/2006/relationships/image" Target="../media/image95.png"/><Relationship Id="rId4" Type="http://schemas.openxmlformats.org/officeDocument/2006/relationships/image" Target="../media/image87.png"/><Relationship Id="rId9" Type="http://schemas.openxmlformats.org/officeDocument/2006/relationships/image" Target="../media/image94.png"/></Relationships>
</file>

<file path=ppt/slides/_rels/slide57.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102.svg"/></Relationships>
</file>

<file path=ppt/slides/_rels/slide58.xml.rels><?xml version="1.0" encoding="UTF-8" standalone="yes"?>
<Relationships xmlns="http://schemas.openxmlformats.org/package/2006/relationships"><Relationship Id="rId8" Type="http://schemas.openxmlformats.org/officeDocument/2006/relationships/image" Target="../media/image105.svg"/><Relationship Id="rId13" Type="http://schemas.openxmlformats.org/officeDocument/2006/relationships/image" Target="../media/image73.svg"/><Relationship Id="rId3" Type="http://schemas.openxmlformats.org/officeDocument/2006/relationships/image" Target="../media/image77.svg"/><Relationship Id="rId7" Type="http://schemas.openxmlformats.org/officeDocument/2006/relationships/image" Target="../media/image104.png"/><Relationship Id="rId12" Type="http://schemas.openxmlformats.org/officeDocument/2006/relationships/image" Target="../media/image72.png"/><Relationship Id="rId2" Type="http://schemas.openxmlformats.org/officeDocument/2006/relationships/image" Target="../media/image76.png"/><Relationship Id="rId1" Type="http://schemas.openxmlformats.org/officeDocument/2006/relationships/slideLayout" Target="../slideLayouts/slideLayout5.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75.svg"/><Relationship Id="rId10" Type="http://schemas.openxmlformats.org/officeDocument/2006/relationships/image" Target="../media/image107.svg"/><Relationship Id="rId4" Type="http://schemas.openxmlformats.org/officeDocument/2006/relationships/image" Target="../media/image74.png"/><Relationship Id="rId9" Type="http://schemas.openxmlformats.org/officeDocument/2006/relationships/image" Target="../media/image10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15F147-CC75-4746-A778-ACA7AE15D2B0}"/>
              </a:ext>
            </a:extLst>
          </p:cNvPr>
          <p:cNvSpPr>
            <a:spLocks noGrp="1"/>
          </p:cNvSpPr>
          <p:nvPr>
            <p:ph type="title"/>
          </p:nvPr>
        </p:nvSpPr>
        <p:spPr>
          <a:xfrm>
            <a:off x="582042" y="2683406"/>
            <a:ext cx="4167887" cy="984885"/>
          </a:xfrm>
        </p:spPr>
        <p:txBody>
          <a:bodyPr/>
          <a:lstStyle/>
          <a:p>
            <a:r>
              <a:rPr lang="fr-FR" sz="3200" dirty="0"/>
              <a:t>Microsoft Azure Security – Open Hack</a:t>
            </a:r>
            <a:endParaRPr lang="en-US" dirty="0"/>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8229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C0A1-1969-4139-A6A9-003155595289}"/>
              </a:ext>
            </a:extLst>
          </p:cNvPr>
          <p:cNvSpPr>
            <a:spLocks noGrp="1"/>
          </p:cNvSpPr>
          <p:nvPr>
            <p:ph type="title"/>
          </p:nvPr>
        </p:nvSpPr>
        <p:spPr>
          <a:xfrm>
            <a:off x="650631" y="457200"/>
            <a:ext cx="11018520" cy="430887"/>
          </a:xfrm>
        </p:spPr>
        <p:txBody>
          <a:bodyPr/>
          <a:lstStyle/>
          <a:p>
            <a:r>
              <a:rPr lang="en-US" dirty="0">
                <a:cs typeface="Segoe UI"/>
              </a:rPr>
              <a:t>Customer Managed Keys</a:t>
            </a:r>
            <a:endParaRPr lang="en-US" dirty="0"/>
          </a:p>
        </p:txBody>
      </p:sp>
      <p:pic>
        <p:nvPicPr>
          <p:cNvPr id="3" name="Picture 3" descr="A storage account uses and encryption key to wrap and unwrap HSM customer managed keys in the key vault. ">
            <a:extLst>
              <a:ext uri="{FF2B5EF4-FFF2-40B4-BE49-F238E27FC236}">
                <a16:creationId xmlns:a16="http://schemas.microsoft.com/office/drawing/2014/main" id="{8239327F-F273-4FC8-924E-7302FC169C8E}"/>
              </a:ext>
            </a:extLst>
          </p:cNvPr>
          <p:cNvPicPr>
            <a:picLocks noChangeAspect="1"/>
          </p:cNvPicPr>
          <p:nvPr/>
        </p:nvPicPr>
        <p:blipFill>
          <a:blip r:embed="rId3"/>
          <a:stretch>
            <a:fillRect/>
          </a:stretch>
        </p:blipFill>
        <p:spPr>
          <a:xfrm>
            <a:off x="650631" y="1413214"/>
            <a:ext cx="9728199" cy="3191417"/>
          </a:xfrm>
          <a:prstGeom prst="rect">
            <a:avLst/>
          </a:prstGeom>
        </p:spPr>
      </p:pic>
      <p:sp>
        <p:nvSpPr>
          <p:cNvPr id="4" name="Rectangle 3">
            <a:extLst>
              <a:ext uri="{FF2B5EF4-FFF2-40B4-BE49-F238E27FC236}">
                <a16:creationId xmlns:a16="http://schemas.microsoft.com/office/drawing/2014/main" id="{82F8EE84-ECCA-4831-88AC-19A00DB1755B}"/>
              </a:ext>
            </a:extLst>
          </p:cNvPr>
          <p:cNvSpPr/>
          <p:nvPr/>
        </p:nvSpPr>
        <p:spPr>
          <a:xfrm>
            <a:off x="1564404" y="5239912"/>
            <a:ext cx="3813888" cy="98360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Update keys and secrets without affecting applications</a:t>
            </a:r>
          </a:p>
        </p:txBody>
      </p:sp>
      <p:sp>
        <p:nvSpPr>
          <p:cNvPr id="6" name="Rectangle 5">
            <a:extLst>
              <a:ext uri="{FF2B5EF4-FFF2-40B4-BE49-F238E27FC236}">
                <a16:creationId xmlns:a16="http://schemas.microsoft.com/office/drawing/2014/main" id="{94711591-EC42-4356-8ED6-5FC24B3C7D8E}"/>
              </a:ext>
            </a:extLst>
          </p:cNvPr>
          <p:cNvSpPr/>
          <p:nvPr/>
        </p:nvSpPr>
        <p:spPr>
          <a:xfrm>
            <a:off x="5757326" y="5239912"/>
            <a:ext cx="3813888" cy="98360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Updates can be manual, programmatic, or automated</a:t>
            </a:r>
          </a:p>
        </p:txBody>
      </p:sp>
      <p:sp>
        <p:nvSpPr>
          <p:cNvPr id="8" name="Rectangle 7">
            <a:extLst>
              <a:ext uri="{FF2B5EF4-FFF2-40B4-BE49-F238E27FC236}">
                <a16:creationId xmlns:a16="http://schemas.microsoft.com/office/drawing/2014/main" id="{24A9C7FD-2EA1-401A-AA9D-4A31CD1A2164}"/>
              </a:ext>
              <a:ext uri="{C183D7F6-B498-43B3-948B-1728B52AA6E4}">
                <adec:decorative xmlns:adec="http://schemas.microsoft.com/office/drawing/2017/decorative" val="1"/>
              </a:ext>
            </a:extLst>
          </p:cNvPr>
          <p:cNvSpPr/>
          <p:nvPr/>
        </p:nvSpPr>
        <p:spPr bwMode="auto">
          <a:xfrm>
            <a:off x="588263" y="1207363"/>
            <a:ext cx="10953106" cy="359790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65232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9138-AF19-4F1B-9FD1-E84CC0338AB3}"/>
              </a:ext>
            </a:extLst>
          </p:cNvPr>
          <p:cNvSpPr>
            <a:spLocks noGrp="1"/>
          </p:cNvSpPr>
          <p:nvPr>
            <p:ph type="title"/>
          </p:nvPr>
        </p:nvSpPr>
        <p:spPr/>
        <p:txBody>
          <a:bodyPr/>
          <a:lstStyle/>
          <a:p>
            <a:r>
              <a:rPr lang="en-US" dirty="0"/>
              <a:t>Key Vault Secrets</a:t>
            </a:r>
          </a:p>
        </p:txBody>
      </p:sp>
      <p:sp>
        <p:nvSpPr>
          <p:cNvPr id="6" name="Rectangle 5">
            <a:extLst>
              <a:ext uri="{FF2B5EF4-FFF2-40B4-BE49-F238E27FC236}">
                <a16:creationId xmlns:a16="http://schemas.microsoft.com/office/drawing/2014/main" id="{F1DE90DF-D108-4583-A0E1-B9F384FAA98E}"/>
              </a:ext>
            </a:extLst>
          </p:cNvPr>
          <p:cNvSpPr/>
          <p:nvPr/>
        </p:nvSpPr>
        <p:spPr>
          <a:xfrm>
            <a:off x="494329" y="1301562"/>
            <a:ext cx="4469557" cy="7807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Name-value pair</a:t>
            </a:r>
          </a:p>
        </p:txBody>
      </p:sp>
      <p:sp>
        <p:nvSpPr>
          <p:cNvPr id="8" name="Rectangle 7">
            <a:extLst>
              <a:ext uri="{FF2B5EF4-FFF2-40B4-BE49-F238E27FC236}">
                <a16:creationId xmlns:a16="http://schemas.microsoft.com/office/drawing/2014/main" id="{C7B0F73D-EF5A-4334-B94D-C22BB98DE61C}"/>
              </a:ext>
            </a:extLst>
          </p:cNvPr>
          <p:cNvSpPr/>
          <p:nvPr/>
        </p:nvSpPr>
        <p:spPr>
          <a:xfrm>
            <a:off x="494329" y="2365281"/>
            <a:ext cx="4469557" cy="7807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Name must be unique in the vault</a:t>
            </a:r>
          </a:p>
        </p:txBody>
      </p:sp>
      <p:sp>
        <p:nvSpPr>
          <p:cNvPr id="10" name="Rectangle 9">
            <a:extLst>
              <a:ext uri="{FF2B5EF4-FFF2-40B4-BE49-F238E27FC236}">
                <a16:creationId xmlns:a16="http://schemas.microsoft.com/office/drawing/2014/main" id="{E10CFE10-5535-419B-A583-751E582CABE7}"/>
              </a:ext>
            </a:extLst>
          </p:cNvPr>
          <p:cNvSpPr/>
          <p:nvPr/>
        </p:nvSpPr>
        <p:spPr>
          <a:xfrm>
            <a:off x="494329" y="3429000"/>
            <a:ext cx="4469557" cy="7807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Value can be any UTF-8 string – max 25 KB in size</a:t>
            </a:r>
          </a:p>
        </p:txBody>
      </p:sp>
      <p:sp>
        <p:nvSpPr>
          <p:cNvPr id="12" name="Rectangle 11">
            <a:extLst>
              <a:ext uri="{FF2B5EF4-FFF2-40B4-BE49-F238E27FC236}">
                <a16:creationId xmlns:a16="http://schemas.microsoft.com/office/drawing/2014/main" id="{1FAEB876-24CB-46AF-9560-BAD5EC0CD6CD}"/>
              </a:ext>
            </a:extLst>
          </p:cNvPr>
          <p:cNvSpPr/>
          <p:nvPr/>
        </p:nvSpPr>
        <p:spPr>
          <a:xfrm>
            <a:off x="494329" y="4492719"/>
            <a:ext cx="4469557" cy="7807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Manual or certificate creation</a:t>
            </a:r>
          </a:p>
        </p:txBody>
      </p:sp>
      <p:pic>
        <p:nvPicPr>
          <p:cNvPr id="4" name="Picture 4" descr="Screenshot of the Create a Secret page.  Upload operations are set to manual instead of certificate. ">
            <a:extLst>
              <a:ext uri="{FF2B5EF4-FFF2-40B4-BE49-F238E27FC236}">
                <a16:creationId xmlns:a16="http://schemas.microsoft.com/office/drawing/2014/main" id="{7E875F52-2BA7-4C0D-927F-B2CD378C3C2A}"/>
              </a:ext>
            </a:extLst>
          </p:cNvPr>
          <p:cNvPicPr>
            <a:picLocks noChangeAspect="1"/>
          </p:cNvPicPr>
          <p:nvPr/>
        </p:nvPicPr>
        <p:blipFill>
          <a:blip r:embed="rId3"/>
          <a:stretch>
            <a:fillRect/>
          </a:stretch>
        </p:blipFill>
        <p:spPr>
          <a:xfrm>
            <a:off x="6621624" y="1075423"/>
            <a:ext cx="4257303" cy="5183579"/>
          </a:xfrm>
          <a:prstGeom prst="rect">
            <a:avLst/>
          </a:prstGeom>
        </p:spPr>
      </p:pic>
      <p:sp>
        <p:nvSpPr>
          <p:cNvPr id="16" name="Rectangle 15">
            <a:extLst>
              <a:ext uri="{FF2B5EF4-FFF2-40B4-BE49-F238E27FC236}">
                <a16:creationId xmlns:a16="http://schemas.microsoft.com/office/drawing/2014/main" id="{D2819AEA-60B2-42DD-A911-42E35624D6EF}"/>
              </a:ext>
              <a:ext uri="{C183D7F6-B498-43B3-948B-1728B52AA6E4}">
                <adec:decorative xmlns:adec="http://schemas.microsoft.com/office/drawing/2017/decorative" val="1"/>
              </a:ext>
            </a:extLst>
          </p:cNvPr>
          <p:cNvSpPr/>
          <p:nvPr/>
        </p:nvSpPr>
        <p:spPr bwMode="auto">
          <a:xfrm>
            <a:off x="5402423" y="961052"/>
            <a:ext cx="6484777" cy="5439747"/>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41530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0A2C-D183-4831-94B2-0358812A9D1D}"/>
              </a:ext>
            </a:extLst>
          </p:cNvPr>
          <p:cNvSpPr>
            <a:spLocks noGrp="1"/>
          </p:cNvSpPr>
          <p:nvPr>
            <p:ph type="title"/>
          </p:nvPr>
        </p:nvSpPr>
        <p:spPr/>
        <p:txBody>
          <a:bodyPr/>
          <a:lstStyle/>
          <a:p>
            <a:r>
              <a:rPr lang="en-US" dirty="0"/>
              <a:t>Key and Secret Rotation</a:t>
            </a:r>
          </a:p>
        </p:txBody>
      </p:sp>
      <p:sp>
        <p:nvSpPr>
          <p:cNvPr id="4" name="Rectangle 3">
            <a:extLst>
              <a:ext uri="{FF2B5EF4-FFF2-40B4-BE49-F238E27FC236}">
                <a16:creationId xmlns:a16="http://schemas.microsoft.com/office/drawing/2014/main" id="{AEE6A16B-EEA7-4F3E-9D7F-6EFD5EEBA4E8}"/>
              </a:ext>
            </a:extLst>
          </p:cNvPr>
          <p:cNvSpPr/>
          <p:nvPr/>
        </p:nvSpPr>
        <p:spPr>
          <a:xfrm>
            <a:off x="585217" y="1289024"/>
            <a:ext cx="5134448" cy="7807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Update keys and secrets without affecting your application</a:t>
            </a:r>
          </a:p>
        </p:txBody>
      </p:sp>
      <p:sp>
        <p:nvSpPr>
          <p:cNvPr id="8" name="Rectangle 7">
            <a:extLst>
              <a:ext uri="{FF2B5EF4-FFF2-40B4-BE49-F238E27FC236}">
                <a16:creationId xmlns:a16="http://schemas.microsoft.com/office/drawing/2014/main" id="{52C4F295-BCE6-4641-9050-E6CCCE11EB16}"/>
              </a:ext>
            </a:extLst>
          </p:cNvPr>
          <p:cNvSpPr/>
          <p:nvPr/>
        </p:nvSpPr>
        <p:spPr>
          <a:xfrm>
            <a:off x="585217" y="2351314"/>
            <a:ext cx="5134448" cy="227667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Rotate keys and secrets in several ways:</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As part of a manual process</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Programmatically with the REST API</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a:ea typeface="+mn-ea"/>
                <a:cs typeface="+mn-cs"/>
              </a:rPr>
              <a:t>With an Azure Automation script</a:t>
            </a:r>
          </a:p>
        </p:txBody>
      </p:sp>
      <p:pic>
        <p:nvPicPr>
          <p:cNvPr id="5" name="Picture 4" descr="Event Grid and Logic Apps update keys and secrets. ">
            <a:extLst>
              <a:ext uri="{FF2B5EF4-FFF2-40B4-BE49-F238E27FC236}">
                <a16:creationId xmlns:a16="http://schemas.microsoft.com/office/drawing/2014/main" id="{B1338D58-07C2-406B-89C6-038E5932DBF9}"/>
              </a:ext>
            </a:extLst>
          </p:cNvPr>
          <p:cNvPicPr>
            <a:picLocks noChangeAspect="1"/>
          </p:cNvPicPr>
          <p:nvPr/>
        </p:nvPicPr>
        <p:blipFill>
          <a:blip r:embed="rId3"/>
          <a:stretch>
            <a:fillRect/>
          </a:stretch>
        </p:blipFill>
        <p:spPr>
          <a:xfrm>
            <a:off x="6939533" y="1289024"/>
            <a:ext cx="4667250" cy="3990975"/>
          </a:xfrm>
          <a:prstGeom prst="rect">
            <a:avLst/>
          </a:prstGeom>
        </p:spPr>
      </p:pic>
      <p:sp>
        <p:nvSpPr>
          <p:cNvPr id="10" name="Rectangle 9">
            <a:extLst>
              <a:ext uri="{FF2B5EF4-FFF2-40B4-BE49-F238E27FC236}">
                <a16:creationId xmlns:a16="http://schemas.microsoft.com/office/drawing/2014/main" id="{2D5FCF0D-6C4A-4747-A768-4B5D023EE2EF}"/>
              </a:ext>
              <a:ext uri="{C183D7F6-B498-43B3-948B-1728B52AA6E4}">
                <adec:decorative xmlns:adec="http://schemas.microsoft.com/office/drawing/2017/decorative" val="1"/>
              </a:ext>
            </a:extLst>
          </p:cNvPr>
          <p:cNvSpPr/>
          <p:nvPr/>
        </p:nvSpPr>
        <p:spPr bwMode="auto">
          <a:xfrm>
            <a:off x="6391469" y="961052"/>
            <a:ext cx="5495731" cy="5439747"/>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99848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D5AD-A6E7-47FE-A8B6-EFCBD00CD6CD}"/>
              </a:ext>
            </a:extLst>
          </p:cNvPr>
          <p:cNvSpPr>
            <a:spLocks noGrp="1"/>
          </p:cNvSpPr>
          <p:nvPr>
            <p:ph type="title"/>
          </p:nvPr>
        </p:nvSpPr>
        <p:spPr>
          <a:xfrm>
            <a:off x="569601" y="1277876"/>
            <a:ext cx="4167887" cy="1107996"/>
          </a:xfrm>
        </p:spPr>
        <p:txBody>
          <a:bodyPr/>
          <a:lstStyle/>
          <a:p>
            <a:r>
              <a:rPr lang="en-US" dirty="0"/>
              <a:t>Demonstrations: Azure Key Vault</a:t>
            </a:r>
          </a:p>
        </p:txBody>
      </p:sp>
      <p:sp>
        <p:nvSpPr>
          <p:cNvPr id="4" name="Text Placeholder 3">
            <a:extLst>
              <a:ext uri="{FF2B5EF4-FFF2-40B4-BE49-F238E27FC236}">
                <a16:creationId xmlns:a16="http://schemas.microsoft.com/office/drawing/2014/main" id="{3FA95673-8C79-4A46-8908-79E51CD9BDA3}"/>
              </a:ext>
            </a:extLst>
          </p:cNvPr>
          <p:cNvSpPr>
            <a:spLocks noGrp="1"/>
          </p:cNvSpPr>
          <p:nvPr>
            <p:ph type="body" sz="quarter" idx="12"/>
          </p:nvPr>
        </p:nvSpPr>
        <p:spPr>
          <a:xfrm>
            <a:off x="563380" y="2814735"/>
            <a:ext cx="4164583" cy="2169825"/>
          </a:xfrm>
        </p:spPr>
        <p:txBody>
          <a:bodyPr/>
          <a:lstStyle/>
          <a:p>
            <a:pPr marL="342900" indent="-342900">
              <a:spcAft>
                <a:spcPts val="18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Create a Key Vault</a:t>
            </a:r>
          </a:p>
          <a:p>
            <a:pPr marL="342900" indent="-342900">
              <a:spcAft>
                <a:spcPts val="18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Review Key Vault settings</a:t>
            </a:r>
          </a:p>
          <a:p>
            <a:pPr marL="342900" indent="-342900">
              <a:spcAft>
                <a:spcPts val="18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Configure access policies</a:t>
            </a:r>
          </a:p>
          <a:p>
            <a:pPr marL="342900" indent="-342900">
              <a:spcAft>
                <a:spcPts val="1800"/>
              </a:spcAft>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4781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388C-B79D-4492-9C59-B52BA4957E16}"/>
              </a:ext>
            </a:extLst>
          </p:cNvPr>
          <p:cNvSpPr>
            <a:spLocks noGrp="1"/>
          </p:cNvSpPr>
          <p:nvPr>
            <p:ph type="title"/>
          </p:nvPr>
        </p:nvSpPr>
        <p:spPr/>
        <p:txBody>
          <a:bodyPr/>
          <a:lstStyle/>
          <a:p>
            <a:r>
              <a:rPr lang="en-US" dirty="0"/>
              <a:t>Azure Dedicated HSM (Hardware Security Module)</a:t>
            </a:r>
          </a:p>
        </p:txBody>
      </p:sp>
      <p:sp>
        <p:nvSpPr>
          <p:cNvPr id="4" name="Rectangle 3">
            <a:extLst>
              <a:ext uri="{FF2B5EF4-FFF2-40B4-BE49-F238E27FC236}">
                <a16:creationId xmlns:a16="http://schemas.microsoft.com/office/drawing/2014/main" id="{38D2A675-A19A-45F5-904D-889E0F2DBD3C}"/>
              </a:ext>
            </a:extLst>
          </p:cNvPr>
          <p:cNvSpPr/>
          <p:nvPr/>
        </p:nvSpPr>
        <p:spPr>
          <a:xfrm>
            <a:off x="3341547" y="1778639"/>
            <a:ext cx="5508906" cy="7807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FIPS 140-2 Level-3 compliant</a:t>
            </a:r>
          </a:p>
        </p:txBody>
      </p:sp>
      <p:sp>
        <p:nvSpPr>
          <p:cNvPr id="6" name="Rectangle 5">
            <a:extLst>
              <a:ext uri="{FF2B5EF4-FFF2-40B4-BE49-F238E27FC236}">
                <a16:creationId xmlns:a16="http://schemas.microsoft.com/office/drawing/2014/main" id="{93EA6354-6213-4017-AC6A-4F0B3BDBDA86}"/>
              </a:ext>
            </a:extLst>
          </p:cNvPr>
          <p:cNvSpPr/>
          <p:nvPr/>
        </p:nvSpPr>
        <p:spPr>
          <a:xfrm>
            <a:off x="3341547" y="2842358"/>
            <a:ext cx="5508906" cy="7807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Dedicated / Single device</a:t>
            </a:r>
          </a:p>
        </p:txBody>
      </p:sp>
      <p:sp>
        <p:nvSpPr>
          <p:cNvPr id="8" name="Rectangle 7">
            <a:extLst>
              <a:ext uri="{FF2B5EF4-FFF2-40B4-BE49-F238E27FC236}">
                <a16:creationId xmlns:a16="http://schemas.microsoft.com/office/drawing/2014/main" id="{BB3636FA-4263-46EE-B320-26DA79BF0D0B}"/>
              </a:ext>
            </a:extLst>
          </p:cNvPr>
          <p:cNvSpPr/>
          <p:nvPr/>
        </p:nvSpPr>
        <p:spPr>
          <a:xfrm>
            <a:off x="3341547" y="3906077"/>
            <a:ext cx="5508906" cy="7807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Thales Luna 7 HSM model A790</a:t>
            </a:r>
          </a:p>
        </p:txBody>
      </p:sp>
      <p:sp>
        <p:nvSpPr>
          <p:cNvPr id="10" name="Rectangle 9">
            <a:extLst>
              <a:ext uri="{FF2B5EF4-FFF2-40B4-BE49-F238E27FC236}">
                <a16:creationId xmlns:a16="http://schemas.microsoft.com/office/drawing/2014/main" id="{BE9BE6B7-E1A5-4EE7-AB3D-00B8E78EC9AD}"/>
              </a:ext>
            </a:extLst>
          </p:cNvPr>
          <p:cNvSpPr/>
          <p:nvPr/>
        </p:nvSpPr>
        <p:spPr>
          <a:xfrm>
            <a:off x="3341547" y="4969796"/>
            <a:ext cx="5508906" cy="78076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Unique cloud-based offering from Azure</a:t>
            </a:r>
          </a:p>
        </p:txBody>
      </p:sp>
    </p:spTree>
    <p:extLst>
      <p:ext uri="{BB962C8B-B14F-4D97-AF65-F5344CB8AC3E}">
        <p14:creationId xmlns:p14="http://schemas.microsoft.com/office/powerpoint/2010/main" val="24473150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17D8-EF92-43F9-A573-C0CD57A4AFC8}"/>
              </a:ext>
            </a:extLst>
          </p:cNvPr>
          <p:cNvSpPr>
            <a:spLocks noGrp="1"/>
          </p:cNvSpPr>
          <p:nvPr>
            <p:ph type="title"/>
          </p:nvPr>
        </p:nvSpPr>
        <p:spPr/>
        <p:txBody>
          <a:bodyPr/>
          <a:lstStyle/>
          <a:p>
            <a:r>
              <a:rPr lang="en-US" dirty="0"/>
              <a:t>Additional Study – Azure Key Vault</a:t>
            </a:r>
          </a:p>
        </p:txBody>
      </p:sp>
      <p:sp>
        <p:nvSpPr>
          <p:cNvPr id="5" name="Rectangle 4">
            <a:extLst>
              <a:ext uri="{FF2B5EF4-FFF2-40B4-BE49-F238E27FC236}">
                <a16:creationId xmlns:a16="http://schemas.microsoft.com/office/drawing/2014/main" id="{FD99E2AB-5C4E-4EEA-8EC2-415BFCF460FF}"/>
              </a:ext>
            </a:extLst>
          </p:cNvPr>
          <p:cNvSpPr/>
          <p:nvPr/>
        </p:nvSpPr>
        <p:spPr bwMode="auto">
          <a:xfrm>
            <a:off x="567002" y="1385888"/>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24973B4B-E8E8-4933-9C6D-7E3889BDDBB4}"/>
              </a:ext>
            </a:extLst>
          </p:cNvPr>
          <p:cNvSpPr/>
          <p:nvPr/>
        </p:nvSpPr>
        <p:spPr bwMode="auto">
          <a:xfrm>
            <a:off x="4086808" y="1385888"/>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4D036082-CA0B-4B74-B9FB-01212028965C}"/>
              </a:ext>
            </a:extLst>
          </p:cNvPr>
          <p:cNvSpPr>
            <a:spLocks noGrp="1"/>
          </p:cNvSpPr>
          <p:nvPr>
            <p:ph type="body" sz="quarter" idx="4294967295"/>
          </p:nvPr>
        </p:nvSpPr>
        <p:spPr>
          <a:xfrm>
            <a:off x="4086808" y="2132373"/>
            <a:ext cx="6876661" cy="1994392"/>
          </a:xfrm>
        </p:spPr>
        <p:txBody>
          <a:bodyPr/>
          <a:lstStyle/>
          <a:p>
            <a:pPr marL="228600" lvl="1" indent="0">
              <a:buNone/>
            </a:pPr>
            <a:r>
              <a:rPr lang="en-US" sz="2400" dirty="0"/>
              <a:t>Introduction to securing data at rest on Azure</a:t>
            </a:r>
          </a:p>
          <a:p>
            <a:pPr marL="228600" lvl="1" indent="0">
              <a:buNone/>
            </a:pPr>
            <a:r>
              <a:rPr lang="en-US" sz="2400" dirty="0"/>
              <a:t>Manage secrets in your server apps with Azure Key Vault (Exercise)</a:t>
            </a:r>
          </a:p>
          <a:p>
            <a:pPr marL="228600" lvl="1" indent="0">
              <a:buNone/>
            </a:pPr>
            <a:r>
              <a:rPr lang="en-US" sz="2400" dirty="0"/>
              <a:t>Configure and manage secrets in Azure Key Vault (Exercise)</a:t>
            </a:r>
          </a:p>
        </p:txBody>
      </p:sp>
      <p:cxnSp>
        <p:nvCxnSpPr>
          <p:cNvPr id="9" name="Straight Connector 8">
            <a:extLst>
              <a:ext uri="{FF2B5EF4-FFF2-40B4-BE49-F238E27FC236}">
                <a16:creationId xmlns:a16="http://schemas.microsoft.com/office/drawing/2014/main" id="{0084DE62-0633-4C76-843C-45BABB68BFA2}"/>
              </a:ext>
              <a:ext uri="{C183D7F6-B498-43B3-948B-1728B52AA6E4}">
                <adec:decorative xmlns:adec="http://schemas.microsoft.com/office/drawing/2017/decorative" val="1"/>
              </a:ext>
            </a:extLst>
          </p:cNvPr>
          <p:cNvCxnSpPr>
            <a:cxnSpLocks/>
          </p:cNvCxnSpPr>
          <p:nvPr/>
        </p:nvCxnSpPr>
        <p:spPr>
          <a:xfrm>
            <a:off x="4275787" y="2549994"/>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2B243C3-EDB3-4CAB-8F54-643B6FA81FC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cxnSp>
        <p:nvCxnSpPr>
          <p:cNvPr id="14" name="Straight Connector 13">
            <a:extLst>
              <a:ext uri="{FF2B5EF4-FFF2-40B4-BE49-F238E27FC236}">
                <a16:creationId xmlns:a16="http://schemas.microsoft.com/office/drawing/2014/main" id="{201D54EB-0B5A-4793-A8B3-0529E83751E8}"/>
              </a:ext>
              <a:ext uri="{C183D7F6-B498-43B3-948B-1728B52AA6E4}">
                <adec:decorative xmlns:adec="http://schemas.microsoft.com/office/drawing/2017/decorative" val="1"/>
              </a:ext>
            </a:extLst>
          </p:cNvPr>
          <p:cNvCxnSpPr>
            <a:cxnSpLocks/>
          </p:cNvCxnSpPr>
          <p:nvPr/>
        </p:nvCxnSpPr>
        <p:spPr>
          <a:xfrm>
            <a:off x="4344211" y="3406855"/>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A46F954-8035-4AC1-80E0-3F2315DA512B}"/>
              </a:ext>
              <a:ext uri="{C183D7F6-B498-43B3-948B-1728B52AA6E4}">
                <adec:decorative xmlns:adec="http://schemas.microsoft.com/office/drawing/2017/decorative" val="1"/>
              </a:ext>
            </a:extLst>
          </p:cNvPr>
          <p:cNvCxnSpPr>
            <a:cxnSpLocks/>
          </p:cNvCxnSpPr>
          <p:nvPr/>
        </p:nvCxnSpPr>
        <p:spPr>
          <a:xfrm>
            <a:off x="4876800" y="4126765"/>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0675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Security</a:t>
            </a:r>
            <a:endParaRPr lang="en-US" dirty="0"/>
          </a:p>
        </p:txBody>
      </p:sp>
      <p:pic>
        <p:nvPicPr>
          <p:cNvPr id="4" name="Picture 3">
            <a:extLst>
              <a:ext uri="{FF2B5EF4-FFF2-40B4-BE49-F238E27FC236}">
                <a16:creationId xmlns:a16="http://schemas.microsoft.com/office/drawing/2014/main" id="{172291D4-7669-4EF3-BC88-FA58E5D7CC2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23931" y="2640038"/>
            <a:ext cx="1680714" cy="1577924"/>
          </a:xfrm>
          <a:prstGeom prst="rect">
            <a:avLst/>
          </a:prstGeom>
        </p:spPr>
      </p:pic>
    </p:spTree>
    <p:extLst>
      <p:ext uri="{BB962C8B-B14F-4D97-AF65-F5344CB8AC3E}">
        <p14:creationId xmlns:p14="http://schemas.microsoft.com/office/powerpoint/2010/main" val="18389950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63DE-69ED-4E6C-A44C-ADA337A18D0A}"/>
              </a:ext>
            </a:extLst>
          </p:cNvPr>
          <p:cNvSpPr>
            <a:spLocks noGrp="1"/>
          </p:cNvSpPr>
          <p:nvPr>
            <p:ph type="title"/>
          </p:nvPr>
        </p:nvSpPr>
        <p:spPr/>
        <p:txBody>
          <a:bodyPr/>
          <a:lstStyle/>
          <a:p>
            <a:r>
              <a:rPr lang="en-US" dirty="0"/>
              <a:t>Application Security</a:t>
            </a:r>
          </a:p>
        </p:txBody>
      </p:sp>
      <p:sp>
        <p:nvSpPr>
          <p:cNvPr id="3" name="Text Placeholder 2">
            <a:extLst>
              <a:ext uri="{FF2B5EF4-FFF2-40B4-BE49-F238E27FC236}">
                <a16:creationId xmlns:a16="http://schemas.microsoft.com/office/drawing/2014/main" id="{0586D196-45CC-4CDD-BD68-647AF9A5C853}"/>
              </a:ext>
            </a:extLst>
          </p:cNvPr>
          <p:cNvSpPr>
            <a:spLocks noGrp="1"/>
          </p:cNvSpPr>
          <p:nvPr>
            <p:ph type="body" sz="quarter" idx="4294967295"/>
          </p:nvPr>
        </p:nvSpPr>
        <p:spPr>
          <a:xfrm>
            <a:off x="4550175" y="605522"/>
            <a:ext cx="5486400" cy="4170363"/>
          </a:xfrm>
        </p:spPr>
        <p:txBody>
          <a:bodyPr/>
          <a:lstStyle/>
          <a:p>
            <a:pPr marL="0" indent="0">
              <a:spcAft>
                <a:spcPts val="1800"/>
              </a:spcAft>
              <a:buNone/>
            </a:pPr>
            <a:r>
              <a:rPr lang="en-US" dirty="0">
                <a:latin typeface="Segoe UI" panose="020B0502040204020203" pitchFamily="34" charset="0"/>
                <a:cs typeface="Segoe UI" panose="020B0502040204020203" pitchFamily="34" charset="0"/>
              </a:rPr>
              <a:t>Microsoft Identity Platform</a:t>
            </a:r>
          </a:p>
          <a:p>
            <a:pPr marL="0" indent="0">
              <a:spcAft>
                <a:spcPts val="1800"/>
              </a:spcAft>
              <a:buNone/>
            </a:pPr>
            <a:r>
              <a:rPr lang="en-US" dirty="0">
                <a:latin typeface="Segoe UI" panose="020B0502040204020203" pitchFamily="34" charset="0"/>
                <a:cs typeface="Segoe UI" panose="020B0502040204020203" pitchFamily="34" charset="0"/>
              </a:rPr>
              <a:t>Azure AD Application Scenarios</a:t>
            </a:r>
          </a:p>
          <a:p>
            <a:pPr marL="0" indent="0">
              <a:spcAft>
                <a:spcPts val="1800"/>
              </a:spcAft>
              <a:buNone/>
            </a:pPr>
            <a:r>
              <a:rPr lang="en-US" dirty="0">
                <a:latin typeface="Segoe UI" panose="020B0502040204020203" pitchFamily="34" charset="0"/>
                <a:cs typeface="Segoe UI" panose="020B0502040204020203" pitchFamily="34" charset="0"/>
              </a:rPr>
              <a:t>App Registration</a:t>
            </a:r>
          </a:p>
          <a:p>
            <a:pPr marL="0" indent="0">
              <a:spcAft>
                <a:spcPts val="1800"/>
              </a:spcAft>
              <a:buNone/>
            </a:pPr>
            <a:r>
              <a:rPr lang="en-US" dirty="0">
                <a:latin typeface="Segoe UI" panose="020B0502040204020203" pitchFamily="34" charset="0"/>
                <a:cs typeface="Segoe UI" panose="020B0502040204020203" pitchFamily="34" charset="0"/>
              </a:rPr>
              <a:t>Microsoft Graph Permissions</a:t>
            </a:r>
          </a:p>
          <a:p>
            <a:pPr marL="0" indent="0">
              <a:spcAft>
                <a:spcPts val="1800"/>
              </a:spcAft>
              <a:buNone/>
            </a:pPr>
            <a:r>
              <a:rPr lang="en-US" dirty="0">
                <a:latin typeface="Segoe UI" panose="020B0502040204020203" pitchFamily="34" charset="0"/>
                <a:cs typeface="Segoe UI" panose="020B0502040204020203" pitchFamily="34" charset="0"/>
              </a:rPr>
              <a:t>Managed Identities</a:t>
            </a:r>
          </a:p>
          <a:p>
            <a:pPr marL="0" indent="0">
              <a:spcAft>
                <a:spcPts val="1800"/>
              </a:spcAft>
              <a:buNone/>
            </a:pPr>
            <a:r>
              <a:rPr lang="en-US" dirty="0">
                <a:latin typeface="Segoe UI" panose="020B0502040204020203" pitchFamily="34" charset="0"/>
                <a:cs typeface="Segoe UI" panose="020B0502040204020203" pitchFamily="34" charset="0"/>
              </a:rPr>
              <a:t>Web App Certificates</a:t>
            </a:r>
          </a:p>
        </p:txBody>
      </p:sp>
      <p:pic>
        <p:nvPicPr>
          <p:cNvPr id="5" name="Picture 4">
            <a:extLst>
              <a:ext uri="{FF2B5EF4-FFF2-40B4-BE49-F238E27FC236}">
                <a16:creationId xmlns:a16="http://schemas.microsoft.com/office/drawing/2014/main" id="{23033B61-C4DF-4487-B927-15A9E9FFC88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41446" y="561624"/>
            <a:ext cx="700088" cy="1356085"/>
          </a:xfrm>
          <a:prstGeom prst="rect">
            <a:avLst/>
          </a:prstGeom>
        </p:spPr>
      </p:pic>
      <p:pic>
        <p:nvPicPr>
          <p:cNvPr id="6" name="Picture 5">
            <a:extLst>
              <a:ext uri="{FF2B5EF4-FFF2-40B4-BE49-F238E27FC236}">
                <a16:creationId xmlns:a16="http://schemas.microsoft.com/office/drawing/2014/main" id="{ED3914F7-3D4A-465E-A90F-4EBD16DF81F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19210" y="678380"/>
            <a:ext cx="376417" cy="384218"/>
          </a:xfrm>
          <a:prstGeom prst="rect">
            <a:avLst/>
          </a:prstGeom>
        </p:spPr>
      </p:pic>
      <p:pic>
        <p:nvPicPr>
          <p:cNvPr id="7" name="Picture 5">
            <a:extLst>
              <a:ext uri="{FF2B5EF4-FFF2-40B4-BE49-F238E27FC236}">
                <a16:creationId xmlns:a16="http://schemas.microsoft.com/office/drawing/2014/main" id="{745FDF84-848F-4D9D-8E9A-0C7F3BC05891}"/>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344" y="1402794"/>
            <a:ext cx="418096" cy="3981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A321F6B-0FE3-4C12-84A3-C45F4600D6A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5436" y="2034465"/>
            <a:ext cx="700088" cy="1356085"/>
          </a:xfrm>
          <a:prstGeom prst="rect">
            <a:avLst/>
          </a:prstGeom>
        </p:spPr>
      </p:pic>
      <p:pic>
        <p:nvPicPr>
          <p:cNvPr id="9" name="Picture 8">
            <a:extLst>
              <a:ext uri="{FF2B5EF4-FFF2-40B4-BE49-F238E27FC236}">
                <a16:creationId xmlns:a16="http://schemas.microsoft.com/office/drawing/2014/main" id="{157ACC47-4046-471B-B2C8-00D92A6BEB7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85249" y="3497236"/>
            <a:ext cx="700088" cy="1356085"/>
          </a:xfrm>
          <a:prstGeom prst="rect">
            <a:avLst/>
          </a:prstGeom>
        </p:spPr>
      </p:pic>
      <p:pic>
        <p:nvPicPr>
          <p:cNvPr id="11" name="Picture 10">
            <a:extLst>
              <a:ext uri="{FF2B5EF4-FFF2-40B4-BE49-F238E27FC236}">
                <a16:creationId xmlns:a16="http://schemas.microsoft.com/office/drawing/2014/main" id="{1AECAA62-7FE1-4E13-A930-86AC7A0EB755}"/>
              </a:ext>
              <a:ext uri="{C183D7F6-B498-43B3-948B-1728B52AA6E4}">
                <adec:decorative xmlns:adec="http://schemas.microsoft.com/office/drawing/2017/decorative" val="1"/>
              </a:ext>
            </a:extLst>
          </p:cNvPr>
          <p:cNvPicPr>
            <a:picLocks noChangeAspect="1"/>
          </p:cNvPicPr>
          <p:nvPr/>
        </p:nvPicPr>
        <p:blipFill>
          <a:blip r:embed="rId6"/>
          <a:srcRect/>
          <a:stretch/>
        </p:blipFill>
        <p:spPr>
          <a:xfrm>
            <a:off x="3836410" y="3614233"/>
            <a:ext cx="378139" cy="360108"/>
          </a:xfrm>
          <a:prstGeom prst="rect">
            <a:avLst/>
          </a:prstGeom>
        </p:spPr>
      </p:pic>
      <p:pic>
        <p:nvPicPr>
          <p:cNvPr id="13" name="Picture 12">
            <a:extLst>
              <a:ext uri="{FF2B5EF4-FFF2-40B4-BE49-F238E27FC236}">
                <a16:creationId xmlns:a16="http://schemas.microsoft.com/office/drawing/2014/main" id="{6B16BC7A-66CD-49B0-801E-252B13443E00}"/>
              </a:ext>
              <a:ext uri="{C183D7F6-B498-43B3-948B-1728B52AA6E4}">
                <adec:decorative xmlns:adec="http://schemas.microsoft.com/office/drawing/2017/decorative" val="1"/>
              </a:ext>
            </a:extLst>
          </p:cNvPr>
          <p:cNvPicPr>
            <a:picLocks noChangeAspect="1"/>
          </p:cNvPicPr>
          <p:nvPr/>
        </p:nvPicPr>
        <p:blipFill>
          <a:blip r:embed="rId7"/>
          <a:srcRect/>
          <a:stretch/>
        </p:blipFill>
        <p:spPr>
          <a:xfrm>
            <a:off x="3859900" y="4355722"/>
            <a:ext cx="378139" cy="360108"/>
          </a:xfrm>
          <a:prstGeom prst="rect">
            <a:avLst/>
          </a:prstGeom>
        </p:spPr>
      </p:pic>
      <p:pic>
        <p:nvPicPr>
          <p:cNvPr id="14" name="Picture 13">
            <a:extLst>
              <a:ext uri="{FF2B5EF4-FFF2-40B4-BE49-F238E27FC236}">
                <a16:creationId xmlns:a16="http://schemas.microsoft.com/office/drawing/2014/main" id="{DD161C3E-025C-4077-A857-8BE949883BED}"/>
              </a:ext>
              <a:ext uri="{C183D7F6-B498-43B3-948B-1728B52AA6E4}">
                <adec:decorative xmlns:adec="http://schemas.microsoft.com/office/drawing/2017/decorative" val="1"/>
              </a:ext>
            </a:extLst>
          </p:cNvPr>
          <p:cNvPicPr>
            <a:picLocks noChangeAspect="1"/>
          </p:cNvPicPr>
          <p:nvPr/>
        </p:nvPicPr>
        <p:blipFill>
          <a:blip r:embed="rId8"/>
          <a:srcRect/>
          <a:stretch/>
        </p:blipFill>
        <p:spPr>
          <a:xfrm>
            <a:off x="3831772" y="2141150"/>
            <a:ext cx="373668" cy="355850"/>
          </a:xfrm>
          <a:prstGeom prst="rect">
            <a:avLst/>
          </a:prstGeom>
        </p:spPr>
      </p:pic>
      <p:pic>
        <p:nvPicPr>
          <p:cNvPr id="16" name="Picture 4">
            <a:extLst>
              <a:ext uri="{FF2B5EF4-FFF2-40B4-BE49-F238E27FC236}">
                <a16:creationId xmlns:a16="http://schemas.microsoft.com/office/drawing/2014/main" id="{D22F68D4-32A3-4D4D-A8F6-58945B5EBCDB}"/>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6386" y="2933395"/>
            <a:ext cx="298186" cy="29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132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5032-20BE-40AB-B184-DA844DAB4532}"/>
              </a:ext>
            </a:extLst>
          </p:cNvPr>
          <p:cNvSpPr>
            <a:spLocks noGrp="1"/>
          </p:cNvSpPr>
          <p:nvPr>
            <p:ph type="title"/>
          </p:nvPr>
        </p:nvSpPr>
        <p:spPr/>
        <p:txBody>
          <a:bodyPr/>
          <a:lstStyle/>
          <a:p>
            <a:r>
              <a:rPr lang="en-US" dirty="0"/>
              <a:t>Microsoft Identity Platform</a:t>
            </a:r>
          </a:p>
        </p:txBody>
      </p:sp>
      <p:sp>
        <p:nvSpPr>
          <p:cNvPr id="4" name="Rectangle 3">
            <a:extLst>
              <a:ext uri="{FF2B5EF4-FFF2-40B4-BE49-F238E27FC236}">
                <a16:creationId xmlns:a16="http://schemas.microsoft.com/office/drawing/2014/main" id="{5FA7BB23-5F74-46B1-AD28-57F16A876FB7}"/>
              </a:ext>
            </a:extLst>
          </p:cNvPr>
          <p:cNvSpPr/>
          <p:nvPr/>
        </p:nvSpPr>
        <p:spPr>
          <a:xfrm>
            <a:off x="588263" y="1279255"/>
            <a:ext cx="4469557" cy="104397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Write code once and authenticate any Microsoft identity into your application</a:t>
            </a:r>
          </a:p>
        </p:txBody>
      </p:sp>
      <p:sp>
        <p:nvSpPr>
          <p:cNvPr id="6" name="Rectangle 5">
            <a:extLst>
              <a:ext uri="{FF2B5EF4-FFF2-40B4-BE49-F238E27FC236}">
                <a16:creationId xmlns:a16="http://schemas.microsoft.com/office/drawing/2014/main" id="{C9DA7394-D179-4725-9BFB-02AE3FB98293}"/>
              </a:ext>
            </a:extLst>
          </p:cNvPr>
          <p:cNvSpPr/>
          <p:nvPr/>
        </p:nvSpPr>
        <p:spPr>
          <a:xfrm>
            <a:off x="588263" y="2520263"/>
            <a:ext cx="4469557" cy="104397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Simple to use, provides a single sign-on experience</a:t>
            </a:r>
          </a:p>
        </p:txBody>
      </p:sp>
      <p:sp>
        <p:nvSpPr>
          <p:cNvPr id="10" name="Rectangle 9">
            <a:extLst>
              <a:ext uri="{FF2B5EF4-FFF2-40B4-BE49-F238E27FC236}">
                <a16:creationId xmlns:a16="http://schemas.microsoft.com/office/drawing/2014/main" id="{ADCB8C43-AB07-461A-90AF-5B89E679EC69}"/>
              </a:ext>
            </a:extLst>
          </p:cNvPr>
          <p:cNvSpPr/>
          <p:nvPr/>
        </p:nvSpPr>
        <p:spPr>
          <a:xfrm>
            <a:off x="588263" y="3761271"/>
            <a:ext cx="4469557" cy="104397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the portal to register and configure your application </a:t>
            </a:r>
          </a:p>
        </p:txBody>
      </p:sp>
      <p:sp>
        <p:nvSpPr>
          <p:cNvPr id="12" name="Rectangle 11">
            <a:extLst>
              <a:ext uri="{FF2B5EF4-FFF2-40B4-BE49-F238E27FC236}">
                <a16:creationId xmlns:a16="http://schemas.microsoft.com/office/drawing/2014/main" id="{ADE2F54C-B4E0-44AA-AD23-60AEFF2C64D9}"/>
              </a:ext>
            </a:extLst>
          </p:cNvPr>
          <p:cNvSpPr/>
          <p:nvPr/>
        </p:nvSpPr>
        <p:spPr>
          <a:xfrm>
            <a:off x="588263" y="5002279"/>
            <a:ext cx="4469557" cy="104397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the Microsoft Graph API for programmatic application configuration</a:t>
            </a:r>
          </a:p>
        </p:txBody>
      </p:sp>
      <p:pic>
        <p:nvPicPr>
          <p:cNvPr id="7" name="Picture 6" descr="Microsoft Identity Platform 2.0 with app registrations, client SDK, endpoint, and target audience. ">
            <a:extLst>
              <a:ext uri="{FF2B5EF4-FFF2-40B4-BE49-F238E27FC236}">
                <a16:creationId xmlns:a16="http://schemas.microsoft.com/office/drawing/2014/main" id="{B151E7ED-7499-4CC1-934E-B7DA22A76AB6}"/>
              </a:ext>
            </a:extLst>
          </p:cNvPr>
          <p:cNvPicPr>
            <a:picLocks noChangeAspect="1"/>
          </p:cNvPicPr>
          <p:nvPr/>
        </p:nvPicPr>
        <p:blipFill>
          <a:blip r:embed="rId3"/>
          <a:stretch>
            <a:fillRect/>
          </a:stretch>
        </p:blipFill>
        <p:spPr>
          <a:xfrm>
            <a:off x="5383762" y="1521852"/>
            <a:ext cx="6517275" cy="4321491"/>
          </a:xfrm>
          <a:prstGeom prst="rect">
            <a:avLst/>
          </a:prstGeom>
        </p:spPr>
      </p:pic>
      <p:sp>
        <p:nvSpPr>
          <p:cNvPr id="14" name="Rectangle 13">
            <a:extLst>
              <a:ext uri="{FF2B5EF4-FFF2-40B4-BE49-F238E27FC236}">
                <a16:creationId xmlns:a16="http://schemas.microsoft.com/office/drawing/2014/main" id="{A23BF36A-CA72-4ECE-A284-C444A7E611F5}"/>
              </a:ext>
              <a:ext uri="{C183D7F6-B498-43B3-948B-1728B52AA6E4}">
                <adec:decorative xmlns:adec="http://schemas.microsoft.com/office/drawing/2017/decorative" val="1"/>
              </a:ext>
            </a:extLst>
          </p:cNvPr>
          <p:cNvSpPr/>
          <p:nvPr/>
        </p:nvSpPr>
        <p:spPr bwMode="auto">
          <a:xfrm>
            <a:off x="5262466" y="1181342"/>
            <a:ext cx="6606074" cy="5439747"/>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59581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5D489F-BF53-4B3A-9B2F-5E2802EA7493}"/>
              </a:ext>
            </a:extLst>
          </p:cNvPr>
          <p:cNvSpPr>
            <a:spLocks noGrp="1"/>
          </p:cNvSpPr>
          <p:nvPr>
            <p:ph type="title"/>
          </p:nvPr>
        </p:nvSpPr>
        <p:spPr/>
        <p:txBody>
          <a:bodyPr/>
          <a:lstStyle/>
          <a:p>
            <a:r>
              <a:rPr lang="en-US" dirty="0"/>
              <a:t>Azure AD Application Scenarios</a:t>
            </a:r>
          </a:p>
        </p:txBody>
      </p:sp>
      <p:sp>
        <p:nvSpPr>
          <p:cNvPr id="2" name="Rectangle 1">
            <a:extLst>
              <a:ext uri="{FF2B5EF4-FFF2-40B4-BE49-F238E27FC236}">
                <a16:creationId xmlns:a16="http://schemas.microsoft.com/office/drawing/2014/main" id="{CC7DCB25-02D6-483D-9E53-912E55DCECB3}"/>
              </a:ext>
            </a:extLst>
          </p:cNvPr>
          <p:cNvSpPr/>
          <p:nvPr/>
        </p:nvSpPr>
        <p:spPr>
          <a:xfrm>
            <a:off x="306041" y="1258216"/>
            <a:ext cx="3272538"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Single page frontends that run in a browser</a:t>
            </a:r>
          </a:p>
        </p:txBody>
      </p:sp>
      <p:sp>
        <p:nvSpPr>
          <p:cNvPr id="3" name="Rectangle 2">
            <a:extLst>
              <a:ext uri="{FF2B5EF4-FFF2-40B4-BE49-F238E27FC236}">
                <a16:creationId xmlns:a16="http://schemas.microsoft.com/office/drawing/2014/main" id="{F04EEC4E-612A-4E57-BDD4-5696856C312C}"/>
              </a:ext>
            </a:extLst>
          </p:cNvPr>
          <p:cNvSpPr/>
          <p:nvPr/>
        </p:nvSpPr>
        <p:spPr>
          <a:xfrm>
            <a:off x="306039" y="2321161"/>
            <a:ext cx="3272539"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Web browser to a web application</a:t>
            </a:r>
          </a:p>
        </p:txBody>
      </p:sp>
      <p:sp>
        <p:nvSpPr>
          <p:cNvPr id="10" name="Rectangle 9">
            <a:extLst>
              <a:ext uri="{FF2B5EF4-FFF2-40B4-BE49-F238E27FC236}">
                <a16:creationId xmlns:a16="http://schemas.microsoft.com/office/drawing/2014/main" id="{06D6B2A0-A262-49F3-9DB2-9672C51DFC97}"/>
              </a:ext>
            </a:extLst>
          </p:cNvPr>
          <p:cNvSpPr/>
          <p:nvPr/>
        </p:nvSpPr>
        <p:spPr>
          <a:xfrm>
            <a:off x="306040" y="3384106"/>
            <a:ext cx="3272540"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Web API on behalf of a user</a:t>
            </a:r>
          </a:p>
        </p:txBody>
      </p:sp>
      <p:sp>
        <p:nvSpPr>
          <p:cNvPr id="12" name="Rectangle 11">
            <a:extLst>
              <a:ext uri="{FF2B5EF4-FFF2-40B4-BE49-F238E27FC236}">
                <a16:creationId xmlns:a16="http://schemas.microsoft.com/office/drawing/2014/main" id="{7FC5D109-0916-4129-B743-2C0E5B92D039}"/>
              </a:ext>
            </a:extLst>
          </p:cNvPr>
          <p:cNvSpPr/>
          <p:nvPr/>
        </p:nvSpPr>
        <p:spPr>
          <a:xfrm>
            <a:off x="306038" y="4447051"/>
            <a:ext cx="3272541"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Web applications that need resources from a web API</a:t>
            </a:r>
          </a:p>
        </p:txBody>
      </p:sp>
      <p:sp>
        <p:nvSpPr>
          <p:cNvPr id="14" name="Rectangle 13">
            <a:extLst>
              <a:ext uri="{FF2B5EF4-FFF2-40B4-BE49-F238E27FC236}">
                <a16:creationId xmlns:a16="http://schemas.microsoft.com/office/drawing/2014/main" id="{239E9D85-8858-480D-A54A-11BB2343D3EE}"/>
              </a:ext>
            </a:extLst>
          </p:cNvPr>
          <p:cNvSpPr/>
          <p:nvPr/>
        </p:nvSpPr>
        <p:spPr>
          <a:xfrm>
            <a:off x="306038" y="5509007"/>
            <a:ext cx="3272541"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Daemon or server application that needs resources from a web API</a:t>
            </a:r>
          </a:p>
        </p:txBody>
      </p:sp>
      <p:pic>
        <p:nvPicPr>
          <p:cNvPr id="7" name="Picture 6">
            <a:extLst>
              <a:ext uri="{FF2B5EF4-FFF2-40B4-BE49-F238E27FC236}">
                <a16:creationId xmlns:a16="http://schemas.microsoft.com/office/drawing/2014/main" id="{B3720A08-28FA-4F28-A269-C2685EB98320}"/>
              </a:ext>
            </a:extLst>
          </p:cNvPr>
          <p:cNvPicPr>
            <a:picLocks noChangeAspect="1"/>
          </p:cNvPicPr>
          <p:nvPr/>
        </p:nvPicPr>
        <p:blipFill>
          <a:blip r:embed="rId3"/>
          <a:stretch>
            <a:fillRect/>
          </a:stretch>
        </p:blipFill>
        <p:spPr>
          <a:xfrm>
            <a:off x="3759200" y="1258216"/>
            <a:ext cx="8256593" cy="5286110"/>
          </a:xfrm>
          <a:prstGeom prst="rect">
            <a:avLst/>
          </a:prstGeom>
        </p:spPr>
      </p:pic>
    </p:spTree>
    <p:extLst>
      <p:ext uri="{BB962C8B-B14F-4D97-AF65-F5344CB8AC3E}">
        <p14:creationId xmlns:p14="http://schemas.microsoft.com/office/powerpoint/2010/main" val="20852236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3F86-BED9-446D-99E6-41460EF200F8}"/>
              </a:ext>
            </a:extLst>
          </p:cNvPr>
          <p:cNvSpPr>
            <a:spLocks noGrp="1"/>
          </p:cNvSpPr>
          <p:nvPr>
            <p:ph type="title"/>
          </p:nvPr>
        </p:nvSpPr>
        <p:spPr/>
        <p:txBody>
          <a:bodyPr/>
          <a:lstStyle/>
          <a:p>
            <a:r>
              <a:rPr lang="en-US" dirty="0"/>
              <a:t>Module 03: Data and Application Security </a:t>
            </a:r>
          </a:p>
        </p:txBody>
      </p:sp>
      <p:sp>
        <p:nvSpPr>
          <p:cNvPr id="3" name="Text Placeholder 2">
            <a:extLst>
              <a:ext uri="{FF2B5EF4-FFF2-40B4-BE49-F238E27FC236}">
                <a16:creationId xmlns:a16="http://schemas.microsoft.com/office/drawing/2014/main" id="{01E87BBB-309B-4C0E-B0B8-FAE403F67782}"/>
              </a:ext>
            </a:extLst>
          </p:cNvPr>
          <p:cNvSpPr>
            <a:spLocks noGrp="1"/>
          </p:cNvSpPr>
          <p:nvPr>
            <p:ph type="body" sz="quarter" idx="4294967295"/>
          </p:nvPr>
        </p:nvSpPr>
        <p:spPr>
          <a:xfrm>
            <a:off x="4733283" y="861012"/>
            <a:ext cx="6269037" cy="3114675"/>
          </a:xfrm>
        </p:spPr>
        <p:txBody>
          <a:bodyPr/>
          <a:lstStyle/>
          <a:p>
            <a:pPr marL="0" indent="0">
              <a:spcAft>
                <a:spcPts val="1200"/>
              </a:spcAft>
              <a:buNone/>
            </a:pPr>
            <a:r>
              <a:rPr lang="en-US" dirty="0"/>
              <a:t>Azure Key Vault</a:t>
            </a:r>
          </a:p>
          <a:p>
            <a:pPr marL="0" indent="0">
              <a:spcAft>
                <a:spcPts val="1200"/>
              </a:spcAft>
              <a:buNone/>
            </a:pPr>
            <a:r>
              <a:rPr lang="en-US" dirty="0"/>
              <a:t>Application Security</a:t>
            </a:r>
          </a:p>
          <a:p>
            <a:pPr marL="0" indent="0">
              <a:spcAft>
                <a:spcPts val="1200"/>
              </a:spcAft>
              <a:buNone/>
            </a:pPr>
            <a:r>
              <a:rPr lang="en-US" dirty="0"/>
              <a:t>Storage Security</a:t>
            </a:r>
          </a:p>
          <a:p>
            <a:pPr marL="0" indent="0">
              <a:spcAft>
                <a:spcPts val="1200"/>
              </a:spcAft>
              <a:buNone/>
            </a:pPr>
            <a:r>
              <a:rPr lang="en-US" dirty="0"/>
              <a:t>Database Security</a:t>
            </a:r>
          </a:p>
          <a:p>
            <a:pPr marL="0" indent="0">
              <a:spcAft>
                <a:spcPts val="1200"/>
              </a:spcAft>
              <a:buNone/>
            </a:pPr>
            <a:r>
              <a:rPr lang="en-US" dirty="0"/>
              <a:t>Module Labs</a:t>
            </a:r>
          </a:p>
        </p:txBody>
      </p:sp>
      <p:pic>
        <p:nvPicPr>
          <p:cNvPr id="5" name="Picture 4">
            <a:extLst>
              <a:ext uri="{FF2B5EF4-FFF2-40B4-BE49-F238E27FC236}">
                <a16:creationId xmlns:a16="http://schemas.microsoft.com/office/drawing/2014/main" id="{99B63FE1-082B-48D9-8EE6-F3068A0C5F2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656726" y="2027080"/>
            <a:ext cx="914400" cy="1485900"/>
          </a:xfrm>
          <a:prstGeom prst="rect">
            <a:avLst/>
          </a:prstGeom>
        </p:spPr>
      </p:pic>
      <p:pic>
        <p:nvPicPr>
          <p:cNvPr id="7" name="Picture 6">
            <a:extLst>
              <a:ext uri="{FF2B5EF4-FFF2-40B4-BE49-F238E27FC236}">
                <a16:creationId xmlns:a16="http://schemas.microsoft.com/office/drawing/2014/main" id="{35730655-00B0-4851-A07C-DEB4D88F427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698618" y="672804"/>
            <a:ext cx="914400" cy="1485900"/>
          </a:xfrm>
          <a:prstGeom prst="rect">
            <a:avLst/>
          </a:prstGeom>
        </p:spPr>
      </p:pic>
      <p:pic>
        <p:nvPicPr>
          <p:cNvPr id="9" name="Picture 8">
            <a:extLst>
              <a:ext uri="{FF2B5EF4-FFF2-40B4-BE49-F238E27FC236}">
                <a16:creationId xmlns:a16="http://schemas.microsoft.com/office/drawing/2014/main" id="{D8948728-75E8-4827-A435-3CA3035B889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90051" y="3388923"/>
            <a:ext cx="981075" cy="733425"/>
          </a:xfrm>
          <a:prstGeom prst="rect">
            <a:avLst/>
          </a:prstGeom>
        </p:spPr>
      </p:pic>
      <p:pic>
        <p:nvPicPr>
          <p:cNvPr id="13" name="Picture 12">
            <a:extLst>
              <a:ext uri="{FF2B5EF4-FFF2-40B4-BE49-F238E27FC236}">
                <a16:creationId xmlns:a16="http://schemas.microsoft.com/office/drawing/2014/main" id="{3F378912-6BD7-4BEF-99B6-2AB563E065E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973641" y="1530225"/>
            <a:ext cx="373880" cy="351014"/>
          </a:xfrm>
          <a:prstGeom prst="rect">
            <a:avLst/>
          </a:prstGeom>
        </p:spPr>
      </p:pic>
      <p:pic>
        <p:nvPicPr>
          <p:cNvPr id="1026" name="Picture 2">
            <a:extLst>
              <a:ext uri="{FF2B5EF4-FFF2-40B4-BE49-F238E27FC236}">
                <a16:creationId xmlns:a16="http://schemas.microsoft.com/office/drawing/2014/main" id="{57613979-53BF-43EA-A66C-6A767DF82E91}"/>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593" y="2922332"/>
            <a:ext cx="400050" cy="3048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D9A992-704B-4C2B-819B-359B5AA76C7A}"/>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318" y="841053"/>
            <a:ext cx="32385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B7A7EE3-4849-48CE-983B-9A5537620620}"/>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3080" y="2217687"/>
            <a:ext cx="199433" cy="39886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BD6423E8-1425-4D26-9F85-BF9BDBF70A89}"/>
              </a:ext>
              <a:ext uri="{C183D7F6-B498-43B3-948B-1728B52AA6E4}">
                <adec:decorative xmlns:adec="http://schemas.microsoft.com/office/drawing/2017/decorative" val="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5813" y="3506889"/>
            <a:ext cx="266700" cy="38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36418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 Registration</a:t>
            </a:r>
          </a:p>
        </p:txBody>
      </p:sp>
      <p:sp>
        <p:nvSpPr>
          <p:cNvPr id="3" name="Rectangle 2">
            <a:extLst>
              <a:ext uri="{FF2B5EF4-FFF2-40B4-BE49-F238E27FC236}">
                <a16:creationId xmlns:a16="http://schemas.microsoft.com/office/drawing/2014/main" id="{D5DA7405-BD8E-4B4A-94A9-AA7AD6FAAC47}"/>
              </a:ext>
            </a:extLst>
          </p:cNvPr>
          <p:cNvSpPr/>
          <p:nvPr/>
        </p:nvSpPr>
        <p:spPr>
          <a:xfrm>
            <a:off x="588264" y="1221537"/>
            <a:ext cx="4817749" cy="127045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Any application that outsources authentication to Azure AD must be registered in a directory </a:t>
            </a:r>
          </a:p>
        </p:txBody>
      </p:sp>
      <p:sp>
        <p:nvSpPr>
          <p:cNvPr id="4" name="Rectangle 3">
            <a:extLst>
              <a:ext uri="{FF2B5EF4-FFF2-40B4-BE49-F238E27FC236}">
                <a16:creationId xmlns:a16="http://schemas.microsoft.com/office/drawing/2014/main" id="{55BFD9F2-07AD-4DF6-BCBE-5FC7DEB1CF6E}"/>
              </a:ext>
            </a:extLst>
          </p:cNvPr>
          <p:cNvSpPr/>
          <p:nvPr/>
        </p:nvSpPr>
        <p:spPr>
          <a:xfrm>
            <a:off x="588263" y="2815392"/>
            <a:ext cx="4817749" cy="208820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Registration creates token information including a unique application id, one or more endpoints, and an application secret</a:t>
            </a:r>
          </a:p>
        </p:txBody>
      </p:sp>
      <p:pic>
        <p:nvPicPr>
          <p:cNvPr id="2" name="Picture 1" descr="Screenshot of the Register an application page. Accounts in this organizational directory only is selected. ">
            <a:extLst>
              <a:ext uri="{FF2B5EF4-FFF2-40B4-BE49-F238E27FC236}">
                <a16:creationId xmlns:a16="http://schemas.microsoft.com/office/drawing/2014/main" id="{478F217D-C0D9-4307-B295-670B35F80A74}"/>
              </a:ext>
            </a:extLst>
          </p:cNvPr>
          <p:cNvPicPr>
            <a:picLocks noChangeAspect="1"/>
          </p:cNvPicPr>
          <p:nvPr/>
        </p:nvPicPr>
        <p:blipFill>
          <a:blip r:embed="rId3"/>
          <a:stretch>
            <a:fillRect/>
          </a:stretch>
        </p:blipFill>
        <p:spPr>
          <a:xfrm>
            <a:off x="6023265" y="1417430"/>
            <a:ext cx="5638800" cy="4743450"/>
          </a:xfrm>
          <a:prstGeom prst="rect">
            <a:avLst/>
          </a:prstGeom>
          <a:ln>
            <a:noFill/>
          </a:ln>
        </p:spPr>
      </p:pic>
      <p:sp>
        <p:nvSpPr>
          <p:cNvPr id="8" name="Rectangle 7">
            <a:extLst>
              <a:ext uri="{FF2B5EF4-FFF2-40B4-BE49-F238E27FC236}">
                <a16:creationId xmlns:a16="http://schemas.microsoft.com/office/drawing/2014/main" id="{F9A232FD-4073-4F36-884F-985396BF1310}"/>
              </a:ext>
              <a:ext uri="{C183D7F6-B498-43B3-948B-1728B52AA6E4}">
                <adec:decorative xmlns:adec="http://schemas.microsoft.com/office/drawing/2017/decorative" val="1"/>
              </a:ext>
            </a:extLst>
          </p:cNvPr>
          <p:cNvSpPr/>
          <p:nvPr/>
        </p:nvSpPr>
        <p:spPr bwMode="auto">
          <a:xfrm>
            <a:off x="5757704" y="1181342"/>
            <a:ext cx="6110835" cy="5258223"/>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7159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D406-1CBA-4BA2-A891-C0950623C0E8}"/>
              </a:ext>
            </a:extLst>
          </p:cNvPr>
          <p:cNvSpPr>
            <a:spLocks noGrp="1"/>
          </p:cNvSpPr>
          <p:nvPr>
            <p:ph type="title"/>
          </p:nvPr>
        </p:nvSpPr>
        <p:spPr/>
        <p:txBody>
          <a:bodyPr/>
          <a:lstStyle/>
          <a:p>
            <a:r>
              <a:rPr lang="en-US" dirty="0"/>
              <a:t>Microsoft Graph Permissions</a:t>
            </a:r>
          </a:p>
        </p:txBody>
      </p:sp>
      <p:sp>
        <p:nvSpPr>
          <p:cNvPr id="3" name="Rectangle 2">
            <a:extLst>
              <a:ext uri="{FF2B5EF4-FFF2-40B4-BE49-F238E27FC236}">
                <a16:creationId xmlns:a16="http://schemas.microsoft.com/office/drawing/2014/main" id="{6851229F-1695-462F-8E1A-E172202D8C6B}"/>
              </a:ext>
            </a:extLst>
          </p:cNvPr>
          <p:cNvSpPr/>
          <p:nvPr/>
        </p:nvSpPr>
        <p:spPr>
          <a:xfrm>
            <a:off x="588265" y="1181342"/>
            <a:ext cx="4817749" cy="146280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Applications are authorized to call APIs when they are granted permissions by users/admins as part of the consent process</a:t>
            </a:r>
          </a:p>
        </p:txBody>
      </p:sp>
      <p:sp>
        <p:nvSpPr>
          <p:cNvPr id="8" name="Rectangle 7">
            <a:extLst>
              <a:ext uri="{FF2B5EF4-FFF2-40B4-BE49-F238E27FC236}">
                <a16:creationId xmlns:a16="http://schemas.microsoft.com/office/drawing/2014/main" id="{2AB7D8D7-0668-4109-940B-293F45952E2E}"/>
              </a:ext>
            </a:extLst>
          </p:cNvPr>
          <p:cNvSpPr/>
          <p:nvPr/>
        </p:nvSpPr>
        <p:spPr>
          <a:xfrm>
            <a:off x="588264" y="2775197"/>
            <a:ext cx="4817749" cy="154966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Delegated permissions are used by apps that have a signed-in user present</a:t>
            </a:r>
          </a:p>
        </p:txBody>
      </p:sp>
      <p:sp>
        <p:nvSpPr>
          <p:cNvPr id="12" name="Rectangle 11">
            <a:extLst>
              <a:ext uri="{FF2B5EF4-FFF2-40B4-BE49-F238E27FC236}">
                <a16:creationId xmlns:a16="http://schemas.microsoft.com/office/drawing/2014/main" id="{455D6A7C-6C76-4251-B0D2-E03FF9CCA875}"/>
              </a:ext>
            </a:extLst>
          </p:cNvPr>
          <p:cNvSpPr/>
          <p:nvPr/>
        </p:nvSpPr>
        <p:spPr>
          <a:xfrm>
            <a:off x="588263" y="4455912"/>
            <a:ext cx="4817749" cy="154966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Application permissions are used by apps that run without a signed-in user present</a:t>
            </a:r>
          </a:p>
        </p:txBody>
      </p:sp>
      <p:pic>
        <p:nvPicPr>
          <p:cNvPr id="5" name="Picture 4" descr="Screenshot of the Request API permissions page. Microsoft Graph is highlighted. ">
            <a:extLst>
              <a:ext uri="{FF2B5EF4-FFF2-40B4-BE49-F238E27FC236}">
                <a16:creationId xmlns:a16="http://schemas.microsoft.com/office/drawing/2014/main" id="{36892F98-C6A5-461C-B48B-9B3DE92152DC}"/>
              </a:ext>
            </a:extLst>
          </p:cNvPr>
          <p:cNvPicPr>
            <a:picLocks noChangeAspect="1"/>
          </p:cNvPicPr>
          <p:nvPr/>
        </p:nvPicPr>
        <p:blipFill>
          <a:blip r:embed="rId3"/>
          <a:stretch>
            <a:fillRect/>
          </a:stretch>
        </p:blipFill>
        <p:spPr>
          <a:xfrm>
            <a:off x="5805707" y="1558430"/>
            <a:ext cx="6062832" cy="4010187"/>
          </a:xfrm>
          <a:prstGeom prst="rect">
            <a:avLst/>
          </a:prstGeom>
          <a:ln>
            <a:noFill/>
          </a:ln>
        </p:spPr>
      </p:pic>
      <p:sp>
        <p:nvSpPr>
          <p:cNvPr id="10" name="Rectangle 9">
            <a:extLst>
              <a:ext uri="{FF2B5EF4-FFF2-40B4-BE49-F238E27FC236}">
                <a16:creationId xmlns:a16="http://schemas.microsoft.com/office/drawing/2014/main" id="{EE8AC33E-2191-45CC-998F-E8D85346ECDF}"/>
              </a:ext>
              <a:ext uri="{C183D7F6-B498-43B3-948B-1728B52AA6E4}">
                <adec:decorative xmlns:adec="http://schemas.microsoft.com/office/drawing/2017/decorative" val="1"/>
              </a:ext>
            </a:extLst>
          </p:cNvPr>
          <p:cNvSpPr/>
          <p:nvPr/>
        </p:nvSpPr>
        <p:spPr bwMode="auto">
          <a:xfrm>
            <a:off x="5677320" y="1181342"/>
            <a:ext cx="6270170" cy="5258223"/>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76122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D406-1CBA-4BA2-A891-C0950623C0E8}"/>
              </a:ext>
            </a:extLst>
          </p:cNvPr>
          <p:cNvSpPr>
            <a:spLocks noGrp="1"/>
          </p:cNvSpPr>
          <p:nvPr>
            <p:ph type="title"/>
          </p:nvPr>
        </p:nvSpPr>
        <p:spPr/>
        <p:txBody>
          <a:bodyPr/>
          <a:lstStyle/>
          <a:p>
            <a:r>
              <a:rPr lang="en-US" dirty="0">
                <a:cs typeface="Segoe UI"/>
              </a:rPr>
              <a:t>Managed Identities</a:t>
            </a:r>
            <a:endParaRPr lang="en-US" dirty="0"/>
          </a:p>
        </p:txBody>
      </p:sp>
      <p:pic>
        <p:nvPicPr>
          <p:cNvPr id="5" name="Picture 5" descr="Flowchart of the steps described in the text. ">
            <a:extLst>
              <a:ext uri="{FF2B5EF4-FFF2-40B4-BE49-F238E27FC236}">
                <a16:creationId xmlns:a16="http://schemas.microsoft.com/office/drawing/2014/main" id="{47AB229A-97F8-4CFE-9225-A3C513C99CD7}"/>
              </a:ext>
            </a:extLst>
          </p:cNvPr>
          <p:cNvPicPr>
            <a:picLocks noChangeAspect="1"/>
          </p:cNvPicPr>
          <p:nvPr/>
        </p:nvPicPr>
        <p:blipFill>
          <a:blip r:embed="rId3"/>
          <a:stretch>
            <a:fillRect/>
          </a:stretch>
        </p:blipFill>
        <p:spPr>
          <a:xfrm>
            <a:off x="1002405" y="2166051"/>
            <a:ext cx="10344614" cy="4308969"/>
          </a:xfrm>
          <a:prstGeom prst="rect">
            <a:avLst/>
          </a:prstGeom>
        </p:spPr>
      </p:pic>
      <p:sp>
        <p:nvSpPr>
          <p:cNvPr id="3" name="Text Placeholder 3">
            <a:extLst>
              <a:ext uri="{FF2B5EF4-FFF2-40B4-BE49-F238E27FC236}">
                <a16:creationId xmlns:a16="http://schemas.microsoft.com/office/drawing/2014/main" id="{D96467A9-3734-4DB6-AEB8-067C5EC36D8C}"/>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Managed identities use Azure AD authentication to authenticate services – no code in the application. Identities can be system-assigned or user-assigned. </a:t>
            </a:r>
          </a:p>
        </p:txBody>
      </p:sp>
      <p:sp>
        <p:nvSpPr>
          <p:cNvPr id="8" name="Rectangle 7">
            <a:extLst>
              <a:ext uri="{FF2B5EF4-FFF2-40B4-BE49-F238E27FC236}">
                <a16:creationId xmlns:a16="http://schemas.microsoft.com/office/drawing/2014/main" id="{56A5B9BF-1F76-4068-93AA-2C3CEACCABF5}"/>
              </a:ext>
              <a:ext uri="{C183D7F6-B498-43B3-948B-1728B52AA6E4}">
                <adec:decorative xmlns:adec="http://schemas.microsoft.com/office/drawing/2017/decorative" val="1"/>
              </a:ext>
            </a:extLst>
          </p:cNvPr>
          <p:cNvSpPr/>
          <p:nvPr/>
        </p:nvSpPr>
        <p:spPr bwMode="auto">
          <a:xfrm>
            <a:off x="442127" y="2069960"/>
            <a:ext cx="11465170" cy="455112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556853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ea typeface="+mj-lt"/>
                <a:cs typeface="+mj-lt"/>
              </a:rPr>
              <a:t>Web App Certificates</a:t>
            </a:r>
            <a:endParaRPr lang="en-US" dirty="0"/>
          </a:p>
        </p:txBody>
      </p:sp>
      <p:sp>
        <p:nvSpPr>
          <p:cNvPr id="4" name="Rectangle 3">
            <a:extLst>
              <a:ext uri="{FF2B5EF4-FFF2-40B4-BE49-F238E27FC236}">
                <a16:creationId xmlns:a16="http://schemas.microsoft.com/office/drawing/2014/main" id="{3B52D4FA-5AD6-4CB9-9F7D-853F36D946C8}"/>
              </a:ext>
            </a:extLst>
          </p:cNvPr>
          <p:cNvSpPr/>
          <p:nvPr/>
        </p:nvSpPr>
        <p:spPr>
          <a:xfrm>
            <a:off x="587310" y="1446246"/>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Enable require incoming certificate</a:t>
            </a:r>
          </a:p>
        </p:txBody>
      </p:sp>
      <p:sp>
        <p:nvSpPr>
          <p:cNvPr id="8" name="Rectangle 7">
            <a:extLst>
              <a:ext uri="{FF2B5EF4-FFF2-40B4-BE49-F238E27FC236}">
                <a16:creationId xmlns:a16="http://schemas.microsoft.com/office/drawing/2014/main" id="{2E64F67F-E00F-41D2-ADE8-8D0976C8C886}"/>
              </a:ext>
            </a:extLst>
          </p:cNvPr>
          <p:cNvSpPr/>
          <p:nvPr/>
        </p:nvSpPr>
        <p:spPr>
          <a:xfrm>
            <a:off x="587310" y="2266144"/>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Basic app plan tier or above</a:t>
            </a:r>
          </a:p>
        </p:txBody>
      </p:sp>
      <p:sp>
        <p:nvSpPr>
          <p:cNvPr id="10" name="Rectangle 9">
            <a:extLst>
              <a:ext uri="{FF2B5EF4-FFF2-40B4-BE49-F238E27FC236}">
                <a16:creationId xmlns:a16="http://schemas.microsoft.com/office/drawing/2014/main" id="{4C12E3C7-FF85-4B07-B84F-2A21FCA641C4}"/>
              </a:ext>
            </a:extLst>
          </p:cNvPr>
          <p:cNvSpPr/>
          <p:nvPr/>
        </p:nvSpPr>
        <p:spPr>
          <a:xfrm>
            <a:off x="587310" y="3086042"/>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Requires HTTPs</a:t>
            </a:r>
          </a:p>
        </p:txBody>
      </p:sp>
      <p:sp>
        <p:nvSpPr>
          <p:cNvPr id="12" name="Rectangle 11">
            <a:extLst>
              <a:ext uri="{FF2B5EF4-FFF2-40B4-BE49-F238E27FC236}">
                <a16:creationId xmlns:a16="http://schemas.microsoft.com/office/drawing/2014/main" id="{C83099B9-9E4E-4035-AFF7-81DF429BC91F}"/>
              </a:ext>
            </a:extLst>
          </p:cNvPr>
          <p:cNvSpPr/>
          <p:nvPr/>
        </p:nvSpPr>
        <p:spPr>
          <a:xfrm>
            <a:off x="587310" y="3905940"/>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Private or public certificates</a:t>
            </a:r>
          </a:p>
        </p:txBody>
      </p:sp>
      <p:sp>
        <p:nvSpPr>
          <p:cNvPr id="16" name="Rectangle 15">
            <a:extLst>
              <a:ext uri="{FF2B5EF4-FFF2-40B4-BE49-F238E27FC236}">
                <a16:creationId xmlns:a16="http://schemas.microsoft.com/office/drawing/2014/main" id="{41C3AFD5-97F8-4A45-AF78-AA469D87DE20}"/>
              </a:ext>
            </a:extLst>
          </p:cNvPr>
          <p:cNvSpPr/>
          <p:nvPr/>
        </p:nvSpPr>
        <p:spPr>
          <a:xfrm>
            <a:off x="567013" y="4725838"/>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Allow anonymous access with an exclusion path</a:t>
            </a:r>
          </a:p>
        </p:txBody>
      </p:sp>
      <p:pic>
        <p:nvPicPr>
          <p:cNvPr id="3" name="Picture 3" descr="Screenshot of the TLS/SSL settings page. HTTPS only is On and TLS version is 1.2. ">
            <a:extLst>
              <a:ext uri="{FF2B5EF4-FFF2-40B4-BE49-F238E27FC236}">
                <a16:creationId xmlns:a16="http://schemas.microsoft.com/office/drawing/2014/main" id="{9814E288-B815-4809-A3CA-DDDFE64538F8}"/>
              </a:ext>
            </a:extLst>
          </p:cNvPr>
          <p:cNvPicPr>
            <a:picLocks noChangeAspect="1"/>
          </p:cNvPicPr>
          <p:nvPr/>
        </p:nvPicPr>
        <p:blipFill>
          <a:blip r:embed="rId3"/>
          <a:stretch>
            <a:fillRect/>
          </a:stretch>
        </p:blipFill>
        <p:spPr>
          <a:xfrm>
            <a:off x="6808673" y="1576357"/>
            <a:ext cx="4514664" cy="4659166"/>
          </a:xfrm>
          <a:prstGeom prst="rect">
            <a:avLst/>
          </a:prstGeom>
        </p:spPr>
      </p:pic>
      <p:sp>
        <p:nvSpPr>
          <p:cNvPr id="14" name="Rectangle 13">
            <a:extLst>
              <a:ext uri="{FF2B5EF4-FFF2-40B4-BE49-F238E27FC236}">
                <a16:creationId xmlns:a16="http://schemas.microsoft.com/office/drawing/2014/main" id="{812687BE-46B1-4F4D-9513-A79B583BB59C}"/>
              </a:ext>
              <a:ext uri="{C183D7F6-B498-43B3-948B-1728B52AA6E4}">
                <adec:decorative xmlns:adec="http://schemas.microsoft.com/office/drawing/2017/decorative" val="1"/>
              </a:ext>
            </a:extLst>
          </p:cNvPr>
          <p:cNvSpPr/>
          <p:nvPr/>
        </p:nvSpPr>
        <p:spPr bwMode="auto">
          <a:xfrm>
            <a:off x="6096001" y="1446245"/>
            <a:ext cx="5781868" cy="4874167"/>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402562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D5AD-A6E7-47FE-A8B6-EFCBD00CD6CD}"/>
              </a:ext>
            </a:extLst>
          </p:cNvPr>
          <p:cNvSpPr>
            <a:spLocks noGrp="1"/>
          </p:cNvSpPr>
          <p:nvPr>
            <p:ph type="title"/>
          </p:nvPr>
        </p:nvSpPr>
        <p:spPr/>
        <p:txBody>
          <a:bodyPr/>
          <a:lstStyle/>
          <a:p>
            <a:r>
              <a:rPr lang="en-US" dirty="0"/>
              <a:t>Demonstrations: Application Security</a:t>
            </a:r>
          </a:p>
        </p:txBody>
      </p:sp>
      <p:sp>
        <p:nvSpPr>
          <p:cNvPr id="4" name="Text Placeholder 3">
            <a:extLst>
              <a:ext uri="{FF2B5EF4-FFF2-40B4-BE49-F238E27FC236}">
                <a16:creationId xmlns:a16="http://schemas.microsoft.com/office/drawing/2014/main" id="{A9A3A269-EED6-4322-AD32-05BB603AAFD0}"/>
              </a:ext>
            </a:extLst>
          </p:cNvPr>
          <p:cNvSpPr>
            <a:spLocks noGrp="1"/>
          </p:cNvSpPr>
          <p:nvPr>
            <p:ph type="body" sz="quarter" idx="12"/>
          </p:nvPr>
        </p:nvSpPr>
        <p:spPr/>
        <p:txBody>
          <a:bodyPr/>
          <a:lstStyle/>
          <a:p>
            <a:r>
              <a:rPr lang="en-US" sz="2000" dirty="0"/>
              <a:t>Configure an App registration via the Azure Portal</a:t>
            </a:r>
          </a:p>
          <a:p>
            <a:r>
              <a:rPr lang="en-US" sz="2000" dirty="0"/>
              <a:t>Test the application with Microsoft Graph Postman </a:t>
            </a:r>
          </a:p>
          <a:p>
            <a:endParaRPr lang="en-US" sz="2000" dirty="0"/>
          </a:p>
        </p:txBody>
      </p:sp>
    </p:spTree>
    <p:extLst>
      <p:ext uri="{BB962C8B-B14F-4D97-AF65-F5344CB8AC3E}">
        <p14:creationId xmlns:p14="http://schemas.microsoft.com/office/powerpoint/2010/main" val="13933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17D8-EF92-43F9-A573-C0CD57A4AFC8}"/>
              </a:ext>
            </a:extLst>
          </p:cNvPr>
          <p:cNvSpPr>
            <a:spLocks noGrp="1"/>
          </p:cNvSpPr>
          <p:nvPr>
            <p:ph type="title"/>
          </p:nvPr>
        </p:nvSpPr>
        <p:spPr/>
        <p:txBody>
          <a:bodyPr/>
          <a:lstStyle/>
          <a:p>
            <a:r>
              <a:rPr lang="en-US" dirty="0"/>
              <a:t>Additional Study – Application Security</a:t>
            </a:r>
          </a:p>
        </p:txBody>
      </p:sp>
      <p:sp>
        <p:nvSpPr>
          <p:cNvPr id="5" name="Rectangle 4">
            <a:extLst>
              <a:ext uri="{FF2B5EF4-FFF2-40B4-BE49-F238E27FC236}">
                <a16:creationId xmlns:a16="http://schemas.microsoft.com/office/drawing/2014/main" id="{3DEFAB60-52E2-4E83-91A1-B702EA933F78}"/>
              </a:ext>
            </a:extLst>
          </p:cNvPr>
          <p:cNvSpPr/>
          <p:nvPr/>
        </p:nvSpPr>
        <p:spPr bwMode="auto">
          <a:xfrm>
            <a:off x="548342" y="1385888"/>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0832A046-A427-471F-A91C-D2924F693498}"/>
              </a:ext>
            </a:extLst>
          </p:cNvPr>
          <p:cNvSpPr/>
          <p:nvPr/>
        </p:nvSpPr>
        <p:spPr bwMode="auto">
          <a:xfrm>
            <a:off x="4086808" y="1385888"/>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4D036082-CA0B-4B74-B9FB-01212028965C}"/>
              </a:ext>
            </a:extLst>
          </p:cNvPr>
          <p:cNvSpPr>
            <a:spLocks noGrp="1"/>
          </p:cNvSpPr>
          <p:nvPr>
            <p:ph type="body" sz="quarter" idx="4294967295"/>
          </p:nvPr>
        </p:nvSpPr>
        <p:spPr>
          <a:xfrm>
            <a:off x="4086808" y="2221991"/>
            <a:ext cx="7395587" cy="2979277"/>
          </a:xfrm>
        </p:spPr>
        <p:txBody>
          <a:bodyPr/>
          <a:lstStyle/>
          <a:p>
            <a:pPr marL="228600" lvl="1" indent="0">
              <a:buNone/>
            </a:pPr>
            <a:r>
              <a:rPr lang="en-US" sz="2200" dirty="0"/>
              <a:t>Authenticate apps to Azure services by using service principals and managed identities for Azure resources (Exercise)</a:t>
            </a:r>
          </a:p>
          <a:p>
            <a:pPr marL="228600" lvl="1" indent="0">
              <a:buNone/>
            </a:pPr>
            <a:r>
              <a:rPr lang="en-US" sz="2200" dirty="0"/>
              <a:t>Secure your application by using OpenID Connect and Azure AD (Exercise)</a:t>
            </a:r>
          </a:p>
          <a:p>
            <a:pPr marL="228600" lvl="1" indent="0">
              <a:buNone/>
            </a:pPr>
            <a:r>
              <a:rPr lang="en-US" sz="2200" dirty="0"/>
              <a:t>Permissions and Consent Framework (Exercise)</a:t>
            </a:r>
          </a:p>
          <a:p>
            <a:pPr marL="228600" lvl="1" indent="0">
              <a:buNone/>
            </a:pPr>
            <a:r>
              <a:rPr lang="en-US" sz="2200" dirty="0"/>
              <a:t>Application types in Microsoft identity (Exercise)</a:t>
            </a:r>
          </a:p>
          <a:p>
            <a:pPr marL="228600" lvl="1" indent="0">
              <a:buNone/>
            </a:pPr>
            <a:endParaRPr lang="en-US" sz="2200" dirty="0"/>
          </a:p>
        </p:txBody>
      </p:sp>
      <p:cxnSp>
        <p:nvCxnSpPr>
          <p:cNvPr id="9" name="Straight Connector 8">
            <a:extLst>
              <a:ext uri="{FF2B5EF4-FFF2-40B4-BE49-F238E27FC236}">
                <a16:creationId xmlns:a16="http://schemas.microsoft.com/office/drawing/2014/main" id="{31107A9E-5293-4A09-878A-20A1C2983C84}"/>
              </a:ext>
              <a:ext uri="{C183D7F6-B498-43B3-948B-1728B52AA6E4}">
                <adec:decorative xmlns:adec="http://schemas.microsoft.com/office/drawing/2017/decorative" val="1"/>
              </a:ext>
            </a:extLst>
          </p:cNvPr>
          <p:cNvCxnSpPr>
            <a:cxnSpLocks/>
          </p:cNvCxnSpPr>
          <p:nvPr/>
        </p:nvCxnSpPr>
        <p:spPr>
          <a:xfrm>
            <a:off x="4211196" y="3323717"/>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776342F-64A6-465B-9C84-612EA5A36CC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cxnSp>
        <p:nvCxnSpPr>
          <p:cNvPr id="13" name="Straight Connector 12">
            <a:extLst>
              <a:ext uri="{FF2B5EF4-FFF2-40B4-BE49-F238E27FC236}">
                <a16:creationId xmlns:a16="http://schemas.microsoft.com/office/drawing/2014/main" id="{458F656C-8C7E-4ECA-B8E9-34871FBB8C1F}"/>
              </a:ext>
              <a:ext uri="{C183D7F6-B498-43B3-948B-1728B52AA6E4}">
                <adec:decorative xmlns:adec="http://schemas.microsoft.com/office/drawing/2017/decorative" val="1"/>
              </a:ext>
            </a:extLst>
          </p:cNvPr>
          <p:cNvCxnSpPr>
            <a:cxnSpLocks/>
          </p:cNvCxnSpPr>
          <p:nvPr/>
        </p:nvCxnSpPr>
        <p:spPr>
          <a:xfrm>
            <a:off x="4303306" y="4018728"/>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FEEE61-AF88-49F3-81F9-3A121E0F9309}"/>
              </a:ext>
              <a:ext uri="{C183D7F6-B498-43B3-948B-1728B52AA6E4}">
                <adec:decorative xmlns:adec="http://schemas.microsoft.com/office/drawing/2017/decorative" val="1"/>
              </a:ext>
            </a:extLst>
          </p:cNvPr>
          <p:cNvCxnSpPr>
            <a:cxnSpLocks/>
          </p:cNvCxnSpPr>
          <p:nvPr/>
        </p:nvCxnSpPr>
        <p:spPr>
          <a:xfrm>
            <a:off x="4303306" y="4430711"/>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4565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C0C440-246B-4BC4-A24B-B11ECBC3520A}"/>
              </a:ext>
            </a:extLst>
          </p:cNvPr>
          <p:cNvSpPr>
            <a:spLocks noGrp="1"/>
          </p:cNvSpPr>
          <p:nvPr>
            <p:ph type="title"/>
          </p:nvPr>
        </p:nvSpPr>
        <p:spPr/>
        <p:txBody>
          <a:bodyPr/>
          <a:lstStyle/>
          <a:p>
            <a:r>
              <a:rPr lang="en-US" sz="3500" dirty="0">
                <a:cs typeface="Segoe UI"/>
              </a:rPr>
              <a:t>Storage Security</a:t>
            </a:r>
          </a:p>
        </p:txBody>
      </p:sp>
      <p:pic>
        <p:nvPicPr>
          <p:cNvPr id="8" name="Picture 6">
            <a:extLst>
              <a:ext uri="{FF2B5EF4-FFF2-40B4-BE49-F238E27FC236}">
                <a16:creationId xmlns:a16="http://schemas.microsoft.com/office/drawing/2014/main" id="{E4232694-597E-434A-B85A-CB45037A74B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3291" y="2564174"/>
            <a:ext cx="864824" cy="172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9896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5F6E-27E3-4E49-91AA-3B580A152A82}"/>
              </a:ext>
            </a:extLst>
          </p:cNvPr>
          <p:cNvSpPr>
            <a:spLocks noGrp="1"/>
          </p:cNvSpPr>
          <p:nvPr>
            <p:ph type="title"/>
          </p:nvPr>
        </p:nvSpPr>
        <p:spPr>
          <a:xfrm>
            <a:off x="455995" y="2594011"/>
            <a:ext cx="2457386" cy="795089"/>
          </a:xfrm>
        </p:spPr>
        <p:txBody>
          <a:bodyPr/>
          <a:lstStyle/>
          <a:p>
            <a:r>
              <a:rPr lang="en-US" sz="2700" dirty="0">
                <a:cs typeface="Segoe UI"/>
              </a:rPr>
              <a:t>Storage Security </a:t>
            </a:r>
          </a:p>
        </p:txBody>
      </p:sp>
      <p:sp>
        <p:nvSpPr>
          <p:cNvPr id="5" name="Text Placeholder 4">
            <a:extLst>
              <a:ext uri="{FF2B5EF4-FFF2-40B4-BE49-F238E27FC236}">
                <a16:creationId xmlns:a16="http://schemas.microsoft.com/office/drawing/2014/main" id="{AB261CE5-2525-4E5E-8D0F-F4771C0D5C47}"/>
              </a:ext>
            </a:extLst>
          </p:cNvPr>
          <p:cNvSpPr>
            <a:spLocks noGrp="1"/>
          </p:cNvSpPr>
          <p:nvPr>
            <p:ph type="body" sz="quarter" idx="4294967295"/>
          </p:nvPr>
        </p:nvSpPr>
        <p:spPr>
          <a:xfrm>
            <a:off x="4644188" y="591650"/>
            <a:ext cx="7062787" cy="5666167"/>
          </a:xfrm>
        </p:spPr>
        <p:txBody>
          <a:bodyPr vert="horz" wrap="square" lIns="0" tIns="0" rIns="0" bIns="0" rtlCol="0" anchor="t">
            <a:spAutoFit/>
          </a:bodyPr>
          <a:lstStyle/>
          <a:p>
            <a:pPr marL="0" indent="0">
              <a:spcAft>
                <a:spcPts val="1800"/>
              </a:spcAft>
              <a:buNone/>
            </a:pPr>
            <a:r>
              <a:rPr lang="en-US" dirty="0">
                <a:latin typeface="Segoe UI" panose="020B0502040204020203" pitchFamily="34" charset="0"/>
                <a:cs typeface="Segoe UI" panose="020B0502040204020203" pitchFamily="34" charset="0"/>
              </a:rPr>
              <a:t>Data Sovereignty</a:t>
            </a:r>
          </a:p>
          <a:p>
            <a:pPr marL="0" indent="0">
              <a:spcAft>
                <a:spcPts val="1800"/>
              </a:spcAft>
              <a:buNone/>
            </a:pPr>
            <a:r>
              <a:rPr lang="en-US" dirty="0">
                <a:latin typeface="Segoe UI" panose="020B0502040204020203" pitchFamily="34" charset="0"/>
                <a:cs typeface="Segoe UI" panose="020B0502040204020203" pitchFamily="34" charset="0"/>
              </a:rPr>
              <a:t>Azure Storage Access</a:t>
            </a:r>
          </a:p>
          <a:p>
            <a:pPr marL="0" indent="0">
              <a:spcAft>
                <a:spcPts val="1800"/>
              </a:spcAft>
              <a:buNone/>
            </a:pPr>
            <a:r>
              <a:rPr lang="en-US" dirty="0">
                <a:latin typeface="Segoe UI" panose="020B0502040204020203" pitchFamily="34" charset="0"/>
                <a:cs typeface="Segoe UI" panose="020B0502040204020203" pitchFamily="34" charset="0"/>
              </a:rPr>
              <a:t>Shared Access Signatures</a:t>
            </a:r>
          </a:p>
          <a:p>
            <a:pPr marL="0" indent="0">
              <a:spcAft>
                <a:spcPts val="1800"/>
              </a:spcAft>
              <a:buNone/>
            </a:pPr>
            <a:r>
              <a:rPr lang="en-US" dirty="0">
                <a:latin typeface="Segoe UI"/>
                <a:cs typeface="Segoe UI"/>
              </a:rPr>
              <a:t>Azure AD Storage Authentication</a:t>
            </a:r>
          </a:p>
          <a:p>
            <a:pPr marL="0" indent="0">
              <a:spcAft>
                <a:spcPts val="1800"/>
              </a:spcAft>
              <a:buNone/>
            </a:pPr>
            <a:r>
              <a:rPr lang="en-US" dirty="0">
                <a:latin typeface="Segoe UI" panose="020B0502040204020203" pitchFamily="34" charset="0"/>
                <a:cs typeface="Segoe UI" panose="020B0502040204020203" pitchFamily="34" charset="0"/>
              </a:rPr>
              <a:t>Storage Service Encryption</a:t>
            </a:r>
          </a:p>
          <a:p>
            <a:pPr marL="0" indent="0">
              <a:spcAft>
                <a:spcPts val="1800"/>
              </a:spcAft>
              <a:buNone/>
            </a:pPr>
            <a:r>
              <a:rPr lang="en-US" dirty="0">
                <a:latin typeface="Segoe UI" panose="020B0502040204020203" pitchFamily="34" charset="0"/>
                <a:cs typeface="Segoe UI" panose="020B0502040204020203" pitchFamily="34" charset="0"/>
              </a:rPr>
              <a:t>Blob Data Retention Policies</a:t>
            </a:r>
          </a:p>
          <a:p>
            <a:pPr marL="0" indent="0">
              <a:spcAft>
                <a:spcPts val="1800"/>
              </a:spcAft>
              <a:buNone/>
            </a:pPr>
            <a:r>
              <a:rPr lang="en-US" dirty="0">
                <a:latin typeface="Segoe UI" panose="020B0502040204020203" pitchFamily="34" charset="0"/>
                <a:cs typeface="Segoe UI" panose="020B0502040204020203" pitchFamily="34" charset="0"/>
              </a:rPr>
              <a:t>Azure Files Authentication</a:t>
            </a:r>
          </a:p>
          <a:p>
            <a:pPr marL="0" indent="0">
              <a:spcAft>
                <a:spcPts val="1800"/>
              </a:spcAft>
              <a:buNone/>
            </a:pPr>
            <a:r>
              <a:rPr lang="en-US" dirty="0">
                <a:latin typeface="Segoe UI" panose="020B0502040204020203" pitchFamily="34" charset="0"/>
                <a:cs typeface="Segoe UI" panose="020B0502040204020203" pitchFamily="34" charset="0"/>
              </a:rPr>
              <a:t>Secure Transfer Required</a:t>
            </a:r>
          </a:p>
        </p:txBody>
      </p:sp>
      <p:pic>
        <p:nvPicPr>
          <p:cNvPr id="6" name="Picture 5">
            <a:extLst>
              <a:ext uri="{FF2B5EF4-FFF2-40B4-BE49-F238E27FC236}">
                <a16:creationId xmlns:a16="http://schemas.microsoft.com/office/drawing/2014/main" id="{81F33713-2DE3-4A7A-9989-46D0B10D2B6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41446" y="533631"/>
            <a:ext cx="700088" cy="1356085"/>
          </a:xfrm>
          <a:prstGeom prst="rect">
            <a:avLst/>
          </a:prstGeom>
        </p:spPr>
      </p:pic>
      <p:pic>
        <p:nvPicPr>
          <p:cNvPr id="7" name="Picture 6">
            <a:extLst>
              <a:ext uri="{FF2B5EF4-FFF2-40B4-BE49-F238E27FC236}">
                <a16:creationId xmlns:a16="http://schemas.microsoft.com/office/drawing/2014/main" id="{7808AF6F-A9BA-4569-B61F-E76849DCE9B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19210" y="650387"/>
            <a:ext cx="376417" cy="384218"/>
          </a:xfrm>
          <a:prstGeom prst="rect">
            <a:avLst/>
          </a:prstGeom>
        </p:spPr>
      </p:pic>
      <p:pic>
        <p:nvPicPr>
          <p:cNvPr id="8" name="Picture 5">
            <a:extLst>
              <a:ext uri="{FF2B5EF4-FFF2-40B4-BE49-F238E27FC236}">
                <a16:creationId xmlns:a16="http://schemas.microsoft.com/office/drawing/2014/main" id="{D7FB9941-39E6-4885-8CDF-A5824D5B5780}"/>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344" y="1374801"/>
            <a:ext cx="418096" cy="398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A7D144B-0CC3-4951-B531-D206ECC9E3C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5436" y="2006472"/>
            <a:ext cx="700088" cy="1356085"/>
          </a:xfrm>
          <a:prstGeom prst="rect">
            <a:avLst/>
          </a:prstGeom>
        </p:spPr>
      </p:pic>
      <p:pic>
        <p:nvPicPr>
          <p:cNvPr id="10" name="Picture 9">
            <a:extLst>
              <a:ext uri="{FF2B5EF4-FFF2-40B4-BE49-F238E27FC236}">
                <a16:creationId xmlns:a16="http://schemas.microsoft.com/office/drawing/2014/main" id="{BE9F7B92-B504-4D9B-B4EC-EE74686BCC4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85249" y="3469243"/>
            <a:ext cx="700088" cy="1356085"/>
          </a:xfrm>
          <a:prstGeom prst="rect">
            <a:avLst/>
          </a:prstGeom>
        </p:spPr>
      </p:pic>
      <p:pic>
        <p:nvPicPr>
          <p:cNvPr id="12" name="Picture 11">
            <a:extLst>
              <a:ext uri="{FF2B5EF4-FFF2-40B4-BE49-F238E27FC236}">
                <a16:creationId xmlns:a16="http://schemas.microsoft.com/office/drawing/2014/main" id="{C65F0910-A3FC-41C4-8205-7D030C3635C0}"/>
              </a:ext>
              <a:ext uri="{C183D7F6-B498-43B3-948B-1728B52AA6E4}">
                <adec:decorative xmlns:adec="http://schemas.microsoft.com/office/drawing/2017/decorative" val="1"/>
              </a:ext>
            </a:extLst>
          </p:cNvPr>
          <p:cNvPicPr>
            <a:picLocks noChangeAspect="1"/>
          </p:cNvPicPr>
          <p:nvPr/>
        </p:nvPicPr>
        <p:blipFill>
          <a:blip r:embed="rId6"/>
          <a:srcRect/>
          <a:stretch/>
        </p:blipFill>
        <p:spPr>
          <a:xfrm>
            <a:off x="3836410" y="3586240"/>
            <a:ext cx="378139" cy="360108"/>
          </a:xfrm>
          <a:prstGeom prst="rect">
            <a:avLst/>
          </a:prstGeom>
        </p:spPr>
      </p:pic>
      <p:pic>
        <p:nvPicPr>
          <p:cNvPr id="14" name="Picture 13">
            <a:extLst>
              <a:ext uri="{FF2B5EF4-FFF2-40B4-BE49-F238E27FC236}">
                <a16:creationId xmlns:a16="http://schemas.microsoft.com/office/drawing/2014/main" id="{7C1FEF7F-7DB1-40AC-AEA7-C2AA45C03297}"/>
              </a:ext>
              <a:ext uri="{C183D7F6-B498-43B3-948B-1728B52AA6E4}">
                <adec:decorative xmlns:adec="http://schemas.microsoft.com/office/drawing/2017/decorative" val="1"/>
              </a:ext>
            </a:extLst>
          </p:cNvPr>
          <p:cNvPicPr>
            <a:picLocks noChangeAspect="1"/>
          </p:cNvPicPr>
          <p:nvPr/>
        </p:nvPicPr>
        <p:blipFill>
          <a:blip r:embed="rId7"/>
          <a:srcRect/>
          <a:stretch/>
        </p:blipFill>
        <p:spPr>
          <a:xfrm>
            <a:off x="3859900" y="4327729"/>
            <a:ext cx="378139" cy="360108"/>
          </a:xfrm>
          <a:prstGeom prst="rect">
            <a:avLst/>
          </a:prstGeom>
        </p:spPr>
      </p:pic>
      <p:pic>
        <p:nvPicPr>
          <p:cNvPr id="15" name="Picture 14">
            <a:extLst>
              <a:ext uri="{FF2B5EF4-FFF2-40B4-BE49-F238E27FC236}">
                <a16:creationId xmlns:a16="http://schemas.microsoft.com/office/drawing/2014/main" id="{101DE540-6E94-4255-B9D8-EABB384E4190}"/>
              </a:ext>
              <a:ext uri="{C183D7F6-B498-43B3-948B-1728B52AA6E4}">
                <adec:decorative xmlns:adec="http://schemas.microsoft.com/office/drawing/2017/decorative" val="1"/>
              </a:ext>
            </a:extLst>
          </p:cNvPr>
          <p:cNvPicPr>
            <a:picLocks noChangeAspect="1"/>
          </p:cNvPicPr>
          <p:nvPr/>
        </p:nvPicPr>
        <p:blipFill>
          <a:blip r:embed="rId8"/>
          <a:srcRect/>
          <a:stretch/>
        </p:blipFill>
        <p:spPr>
          <a:xfrm>
            <a:off x="3831772" y="2113157"/>
            <a:ext cx="373668" cy="355850"/>
          </a:xfrm>
          <a:prstGeom prst="rect">
            <a:avLst/>
          </a:prstGeom>
        </p:spPr>
      </p:pic>
      <p:pic>
        <p:nvPicPr>
          <p:cNvPr id="17" name="Picture 4">
            <a:extLst>
              <a:ext uri="{FF2B5EF4-FFF2-40B4-BE49-F238E27FC236}">
                <a16:creationId xmlns:a16="http://schemas.microsoft.com/office/drawing/2014/main" id="{F3596152-345B-43AB-9EF9-9C226D505552}"/>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6386" y="2905402"/>
            <a:ext cx="298186" cy="29057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380A18E-A0AE-45EB-AE46-EFA6D6C4A209}"/>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3635953" y="4857658"/>
            <a:ext cx="847725" cy="742950"/>
          </a:xfrm>
          <a:prstGeom prst="rect">
            <a:avLst/>
          </a:prstGeom>
        </p:spPr>
      </p:pic>
      <p:pic>
        <p:nvPicPr>
          <p:cNvPr id="16" name="Picture 3">
            <a:extLst>
              <a:ext uri="{FF2B5EF4-FFF2-40B4-BE49-F238E27FC236}">
                <a16:creationId xmlns:a16="http://schemas.microsoft.com/office/drawing/2014/main" id="{AE25D547-C851-40DF-BE31-32D9D4E8E10D}"/>
              </a:ext>
              <a:ext uri="{C183D7F6-B498-43B3-948B-1728B52AA6E4}">
                <adec:decorative xmlns:adec="http://schemas.microsoft.com/office/drawing/2017/decorative" val="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18728" y="5093820"/>
            <a:ext cx="305121" cy="2839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a:extLst>
              <a:ext uri="{FF2B5EF4-FFF2-40B4-BE49-F238E27FC236}">
                <a16:creationId xmlns:a16="http://schemas.microsoft.com/office/drawing/2014/main" id="{CB4747CE-27EC-46FA-BD24-42E26C3CBC86}"/>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3698697" y="5608461"/>
            <a:ext cx="688269" cy="735188"/>
          </a:xfrm>
          <a:prstGeom prst="rect">
            <a:avLst/>
          </a:prstGeom>
        </p:spPr>
      </p:pic>
    </p:spTree>
    <p:extLst>
      <p:ext uri="{BB962C8B-B14F-4D97-AF65-F5344CB8AC3E}">
        <p14:creationId xmlns:p14="http://schemas.microsoft.com/office/powerpoint/2010/main" val="3444442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 Sovereignty</a:t>
            </a:r>
          </a:p>
        </p:txBody>
      </p:sp>
      <p:sp>
        <p:nvSpPr>
          <p:cNvPr id="4" name="Rectangle 3">
            <a:extLst>
              <a:ext uri="{FF2B5EF4-FFF2-40B4-BE49-F238E27FC236}">
                <a16:creationId xmlns:a16="http://schemas.microsoft.com/office/drawing/2014/main" id="{BD98C330-2479-46A6-A0B3-3CDE0E1F6835}"/>
              </a:ext>
            </a:extLst>
          </p:cNvPr>
          <p:cNvSpPr/>
          <p:nvPr/>
        </p:nvSpPr>
        <p:spPr>
          <a:xfrm>
            <a:off x="647278" y="1179533"/>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Physical isolation</a:t>
            </a:r>
          </a:p>
        </p:txBody>
      </p:sp>
      <p:sp>
        <p:nvSpPr>
          <p:cNvPr id="7" name="Rectangle 6">
            <a:extLst>
              <a:ext uri="{FF2B5EF4-FFF2-40B4-BE49-F238E27FC236}">
                <a16:creationId xmlns:a16="http://schemas.microsoft.com/office/drawing/2014/main" id="{35117356-58D6-48A8-93A6-920652AC07C9}"/>
              </a:ext>
            </a:extLst>
          </p:cNvPr>
          <p:cNvSpPr/>
          <p:nvPr/>
        </p:nvSpPr>
        <p:spPr>
          <a:xfrm>
            <a:off x="647277" y="2242478"/>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Platform-provided replication</a:t>
            </a:r>
          </a:p>
        </p:txBody>
      </p:sp>
      <p:sp>
        <p:nvSpPr>
          <p:cNvPr id="9" name="Rectangle 8">
            <a:extLst>
              <a:ext uri="{FF2B5EF4-FFF2-40B4-BE49-F238E27FC236}">
                <a16:creationId xmlns:a16="http://schemas.microsoft.com/office/drawing/2014/main" id="{F9C97BFD-4806-4E77-A174-69FEA71AB6E3}"/>
              </a:ext>
            </a:extLst>
          </p:cNvPr>
          <p:cNvSpPr/>
          <p:nvPr/>
        </p:nvSpPr>
        <p:spPr>
          <a:xfrm>
            <a:off x="647277" y="3305423"/>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Region recovery order</a:t>
            </a:r>
          </a:p>
        </p:txBody>
      </p:sp>
      <p:sp>
        <p:nvSpPr>
          <p:cNvPr id="10" name="Rectangle 9">
            <a:extLst>
              <a:ext uri="{FF2B5EF4-FFF2-40B4-BE49-F238E27FC236}">
                <a16:creationId xmlns:a16="http://schemas.microsoft.com/office/drawing/2014/main" id="{711B7E49-163F-4CA6-90AC-A9C8DC99E34A}"/>
              </a:ext>
            </a:extLst>
          </p:cNvPr>
          <p:cNvSpPr/>
          <p:nvPr/>
        </p:nvSpPr>
        <p:spPr>
          <a:xfrm>
            <a:off x="647276" y="4368368"/>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Sequential updates</a:t>
            </a:r>
          </a:p>
        </p:txBody>
      </p:sp>
      <p:sp>
        <p:nvSpPr>
          <p:cNvPr id="14" name="Rectangle 13">
            <a:extLst>
              <a:ext uri="{FF2B5EF4-FFF2-40B4-BE49-F238E27FC236}">
                <a16:creationId xmlns:a16="http://schemas.microsoft.com/office/drawing/2014/main" id="{398C1A04-FDC9-44CA-8E37-63348FFE485C}"/>
              </a:ext>
            </a:extLst>
          </p:cNvPr>
          <p:cNvSpPr/>
          <p:nvPr/>
        </p:nvSpPr>
        <p:spPr>
          <a:xfrm>
            <a:off x="647276" y="5429099"/>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Data residency</a:t>
            </a:r>
          </a:p>
        </p:txBody>
      </p:sp>
      <p:grpSp>
        <p:nvGrpSpPr>
          <p:cNvPr id="27" name="Group 26" descr="Datacenters are located in regions, regions are paired and located in geogrraphies. ">
            <a:extLst>
              <a:ext uri="{FF2B5EF4-FFF2-40B4-BE49-F238E27FC236}">
                <a16:creationId xmlns:a16="http://schemas.microsoft.com/office/drawing/2014/main" id="{367A7721-0F0B-4E6A-846C-8204D711A99D}"/>
              </a:ext>
            </a:extLst>
          </p:cNvPr>
          <p:cNvGrpSpPr/>
          <p:nvPr/>
        </p:nvGrpSpPr>
        <p:grpSpPr>
          <a:xfrm>
            <a:off x="5823773" y="1507254"/>
            <a:ext cx="5770568" cy="3607764"/>
            <a:chOff x="6578481" y="1419190"/>
            <a:chExt cx="5550544" cy="3470205"/>
          </a:xfrm>
        </p:grpSpPr>
        <p:pic>
          <p:nvPicPr>
            <p:cNvPr id="2" name="Graphic 1">
              <a:extLst>
                <a:ext uri="{FF2B5EF4-FFF2-40B4-BE49-F238E27FC236}">
                  <a16:creationId xmlns:a16="http://schemas.microsoft.com/office/drawing/2014/main" id="{16F772A0-533E-49D3-9887-FE1A30FE815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54163" y="2654809"/>
              <a:ext cx="1434655" cy="1434655"/>
            </a:xfrm>
            <a:prstGeom prst="rect">
              <a:avLst/>
            </a:prstGeom>
          </p:spPr>
        </p:pic>
        <p:sp>
          <p:nvSpPr>
            <p:cNvPr id="3" name="Rectangle 2">
              <a:extLst>
                <a:ext uri="{FF2B5EF4-FFF2-40B4-BE49-F238E27FC236}">
                  <a16:creationId xmlns:a16="http://schemas.microsoft.com/office/drawing/2014/main" id="{E1D2A622-9E53-4B2F-9B25-F9958CE53BE3}"/>
                </a:ext>
              </a:extLst>
            </p:cNvPr>
            <p:cNvSpPr/>
            <p:nvPr/>
          </p:nvSpPr>
          <p:spPr bwMode="auto">
            <a:xfrm>
              <a:off x="6930836" y="2457736"/>
              <a:ext cx="2281311" cy="2085739"/>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C6A5DBA3-9F49-4AA1-9D5E-4B931F02959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47482" y="2654809"/>
              <a:ext cx="1434655" cy="1434655"/>
            </a:xfrm>
            <a:prstGeom prst="rect">
              <a:avLst/>
            </a:prstGeom>
          </p:spPr>
        </p:pic>
        <p:sp>
          <p:nvSpPr>
            <p:cNvPr id="8" name="Rectangle 7">
              <a:extLst>
                <a:ext uri="{FF2B5EF4-FFF2-40B4-BE49-F238E27FC236}">
                  <a16:creationId xmlns:a16="http://schemas.microsoft.com/office/drawing/2014/main" id="{6F3DA4E7-B07B-4505-B8BA-AE3A134DB7CD}"/>
                </a:ext>
              </a:extLst>
            </p:cNvPr>
            <p:cNvSpPr/>
            <p:nvPr/>
          </p:nvSpPr>
          <p:spPr bwMode="auto">
            <a:xfrm>
              <a:off x="9524155" y="2457736"/>
              <a:ext cx="2281311" cy="2085739"/>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952C73D-9F80-4909-A9E7-76991F723E96}"/>
                </a:ext>
              </a:extLst>
            </p:cNvPr>
            <p:cNvSpPr txBox="1"/>
            <p:nvPr/>
          </p:nvSpPr>
          <p:spPr>
            <a:xfrm>
              <a:off x="7354163" y="4035961"/>
              <a:ext cx="1590661" cy="363946"/>
            </a:xfrm>
            <a:prstGeom prst="rect">
              <a:avLst/>
            </a:prstGeom>
            <a:noFill/>
          </p:spPr>
          <p:txBody>
            <a:bodyPr wrap="square">
              <a:spAutoFit/>
            </a:bodyPr>
            <a:lstStyle/>
            <a:p>
              <a:r>
                <a:rPr lang="en-US" dirty="0">
                  <a:latin typeface="+mn-lt"/>
                </a:rPr>
                <a:t>Datacenter(s)</a:t>
              </a:r>
              <a:endParaRPr lang="en-US" dirty="0"/>
            </a:p>
          </p:txBody>
        </p:sp>
        <p:sp>
          <p:nvSpPr>
            <p:cNvPr id="11" name="TextBox 10">
              <a:extLst>
                <a:ext uri="{FF2B5EF4-FFF2-40B4-BE49-F238E27FC236}">
                  <a16:creationId xmlns:a16="http://schemas.microsoft.com/office/drawing/2014/main" id="{61B5942B-F1CB-418A-B4BD-DF8AD9E167D6}"/>
                </a:ext>
              </a:extLst>
            </p:cNvPr>
            <p:cNvSpPr txBox="1"/>
            <p:nvPr/>
          </p:nvSpPr>
          <p:spPr>
            <a:xfrm>
              <a:off x="9986527" y="4016759"/>
              <a:ext cx="1590661" cy="363946"/>
            </a:xfrm>
            <a:prstGeom prst="rect">
              <a:avLst/>
            </a:prstGeom>
            <a:noFill/>
          </p:spPr>
          <p:txBody>
            <a:bodyPr wrap="square">
              <a:spAutoFit/>
            </a:bodyPr>
            <a:lstStyle/>
            <a:p>
              <a:r>
                <a:rPr lang="en-US" dirty="0">
                  <a:latin typeface="+mn-lt"/>
                </a:rPr>
                <a:t>Datacenter(s)</a:t>
              </a:r>
              <a:endParaRPr lang="en-US" dirty="0"/>
            </a:p>
          </p:txBody>
        </p:sp>
        <p:sp>
          <p:nvSpPr>
            <p:cNvPr id="16" name="TextBox 15">
              <a:extLst>
                <a:ext uri="{FF2B5EF4-FFF2-40B4-BE49-F238E27FC236}">
                  <a16:creationId xmlns:a16="http://schemas.microsoft.com/office/drawing/2014/main" id="{9ECC0503-D82D-4A21-A581-D73113BBB52C}"/>
                </a:ext>
              </a:extLst>
            </p:cNvPr>
            <p:cNvSpPr txBox="1"/>
            <p:nvPr/>
          </p:nvSpPr>
          <p:spPr>
            <a:xfrm>
              <a:off x="6983735" y="2225477"/>
              <a:ext cx="988926" cy="363946"/>
            </a:xfrm>
            <a:prstGeom prst="rect">
              <a:avLst/>
            </a:prstGeom>
            <a:solidFill>
              <a:schemeClr val="bg1"/>
            </a:solidFill>
          </p:spPr>
          <p:txBody>
            <a:bodyPr wrap="square">
              <a:spAutoFit/>
            </a:bodyPr>
            <a:lstStyle/>
            <a:p>
              <a:r>
                <a:rPr lang="en-US" dirty="0">
                  <a:latin typeface="+mn-lt"/>
                </a:rPr>
                <a:t>Region</a:t>
              </a:r>
              <a:endParaRPr lang="en-US" dirty="0"/>
            </a:p>
          </p:txBody>
        </p:sp>
        <p:sp>
          <p:nvSpPr>
            <p:cNvPr id="15" name="TextBox 14">
              <a:extLst>
                <a:ext uri="{FF2B5EF4-FFF2-40B4-BE49-F238E27FC236}">
                  <a16:creationId xmlns:a16="http://schemas.microsoft.com/office/drawing/2014/main" id="{966975FC-7B24-4D54-A622-93991DBC9B3C}"/>
                </a:ext>
              </a:extLst>
            </p:cNvPr>
            <p:cNvSpPr txBox="1"/>
            <p:nvPr/>
          </p:nvSpPr>
          <p:spPr>
            <a:xfrm>
              <a:off x="9649348" y="2248148"/>
              <a:ext cx="988926" cy="363946"/>
            </a:xfrm>
            <a:prstGeom prst="rect">
              <a:avLst/>
            </a:prstGeom>
            <a:solidFill>
              <a:schemeClr val="bg1"/>
            </a:solidFill>
          </p:spPr>
          <p:txBody>
            <a:bodyPr wrap="square">
              <a:spAutoFit/>
            </a:bodyPr>
            <a:lstStyle/>
            <a:p>
              <a:r>
                <a:rPr lang="en-US" dirty="0">
                  <a:latin typeface="+mn-lt"/>
                </a:rPr>
                <a:t>Region</a:t>
              </a:r>
              <a:endParaRPr lang="en-US" dirty="0"/>
            </a:p>
          </p:txBody>
        </p:sp>
        <p:sp>
          <p:nvSpPr>
            <p:cNvPr id="20" name="Rectangle 19">
              <a:extLst>
                <a:ext uri="{FF2B5EF4-FFF2-40B4-BE49-F238E27FC236}">
                  <a16:creationId xmlns:a16="http://schemas.microsoft.com/office/drawing/2014/main" id="{76C17591-6C9B-4D06-9DF2-F2E7DCC10F96}"/>
                </a:ext>
              </a:extLst>
            </p:cNvPr>
            <p:cNvSpPr/>
            <p:nvPr/>
          </p:nvSpPr>
          <p:spPr bwMode="auto">
            <a:xfrm>
              <a:off x="6735785" y="2087850"/>
              <a:ext cx="5226985" cy="262017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ACF0E395-60F6-4E6D-BA66-91DC505311E7}"/>
                </a:ext>
              </a:extLst>
            </p:cNvPr>
            <p:cNvSpPr txBox="1"/>
            <p:nvPr/>
          </p:nvSpPr>
          <p:spPr>
            <a:xfrm>
              <a:off x="8607283" y="1861531"/>
              <a:ext cx="1483987" cy="363946"/>
            </a:xfrm>
            <a:prstGeom prst="rect">
              <a:avLst/>
            </a:prstGeom>
            <a:solidFill>
              <a:schemeClr val="bg1"/>
            </a:solidFill>
          </p:spPr>
          <p:txBody>
            <a:bodyPr wrap="square">
              <a:spAutoFit/>
            </a:bodyPr>
            <a:lstStyle/>
            <a:p>
              <a:r>
                <a:rPr lang="en-US" dirty="0">
                  <a:latin typeface="+mn-lt"/>
                </a:rPr>
                <a:t>Regional Pair</a:t>
              </a:r>
              <a:endParaRPr lang="en-US" dirty="0"/>
            </a:p>
          </p:txBody>
        </p:sp>
        <p:sp>
          <p:nvSpPr>
            <p:cNvPr id="24" name="Rectangle 23">
              <a:extLst>
                <a:ext uri="{FF2B5EF4-FFF2-40B4-BE49-F238E27FC236}">
                  <a16:creationId xmlns:a16="http://schemas.microsoft.com/office/drawing/2014/main" id="{C4364F9C-BD1B-465C-93AF-69A56EB2F7DC}"/>
                </a:ext>
              </a:extLst>
            </p:cNvPr>
            <p:cNvSpPr/>
            <p:nvPr/>
          </p:nvSpPr>
          <p:spPr bwMode="auto">
            <a:xfrm>
              <a:off x="6578481" y="1609027"/>
              <a:ext cx="5550544" cy="3280368"/>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86C25C4E-6487-4598-9319-61721B1541D9}"/>
                </a:ext>
              </a:extLst>
            </p:cNvPr>
            <p:cNvSpPr txBox="1"/>
            <p:nvPr/>
          </p:nvSpPr>
          <p:spPr>
            <a:xfrm>
              <a:off x="8682853" y="1419190"/>
              <a:ext cx="1340200" cy="363946"/>
            </a:xfrm>
            <a:prstGeom prst="rect">
              <a:avLst/>
            </a:prstGeom>
            <a:solidFill>
              <a:schemeClr val="bg1"/>
            </a:solidFill>
          </p:spPr>
          <p:txBody>
            <a:bodyPr wrap="square">
              <a:spAutoFit/>
            </a:bodyPr>
            <a:lstStyle/>
            <a:p>
              <a:r>
                <a:rPr lang="en-US" dirty="0"/>
                <a:t>Geography</a:t>
              </a:r>
            </a:p>
          </p:txBody>
        </p:sp>
      </p:grpSp>
      <p:sp>
        <p:nvSpPr>
          <p:cNvPr id="29" name="TextBox 28">
            <a:extLst>
              <a:ext uri="{FF2B5EF4-FFF2-40B4-BE49-F238E27FC236}">
                <a16:creationId xmlns:a16="http://schemas.microsoft.com/office/drawing/2014/main" id="{3E09AD0B-3D48-428D-A929-653F5CB3B183}"/>
              </a:ext>
            </a:extLst>
          </p:cNvPr>
          <p:cNvSpPr txBox="1"/>
          <p:nvPr/>
        </p:nvSpPr>
        <p:spPr>
          <a:xfrm>
            <a:off x="6356450" y="5412471"/>
            <a:ext cx="4068157" cy="830997"/>
          </a:xfrm>
          <a:prstGeom prst="rect">
            <a:avLst/>
          </a:prstGeom>
          <a:noFill/>
        </p:spPr>
        <p:txBody>
          <a:bodyPr wrap="square">
            <a:spAutoFit/>
          </a:bodyPr>
          <a:lstStyle/>
          <a:p>
            <a:pPr lvl="1" algn="ctr"/>
            <a:r>
              <a:rPr lang="en-US" sz="2400" dirty="0"/>
              <a:t>Facilitates compliance with data location laws</a:t>
            </a:r>
            <a:endParaRPr lang="en-US" sz="1600" dirty="0"/>
          </a:p>
        </p:txBody>
      </p:sp>
      <p:sp>
        <p:nvSpPr>
          <p:cNvPr id="13" name="Rectangle 12">
            <a:extLst>
              <a:ext uri="{FF2B5EF4-FFF2-40B4-BE49-F238E27FC236}">
                <a16:creationId xmlns:a16="http://schemas.microsoft.com/office/drawing/2014/main" id="{66CE2BA6-038E-4877-8045-F7517BCE891B}"/>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303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CDD2-5621-40F1-8BE4-2B042F8B5AE3}"/>
              </a:ext>
            </a:extLst>
          </p:cNvPr>
          <p:cNvSpPr>
            <a:spLocks noGrp="1"/>
          </p:cNvSpPr>
          <p:nvPr>
            <p:ph type="title"/>
          </p:nvPr>
        </p:nvSpPr>
        <p:spPr/>
        <p:txBody>
          <a:bodyPr/>
          <a:lstStyle/>
          <a:p>
            <a:r>
              <a:rPr lang="en-US" dirty="0"/>
              <a:t>Azure Storage Access</a:t>
            </a:r>
          </a:p>
        </p:txBody>
      </p:sp>
      <p:graphicFrame>
        <p:nvGraphicFramePr>
          <p:cNvPr id="4" name="Table 4">
            <a:extLst>
              <a:ext uri="{FF2B5EF4-FFF2-40B4-BE49-F238E27FC236}">
                <a16:creationId xmlns:a16="http://schemas.microsoft.com/office/drawing/2014/main" id="{300F812F-2E50-4CCA-B28E-8FFA10F03DCA}"/>
              </a:ext>
            </a:extLst>
          </p:cNvPr>
          <p:cNvGraphicFramePr>
            <a:graphicFrameLocks noGrp="1"/>
          </p:cNvGraphicFramePr>
          <p:nvPr>
            <p:extLst>
              <p:ext uri="{D42A27DB-BD31-4B8C-83A1-F6EECF244321}">
                <p14:modId xmlns:p14="http://schemas.microsoft.com/office/powerpoint/2010/main" val="1984291018"/>
              </p:ext>
            </p:extLst>
          </p:nvPr>
        </p:nvGraphicFramePr>
        <p:xfrm>
          <a:off x="618407" y="2621144"/>
          <a:ext cx="11018520" cy="3341123"/>
        </p:xfrm>
        <a:graphic>
          <a:graphicData uri="http://schemas.openxmlformats.org/drawingml/2006/table">
            <a:tbl>
              <a:tblPr firstRow="1" bandRow="1">
                <a:tableStyleId>{5C22544A-7EE6-4342-B048-85BDC9FD1C3A}</a:tableStyleId>
              </a:tblPr>
              <a:tblGrid>
                <a:gridCol w="1464057">
                  <a:extLst>
                    <a:ext uri="{9D8B030D-6E8A-4147-A177-3AD203B41FA5}">
                      <a16:colId xmlns:a16="http://schemas.microsoft.com/office/drawing/2014/main" val="554516788"/>
                    </a:ext>
                  </a:extLst>
                </a:gridCol>
                <a:gridCol w="1950720">
                  <a:extLst>
                    <a:ext uri="{9D8B030D-6E8A-4147-A177-3AD203B41FA5}">
                      <a16:colId xmlns:a16="http://schemas.microsoft.com/office/drawing/2014/main" val="1867023148"/>
                    </a:ext>
                  </a:extLst>
                </a:gridCol>
                <a:gridCol w="1778000">
                  <a:extLst>
                    <a:ext uri="{9D8B030D-6E8A-4147-A177-3AD203B41FA5}">
                      <a16:colId xmlns:a16="http://schemas.microsoft.com/office/drawing/2014/main" val="2858168876"/>
                    </a:ext>
                  </a:extLst>
                </a:gridCol>
                <a:gridCol w="1930400">
                  <a:extLst>
                    <a:ext uri="{9D8B030D-6E8A-4147-A177-3AD203B41FA5}">
                      <a16:colId xmlns:a16="http://schemas.microsoft.com/office/drawing/2014/main" val="2600465879"/>
                    </a:ext>
                  </a:extLst>
                </a:gridCol>
                <a:gridCol w="1940560">
                  <a:extLst>
                    <a:ext uri="{9D8B030D-6E8A-4147-A177-3AD203B41FA5}">
                      <a16:colId xmlns:a16="http://schemas.microsoft.com/office/drawing/2014/main" val="3344414388"/>
                    </a:ext>
                  </a:extLst>
                </a:gridCol>
                <a:gridCol w="1954783">
                  <a:extLst>
                    <a:ext uri="{9D8B030D-6E8A-4147-A177-3AD203B41FA5}">
                      <a16:colId xmlns:a16="http://schemas.microsoft.com/office/drawing/2014/main" val="2040653361"/>
                    </a:ext>
                  </a:extLst>
                </a:gridCol>
              </a:tblGrid>
              <a:tr h="0">
                <a:tc>
                  <a:txBody>
                    <a:bodyPr/>
                    <a:lstStyle/>
                    <a:p>
                      <a:pPr algn="ctr" fontAlgn="t"/>
                      <a:r>
                        <a:rPr lang="en-US" sz="1800" b="0" u="none" kern="1200" dirty="0">
                          <a:solidFill>
                            <a:schemeClr val="bg1"/>
                          </a:solidFill>
                          <a:effectLst/>
                          <a:latin typeface="+mn-lt"/>
                          <a:ea typeface="+mn-ea"/>
                          <a:cs typeface="+mn-cs"/>
                        </a:rPr>
                        <a:t>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t"/>
                      <a:r>
                        <a:rPr lang="en-US" b="0" u="none" dirty="0">
                          <a:solidFill>
                            <a:schemeClr val="bg1"/>
                          </a:solidFill>
                          <a:effectLst/>
                        </a:rPr>
                        <a:t>Storage Account Shared 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t"/>
                      <a:r>
                        <a:rPr lang="en-US" b="0" u="none" dirty="0">
                          <a:solidFill>
                            <a:schemeClr val="bg1"/>
                          </a:solidFill>
                          <a:effectLst/>
                        </a:rPr>
                        <a:t>Shared access signature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t"/>
                      <a:r>
                        <a:rPr lang="en-US" b="0" u="none" dirty="0">
                          <a:solidFill>
                            <a:schemeClr val="bg1"/>
                          </a:solidFill>
                          <a:effectLst/>
                        </a:rPr>
                        <a:t>Azure Active Directory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t"/>
                      <a:r>
                        <a:rPr lang="en-US" b="0" u="none" dirty="0">
                          <a:solidFill>
                            <a:schemeClr val="bg1"/>
                          </a:solidFill>
                          <a:effectLst/>
                        </a:rPr>
                        <a:t>Active Directory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t"/>
                      <a:r>
                        <a:rPr lang="en-US" b="0" u="none" dirty="0">
                          <a:solidFill>
                            <a:schemeClr val="bg1"/>
                          </a:solidFill>
                          <a:effectLst/>
                        </a:rPr>
                        <a:t>Anonymous public read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2276566073"/>
                  </a:ext>
                </a:extLst>
              </a:tr>
              <a:tr h="543761">
                <a:tc>
                  <a:txBody>
                    <a:bodyPr/>
                    <a:lstStyle/>
                    <a:p>
                      <a:pPr algn="l" fontAlgn="t"/>
                      <a:r>
                        <a:rPr lang="en-US" u="none" dirty="0">
                          <a:solidFill>
                            <a:schemeClr val="tx1"/>
                          </a:solidFill>
                          <a:effectLst/>
                        </a:rPr>
                        <a:t>Azure Blobs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t"/>
                      <a:r>
                        <a:rPr lang="en-US" u="none" strike="noStrike" dirty="0">
                          <a:solidFill>
                            <a:schemeClr val="tx1"/>
                          </a:solidFill>
                          <a:effectLst/>
                        </a:rPr>
                        <a:t>Supported</a:t>
                      </a:r>
                      <a:endParaRPr lang="en-US" u="none"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strike="noStrike" dirty="0">
                          <a:solidFill>
                            <a:schemeClr val="tx1"/>
                          </a:solidFill>
                          <a:effectLst/>
                        </a:rPr>
                        <a:t>Supported</a:t>
                      </a:r>
                      <a:endParaRPr lang="en-US" u="none"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strike="noStrike" dirty="0">
                          <a:solidFill>
                            <a:schemeClr val="tx1"/>
                          </a:solidFill>
                          <a:effectLst/>
                        </a:rPr>
                        <a:t>Supported</a:t>
                      </a:r>
                      <a:endParaRPr lang="en-US" u="none"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dirty="0">
                          <a:solidFill>
                            <a:schemeClr val="tx1"/>
                          </a:solidFill>
                          <a:effectLst/>
                        </a:rPr>
                        <a:t>Not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strike="noStrike" dirty="0">
                          <a:solidFill>
                            <a:schemeClr val="tx1"/>
                          </a:solidFill>
                          <a:effectLst/>
                        </a:rPr>
                        <a:t>Supported</a:t>
                      </a:r>
                      <a:endParaRPr lang="en-US" u="none"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730383"/>
                  </a:ext>
                </a:extLst>
              </a:tr>
              <a:tr h="1242882">
                <a:tc>
                  <a:txBody>
                    <a:bodyPr/>
                    <a:lstStyle/>
                    <a:p>
                      <a:pPr algn="l" fontAlgn="t"/>
                      <a:r>
                        <a:rPr lang="en-US" u="none" dirty="0">
                          <a:solidFill>
                            <a:schemeClr val="tx1"/>
                          </a:solidFill>
                          <a:effectLst/>
                        </a:rPr>
                        <a:t>Azure Files (SMB)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t"/>
                      <a:r>
                        <a:rPr lang="en-US" u="none" strike="noStrike" dirty="0">
                          <a:solidFill>
                            <a:schemeClr val="tx1"/>
                          </a:solidFill>
                          <a:effectLst/>
                        </a:rPr>
                        <a:t>Supported</a:t>
                      </a:r>
                      <a:endParaRPr lang="en-US" u="none"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dirty="0">
                          <a:solidFill>
                            <a:schemeClr val="tx1"/>
                          </a:solidFill>
                          <a:effectLst/>
                        </a:rPr>
                        <a:t>Not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strike="noStrike" dirty="0">
                          <a:solidFill>
                            <a:schemeClr val="tx1"/>
                          </a:solidFill>
                          <a:effectLst/>
                        </a:rPr>
                        <a:t>Supported, only with Azure AD Domain Services</a:t>
                      </a:r>
                      <a:endParaRPr lang="en-US" u="none"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strike="noStrike" dirty="0">
                          <a:solidFill>
                            <a:schemeClr val="tx1"/>
                          </a:solidFill>
                          <a:effectLst/>
                        </a:rPr>
                        <a:t>Supported, credentials must be synced to Azure AD</a:t>
                      </a:r>
                      <a:endParaRPr lang="en-US" u="none"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dirty="0">
                          <a:solidFill>
                            <a:schemeClr val="tx1"/>
                          </a:solidFill>
                          <a:effectLst/>
                        </a:rPr>
                        <a:t>Not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5055585"/>
                  </a:ext>
                </a:extLst>
              </a:tr>
              <a:tr h="543761">
                <a:tc>
                  <a:txBody>
                    <a:bodyPr/>
                    <a:lstStyle/>
                    <a:p>
                      <a:pPr algn="l" fontAlgn="t"/>
                      <a:r>
                        <a:rPr lang="en-US" u="none" dirty="0">
                          <a:solidFill>
                            <a:schemeClr val="tx1"/>
                          </a:solidFill>
                          <a:effectLst/>
                        </a:rPr>
                        <a:t>Azure Files (REST)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t"/>
                      <a:r>
                        <a:rPr lang="en-US" u="none" strike="noStrike" dirty="0">
                          <a:solidFill>
                            <a:schemeClr val="tx1"/>
                          </a:solidFill>
                          <a:effectLst/>
                        </a:rPr>
                        <a:t>Supported</a:t>
                      </a:r>
                      <a:endParaRPr lang="en-US" u="none"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strike="noStrike" dirty="0">
                          <a:solidFill>
                            <a:schemeClr val="tx1"/>
                          </a:solidFill>
                          <a:effectLst/>
                        </a:rPr>
                        <a:t>Supported</a:t>
                      </a:r>
                      <a:endParaRPr lang="en-US" u="none"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dirty="0">
                          <a:solidFill>
                            <a:schemeClr val="tx1"/>
                          </a:solidFill>
                          <a:effectLst/>
                        </a:rPr>
                        <a:t>Not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dirty="0">
                          <a:solidFill>
                            <a:schemeClr val="tx1"/>
                          </a:solidFill>
                          <a:effectLst/>
                        </a:rPr>
                        <a:t>Not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u="none" dirty="0">
                          <a:solidFill>
                            <a:schemeClr val="tx1"/>
                          </a:solidFill>
                          <a:effectLst/>
                        </a:rPr>
                        <a:t>Not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0522250"/>
                  </a:ext>
                </a:extLst>
              </a:tr>
            </a:tbl>
          </a:graphicData>
        </a:graphic>
      </p:graphicFrame>
      <p:sp>
        <p:nvSpPr>
          <p:cNvPr id="3" name="Text Placeholder 3">
            <a:extLst>
              <a:ext uri="{FF2B5EF4-FFF2-40B4-BE49-F238E27FC236}">
                <a16:creationId xmlns:a16="http://schemas.microsoft.com/office/drawing/2014/main" id="{C1187CD0-819C-41C8-BAED-AFDFF1275B81}"/>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Every storage request must be authorized. There are various authorization methods, including anonymous. </a:t>
            </a:r>
          </a:p>
        </p:txBody>
      </p:sp>
      <p:sp>
        <p:nvSpPr>
          <p:cNvPr id="6" name="Rectangle 5">
            <a:extLst>
              <a:ext uri="{FF2B5EF4-FFF2-40B4-BE49-F238E27FC236}">
                <a16:creationId xmlns:a16="http://schemas.microsoft.com/office/drawing/2014/main" id="{F0079B98-B870-4F2A-B4DB-D5A313B751C0}"/>
              </a:ext>
              <a:ext uri="{C183D7F6-B498-43B3-948B-1728B52AA6E4}">
                <adec:decorative xmlns:adec="http://schemas.microsoft.com/office/drawing/2017/decorative" val="1"/>
              </a:ext>
            </a:extLst>
          </p:cNvPr>
          <p:cNvSpPr/>
          <p:nvPr/>
        </p:nvSpPr>
        <p:spPr bwMode="auto">
          <a:xfrm>
            <a:off x="422031" y="2240782"/>
            <a:ext cx="11446509" cy="411887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49964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Segoe UI"/>
              </a:rPr>
              <a:t>Azure </a:t>
            </a:r>
            <a:r>
              <a:rPr lang="en-US" dirty="0">
                <a:cs typeface="Segoe UI"/>
              </a:rPr>
              <a:t>Key Vault</a:t>
            </a:r>
          </a:p>
        </p:txBody>
      </p:sp>
      <p:pic>
        <p:nvPicPr>
          <p:cNvPr id="4" name="Picture 4">
            <a:extLst>
              <a:ext uri="{FF2B5EF4-FFF2-40B4-BE49-F238E27FC236}">
                <a16:creationId xmlns:a16="http://schemas.microsoft.com/office/drawing/2014/main" id="{7F574CAE-204D-44E9-9399-B1518719568F}"/>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0222" y="2561671"/>
            <a:ext cx="1309148" cy="22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6342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Shared Access Signatures</a:t>
            </a:r>
          </a:p>
        </p:txBody>
      </p:sp>
      <p:sp>
        <p:nvSpPr>
          <p:cNvPr id="2" name="Rectangle 1">
            <a:extLst>
              <a:ext uri="{FF2B5EF4-FFF2-40B4-BE49-F238E27FC236}">
                <a16:creationId xmlns:a16="http://schemas.microsoft.com/office/drawing/2014/main" id="{0E1412E2-2FBD-417A-B3E0-33A439AE7422}"/>
              </a:ext>
            </a:extLst>
          </p:cNvPr>
          <p:cNvSpPr/>
          <p:nvPr/>
        </p:nvSpPr>
        <p:spPr>
          <a:xfrm>
            <a:off x="588263" y="1181342"/>
            <a:ext cx="4852981"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Digitally signed URIs of target storage resources</a:t>
            </a:r>
          </a:p>
        </p:txBody>
      </p:sp>
      <p:sp>
        <p:nvSpPr>
          <p:cNvPr id="3" name="Rectangle 2">
            <a:extLst>
              <a:ext uri="{FF2B5EF4-FFF2-40B4-BE49-F238E27FC236}">
                <a16:creationId xmlns:a16="http://schemas.microsoft.com/office/drawing/2014/main" id="{D9DF679C-49BC-414C-8957-F32DCB28FCDB}"/>
              </a:ext>
            </a:extLst>
          </p:cNvPr>
          <p:cNvSpPr/>
          <p:nvPr/>
        </p:nvSpPr>
        <p:spPr>
          <a:xfrm>
            <a:off x="588262" y="2244287"/>
            <a:ext cx="4852981"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Grants access to clients without sharing your storage account keys</a:t>
            </a:r>
          </a:p>
        </p:txBody>
      </p:sp>
      <p:sp>
        <p:nvSpPr>
          <p:cNvPr id="4" name="Rectangle 3">
            <a:extLst>
              <a:ext uri="{FF2B5EF4-FFF2-40B4-BE49-F238E27FC236}">
                <a16:creationId xmlns:a16="http://schemas.microsoft.com/office/drawing/2014/main" id="{598B5232-BF52-46F8-BB0B-B81140E6D415}"/>
              </a:ext>
            </a:extLst>
          </p:cNvPr>
          <p:cNvSpPr/>
          <p:nvPr/>
        </p:nvSpPr>
        <p:spPr>
          <a:xfrm>
            <a:off x="588260" y="3307232"/>
            <a:ext cx="4852981" cy="156294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lang="en-US" sz="2000" kern="0" dirty="0">
                <a:latin typeface="Segoe UI"/>
                <a:ea typeface="+mn-ea"/>
                <a:cs typeface="+mn-cs"/>
              </a:rPr>
              <a:t>SAS types:</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lang="en-US" sz="1800" kern="0" dirty="0">
                <a:latin typeface="Segoe UI"/>
                <a:ea typeface="+mn-ea"/>
                <a:cs typeface="+mn-cs"/>
              </a:rPr>
              <a:t>Account – multiple storage service</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lang="en-US" sz="1800" kern="0" dirty="0">
                <a:latin typeface="Segoe UI"/>
                <a:ea typeface="+mn-ea"/>
                <a:cs typeface="+mn-cs"/>
              </a:rPr>
              <a:t>Service – single storage service</a:t>
            </a:r>
          </a:p>
          <a:p>
            <a:pPr marL="342900" marR="0" lvl="0" indent="-3429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lang="en-US" sz="1800" kern="0" dirty="0">
                <a:latin typeface="Segoe UI"/>
                <a:ea typeface="+mn-ea"/>
                <a:cs typeface="+mn-cs"/>
              </a:rPr>
              <a:t>User delegation – blob only</a:t>
            </a:r>
          </a:p>
        </p:txBody>
      </p:sp>
      <p:sp>
        <p:nvSpPr>
          <p:cNvPr id="10" name="Rectangle 9">
            <a:extLst>
              <a:ext uri="{FF2B5EF4-FFF2-40B4-BE49-F238E27FC236}">
                <a16:creationId xmlns:a16="http://schemas.microsoft.com/office/drawing/2014/main" id="{AC93BF3B-1027-4210-8F5F-DF98A3A7B393}"/>
              </a:ext>
            </a:extLst>
          </p:cNvPr>
          <p:cNvSpPr/>
          <p:nvPr/>
        </p:nvSpPr>
        <p:spPr>
          <a:xfrm>
            <a:off x="588259" y="5002561"/>
            <a:ext cx="4852981" cy="103583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Configure permissions, start/expiry times, IP addresses, and allowed protocols</a:t>
            </a:r>
          </a:p>
        </p:txBody>
      </p:sp>
      <p:sp>
        <p:nvSpPr>
          <p:cNvPr id="12" name="Rectangle 11">
            <a:extLst>
              <a:ext uri="{FF2B5EF4-FFF2-40B4-BE49-F238E27FC236}">
                <a16:creationId xmlns:a16="http://schemas.microsoft.com/office/drawing/2014/main" id="{B26C76A3-4840-49AF-9E66-EACF92A28537}"/>
              </a:ext>
              <a:ext uri="{C183D7F6-B498-43B3-948B-1728B52AA6E4}">
                <adec:decorative xmlns:adec="http://schemas.microsoft.com/office/drawing/2017/decorative" val="1"/>
              </a:ext>
            </a:extLst>
          </p:cNvPr>
          <p:cNvSpPr/>
          <p:nvPr/>
        </p:nvSpPr>
        <p:spPr bwMode="auto">
          <a:xfrm>
            <a:off x="5746044" y="609601"/>
            <a:ext cx="6122496" cy="560097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Screenshot of the SAS Parameters page in the portal. ">
            <a:extLst>
              <a:ext uri="{FF2B5EF4-FFF2-40B4-BE49-F238E27FC236}">
                <a16:creationId xmlns:a16="http://schemas.microsoft.com/office/drawing/2014/main" id="{853DA715-2F14-4058-85CC-D4FB99B4BED6}"/>
              </a:ext>
            </a:extLst>
          </p:cNvPr>
          <p:cNvPicPr>
            <a:picLocks noChangeAspect="1"/>
          </p:cNvPicPr>
          <p:nvPr/>
        </p:nvPicPr>
        <p:blipFill>
          <a:blip r:embed="rId3"/>
          <a:stretch>
            <a:fillRect/>
          </a:stretch>
        </p:blipFill>
        <p:spPr>
          <a:xfrm>
            <a:off x="6005240" y="765234"/>
            <a:ext cx="5419115" cy="5289703"/>
          </a:xfrm>
          <a:prstGeom prst="rect">
            <a:avLst/>
          </a:prstGeom>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308E-C539-450D-8D93-A875B56B9007}"/>
              </a:ext>
            </a:extLst>
          </p:cNvPr>
          <p:cNvSpPr>
            <a:spLocks noGrp="1"/>
          </p:cNvSpPr>
          <p:nvPr>
            <p:ph type="title"/>
          </p:nvPr>
        </p:nvSpPr>
        <p:spPr/>
        <p:txBody>
          <a:bodyPr/>
          <a:lstStyle/>
          <a:p>
            <a:r>
              <a:rPr lang="en-US" dirty="0"/>
              <a:t>Azure AD Storage Authentication</a:t>
            </a:r>
          </a:p>
        </p:txBody>
      </p:sp>
      <p:sp>
        <p:nvSpPr>
          <p:cNvPr id="4" name="Rectangle 3">
            <a:extLst>
              <a:ext uri="{FF2B5EF4-FFF2-40B4-BE49-F238E27FC236}">
                <a16:creationId xmlns:a16="http://schemas.microsoft.com/office/drawing/2014/main" id="{B0A629B1-E896-4372-834D-AB848839D26D}"/>
              </a:ext>
            </a:extLst>
          </p:cNvPr>
          <p:cNvSpPr/>
          <p:nvPr/>
        </p:nvSpPr>
        <p:spPr>
          <a:xfrm>
            <a:off x="588263" y="1181342"/>
            <a:ext cx="5111500" cy="106666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Available for Blob and Queue storage</a:t>
            </a:r>
          </a:p>
        </p:txBody>
      </p:sp>
      <p:sp>
        <p:nvSpPr>
          <p:cNvPr id="6" name="Rectangle 5">
            <a:extLst>
              <a:ext uri="{FF2B5EF4-FFF2-40B4-BE49-F238E27FC236}">
                <a16:creationId xmlns:a16="http://schemas.microsoft.com/office/drawing/2014/main" id="{0C897CBE-E8FC-4EF4-AB6E-902F86EB0FDF}"/>
              </a:ext>
            </a:extLst>
          </p:cNvPr>
          <p:cNvSpPr/>
          <p:nvPr/>
        </p:nvSpPr>
        <p:spPr>
          <a:xfrm>
            <a:off x="588260" y="2514498"/>
            <a:ext cx="5111500" cy="109931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Several built-in roles including Data Owner, Data Contributor, and Data Reader</a:t>
            </a:r>
          </a:p>
        </p:txBody>
      </p:sp>
      <p:sp>
        <p:nvSpPr>
          <p:cNvPr id="8" name="Rectangle 7">
            <a:extLst>
              <a:ext uri="{FF2B5EF4-FFF2-40B4-BE49-F238E27FC236}">
                <a16:creationId xmlns:a16="http://schemas.microsoft.com/office/drawing/2014/main" id="{B05958A8-69BD-4ABF-9BB4-72D63EE66C50}"/>
              </a:ext>
            </a:extLst>
          </p:cNvPr>
          <p:cNvSpPr/>
          <p:nvPr/>
        </p:nvSpPr>
        <p:spPr>
          <a:xfrm>
            <a:off x="588262" y="3880301"/>
            <a:ext cx="5111500" cy="106666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lang="en-US" sz="2000" kern="0" dirty="0">
                <a:latin typeface="Segoe UI"/>
                <a:ea typeface="+mn-ea"/>
                <a:cs typeface="+mn-cs"/>
              </a:rPr>
              <a:t>Two-step process: authentication (token returned) and then authorization</a:t>
            </a:r>
            <a:endParaRPr kumimoji="0" lang="en-US" sz="2000" b="0" i="0" u="none" strike="noStrike" kern="0" cap="none" spc="0" normalizeH="0" baseline="0" noProof="0" dirty="0">
              <a:ln>
                <a:noFill/>
              </a:ln>
              <a:effectLst/>
              <a:uLnTx/>
              <a:uFillTx/>
              <a:latin typeface="Segoe UI"/>
              <a:ea typeface="+mn-ea"/>
              <a:cs typeface="+mn-cs"/>
            </a:endParaRPr>
          </a:p>
        </p:txBody>
      </p:sp>
      <p:sp>
        <p:nvSpPr>
          <p:cNvPr id="10" name="Rectangle 9">
            <a:extLst>
              <a:ext uri="{FF2B5EF4-FFF2-40B4-BE49-F238E27FC236}">
                <a16:creationId xmlns:a16="http://schemas.microsoft.com/office/drawing/2014/main" id="{609242BC-BFF5-4881-8A4E-3EE661472906}"/>
              </a:ext>
            </a:extLst>
          </p:cNvPr>
          <p:cNvSpPr/>
          <p:nvPr/>
        </p:nvSpPr>
        <p:spPr>
          <a:xfrm>
            <a:off x="588259" y="5213457"/>
            <a:ext cx="5111500" cy="11873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lang="en-US" sz="2000" kern="0" dirty="0">
                <a:latin typeface="Segoe UI"/>
                <a:ea typeface="+mn-ea"/>
                <a:cs typeface="+mn-cs"/>
              </a:rPr>
              <a:t>Scope from Management Group down to individual blob or queue</a:t>
            </a:r>
            <a:endParaRPr kumimoji="0" lang="en-US" sz="2000" b="0" i="0" u="none" strike="noStrike" kern="0" cap="none" spc="0" normalizeH="0" baseline="0" noProof="0" dirty="0">
              <a:ln>
                <a:noFill/>
              </a:ln>
              <a:effectLst/>
              <a:uLnTx/>
              <a:uFillTx/>
              <a:latin typeface="Segoe UI"/>
              <a:ea typeface="+mn-ea"/>
              <a:cs typeface="+mn-cs"/>
            </a:endParaRPr>
          </a:p>
        </p:txBody>
      </p:sp>
      <p:pic>
        <p:nvPicPr>
          <p:cNvPr id="18" name="Picture 17" descr="A Storage Blob Data Contributor and Reader are accessing storage. ">
            <a:extLst>
              <a:ext uri="{FF2B5EF4-FFF2-40B4-BE49-F238E27FC236}">
                <a16:creationId xmlns:a16="http://schemas.microsoft.com/office/drawing/2014/main" id="{F976A522-3F77-47CC-B63B-557370539155}"/>
              </a:ext>
            </a:extLst>
          </p:cNvPr>
          <p:cNvPicPr>
            <a:picLocks noChangeAspect="1"/>
          </p:cNvPicPr>
          <p:nvPr/>
        </p:nvPicPr>
        <p:blipFill>
          <a:blip r:embed="rId3"/>
          <a:stretch>
            <a:fillRect/>
          </a:stretch>
        </p:blipFill>
        <p:spPr>
          <a:xfrm>
            <a:off x="6579781" y="1346861"/>
            <a:ext cx="4791075" cy="4533900"/>
          </a:xfrm>
          <a:prstGeom prst="rect">
            <a:avLst/>
          </a:prstGeom>
        </p:spPr>
      </p:pic>
    </p:spTree>
    <p:extLst>
      <p:ext uri="{BB962C8B-B14F-4D97-AF65-F5344CB8AC3E}">
        <p14:creationId xmlns:p14="http://schemas.microsoft.com/office/powerpoint/2010/main" val="153473240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Storage Service Encryption</a:t>
            </a:r>
          </a:p>
        </p:txBody>
      </p:sp>
      <p:sp>
        <p:nvSpPr>
          <p:cNvPr id="6" name="Rectangle 5">
            <a:extLst>
              <a:ext uri="{FF2B5EF4-FFF2-40B4-BE49-F238E27FC236}">
                <a16:creationId xmlns:a16="http://schemas.microsoft.com/office/drawing/2014/main" id="{8A131A42-B8CC-49AC-8500-1176E5E60803}"/>
              </a:ext>
            </a:extLst>
          </p:cNvPr>
          <p:cNvSpPr/>
          <p:nvPr/>
        </p:nvSpPr>
        <p:spPr>
          <a:xfrm>
            <a:off x="588263" y="1191012"/>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Protects your data for security and compliance</a:t>
            </a:r>
          </a:p>
        </p:txBody>
      </p:sp>
      <p:sp>
        <p:nvSpPr>
          <p:cNvPr id="8" name="Rectangle 7">
            <a:extLst>
              <a:ext uri="{FF2B5EF4-FFF2-40B4-BE49-F238E27FC236}">
                <a16:creationId xmlns:a16="http://schemas.microsoft.com/office/drawing/2014/main" id="{5E34D24C-F0C2-4EAB-A7BE-878A05753C30}"/>
              </a:ext>
            </a:extLst>
          </p:cNvPr>
          <p:cNvSpPr/>
          <p:nvPr/>
        </p:nvSpPr>
        <p:spPr>
          <a:xfrm>
            <a:off x="588262" y="2253957"/>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Automatically encrypts and decrypts your data</a:t>
            </a:r>
          </a:p>
        </p:txBody>
      </p:sp>
      <p:sp>
        <p:nvSpPr>
          <p:cNvPr id="10" name="Rectangle 9">
            <a:extLst>
              <a:ext uri="{FF2B5EF4-FFF2-40B4-BE49-F238E27FC236}">
                <a16:creationId xmlns:a16="http://schemas.microsoft.com/office/drawing/2014/main" id="{82012F19-93B4-4097-836D-CC5C62C18E6D}"/>
              </a:ext>
            </a:extLst>
          </p:cNvPr>
          <p:cNvSpPr/>
          <p:nvPr/>
        </p:nvSpPr>
        <p:spPr>
          <a:xfrm>
            <a:off x="588262" y="3316902"/>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Encrypted through 256-bit AES encryption</a:t>
            </a:r>
          </a:p>
        </p:txBody>
      </p:sp>
      <p:sp>
        <p:nvSpPr>
          <p:cNvPr id="12" name="Rectangle 11">
            <a:extLst>
              <a:ext uri="{FF2B5EF4-FFF2-40B4-BE49-F238E27FC236}">
                <a16:creationId xmlns:a16="http://schemas.microsoft.com/office/drawing/2014/main" id="{52EB042A-69EA-4E8A-95F9-419C49A43893}"/>
              </a:ext>
            </a:extLst>
          </p:cNvPr>
          <p:cNvSpPr/>
          <p:nvPr/>
        </p:nvSpPr>
        <p:spPr>
          <a:xfrm>
            <a:off x="588261" y="4379847"/>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Is enabled for all new and existing storage accounts and cannot be disabled</a:t>
            </a:r>
          </a:p>
        </p:txBody>
      </p:sp>
      <p:sp>
        <p:nvSpPr>
          <p:cNvPr id="16" name="Rectangle 15">
            <a:extLst>
              <a:ext uri="{FF2B5EF4-FFF2-40B4-BE49-F238E27FC236}">
                <a16:creationId xmlns:a16="http://schemas.microsoft.com/office/drawing/2014/main" id="{9D75E267-7CDD-4B31-B192-5DE9153026A3}"/>
              </a:ext>
            </a:extLst>
          </p:cNvPr>
          <p:cNvSpPr/>
          <p:nvPr/>
        </p:nvSpPr>
        <p:spPr>
          <a:xfrm>
            <a:off x="588261" y="5435733"/>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Is transparent to users</a:t>
            </a:r>
          </a:p>
        </p:txBody>
      </p:sp>
      <p:sp>
        <p:nvSpPr>
          <p:cNvPr id="14" name="Rectangle 13">
            <a:extLst>
              <a:ext uri="{FF2B5EF4-FFF2-40B4-BE49-F238E27FC236}">
                <a16:creationId xmlns:a16="http://schemas.microsoft.com/office/drawing/2014/main" id="{98D0C669-0183-431D-B2A0-71D8FC5B8327}"/>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6" descr="A screenshot of Storage Service Encryption.">
            <a:extLst>
              <a:ext uri="{FF2B5EF4-FFF2-40B4-BE49-F238E27FC236}">
                <a16:creationId xmlns:a16="http://schemas.microsoft.com/office/drawing/2014/main" id="{DD339870-C48F-4CB2-A467-8A73806DB1BB}"/>
              </a:ext>
            </a:extLst>
          </p:cNvPr>
          <p:cNvPicPr>
            <a:picLocks noChangeAspect="1"/>
          </p:cNvPicPr>
          <p:nvPr/>
        </p:nvPicPr>
        <p:blipFill>
          <a:blip r:embed="rId3"/>
          <a:stretch>
            <a:fillRect/>
          </a:stretch>
        </p:blipFill>
        <p:spPr>
          <a:xfrm>
            <a:off x="5617029" y="1445545"/>
            <a:ext cx="5882509" cy="4534673"/>
          </a:xfrm>
          <a:prstGeom prst="rect">
            <a:avLst/>
          </a:prstGeom>
          <a:ln>
            <a:solidFill>
              <a:schemeClr val="tx1"/>
            </a:solidFill>
          </a:ln>
        </p:spPr>
      </p:pic>
    </p:spTree>
    <p:extLst>
      <p:ext uri="{BB962C8B-B14F-4D97-AF65-F5344CB8AC3E}">
        <p14:creationId xmlns:p14="http://schemas.microsoft.com/office/powerpoint/2010/main" val="5156291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Blob Data Retention Policies</a:t>
            </a:r>
            <a:endParaRPr lang="en-US" dirty="0"/>
          </a:p>
        </p:txBody>
      </p:sp>
      <p:sp>
        <p:nvSpPr>
          <p:cNvPr id="2" name="Rectangle 1">
            <a:extLst>
              <a:ext uri="{FF2B5EF4-FFF2-40B4-BE49-F238E27FC236}">
                <a16:creationId xmlns:a16="http://schemas.microsoft.com/office/drawing/2014/main" id="{2D5F3E09-6DA7-485D-9CEC-C01460635902}"/>
              </a:ext>
            </a:extLst>
          </p:cNvPr>
          <p:cNvSpPr/>
          <p:nvPr/>
        </p:nvSpPr>
        <p:spPr>
          <a:xfrm>
            <a:off x="649175" y="1210238"/>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Data recovery and disposal rules</a:t>
            </a:r>
          </a:p>
        </p:txBody>
      </p:sp>
      <p:sp>
        <p:nvSpPr>
          <p:cNvPr id="4" name="Rectangle 3">
            <a:extLst>
              <a:ext uri="{FF2B5EF4-FFF2-40B4-BE49-F238E27FC236}">
                <a16:creationId xmlns:a16="http://schemas.microsoft.com/office/drawing/2014/main" id="{E891ED13-7AF4-4F6E-8323-B9F858E5E226}"/>
              </a:ext>
            </a:extLst>
          </p:cNvPr>
          <p:cNvSpPr/>
          <p:nvPr/>
        </p:nvSpPr>
        <p:spPr>
          <a:xfrm>
            <a:off x="649174" y="2273183"/>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Time-based retention for a specified interval (days)</a:t>
            </a:r>
          </a:p>
        </p:txBody>
      </p:sp>
      <p:sp>
        <p:nvSpPr>
          <p:cNvPr id="8" name="Rectangle 7">
            <a:extLst>
              <a:ext uri="{FF2B5EF4-FFF2-40B4-BE49-F238E27FC236}">
                <a16:creationId xmlns:a16="http://schemas.microsoft.com/office/drawing/2014/main" id="{6ACD214A-0D90-4DDF-B0CD-A22E06C89A33}"/>
              </a:ext>
            </a:extLst>
          </p:cNvPr>
          <p:cNvSpPr/>
          <p:nvPr/>
        </p:nvSpPr>
        <p:spPr>
          <a:xfrm>
            <a:off x="649174" y="3336128"/>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Legal-hold retention based on tags – no editing or deleting of the content</a:t>
            </a:r>
          </a:p>
        </p:txBody>
      </p:sp>
      <p:sp>
        <p:nvSpPr>
          <p:cNvPr id="10" name="Rectangle 9">
            <a:extLst>
              <a:ext uri="{FF2B5EF4-FFF2-40B4-BE49-F238E27FC236}">
                <a16:creationId xmlns:a16="http://schemas.microsoft.com/office/drawing/2014/main" id="{78C811DC-89F1-4E83-8C56-9E397EDC897B}"/>
              </a:ext>
            </a:extLst>
          </p:cNvPr>
          <p:cNvSpPr/>
          <p:nvPr/>
        </p:nvSpPr>
        <p:spPr>
          <a:xfrm>
            <a:off x="649173" y="4399073"/>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Container policies apply to all existing and new content</a:t>
            </a:r>
          </a:p>
        </p:txBody>
      </p:sp>
      <p:sp>
        <p:nvSpPr>
          <p:cNvPr id="14" name="Rectangle 13">
            <a:extLst>
              <a:ext uri="{FF2B5EF4-FFF2-40B4-BE49-F238E27FC236}">
                <a16:creationId xmlns:a16="http://schemas.microsoft.com/office/drawing/2014/main" id="{E750D2E1-9F08-4863-837C-A7215215B68A}"/>
              </a:ext>
            </a:extLst>
          </p:cNvPr>
          <p:cNvSpPr/>
          <p:nvPr/>
        </p:nvSpPr>
        <p:spPr>
          <a:xfrm>
            <a:off x="649173" y="5454959"/>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Supports audit logging</a:t>
            </a:r>
          </a:p>
        </p:txBody>
      </p:sp>
      <p:sp>
        <p:nvSpPr>
          <p:cNvPr id="12" name="Rectangle 11">
            <a:extLst>
              <a:ext uri="{FF2B5EF4-FFF2-40B4-BE49-F238E27FC236}">
                <a16:creationId xmlns:a16="http://schemas.microsoft.com/office/drawing/2014/main" id="{E0C37767-05FF-47B4-8077-0C1224838E57}"/>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Screenshot of the Immutable blob storage page. Time-based retention is selected. ">
            <a:extLst>
              <a:ext uri="{FF2B5EF4-FFF2-40B4-BE49-F238E27FC236}">
                <a16:creationId xmlns:a16="http://schemas.microsoft.com/office/drawing/2014/main" id="{DF87C2AE-E2F3-4038-B27D-F24D96B10F99}"/>
              </a:ext>
            </a:extLst>
          </p:cNvPr>
          <p:cNvPicPr>
            <a:picLocks noChangeAspect="1"/>
          </p:cNvPicPr>
          <p:nvPr/>
        </p:nvPicPr>
        <p:blipFill>
          <a:blip r:embed="rId3"/>
          <a:stretch>
            <a:fillRect/>
          </a:stretch>
        </p:blipFill>
        <p:spPr>
          <a:xfrm>
            <a:off x="5915754" y="1781266"/>
            <a:ext cx="5299498" cy="3082135"/>
          </a:xfrm>
          <a:prstGeom prst="rect">
            <a:avLst/>
          </a:prstGeom>
          <a:ln>
            <a:solidFill>
              <a:schemeClr val="tx1"/>
            </a:solidFill>
          </a:ln>
        </p:spPr>
      </p:pic>
    </p:spTree>
    <p:extLst>
      <p:ext uri="{BB962C8B-B14F-4D97-AF65-F5344CB8AC3E}">
        <p14:creationId xmlns:p14="http://schemas.microsoft.com/office/powerpoint/2010/main" val="394421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29B5-F5F5-4D1F-B007-A392D7B66EA5}"/>
              </a:ext>
            </a:extLst>
          </p:cNvPr>
          <p:cNvSpPr>
            <a:spLocks noGrp="1"/>
          </p:cNvSpPr>
          <p:nvPr>
            <p:ph type="title"/>
          </p:nvPr>
        </p:nvSpPr>
        <p:spPr/>
        <p:txBody>
          <a:bodyPr/>
          <a:lstStyle/>
          <a:p>
            <a:r>
              <a:rPr lang="en-US" dirty="0"/>
              <a:t>Azure Files Authentication</a:t>
            </a:r>
          </a:p>
        </p:txBody>
      </p:sp>
      <p:sp>
        <p:nvSpPr>
          <p:cNvPr id="4" name="Rectangle 3">
            <a:extLst>
              <a:ext uri="{FF2B5EF4-FFF2-40B4-BE49-F238E27FC236}">
                <a16:creationId xmlns:a16="http://schemas.microsoft.com/office/drawing/2014/main" id="{C62144C7-B9BA-4C1E-88F7-EE56717723CB}"/>
              </a:ext>
            </a:extLst>
          </p:cNvPr>
          <p:cNvSpPr/>
          <p:nvPr/>
        </p:nvSpPr>
        <p:spPr>
          <a:xfrm>
            <a:off x="649522" y="120306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Enable identity-based authentication</a:t>
            </a:r>
          </a:p>
        </p:txBody>
      </p:sp>
      <p:sp>
        <p:nvSpPr>
          <p:cNvPr id="5" name="Rectangle 4">
            <a:extLst>
              <a:ext uri="{FF2B5EF4-FFF2-40B4-BE49-F238E27FC236}">
                <a16:creationId xmlns:a16="http://schemas.microsoft.com/office/drawing/2014/main" id="{3C54F9E1-33BB-42BC-B1AA-5EE9DD05A403}"/>
              </a:ext>
            </a:extLst>
          </p:cNvPr>
          <p:cNvSpPr/>
          <p:nvPr/>
        </p:nvSpPr>
        <p:spPr>
          <a:xfrm>
            <a:off x="649521" y="2373124"/>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Azure AD DS or on-premises AD DS (preview) </a:t>
            </a:r>
          </a:p>
        </p:txBody>
      </p:sp>
      <p:sp>
        <p:nvSpPr>
          <p:cNvPr id="6" name="Rectangle 5">
            <a:extLst>
              <a:ext uri="{FF2B5EF4-FFF2-40B4-BE49-F238E27FC236}">
                <a16:creationId xmlns:a16="http://schemas.microsoft.com/office/drawing/2014/main" id="{F9A82C8E-BA57-4294-8852-8F2975748B53}"/>
              </a:ext>
            </a:extLst>
          </p:cNvPr>
          <p:cNvSpPr/>
          <p:nvPr/>
        </p:nvSpPr>
        <p:spPr>
          <a:xfrm>
            <a:off x="649521" y="354317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RBAC roles to assign access rights to the file shares</a:t>
            </a:r>
          </a:p>
        </p:txBody>
      </p:sp>
      <p:sp>
        <p:nvSpPr>
          <p:cNvPr id="8" name="Rectangle 7">
            <a:extLst>
              <a:ext uri="{FF2B5EF4-FFF2-40B4-BE49-F238E27FC236}">
                <a16:creationId xmlns:a16="http://schemas.microsoft.com/office/drawing/2014/main" id="{D2088ED1-9183-4DA3-93E1-4EA3FF5941AB}"/>
              </a:ext>
            </a:extLst>
          </p:cNvPr>
          <p:cNvSpPr/>
          <p:nvPr/>
        </p:nvSpPr>
        <p:spPr>
          <a:xfrm>
            <a:off x="652240" y="4713234"/>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Enforces standard Windows file permissions at both the directory and file level</a:t>
            </a:r>
          </a:p>
        </p:txBody>
      </p:sp>
      <p:grpSp>
        <p:nvGrpSpPr>
          <p:cNvPr id="1032" name="Group 1031" descr="A virtual machine is authenticating with AAD credentials and then accessing Azure files. ">
            <a:extLst>
              <a:ext uri="{FF2B5EF4-FFF2-40B4-BE49-F238E27FC236}">
                <a16:creationId xmlns:a16="http://schemas.microsoft.com/office/drawing/2014/main" id="{4E9ACA33-E538-464A-9D9A-7C07DC331A4A}"/>
              </a:ext>
            </a:extLst>
          </p:cNvPr>
          <p:cNvGrpSpPr/>
          <p:nvPr/>
        </p:nvGrpSpPr>
        <p:grpSpPr>
          <a:xfrm>
            <a:off x="5687368" y="1392541"/>
            <a:ext cx="5772086" cy="4465898"/>
            <a:chOff x="7102224" y="1643750"/>
            <a:chExt cx="4588341" cy="3550027"/>
          </a:xfrm>
        </p:grpSpPr>
        <p:grpSp>
          <p:nvGrpSpPr>
            <p:cNvPr id="1025" name="Group 1024">
              <a:extLst>
                <a:ext uri="{FF2B5EF4-FFF2-40B4-BE49-F238E27FC236}">
                  <a16:creationId xmlns:a16="http://schemas.microsoft.com/office/drawing/2014/main" id="{ACAAE8B3-8265-402E-94A7-19E82E34A3CE}"/>
                </a:ext>
              </a:extLst>
            </p:cNvPr>
            <p:cNvGrpSpPr/>
            <p:nvPr/>
          </p:nvGrpSpPr>
          <p:grpSpPr>
            <a:xfrm>
              <a:off x="7102224" y="1643750"/>
              <a:ext cx="4498772" cy="3550027"/>
              <a:chOff x="6631322" y="1552697"/>
              <a:chExt cx="4969069" cy="3640492"/>
            </a:xfrm>
          </p:grpSpPr>
          <p:pic>
            <p:nvPicPr>
              <p:cNvPr id="1028" name="Picture 4" descr="Backup your Azure Storage Accounts - CloudOasis">
                <a:extLst>
                  <a:ext uri="{FF2B5EF4-FFF2-40B4-BE49-F238E27FC236}">
                    <a16:creationId xmlns:a16="http://schemas.microsoft.com/office/drawing/2014/main" id="{2CB3F100-F907-4951-86CD-5F7FBC394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3655" y="3921918"/>
                <a:ext cx="934403" cy="9344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1DDDFCC-953E-4C84-92F6-372AF7B2C959}"/>
                  </a:ext>
                </a:extLst>
              </p:cNvPr>
              <p:cNvPicPr>
                <a:picLocks noChangeAspect="1"/>
              </p:cNvPicPr>
              <p:nvPr/>
            </p:nvPicPr>
            <p:blipFill>
              <a:blip r:embed="rId4"/>
              <a:stretch>
                <a:fillRect/>
              </a:stretch>
            </p:blipFill>
            <p:spPr>
              <a:xfrm>
                <a:off x="8559360" y="1552697"/>
                <a:ext cx="1020445" cy="883104"/>
              </a:xfrm>
              <a:prstGeom prst="rect">
                <a:avLst/>
              </a:prstGeom>
            </p:spPr>
          </p:pic>
          <p:sp>
            <p:nvSpPr>
              <p:cNvPr id="9" name="TextBox 8">
                <a:extLst>
                  <a:ext uri="{FF2B5EF4-FFF2-40B4-BE49-F238E27FC236}">
                    <a16:creationId xmlns:a16="http://schemas.microsoft.com/office/drawing/2014/main" id="{66B8481B-4FFA-4596-ACC1-B9DEC242F16A}"/>
                  </a:ext>
                </a:extLst>
              </p:cNvPr>
              <p:cNvSpPr txBox="1"/>
              <p:nvPr/>
            </p:nvSpPr>
            <p:spPr>
              <a:xfrm>
                <a:off x="9665216" y="1742496"/>
                <a:ext cx="1862224" cy="568115"/>
              </a:xfrm>
              <a:prstGeom prst="rect">
                <a:avLst/>
              </a:prstGeom>
              <a:noFill/>
            </p:spPr>
            <p:txBody>
              <a:bodyPr wrap="none" lIns="0" tIns="0" rIns="0" bIns="0" rtlCol="0">
                <a:spAutoFit/>
              </a:bodyPr>
              <a:lstStyle/>
              <a:p>
                <a:pPr algn="ctr"/>
                <a:r>
                  <a:rPr lang="en-US" sz="1800" dirty="0">
                    <a:gradFill>
                      <a:gsLst>
                        <a:gs pos="2917">
                          <a:schemeClr val="tx1"/>
                        </a:gs>
                        <a:gs pos="30000">
                          <a:schemeClr val="tx1"/>
                        </a:gs>
                      </a:gsLst>
                      <a:lin ang="5400000" scaled="0"/>
                    </a:gradFill>
                  </a:rPr>
                  <a:t>Azure AD</a:t>
                </a:r>
              </a:p>
              <a:p>
                <a:pPr algn="ctr"/>
                <a:r>
                  <a:rPr lang="en-US" sz="1800" dirty="0">
                    <a:gradFill>
                      <a:gsLst>
                        <a:gs pos="2917">
                          <a:schemeClr val="tx1"/>
                        </a:gs>
                        <a:gs pos="30000">
                          <a:schemeClr val="tx1"/>
                        </a:gs>
                      </a:gsLst>
                      <a:lin ang="5400000" scaled="0"/>
                    </a:gradFill>
                  </a:rPr>
                  <a:t>Domain Services</a:t>
                </a:r>
              </a:p>
            </p:txBody>
          </p:sp>
          <p:sp>
            <p:nvSpPr>
              <p:cNvPr id="10" name="TextBox 9">
                <a:extLst>
                  <a:ext uri="{FF2B5EF4-FFF2-40B4-BE49-F238E27FC236}">
                    <a16:creationId xmlns:a16="http://schemas.microsoft.com/office/drawing/2014/main" id="{C5B562B6-0F12-4316-8D6E-BE2DC6DFA2C9}"/>
                  </a:ext>
                </a:extLst>
              </p:cNvPr>
              <p:cNvSpPr txBox="1"/>
              <p:nvPr/>
            </p:nvSpPr>
            <p:spPr>
              <a:xfrm>
                <a:off x="10401497" y="4909130"/>
                <a:ext cx="1198894" cy="284058"/>
              </a:xfrm>
              <a:prstGeom prst="rect">
                <a:avLst/>
              </a:prstGeom>
              <a:noFill/>
            </p:spPr>
            <p:txBody>
              <a:bodyPr wrap="none" lIns="0" tIns="0" rIns="0" bIns="0" rtlCol="0">
                <a:spAutoFit/>
              </a:bodyPr>
              <a:lstStyle/>
              <a:p>
                <a:pPr algn="ctr"/>
                <a:r>
                  <a:rPr lang="en-US" sz="1800" dirty="0">
                    <a:gradFill>
                      <a:gsLst>
                        <a:gs pos="2917">
                          <a:schemeClr val="tx1"/>
                        </a:gs>
                        <a:gs pos="30000">
                          <a:schemeClr val="tx1"/>
                        </a:gs>
                      </a:gsLst>
                      <a:lin ang="5400000" scaled="0"/>
                    </a:gradFill>
                  </a:rPr>
                  <a:t>Azure Files</a:t>
                </a:r>
              </a:p>
            </p:txBody>
          </p:sp>
          <p:pic>
            <p:nvPicPr>
              <p:cNvPr id="13" name="Picture 12" descr="A picture containing drawing&#10;&#10;Description automatically generated">
                <a:extLst>
                  <a:ext uri="{FF2B5EF4-FFF2-40B4-BE49-F238E27FC236}">
                    <a16:creationId xmlns:a16="http://schemas.microsoft.com/office/drawing/2014/main" id="{B9D141C4-F302-4A60-A8E4-85D3470DF04B}"/>
                  </a:ext>
                </a:extLst>
              </p:cNvPr>
              <p:cNvPicPr>
                <a:picLocks noChangeAspect="1"/>
              </p:cNvPicPr>
              <p:nvPr/>
            </p:nvPicPr>
            <p:blipFill>
              <a:blip r:embed="rId5"/>
              <a:stretch>
                <a:fillRect/>
              </a:stretch>
            </p:blipFill>
            <p:spPr>
              <a:xfrm>
                <a:off x="6986374" y="3916838"/>
                <a:ext cx="934404" cy="934404"/>
              </a:xfrm>
              <a:prstGeom prst="rect">
                <a:avLst/>
              </a:prstGeom>
            </p:spPr>
          </p:pic>
          <p:sp>
            <p:nvSpPr>
              <p:cNvPr id="14" name="TextBox 13">
                <a:extLst>
                  <a:ext uri="{FF2B5EF4-FFF2-40B4-BE49-F238E27FC236}">
                    <a16:creationId xmlns:a16="http://schemas.microsoft.com/office/drawing/2014/main" id="{1039B23E-EFA1-4896-9331-38C3A04A8755}"/>
                  </a:ext>
                </a:extLst>
              </p:cNvPr>
              <p:cNvSpPr txBox="1"/>
              <p:nvPr/>
            </p:nvSpPr>
            <p:spPr>
              <a:xfrm>
                <a:off x="6871033" y="4909131"/>
                <a:ext cx="1096201" cy="284058"/>
              </a:xfrm>
              <a:prstGeom prst="rect">
                <a:avLst/>
              </a:prstGeom>
              <a:noFill/>
            </p:spPr>
            <p:txBody>
              <a:bodyPr wrap="none" lIns="0" tIns="0" rIns="0" bIns="0" rtlCol="0">
                <a:spAutoFit/>
              </a:bodyPr>
              <a:lstStyle/>
              <a:p>
                <a:pPr algn="ctr"/>
                <a:r>
                  <a:rPr lang="en-US" sz="1800" dirty="0">
                    <a:gradFill>
                      <a:gsLst>
                        <a:gs pos="2917">
                          <a:schemeClr val="tx1"/>
                        </a:gs>
                        <a:gs pos="30000">
                          <a:schemeClr val="tx1"/>
                        </a:gs>
                      </a:gsLst>
                      <a:lin ang="5400000" scaled="0"/>
                    </a:gradFill>
                  </a:rPr>
                  <a:t>Azure VM</a:t>
                </a:r>
              </a:p>
            </p:txBody>
          </p:sp>
          <p:cxnSp>
            <p:nvCxnSpPr>
              <p:cNvPr id="17" name="Straight Arrow Connector 16">
                <a:extLst>
                  <a:ext uri="{FF2B5EF4-FFF2-40B4-BE49-F238E27FC236}">
                    <a16:creationId xmlns:a16="http://schemas.microsoft.com/office/drawing/2014/main" id="{868868BD-284F-4172-A662-14B4984EC7BF}"/>
                  </a:ext>
                </a:extLst>
              </p:cNvPr>
              <p:cNvCxnSpPr>
                <a:stCxn id="1028" idx="1"/>
                <a:endCxn id="13" idx="3"/>
              </p:cNvCxnSpPr>
              <p:nvPr/>
            </p:nvCxnSpPr>
            <p:spPr>
              <a:xfrm flipH="1" flipV="1">
                <a:off x="7920778" y="4384040"/>
                <a:ext cx="2592877" cy="508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5E87D8A-B9EB-4472-9B1B-BF4AC055795E}"/>
                  </a:ext>
                </a:extLst>
              </p:cNvPr>
              <p:cNvSpPr txBox="1"/>
              <p:nvPr/>
            </p:nvSpPr>
            <p:spPr>
              <a:xfrm>
                <a:off x="8238985" y="4344218"/>
                <a:ext cx="2311111" cy="378744"/>
              </a:xfrm>
              <a:prstGeom prst="rect">
                <a:avLst/>
              </a:prstGeom>
              <a:noFill/>
            </p:spPr>
            <p:txBody>
              <a:bodyPr wrap="square">
                <a:spAutoFit/>
              </a:bodyPr>
              <a:lstStyle/>
              <a:p>
                <a:r>
                  <a:rPr lang="en-US" sz="1800" dirty="0">
                    <a:gradFill>
                      <a:gsLst>
                        <a:gs pos="2917">
                          <a:schemeClr val="tx1"/>
                        </a:gs>
                        <a:gs pos="30000">
                          <a:schemeClr val="tx1"/>
                        </a:gs>
                      </a:gsLst>
                      <a:lin ang="5400000" scaled="0"/>
                    </a:gradFill>
                  </a:rPr>
                  <a:t>Access Azure Files</a:t>
                </a:r>
                <a:endParaRPr lang="en-US" sz="1800" dirty="0"/>
              </a:p>
            </p:txBody>
          </p:sp>
          <p:cxnSp>
            <p:nvCxnSpPr>
              <p:cNvPr id="19" name="Straight Arrow Connector 18">
                <a:extLst>
                  <a:ext uri="{FF2B5EF4-FFF2-40B4-BE49-F238E27FC236}">
                    <a16:creationId xmlns:a16="http://schemas.microsoft.com/office/drawing/2014/main" id="{EA361A31-3BD9-41F3-924C-9CBF16F71395}"/>
                  </a:ext>
                </a:extLst>
              </p:cNvPr>
              <p:cNvCxnSpPr>
                <a:cxnSpLocks/>
              </p:cNvCxnSpPr>
              <p:nvPr/>
            </p:nvCxnSpPr>
            <p:spPr>
              <a:xfrm flipH="1">
                <a:off x="7972875" y="2458498"/>
                <a:ext cx="1067017" cy="15075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FF22B17-ED72-4AF2-AD57-B82DB58E0CB5}"/>
                  </a:ext>
                </a:extLst>
              </p:cNvPr>
              <p:cNvCxnSpPr>
                <a:cxnSpLocks/>
                <a:endCxn id="13" idx="0"/>
              </p:cNvCxnSpPr>
              <p:nvPr/>
            </p:nvCxnSpPr>
            <p:spPr>
              <a:xfrm flipH="1">
                <a:off x="7453576" y="2286648"/>
                <a:ext cx="1188140" cy="163019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29AA0B4-0E39-4B3C-8B9A-B8DB8F97D621}"/>
                  </a:ext>
                </a:extLst>
              </p:cNvPr>
              <p:cNvSpPr txBox="1"/>
              <p:nvPr/>
            </p:nvSpPr>
            <p:spPr>
              <a:xfrm>
                <a:off x="6631322" y="2064178"/>
                <a:ext cx="2029344" cy="946859"/>
              </a:xfrm>
              <a:prstGeom prst="rect">
                <a:avLst/>
              </a:prstGeom>
              <a:noFill/>
            </p:spPr>
            <p:txBody>
              <a:bodyPr wrap="square">
                <a:spAutoFit/>
              </a:bodyPr>
              <a:lstStyle/>
              <a:p>
                <a:r>
                  <a:rPr lang="en-US" sz="1800" dirty="0">
                    <a:gradFill>
                      <a:gsLst>
                        <a:gs pos="2917">
                          <a:schemeClr val="tx1"/>
                        </a:gs>
                        <a:gs pos="30000">
                          <a:schemeClr val="tx1"/>
                        </a:gs>
                      </a:gsLst>
                      <a:lin ang="5400000" scaled="0"/>
                    </a:gradFill>
                  </a:rPr>
                  <a:t>Authenticate with AAD credentials</a:t>
                </a:r>
                <a:endParaRPr lang="en-US" sz="1800" dirty="0"/>
              </a:p>
            </p:txBody>
          </p:sp>
          <p:sp>
            <p:nvSpPr>
              <p:cNvPr id="27" name="TextBox 26">
                <a:extLst>
                  <a:ext uri="{FF2B5EF4-FFF2-40B4-BE49-F238E27FC236}">
                    <a16:creationId xmlns:a16="http://schemas.microsoft.com/office/drawing/2014/main" id="{5D05B486-E441-45DF-916D-991D6068484B}"/>
                  </a:ext>
                </a:extLst>
              </p:cNvPr>
              <p:cNvSpPr txBox="1"/>
              <p:nvPr/>
            </p:nvSpPr>
            <p:spPr>
              <a:xfrm>
                <a:off x="8559360" y="2853785"/>
                <a:ext cx="1871940" cy="662801"/>
              </a:xfrm>
              <a:prstGeom prst="rect">
                <a:avLst/>
              </a:prstGeom>
              <a:noFill/>
            </p:spPr>
            <p:txBody>
              <a:bodyPr wrap="square">
                <a:spAutoFit/>
              </a:bodyPr>
              <a:lstStyle/>
              <a:p>
                <a:pPr algn="ctr"/>
                <a:r>
                  <a:rPr lang="en-US" sz="1800" dirty="0">
                    <a:gradFill>
                      <a:gsLst>
                        <a:gs pos="2917">
                          <a:schemeClr val="tx1"/>
                        </a:gs>
                        <a:gs pos="30000">
                          <a:schemeClr val="tx1"/>
                        </a:gs>
                      </a:gsLst>
                      <a:lin ang="5400000" scaled="0"/>
                    </a:gradFill>
                  </a:rPr>
                  <a:t>Return Kerberos ticket</a:t>
                </a:r>
              </a:p>
            </p:txBody>
          </p:sp>
        </p:grpSp>
        <p:sp>
          <p:nvSpPr>
            <p:cNvPr id="1027" name="Oval 1026">
              <a:extLst>
                <a:ext uri="{FF2B5EF4-FFF2-40B4-BE49-F238E27FC236}">
                  <a16:creationId xmlns:a16="http://schemas.microsoft.com/office/drawing/2014/main" id="{93A63D4F-1841-435F-8963-12E19FC31524}"/>
                </a:ext>
              </a:extLst>
            </p:cNvPr>
            <p:cNvSpPr/>
            <p:nvPr/>
          </p:nvSpPr>
          <p:spPr>
            <a:xfrm>
              <a:off x="11343848" y="1756227"/>
              <a:ext cx="346717" cy="318102"/>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1</a:t>
              </a:r>
            </a:p>
          </p:txBody>
        </p:sp>
        <p:sp>
          <p:nvSpPr>
            <p:cNvPr id="1029" name="Oval 1028">
              <a:extLst>
                <a:ext uri="{FF2B5EF4-FFF2-40B4-BE49-F238E27FC236}">
                  <a16:creationId xmlns:a16="http://schemas.microsoft.com/office/drawing/2014/main" id="{D36406C2-9F15-476E-A91A-93F952439451}"/>
                </a:ext>
              </a:extLst>
            </p:cNvPr>
            <p:cNvSpPr/>
            <p:nvPr/>
          </p:nvSpPr>
          <p:spPr>
            <a:xfrm>
              <a:off x="7531242" y="3076620"/>
              <a:ext cx="346717" cy="318102"/>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2</a:t>
              </a:r>
            </a:p>
          </p:txBody>
        </p:sp>
        <p:sp>
          <p:nvSpPr>
            <p:cNvPr id="1030" name="Oval 1029">
              <a:extLst>
                <a:ext uri="{FF2B5EF4-FFF2-40B4-BE49-F238E27FC236}">
                  <a16:creationId xmlns:a16="http://schemas.microsoft.com/office/drawing/2014/main" id="{0AE5F9E9-CAD6-4E29-9C26-5F7E28B0B7C7}"/>
                </a:ext>
              </a:extLst>
            </p:cNvPr>
            <p:cNvSpPr/>
            <p:nvPr/>
          </p:nvSpPr>
          <p:spPr>
            <a:xfrm>
              <a:off x="10141448" y="2868454"/>
              <a:ext cx="346717" cy="318102"/>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3</a:t>
              </a:r>
            </a:p>
          </p:txBody>
        </p:sp>
        <p:sp>
          <p:nvSpPr>
            <p:cNvPr id="1031" name="Oval 1030">
              <a:extLst>
                <a:ext uri="{FF2B5EF4-FFF2-40B4-BE49-F238E27FC236}">
                  <a16:creationId xmlns:a16="http://schemas.microsoft.com/office/drawing/2014/main" id="{460037A2-0F8A-407F-BABD-C39881F0FB52}"/>
                </a:ext>
              </a:extLst>
            </p:cNvPr>
            <p:cNvSpPr/>
            <p:nvPr/>
          </p:nvSpPr>
          <p:spPr>
            <a:xfrm>
              <a:off x="9240705" y="4014429"/>
              <a:ext cx="346717" cy="318102"/>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4</a:t>
              </a:r>
            </a:p>
          </p:txBody>
        </p:sp>
      </p:grpSp>
      <p:sp>
        <p:nvSpPr>
          <p:cNvPr id="11" name="Rectangle 10">
            <a:extLst>
              <a:ext uri="{FF2B5EF4-FFF2-40B4-BE49-F238E27FC236}">
                <a16:creationId xmlns:a16="http://schemas.microsoft.com/office/drawing/2014/main" id="{04D2C500-CE83-485B-8A48-339904F3F0F3}"/>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24798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Transfer Required</a:t>
            </a:r>
          </a:p>
        </p:txBody>
      </p:sp>
      <p:sp>
        <p:nvSpPr>
          <p:cNvPr id="15" name="Rectangle 14">
            <a:extLst>
              <a:ext uri="{FF2B5EF4-FFF2-40B4-BE49-F238E27FC236}">
                <a16:creationId xmlns:a16="http://schemas.microsoft.com/office/drawing/2014/main" id="{BF0EED34-08BE-467B-AB05-D4A4940A3BEF}"/>
              </a:ext>
            </a:extLst>
          </p:cNvPr>
          <p:cNvSpPr/>
          <p:nvPr/>
        </p:nvSpPr>
        <p:spPr>
          <a:xfrm>
            <a:off x="649522" y="120306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Storage account connections must be secure (HTTPs)</a:t>
            </a:r>
          </a:p>
        </p:txBody>
      </p:sp>
      <p:sp>
        <p:nvSpPr>
          <p:cNvPr id="19" name="Rectangle 18">
            <a:extLst>
              <a:ext uri="{FF2B5EF4-FFF2-40B4-BE49-F238E27FC236}">
                <a16:creationId xmlns:a16="http://schemas.microsoft.com/office/drawing/2014/main" id="{00A22C6C-CDAF-4049-98E7-BDF0A064AE32}"/>
              </a:ext>
            </a:extLst>
          </p:cNvPr>
          <p:cNvSpPr/>
          <p:nvPr/>
        </p:nvSpPr>
        <p:spPr>
          <a:xfrm>
            <a:off x="649521" y="2373124"/>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HTTPs for custom domain names not supported</a:t>
            </a:r>
          </a:p>
        </p:txBody>
      </p:sp>
      <p:sp>
        <p:nvSpPr>
          <p:cNvPr id="21" name="Rectangle 20">
            <a:extLst>
              <a:ext uri="{FF2B5EF4-FFF2-40B4-BE49-F238E27FC236}">
                <a16:creationId xmlns:a16="http://schemas.microsoft.com/office/drawing/2014/main" id="{94C105BB-8FF3-4D78-A370-0A7A7C9B4E89}"/>
              </a:ext>
            </a:extLst>
          </p:cNvPr>
          <p:cNvSpPr/>
          <p:nvPr/>
        </p:nvSpPr>
        <p:spPr>
          <a:xfrm>
            <a:off x="649521" y="354317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Azure Files connections require encryption (SMB)</a:t>
            </a:r>
          </a:p>
        </p:txBody>
      </p:sp>
      <p:pic>
        <p:nvPicPr>
          <p:cNvPr id="3" name="Picture 2" descr="Screenshot of Secure Transfer Required settings. The setting is Enabled. ">
            <a:extLst>
              <a:ext uri="{FF2B5EF4-FFF2-40B4-BE49-F238E27FC236}">
                <a16:creationId xmlns:a16="http://schemas.microsoft.com/office/drawing/2014/main" id="{468DCA6F-C068-4598-B85A-6ED1B06D549B}"/>
              </a:ext>
            </a:extLst>
          </p:cNvPr>
          <p:cNvPicPr>
            <a:picLocks noChangeAspect="1"/>
          </p:cNvPicPr>
          <p:nvPr/>
        </p:nvPicPr>
        <p:blipFill>
          <a:blip r:embed="rId3"/>
          <a:stretch>
            <a:fillRect/>
          </a:stretch>
        </p:blipFill>
        <p:spPr>
          <a:xfrm>
            <a:off x="5985048" y="2179843"/>
            <a:ext cx="5261725" cy="2603169"/>
          </a:xfrm>
          <a:prstGeom prst="rect">
            <a:avLst/>
          </a:prstGeom>
          <a:ln>
            <a:solidFill>
              <a:schemeClr val="tx1"/>
            </a:solidFill>
          </a:ln>
        </p:spPr>
      </p:pic>
      <p:sp>
        <p:nvSpPr>
          <p:cNvPr id="2" name="TextBox 1">
            <a:extLst>
              <a:ext uri="{FF2B5EF4-FFF2-40B4-BE49-F238E27FC236}">
                <a16:creationId xmlns:a16="http://schemas.microsoft.com/office/drawing/2014/main" id="{0B89EF52-D4CA-4251-B6D4-5A81D36B8799}"/>
              </a:ext>
              <a:ext uri="{C183D7F6-B498-43B3-948B-1728B52AA6E4}">
                <adec:decorative xmlns:adec="http://schemas.microsoft.com/office/drawing/2017/decorative" val="1"/>
              </a:ext>
            </a:extLst>
          </p:cNvPr>
          <p:cNvSpPr txBox="1"/>
          <p:nvPr/>
        </p:nvSpPr>
        <p:spPr>
          <a:xfrm>
            <a:off x="7595621" y="1732694"/>
            <a:ext cx="2040577"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gradFill>
                  <a:gsLst>
                    <a:gs pos="2917">
                      <a:schemeClr val="tx1"/>
                    </a:gs>
                    <a:gs pos="30000">
                      <a:schemeClr val="tx1"/>
                    </a:gs>
                  </a:gsLst>
                  <a:lin ang="5400000" scaled="0"/>
                </a:gradFill>
                <a:latin typeface="Segoe UI Semilight"/>
              </a:rPr>
              <a:t>Existing Account</a:t>
            </a:r>
            <a:endParaRPr lang="en-US" sz="2000" dirty="0"/>
          </a:p>
        </p:txBody>
      </p:sp>
      <p:sp>
        <p:nvSpPr>
          <p:cNvPr id="23" name="Rectangle 22">
            <a:extLst>
              <a:ext uri="{FF2B5EF4-FFF2-40B4-BE49-F238E27FC236}">
                <a16:creationId xmlns:a16="http://schemas.microsoft.com/office/drawing/2014/main" id="{6AA0ED71-8ACE-43AD-85DB-65C97496AD62}"/>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4506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D5AD-A6E7-47FE-A8B6-EFCBD00CD6CD}"/>
              </a:ext>
            </a:extLst>
          </p:cNvPr>
          <p:cNvSpPr>
            <a:spLocks noGrp="1"/>
          </p:cNvSpPr>
          <p:nvPr>
            <p:ph type="title"/>
          </p:nvPr>
        </p:nvSpPr>
        <p:spPr>
          <a:xfrm>
            <a:off x="644246" y="1193900"/>
            <a:ext cx="4167887" cy="1107996"/>
          </a:xfrm>
        </p:spPr>
        <p:txBody>
          <a:bodyPr/>
          <a:lstStyle/>
          <a:p>
            <a:r>
              <a:rPr lang="en-US" dirty="0"/>
              <a:t>Demonstrations: Storage Security</a:t>
            </a:r>
          </a:p>
        </p:txBody>
      </p:sp>
      <p:sp>
        <p:nvSpPr>
          <p:cNvPr id="4" name="Text Placeholder 3">
            <a:extLst>
              <a:ext uri="{FF2B5EF4-FFF2-40B4-BE49-F238E27FC236}">
                <a16:creationId xmlns:a16="http://schemas.microsoft.com/office/drawing/2014/main" id="{BFF036A4-017A-473F-9CCA-6743F248DC51}"/>
              </a:ext>
            </a:extLst>
          </p:cNvPr>
          <p:cNvSpPr>
            <a:spLocks noGrp="1"/>
          </p:cNvSpPr>
          <p:nvPr>
            <p:ph type="body" sz="quarter" idx="12"/>
          </p:nvPr>
        </p:nvSpPr>
        <p:spPr>
          <a:xfrm>
            <a:off x="638025" y="2730759"/>
            <a:ext cx="4164583" cy="2154436"/>
          </a:xfrm>
        </p:spPr>
        <p:txBody>
          <a:bodyPr/>
          <a:lstStyle/>
          <a:p>
            <a:pPr marL="342900" indent="-342900">
              <a:buFont typeface="Arial" panose="020B0604020202020204" pitchFamily="34" charset="0"/>
              <a:buChar char="•"/>
            </a:pPr>
            <a:r>
              <a:rPr lang="en-US" dirty="0"/>
              <a:t>Generate SAS tokens</a:t>
            </a:r>
          </a:p>
          <a:p>
            <a:pPr marL="342900" indent="-342900">
              <a:buFont typeface="Arial" panose="020B0604020202020204" pitchFamily="34" charset="0"/>
              <a:buChar char="•"/>
            </a:pPr>
            <a:r>
              <a:rPr lang="en-US" dirty="0"/>
              <a:t>Key rollover</a:t>
            </a:r>
          </a:p>
          <a:p>
            <a:pPr marL="342900" indent="-342900">
              <a:buFont typeface="Arial" panose="020B0604020202020204" pitchFamily="34" charset="0"/>
              <a:buChar char="•"/>
            </a:pPr>
            <a:r>
              <a:rPr lang="en-US" dirty="0"/>
              <a:t>Storage access policies</a:t>
            </a:r>
          </a:p>
          <a:p>
            <a:pPr marL="342900" indent="-342900">
              <a:buFont typeface="Arial" panose="020B0604020202020204" pitchFamily="34" charset="0"/>
              <a:buChar char="•"/>
            </a:pPr>
            <a:r>
              <a:rPr lang="en-US" dirty="0"/>
              <a:t>Azure AD user account authentication</a:t>
            </a:r>
          </a:p>
          <a:p>
            <a:pPr marL="342900" indent="-342900">
              <a:buFont typeface="Arial" panose="020B0604020202020204" pitchFamily="34" charset="0"/>
              <a:buChar char="•"/>
            </a:pPr>
            <a:r>
              <a:rPr lang="en-US" dirty="0"/>
              <a:t>Storage endpoints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49652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17D8-EF92-43F9-A573-C0CD57A4AFC8}"/>
              </a:ext>
            </a:extLst>
          </p:cNvPr>
          <p:cNvSpPr>
            <a:spLocks noGrp="1"/>
          </p:cNvSpPr>
          <p:nvPr>
            <p:ph type="title"/>
          </p:nvPr>
        </p:nvSpPr>
        <p:spPr/>
        <p:txBody>
          <a:bodyPr/>
          <a:lstStyle/>
          <a:p>
            <a:r>
              <a:rPr lang="en-US" dirty="0"/>
              <a:t>Additional Study – Storage Security</a:t>
            </a:r>
          </a:p>
        </p:txBody>
      </p:sp>
      <p:sp>
        <p:nvSpPr>
          <p:cNvPr id="5" name="Rectangle 4">
            <a:extLst>
              <a:ext uri="{FF2B5EF4-FFF2-40B4-BE49-F238E27FC236}">
                <a16:creationId xmlns:a16="http://schemas.microsoft.com/office/drawing/2014/main" id="{E0EA586B-8819-4FA0-AE4D-F0F4024A0E37}"/>
              </a:ext>
            </a:extLst>
          </p:cNvPr>
          <p:cNvSpPr/>
          <p:nvPr/>
        </p:nvSpPr>
        <p:spPr bwMode="auto">
          <a:xfrm>
            <a:off x="557673" y="1385888"/>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A5A15EE5-1BF4-419B-A73B-DF990D943C1F}"/>
              </a:ext>
            </a:extLst>
          </p:cNvPr>
          <p:cNvSpPr/>
          <p:nvPr/>
        </p:nvSpPr>
        <p:spPr bwMode="auto">
          <a:xfrm>
            <a:off x="4086808" y="1385888"/>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4D036082-CA0B-4B74-B9FB-01212028965C}"/>
              </a:ext>
            </a:extLst>
          </p:cNvPr>
          <p:cNvSpPr>
            <a:spLocks noGrp="1"/>
          </p:cNvSpPr>
          <p:nvPr>
            <p:ph type="body" sz="quarter" idx="4294967295"/>
          </p:nvPr>
        </p:nvSpPr>
        <p:spPr>
          <a:xfrm>
            <a:off x="4086808" y="2304784"/>
            <a:ext cx="8475663" cy="3188565"/>
          </a:xfrm>
        </p:spPr>
        <p:txBody>
          <a:bodyPr/>
          <a:lstStyle/>
          <a:p>
            <a:pPr marL="228600" lvl="1" indent="0">
              <a:spcAft>
                <a:spcPts val="600"/>
              </a:spcAft>
              <a:buNone/>
            </a:pPr>
            <a:r>
              <a:rPr lang="en-US" sz="2400" dirty="0"/>
              <a:t>Core Cloud Services - Azure data storage options</a:t>
            </a:r>
          </a:p>
          <a:p>
            <a:pPr marL="228600" lvl="1" indent="0">
              <a:spcAft>
                <a:spcPts val="600"/>
              </a:spcAft>
              <a:buNone/>
            </a:pPr>
            <a:r>
              <a:rPr lang="en-US" sz="2400" dirty="0"/>
              <a:t>Create an Azure Storage account (Exercise)</a:t>
            </a:r>
          </a:p>
          <a:p>
            <a:pPr marL="228600" lvl="1" indent="0">
              <a:spcAft>
                <a:spcPts val="600"/>
              </a:spcAft>
              <a:buNone/>
            </a:pPr>
            <a:r>
              <a:rPr lang="en-US" sz="2400" dirty="0"/>
              <a:t>Control access to Azure Storage with shared access signatures (Exercise)</a:t>
            </a:r>
          </a:p>
          <a:p>
            <a:pPr marL="228600" lvl="1" indent="0">
              <a:spcAft>
                <a:spcPts val="600"/>
              </a:spcAft>
              <a:buNone/>
            </a:pPr>
            <a:r>
              <a:rPr lang="en-US" sz="2400" dirty="0"/>
              <a:t>Store and share files in your application with Azure Files (Exercise)</a:t>
            </a:r>
          </a:p>
          <a:p>
            <a:pPr marL="228600" lvl="1" indent="0">
              <a:spcAft>
                <a:spcPts val="600"/>
              </a:spcAft>
              <a:buNone/>
            </a:pPr>
            <a:r>
              <a:rPr lang="en-US" sz="2400" dirty="0"/>
              <a:t>Secure your Azure Storage account</a:t>
            </a:r>
          </a:p>
        </p:txBody>
      </p:sp>
      <p:cxnSp>
        <p:nvCxnSpPr>
          <p:cNvPr id="9" name="Straight Connector 8">
            <a:extLst>
              <a:ext uri="{FF2B5EF4-FFF2-40B4-BE49-F238E27FC236}">
                <a16:creationId xmlns:a16="http://schemas.microsoft.com/office/drawing/2014/main" id="{E1C0B63A-C570-4FC0-8CD2-7942D361333A}"/>
              </a:ext>
              <a:ext uri="{C183D7F6-B498-43B3-948B-1728B52AA6E4}">
                <adec:decorative xmlns:adec="http://schemas.microsoft.com/office/drawing/2017/decorative" val="1"/>
              </a:ext>
            </a:extLst>
          </p:cNvPr>
          <p:cNvCxnSpPr>
            <a:cxnSpLocks/>
          </p:cNvCxnSpPr>
          <p:nvPr/>
        </p:nvCxnSpPr>
        <p:spPr>
          <a:xfrm>
            <a:off x="4363596" y="2750961"/>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3DD4F1A-282D-4938-B8FB-CC377E0A4F8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cxnSp>
        <p:nvCxnSpPr>
          <p:cNvPr id="13" name="Straight Connector 12">
            <a:extLst>
              <a:ext uri="{FF2B5EF4-FFF2-40B4-BE49-F238E27FC236}">
                <a16:creationId xmlns:a16="http://schemas.microsoft.com/office/drawing/2014/main" id="{183695A9-7B67-4111-A4DE-8668A305C3B6}"/>
              </a:ext>
              <a:ext uri="{C183D7F6-B498-43B3-948B-1728B52AA6E4}">
                <adec:decorative xmlns:adec="http://schemas.microsoft.com/office/drawing/2017/decorative" val="1"/>
              </a:ext>
            </a:extLst>
          </p:cNvPr>
          <p:cNvCxnSpPr>
            <a:cxnSpLocks/>
          </p:cNvCxnSpPr>
          <p:nvPr/>
        </p:nvCxnSpPr>
        <p:spPr>
          <a:xfrm>
            <a:off x="4363596" y="3305295"/>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8CB5DD-4557-4E58-97C9-6726431D6E4D}"/>
              </a:ext>
              <a:ext uri="{C183D7F6-B498-43B3-948B-1728B52AA6E4}">
                <adec:decorative xmlns:adec="http://schemas.microsoft.com/office/drawing/2017/decorative" val="1"/>
              </a:ext>
            </a:extLst>
          </p:cNvPr>
          <p:cNvCxnSpPr>
            <a:cxnSpLocks/>
          </p:cNvCxnSpPr>
          <p:nvPr/>
        </p:nvCxnSpPr>
        <p:spPr>
          <a:xfrm>
            <a:off x="4363596" y="4179501"/>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B957F9-4C64-4F78-9B94-4935FB47EFC6}"/>
              </a:ext>
              <a:ext uri="{C183D7F6-B498-43B3-948B-1728B52AA6E4}">
                <adec:decorative xmlns:adec="http://schemas.microsoft.com/office/drawing/2017/decorative" val="1"/>
              </a:ext>
            </a:extLst>
          </p:cNvPr>
          <p:cNvCxnSpPr>
            <a:cxnSpLocks/>
          </p:cNvCxnSpPr>
          <p:nvPr/>
        </p:nvCxnSpPr>
        <p:spPr>
          <a:xfrm>
            <a:off x="4363596" y="5015189"/>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7902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Security</a:t>
            </a:r>
            <a:endParaRPr lang="en-US" dirty="0"/>
          </a:p>
        </p:txBody>
      </p:sp>
      <p:pic>
        <p:nvPicPr>
          <p:cNvPr id="4" name="Picture 2">
            <a:extLst>
              <a:ext uri="{FF2B5EF4-FFF2-40B4-BE49-F238E27FC236}">
                <a16:creationId xmlns:a16="http://schemas.microsoft.com/office/drawing/2014/main" id="{114F39A5-DB96-4B31-8A38-183F44B7652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6290" y="2765953"/>
            <a:ext cx="1740493" cy="132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05712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427B-0C05-46A2-9BDE-B985AB1268C4}"/>
              </a:ext>
            </a:extLst>
          </p:cNvPr>
          <p:cNvSpPr>
            <a:spLocks noGrp="1"/>
          </p:cNvSpPr>
          <p:nvPr>
            <p:ph type="title"/>
          </p:nvPr>
        </p:nvSpPr>
        <p:spPr/>
        <p:txBody>
          <a:bodyPr/>
          <a:lstStyle/>
          <a:p>
            <a:r>
              <a:rPr lang="en-US" dirty="0">
                <a:cs typeface="Segoe UI"/>
              </a:rPr>
              <a:t>Database Security </a:t>
            </a:r>
            <a:endParaRPr lang="en-US" dirty="0">
              <a:solidFill>
                <a:srgbClr val="FF0000"/>
              </a:solidFill>
              <a:cs typeface="Segoe UI"/>
            </a:endParaRPr>
          </a:p>
        </p:txBody>
      </p:sp>
      <p:sp>
        <p:nvSpPr>
          <p:cNvPr id="3" name="Text Placeholder 2">
            <a:extLst>
              <a:ext uri="{FF2B5EF4-FFF2-40B4-BE49-F238E27FC236}">
                <a16:creationId xmlns:a16="http://schemas.microsoft.com/office/drawing/2014/main" id="{22E87E4F-AC76-4A41-B5E0-A0B4D4A9987A}"/>
              </a:ext>
            </a:extLst>
          </p:cNvPr>
          <p:cNvSpPr>
            <a:spLocks noGrp="1"/>
          </p:cNvSpPr>
          <p:nvPr>
            <p:ph type="body" sz="quarter" idx="4294967295"/>
          </p:nvPr>
        </p:nvSpPr>
        <p:spPr>
          <a:xfrm>
            <a:off x="4573249" y="461747"/>
            <a:ext cx="4892675" cy="5973762"/>
          </a:xfrm>
        </p:spPr>
        <p:txBody>
          <a:bodyPr vert="horz" wrap="square" lIns="0" tIns="0" rIns="0" bIns="0" rtlCol="0" anchor="t">
            <a:spAutoFit/>
          </a:bodyPr>
          <a:lstStyle/>
          <a:p>
            <a:pPr marL="0" indent="0">
              <a:spcAft>
                <a:spcPts val="1400"/>
              </a:spcAft>
              <a:buNone/>
            </a:pPr>
            <a:r>
              <a:rPr lang="en-US" sz="2400" dirty="0">
                <a:latin typeface="Segoe UI" panose="020B0502040204020203" pitchFamily="34" charset="0"/>
                <a:cs typeface="Segoe UI" panose="020B0502040204020203" pitchFamily="34" charset="0"/>
              </a:rPr>
              <a:t>Data Sovereignty</a:t>
            </a:r>
          </a:p>
          <a:p>
            <a:pPr marL="0" indent="0">
              <a:spcAft>
                <a:spcPts val="1400"/>
              </a:spcAft>
              <a:buNone/>
            </a:pPr>
            <a:r>
              <a:rPr lang="en-US" sz="2400" dirty="0">
                <a:latin typeface="Segoe UI" panose="020B0502040204020203" pitchFamily="34" charset="0"/>
                <a:cs typeface="Segoe UI" panose="020B0502040204020203" pitchFamily="34" charset="0"/>
              </a:rPr>
              <a:t>SQL Database Authentication</a:t>
            </a:r>
          </a:p>
          <a:p>
            <a:pPr marL="0" indent="0">
              <a:spcAft>
                <a:spcPts val="1400"/>
              </a:spcAft>
              <a:buNone/>
            </a:pPr>
            <a:r>
              <a:rPr lang="en-US" sz="2400" dirty="0">
                <a:latin typeface="Segoe UI" panose="020B0502040204020203" pitchFamily="34" charset="0"/>
                <a:cs typeface="Segoe UI" panose="020B0502040204020203" pitchFamily="34" charset="0"/>
              </a:rPr>
              <a:t>SQL Database Firewalls</a:t>
            </a:r>
          </a:p>
          <a:p>
            <a:pPr marL="0" indent="0">
              <a:spcAft>
                <a:spcPts val="1400"/>
              </a:spcAft>
              <a:buNone/>
            </a:pPr>
            <a:r>
              <a:rPr lang="en-US" sz="2400" dirty="0">
                <a:latin typeface="Segoe UI" panose="020B0502040204020203" pitchFamily="34" charset="0"/>
                <a:cs typeface="Segoe UI" panose="020B0502040204020203" pitchFamily="34" charset="0"/>
              </a:rPr>
              <a:t>Database Auditing</a:t>
            </a:r>
          </a:p>
          <a:p>
            <a:pPr marL="0" indent="0">
              <a:spcAft>
                <a:spcPts val="1400"/>
              </a:spcAft>
              <a:buNone/>
            </a:pPr>
            <a:r>
              <a:rPr lang="en-US" sz="2400" dirty="0">
                <a:latin typeface="Segoe UI" panose="020B0502040204020203" pitchFamily="34" charset="0"/>
                <a:cs typeface="Segoe UI" panose="020B0502040204020203" pitchFamily="34" charset="0"/>
              </a:rPr>
              <a:t>Data Discovery and Classification</a:t>
            </a:r>
          </a:p>
          <a:p>
            <a:pPr marL="0" indent="0">
              <a:spcAft>
                <a:spcPts val="1400"/>
              </a:spcAft>
              <a:buNone/>
            </a:pPr>
            <a:r>
              <a:rPr lang="en-US" sz="2400" dirty="0">
                <a:latin typeface="Segoe UI" panose="020B0502040204020203" pitchFamily="34" charset="0"/>
                <a:cs typeface="Segoe UI" panose="020B0502040204020203" pitchFamily="34" charset="0"/>
              </a:rPr>
              <a:t>Vulnerability Assessment</a:t>
            </a:r>
          </a:p>
          <a:p>
            <a:pPr marL="0" indent="0">
              <a:spcAft>
                <a:spcPts val="1400"/>
              </a:spcAft>
              <a:buNone/>
            </a:pPr>
            <a:r>
              <a:rPr lang="en-US" sz="2400" dirty="0">
                <a:latin typeface="Segoe UI" panose="020B0502040204020203" pitchFamily="34" charset="0"/>
                <a:cs typeface="Segoe UI" panose="020B0502040204020203" pitchFamily="34" charset="0"/>
              </a:rPr>
              <a:t>Advanced Threat Protection</a:t>
            </a:r>
          </a:p>
          <a:p>
            <a:pPr marL="0" indent="0">
              <a:spcAft>
                <a:spcPts val="1400"/>
              </a:spcAft>
              <a:buNone/>
            </a:pPr>
            <a:r>
              <a:rPr lang="en-US" sz="2400" dirty="0">
                <a:latin typeface="Segoe UI" panose="020B0502040204020203" pitchFamily="34" charset="0"/>
                <a:cs typeface="Segoe UI" panose="020B0502040204020203" pitchFamily="34" charset="0"/>
              </a:rPr>
              <a:t>Dynamic Data Masking</a:t>
            </a:r>
          </a:p>
          <a:p>
            <a:pPr marL="0" indent="0">
              <a:spcAft>
                <a:spcPts val="1400"/>
              </a:spcAft>
              <a:buNone/>
            </a:pPr>
            <a:r>
              <a:rPr lang="en-US" sz="2400" dirty="0">
                <a:latin typeface="Segoe UI" panose="020B0502040204020203" pitchFamily="34" charset="0"/>
                <a:cs typeface="Segoe UI" panose="020B0502040204020203" pitchFamily="34" charset="0"/>
              </a:rPr>
              <a:t>Transparent Data Encryption</a:t>
            </a:r>
          </a:p>
          <a:p>
            <a:pPr marL="0" indent="0">
              <a:spcAft>
                <a:spcPts val="1400"/>
              </a:spcAft>
              <a:buNone/>
            </a:pPr>
            <a:r>
              <a:rPr lang="en-US" sz="2400" dirty="0">
                <a:latin typeface="Segoe UI" panose="020B0502040204020203" pitchFamily="34" charset="0"/>
                <a:cs typeface="Segoe UI" panose="020B0502040204020203" pitchFamily="34" charset="0"/>
              </a:rPr>
              <a:t>Always Encrypted</a:t>
            </a:r>
          </a:p>
        </p:txBody>
      </p:sp>
      <p:grpSp>
        <p:nvGrpSpPr>
          <p:cNvPr id="54" name="Group 53">
            <a:extLst>
              <a:ext uri="{FF2B5EF4-FFF2-40B4-BE49-F238E27FC236}">
                <a16:creationId xmlns:a16="http://schemas.microsoft.com/office/drawing/2014/main" id="{B1D5CBDF-C8D3-4BDE-8E92-EAA4D68E0857}"/>
              </a:ext>
              <a:ext uri="{C183D7F6-B498-43B3-948B-1728B52AA6E4}">
                <adec:decorative xmlns:adec="http://schemas.microsoft.com/office/drawing/2017/decorative" val="1"/>
              </a:ext>
            </a:extLst>
          </p:cNvPr>
          <p:cNvGrpSpPr/>
          <p:nvPr/>
        </p:nvGrpSpPr>
        <p:grpSpPr>
          <a:xfrm>
            <a:off x="3750906" y="461747"/>
            <a:ext cx="785592" cy="6079012"/>
            <a:chOff x="3718348" y="461747"/>
            <a:chExt cx="818150" cy="6177153"/>
          </a:xfrm>
        </p:grpSpPr>
        <p:grpSp>
          <p:nvGrpSpPr>
            <p:cNvPr id="45" name="Group 44">
              <a:extLst>
                <a:ext uri="{FF2B5EF4-FFF2-40B4-BE49-F238E27FC236}">
                  <a16:creationId xmlns:a16="http://schemas.microsoft.com/office/drawing/2014/main" id="{7E71BD8F-422E-4E5E-8228-80F11A6AFB59}"/>
                </a:ext>
              </a:extLst>
            </p:cNvPr>
            <p:cNvGrpSpPr/>
            <p:nvPr/>
          </p:nvGrpSpPr>
          <p:grpSpPr>
            <a:xfrm>
              <a:off x="3718348" y="461747"/>
              <a:ext cx="818150" cy="6177153"/>
              <a:chOff x="3641446" y="412328"/>
              <a:chExt cx="818150" cy="7089772"/>
            </a:xfrm>
          </p:grpSpPr>
          <p:pic>
            <p:nvPicPr>
              <p:cNvPr id="10" name="Picture 9">
                <a:extLst>
                  <a:ext uri="{FF2B5EF4-FFF2-40B4-BE49-F238E27FC236}">
                    <a16:creationId xmlns:a16="http://schemas.microsoft.com/office/drawing/2014/main" id="{4BD86475-E614-4241-A154-64BD050A850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41446" y="412328"/>
                <a:ext cx="700088" cy="1356085"/>
              </a:xfrm>
              <a:prstGeom prst="rect">
                <a:avLst/>
              </a:prstGeom>
            </p:spPr>
          </p:pic>
          <p:pic>
            <p:nvPicPr>
              <p:cNvPr id="12" name="Picture 11">
                <a:extLst>
                  <a:ext uri="{FF2B5EF4-FFF2-40B4-BE49-F238E27FC236}">
                    <a16:creationId xmlns:a16="http://schemas.microsoft.com/office/drawing/2014/main" id="{20EBBA71-4DB0-49D3-B95E-8749547D5F0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19210" y="529084"/>
                <a:ext cx="376417" cy="384218"/>
              </a:xfrm>
              <a:prstGeom prst="rect">
                <a:avLst/>
              </a:prstGeom>
            </p:spPr>
          </p:pic>
          <p:pic>
            <p:nvPicPr>
              <p:cNvPr id="14" name="Picture 5">
                <a:extLst>
                  <a:ext uri="{FF2B5EF4-FFF2-40B4-BE49-F238E27FC236}">
                    <a16:creationId xmlns:a16="http://schemas.microsoft.com/office/drawing/2014/main" id="{DF8EE8E1-2C77-4536-B9C3-85D65C375E3A}"/>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344" y="1253498"/>
                <a:ext cx="418096" cy="3981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8875EF48-0DD4-4065-AD68-DA187A395B4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5436" y="1885169"/>
                <a:ext cx="700088" cy="1356085"/>
              </a:xfrm>
              <a:prstGeom prst="rect">
                <a:avLst/>
              </a:prstGeom>
            </p:spPr>
          </p:pic>
          <p:pic>
            <p:nvPicPr>
              <p:cNvPr id="18" name="Picture 17">
                <a:extLst>
                  <a:ext uri="{FF2B5EF4-FFF2-40B4-BE49-F238E27FC236}">
                    <a16:creationId xmlns:a16="http://schemas.microsoft.com/office/drawing/2014/main" id="{E7365360-0C9F-4D65-B20C-671914FBBDB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85249" y="3347940"/>
                <a:ext cx="700088" cy="1356085"/>
              </a:xfrm>
              <a:prstGeom prst="rect">
                <a:avLst/>
              </a:prstGeom>
            </p:spPr>
          </p:pic>
          <p:pic>
            <p:nvPicPr>
              <p:cNvPr id="21" name="Picture 20">
                <a:extLst>
                  <a:ext uri="{FF2B5EF4-FFF2-40B4-BE49-F238E27FC236}">
                    <a16:creationId xmlns:a16="http://schemas.microsoft.com/office/drawing/2014/main" id="{B89D8A67-954F-4F24-940E-3F5BBA0CCBC2}"/>
                  </a:ext>
                </a:extLst>
              </p:cNvPr>
              <p:cNvPicPr>
                <a:picLocks noChangeAspect="1"/>
              </p:cNvPicPr>
              <p:nvPr/>
            </p:nvPicPr>
            <p:blipFill>
              <a:blip r:embed="rId6"/>
              <a:srcRect/>
              <a:stretch/>
            </p:blipFill>
            <p:spPr>
              <a:xfrm>
                <a:off x="3836410" y="3464937"/>
                <a:ext cx="378139" cy="360108"/>
              </a:xfrm>
              <a:prstGeom prst="rect">
                <a:avLst/>
              </a:prstGeom>
            </p:spPr>
          </p:pic>
          <p:pic>
            <p:nvPicPr>
              <p:cNvPr id="23" name="Picture 22">
                <a:extLst>
                  <a:ext uri="{FF2B5EF4-FFF2-40B4-BE49-F238E27FC236}">
                    <a16:creationId xmlns:a16="http://schemas.microsoft.com/office/drawing/2014/main" id="{289D7CDD-A82E-4431-8C3F-45B678E3817D}"/>
                  </a:ext>
                </a:extLst>
              </p:cNvPr>
              <p:cNvPicPr>
                <a:picLocks noChangeAspect="1"/>
              </p:cNvPicPr>
              <p:nvPr/>
            </p:nvPicPr>
            <p:blipFill>
              <a:blip r:embed="rId7"/>
              <a:srcRect/>
              <a:stretch/>
            </p:blipFill>
            <p:spPr>
              <a:xfrm>
                <a:off x="3859900" y="4206426"/>
                <a:ext cx="378139" cy="360108"/>
              </a:xfrm>
              <a:prstGeom prst="rect">
                <a:avLst/>
              </a:prstGeom>
            </p:spPr>
          </p:pic>
          <p:pic>
            <p:nvPicPr>
              <p:cNvPr id="25" name="Picture 24">
                <a:extLst>
                  <a:ext uri="{FF2B5EF4-FFF2-40B4-BE49-F238E27FC236}">
                    <a16:creationId xmlns:a16="http://schemas.microsoft.com/office/drawing/2014/main" id="{E2B2BE8F-3366-493B-B35A-BEFF8EA06601}"/>
                  </a:ext>
                </a:extLst>
              </p:cNvPr>
              <p:cNvPicPr>
                <a:picLocks noChangeAspect="1"/>
              </p:cNvPicPr>
              <p:nvPr/>
            </p:nvPicPr>
            <p:blipFill>
              <a:blip r:embed="rId8"/>
              <a:srcRect/>
              <a:stretch/>
            </p:blipFill>
            <p:spPr>
              <a:xfrm>
                <a:off x="3831772" y="1991854"/>
                <a:ext cx="373668" cy="355850"/>
              </a:xfrm>
              <a:prstGeom prst="rect">
                <a:avLst/>
              </a:prstGeom>
            </p:spPr>
          </p:pic>
          <p:pic>
            <p:nvPicPr>
              <p:cNvPr id="27" name="Picture 4">
                <a:extLst>
                  <a:ext uri="{FF2B5EF4-FFF2-40B4-BE49-F238E27FC236}">
                    <a16:creationId xmlns:a16="http://schemas.microsoft.com/office/drawing/2014/main" id="{FBA1C4BC-64A3-4B23-A2CB-F235E489ED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6386" y="2784099"/>
                <a:ext cx="298186" cy="29057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C1041078-3F9B-424B-AAB5-96EA9E808F4B}"/>
                  </a:ext>
                </a:extLst>
              </p:cNvPr>
              <p:cNvPicPr>
                <a:picLocks noChangeAspect="1"/>
              </p:cNvPicPr>
              <p:nvPr/>
            </p:nvPicPr>
            <p:blipFill>
              <a:blip r:embed="rId10"/>
              <a:stretch>
                <a:fillRect/>
              </a:stretch>
            </p:blipFill>
            <p:spPr>
              <a:xfrm>
                <a:off x="3678546" y="6054300"/>
                <a:ext cx="781050" cy="1447800"/>
              </a:xfrm>
              <a:prstGeom prst="rect">
                <a:avLst/>
              </a:prstGeom>
            </p:spPr>
          </p:pic>
          <p:pic>
            <p:nvPicPr>
              <p:cNvPr id="43" name="Picture 42">
                <a:extLst>
                  <a:ext uri="{FF2B5EF4-FFF2-40B4-BE49-F238E27FC236}">
                    <a16:creationId xmlns:a16="http://schemas.microsoft.com/office/drawing/2014/main" id="{6F495674-4B84-4D33-A869-25BD97EE29E3}"/>
                  </a:ext>
                </a:extLst>
              </p:cNvPr>
              <p:cNvPicPr>
                <a:picLocks noChangeAspect="1"/>
              </p:cNvPicPr>
              <p:nvPr/>
            </p:nvPicPr>
            <p:blipFill>
              <a:blip r:embed="rId10"/>
              <a:stretch>
                <a:fillRect/>
              </a:stretch>
            </p:blipFill>
            <p:spPr>
              <a:xfrm>
                <a:off x="3678546" y="4701120"/>
                <a:ext cx="781050" cy="1447800"/>
              </a:xfrm>
              <a:prstGeom prst="rect">
                <a:avLst/>
              </a:prstGeom>
            </p:spPr>
          </p:pic>
        </p:grpSp>
        <p:pic>
          <p:nvPicPr>
            <p:cNvPr id="33" name="Picture 3">
              <a:extLst>
                <a:ext uri="{FF2B5EF4-FFF2-40B4-BE49-F238E27FC236}">
                  <a16:creationId xmlns:a16="http://schemas.microsoft.com/office/drawing/2014/main" id="{024EE8F1-61A0-4DC5-80A5-49061F9257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7568" y="4380680"/>
              <a:ext cx="305121" cy="28396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a:extLst>
                <a:ext uri="{FF2B5EF4-FFF2-40B4-BE49-F238E27FC236}">
                  <a16:creationId xmlns:a16="http://schemas.microsoft.com/office/drawing/2014/main" id="{C065984D-7997-474D-A7A2-637039A193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3288" y="4964305"/>
              <a:ext cx="287901" cy="28790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5">
              <a:extLst>
                <a:ext uri="{FF2B5EF4-FFF2-40B4-BE49-F238E27FC236}">
                  <a16:creationId xmlns:a16="http://schemas.microsoft.com/office/drawing/2014/main" id="{D43403C1-147B-41CF-9AA8-53F88A3A160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76177" y="6137669"/>
              <a:ext cx="287901" cy="28790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a:extLst>
                <a:ext uri="{FF2B5EF4-FFF2-40B4-BE49-F238E27FC236}">
                  <a16:creationId xmlns:a16="http://schemas.microsoft.com/office/drawing/2014/main" id="{F4989352-E935-4233-991C-8B694549D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8893" y="5531617"/>
              <a:ext cx="302296" cy="3094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136539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Key Vault</a:t>
            </a:r>
          </a:p>
        </p:txBody>
      </p:sp>
      <p:sp>
        <p:nvSpPr>
          <p:cNvPr id="6" name="Text Placeholder 5"/>
          <p:cNvSpPr>
            <a:spLocks noGrp="1"/>
          </p:cNvSpPr>
          <p:nvPr>
            <p:ph type="body" sz="quarter" idx="4294967295"/>
          </p:nvPr>
        </p:nvSpPr>
        <p:spPr>
          <a:xfrm>
            <a:off x="4586287" y="511078"/>
            <a:ext cx="5972175" cy="5665788"/>
          </a:xfrm>
        </p:spPr>
        <p:txBody>
          <a:bodyPr vert="horz" wrap="square" lIns="0" tIns="0" rIns="0" bIns="0" rtlCol="0" anchor="t">
            <a:spAutoFit/>
          </a:bodyPr>
          <a:lstStyle/>
          <a:p>
            <a:pPr marL="0" indent="0">
              <a:spcAft>
                <a:spcPts val="1800"/>
              </a:spcAft>
              <a:buNone/>
            </a:pPr>
            <a:r>
              <a:rPr lang="en-AU" dirty="0">
                <a:latin typeface="+mn-lt"/>
                <a:cs typeface="Segoe UI Semilight"/>
              </a:rPr>
              <a:t>Azure Key Vault Features</a:t>
            </a:r>
            <a:endParaRPr lang="bs-Latn-BA" dirty="0">
              <a:latin typeface="+mn-lt"/>
            </a:endParaRPr>
          </a:p>
          <a:p>
            <a:pPr marL="0" indent="0">
              <a:spcAft>
                <a:spcPts val="1800"/>
              </a:spcAft>
              <a:buNone/>
            </a:pPr>
            <a:r>
              <a:rPr lang="en-AU" dirty="0">
                <a:latin typeface="+mn-lt"/>
                <a:cs typeface="Segoe UI Semilight"/>
              </a:rPr>
              <a:t>Key Vault Access</a:t>
            </a:r>
            <a:endParaRPr lang="bs-Latn-BA" dirty="0">
              <a:latin typeface="+mn-lt"/>
            </a:endParaRPr>
          </a:p>
          <a:p>
            <a:pPr marL="0" indent="0">
              <a:spcAft>
                <a:spcPts val="1800"/>
              </a:spcAft>
              <a:buNone/>
            </a:pPr>
            <a:r>
              <a:rPr lang="en-AU" dirty="0">
                <a:latin typeface="+mn-lt"/>
                <a:cs typeface="Segoe UI Semilight"/>
              </a:rPr>
              <a:t>Key Vault Example</a:t>
            </a:r>
            <a:endParaRPr lang="en-AU" dirty="0">
              <a:latin typeface="+mn-lt"/>
            </a:endParaRPr>
          </a:p>
          <a:p>
            <a:pPr marL="0" indent="0">
              <a:spcAft>
                <a:spcPts val="1800"/>
              </a:spcAft>
              <a:buNone/>
            </a:pPr>
            <a:r>
              <a:rPr lang="en-AU" dirty="0">
                <a:latin typeface="+mn-lt"/>
                <a:cs typeface="Segoe UI Semilight"/>
              </a:rPr>
              <a:t>Key Vault Certificates</a:t>
            </a:r>
          </a:p>
          <a:p>
            <a:pPr marL="0" indent="0">
              <a:spcAft>
                <a:spcPts val="1800"/>
              </a:spcAft>
              <a:buNone/>
            </a:pPr>
            <a:r>
              <a:rPr lang="en-AU" dirty="0">
                <a:latin typeface="+mn-lt"/>
                <a:cs typeface="Segoe UI Semilight"/>
              </a:rPr>
              <a:t>Key Vault Keys</a:t>
            </a:r>
            <a:endParaRPr lang="en-AU" dirty="0">
              <a:latin typeface="+mn-lt"/>
            </a:endParaRPr>
          </a:p>
          <a:p>
            <a:pPr marL="0" indent="0">
              <a:spcAft>
                <a:spcPts val="1800"/>
              </a:spcAft>
              <a:buNone/>
            </a:pPr>
            <a:r>
              <a:rPr lang="en-AU" dirty="0">
                <a:latin typeface="+mn-lt"/>
                <a:cs typeface="Segoe UI Semilight"/>
              </a:rPr>
              <a:t>Customer Managed Keys</a:t>
            </a:r>
            <a:endParaRPr lang="en-AU" dirty="0">
              <a:latin typeface="+mn-lt"/>
            </a:endParaRPr>
          </a:p>
          <a:p>
            <a:pPr marL="0" indent="0">
              <a:spcAft>
                <a:spcPts val="1800"/>
              </a:spcAft>
              <a:buNone/>
            </a:pPr>
            <a:r>
              <a:rPr lang="en-AU" dirty="0">
                <a:solidFill>
                  <a:schemeClr val="tx1"/>
                </a:solidFill>
                <a:latin typeface="+mn-lt"/>
                <a:cs typeface="Segoe UI"/>
              </a:rPr>
              <a:t>Key Vault Secrets</a:t>
            </a:r>
          </a:p>
          <a:p>
            <a:pPr marL="0" indent="0">
              <a:spcAft>
                <a:spcPts val="1800"/>
              </a:spcAft>
              <a:buNone/>
            </a:pPr>
            <a:r>
              <a:rPr lang="en-AU" dirty="0">
                <a:solidFill>
                  <a:schemeClr val="tx1"/>
                </a:solidFill>
                <a:latin typeface="+mn-lt"/>
                <a:cs typeface="Segoe UI"/>
              </a:rPr>
              <a:t>Key Rotation</a:t>
            </a:r>
            <a:endParaRPr lang="en-AU" dirty="0">
              <a:solidFill>
                <a:schemeClr val="tx1"/>
              </a:solidFill>
              <a:latin typeface="+mn-lt"/>
              <a:cs typeface="Segoe UI Semilight"/>
            </a:endParaRPr>
          </a:p>
        </p:txBody>
      </p:sp>
      <p:grpSp>
        <p:nvGrpSpPr>
          <p:cNvPr id="42" name="Group 41">
            <a:extLst>
              <a:ext uri="{FF2B5EF4-FFF2-40B4-BE49-F238E27FC236}">
                <a16:creationId xmlns:a16="http://schemas.microsoft.com/office/drawing/2014/main" id="{BB75A40A-B00B-4D04-A540-C3FF9EBD4E3E}"/>
              </a:ext>
              <a:ext uri="{C183D7F6-B498-43B3-948B-1728B52AA6E4}">
                <adec:decorative xmlns:adec="http://schemas.microsoft.com/office/drawing/2017/decorative" val="1"/>
              </a:ext>
            </a:extLst>
          </p:cNvPr>
          <p:cNvGrpSpPr/>
          <p:nvPr/>
        </p:nvGrpSpPr>
        <p:grpSpPr>
          <a:xfrm>
            <a:off x="3641446" y="412328"/>
            <a:ext cx="777881" cy="5764538"/>
            <a:chOff x="3641446" y="412327"/>
            <a:chExt cx="777881" cy="6053179"/>
          </a:xfrm>
        </p:grpSpPr>
        <p:pic>
          <p:nvPicPr>
            <p:cNvPr id="2" name="Picture 1">
              <a:extLst>
                <a:ext uri="{FF2B5EF4-FFF2-40B4-BE49-F238E27FC236}">
                  <a16:creationId xmlns:a16="http://schemas.microsoft.com/office/drawing/2014/main" id="{13EA8790-EC74-43F1-89A7-6754E37B57A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41446" y="412327"/>
              <a:ext cx="700088" cy="1423987"/>
            </a:xfrm>
            <a:prstGeom prst="rect">
              <a:avLst/>
            </a:prstGeom>
          </p:spPr>
        </p:pic>
        <p:pic>
          <p:nvPicPr>
            <p:cNvPr id="3" name="Picture 2">
              <a:extLst>
                <a:ext uri="{FF2B5EF4-FFF2-40B4-BE49-F238E27FC236}">
                  <a16:creationId xmlns:a16="http://schemas.microsoft.com/office/drawing/2014/main" id="{FB7BD0D2-D45B-40F0-8599-2BF57ED272C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19210" y="534929"/>
              <a:ext cx="376417" cy="403457"/>
            </a:xfrm>
            <a:prstGeom prst="rect">
              <a:avLst/>
            </a:prstGeom>
          </p:spPr>
        </p:pic>
        <p:pic>
          <p:nvPicPr>
            <p:cNvPr id="5" name="Picture 5">
              <a:extLst>
                <a:ext uri="{FF2B5EF4-FFF2-40B4-BE49-F238E27FC236}">
                  <a16:creationId xmlns:a16="http://schemas.microsoft.com/office/drawing/2014/main" id="{5A1215BE-8DB5-452D-A7C5-895AC2C88A5F}"/>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344" y="1295616"/>
              <a:ext cx="418096" cy="4180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617555B-CC68-4B4B-9AD4-AE83E40981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5436" y="1958916"/>
              <a:ext cx="700088" cy="1423987"/>
            </a:xfrm>
            <a:prstGeom prst="rect">
              <a:avLst/>
            </a:prstGeom>
          </p:spPr>
        </p:pic>
        <p:pic>
          <p:nvPicPr>
            <p:cNvPr id="15" name="Picture 14">
              <a:extLst>
                <a:ext uri="{FF2B5EF4-FFF2-40B4-BE49-F238E27FC236}">
                  <a16:creationId xmlns:a16="http://schemas.microsoft.com/office/drawing/2014/main" id="{AF69F203-4E4E-4632-98F4-F50DD186F31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85249" y="3494930"/>
              <a:ext cx="700088" cy="1423987"/>
            </a:xfrm>
            <a:prstGeom prst="rect">
              <a:avLst/>
            </a:prstGeom>
          </p:spPr>
        </p:pic>
        <p:pic>
          <p:nvPicPr>
            <p:cNvPr id="23" name="Picture 22">
              <a:extLst>
                <a:ext uri="{FF2B5EF4-FFF2-40B4-BE49-F238E27FC236}">
                  <a16:creationId xmlns:a16="http://schemas.microsoft.com/office/drawing/2014/main" id="{287BED1E-1B9F-4B92-AEDB-7BEA45BD16A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9239" y="5041519"/>
              <a:ext cx="700088" cy="1423987"/>
            </a:xfrm>
            <a:prstGeom prst="rect">
              <a:avLst/>
            </a:prstGeom>
          </p:spPr>
        </p:pic>
        <p:pic>
          <p:nvPicPr>
            <p:cNvPr id="29" name="Picture 28">
              <a:extLst>
                <a:ext uri="{FF2B5EF4-FFF2-40B4-BE49-F238E27FC236}">
                  <a16:creationId xmlns:a16="http://schemas.microsoft.com/office/drawing/2014/main" id="{545AC8C2-E197-4151-947E-23A6D53CA49C}"/>
                </a:ext>
              </a:extLst>
            </p:cNvPr>
            <p:cNvPicPr>
              <a:picLocks noChangeAspect="1"/>
            </p:cNvPicPr>
            <p:nvPr/>
          </p:nvPicPr>
          <p:blipFill>
            <a:blip r:embed="rId6"/>
            <a:srcRect/>
            <a:stretch/>
          </p:blipFill>
          <p:spPr>
            <a:xfrm>
              <a:off x="3836410" y="3617786"/>
              <a:ext cx="378139" cy="378139"/>
            </a:xfrm>
            <a:prstGeom prst="rect">
              <a:avLst/>
            </a:prstGeom>
          </p:spPr>
        </p:pic>
        <p:pic>
          <p:nvPicPr>
            <p:cNvPr id="31" name="Picture 30">
              <a:extLst>
                <a:ext uri="{FF2B5EF4-FFF2-40B4-BE49-F238E27FC236}">
                  <a16:creationId xmlns:a16="http://schemas.microsoft.com/office/drawing/2014/main" id="{761D888D-4717-4F40-84B7-A072C8E5A076}"/>
                </a:ext>
              </a:extLst>
            </p:cNvPr>
            <p:cNvPicPr>
              <a:picLocks noChangeAspect="1"/>
            </p:cNvPicPr>
            <p:nvPr/>
          </p:nvPicPr>
          <p:blipFill>
            <a:blip r:embed="rId7"/>
            <a:srcRect/>
            <a:stretch/>
          </p:blipFill>
          <p:spPr>
            <a:xfrm>
              <a:off x="3874216" y="5158317"/>
              <a:ext cx="378139" cy="378139"/>
            </a:xfrm>
            <a:prstGeom prst="rect">
              <a:avLst/>
            </a:prstGeom>
          </p:spPr>
        </p:pic>
        <p:pic>
          <p:nvPicPr>
            <p:cNvPr id="33" name="Picture 32">
              <a:extLst>
                <a:ext uri="{FF2B5EF4-FFF2-40B4-BE49-F238E27FC236}">
                  <a16:creationId xmlns:a16="http://schemas.microsoft.com/office/drawing/2014/main" id="{251C03B9-A6A5-48D9-841E-5E190CB1B740}"/>
                </a:ext>
              </a:extLst>
            </p:cNvPr>
            <p:cNvPicPr>
              <a:picLocks noChangeAspect="1"/>
            </p:cNvPicPr>
            <p:nvPr/>
          </p:nvPicPr>
          <p:blipFill>
            <a:blip r:embed="rId8"/>
            <a:srcRect/>
            <a:stretch/>
          </p:blipFill>
          <p:spPr>
            <a:xfrm>
              <a:off x="3859900" y="4396402"/>
              <a:ext cx="378139" cy="378139"/>
            </a:xfrm>
            <a:prstGeom prst="rect">
              <a:avLst/>
            </a:prstGeom>
          </p:spPr>
        </p:pic>
        <p:pic>
          <p:nvPicPr>
            <p:cNvPr id="37" name="Picture 36">
              <a:extLst>
                <a:ext uri="{FF2B5EF4-FFF2-40B4-BE49-F238E27FC236}">
                  <a16:creationId xmlns:a16="http://schemas.microsoft.com/office/drawing/2014/main" id="{41A55833-EF9A-47DB-B998-28C0038B087F}"/>
                </a:ext>
              </a:extLst>
            </p:cNvPr>
            <p:cNvPicPr>
              <a:picLocks noChangeAspect="1"/>
            </p:cNvPicPr>
            <p:nvPr/>
          </p:nvPicPr>
          <p:blipFill>
            <a:blip r:embed="rId9"/>
            <a:srcRect/>
            <a:stretch/>
          </p:blipFill>
          <p:spPr>
            <a:xfrm>
              <a:off x="3831772" y="2070943"/>
              <a:ext cx="373668" cy="373668"/>
            </a:xfrm>
            <a:prstGeom prst="rect">
              <a:avLst/>
            </a:prstGeom>
          </p:spPr>
        </p:pic>
        <p:pic>
          <p:nvPicPr>
            <p:cNvPr id="39" name="Picture 3">
              <a:extLst>
                <a:ext uri="{FF2B5EF4-FFF2-40B4-BE49-F238E27FC236}">
                  <a16:creationId xmlns:a16="http://schemas.microsoft.com/office/drawing/2014/main" id="{5B3BE6F2-BD80-4968-88E3-3BE74779B9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9428" y="5953656"/>
              <a:ext cx="305121" cy="29818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a:extLst>
                <a:ext uri="{FF2B5EF4-FFF2-40B4-BE49-F238E27FC236}">
                  <a16:creationId xmlns:a16="http://schemas.microsoft.com/office/drawing/2014/main" id="{14729DD1-76C1-46CF-9823-9871E9F43C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6386" y="2902857"/>
              <a:ext cx="298186" cy="3051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4192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B7DA-5328-4668-8ED4-84CC5A9BADEB}"/>
              </a:ext>
            </a:extLst>
          </p:cNvPr>
          <p:cNvSpPr>
            <a:spLocks noGrp="1"/>
          </p:cNvSpPr>
          <p:nvPr>
            <p:ph type="title"/>
          </p:nvPr>
        </p:nvSpPr>
        <p:spPr/>
        <p:txBody>
          <a:bodyPr/>
          <a:lstStyle/>
          <a:p>
            <a:r>
              <a:rPr lang="en-US" dirty="0">
                <a:cs typeface="Segoe UI"/>
              </a:rPr>
              <a:t>SQL Database Authentication</a:t>
            </a:r>
            <a:endParaRPr lang="en-US" dirty="0"/>
          </a:p>
        </p:txBody>
      </p:sp>
      <p:sp>
        <p:nvSpPr>
          <p:cNvPr id="6" name="Rectangle 5">
            <a:extLst>
              <a:ext uri="{FF2B5EF4-FFF2-40B4-BE49-F238E27FC236}">
                <a16:creationId xmlns:a16="http://schemas.microsoft.com/office/drawing/2014/main" id="{46B2394B-ECF1-4544-976A-4FD86669B6FF}"/>
              </a:ext>
            </a:extLst>
          </p:cNvPr>
          <p:cNvSpPr/>
          <p:nvPr/>
        </p:nvSpPr>
        <p:spPr>
          <a:xfrm>
            <a:off x="649522" y="120306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An alternative to SQL Server authentication</a:t>
            </a:r>
          </a:p>
        </p:txBody>
      </p:sp>
      <p:sp>
        <p:nvSpPr>
          <p:cNvPr id="7" name="Rectangle 6">
            <a:extLst>
              <a:ext uri="{FF2B5EF4-FFF2-40B4-BE49-F238E27FC236}">
                <a16:creationId xmlns:a16="http://schemas.microsoft.com/office/drawing/2014/main" id="{6655CA15-1F3F-46E4-8F3A-2D5189285C5E}"/>
              </a:ext>
            </a:extLst>
          </p:cNvPr>
          <p:cNvSpPr/>
          <p:nvPr/>
        </p:nvSpPr>
        <p:spPr>
          <a:xfrm>
            <a:off x="649521" y="2373124"/>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Helps stop the proliferation of user identities across database servers</a:t>
            </a:r>
          </a:p>
        </p:txBody>
      </p:sp>
      <p:sp>
        <p:nvSpPr>
          <p:cNvPr id="9" name="Rectangle 8">
            <a:extLst>
              <a:ext uri="{FF2B5EF4-FFF2-40B4-BE49-F238E27FC236}">
                <a16:creationId xmlns:a16="http://schemas.microsoft.com/office/drawing/2014/main" id="{7DD9A499-D54F-4D40-AFE5-828BCF6B037F}"/>
              </a:ext>
            </a:extLst>
          </p:cNvPr>
          <p:cNvSpPr/>
          <p:nvPr/>
        </p:nvSpPr>
        <p:spPr>
          <a:xfrm>
            <a:off x="649521" y="354317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Allows password rotation in a single place</a:t>
            </a:r>
          </a:p>
        </p:txBody>
      </p:sp>
      <p:sp>
        <p:nvSpPr>
          <p:cNvPr id="11" name="Rectangle 10">
            <a:extLst>
              <a:ext uri="{FF2B5EF4-FFF2-40B4-BE49-F238E27FC236}">
                <a16:creationId xmlns:a16="http://schemas.microsoft.com/office/drawing/2014/main" id="{C5E961E9-898D-4291-8E44-F6890A4682B5}"/>
              </a:ext>
            </a:extLst>
          </p:cNvPr>
          <p:cNvSpPr/>
          <p:nvPr/>
        </p:nvSpPr>
        <p:spPr>
          <a:xfrm>
            <a:off x="652240" y="4713234"/>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Customers can manage database permissions using external (Azure AD) groups</a:t>
            </a:r>
          </a:p>
        </p:txBody>
      </p:sp>
      <p:grpSp>
        <p:nvGrpSpPr>
          <p:cNvPr id="5" name="Group 4" descr="An Azure AD database administrator and SQL Database administrator provide access to database users. ">
            <a:extLst>
              <a:ext uri="{FF2B5EF4-FFF2-40B4-BE49-F238E27FC236}">
                <a16:creationId xmlns:a16="http://schemas.microsoft.com/office/drawing/2014/main" id="{11EFC6A8-FCEC-4687-9F4A-29D73A1621F5}"/>
              </a:ext>
            </a:extLst>
          </p:cNvPr>
          <p:cNvGrpSpPr/>
          <p:nvPr/>
        </p:nvGrpSpPr>
        <p:grpSpPr>
          <a:xfrm>
            <a:off x="5962559" y="1381841"/>
            <a:ext cx="5205887" cy="4943425"/>
            <a:chOff x="6589511" y="1291350"/>
            <a:chExt cx="5205887" cy="4943425"/>
          </a:xfrm>
        </p:grpSpPr>
        <p:pic>
          <p:nvPicPr>
            <p:cNvPr id="10" name="Picture 9">
              <a:extLst>
                <a:ext uri="{FF2B5EF4-FFF2-40B4-BE49-F238E27FC236}">
                  <a16:creationId xmlns:a16="http://schemas.microsoft.com/office/drawing/2014/main" id="{19466128-07C7-4DCC-97F1-2727E338842D}"/>
                </a:ext>
              </a:extLst>
            </p:cNvPr>
            <p:cNvPicPr>
              <a:picLocks noChangeAspect="1"/>
            </p:cNvPicPr>
            <p:nvPr/>
          </p:nvPicPr>
          <p:blipFill>
            <a:blip r:embed="rId3"/>
            <a:stretch>
              <a:fillRect/>
            </a:stretch>
          </p:blipFill>
          <p:spPr>
            <a:xfrm>
              <a:off x="8901366" y="1291350"/>
              <a:ext cx="521264" cy="672905"/>
            </a:xfrm>
            <a:prstGeom prst="rect">
              <a:avLst/>
            </a:prstGeom>
          </p:spPr>
        </p:pic>
        <p:grpSp>
          <p:nvGrpSpPr>
            <p:cNvPr id="55" name="Group 54">
              <a:extLst>
                <a:ext uri="{FF2B5EF4-FFF2-40B4-BE49-F238E27FC236}">
                  <a16:creationId xmlns:a16="http://schemas.microsoft.com/office/drawing/2014/main" id="{46BA9829-7B5F-4AAA-8ACE-EAFA29092928}"/>
                </a:ext>
              </a:extLst>
            </p:cNvPr>
            <p:cNvGrpSpPr/>
            <p:nvPr/>
          </p:nvGrpSpPr>
          <p:grpSpPr>
            <a:xfrm>
              <a:off x="6589511" y="1627803"/>
              <a:ext cx="5205887" cy="3265943"/>
              <a:chOff x="6762907" y="1388807"/>
              <a:chExt cx="5460150" cy="3900622"/>
            </a:xfrm>
          </p:grpSpPr>
          <p:pic>
            <p:nvPicPr>
              <p:cNvPr id="4" name="Picture 3">
                <a:extLst>
                  <a:ext uri="{FF2B5EF4-FFF2-40B4-BE49-F238E27FC236}">
                    <a16:creationId xmlns:a16="http://schemas.microsoft.com/office/drawing/2014/main" id="{78EFA5C7-5D85-4962-B290-88BC049974C4}"/>
                  </a:ext>
                </a:extLst>
              </p:cNvPr>
              <p:cNvPicPr>
                <a:picLocks noChangeAspect="1"/>
              </p:cNvPicPr>
              <p:nvPr/>
            </p:nvPicPr>
            <p:blipFill>
              <a:blip r:embed="rId4"/>
              <a:stretch>
                <a:fillRect/>
              </a:stretch>
            </p:blipFill>
            <p:spPr>
              <a:xfrm>
                <a:off x="6762907" y="2757534"/>
                <a:ext cx="1334396" cy="1337021"/>
              </a:xfrm>
              <a:prstGeom prst="rect">
                <a:avLst/>
              </a:prstGeom>
            </p:spPr>
          </p:pic>
          <p:sp>
            <p:nvSpPr>
              <p:cNvPr id="8" name="TextBox 7">
                <a:extLst>
                  <a:ext uri="{FF2B5EF4-FFF2-40B4-BE49-F238E27FC236}">
                    <a16:creationId xmlns:a16="http://schemas.microsoft.com/office/drawing/2014/main" id="{77AFDDA9-391D-4664-A8D0-30151D053D48}"/>
                  </a:ext>
                </a:extLst>
              </p:cNvPr>
              <p:cNvSpPr txBox="1"/>
              <p:nvPr/>
            </p:nvSpPr>
            <p:spPr>
              <a:xfrm>
                <a:off x="6867682" y="4007994"/>
                <a:ext cx="1124846" cy="404346"/>
              </a:xfrm>
              <a:prstGeom prst="rect">
                <a:avLst/>
              </a:prstGeom>
              <a:noFill/>
            </p:spPr>
            <p:txBody>
              <a:bodyPr wrap="square">
                <a:spAutoFit/>
              </a:bodyPr>
              <a:lstStyle/>
              <a:p>
                <a:r>
                  <a:rPr lang="en-US" sz="1600" b="0" i="0" dirty="0">
                    <a:solidFill>
                      <a:srgbClr val="171717"/>
                    </a:solidFill>
                    <a:effectLst/>
                    <a:latin typeface="Segoe UI" panose="020B0502040204020203" pitchFamily="34" charset="0"/>
                  </a:rPr>
                  <a:t>Azure AD </a:t>
                </a:r>
                <a:endParaRPr lang="en-US" sz="1600" dirty="0"/>
              </a:p>
            </p:txBody>
          </p:sp>
          <p:sp>
            <p:nvSpPr>
              <p:cNvPr id="12" name="TextBox 11">
                <a:extLst>
                  <a:ext uri="{FF2B5EF4-FFF2-40B4-BE49-F238E27FC236}">
                    <a16:creationId xmlns:a16="http://schemas.microsoft.com/office/drawing/2014/main" id="{83F88B47-0EF4-44D7-AA35-1E89AB8A234D}"/>
                  </a:ext>
                </a:extLst>
              </p:cNvPr>
              <p:cNvSpPr txBox="1"/>
              <p:nvPr/>
            </p:nvSpPr>
            <p:spPr>
              <a:xfrm>
                <a:off x="8495761" y="1709460"/>
                <a:ext cx="1863648" cy="992487"/>
              </a:xfrm>
              <a:prstGeom prst="rect">
                <a:avLst/>
              </a:prstGeom>
              <a:noFill/>
            </p:spPr>
            <p:txBody>
              <a:bodyPr wrap="square">
                <a:spAutoFit/>
              </a:bodyPr>
              <a:lstStyle/>
              <a:p>
                <a:pPr algn="ctr"/>
                <a:r>
                  <a:rPr lang="en-US" sz="1600" b="0" i="0" dirty="0">
                    <a:solidFill>
                      <a:srgbClr val="171717"/>
                    </a:solidFill>
                    <a:effectLst/>
                    <a:latin typeface="Segoe UI" panose="020B0502040204020203" pitchFamily="34" charset="0"/>
                  </a:rPr>
                  <a:t>Azure AD Database Administrator</a:t>
                </a:r>
                <a:endParaRPr lang="en-US" sz="1600" dirty="0"/>
              </a:p>
            </p:txBody>
          </p:sp>
          <p:cxnSp>
            <p:nvCxnSpPr>
              <p:cNvPr id="19" name="Straight Arrow Connector 18">
                <a:extLst>
                  <a:ext uri="{FF2B5EF4-FFF2-40B4-BE49-F238E27FC236}">
                    <a16:creationId xmlns:a16="http://schemas.microsoft.com/office/drawing/2014/main" id="{16A2F8A6-AF38-4147-82AA-C3E08DA4BB6D}"/>
                  </a:ext>
                </a:extLst>
              </p:cNvPr>
              <p:cNvCxnSpPr>
                <a:cxnSpLocks/>
                <a:stCxn id="10" idx="1"/>
                <a:endCxn id="4" idx="0"/>
              </p:cNvCxnSpPr>
              <p:nvPr/>
            </p:nvCxnSpPr>
            <p:spPr>
              <a:xfrm flipH="1">
                <a:off x="7430106" y="1388807"/>
                <a:ext cx="1757572" cy="1368727"/>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B05A942B-A71B-486F-A3B4-32DE8E2A2BC9}"/>
                  </a:ext>
                </a:extLst>
              </p:cNvPr>
              <p:cNvPicPr>
                <a:picLocks noChangeAspect="1"/>
              </p:cNvPicPr>
              <p:nvPr/>
            </p:nvPicPr>
            <p:blipFill>
              <a:blip r:embed="rId5"/>
              <a:stretch>
                <a:fillRect/>
              </a:stretch>
            </p:blipFill>
            <p:spPr>
              <a:xfrm>
                <a:off x="8998994" y="3934025"/>
                <a:ext cx="719390" cy="951058"/>
              </a:xfrm>
              <a:prstGeom prst="rect">
                <a:avLst/>
              </a:prstGeom>
            </p:spPr>
          </p:pic>
          <p:sp>
            <p:nvSpPr>
              <p:cNvPr id="28" name="TextBox 27">
                <a:extLst>
                  <a:ext uri="{FF2B5EF4-FFF2-40B4-BE49-F238E27FC236}">
                    <a16:creationId xmlns:a16="http://schemas.microsoft.com/office/drawing/2014/main" id="{11615A21-F044-412A-9A88-53BFCAF1E743}"/>
                  </a:ext>
                </a:extLst>
              </p:cNvPr>
              <p:cNvSpPr txBox="1"/>
              <p:nvPr/>
            </p:nvSpPr>
            <p:spPr>
              <a:xfrm>
                <a:off x="8796266" y="4885083"/>
                <a:ext cx="1124846" cy="404346"/>
              </a:xfrm>
              <a:prstGeom prst="rect">
                <a:avLst/>
              </a:prstGeom>
              <a:noFill/>
            </p:spPr>
            <p:txBody>
              <a:bodyPr wrap="square">
                <a:spAutoFit/>
              </a:bodyPr>
              <a:lstStyle/>
              <a:p>
                <a:r>
                  <a:rPr lang="en-US" sz="1600" b="0" i="0" dirty="0">
                    <a:solidFill>
                      <a:srgbClr val="171717"/>
                    </a:solidFill>
                    <a:effectLst/>
                    <a:latin typeface="Segoe UI" panose="020B0502040204020203" pitchFamily="34" charset="0"/>
                  </a:rPr>
                  <a:t>Azure AD </a:t>
                </a:r>
                <a:endParaRPr lang="en-US" sz="1600" dirty="0"/>
              </a:p>
            </p:txBody>
          </p:sp>
          <p:pic>
            <p:nvPicPr>
              <p:cNvPr id="30" name="Picture 29">
                <a:extLst>
                  <a:ext uri="{FF2B5EF4-FFF2-40B4-BE49-F238E27FC236}">
                    <a16:creationId xmlns:a16="http://schemas.microsoft.com/office/drawing/2014/main" id="{EDB37D0A-4396-47F1-AD2C-A027D7968FA0}"/>
                  </a:ext>
                </a:extLst>
              </p:cNvPr>
              <p:cNvPicPr>
                <a:picLocks noChangeAspect="1"/>
              </p:cNvPicPr>
              <p:nvPr/>
            </p:nvPicPr>
            <p:blipFill>
              <a:blip r:embed="rId3"/>
              <a:stretch>
                <a:fillRect/>
              </a:stretch>
            </p:blipFill>
            <p:spPr>
              <a:xfrm>
                <a:off x="10841664" y="2346663"/>
                <a:ext cx="651262" cy="840721"/>
              </a:xfrm>
              <a:prstGeom prst="rect">
                <a:avLst/>
              </a:prstGeom>
            </p:spPr>
          </p:pic>
          <p:sp>
            <p:nvSpPr>
              <p:cNvPr id="32" name="TextBox 31">
                <a:extLst>
                  <a:ext uri="{FF2B5EF4-FFF2-40B4-BE49-F238E27FC236}">
                    <a16:creationId xmlns:a16="http://schemas.microsoft.com/office/drawing/2014/main" id="{6A25E703-9817-4EF1-B3B1-0E33FF7DA7F0}"/>
                  </a:ext>
                </a:extLst>
              </p:cNvPr>
              <p:cNvSpPr txBox="1"/>
              <p:nvPr/>
            </p:nvSpPr>
            <p:spPr>
              <a:xfrm>
                <a:off x="10359409" y="3126629"/>
                <a:ext cx="1863648" cy="698416"/>
              </a:xfrm>
              <a:prstGeom prst="rect">
                <a:avLst/>
              </a:prstGeom>
              <a:noFill/>
            </p:spPr>
            <p:txBody>
              <a:bodyPr wrap="square">
                <a:spAutoFit/>
              </a:bodyPr>
              <a:lstStyle/>
              <a:p>
                <a:pPr algn="ctr"/>
                <a:r>
                  <a:rPr lang="en-US" sz="1600" b="0" i="0" dirty="0">
                    <a:solidFill>
                      <a:srgbClr val="171717"/>
                    </a:solidFill>
                    <a:effectLst/>
                    <a:latin typeface="Segoe UI" panose="020B0502040204020203" pitchFamily="34" charset="0"/>
                  </a:rPr>
                  <a:t>SQL Database Administrator</a:t>
                </a:r>
                <a:endParaRPr lang="en-US" sz="1600" dirty="0"/>
              </a:p>
            </p:txBody>
          </p:sp>
          <p:cxnSp>
            <p:nvCxnSpPr>
              <p:cNvPr id="34" name="Straight Arrow Connector 33">
                <a:extLst>
                  <a:ext uri="{FF2B5EF4-FFF2-40B4-BE49-F238E27FC236}">
                    <a16:creationId xmlns:a16="http://schemas.microsoft.com/office/drawing/2014/main" id="{C0FCB249-B413-45D4-98D1-7334708C10F9}"/>
                  </a:ext>
                </a:extLst>
              </p:cNvPr>
              <p:cNvCxnSpPr>
                <a:cxnSpLocks/>
                <a:stCxn id="30" idx="1"/>
                <a:endCxn id="26" idx="0"/>
              </p:cNvCxnSpPr>
              <p:nvPr/>
            </p:nvCxnSpPr>
            <p:spPr>
              <a:xfrm flipH="1">
                <a:off x="9358689" y="2767024"/>
                <a:ext cx="1482975" cy="1167001"/>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962108-EAC9-4205-9CD6-5BE530AA543A}"/>
                  </a:ext>
                </a:extLst>
              </p:cNvPr>
              <p:cNvCxnSpPr>
                <a:cxnSpLocks/>
                <a:stCxn id="26" idx="1"/>
              </p:cNvCxnSpPr>
              <p:nvPr/>
            </p:nvCxnSpPr>
            <p:spPr>
              <a:xfrm flipH="1" flipV="1">
                <a:off x="7992528" y="3659744"/>
                <a:ext cx="1006466" cy="749810"/>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44" name="Picture 43">
              <a:extLst>
                <a:ext uri="{FF2B5EF4-FFF2-40B4-BE49-F238E27FC236}">
                  <a16:creationId xmlns:a16="http://schemas.microsoft.com/office/drawing/2014/main" id="{AF51ECC4-30B9-49BD-A70F-BF03404D1D71}"/>
                </a:ext>
              </a:extLst>
            </p:cNvPr>
            <p:cNvPicPr>
              <a:picLocks noChangeAspect="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58131" y="5626831"/>
              <a:ext cx="542952" cy="582177"/>
            </a:xfrm>
            <a:prstGeom prst="rect">
              <a:avLst/>
            </a:prstGeom>
          </p:spPr>
        </p:pic>
        <p:pic>
          <p:nvPicPr>
            <p:cNvPr id="48" name="Picture 47">
              <a:extLst>
                <a:ext uri="{FF2B5EF4-FFF2-40B4-BE49-F238E27FC236}">
                  <a16:creationId xmlns:a16="http://schemas.microsoft.com/office/drawing/2014/main" id="{487D60CE-0580-43F0-9193-BDDA48E016D0}"/>
                </a:ext>
              </a:extLst>
            </p:cNvPr>
            <p:cNvPicPr>
              <a:picLocks noChangeAspect="1"/>
            </p:cNvPicPr>
            <p:nvPr/>
          </p:nvPicPr>
          <p:blipFill>
            <a:blip r:embed="rId6"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501083" y="5625908"/>
              <a:ext cx="542952" cy="582177"/>
            </a:xfrm>
            <a:prstGeom prst="rect">
              <a:avLst/>
            </a:prstGeom>
          </p:spPr>
        </p:pic>
        <p:sp>
          <p:nvSpPr>
            <p:cNvPr id="50" name="TextBox 49">
              <a:extLst>
                <a:ext uri="{FF2B5EF4-FFF2-40B4-BE49-F238E27FC236}">
                  <a16:creationId xmlns:a16="http://schemas.microsoft.com/office/drawing/2014/main" id="{3C5277D0-0D3C-41BB-9C44-5F2644C99B1F}"/>
                </a:ext>
              </a:extLst>
            </p:cNvPr>
            <p:cNvSpPr txBox="1"/>
            <p:nvPr/>
          </p:nvSpPr>
          <p:spPr>
            <a:xfrm>
              <a:off x="8066574" y="5599216"/>
              <a:ext cx="2846150" cy="635559"/>
            </a:xfrm>
            <a:prstGeom prst="rect">
              <a:avLst/>
            </a:prstGeom>
            <a:noFill/>
          </p:spPr>
          <p:txBody>
            <a:bodyPr wrap="square">
              <a:spAutoFit/>
            </a:bodyPr>
            <a:lstStyle/>
            <a:p>
              <a:r>
                <a:rPr lang="en-US" b="0" i="0" dirty="0">
                  <a:solidFill>
                    <a:srgbClr val="171717"/>
                  </a:solidFill>
                  <a:effectLst/>
                  <a:latin typeface="Segoe UI" panose="020B0502040204020203" pitchFamily="34" charset="0"/>
                </a:rPr>
                <a:t>Database users mapped to Azure AD identities</a:t>
              </a:r>
              <a:endParaRPr lang="en-US" dirty="0"/>
            </a:p>
          </p:txBody>
        </p:sp>
        <p:cxnSp>
          <p:nvCxnSpPr>
            <p:cNvPr id="52" name="Straight Arrow Connector 51">
              <a:extLst>
                <a:ext uri="{FF2B5EF4-FFF2-40B4-BE49-F238E27FC236}">
                  <a16:creationId xmlns:a16="http://schemas.microsoft.com/office/drawing/2014/main" id="{D993AA64-67FC-44D4-8663-4AE72EC04F52}"/>
                </a:ext>
              </a:extLst>
            </p:cNvPr>
            <p:cNvCxnSpPr>
              <a:cxnSpLocks/>
              <a:stCxn id="44" idx="0"/>
              <a:endCxn id="8" idx="2"/>
            </p:cNvCxnSpPr>
            <p:nvPr/>
          </p:nvCxnSpPr>
          <p:spPr>
            <a:xfrm flipH="1" flipV="1">
              <a:off x="7225640" y="4159370"/>
              <a:ext cx="3967" cy="1467461"/>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DBADAC7E-58D0-4390-A736-57267C37E470}"/>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3784315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SQL Database Firewalls</a:t>
            </a:r>
            <a:endParaRPr lang="en-US" dirty="0"/>
          </a:p>
        </p:txBody>
      </p:sp>
      <p:sp>
        <p:nvSpPr>
          <p:cNvPr id="6" name="Rectangle 5">
            <a:extLst>
              <a:ext uri="{FF2B5EF4-FFF2-40B4-BE49-F238E27FC236}">
                <a16:creationId xmlns:a16="http://schemas.microsoft.com/office/drawing/2014/main" id="{5C291632-8DB2-474B-9262-48ED0B83EC9E}"/>
              </a:ext>
            </a:extLst>
          </p:cNvPr>
          <p:cNvSpPr/>
          <p:nvPr/>
        </p:nvSpPr>
        <p:spPr>
          <a:xfrm>
            <a:off x="649522" y="1203069"/>
            <a:ext cx="4469557" cy="143086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280988" marR="0" lvl="0" indent="-280988" defTabSz="1066800" eaLnBrk="1" fontAlgn="auto" latinLnBrk="0" hangingPunct="1">
              <a:lnSpc>
                <a:spcPct val="100000"/>
              </a:lnSpc>
              <a:spcBef>
                <a:spcPct val="0"/>
              </a:spcBef>
              <a:spcAft>
                <a:spcPct val="35000"/>
              </a:spcAft>
              <a:buClrTx/>
              <a:buSzTx/>
              <a:buFont typeface="+mj-lt"/>
              <a:buAutoNum type="arabicPeriod"/>
              <a:tabLst/>
              <a:defRPr/>
            </a:pPr>
            <a:r>
              <a:rPr kumimoji="0" lang="en-US" sz="2000" b="0" i="0" u="none" strike="noStrike" kern="0" cap="none" spc="0" normalizeH="0" baseline="0" noProof="0" dirty="0">
                <a:ln>
                  <a:noFill/>
                </a:ln>
                <a:effectLst/>
                <a:uLnTx/>
                <a:uFillTx/>
                <a:latin typeface="Segoe UI"/>
                <a:ea typeface="+mn-ea"/>
                <a:cs typeface="+mn-cs"/>
              </a:rPr>
              <a:t>By default, firewall denies all access</a:t>
            </a:r>
          </a:p>
        </p:txBody>
      </p:sp>
      <p:sp>
        <p:nvSpPr>
          <p:cNvPr id="9" name="Rectangle 8">
            <a:extLst>
              <a:ext uri="{FF2B5EF4-FFF2-40B4-BE49-F238E27FC236}">
                <a16:creationId xmlns:a16="http://schemas.microsoft.com/office/drawing/2014/main" id="{34E8F198-3ECD-45D1-BE2E-439BD9036073}"/>
              </a:ext>
            </a:extLst>
          </p:cNvPr>
          <p:cNvSpPr/>
          <p:nvPr/>
        </p:nvSpPr>
        <p:spPr>
          <a:xfrm>
            <a:off x="649521" y="2883935"/>
            <a:ext cx="4469557" cy="143086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280988" marR="0" lvl="0" indent="-280988" defTabSz="1066800" eaLnBrk="1" fontAlgn="auto" latinLnBrk="0" hangingPunct="1">
              <a:lnSpc>
                <a:spcPct val="100000"/>
              </a:lnSpc>
              <a:spcBef>
                <a:spcPct val="0"/>
              </a:spcBef>
              <a:spcAft>
                <a:spcPct val="35000"/>
              </a:spcAft>
              <a:buClrTx/>
              <a:buSzTx/>
              <a:buFont typeface="+mj-lt"/>
              <a:buAutoNum type="arabicPeriod" startAt="2"/>
              <a:tabLst/>
              <a:defRPr/>
            </a:pPr>
            <a:r>
              <a:rPr kumimoji="0" lang="en-US" sz="2000" b="0" i="0" u="none" strike="noStrike" kern="0" cap="none" spc="0" normalizeH="0" baseline="0" noProof="0" dirty="0">
                <a:ln>
                  <a:noFill/>
                </a:ln>
                <a:effectLst/>
                <a:uLnTx/>
                <a:uFillTx/>
                <a:latin typeface="Segoe UI"/>
                <a:ea typeface="+mn-ea"/>
                <a:cs typeface="+mn-cs"/>
              </a:rPr>
              <a:t>Database-level firewall rules add allowed client IP addresses and/or all Azure services and resources</a:t>
            </a:r>
          </a:p>
        </p:txBody>
      </p:sp>
      <p:sp>
        <p:nvSpPr>
          <p:cNvPr id="11" name="Rectangle 10">
            <a:extLst>
              <a:ext uri="{FF2B5EF4-FFF2-40B4-BE49-F238E27FC236}">
                <a16:creationId xmlns:a16="http://schemas.microsoft.com/office/drawing/2014/main" id="{F1948F45-2ACF-477D-BEE2-58EC8F56283B}"/>
              </a:ext>
            </a:extLst>
          </p:cNvPr>
          <p:cNvSpPr/>
          <p:nvPr/>
        </p:nvSpPr>
        <p:spPr>
          <a:xfrm>
            <a:off x="649520" y="4564801"/>
            <a:ext cx="4469557" cy="143086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457200" marR="0" lvl="0" indent="-457200" defTabSz="1066800" eaLnBrk="1" fontAlgn="auto" latinLnBrk="0" hangingPunct="1">
              <a:lnSpc>
                <a:spcPct val="100000"/>
              </a:lnSpc>
              <a:spcBef>
                <a:spcPct val="0"/>
              </a:spcBef>
              <a:spcAft>
                <a:spcPct val="35000"/>
              </a:spcAft>
              <a:buClrTx/>
              <a:buSzTx/>
              <a:buFont typeface="+mj-lt"/>
              <a:buAutoNum type="arabicPeriod" startAt="3"/>
              <a:tabLst/>
              <a:defRPr/>
            </a:pPr>
            <a:r>
              <a:rPr kumimoji="0" lang="en-US" sz="2000" b="0" i="0" u="none" strike="noStrike" kern="0" cap="none" spc="0" normalizeH="0" baseline="0" noProof="0" dirty="0">
                <a:ln>
                  <a:noFill/>
                </a:ln>
                <a:effectLst/>
                <a:uLnTx/>
                <a:uFillTx/>
                <a:latin typeface="Segoe UI"/>
                <a:ea typeface="+mn-ea"/>
                <a:cs typeface="+mn-cs"/>
              </a:rPr>
              <a:t>Server-level firewall rules are added programmatically – subnet of the database level clients</a:t>
            </a:r>
          </a:p>
        </p:txBody>
      </p:sp>
      <p:pic>
        <p:nvPicPr>
          <p:cNvPr id="2" name="Picture 2" descr="SQL databases are protected by database level and server level firewall rules. ">
            <a:extLst>
              <a:ext uri="{FF2B5EF4-FFF2-40B4-BE49-F238E27FC236}">
                <a16:creationId xmlns:a16="http://schemas.microsoft.com/office/drawing/2014/main" id="{9A450510-DB57-4180-A68F-9F7D445F5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621" y="1312592"/>
            <a:ext cx="4649309" cy="4967627"/>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13557B1F-0592-4711-8238-C4927299D62F}"/>
              </a:ext>
              <a:ext uri="{C183D7F6-B498-43B3-948B-1728B52AA6E4}">
                <adec:decorative xmlns:adec="http://schemas.microsoft.com/office/drawing/2017/decorative" val="1"/>
              </a:ext>
            </a:extLst>
          </p:cNvPr>
          <p:cNvSpPr/>
          <p:nvPr/>
        </p:nvSpPr>
        <p:spPr>
          <a:xfrm>
            <a:off x="9163418" y="2173635"/>
            <a:ext cx="410579" cy="319864"/>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t>2</a:t>
            </a:r>
          </a:p>
        </p:txBody>
      </p:sp>
      <p:sp>
        <p:nvSpPr>
          <p:cNvPr id="4" name="Oval 3">
            <a:extLst>
              <a:ext uri="{FF2B5EF4-FFF2-40B4-BE49-F238E27FC236}">
                <a16:creationId xmlns:a16="http://schemas.microsoft.com/office/drawing/2014/main" id="{EFD88281-A0B1-4CFF-9299-D940E76D6A87}"/>
              </a:ext>
              <a:ext uri="{C183D7F6-B498-43B3-948B-1728B52AA6E4}">
                <adec:decorative xmlns:adec="http://schemas.microsoft.com/office/drawing/2017/decorative" val="1"/>
              </a:ext>
            </a:extLst>
          </p:cNvPr>
          <p:cNvSpPr/>
          <p:nvPr/>
        </p:nvSpPr>
        <p:spPr>
          <a:xfrm>
            <a:off x="9163418" y="1394430"/>
            <a:ext cx="410579" cy="319864"/>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t>1</a:t>
            </a:r>
          </a:p>
        </p:txBody>
      </p:sp>
      <p:sp>
        <p:nvSpPr>
          <p:cNvPr id="5" name="Oval 4">
            <a:extLst>
              <a:ext uri="{FF2B5EF4-FFF2-40B4-BE49-F238E27FC236}">
                <a16:creationId xmlns:a16="http://schemas.microsoft.com/office/drawing/2014/main" id="{8AA15F58-84D4-414F-BF99-8E0A45CBD68F}"/>
              </a:ext>
              <a:ext uri="{C183D7F6-B498-43B3-948B-1728B52AA6E4}">
                <adec:decorative xmlns:adec="http://schemas.microsoft.com/office/drawing/2017/decorative" val="1"/>
              </a:ext>
            </a:extLst>
          </p:cNvPr>
          <p:cNvSpPr/>
          <p:nvPr/>
        </p:nvSpPr>
        <p:spPr>
          <a:xfrm>
            <a:off x="10033002" y="3636473"/>
            <a:ext cx="410579" cy="319864"/>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a:t>3</a:t>
            </a:r>
          </a:p>
        </p:txBody>
      </p:sp>
      <p:sp>
        <p:nvSpPr>
          <p:cNvPr id="13" name="Rectangle 12">
            <a:extLst>
              <a:ext uri="{FF2B5EF4-FFF2-40B4-BE49-F238E27FC236}">
                <a16:creationId xmlns:a16="http://schemas.microsoft.com/office/drawing/2014/main" id="{67ECA96D-7019-423E-982F-5BC341E913FD}"/>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013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Database Auditing</a:t>
            </a:r>
          </a:p>
        </p:txBody>
      </p:sp>
      <p:sp>
        <p:nvSpPr>
          <p:cNvPr id="2" name="Rectangle 1" descr="Screenshot of the Auditing page. Auditing is turned on and storage details are highlighted.">
            <a:extLst>
              <a:ext uri="{FF2B5EF4-FFF2-40B4-BE49-F238E27FC236}">
                <a16:creationId xmlns:a16="http://schemas.microsoft.com/office/drawing/2014/main" id="{4638EC20-7776-4390-8121-B0DC87BA032C}"/>
              </a:ext>
            </a:extLst>
          </p:cNvPr>
          <p:cNvSpPr/>
          <p:nvPr/>
        </p:nvSpPr>
        <p:spPr>
          <a:xfrm>
            <a:off x="649175" y="1210238"/>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Retain an audit trail of selected events</a:t>
            </a:r>
          </a:p>
        </p:txBody>
      </p:sp>
      <p:sp>
        <p:nvSpPr>
          <p:cNvPr id="3" name="Rectangle 2" descr="Screenshot of the Auditing page. Auditing is turned on and storage details are highlighted.">
            <a:extLst>
              <a:ext uri="{FF2B5EF4-FFF2-40B4-BE49-F238E27FC236}">
                <a16:creationId xmlns:a16="http://schemas.microsoft.com/office/drawing/2014/main" id="{25828AE6-1C04-4E67-BF21-ED9576D9D623}"/>
              </a:ext>
            </a:extLst>
          </p:cNvPr>
          <p:cNvSpPr/>
          <p:nvPr/>
        </p:nvSpPr>
        <p:spPr>
          <a:xfrm>
            <a:off x="649174" y="2273183"/>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Report on database activity and analyze results</a:t>
            </a:r>
          </a:p>
        </p:txBody>
      </p:sp>
      <p:sp>
        <p:nvSpPr>
          <p:cNvPr id="5" name="Rectangle 4" descr="Screenshot of the Auditing page. Auditing is turned on and storage details are highlighted.">
            <a:extLst>
              <a:ext uri="{FF2B5EF4-FFF2-40B4-BE49-F238E27FC236}">
                <a16:creationId xmlns:a16="http://schemas.microsoft.com/office/drawing/2014/main" id="{A19EF20D-6F3A-4A90-98DB-F03C976CA376}"/>
              </a:ext>
            </a:extLst>
          </p:cNvPr>
          <p:cNvSpPr/>
          <p:nvPr/>
        </p:nvSpPr>
        <p:spPr>
          <a:xfrm>
            <a:off x="649174" y="3336128"/>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Configure policies for the server or database level</a:t>
            </a:r>
          </a:p>
        </p:txBody>
      </p:sp>
      <p:sp>
        <p:nvSpPr>
          <p:cNvPr id="7" name="Rectangle 6">
            <a:extLst>
              <a:ext uri="{FF2B5EF4-FFF2-40B4-BE49-F238E27FC236}">
                <a16:creationId xmlns:a16="http://schemas.microsoft.com/office/drawing/2014/main" id="{0C3C4892-3A12-43AB-9D5B-5B604B4F4979}"/>
              </a:ext>
            </a:extLst>
          </p:cNvPr>
          <p:cNvSpPr/>
          <p:nvPr/>
        </p:nvSpPr>
        <p:spPr>
          <a:xfrm>
            <a:off x="649173" y="4399073"/>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Configure audit log destination</a:t>
            </a:r>
          </a:p>
        </p:txBody>
      </p:sp>
      <p:sp>
        <p:nvSpPr>
          <p:cNvPr id="21" name="Rectangle 20">
            <a:extLst>
              <a:ext uri="{FF2B5EF4-FFF2-40B4-BE49-F238E27FC236}">
                <a16:creationId xmlns:a16="http://schemas.microsoft.com/office/drawing/2014/main" id="{982E9E23-2777-43C1-A038-48E4843E7881}"/>
              </a:ext>
            </a:extLst>
          </p:cNvPr>
          <p:cNvSpPr/>
          <p:nvPr/>
        </p:nvSpPr>
        <p:spPr>
          <a:xfrm>
            <a:off x="649173" y="5454959"/>
            <a:ext cx="4469557" cy="9305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 new server policy applies to all existing and newly created databases</a:t>
            </a:r>
          </a:p>
        </p:txBody>
      </p:sp>
      <p:grpSp>
        <p:nvGrpSpPr>
          <p:cNvPr id="10" name="Group 9" descr="Screenshot of the Auditing page. Auditing is turned on and storage details are highlighted.">
            <a:extLst>
              <a:ext uri="{FF2B5EF4-FFF2-40B4-BE49-F238E27FC236}">
                <a16:creationId xmlns:a16="http://schemas.microsoft.com/office/drawing/2014/main" id="{26528786-E8FA-41E4-8EDC-CFBD011A1AF8}"/>
              </a:ext>
            </a:extLst>
          </p:cNvPr>
          <p:cNvGrpSpPr/>
          <p:nvPr/>
        </p:nvGrpSpPr>
        <p:grpSpPr>
          <a:xfrm>
            <a:off x="6172465" y="1350041"/>
            <a:ext cx="2805058" cy="3591067"/>
            <a:chOff x="7130265" y="1230927"/>
            <a:chExt cx="2800350" cy="3819525"/>
          </a:xfrm>
        </p:grpSpPr>
        <p:pic>
          <p:nvPicPr>
            <p:cNvPr id="4" name="Picture 3">
              <a:extLst>
                <a:ext uri="{FF2B5EF4-FFF2-40B4-BE49-F238E27FC236}">
                  <a16:creationId xmlns:a16="http://schemas.microsoft.com/office/drawing/2014/main" id="{51DBCE3F-03F9-419D-87E1-AB95C8C62E2E}"/>
                </a:ext>
              </a:extLst>
            </p:cNvPr>
            <p:cNvPicPr>
              <a:picLocks noChangeAspect="1"/>
            </p:cNvPicPr>
            <p:nvPr/>
          </p:nvPicPr>
          <p:blipFill>
            <a:blip r:embed="rId3"/>
            <a:stretch>
              <a:fillRect/>
            </a:stretch>
          </p:blipFill>
          <p:spPr>
            <a:xfrm>
              <a:off x="7130265" y="1230927"/>
              <a:ext cx="2800350" cy="3819525"/>
            </a:xfrm>
            <a:prstGeom prst="rect">
              <a:avLst/>
            </a:prstGeom>
            <a:ln>
              <a:solidFill>
                <a:schemeClr val="tx1"/>
              </a:solidFill>
            </a:ln>
          </p:spPr>
        </p:pic>
        <p:sp>
          <p:nvSpPr>
            <p:cNvPr id="8" name="Arrow: Left 7">
              <a:extLst>
                <a:ext uri="{FF2B5EF4-FFF2-40B4-BE49-F238E27FC236}">
                  <a16:creationId xmlns:a16="http://schemas.microsoft.com/office/drawing/2014/main" id="{C1F01AC8-7004-45E4-9F6C-564D27C69D5A}"/>
                </a:ext>
              </a:extLst>
            </p:cNvPr>
            <p:cNvSpPr/>
            <p:nvPr/>
          </p:nvSpPr>
          <p:spPr bwMode="auto">
            <a:xfrm>
              <a:off x="9183329" y="2035277"/>
              <a:ext cx="334297" cy="265471"/>
            </a:xfrm>
            <a:prstGeom prst="lef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descr="Screenshot of storage account retention days.">
            <a:extLst>
              <a:ext uri="{FF2B5EF4-FFF2-40B4-BE49-F238E27FC236}">
                <a16:creationId xmlns:a16="http://schemas.microsoft.com/office/drawing/2014/main" id="{44B3E178-94C4-414B-A683-AFB112FF5843}"/>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8643468" y="4455741"/>
            <a:ext cx="2681025" cy="1764190"/>
          </a:xfrm>
          <a:prstGeom prst="rect">
            <a:avLst/>
          </a:prstGeom>
          <a:ln>
            <a:solidFill>
              <a:schemeClr val="tx1"/>
            </a:solidFill>
          </a:ln>
        </p:spPr>
      </p:pic>
      <p:sp>
        <p:nvSpPr>
          <p:cNvPr id="11" name="Rectangle 10">
            <a:extLst>
              <a:ext uri="{FF2B5EF4-FFF2-40B4-BE49-F238E27FC236}">
                <a16:creationId xmlns:a16="http://schemas.microsoft.com/office/drawing/2014/main" id="{81E3FEB2-C38C-4ABF-BE93-6FCE3ACFD7F0}"/>
              </a:ext>
              <a:ext uri="{C183D7F6-B498-43B3-948B-1728B52AA6E4}">
                <adec:decorative xmlns:adec="http://schemas.microsoft.com/office/drawing/2017/decorative" val="1"/>
              </a:ext>
            </a:extLst>
          </p:cNvPr>
          <p:cNvSpPr/>
          <p:nvPr/>
        </p:nvSpPr>
        <p:spPr bwMode="auto">
          <a:xfrm>
            <a:off x="6262850" y="3530848"/>
            <a:ext cx="2423222" cy="519823"/>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Connector: Elbow 13">
            <a:extLst>
              <a:ext uri="{FF2B5EF4-FFF2-40B4-BE49-F238E27FC236}">
                <a16:creationId xmlns:a16="http://schemas.microsoft.com/office/drawing/2014/main" id="{EBA01EBE-17F0-4895-B492-413AE0946103}"/>
              </a:ext>
              <a:ext uri="{C183D7F6-B498-43B3-948B-1728B52AA6E4}">
                <adec:decorative xmlns:adec="http://schemas.microsoft.com/office/drawing/2017/decorative" val="1"/>
              </a:ext>
            </a:extLst>
          </p:cNvPr>
          <p:cNvCxnSpPr>
            <a:stCxn id="11" idx="3"/>
            <a:endCxn id="9" idx="0"/>
          </p:cNvCxnSpPr>
          <p:nvPr/>
        </p:nvCxnSpPr>
        <p:spPr>
          <a:xfrm>
            <a:off x="8686072" y="3790760"/>
            <a:ext cx="1297909" cy="66498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932158D-DAC2-40CB-9817-2E5981CDF562}"/>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423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 Discovery and Classification</a:t>
            </a:r>
          </a:p>
        </p:txBody>
      </p:sp>
      <p:sp>
        <p:nvSpPr>
          <p:cNvPr id="2" name="Rectangle 1">
            <a:extLst>
              <a:ext uri="{FF2B5EF4-FFF2-40B4-BE49-F238E27FC236}">
                <a16:creationId xmlns:a16="http://schemas.microsoft.com/office/drawing/2014/main" id="{3A0B9AC1-9374-4449-AB50-EECB9B88A876}"/>
              </a:ext>
            </a:extLst>
          </p:cNvPr>
          <p:cNvSpPr/>
          <p:nvPr/>
        </p:nvSpPr>
        <p:spPr>
          <a:xfrm>
            <a:off x="649522" y="120306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Built-in to Azure SQL Database</a:t>
            </a:r>
          </a:p>
        </p:txBody>
      </p:sp>
      <p:sp>
        <p:nvSpPr>
          <p:cNvPr id="7" name="Rectangle 6">
            <a:extLst>
              <a:ext uri="{FF2B5EF4-FFF2-40B4-BE49-F238E27FC236}">
                <a16:creationId xmlns:a16="http://schemas.microsoft.com/office/drawing/2014/main" id="{44D8BD32-E3FA-4B76-9B9A-922C7D90C159}"/>
              </a:ext>
            </a:extLst>
          </p:cNvPr>
          <p:cNvSpPr/>
          <p:nvPr/>
        </p:nvSpPr>
        <p:spPr>
          <a:xfrm>
            <a:off x="649521" y="2373124"/>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Scans your database and identifies columns that contain potentially sensitive data</a:t>
            </a:r>
          </a:p>
        </p:txBody>
      </p:sp>
      <p:sp>
        <p:nvSpPr>
          <p:cNvPr id="11" name="Rectangle 10">
            <a:extLst>
              <a:ext uri="{FF2B5EF4-FFF2-40B4-BE49-F238E27FC236}">
                <a16:creationId xmlns:a16="http://schemas.microsoft.com/office/drawing/2014/main" id="{A1465948-E721-4A14-A39A-5110287D58FC}"/>
              </a:ext>
            </a:extLst>
          </p:cNvPr>
          <p:cNvSpPr/>
          <p:nvPr/>
        </p:nvSpPr>
        <p:spPr>
          <a:xfrm>
            <a:off x="649521" y="354317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Provides classification recommendations and reports</a:t>
            </a:r>
          </a:p>
        </p:txBody>
      </p:sp>
      <p:sp>
        <p:nvSpPr>
          <p:cNvPr id="13" name="Rectangle 12">
            <a:extLst>
              <a:ext uri="{FF2B5EF4-FFF2-40B4-BE49-F238E27FC236}">
                <a16:creationId xmlns:a16="http://schemas.microsoft.com/office/drawing/2014/main" id="{C3B23970-E5C7-47D2-ACAB-8836C1ED6ACA}"/>
              </a:ext>
            </a:extLst>
          </p:cNvPr>
          <p:cNvSpPr/>
          <p:nvPr/>
        </p:nvSpPr>
        <p:spPr>
          <a:xfrm>
            <a:off x="652240" y="4713234"/>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Let's you apply sensitivity-classification labels</a:t>
            </a:r>
          </a:p>
        </p:txBody>
      </p:sp>
      <p:pic>
        <p:nvPicPr>
          <p:cNvPr id="4" name="Picture 3" descr="Screenshot of the Data Discovery and Classification dashboard. A pie chart of the sensitivity percentages is shown.">
            <a:extLst>
              <a:ext uri="{FF2B5EF4-FFF2-40B4-BE49-F238E27FC236}">
                <a16:creationId xmlns:a16="http://schemas.microsoft.com/office/drawing/2014/main" id="{ED22E935-0F78-42E4-A235-F57104DD877A}"/>
              </a:ext>
            </a:extLst>
          </p:cNvPr>
          <p:cNvPicPr>
            <a:picLocks noChangeAspect="1"/>
          </p:cNvPicPr>
          <p:nvPr/>
        </p:nvPicPr>
        <p:blipFill>
          <a:blip r:embed="rId3"/>
          <a:stretch>
            <a:fillRect/>
          </a:stretch>
        </p:blipFill>
        <p:spPr>
          <a:xfrm>
            <a:off x="5910504" y="1309916"/>
            <a:ext cx="3667125" cy="3333750"/>
          </a:xfrm>
          <a:prstGeom prst="rect">
            <a:avLst/>
          </a:prstGeom>
        </p:spPr>
      </p:pic>
      <p:pic>
        <p:nvPicPr>
          <p:cNvPr id="3" name="Picture 2" descr="Screenshot of the Sensitivity drop-down with Confidential and Public choices. ">
            <a:extLst>
              <a:ext uri="{FF2B5EF4-FFF2-40B4-BE49-F238E27FC236}">
                <a16:creationId xmlns:a16="http://schemas.microsoft.com/office/drawing/2014/main" id="{ADC9726C-235C-4F97-9F7D-C02E05E7050C}"/>
              </a:ext>
            </a:extLst>
          </p:cNvPr>
          <p:cNvPicPr>
            <a:picLocks noChangeAspect="1"/>
          </p:cNvPicPr>
          <p:nvPr/>
        </p:nvPicPr>
        <p:blipFill>
          <a:blip r:embed="rId4"/>
          <a:stretch>
            <a:fillRect/>
          </a:stretch>
        </p:blipFill>
        <p:spPr>
          <a:xfrm>
            <a:off x="9144812" y="4126057"/>
            <a:ext cx="2276475" cy="2105025"/>
          </a:xfrm>
          <a:prstGeom prst="rect">
            <a:avLst/>
          </a:prstGeom>
          <a:ln>
            <a:solidFill>
              <a:schemeClr val="tx1"/>
            </a:solidFill>
          </a:ln>
        </p:spPr>
      </p:pic>
      <p:cxnSp>
        <p:nvCxnSpPr>
          <p:cNvPr id="8" name="Connector: Elbow 7">
            <a:extLst>
              <a:ext uri="{FF2B5EF4-FFF2-40B4-BE49-F238E27FC236}">
                <a16:creationId xmlns:a16="http://schemas.microsoft.com/office/drawing/2014/main" id="{E3495B04-A964-47E2-A655-D899C2893852}"/>
              </a:ext>
              <a:ext uri="{C183D7F6-B498-43B3-948B-1728B52AA6E4}">
                <adec:decorative xmlns:adec="http://schemas.microsoft.com/office/drawing/2017/decorative" val="1"/>
              </a:ext>
            </a:extLst>
          </p:cNvPr>
          <p:cNvCxnSpPr>
            <a:cxnSpLocks/>
            <a:stCxn id="5" idx="3"/>
            <a:endCxn id="3" idx="0"/>
          </p:cNvCxnSpPr>
          <p:nvPr/>
        </p:nvCxnSpPr>
        <p:spPr>
          <a:xfrm>
            <a:off x="9113855" y="3672716"/>
            <a:ext cx="1169195" cy="45334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60F4F75-8E23-46D7-BEE5-8EFE480B0F6B}"/>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84ECF306-70D1-4B13-85E1-87DFD5619172}"/>
              </a:ext>
              <a:ext uri="{C183D7F6-B498-43B3-948B-1728B52AA6E4}">
                <adec:decorative xmlns:adec="http://schemas.microsoft.com/office/drawing/2017/decorative" val="1"/>
              </a:ext>
            </a:extLst>
          </p:cNvPr>
          <p:cNvSpPr/>
          <p:nvPr/>
        </p:nvSpPr>
        <p:spPr bwMode="auto">
          <a:xfrm>
            <a:off x="7795858" y="3513035"/>
            <a:ext cx="1317997" cy="319361"/>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1472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Vulnerability Assessment</a:t>
            </a:r>
          </a:p>
        </p:txBody>
      </p:sp>
      <p:sp>
        <p:nvSpPr>
          <p:cNvPr id="2" name="Rectangle 1">
            <a:extLst>
              <a:ext uri="{FF2B5EF4-FFF2-40B4-BE49-F238E27FC236}">
                <a16:creationId xmlns:a16="http://schemas.microsoft.com/office/drawing/2014/main" id="{EEB18F12-3247-4F48-B506-884B4A156584}"/>
              </a:ext>
            </a:extLst>
          </p:cNvPr>
          <p:cNvSpPr/>
          <p:nvPr/>
        </p:nvSpPr>
        <p:spPr>
          <a:xfrm>
            <a:off x="649522" y="120306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Scans for database security vulnerabilities organized by severity</a:t>
            </a:r>
          </a:p>
        </p:txBody>
      </p:sp>
      <p:sp>
        <p:nvSpPr>
          <p:cNvPr id="4" name="Rectangle 3">
            <a:extLst>
              <a:ext uri="{FF2B5EF4-FFF2-40B4-BE49-F238E27FC236}">
                <a16:creationId xmlns:a16="http://schemas.microsoft.com/office/drawing/2014/main" id="{F294FD9B-B783-40E1-9996-5FEBC1609E5C}"/>
              </a:ext>
            </a:extLst>
          </p:cNvPr>
          <p:cNvSpPr/>
          <p:nvPr/>
        </p:nvSpPr>
        <p:spPr>
          <a:xfrm>
            <a:off x="649521" y="2373124"/>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Findings provide actionable steps to remediate the issue</a:t>
            </a:r>
          </a:p>
        </p:txBody>
      </p:sp>
      <p:sp>
        <p:nvSpPr>
          <p:cNvPr id="8" name="Rectangle 7">
            <a:extLst>
              <a:ext uri="{FF2B5EF4-FFF2-40B4-BE49-F238E27FC236}">
                <a16:creationId xmlns:a16="http://schemas.microsoft.com/office/drawing/2014/main" id="{F22DCA8F-A189-4A22-A245-4875FCABA271}"/>
              </a:ext>
            </a:extLst>
          </p:cNvPr>
          <p:cNvSpPr/>
          <p:nvPr/>
        </p:nvSpPr>
        <p:spPr>
          <a:xfrm>
            <a:off x="649521" y="3543179"/>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Set up periodic recurring scans and export reports</a:t>
            </a:r>
          </a:p>
        </p:txBody>
      </p:sp>
      <p:sp>
        <p:nvSpPr>
          <p:cNvPr id="10" name="Rectangle 9">
            <a:extLst>
              <a:ext uri="{FF2B5EF4-FFF2-40B4-BE49-F238E27FC236}">
                <a16:creationId xmlns:a16="http://schemas.microsoft.com/office/drawing/2014/main" id="{952A83A8-055C-498F-ABD0-09C74488F855}"/>
              </a:ext>
            </a:extLst>
          </p:cNvPr>
          <p:cNvSpPr/>
          <p:nvPr/>
        </p:nvSpPr>
        <p:spPr>
          <a:xfrm>
            <a:off x="652240" y="4713234"/>
            <a:ext cx="4469557" cy="106210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Covers database-level and server-level security issues</a:t>
            </a:r>
          </a:p>
        </p:txBody>
      </p:sp>
      <p:pic>
        <p:nvPicPr>
          <p:cNvPr id="3" name="Picture 2" descr="Screenshot of vulnerability assessment page. Risks are shown by severity. ">
            <a:extLst>
              <a:ext uri="{FF2B5EF4-FFF2-40B4-BE49-F238E27FC236}">
                <a16:creationId xmlns:a16="http://schemas.microsoft.com/office/drawing/2014/main" id="{A790AA35-8E47-40F5-AEB8-2F74FA9A201E}"/>
              </a:ext>
            </a:extLst>
          </p:cNvPr>
          <p:cNvPicPr>
            <a:picLocks noChangeAspect="1"/>
          </p:cNvPicPr>
          <p:nvPr/>
        </p:nvPicPr>
        <p:blipFill>
          <a:blip r:embed="rId3"/>
          <a:stretch>
            <a:fillRect/>
          </a:stretch>
        </p:blipFill>
        <p:spPr>
          <a:xfrm>
            <a:off x="5811604" y="1409490"/>
            <a:ext cx="5522937" cy="4817881"/>
          </a:xfrm>
          <a:prstGeom prst="rect">
            <a:avLst/>
          </a:prstGeom>
          <a:ln>
            <a:solidFill>
              <a:schemeClr val="tx1"/>
            </a:solidFill>
          </a:ln>
        </p:spPr>
      </p:pic>
      <p:sp>
        <p:nvSpPr>
          <p:cNvPr id="12" name="Rectangle 11">
            <a:extLst>
              <a:ext uri="{FF2B5EF4-FFF2-40B4-BE49-F238E27FC236}">
                <a16:creationId xmlns:a16="http://schemas.microsoft.com/office/drawing/2014/main" id="{128D3B8F-A947-48D7-9415-97CC1C3F9C3B}"/>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617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Advanced Threat Protection</a:t>
            </a:r>
            <a:endParaRPr lang="en-US" dirty="0"/>
          </a:p>
        </p:txBody>
      </p:sp>
      <p:sp>
        <p:nvSpPr>
          <p:cNvPr id="3" name="Rectangle 2">
            <a:extLst>
              <a:ext uri="{FF2B5EF4-FFF2-40B4-BE49-F238E27FC236}">
                <a16:creationId xmlns:a16="http://schemas.microsoft.com/office/drawing/2014/main" id="{2E2D7EDA-8FD5-4D7A-92D5-838C1A69759E}"/>
              </a:ext>
            </a:extLst>
          </p:cNvPr>
          <p:cNvSpPr/>
          <p:nvPr/>
        </p:nvSpPr>
        <p:spPr>
          <a:xfrm>
            <a:off x="649522" y="1211223"/>
            <a:ext cx="4469557" cy="55399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SQL injection</a:t>
            </a:r>
          </a:p>
        </p:txBody>
      </p:sp>
      <p:sp>
        <p:nvSpPr>
          <p:cNvPr id="4" name="Rectangle 3">
            <a:extLst>
              <a:ext uri="{FF2B5EF4-FFF2-40B4-BE49-F238E27FC236}">
                <a16:creationId xmlns:a16="http://schemas.microsoft.com/office/drawing/2014/main" id="{69EAC1D0-B561-4D20-A2E4-66E58FC359C0}"/>
              </a:ext>
            </a:extLst>
          </p:cNvPr>
          <p:cNvSpPr/>
          <p:nvPr/>
        </p:nvSpPr>
        <p:spPr>
          <a:xfrm>
            <a:off x="649521" y="2010566"/>
            <a:ext cx="4469557" cy="55399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SQL injection vulnerability</a:t>
            </a:r>
          </a:p>
        </p:txBody>
      </p:sp>
      <p:sp>
        <p:nvSpPr>
          <p:cNvPr id="5" name="Rectangle 4">
            <a:extLst>
              <a:ext uri="{FF2B5EF4-FFF2-40B4-BE49-F238E27FC236}">
                <a16:creationId xmlns:a16="http://schemas.microsoft.com/office/drawing/2014/main" id="{C3DCCFBC-5B27-4145-AD52-8203B770D88A}"/>
              </a:ext>
            </a:extLst>
          </p:cNvPr>
          <p:cNvSpPr/>
          <p:nvPr/>
        </p:nvSpPr>
        <p:spPr>
          <a:xfrm>
            <a:off x="649521" y="2809909"/>
            <a:ext cx="4469557" cy="55399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Data exfiltration</a:t>
            </a:r>
          </a:p>
        </p:txBody>
      </p:sp>
      <p:sp>
        <p:nvSpPr>
          <p:cNvPr id="11" name="Rectangle 10">
            <a:extLst>
              <a:ext uri="{FF2B5EF4-FFF2-40B4-BE49-F238E27FC236}">
                <a16:creationId xmlns:a16="http://schemas.microsoft.com/office/drawing/2014/main" id="{043E4E20-565D-492F-B759-80AF21C4079F}"/>
              </a:ext>
            </a:extLst>
          </p:cNvPr>
          <p:cNvSpPr/>
          <p:nvPr/>
        </p:nvSpPr>
        <p:spPr>
          <a:xfrm>
            <a:off x="626561" y="3609252"/>
            <a:ext cx="4469557" cy="55399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Unsafe action</a:t>
            </a:r>
          </a:p>
        </p:txBody>
      </p:sp>
      <p:sp>
        <p:nvSpPr>
          <p:cNvPr id="15" name="Rectangle 14">
            <a:extLst>
              <a:ext uri="{FF2B5EF4-FFF2-40B4-BE49-F238E27FC236}">
                <a16:creationId xmlns:a16="http://schemas.microsoft.com/office/drawing/2014/main" id="{D3C58DE9-46C1-4C79-B766-EA0862219ED2}"/>
              </a:ext>
            </a:extLst>
          </p:cNvPr>
          <p:cNvSpPr/>
          <p:nvPr/>
        </p:nvSpPr>
        <p:spPr>
          <a:xfrm>
            <a:off x="626561" y="4408595"/>
            <a:ext cx="4469557" cy="55399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Brute Force</a:t>
            </a:r>
          </a:p>
        </p:txBody>
      </p:sp>
      <p:sp>
        <p:nvSpPr>
          <p:cNvPr id="19" name="Rectangle 18">
            <a:extLst>
              <a:ext uri="{FF2B5EF4-FFF2-40B4-BE49-F238E27FC236}">
                <a16:creationId xmlns:a16="http://schemas.microsoft.com/office/drawing/2014/main" id="{80433BEA-65ED-4433-B7E2-762DBE0A6965}"/>
              </a:ext>
            </a:extLst>
          </p:cNvPr>
          <p:cNvSpPr/>
          <p:nvPr/>
        </p:nvSpPr>
        <p:spPr>
          <a:xfrm>
            <a:off x="626561" y="5207939"/>
            <a:ext cx="4469557" cy="55399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Anomalous client login</a:t>
            </a:r>
          </a:p>
        </p:txBody>
      </p:sp>
      <p:pic>
        <p:nvPicPr>
          <p:cNvPr id="2" name="Picture 1" descr="Screenshot of the Advanced Threat Protection page. High security and medium security alerts are shown. ">
            <a:extLst>
              <a:ext uri="{FF2B5EF4-FFF2-40B4-BE49-F238E27FC236}">
                <a16:creationId xmlns:a16="http://schemas.microsoft.com/office/drawing/2014/main" id="{07FE8453-6636-48AB-981F-936BA01268FD}"/>
              </a:ext>
            </a:extLst>
          </p:cNvPr>
          <p:cNvPicPr>
            <a:picLocks noChangeAspect="1"/>
          </p:cNvPicPr>
          <p:nvPr/>
        </p:nvPicPr>
        <p:blipFill>
          <a:blip r:embed="rId3"/>
          <a:stretch>
            <a:fillRect/>
          </a:stretch>
        </p:blipFill>
        <p:spPr>
          <a:xfrm>
            <a:off x="6831348" y="1371994"/>
            <a:ext cx="3488405" cy="3723051"/>
          </a:xfrm>
          <a:prstGeom prst="rect">
            <a:avLst/>
          </a:prstGeom>
          <a:ln>
            <a:solidFill>
              <a:schemeClr val="tx1"/>
            </a:solidFill>
          </a:ln>
        </p:spPr>
      </p:pic>
      <p:sp>
        <p:nvSpPr>
          <p:cNvPr id="7" name="TextBox 6">
            <a:extLst>
              <a:ext uri="{FF2B5EF4-FFF2-40B4-BE49-F238E27FC236}">
                <a16:creationId xmlns:a16="http://schemas.microsoft.com/office/drawing/2014/main" id="{0DA20DB8-5413-4A8E-91A4-14431E4BF648}"/>
              </a:ext>
            </a:extLst>
          </p:cNvPr>
          <p:cNvSpPr txBox="1"/>
          <p:nvPr/>
        </p:nvSpPr>
        <p:spPr>
          <a:xfrm>
            <a:off x="5832416" y="5163287"/>
            <a:ext cx="5486267" cy="707886"/>
          </a:xfrm>
          <a:prstGeom prst="rect">
            <a:avLst/>
          </a:prstGeom>
          <a:noFill/>
        </p:spPr>
        <p:txBody>
          <a:bodyPr wrap="square">
            <a:spAutoFit/>
          </a:bodyPr>
          <a:lstStyle/>
          <a:p>
            <a:pPr algn="ctr"/>
            <a:r>
              <a:rPr lang="en-US" sz="2000" dirty="0"/>
              <a:t>Integrated with Azure Security Center to detect and respond to potential threats as they occur</a:t>
            </a:r>
          </a:p>
        </p:txBody>
      </p:sp>
      <p:sp>
        <p:nvSpPr>
          <p:cNvPr id="13" name="Rectangle 12">
            <a:extLst>
              <a:ext uri="{FF2B5EF4-FFF2-40B4-BE49-F238E27FC236}">
                <a16:creationId xmlns:a16="http://schemas.microsoft.com/office/drawing/2014/main" id="{066CD479-5BB8-45CA-B19A-ED86C1D2A96C}"/>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252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90CB-B62D-46A7-9515-9AFA87B54FD2}"/>
              </a:ext>
            </a:extLst>
          </p:cNvPr>
          <p:cNvSpPr>
            <a:spLocks noGrp="1"/>
          </p:cNvSpPr>
          <p:nvPr>
            <p:ph type="title"/>
          </p:nvPr>
        </p:nvSpPr>
        <p:spPr/>
        <p:txBody>
          <a:bodyPr/>
          <a:lstStyle/>
          <a:p>
            <a:r>
              <a:rPr lang="en-US" dirty="0"/>
              <a:t>Dynamic Data Masking</a:t>
            </a:r>
          </a:p>
        </p:txBody>
      </p:sp>
      <p:sp>
        <p:nvSpPr>
          <p:cNvPr id="16" name="Rectangle 15">
            <a:extLst>
              <a:ext uri="{FF2B5EF4-FFF2-40B4-BE49-F238E27FC236}">
                <a16:creationId xmlns:a16="http://schemas.microsoft.com/office/drawing/2014/main" id="{5C63B1BE-9020-4A5F-BBB8-2C382FBC39EE}"/>
              </a:ext>
              <a:ext uri="{C183D7F6-B498-43B3-948B-1728B52AA6E4}">
                <adec:decorative xmlns:adec="http://schemas.microsoft.com/office/drawing/2017/decorative" val="1"/>
              </a:ext>
            </a:extLst>
          </p:cNvPr>
          <p:cNvSpPr/>
          <p:nvPr/>
        </p:nvSpPr>
        <p:spPr bwMode="auto">
          <a:xfrm>
            <a:off x="5732206" y="3529781"/>
            <a:ext cx="2231923" cy="235974"/>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descr="Screenshot of the Dynamic Data Masking page. A mask is added using the custom masking field format. ">
            <a:extLst>
              <a:ext uri="{FF2B5EF4-FFF2-40B4-BE49-F238E27FC236}">
                <a16:creationId xmlns:a16="http://schemas.microsoft.com/office/drawing/2014/main" id="{7113EAE9-EAA5-4A32-9EA0-D0F463BF5BDD}"/>
              </a:ext>
            </a:extLst>
          </p:cNvPr>
          <p:cNvGrpSpPr/>
          <p:nvPr/>
        </p:nvGrpSpPr>
        <p:grpSpPr>
          <a:xfrm>
            <a:off x="588263" y="1512707"/>
            <a:ext cx="10935143" cy="2638425"/>
            <a:chOff x="588263" y="1351934"/>
            <a:chExt cx="10935143" cy="2638425"/>
          </a:xfrm>
        </p:grpSpPr>
        <p:pic>
          <p:nvPicPr>
            <p:cNvPr id="13" name="Picture 12">
              <a:extLst>
                <a:ext uri="{FF2B5EF4-FFF2-40B4-BE49-F238E27FC236}">
                  <a16:creationId xmlns:a16="http://schemas.microsoft.com/office/drawing/2014/main" id="{7D75A185-E6D3-4471-B7E1-ACCED6042242}"/>
                </a:ext>
              </a:extLst>
            </p:cNvPr>
            <p:cNvPicPr>
              <a:picLocks noChangeAspect="1"/>
            </p:cNvPicPr>
            <p:nvPr/>
          </p:nvPicPr>
          <p:blipFill>
            <a:blip r:embed="rId3"/>
            <a:stretch>
              <a:fillRect/>
            </a:stretch>
          </p:blipFill>
          <p:spPr>
            <a:xfrm>
              <a:off x="588263" y="1351934"/>
              <a:ext cx="7696200" cy="2638425"/>
            </a:xfrm>
            <a:prstGeom prst="rect">
              <a:avLst/>
            </a:prstGeom>
          </p:spPr>
        </p:pic>
        <p:pic>
          <p:nvPicPr>
            <p:cNvPr id="15" name="Picture 14">
              <a:extLst>
                <a:ext uri="{FF2B5EF4-FFF2-40B4-BE49-F238E27FC236}">
                  <a16:creationId xmlns:a16="http://schemas.microsoft.com/office/drawing/2014/main" id="{01623F7A-9E2B-47F6-9043-D86920E9470E}"/>
                </a:ext>
              </a:extLst>
            </p:cNvPr>
            <p:cNvPicPr>
              <a:picLocks noChangeAspect="1"/>
            </p:cNvPicPr>
            <p:nvPr/>
          </p:nvPicPr>
          <p:blipFill>
            <a:blip r:embed="rId4"/>
            <a:stretch>
              <a:fillRect/>
            </a:stretch>
          </p:blipFill>
          <p:spPr>
            <a:xfrm>
              <a:off x="8884981" y="2343150"/>
              <a:ext cx="2638425" cy="1085850"/>
            </a:xfrm>
            <a:prstGeom prst="rect">
              <a:avLst/>
            </a:prstGeom>
          </p:spPr>
        </p:pic>
        <p:cxnSp>
          <p:nvCxnSpPr>
            <p:cNvPr id="20" name="Connector: Elbow 19">
              <a:extLst>
                <a:ext uri="{FF2B5EF4-FFF2-40B4-BE49-F238E27FC236}">
                  <a16:creationId xmlns:a16="http://schemas.microsoft.com/office/drawing/2014/main" id="{1DDDBF18-ABC0-4E7D-9D16-2006340FFA2E}"/>
                </a:ext>
              </a:extLst>
            </p:cNvPr>
            <p:cNvCxnSpPr>
              <a:stCxn id="16" idx="3"/>
              <a:endCxn id="15" idx="1"/>
            </p:cNvCxnSpPr>
            <p:nvPr/>
          </p:nvCxnSpPr>
          <p:spPr>
            <a:xfrm flipV="1">
              <a:off x="7964129" y="2886075"/>
              <a:ext cx="920852" cy="761693"/>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74983D89-8C3B-4CCE-AEA8-8FF8AC57236C}"/>
              </a:ext>
            </a:extLst>
          </p:cNvPr>
          <p:cNvSpPr/>
          <p:nvPr/>
        </p:nvSpPr>
        <p:spPr>
          <a:xfrm>
            <a:off x="588263" y="5121036"/>
            <a:ext cx="3240736" cy="121837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Masks sensitive data for non-privileged users</a:t>
            </a:r>
          </a:p>
        </p:txBody>
      </p:sp>
      <p:sp>
        <p:nvSpPr>
          <p:cNvPr id="6" name="Rectangle 5">
            <a:extLst>
              <a:ext uri="{FF2B5EF4-FFF2-40B4-BE49-F238E27FC236}">
                <a16:creationId xmlns:a16="http://schemas.microsoft.com/office/drawing/2014/main" id="{0B2A4008-C213-4F7E-A83A-E9F8E6CFB3AF}"/>
              </a:ext>
            </a:extLst>
          </p:cNvPr>
          <p:cNvSpPr/>
          <p:nvPr/>
        </p:nvSpPr>
        <p:spPr>
          <a:xfrm>
            <a:off x="4075237" y="5121036"/>
            <a:ext cx="3642654" cy="121837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Administrators are excluded; you can add others</a:t>
            </a:r>
          </a:p>
        </p:txBody>
      </p:sp>
      <p:sp>
        <p:nvSpPr>
          <p:cNvPr id="7" name="Rectangle 6">
            <a:extLst>
              <a:ext uri="{FF2B5EF4-FFF2-40B4-BE49-F238E27FC236}">
                <a16:creationId xmlns:a16="http://schemas.microsoft.com/office/drawing/2014/main" id="{C985E648-3A3C-4A78-A8D7-007BD4B9ADD2}"/>
              </a:ext>
              <a:ext uri="{C183D7F6-B498-43B3-948B-1728B52AA6E4}">
                <adec:decorative xmlns:adec="http://schemas.microsoft.com/office/drawing/2017/decorative" val="1"/>
              </a:ext>
            </a:extLst>
          </p:cNvPr>
          <p:cNvSpPr/>
          <p:nvPr/>
        </p:nvSpPr>
        <p:spPr bwMode="auto">
          <a:xfrm>
            <a:off x="588263" y="1207363"/>
            <a:ext cx="10953106" cy="359790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0E0F2698-6B6C-4113-A395-59098C541D5D}"/>
              </a:ext>
            </a:extLst>
          </p:cNvPr>
          <p:cNvSpPr/>
          <p:nvPr/>
        </p:nvSpPr>
        <p:spPr>
          <a:xfrm>
            <a:off x="7898715" y="5134341"/>
            <a:ext cx="3642654" cy="121837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Rules apply the masking logic; several formats are available</a:t>
            </a:r>
          </a:p>
        </p:txBody>
      </p:sp>
    </p:spTree>
    <p:extLst>
      <p:ext uri="{BB962C8B-B14F-4D97-AF65-F5344CB8AC3E}">
        <p14:creationId xmlns:p14="http://schemas.microsoft.com/office/powerpoint/2010/main" val="176241060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Transparent Data Encryption</a:t>
            </a:r>
          </a:p>
        </p:txBody>
      </p:sp>
      <p:sp>
        <p:nvSpPr>
          <p:cNvPr id="2" name="Rectangle 1">
            <a:extLst>
              <a:ext uri="{FF2B5EF4-FFF2-40B4-BE49-F238E27FC236}">
                <a16:creationId xmlns:a16="http://schemas.microsoft.com/office/drawing/2014/main" id="{33328BBE-E023-4350-B601-2E8DB8C9D985}"/>
              </a:ext>
            </a:extLst>
          </p:cNvPr>
          <p:cNvSpPr/>
          <p:nvPr/>
        </p:nvSpPr>
        <p:spPr>
          <a:xfrm>
            <a:off x="625039" y="1215868"/>
            <a:ext cx="4430629" cy="13565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Protects databases, backups, and logs at rest – server level</a:t>
            </a:r>
          </a:p>
        </p:txBody>
      </p:sp>
      <p:sp>
        <p:nvSpPr>
          <p:cNvPr id="3" name="Rectangle 2">
            <a:extLst>
              <a:ext uri="{FF2B5EF4-FFF2-40B4-BE49-F238E27FC236}">
                <a16:creationId xmlns:a16="http://schemas.microsoft.com/office/drawing/2014/main" id="{350BBE00-3C0D-4B8D-B97F-9E18DF74DC62}"/>
              </a:ext>
            </a:extLst>
          </p:cNvPr>
          <p:cNvSpPr/>
          <p:nvPr/>
        </p:nvSpPr>
        <p:spPr>
          <a:xfrm>
            <a:off x="625039" y="2736644"/>
            <a:ext cx="4469557" cy="135650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Real-time page level encryption and decryption - service or customer managed keys</a:t>
            </a:r>
          </a:p>
        </p:txBody>
      </p:sp>
      <p:sp>
        <p:nvSpPr>
          <p:cNvPr id="5" name="Rectangle 4">
            <a:extLst>
              <a:ext uri="{FF2B5EF4-FFF2-40B4-BE49-F238E27FC236}">
                <a16:creationId xmlns:a16="http://schemas.microsoft.com/office/drawing/2014/main" id="{493BA25A-E394-4DD1-BC52-EAB56A46DF7B}"/>
              </a:ext>
            </a:extLst>
          </p:cNvPr>
          <p:cNvSpPr/>
          <p:nvPr/>
        </p:nvSpPr>
        <p:spPr>
          <a:xfrm>
            <a:off x="625038" y="4235590"/>
            <a:ext cx="4469557" cy="13365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Supports Azure SQL Database (enabled by default), SQL Managed Instance , and Azure Synapse Analytics</a:t>
            </a:r>
          </a:p>
        </p:txBody>
      </p:sp>
      <p:pic>
        <p:nvPicPr>
          <p:cNvPr id="19" name="Picture 18" descr="Screenshot of the Transparent data encryption page with Service-managed and Customer-managed key selections. ">
            <a:extLst>
              <a:ext uri="{FF2B5EF4-FFF2-40B4-BE49-F238E27FC236}">
                <a16:creationId xmlns:a16="http://schemas.microsoft.com/office/drawing/2014/main" id="{B60B3A91-64B6-4B36-9D26-4FEA26DAFDE7}"/>
              </a:ext>
            </a:extLst>
          </p:cNvPr>
          <p:cNvPicPr>
            <a:picLocks noChangeAspect="1"/>
          </p:cNvPicPr>
          <p:nvPr/>
        </p:nvPicPr>
        <p:blipFill>
          <a:blip r:embed="rId3"/>
          <a:stretch>
            <a:fillRect/>
          </a:stretch>
        </p:blipFill>
        <p:spPr>
          <a:xfrm>
            <a:off x="6136628" y="1496364"/>
            <a:ext cx="4857750" cy="1676400"/>
          </a:xfrm>
          <a:prstGeom prst="rect">
            <a:avLst/>
          </a:prstGeom>
          <a:ln>
            <a:solidFill>
              <a:schemeClr val="tx1"/>
            </a:solidFill>
          </a:ln>
        </p:spPr>
      </p:pic>
      <p:sp>
        <p:nvSpPr>
          <p:cNvPr id="25" name="TextBox 24">
            <a:extLst>
              <a:ext uri="{FF2B5EF4-FFF2-40B4-BE49-F238E27FC236}">
                <a16:creationId xmlns:a16="http://schemas.microsoft.com/office/drawing/2014/main" id="{22D3E662-1F68-4DD7-A968-23D067772E3E}"/>
              </a:ext>
            </a:extLst>
          </p:cNvPr>
          <p:cNvSpPr txBox="1"/>
          <p:nvPr/>
        </p:nvSpPr>
        <p:spPr>
          <a:xfrm>
            <a:off x="9715862" y="3247662"/>
            <a:ext cx="1080655" cy="522336"/>
          </a:xfrm>
          <a:prstGeom prst="star8">
            <a:avLst/>
          </a:prstGeom>
          <a:solidFill>
            <a:srgbClr val="FFFF00"/>
          </a:solidFill>
        </p:spPr>
        <p:txBody>
          <a:bodyPr wrap="square">
            <a:spAutoFit/>
          </a:bodyPr>
          <a:lstStyle/>
          <a:p>
            <a:pPr algn="ctr"/>
            <a:r>
              <a:rPr lang="en-US" dirty="0"/>
              <a:t>OR</a:t>
            </a:r>
          </a:p>
        </p:txBody>
      </p:sp>
      <p:pic>
        <p:nvPicPr>
          <p:cNvPr id="21" name="Picture 20" descr="Screenshot of the Customer managed key page with Key Vault and Select Key selections. ">
            <a:extLst>
              <a:ext uri="{FF2B5EF4-FFF2-40B4-BE49-F238E27FC236}">
                <a16:creationId xmlns:a16="http://schemas.microsoft.com/office/drawing/2014/main" id="{45968034-BA05-4332-8D32-16458993A8C6}"/>
              </a:ext>
            </a:extLst>
          </p:cNvPr>
          <p:cNvPicPr>
            <a:picLocks noChangeAspect="1"/>
          </p:cNvPicPr>
          <p:nvPr/>
        </p:nvPicPr>
        <p:blipFill>
          <a:blip r:embed="rId4"/>
          <a:stretch>
            <a:fillRect/>
          </a:stretch>
        </p:blipFill>
        <p:spPr>
          <a:xfrm>
            <a:off x="6136628" y="3844896"/>
            <a:ext cx="4810125" cy="2219325"/>
          </a:xfrm>
          <a:prstGeom prst="rect">
            <a:avLst/>
          </a:prstGeom>
          <a:ln>
            <a:solidFill>
              <a:schemeClr val="tx1"/>
            </a:solidFill>
          </a:ln>
        </p:spPr>
      </p:pic>
      <p:sp>
        <p:nvSpPr>
          <p:cNvPr id="7" name="Rectangle 6">
            <a:extLst>
              <a:ext uri="{FF2B5EF4-FFF2-40B4-BE49-F238E27FC236}">
                <a16:creationId xmlns:a16="http://schemas.microsoft.com/office/drawing/2014/main" id="{58134413-1300-4074-89E9-44EAC9519F1A}"/>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7" name="Straight Arrow Connector 26">
            <a:extLst>
              <a:ext uri="{FF2B5EF4-FFF2-40B4-BE49-F238E27FC236}">
                <a16:creationId xmlns:a16="http://schemas.microsoft.com/office/drawing/2014/main" id="{3E8410DF-1346-4FB1-A57C-198551B860B9}"/>
              </a:ext>
              <a:ext uri="{C183D7F6-B498-43B3-948B-1728B52AA6E4}">
                <adec:decorative xmlns:adec="http://schemas.microsoft.com/office/drawing/2017/decorative" val="1"/>
              </a:ext>
            </a:extLst>
          </p:cNvPr>
          <p:cNvCxnSpPr/>
          <p:nvPr/>
        </p:nvCxnSpPr>
        <p:spPr>
          <a:xfrm>
            <a:off x="9082017" y="3172764"/>
            <a:ext cx="834891" cy="6721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66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64A1-6001-4506-86AE-369B4B727249}"/>
              </a:ext>
            </a:extLst>
          </p:cNvPr>
          <p:cNvSpPr>
            <a:spLocks noGrp="1"/>
          </p:cNvSpPr>
          <p:nvPr>
            <p:ph type="title"/>
          </p:nvPr>
        </p:nvSpPr>
        <p:spPr/>
        <p:txBody>
          <a:bodyPr/>
          <a:lstStyle/>
          <a:p>
            <a:r>
              <a:rPr lang="en-US" dirty="0"/>
              <a:t>Always Encrypted</a:t>
            </a:r>
          </a:p>
        </p:txBody>
      </p:sp>
      <p:pic>
        <p:nvPicPr>
          <p:cNvPr id="4" name="Picture 3" descr="The enhanced client driver is encrypting and decrypting keys. ">
            <a:extLst>
              <a:ext uri="{FF2B5EF4-FFF2-40B4-BE49-F238E27FC236}">
                <a16:creationId xmlns:a16="http://schemas.microsoft.com/office/drawing/2014/main" id="{6CE8D7A2-C5CC-47C1-82BE-773E373C7E20}"/>
              </a:ext>
            </a:extLst>
          </p:cNvPr>
          <p:cNvPicPr>
            <a:picLocks noChangeAspect="1"/>
          </p:cNvPicPr>
          <p:nvPr/>
        </p:nvPicPr>
        <p:blipFill>
          <a:blip r:embed="rId3"/>
          <a:stretch>
            <a:fillRect/>
          </a:stretch>
        </p:blipFill>
        <p:spPr>
          <a:xfrm>
            <a:off x="2052417" y="1287116"/>
            <a:ext cx="7667625" cy="2790825"/>
          </a:xfrm>
          <a:prstGeom prst="rect">
            <a:avLst/>
          </a:prstGeom>
        </p:spPr>
      </p:pic>
      <p:sp>
        <p:nvSpPr>
          <p:cNvPr id="6" name="Rectangle 5">
            <a:extLst>
              <a:ext uri="{FF2B5EF4-FFF2-40B4-BE49-F238E27FC236}">
                <a16:creationId xmlns:a16="http://schemas.microsoft.com/office/drawing/2014/main" id="{8A67EFE3-3CB2-4F5A-8284-E322CD82FF6F}"/>
              </a:ext>
            </a:extLst>
          </p:cNvPr>
          <p:cNvSpPr/>
          <p:nvPr/>
        </p:nvSpPr>
        <p:spPr>
          <a:xfrm>
            <a:off x="588263" y="4477563"/>
            <a:ext cx="3240736" cy="93524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Protects sensitive data at rest, in transit, and in use</a:t>
            </a:r>
          </a:p>
        </p:txBody>
      </p:sp>
      <p:sp>
        <p:nvSpPr>
          <p:cNvPr id="8" name="Rectangle 7">
            <a:extLst>
              <a:ext uri="{FF2B5EF4-FFF2-40B4-BE49-F238E27FC236}">
                <a16:creationId xmlns:a16="http://schemas.microsoft.com/office/drawing/2014/main" id="{B2950C96-77EC-4A33-A417-DDC54C53A55E}"/>
              </a:ext>
            </a:extLst>
          </p:cNvPr>
          <p:cNvSpPr/>
          <p:nvPr/>
        </p:nvSpPr>
        <p:spPr>
          <a:xfrm>
            <a:off x="4075237" y="4477563"/>
            <a:ext cx="3642654" cy="93524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Database data always remains encrypted </a:t>
            </a:r>
          </a:p>
        </p:txBody>
      </p:sp>
      <p:sp>
        <p:nvSpPr>
          <p:cNvPr id="10" name="Rectangle 9">
            <a:extLst>
              <a:ext uri="{FF2B5EF4-FFF2-40B4-BE49-F238E27FC236}">
                <a16:creationId xmlns:a16="http://schemas.microsoft.com/office/drawing/2014/main" id="{FE550E5B-81F2-4282-9C3E-C744DE039479}"/>
              </a:ext>
              <a:ext uri="{C183D7F6-B498-43B3-948B-1728B52AA6E4}">
                <adec:decorative xmlns:adec="http://schemas.microsoft.com/office/drawing/2017/decorative" val="1"/>
              </a:ext>
            </a:extLst>
          </p:cNvPr>
          <p:cNvSpPr/>
          <p:nvPr/>
        </p:nvSpPr>
        <p:spPr bwMode="auto">
          <a:xfrm>
            <a:off x="588263" y="1207363"/>
            <a:ext cx="10953106" cy="3083283"/>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2DD5AA78-7C84-48DB-A620-46A436D1A0F9}"/>
              </a:ext>
            </a:extLst>
          </p:cNvPr>
          <p:cNvSpPr/>
          <p:nvPr/>
        </p:nvSpPr>
        <p:spPr>
          <a:xfrm>
            <a:off x="7898715" y="4490868"/>
            <a:ext cx="3642654" cy="93524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Data access is only from client applications and servers</a:t>
            </a:r>
          </a:p>
        </p:txBody>
      </p:sp>
      <p:sp>
        <p:nvSpPr>
          <p:cNvPr id="14" name="Rectangle 13">
            <a:extLst>
              <a:ext uri="{FF2B5EF4-FFF2-40B4-BE49-F238E27FC236}">
                <a16:creationId xmlns:a16="http://schemas.microsoft.com/office/drawing/2014/main" id="{50838A5D-25B1-425A-B5B9-7C04638AC924}"/>
              </a:ext>
            </a:extLst>
          </p:cNvPr>
          <p:cNvSpPr/>
          <p:nvPr/>
        </p:nvSpPr>
        <p:spPr>
          <a:xfrm>
            <a:off x="2087142" y="5547208"/>
            <a:ext cx="3240736" cy="93524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Uses client-side encryption – enhanced client driver</a:t>
            </a:r>
          </a:p>
        </p:txBody>
      </p:sp>
      <p:sp>
        <p:nvSpPr>
          <p:cNvPr id="16" name="Rectangle 15">
            <a:extLst>
              <a:ext uri="{FF2B5EF4-FFF2-40B4-BE49-F238E27FC236}">
                <a16:creationId xmlns:a16="http://schemas.microsoft.com/office/drawing/2014/main" id="{F1ECFD18-D4E6-4312-BF02-BBA2E7EB29B0}"/>
              </a:ext>
            </a:extLst>
          </p:cNvPr>
          <p:cNvSpPr/>
          <p:nvPr/>
        </p:nvSpPr>
        <p:spPr>
          <a:xfrm>
            <a:off x="5574116" y="5547208"/>
            <a:ext cx="3642654" cy="93524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Separates data owners from data managers</a:t>
            </a:r>
          </a:p>
        </p:txBody>
      </p:sp>
    </p:spTree>
    <p:extLst>
      <p:ext uri="{BB962C8B-B14F-4D97-AF65-F5344CB8AC3E}">
        <p14:creationId xmlns:p14="http://schemas.microsoft.com/office/powerpoint/2010/main" val="337125324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46DA-CACD-4F7C-9AAC-BA73C2538A3E}"/>
              </a:ext>
            </a:extLst>
          </p:cNvPr>
          <p:cNvSpPr>
            <a:spLocks noGrp="1"/>
          </p:cNvSpPr>
          <p:nvPr>
            <p:ph type="title"/>
          </p:nvPr>
        </p:nvSpPr>
        <p:spPr/>
        <p:txBody>
          <a:bodyPr/>
          <a:lstStyle/>
          <a:p>
            <a:r>
              <a:rPr lang="en-US" dirty="0"/>
              <a:t>Always Encrypted - Implementation</a:t>
            </a:r>
          </a:p>
        </p:txBody>
      </p:sp>
      <p:graphicFrame>
        <p:nvGraphicFramePr>
          <p:cNvPr id="4" name="Table 4">
            <a:extLst>
              <a:ext uri="{FF2B5EF4-FFF2-40B4-BE49-F238E27FC236}">
                <a16:creationId xmlns:a16="http://schemas.microsoft.com/office/drawing/2014/main" id="{B6D3F69D-BFCB-4ED8-B7E2-22BA8A9974FA}"/>
              </a:ext>
            </a:extLst>
          </p:cNvPr>
          <p:cNvGraphicFramePr>
            <a:graphicFrameLocks noGrp="1"/>
          </p:cNvGraphicFramePr>
          <p:nvPr>
            <p:extLst>
              <p:ext uri="{D42A27DB-BD31-4B8C-83A1-F6EECF244321}">
                <p14:modId xmlns:p14="http://schemas.microsoft.com/office/powerpoint/2010/main" val="3085442896"/>
              </p:ext>
            </p:extLst>
          </p:nvPr>
        </p:nvGraphicFramePr>
        <p:xfrm>
          <a:off x="3376763" y="1396771"/>
          <a:ext cx="4941312" cy="868680"/>
        </p:xfrm>
        <a:graphic>
          <a:graphicData uri="http://schemas.openxmlformats.org/drawingml/2006/table">
            <a:tbl>
              <a:tblPr firstRow="1" bandRow="1">
                <a:tableStyleId>{5C22544A-7EE6-4342-B048-85BDC9FD1C3A}</a:tableStyleId>
              </a:tblPr>
              <a:tblGrid>
                <a:gridCol w="2470656">
                  <a:extLst>
                    <a:ext uri="{9D8B030D-6E8A-4147-A177-3AD203B41FA5}">
                      <a16:colId xmlns:a16="http://schemas.microsoft.com/office/drawing/2014/main" val="1120728884"/>
                    </a:ext>
                  </a:extLst>
                </a:gridCol>
                <a:gridCol w="2470656">
                  <a:extLst>
                    <a:ext uri="{9D8B030D-6E8A-4147-A177-3AD203B41FA5}">
                      <a16:colId xmlns:a16="http://schemas.microsoft.com/office/drawing/2014/main" val="1662288671"/>
                    </a:ext>
                  </a:extLst>
                </a:gridCol>
              </a:tblGrid>
              <a:tr h="236215">
                <a:tc>
                  <a:txBody>
                    <a:bodyPr/>
                    <a:lstStyle/>
                    <a:p>
                      <a:pPr algn="ctr"/>
                      <a:r>
                        <a:rPr lang="en-US" dirty="0"/>
                        <a:t>SSN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en-US" dirty="0"/>
                        <a:t>First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3144724"/>
                  </a:ext>
                </a:extLst>
              </a:tr>
              <a:tr h="236215">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396660"/>
                  </a:ext>
                </a:extLst>
              </a:tr>
              <a:tr h="236215">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9533635"/>
                  </a:ext>
                </a:extLst>
              </a:tr>
            </a:tbl>
          </a:graphicData>
        </a:graphic>
      </p:graphicFrame>
      <p:sp>
        <p:nvSpPr>
          <p:cNvPr id="28" name="TextBox 27">
            <a:extLst>
              <a:ext uri="{FF2B5EF4-FFF2-40B4-BE49-F238E27FC236}">
                <a16:creationId xmlns:a16="http://schemas.microsoft.com/office/drawing/2014/main" id="{51473419-5D9D-4B07-A947-ED11B843D271}"/>
              </a:ext>
            </a:extLst>
          </p:cNvPr>
          <p:cNvSpPr txBox="1"/>
          <p:nvPr/>
        </p:nvSpPr>
        <p:spPr>
          <a:xfrm>
            <a:off x="340730" y="2915260"/>
            <a:ext cx="2847574"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Column Master Keys encrypt the data</a:t>
            </a:r>
          </a:p>
        </p:txBody>
      </p:sp>
      <p:grpSp>
        <p:nvGrpSpPr>
          <p:cNvPr id="23" name="Group 22" descr="Screenshot of the Always Encrypted page. The SSN column is selected with a Deterministic encryption type and a autogenerated encryption key. ">
            <a:extLst>
              <a:ext uri="{FF2B5EF4-FFF2-40B4-BE49-F238E27FC236}">
                <a16:creationId xmlns:a16="http://schemas.microsoft.com/office/drawing/2014/main" id="{F1D250B1-E413-4430-B3B3-138433518CDE}"/>
              </a:ext>
            </a:extLst>
          </p:cNvPr>
          <p:cNvGrpSpPr/>
          <p:nvPr/>
        </p:nvGrpSpPr>
        <p:grpSpPr>
          <a:xfrm>
            <a:off x="312117" y="3808522"/>
            <a:ext cx="5503020" cy="2330432"/>
            <a:chOff x="762698" y="3228704"/>
            <a:chExt cx="6084104" cy="2382387"/>
          </a:xfrm>
        </p:grpSpPr>
        <p:pic>
          <p:nvPicPr>
            <p:cNvPr id="16" name="Picture 15">
              <a:extLst>
                <a:ext uri="{FF2B5EF4-FFF2-40B4-BE49-F238E27FC236}">
                  <a16:creationId xmlns:a16="http://schemas.microsoft.com/office/drawing/2014/main" id="{D9E5296B-7598-4038-9C88-F2E04E125F6C}"/>
                </a:ext>
              </a:extLst>
            </p:cNvPr>
            <p:cNvPicPr>
              <a:picLocks noChangeAspect="1"/>
            </p:cNvPicPr>
            <p:nvPr/>
          </p:nvPicPr>
          <p:blipFill>
            <a:blip r:embed="rId3"/>
            <a:stretch>
              <a:fillRect/>
            </a:stretch>
          </p:blipFill>
          <p:spPr>
            <a:xfrm>
              <a:off x="762698" y="3228704"/>
              <a:ext cx="6084104" cy="2382387"/>
            </a:xfrm>
            <a:prstGeom prst="rect">
              <a:avLst/>
            </a:prstGeom>
            <a:ln>
              <a:solidFill>
                <a:schemeClr val="tx1"/>
              </a:solidFill>
            </a:ln>
          </p:spPr>
        </p:pic>
        <p:sp>
          <p:nvSpPr>
            <p:cNvPr id="18" name="Oval 17">
              <a:extLst>
                <a:ext uri="{FF2B5EF4-FFF2-40B4-BE49-F238E27FC236}">
                  <a16:creationId xmlns:a16="http://schemas.microsoft.com/office/drawing/2014/main" id="{E6D9A3BD-5939-417D-8C2A-4C45179E492F}"/>
                </a:ext>
              </a:extLst>
            </p:cNvPr>
            <p:cNvSpPr/>
            <p:nvPr/>
          </p:nvSpPr>
          <p:spPr>
            <a:xfrm>
              <a:off x="2091719" y="4687667"/>
              <a:ext cx="332271" cy="292527"/>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2</a:t>
              </a:r>
            </a:p>
          </p:txBody>
        </p:sp>
        <p:sp>
          <p:nvSpPr>
            <p:cNvPr id="20" name="Oval 19">
              <a:extLst>
                <a:ext uri="{FF2B5EF4-FFF2-40B4-BE49-F238E27FC236}">
                  <a16:creationId xmlns:a16="http://schemas.microsoft.com/office/drawing/2014/main" id="{D046F7C4-9883-49E8-9C25-E51735D0AE6A}"/>
                </a:ext>
              </a:extLst>
            </p:cNvPr>
            <p:cNvSpPr/>
            <p:nvPr/>
          </p:nvSpPr>
          <p:spPr>
            <a:xfrm>
              <a:off x="4821064" y="3780193"/>
              <a:ext cx="332271" cy="292527"/>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3</a:t>
              </a:r>
            </a:p>
          </p:txBody>
        </p:sp>
        <p:sp>
          <p:nvSpPr>
            <p:cNvPr id="22" name="Oval 21">
              <a:extLst>
                <a:ext uri="{FF2B5EF4-FFF2-40B4-BE49-F238E27FC236}">
                  <a16:creationId xmlns:a16="http://schemas.microsoft.com/office/drawing/2014/main" id="{E848392F-886B-4EC8-85C7-AF2872490097}"/>
                </a:ext>
              </a:extLst>
            </p:cNvPr>
            <p:cNvSpPr/>
            <p:nvPr/>
          </p:nvSpPr>
          <p:spPr>
            <a:xfrm>
              <a:off x="5929864" y="3780193"/>
              <a:ext cx="332271" cy="292527"/>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4</a:t>
              </a:r>
            </a:p>
          </p:txBody>
        </p:sp>
      </p:grpSp>
      <p:sp>
        <p:nvSpPr>
          <p:cNvPr id="45" name="TextBox 44">
            <a:extLst>
              <a:ext uri="{FF2B5EF4-FFF2-40B4-BE49-F238E27FC236}">
                <a16:creationId xmlns:a16="http://schemas.microsoft.com/office/drawing/2014/main" id="{44B8D853-BA5B-48AF-8D74-79AF8E35FA6A}"/>
              </a:ext>
            </a:extLst>
          </p:cNvPr>
          <p:cNvSpPr txBox="1"/>
          <p:nvPr/>
        </p:nvSpPr>
        <p:spPr>
          <a:xfrm>
            <a:off x="9226934" y="2915260"/>
            <a:ext cx="2763476"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Master Key protects the column master keys</a:t>
            </a:r>
          </a:p>
        </p:txBody>
      </p:sp>
      <p:pic>
        <p:nvPicPr>
          <p:cNvPr id="32" name="Picture 31" descr="Screenshot of the Master Key Configuration page. A Windows certificate store is selected. ">
            <a:extLst>
              <a:ext uri="{FF2B5EF4-FFF2-40B4-BE49-F238E27FC236}">
                <a16:creationId xmlns:a16="http://schemas.microsoft.com/office/drawing/2014/main" id="{B9C8CF30-E007-4BCB-8F2B-EFE174277C2E}"/>
              </a:ext>
            </a:extLst>
          </p:cNvPr>
          <p:cNvPicPr>
            <a:picLocks noChangeAspect="1"/>
          </p:cNvPicPr>
          <p:nvPr/>
        </p:nvPicPr>
        <p:blipFill>
          <a:blip r:embed="rId4"/>
          <a:stretch>
            <a:fillRect/>
          </a:stretch>
        </p:blipFill>
        <p:spPr>
          <a:xfrm>
            <a:off x="6076123" y="3809246"/>
            <a:ext cx="5755350" cy="2809765"/>
          </a:xfrm>
          <a:prstGeom prst="rect">
            <a:avLst/>
          </a:prstGeom>
          <a:ln>
            <a:solidFill>
              <a:schemeClr val="tx1"/>
            </a:solidFill>
          </a:ln>
        </p:spPr>
      </p:pic>
      <p:sp>
        <p:nvSpPr>
          <p:cNvPr id="8" name="Oval 7">
            <a:extLst>
              <a:ext uri="{FF2B5EF4-FFF2-40B4-BE49-F238E27FC236}">
                <a16:creationId xmlns:a16="http://schemas.microsoft.com/office/drawing/2014/main" id="{8A718BA3-0426-498B-A9C5-5742072A7D53}"/>
              </a:ext>
              <a:ext uri="{C183D7F6-B498-43B3-948B-1728B52AA6E4}">
                <adec:decorative xmlns:adec="http://schemas.microsoft.com/office/drawing/2017/decorative" val="1"/>
              </a:ext>
            </a:extLst>
          </p:cNvPr>
          <p:cNvSpPr/>
          <p:nvPr/>
        </p:nvSpPr>
        <p:spPr>
          <a:xfrm>
            <a:off x="3951139" y="1433461"/>
            <a:ext cx="332271" cy="292527"/>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1</a:t>
            </a:r>
          </a:p>
        </p:txBody>
      </p:sp>
      <p:cxnSp>
        <p:nvCxnSpPr>
          <p:cNvPr id="25" name="Connector: Elbow 24">
            <a:extLst>
              <a:ext uri="{FF2B5EF4-FFF2-40B4-BE49-F238E27FC236}">
                <a16:creationId xmlns:a16="http://schemas.microsoft.com/office/drawing/2014/main" id="{74F1FD0E-C404-4A15-A498-2CA1E0A25129}"/>
              </a:ext>
              <a:ext uri="{C183D7F6-B498-43B3-948B-1728B52AA6E4}">
                <adec:decorative xmlns:adec="http://schemas.microsoft.com/office/drawing/2017/decorative" val="1"/>
              </a:ext>
            </a:extLst>
          </p:cNvPr>
          <p:cNvCxnSpPr>
            <a:cxnSpLocks/>
            <a:stCxn id="4" idx="2"/>
            <a:endCxn id="16" idx="0"/>
          </p:cNvCxnSpPr>
          <p:nvPr/>
        </p:nvCxnSpPr>
        <p:spPr>
          <a:xfrm rot="5400000">
            <a:off x="3683988" y="1645090"/>
            <a:ext cx="1543071" cy="2783792"/>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3F272AD9-62D6-4D74-AE9C-C219E552CC9E}"/>
              </a:ext>
              <a:ext uri="{C183D7F6-B498-43B3-948B-1728B52AA6E4}">
                <adec:decorative xmlns:adec="http://schemas.microsoft.com/office/drawing/2017/decorative" val="1"/>
              </a:ext>
            </a:extLst>
          </p:cNvPr>
          <p:cNvCxnSpPr>
            <a:cxnSpLocks/>
            <a:stCxn id="4" idx="2"/>
            <a:endCxn id="32" idx="0"/>
          </p:cNvCxnSpPr>
          <p:nvPr/>
        </p:nvCxnSpPr>
        <p:spPr>
          <a:xfrm rot="16200000" flipH="1">
            <a:off x="6628711" y="1484158"/>
            <a:ext cx="1543795" cy="3106379"/>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873155F-BFA4-4A14-98CD-7D35F44A8425}"/>
              </a:ext>
              <a:ext uri="{C183D7F6-B498-43B3-948B-1728B52AA6E4}">
                <adec:decorative xmlns:adec="http://schemas.microsoft.com/office/drawing/2017/decorative" val="1"/>
              </a:ext>
            </a:extLst>
          </p:cNvPr>
          <p:cNvSpPr/>
          <p:nvPr/>
        </p:nvSpPr>
        <p:spPr>
          <a:xfrm>
            <a:off x="9430270" y="5995880"/>
            <a:ext cx="300536" cy="286148"/>
          </a:xfrm>
          <a:prstGeom prst="ellipse">
            <a:avLst/>
          </a:prstGeom>
          <a:solidFill>
            <a:srgbClr val="FFFFCC"/>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5</a:t>
            </a:r>
          </a:p>
        </p:txBody>
      </p:sp>
      <p:sp>
        <p:nvSpPr>
          <p:cNvPr id="30" name="TextBox 29">
            <a:extLst>
              <a:ext uri="{FF2B5EF4-FFF2-40B4-BE49-F238E27FC236}">
                <a16:creationId xmlns:a16="http://schemas.microsoft.com/office/drawing/2014/main" id="{0CCD5314-E5BB-4A2F-AF62-FA4782101131}"/>
              </a:ext>
              <a:ext uri="{C183D7F6-B498-43B3-948B-1728B52AA6E4}">
                <adec:decorative xmlns:adec="http://schemas.microsoft.com/office/drawing/2017/decorative" val="1"/>
              </a:ext>
            </a:extLst>
          </p:cNvPr>
          <p:cNvSpPr txBox="1"/>
          <p:nvPr/>
        </p:nvSpPr>
        <p:spPr>
          <a:xfrm>
            <a:off x="4455522" y="2497135"/>
            <a:ext cx="2970205" cy="307777"/>
          </a:xfrm>
          <a:prstGeom prst="rect">
            <a:avLst/>
          </a:prstGeom>
          <a:solidFill>
            <a:schemeClr val="bg1"/>
          </a:solidFill>
        </p:spPr>
        <p:txBody>
          <a:bodyPr wrap="square" lIns="0" tIns="0" rIns="0" bIns="0" rtlCol="0">
            <a:spAutoFit/>
          </a:bodyPr>
          <a:lstStyle/>
          <a:p>
            <a:pPr algn="l"/>
            <a:r>
              <a:rPr lang="en-US" sz="2000" dirty="0">
                <a:gradFill>
                  <a:gsLst>
                    <a:gs pos="2917">
                      <a:schemeClr val="tx1"/>
                    </a:gs>
                    <a:gs pos="30000">
                      <a:schemeClr val="tx1"/>
                    </a:gs>
                  </a:gsLst>
                  <a:lin ang="5400000" scaled="0"/>
                </a:gradFill>
              </a:rPr>
              <a:t>Always Encrypted Wizard</a:t>
            </a:r>
          </a:p>
        </p:txBody>
      </p:sp>
      <p:sp>
        <p:nvSpPr>
          <p:cNvPr id="3" name="Rectangle 2">
            <a:extLst>
              <a:ext uri="{FF2B5EF4-FFF2-40B4-BE49-F238E27FC236}">
                <a16:creationId xmlns:a16="http://schemas.microsoft.com/office/drawing/2014/main" id="{6BB06744-1259-43E2-9D4F-ADF8F70F4A36}"/>
              </a:ext>
              <a:ext uri="{C183D7F6-B498-43B3-948B-1728B52AA6E4}">
                <adec:decorative xmlns:adec="http://schemas.microsoft.com/office/drawing/2017/decorative" val="1"/>
              </a:ext>
            </a:extLst>
          </p:cNvPr>
          <p:cNvSpPr/>
          <p:nvPr/>
        </p:nvSpPr>
        <p:spPr bwMode="auto">
          <a:xfrm>
            <a:off x="115989" y="1065383"/>
            <a:ext cx="11874421" cy="5667013"/>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808624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7EBA-C718-4411-B6EF-0F051B1D6304}"/>
              </a:ext>
            </a:extLst>
          </p:cNvPr>
          <p:cNvSpPr>
            <a:spLocks noGrp="1"/>
          </p:cNvSpPr>
          <p:nvPr>
            <p:ph type="title"/>
          </p:nvPr>
        </p:nvSpPr>
        <p:spPr/>
        <p:txBody>
          <a:bodyPr/>
          <a:lstStyle/>
          <a:p>
            <a:r>
              <a:rPr lang="en-US" dirty="0"/>
              <a:t>Azure Key Vault Features</a:t>
            </a:r>
          </a:p>
        </p:txBody>
      </p:sp>
      <p:sp>
        <p:nvSpPr>
          <p:cNvPr id="9" name="Rectangle 8">
            <a:extLst>
              <a:ext uri="{FF2B5EF4-FFF2-40B4-BE49-F238E27FC236}">
                <a16:creationId xmlns:a16="http://schemas.microsoft.com/office/drawing/2014/main" id="{2F851140-C24E-4514-954D-BD396533E87D}"/>
              </a:ext>
            </a:extLst>
          </p:cNvPr>
          <p:cNvSpPr/>
          <p:nvPr/>
        </p:nvSpPr>
        <p:spPr>
          <a:xfrm>
            <a:off x="718890" y="1446246"/>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Tokens, passwords, certificates, API keys, and other secrets</a:t>
            </a:r>
          </a:p>
        </p:txBody>
      </p:sp>
      <p:sp>
        <p:nvSpPr>
          <p:cNvPr id="11" name="Rectangle 10">
            <a:extLst>
              <a:ext uri="{FF2B5EF4-FFF2-40B4-BE49-F238E27FC236}">
                <a16:creationId xmlns:a16="http://schemas.microsoft.com/office/drawing/2014/main" id="{ADCABEC6-F4D2-4BEC-919B-B60209142851}"/>
              </a:ext>
            </a:extLst>
          </p:cNvPr>
          <p:cNvSpPr/>
          <p:nvPr/>
        </p:nvSpPr>
        <p:spPr>
          <a:xfrm>
            <a:off x="718890" y="2197243"/>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Public and private SSL/TLS certificates </a:t>
            </a:r>
          </a:p>
        </p:txBody>
      </p:sp>
      <p:sp>
        <p:nvSpPr>
          <p:cNvPr id="13" name="Rectangle 12">
            <a:extLst>
              <a:ext uri="{FF2B5EF4-FFF2-40B4-BE49-F238E27FC236}">
                <a16:creationId xmlns:a16="http://schemas.microsoft.com/office/drawing/2014/main" id="{C30EF214-2B86-4FA1-86AD-2E883D51EBA7}"/>
              </a:ext>
            </a:extLst>
          </p:cNvPr>
          <p:cNvSpPr/>
          <p:nvPr/>
        </p:nvSpPr>
        <p:spPr>
          <a:xfrm>
            <a:off x="718890" y="2948240"/>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Hardware security modules (HSMs) secrets - Premium license</a:t>
            </a:r>
          </a:p>
        </p:txBody>
      </p:sp>
      <p:sp>
        <p:nvSpPr>
          <p:cNvPr id="15" name="Rectangle 14">
            <a:extLst>
              <a:ext uri="{FF2B5EF4-FFF2-40B4-BE49-F238E27FC236}">
                <a16:creationId xmlns:a16="http://schemas.microsoft.com/office/drawing/2014/main" id="{7A559575-5BB7-4402-8B3E-F2BF04A87A3D}"/>
              </a:ext>
            </a:extLst>
          </p:cNvPr>
          <p:cNvSpPr/>
          <p:nvPr/>
        </p:nvSpPr>
        <p:spPr>
          <a:xfrm>
            <a:off x="718890" y="3699237"/>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Not intended for user passwords</a:t>
            </a:r>
          </a:p>
        </p:txBody>
      </p:sp>
      <p:sp>
        <p:nvSpPr>
          <p:cNvPr id="17" name="Rectangle 16">
            <a:extLst>
              <a:ext uri="{FF2B5EF4-FFF2-40B4-BE49-F238E27FC236}">
                <a16:creationId xmlns:a16="http://schemas.microsoft.com/office/drawing/2014/main" id="{3A27861F-5E4F-41B3-88A4-C0FD2BC0B291}"/>
              </a:ext>
            </a:extLst>
          </p:cNvPr>
          <p:cNvSpPr/>
          <p:nvPr/>
        </p:nvSpPr>
        <p:spPr>
          <a:xfrm>
            <a:off x="718890" y="4450234"/>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Two service tiers—standard and premium</a:t>
            </a:r>
          </a:p>
        </p:txBody>
      </p:sp>
      <p:pic>
        <p:nvPicPr>
          <p:cNvPr id="5" name="Picture 5" descr="A picture containing photo, table, holding, bird&#10;&#10;Description generated with very high confidence">
            <a:extLst>
              <a:ext uri="{FF2B5EF4-FFF2-40B4-BE49-F238E27FC236}">
                <a16:creationId xmlns:a16="http://schemas.microsoft.com/office/drawing/2014/main" id="{C3BEFB76-9D74-483D-9ADD-C526B1CD42BC}"/>
              </a:ext>
            </a:extLst>
          </p:cNvPr>
          <p:cNvPicPr>
            <a:picLocks noChangeAspect="1"/>
          </p:cNvPicPr>
          <p:nvPr/>
        </p:nvPicPr>
        <p:blipFill>
          <a:blip r:embed="rId3"/>
          <a:stretch>
            <a:fillRect/>
          </a:stretch>
        </p:blipFill>
        <p:spPr>
          <a:xfrm>
            <a:off x="7441044" y="3766645"/>
            <a:ext cx="2743200" cy="1256616"/>
          </a:xfrm>
          <a:prstGeom prst="rect">
            <a:avLst/>
          </a:prstGeom>
        </p:spPr>
      </p:pic>
      <p:sp>
        <p:nvSpPr>
          <p:cNvPr id="21" name="Rectangle 20">
            <a:extLst>
              <a:ext uri="{FF2B5EF4-FFF2-40B4-BE49-F238E27FC236}">
                <a16:creationId xmlns:a16="http://schemas.microsoft.com/office/drawing/2014/main" id="{AFA3BB56-FD4C-4D4D-B23B-C27AE72A2A23}"/>
              </a:ext>
              <a:ext uri="{C183D7F6-B498-43B3-948B-1728B52AA6E4}">
                <adec:decorative xmlns:adec="http://schemas.microsoft.com/office/drawing/2017/decorative" val="1"/>
              </a:ext>
            </a:extLst>
          </p:cNvPr>
          <p:cNvSpPr/>
          <p:nvPr/>
        </p:nvSpPr>
        <p:spPr bwMode="auto">
          <a:xfrm>
            <a:off x="6456784" y="1446246"/>
            <a:ext cx="4814596" cy="445070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007C4C0E-14D6-403A-86B2-F606493298F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247632" y="1981136"/>
            <a:ext cx="3133651" cy="1639876"/>
          </a:xfrm>
          <a:prstGeom prst="rect">
            <a:avLst/>
          </a:prstGeom>
        </p:spPr>
      </p:pic>
    </p:spTree>
    <p:extLst>
      <p:ext uri="{BB962C8B-B14F-4D97-AF65-F5344CB8AC3E}">
        <p14:creationId xmlns:p14="http://schemas.microsoft.com/office/powerpoint/2010/main" val="8276829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D5AD-A6E7-47FE-A8B6-EFCBD00CD6CD}"/>
              </a:ext>
            </a:extLst>
          </p:cNvPr>
          <p:cNvSpPr>
            <a:spLocks noGrp="1"/>
          </p:cNvSpPr>
          <p:nvPr>
            <p:ph type="title"/>
          </p:nvPr>
        </p:nvSpPr>
        <p:spPr>
          <a:xfrm>
            <a:off x="569602" y="1277876"/>
            <a:ext cx="4167887" cy="1107996"/>
          </a:xfrm>
        </p:spPr>
        <p:txBody>
          <a:bodyPr/>
          <a:lstStyle/>
          <a:p>
            <a:r>
              <a:rPr lang="en-US" dirty="0"/>
              <a:t>Demonstrations: Database Security</a:t>
            </a:r>
          </a:p>
        </p:txBody>
      </p:sp>
      <p:sp>
        <p:nvSpPr>
          <p:cNvPr id="4" name="Text Placeholder 3">
            <a:extLst>
              <a:ext uri="{FF2B5EF4-FFF2-40B4-BE49-F238E27FC236}">
                <a16:creationId xmlns:a16="http://schemas.microsoft.com/office/drawing/2014/main" id="{1DEFA71D-305B-43CA-910F-536F09E4919C}"/>
              </a:ext>
            </a:extLst>
          </p:cNvPr>
          <p:cNvSpPr>
            <a:spLocks noGrp="1"/>
          </p:cNvSpPr>
          <p:nvPr>
            <p:ph type="body" sz="quarter" idx="12"/>
          </p:nvPr>
        </p:nvSpPr>
        <p:spPr>
          <a:xfrm>
            <a:off x="563381" y="2814735"/>
            <a:ext cx="4164583" cy="1538883"/>
          </a:xfrm>
        </p:spPr>
        <p:txBody>
          <a:bodyPr/>
          <a:lstStyle/>
          <a:p>
            <a:pPr marL="342900" indent="-342900">
              <a:buFont typeface="Arial" panose="020B0604020202020204" pitchFamily="34" charset="0"/>
              <a:buChar char="•"/>
            </a:pPr>
            <a:r>
              <a:rPr lang="en-US" dirty="0"/>
              <a:t>Advanced Data Security and Auditing</a:t>
            </a:r>
          </a:p>
          <a:p>
            <a:pPr marL="342900" indent="-342900">
              <a:buFont typeface="Arial" panose="020B0604020202020204" pitchFamily="34" charset="0"/>
              <a:buChar char="•"/>
            </a:pPr>
            <a:r>
              <a:rPr lang="en-US" dirty="0"/>
              <a:t>Diagnostics</a:t>
            </a:r>
          </a:p>
          <a:p>
            <a:pPr marL="342900" indent="-342900">
              <a:buFont typeface="Arial" panose="020B0604020202020204" pitchFamily="34" charset="0"/>
              <a:buChar char="•"/>
            </a:pPr>
            <a:r>
              <a:rPr lang="en-US" dirty="0"/>
              <a:t>AAD Authentication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1710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17D8-EF92-43F9-A573-C0CD57A4AFC8}"/>
              </a:ext>
            </a:extLst>
          </p:cNvPr>
          <p:cNvSpPr>
            <a:spLocks noGrp="1"/>
          </p:cNvSpPr>
          <p:nvPr>
            <p:ph type="title"/>
          </p:nvPr>
        </p:nvSpPr>
        <p:spPr/>
        <p:txBody>
          <a:bodyPr/>
          <a:lstStyle/>
          <a:p>
            <a:r>
              <a:rPr lang="en-US" dirty="0"/>
              <a:t>Additional Study – Database Security</a:t>
            </a:r>
          </a:p>
        </p:txBody>
      </p:sp>
      <p:sp>
        <p:nvSpPr>
          <p:cNvPr id="5" name="Rectangle 4">
            <a:extLst>
              <a:ext uri="{FF2B5EF4-FFF2-40B4-BE49-F238E27FC236}">
                <a16:creationId xmlns:a16="http://schemas.microsoft.com/office/drawing/2014/main" id="{612EDDB0-E283-447C-B7DC-A8A8CEE34D8B}"/>
              </a:ext>
            </a:extLst>
          </p:cNvPr>
          <p:cNvSpPr/>
          <p:nvPr/>
        </p:nvSpPr>
        <p:spPr bwMode="auto">
          <a:xfrm>
            <a:off x="588263" y="1385888"/>
            <a:ext cx="3386578"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0958DE03-6531-44F5-A640-E90E9BB2081D}"/>
              </a:ext>
            </a:extLst>
          </p:cNvPr>
          <p:cNvSpPr/>
          <p:nvPr/>
        </p:nvSpPr>
        <p:spPr bwMode="auto">
          <a:xfrm>
            <a:off x="4095160" y="1385888"/>
            <a:ext cx="779237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4D036082-CA0B-4B74-B9FB-01212028965C}"/>
              </a:ext>
            </a:extLst>
          </p:cNvPr>
          <p:cNvSpPr>
            <a:spLocks noGrp="1"/>
          </p:cNvSpPr>
          <p:nvPr>
            <p:ph type="body" sz="quarter" idx="4294967295"/>
          </p:nvPr>
        </p:nvSpPr>
        <p:spPr>
          <a:xfrm>
            <a:off x="3881535" y="2259064"/>
            <a:ext cx="7938531" cy="2668423"/>
          </a:xfrm>
        </p:spPr>
        <p:txBody>
          <a:bodyPr/>
          <a:lstStyle/>
          <a:p>
            <a:pPr marL="228600" lvl="1" indent="0">
              <a:spcAft>
                <a:spcPts val="600"/>
              </a:spcAft>
              <a:buNone/>
            </a:pPr>
            <a:r>
              <a:rPr lang="en-US" sz="2400" dirty="0"/>
              <a:t>Provision an Azure SQL database to store application data (Exercise)</a:t>
            </a:r>
          </a:p>
          <a:p>
            <a:pPr marL="228600" lvl="1" indent="0">
              <a:spcAft>
                <a:spcPts val="600"/>
              </a:spcAft>
              <a:buNone/>
            </a:pPr>
            <a:r>
              <a:rPr lang="en-US" sz="2400" dirty="0"/>
              <a:t>Secure your Azure SQL Database (Exercise)</a:t>
            </a:r>
          </a:p>
          <a:p>
            <a:pPr marL="228600" lvl="1" indent="0">
              <a:spcAft>
                <a:spcPts val="600"/>
              </a:spcAft>
              <a:buNone/>
            </a:pPr>
            <a:r>
              <a:rPr lang="en-US" sz="2400" dirty="0"/>
              <a:t>Configure security policies to manage data (Exercise)</a:t>
            </a:r>
          </a:p>
          <a:p>
            <a:pPr marL="228600" lvl="1" indent="0">
              <a:spcAft>
                <a:spcPts val="600"/>
              </a:spcAft>
              <a:buNone/>
            </a:pPr>
            <a:r>
              <a:rPr lang="en-US" sz="2400" dirty="0"/>
              <a:t>Migrate your relational data stored in SQL Server to Azure SQL Database (Exercise)</a:t>
            </a:r>
          </a:p>
        </p:txBody>
      </p:sp>
      <p:cxnSp>
        <p:nvCxnSpPr>
          <p:cNvPr id="9" name="Straight Connector 8">
            <a:extLst>
              <a:ext uri="{FF2B5EF4-FFF2-40B4-BE49-F238E27FC236}">
                <a16:creationId xmlns:a16="http://schemas.microsoft.com/office/drawing/2014/main" id="{899FF880-C475-4444-8B65-BC2C3B9BFFC1}"/>
              </a:ext>
              <a:ext uri="{C183D7F6-B498-43B3-948B-1728B52AA6E4}">
                <adec:decorative xmlns:adec="http://schemas.microsoft.com/office/drawing/2017/decorative" val="1"/>
              </a:ext>
            </a:extLst>
          </p:cNvPr>
          <p:cNvCxnSpPr>
            <a:cxnSpLocks/>
          </p:cNvCxnSpPr>
          <p:nvPr/>
        </p:nvCxnSpPr>
        <p:spPr>
          <a:xfrm>
            <a:off x="4132484" y="3082556"/>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61ADE18-1769-4E0C-B923-C870B0F0A37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cxnSp>
        <p:nvCxnSpPr>
          <p:cNvPr id="13" name="Straight Connector 12">
            <a:extLst>
              <a:ext uri="{FF2B5EF4-FFF2-40B4-BE49-F238E27FC236}">
                <a16:creationId xmlns:a16="http://schemas.microsoft.com/office/drawing/2014/main" id="{9652249A-5D83-4397-AE6C-D4DBAEC7DF99}"/>
              </a:ext>
              <a:ext uri="{C183D7F6-B498-43B3-948B-1728B52AA6E4}">
                <adec:decorative xmlns:adec="http://schemas.microsoft.com/office/drawing/2017/decorative" val="1"/>
              </a:ext>
            </a:extLst>
          </p:cNvPr>
          <p:cNvCxnSpPr>
            <a:cxnSpLocks/>
          </p:cNvCxnSpPr>
          <p:nvPr/>
        </p:nvCxnSpPr>
        <p:spPr>
          <a:xfrm>
            <a:off x="4132484" y="3593275"/>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ACDE97-C2C3-48BB-8FB7-011F48EA0821}"/>
              </a:ext>
              <a:ext uri="{C183D7F6-B498-43B3-948B-1728B52AA6E4}">
                <adec:decorative xmlns:adec="http://schemas.microsoft.com/office/drawing/2017/decorative" val="1"/>
              </a:ext>
            </a:extLst>
          </p:cNvPr>
          <p:cNvCxnSpPr>
            <a:cxnSpLocks/>
          </p:cNvCxnSpPr>
          <p:nvPr/>
        </p:nvCxnSpPr>
        <p:spPr>
          <a:xfrm>
            <a:off x="4132484" y="4157657"/>
            <a:ext cx="6816722"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80457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1EB3-A089-4443-B81D-09FCEDC1438F}"/>
              </a:ext>
            </a:extLst>
          </p:cNvPr>
          <p:cNvSpPr>
            <a:spLocks noGrp="1"/>
          </p:cNvSpPr>
          <p:nvPr>
            <p:ph type="title"/>
          </p:nvPr>
        </p:nvSpPr>
        <p:spPr/>
        <p:txBody>
          <a:bodyPr/>
          <a:lstStyle/>
          <a:p>
            <a:r>
              <a:rPr lang="en-US" dirty="0">
                <a:cs typeface="Segoe UI"/>
              </a:rPr>
              <a:t>Module Labs</a:t>
            </a:r>
            <a:endParaRPr lang="en-US" dirty="0"/>
          </a:p>
        </p:txBody>
      </p:sp>
      <p:pic>
        <p:nvPicPr>
          <p:cNvPr id="4" name="Picture 7">
            <a:extLst>
              <a:ext uri="{FF2B5EF4-FFF2-40B4-BE49-F238E27FC236}">
                <a16:creationId xmlns:a16="http://schemas.microsoft.com/office/drawing/2014/main" id="{F8682D99-9391-48CD-8D91-38781B0102AE}"/>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0709" y="2603265"/>
            <a:ext cx="1156026" cy="165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0038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D83D-B310-445F-93AA-C25230630F7F}"/>
              </a:ext>
            </a:extLst>
          </p:cNvPr>
          <p:cNvSpPr>
            <a:spLocks noGrp="1"/>
          </p:cNvSpPr>
          <p:nvPr>
            <p:ph type="title"/>
          </p:nvPr>
        </p:nvSpPr>
        <p:spPr/>
        <p:txBody>
          <a:bodyPr/>
          <a:lstStyle/>
          <a:p>
            <a:r>
              <a:rPr lang="en-US" dirty="0"/>
              <a:t>Lab 10  – Key Vault</a:t>
            </a:r>
          </a:p>
        </p:txBody>
      </p:sp>
      <p:sp>
        <p:nvSpPr>
          <p:cNvPr id="4" name="Rectangle 3">
            <a:extLst>
              <a:ext uri="{FF2B5EF4-FFF2-40B4-BE49-F238E27FC236}">
                <a16:creationId xmlns:a16="http://schemas.microsoft.com/office/drawing/2014/main" id="{38618E1A-B3AB-4D12-8854-D5E559FB2EC0}"/>
              </a:ext>
            </a:extLst>
          </p:cNvPr>
          <p:cNvSpPr/>
          <p:nvPr/>
        </p:nvSpPr>
        <p:spPr bwMode="auto">
          <a:xfrm>
            <a:off x="618569" y="124720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Key Vault and configure permissions</a:t>
            </a:r>
          </a:p>
        </p:txBody>
      </p:sp>
      <p:sp>
        <p:nvSpPr>
          <p:cNvPr id="10" name="Rectangle 9">
            <a:extLst>
              <a:ext uri="{FF2B5EF4-FFF2-40B4-BE49-F238E27FC236}">
                <a16:creationId xmlns:a16="http://schemas.microsoft.com/office/drawing/2014/main" id="{30D23118-0C5E-440F-AFDF-E399D16F994C}"/>
              </a:ext>
            </a:extLst>
          </p:cNvPr>
          <p:cNvSpPr/>
          <p:nvPr/>
        </p:nvSpPr>
        <p:spPr bwMode="auto">
          <a:xfrm>
            <a:off x="618569" y="209190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Add a key and a secret to the vault</a:t>
            </a:r>
          </a:p>
        </p:txBody>
      </p:sp>
      <p:sp>
        <p:nvSpPr>
          <p:cNvPr id="12" name="Rectangle 11">
            <a:extLst>
              <a:ext uri="{FF2B5EF4-FFF2-40B4-BE49-F238E27FC236}">
                <a16:creationId xmlns:a16="http://schemas.microsoft.com/office/drawing/2014/main" id="{035EE877-7A52-46A3-A86D-080FA69D9384}"/>
              </a:ext>
            </a:extLst>
          </p:cNvPr>
          <p:cNvSpPr/>
          <p:nvPr/>
        </p:nvSpPr>
        <p:spPr bwMode="auto">
          <a:xfrm>
            <a:off x="618568" y="293660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Register a client app that uses the key</a:t>
            </a:r>
          </a:p>
        </p:txBody>
      </p:sp>
      <p:sp>
        <p:nvSpPr>
          <p:cNvPr id="14" name="Rectangle 13">
            <a:extLst>
              <a:ext uri="{FF2B5EF4-FFF2-40B4-BE49-F238E27FC236}">
                <a16:creationId xmlns:a16="http://schemas.microsoft.com/office/drawing/2014/main" id="{57391129-C3CE-4803-AE89-18B40B840B32}"/>
              </a:ext>
            </a:extLst>
          </p:cNvPr>
          <p:cNvSpPr/>
          <p:nvPr/>
        </p:nvSpPr>
        <p:spPr bwMode="auto">
          <a:xfrm>
            <a:off x="618568" y="378130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SQL database</a:t>
            </a:r>
          </a:p>
        </p:txBody>
      </p:sp>
      <p:sp>
        <p:nvSpPr>
          <p:cNvPr id="16" name="Rectangle 15">
            <a:extLst>
              <a:ext uri="{FF2B5EF4-FFF2-40B4-BE49-F238E27FC236}">
                <a16:creationId xmlns:a16="http://schemas.microsoft.com/office/drawing/2014/main" id="{D478DA6A-2739-47B5-AEA1-E379F1FCB631}"/>
              </a:ext>
            </a:extLst>
          </p:cNvPr>
          <p:cNvSpPr/>
          <p:nvPr/>
        </p:nvSpPr>
        <p:spPr bwMode="auto">
          <a:xfrm>
            <a:off x="618568" y="462600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Encrypt columns in a table</a:t>
            </a:r>
          </a:p>
        </p:txBody>
      </p:sp>
      <p:sp>
        <p:nvSpPr>
          <p:cNvPr id="18" name="Rectangle 17">
            <a:extLst>
              <a:ext uri="{FF2B5EF4-FFF2-40B4-BE49-F238E27FC236}">
                <a16:creationId xmlns:a16="http://schemas.microsoft.com/office/drawing/2014/main" id="{0E24AE46-6642-4A7C-AFDD-ADFB276F0B9C}"/>
              </a:ext>
            </a:extLst>
          </p:cNvPr>
          <p:cNvSpPr/>
          <p:nvPr/>
        </p:nvSpPr>
        <p:spPr bwMode="auto">
          <a:xfrm>
            <a:off x="618567" y="5455492"/>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Build a console app to test the encryption</a:t>
            </a:r>
          </a:p>
        </p:txBody>
      </p:sp>
      <p:pic>
        <p:nvPicPr>
          <p:cNvPr id="5" name="Picture 4" descr="A client app uses key vault keys to encrypt a database. ">
            <a:extLst>
              <a:ext uri="{FF2B5EF4-FFF2-40B4-BE49-F238E27FC236}">
                <a16:creationId xmlns:a16="http://schemas.microsoft.com/office/drawing/2014/main" id="{2A4C5351-FC3F-4D51-870E-913BFC32ED87}"/>
              </a:ext>
            </a:extLst>
          </p:cNvPr>
          <p:cNvPicPr>
            <a:picLocks noChangeAspect="1"/>
          </p:cNvPicPr>
          <p:nvPr/>
        </p:nvPicPr>
        <p:blipFill>
          <a:blip r:embed="rId3"/>
          <a:stretch>
            <a:fillRect/>
          </a:stretch>
        </p:blipFill>
        <p:spPr>
          <a:xfrm>
            <a:off x="6863845" y="1331182"/>
            <a:ext cx="4182218" cy="4669941"/>
          </a:xfrm>
          <a:prstGeom prst="rect">
            <a:avLst/>
          </a:prstGeom>
        </p:spPr>
      </p:pic>
      <p:sp>
        <p:nvSpPr>
          <p:cNvPr id="8" name="Rectangle 7">
            <a:extLst>
              <a:ext uri="{FF2B5EF4-FFF2-40B4-BE49-F238E27FC236}">
                <a16:creationId xmlns:a16="http://schemas.microsoft.com/office/drawing/2014/main" id="{5C411E2A-44AE-4D99-9DA2-2CFD8DA1ED3B}"/>
              </a:ext>
              <a:ext uri="{C183D7F6-B498-43B3-948B-1728B52AA6E4}">
                <adec:decorative xmlns:adec="http://schemas.microsoft.com/office/drawing/2017/decorative" val="1"/>
              </a:ext>
            </a:extLst>
          </p:cNvPr>
          <p:cNvSpPr/>
          <p:nvPr/>
        </p:nvSpPr>
        <p:spPr bwMode="auto">
          <a:xfrm>
            <a:off x="5915608" y="1210924"/>
            <a:ext cx="6078693"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2867161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B138-9B39-4217-BB9A-5761C8B5730B}"/>
              </a:ext>
            </a:extLst>
          </p:cNvPr>
          <p:cNvSpPr>
            <a:spLocks noGrp="1"/>
          </p:cNvSpPr>
          <p:nvPr>
            <p:ph type="title"/>
          </p:nvPr>
        </p:nvSpPr>
        <p:spPr/>
        <p:txBody>
          <a:bodyPr/>
          <a:lstStyle/>
          <a:p>
            <a:r>
              <a:rPr lang="en-US" dirty="0"/>
              <a:t>Lab 10  – Key Vault</a:t>
            </a:r>
          </a:p>
        </p:txBody>
      </p:sp>
      <p:sp>
        <p:nvSpPr>
          <p:cNvPr id="4" name="Rectangle 3">
            <a:extLst>
              <a:ext uri="{FF2B5EF4-FFF2-40B4-BE49-F238E27FC236}">
                <a16:creationId xmlns:a16="http://schemas.microsoft.com/office/drawing/2014/main" id="{99BDA7E5-B93E-40F5-BC8E-7EAE65F2451F}"/>
              </a:ext>
            </a:extLst>
          </p:cNvPr>
          <p:cNvSpPr/>
          <p:nvPr/>
        </p:nvSpPr>
        <p:spPr bwMode="auto">
          <a:xfrm>
            <a:off x="611537" y="1345304"/>
            <a:ext cx="3134554" cy="52638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83F8E583-808B-440F-AF01-81F1F4733F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1944" y="2984760"/>
            <a:ext cx="403078" cy="403078"/>
          </a:xfrm>
          <a:prstGeom prst="rect">
            <a:avLst/>
          </a:prstGeom>
        </p:spPr>
      </p:pic>
      <p:sp>
        <p:nvSpPr>
          <p:cNvPr id="8" name="TextBox 7">
            <a:extLst>
              <a:ext uri="{FF2B5EF4-FFF2-40B4-BE49-F238E27FC236}">
                <a16:creationId xmlns:a16="http://schemas.microsoft.com/office/drawing/2014/main" id="{5C10122A-284F-41E0-87A4-564331257506}"/>
              </a:ext>
            </a:extLst>
          </p:cNvPr>
          <p:cNvSpPr txBox="1"/>
          <p:nvPr/>
        </p:nvSpPr>
        <p:spPr>
          <a:xfrm>
            <a:off x="1482393" y="3405743"/>
            <a:ext cx="1322180" cy="816121"/>
          </a:xfrm>
          <a:prstGeom prst="rect">
            <a:avLst/>
          </a:prstGeom>
          <a:noFill/>
        </p:spPr>
        <p:txBody>
          <a:bodyPr wrap="square">
            <a:spAutoFit/>
          </a:bodyPr>
          <a:lstStyle/>
          <a:p>
            <a:pPr algn="ctr"/>
            <a:r>
              <a:rPr lang="fr-FR" sz="1176" b="1" dirty="0"/>
              <a:t>az500-10-vm1</a:t>
            </a:r>
          </a:p>
          <a:p>
            <a:pPr algn="ctr"/>
            <a:r>
              <a:rPr lang="fr-FR" sz="1176" dirty="0"/>
              <a:t>10.110.0.4</a:t>
            </a:r>
          </a:p>
          <a:p>
            <a:pPr algn="ctr"/>
            <a:endParaRPr lang="fr-FR" sz="1176" dirty="0"/>
          </a:p>
          <a:p>
            <a:pPr algn="ctr"/>
            <a:endParaRPr lang="fr-FR" sz="1176" b="1" dirty="0"/>
          </a:p>
        </p:txBody>
      </p:sp>
      <p:pic>
        <p:nvPicPr>
          <p:cNvPr id="10" name="Graphic 9">
            <a:extLst>
              <a:ext uri="{FF2B5EF4-FFF2-40B4-BE49-F238E27FC236}">
                <a16:creationId xmlns:a16="http://schemas.microsoft.com/office/drawing/2014/main" id="{E5799E84-DAB6-4688-BE21-602AC522BE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155" y="2268426"/>
            <a:ext cx="358163" cy="358163"/>
          </a:xfrm>
          <a:prstGeom prst="rect">
            <a:avLst/>
          </a:prstGeom>
        </p:spPr>
      </p:pic>
      <p:sp>
        <p:nvSpPr>
          <p:cNvPr id="12" name="Rectangle 11">
            <a:extLst>
              <a:ext uri="{FF2B5EF4-FFF2-40B4-BE49-F238E27FC236}">
                <a16:creationId xmlns:a16="http://schemas.microsoft.com/office/drawing/2014/main" id="{130D8E1C-CF1C-40A3-8CEB-3EA145BA6419}"/>
              </a:ext>
            </a:extLst>
          </p:cNvPr>
          <p:cNvSpPr/>
          <p:nvPr/>
        </p:nvSpPr>
        <p:spPr bwMode="auto">
          <a:xfrm>
            <a:off x="983508" y="2607257"/>
            <a:ext cx="2590886" cy="389186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674B669C-10DC-49A6-82B2-6B5F0DACBCBB}"/>
              </a:ext>
            </a:extLst>
          </p:cNvPr>
          <p:cNvSpPr txBox="1"/>
          <p:nvPr/>
        </p:nvSpPr>
        <p:spPr>
          <a:xfrm>
            <a:off x="1312184" y="2289409"/>
            <a:ext cx="2688259" cy="271554"/>
          </a:xfrm>
          <a:prstGeom prst="rect">
            <a:avLst/>
          </a:prstGeom>
          <a:noFill/>
        </p:spPr>
        <p:txBody>
          <a:bodyPr wrap="square">
            <a:spAutoFit/>
          </a:bodyPr>
          <a:lstStyle/>
          <a:p>
            <a:r>
              <a:rPr lang="fr-FR" sz="1176" b="1" dirty="0"/>
              <a:t>az500-10-vnet1 </a:t>
            </a:r>
            <a:r>
              <a:rPr lang="fr-FR" sz="1176" dirty="0"/>
              <a:t>10.110.0.0/16</a:t>
            </a:r>
          </a:p>
        </p:txBody>
      </p:sp>
      <p:sp>
        <p:nvSpPr>
          <p:cNvPr id="16" name="Rectangle 15">
            <a:extLst>
              <a:ext uri="{FF2B5EF4-FFF2-40B4-BE49-F238E27FC236}">
                <a16:creationId xmlns:a16="http://schemas.microsoft.com/office/drawing/2014/main" id="{04655E52-43EB-48B4-B5BB-FFC46B0A485D}"/>
              </a:ext>
            </a:extLst>
          </p:cNvPr>
          <p:cNvSpPr/>
          <p:nvPr/>
        </p:nvSpPr>
        <p:spPr bwMode="auto">
          <a:xfrm>
            <a:off x="1189717" y="2895842"/>
            <a:ext cx="2234786" cy="350495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8" name="TextBox 17">
            <a:extLst>
              <a:ext uri="{FF2B5EF4-FFF2-40B4-BE49-F238E27FC236}">
                <a16:creationId xmlns:a16="http://schemas.microsoft.com/office/drawing/2014/main" id="{2D4F5DB3-C4F9-41AF-AE8A-343D5BBA3682}"/>
              </a:ext>
            </a:extLst>
          </p:cNvPr>
          <p:cNvSpPr txBox="1"/>
          <p:nvPr/>
        </p:nvSpPr>
        <p:spPr>
          <a:xfrm>
            <a:off x="1091703" y="2624523"/>
            <a:ext cx="1848143" cy="276999"/>
          </a:xfrm>
          <a:prstGeom prst="rect">
            <a:avLst/>
          </a:prstGeom>
          <a:noFill/>
        </p:spPr>
        <p:txBody>
          <a:bodyPr wrap="square">
            <a:spAutoFit/>
          </a:bodyPr>
          <a:lstStyle/>
          <a:p>
            <a:r>
              <a:rPr lang="fr-FR" sz="1176" b="1" dirty="0"/>
              <a:t>Subnet0 </a:t>
            </a:r>
            <a:r>
              <a:rPr lang="en-US" sz="1176" dirty="0"/>
              <a:t>10.110.0.0/24</a:t>
            </a:r>
            <a:endParaRPr lang="fr-FR" sz="1176" dirty="0"/>
          </a:p>
        </p:txBody>
      </p:sp>
      <p:sp>
        <p:nvSpPr>
          <p:cNvPr id="20" name="TextBox 19">
            <a:extLst>
              <a:ext uri="{FF2B5EF4-FFF2-40B4-BE49-F238E27FC236}">
                <a16:creationId xmlns:a16="http://schemas.microsoft.com/office/drawing/2014/main" id="{2D2528DD-7A50-40DE-B037-585997966007}"/>
              </a:ext>
            </a:extLst>
          </p:cNvPr>
          <p:cNvSpPr txBox="1"/>
          <p:nvPr/>
        </p:nvSpPr>
        <p:spPr>
          <a:xfrm>
            <a:off x="1189717" y="1787064"/>
            <a:ext cx="1297732" cy="271554"/>
          </a:xfrm>
          <a:prstGeom prst="rect">
            <a:avLst/>
          </a:prstGeom>
          <a:noFill/>
        </p:spPr>
        <p:txBody>
          <a:bodyPr wrap="square">
            <a:spAutoFit/>
          </a:bodyPr>
          <a:lstStyle/>
          <a:p>
            <a:r>
              <a:rPr lang="fr-FR" sz="1176" b="1" dirty="0"/>
              <a:t>AZ500LAB10</a:t>
            </a:r>
          </a:p>
        </p:txBody>
      </p:sp>
      <p:sp>
        <p:nvSpPr>
          <p:cNvPr id="22" name="Rectangle 21">
            <a:extLst>
              <a:ext uri="{FF2B5EF4-FFF2-40B4-BE49-F238E27FC236}">
                <a16:creationId xmlns:a16="http://schemas.microsoft.com/office/drawing/2014/main" id="{B970C594-A21E-47D0-9946-1FC3CC18ABE0}"/>
              </a:ext>
            </a:extLst>
          </p:cNvPr>
          <p:cNvSpPr/>
          <p:nvPr/>
        </p:nvSpPr>
        <p:spPr bwMode="auto">
          <a:xfrm>
            <a:off x="816794" y="2152094"/>
            <a:ext cx="6771796" cy="458300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24" name="Graphic 23">
            <a:extLst>
              <a:ext uri="{FF2B5EF4-FFF2-40B4-BE49-F238E27FC236}">
                <a16:creationId xmlns:a16="http://schemas.microsoft.com/office/drawing/2014/main" id="{BB1D9E8C-517F-4649-AC60-D41132F55C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1292" y="1793644"/>
            <a:ext cx="298425" cy="298425"/>
          </a:xfrm>
          <a:prstGeom prst="rect">
            <a:avLst/>
          </a:prstGeom>
        </p:spPr>
      </p:pic>
      <p:sp>
        <p:nvSpPr>
          <p:cNvPr id="26" name="TextBox 25">
            <a:extLst>
              <a:ext uri="{FF2B5EF4-FFF2-40B4-BE49-F238E27FC236}">
                <a16:creationId xmlns:a16="http://schemas.microsoft.com/office/drawing/2014/main" id="{BC1E3766-B0F0-4DBC-9858-592CD682D99E}"/>
              </a:ext>
            </a:extLst>
          </p:cNvPr>
          <p:cNvSpPr txBox="1"/>
          <p:nvPr/>
        </p:nvSpPr>
        <p:spPr>
          <a:xfrm>
            <a:off x="598455" y="1333727"/>
            <a:ext cx="1407326" cy="273280"/>
          </a:xfrm>
          <a:prstGeom prst="rect">
            <a:avLst/>
          </a:prstGeom>
          <a:noFill/>
        </p:spPr>
        <p:txBody>
          <a:bodyPr wrap="square">
            <a:spAutoFit/>
          </a:bodyPr>
          <a:lstStyle/>
          <a:p>
            <a:r>
              <a:rPr lang="fr-FR" sz="1176" b="1" dirty="0">
                <a:solidFill>
                  <a:srgbClr val="0070C0"/>
                </a:solidFill>
              </a:rPr>
              <a:t>Exercise1, Task1</a:t>
            </a:r>
          </a:p>
        </p:txBody>
      </p:sp>
      <p:pic>
        <p:nvPicPr>
          <p:cNvPr id="2050" name="Picture 2" descr="SQL Server Management Studio (SSMS) | How to Install SSMS | Edureka">
            <a:extLst>
              <a:ext uri="{FF2B5EF4-FFF2-40B4-BE49-F238E27FC236}">
                <a16:creationId xmlns:a16="http://schemas.microsoft.com/office/drawing/2014/main" id="{EFCD318F-AA50-4BEC-8FC1-E8E455EBFF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2300" y="3916580"/>
            <a:ext cx="329223" cy="33572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7B5F32A0-D741-4280-8C96-1FC4F9048CE6}"/>
              </a:ext>
            </a:extLst>
          </p:cNvPr>
          <p:cNvSpPr/>
          <p:nvPr/>
        </p:nvSpPr>
        <p:spPr bwMode="auto">
          <a:xfrm>
            <a:off x="1290547" y="3802938"/>
            <a:ext cx="2034894" cy="246020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3074" name="Picture 2" descr="Icône Visual Studio - Téléchargement gratuit en PNG et vecteurs">
            <a:extLst>
              <a:ext uri="{FF2B5EF4-FFF2-40B4-BE49-F238E27FC236}">
                <a16:creationId xmlns:a16="http://schemas.microsoft.com/office/drawing/2014/main" id="{8BCB3F0C-8DAA-45D4-9BDD-75F6814C6F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3168" y="4831040"/>
            <a:ext cx="311623" cy="31162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62ADB4B7-832B-4ACD-BF20-828E2CCDB6D1}"/>
              </a:ext>
            </a:extLst>
          </p:cNvPr>
          <p:cNvSpPr txBox="1"/>
          <p:nvPr/>
        </p:nvSpPr>
        <p:spPr>
          <a:xfrm>
            <a:off x="1482034" y="4227470"/>
            <a:ext cx="1800693" cy="635174"/>
          </a:xfrm>
          <a:prstGeom prst="rect">
            <a:avLst/>
          </a:prstGeom>
          <a:noFill/>
        </p:spPr>
        <p:txBody>
          <a:bodyPr wrap="square">
            <a:spAutoFit/>
          </a:bodyPr>
          <a:lstStyle/>
          <a:p>
            <a:pPr algn="ctr"/>
            <a:r>
              <a:rPr lang="fr-FR" sz="1176" b="1" dirty="0"/>
              <a:t>SQL Server Management Studio</a:t>
            </a:r>
            <a:endParaRPr lang="fr-FR" sz="1176" dirty="0"/>
          </a:p>
          <a:p>
            <a:pPr algn="ctr"/>
            <a:endParaRPr lang="fr-FR" sz="1176" b="1" dirty="0"/>
          </a:p>
        </p:txBody>
      </p:sp>
      <p:sp>
        <p:nvSpPr>
          <p:cNvPr id="21" name="TextBox 20">
            <a:extLst>
              <a:ext uri="{FF2B5EF4-FFF2-40B4-BE49-F238E27FC236}">
                <a16:creationId xmlns:a16="http://schemas.microsoft.com/office/drawing/2014/main" id="{F6FEBCAF-EB97-4D06-96E9-A2CC527740BF}"/>
              </a:ext>
            </a:extLst>
          </p:cNvPr>
          <p:cNvSpPr txBox="1"/>
          <p:nvPr/>
        </p:nvSpPr>
        <p:spPr>
          <a:xfrm>
            <a:off x="1473761" y="5086004"/>
            <a:ext cx="1800693" cy="273280"/>
          </a:xfrm>
          <a:prstGeom prst="rect">
            <a:avLst/>
          </a:prstGeom>
          <a:noFill/>
        </p:spPr>
        <p:txBody>
          <a:bodyPr wrap="square">
            <a:spAutoFit/>
          </a:bodyPr>
          <a:lstStyle/>
          <a:p>
            <a:pPr algn="ctr"/>
            <a:r>
              <a:rPr lang="fr-FR" sz="1176" b="1" dirty="0"/>
              <a:t>Visual Studio</a:t>
            </a:r>
          </a:p>
        </p:txBody>
      </p:sp>
      <p:sp>
        <p:nvSpPr>
          <p:cNvPr id="28" name="Rectangle 27">
            <a:extLst>
              <a:ext uri="{FF2B5EF4-FFF2-40B4-BE49-F238E27FC236}">
                <a16:creationId xmlns:a16="http://schemas.microsoft.com/office/drawing/2014/main" id="{DC2A95EA-0068-430D-AF63-E7C6A565437F}"/>
              </a:ext>
            </a:extLst>
          </p:cNvPr>
          <p:cNvSpPr/>
          <p:nvPr/>
        </p:nvSpPr>
        <p:spPr bwMode="auto">
          <a:xfrm>
            <a:off x="4613304" y="2200393"/>
            <a:ext cx="2840806" cy="19700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C2DBFD83-E67A-4F22-B663-9686251D25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78248" y="2564345"/>
            <a:ext cx="375623" cy="375623"/>
          </a:xfrm>
          <a:prstGeom prst="rect">
            <a:avLst/>
          </a:prstGeom>
        </p:spPr>
      </p:pic>
      <p:sp>
        <p:nvSpPr>
          <p:cNvPr id="23" name="TextBox 22">
            <a:extLst>
              <a:ext uri="{FF2B5EF4-FFF2-40B4-BE49-F238E27FC236}">
                <a16:creationId xmlns:a16="http://schemas.microsoft.com/office/drawing/2014/main" id="{F9924822-37DA-4962-BFBF-68E433C6510A}"/>
              </a:ext>
            </a:extLst>
          </p:cNvPr>
          <p:cNvSpPr txBox="1"/>
          <p:nvPr/>
        </p:nvSpPr>
        <p:spPr>
          <a:xfrm>
            <a:off x="5542760" y="2889377"/>
            <a:ext cx="1297732" cy="271554"/>
          </a:xfrm>
          <a:prstGeom prst="rect">
            <a:avLst/>
          </a:prstGeom>
          <a:noFill/>
        </p:spPr>
        <p:txBody>
          <a:bodyPr wrap="square">
            <a:spAutoFit/>
          </a:bodyPr>
          <a:lstStyle/>
          <a:p>
            <a:r>
              <a:rPr lang="fr-FR" sz="1176" b="1" dirty="0"/>
              <a:t>az500kvxxxx</a:t>
            </a:r>
          </a:p>
        </p:txBody>
      </p:sp>
      <p:pic>
        <p:nvPicPr>
          <p:cNvPr id="9" name="Picture 8">
            <a:extLst>
              <a:ext uri="{FF2B5EF4-FFF2-40B4-BE49-F238E27FC236}">
                <a16:creationId xmlns:a16="http://schemas.microsoft.com/office/drawing/2014/main" id="{44C42071-395C-4B4E-B132-E1BA6B591456}"/>
              </a:ext>
            </a:extLst>
          </p:cNvPr>
          <p:cNvPicPr>
            <a:picLocks noChangeAspect="1"/>
          </p:cNvPicPr>
          <p:nvPr/>
        </p:nvPicPr>
        <p:blipFill>
          <a:blip r:embed="rId12"/>
          <a:stretch>
            <a:fillRect/>
          </a:stretch>
        </p:blipFill>
        <p:spPr>
          <a:xfrm>
            <a:off x="5273076" y="3281855"/>
            <a:ext cx="268060" cy="371629"/>
          </a:xfrm>
          <a:prstGeom prst="rect">
            <a:avLst/>
          </a:prstGeom>
        </p:spPr>
      </p:pic>
      <p:sp>
        <p:nvSpPr>
          <p:cNvPr id="25" name="Rectangle 24">
            <a:extLst>
              <a:ext uri="{FF2B5EF4-FFF2-40B4-BE49-F238E27FC236}">
                <a16:creationId xmlns:a16="http://schemas.microsoft.com/office/drawing/2014/main" id="{EDB83006-AFFA-4EC3-BDC3-F654CD90B025}"/>
              </a:ext>
            </a:extLst>
          </p:cNvPr>
          <p:cNvSpPr/>
          <p:nvPr/>
        </p:nvSpPr>
        <p:spPr bwMode="auto">
          <a:xfrm>
            <a:off x="4715944" y="3145897"/>
            <a:ext cx="2590682" cy="81857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27" name="TextBox 26">
            <a:extLst>
              <a:ext uri="{FF2B5EF4-FFF2-40B4-BE49-F238E27FC236}">
                <a16:creationId xmlns:a16="http://schemas.microsoft.com/office/drawing/2014/main" id="{D4A2FA36-0708-42F4-B4B7-27BBD4331DAD}"/>
              </a:ext>
            </a:extLst>
          </p:cNvPr>
          <p:cNvSpPr txBox="1"/>
          <p:nvPr/>
        </p:nvSpPr>
        <p:spPr>
          <a:xfrm>
            <a:off x="4950452" y="3617976"/>
            <a:ext cx="927796" cy="271554"/>
          </a:xfrm>
          <a:prstGeom prst="rect">
            <a:avLst/>
          </a:prstGeom>
          <a:noFill/>
        </p:spPr>
        <p:txBody>
          <a:bodyPr wrap="square">
            <a:spAutoFit/>
          </a:bodyPr>
          <a:lstStyle/>
          <a:p>
            <a:r>
              <a:rPr lang="fr-FR" sz="1176" b="1" dirty="0" err="1"/>
              <a:t>MyLabKey</a:t>
            </a:r>
            <a:endParaRPr lang="fr-FR" sz="1176" b="1" dirty="0"/>
          </a:p>
        </p:txBody>
      </p:sp>
      <p:sp>
        <p:nvSpPr>
          <p:cNvPr id="29" name="TextBox 28">
            <a:extLst>
              <a:ext uri="{FF2B5EF4-FFF2-40B4-BE49-F238E27FC236}">
                <a16:creationId xmlns:a16="http://schemas.microsoft.com/office/drawing/2014/main" id="{CC5583B7-2D35-402F-A764-B0056958406E}"/>
              </a:ext>
            </a:extLst>
          </p:cNvPr>
          <p:cNvSpPr txBox="1"/>
          <p:nvPr/>
        </p:nvSpPr>
        <p:spPr>
          <a:xfrm>
            <a:off x="4545579" y="2200393"/>
            <a:ext cx="2328427" cy="273280"/>
          </a:xfrm>
          <a:prstGeom prst="rect">
            <a:avLst/>
          </a:prstGeom>
          <a:noFill/>
        </p:spPr>
        <p:txBody>
          <a:bodyPr wrap="square">
            <a:spAutoFit/>
          </a:bodyPr>
          <a:lstStyle/>
          <a:p>
            <a:r>
              <a:rPr lang="fr-FR" sz="1176" b="1" dirty="0">
                <a:solidFill>
                  <a:srgbClr val="0070C0"/>
                </a:solidFill>
              </a:rPr>
              <a:t>Exercise1, Task2, Task3, Task4</a:t>
            </a:r>
          </a:p>
        </p:txBody>
      </p:sp>
      <p:pic>
        <p:nvPicPr>
          <p:cNvPr id="13" name="Picture 12">
            <a:extLst>
              <a:ext uri="{FF2B5EF4-FFF2-40B4-BE49-F238E27FC236}">
                <a16:creationId xmlns:a16="http://schemas.microsoft.com/office/drawing/2014/main" id="{586322E9-9F45-444B-A6DA-174678A1D75B}"/>
              </a:ext>
            </a:extLst>
          </p:cNvPr>
          <p:cNvPicPr>
            <a:picLocks noChangeAspect="1"/>
          </p:cNvPicPr>
          <p:nvPr/>
        </p:nvPicPr>
        <p:blipFill>
          <a:blip r:embed="rId13"/>
          <a:stretch>
            <a:fillRect/>
          </a:stretch>
        </p:blipFill>
        <p:spPr>
          <a:xfrm>
            <a:off x="6477742" y="3245035"/>
            <a:ext cx="396265" cy="417399"/>
          </a:xfrm>
          <a:prstGeom prst="rect">
            <a:avLst/>
          </a:prstGeom>
        </p:spPr>
      </p:pic>
      <p:sp>
        <p:nvSpPr>
          <p:cNvPr id="31" name="TextBox 30">
            <a:extLst>
              <a:ext uri="{FF2B5EF4-FFF2-40B4-BE49-F238E27FC236}">
                <a16:creationId xmlns:a16="http://schemas.microsoft.com/office/drawing/2014/main" id="{DEE05535-CBE0-4DEE-A843-6CBED784A6B1}"/>
              </a:ext>
            </a:extLst>
          </p:cNvPr>
          <p:cNvSpPr txBox="1"/>
          <p:nvPr/>
        </p:nvSpPr>
        <p:spPr>
          <a:xfrm>
            <a:off x="6098268" y="3617976"/>
            <a:ext cx="1162374" cy="273280"/>
          </a:xfrm>
          <a:prstGeom prst="rect">
            <a:avLst/>
          </a:prstGeom>
          <a:noFill/>
        </p:spPr>
        <p:txBody>
          <a:bodyPr wrap="square">
            <a:spAutoFit/>
          </a:bodyPr>
          <a:lstStyle/>
          <a:p>
            <a:r>
              <a:rPr lang="fr-FR" sz="1176" b="1" dirty="0" err="1"/>
              <a:t>SQLPassword</a:t>
            </a:r>
            <a:endParaRPr lang="fr-FR" sz="1176" b="1" dirty="0"/>
          </a:p>
        </p:txBody>
      </p:sp>
      <p:pic>
        <p:nvPicPr>
          <p:cNvPr id="15" name="Graphic 14">
            <a:extLst>
              <a:ext uri="{FF2B5EF4-FFF2-40B4-BE49-F238E27FC236}">
                <a16:creationId xmlns:a16="http://schemas.microsoft.com/office/drawing/2014/main" id="{02D56F2C-4468-4D84-AA73-04100B68D50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71297" y="1233560"/>
            <a:ext cx="645758" cy="645758"/>
          </a:xfrm>
          <a:prstGeom prst="rect">
            <a:avLst/>
          </a:prstGeom>
        </p:spPr>
      </p:pic>
      <p:sp>
        <p:nvSpPr>
          <p:cNvPr id="30" name="TextBox 29">
            <a:extLst>
              <a:ext uri="{FF2B5EF4-FFF2-40B4-BE49-F238E27FC236}">
                <a16:creationId xmlns:a16="http://schemas.microsoft.com/office/drawing/2014/main" id="{A4F69737-F563-4EB6-8CA2-A31F4EFAC2DB}"/>
              </a:ext>
            </a:extLst>
          </p:cNvPr>
          <p:cNvSpPr txBox="1"/>
          <p:nvPr/>
        </p:nvSpPr>
        <p:spPr>
          <a:xfrm>
            <a:off x="9437163" y="1774431"/>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err="1">
              <a:gradFill>
                <a:gsLst>
                  <a:gs pos="2917">
                    <a:srgbClr val="000000"/>
                  </a:gs>
                  <a:gs pos="30000">
                    <a:srgbClr val="000000"/>
                  </a:gs>
                </a:gsLst>
                <a:lin ang="5400000" scaled="0"/>
              </a:gradFill>
              <a:latin typeface="Segoe UI"/>
            </a:endParaRPr>
          </a:p>
        </p:txBody>
      </p:sp>
      <p:sp>
        <p:nvSpPr>
          <p:cNvPr id="36" name="Rectangle 35">
            <a:extLst>
              <a:ext uri="{FF2B5EF4-FFF2-40B4-BE49-F238E27FC236}">
                <a16:creationId xmlns:a16="http://schemas.microsoft.com/office/drawing/2014/main" id="{60943536-D1AC-4366-97BF-612EF1C3E887}"/>
              </a:ext>
            </a:extLst>
          </p:cNvPr>
          <p:cNvSpPr/>
          <p:nvPr/>
        </p:nvSpPr>
        <p:spPr bwMode="auto">
          <a:xfrm>
            <a:off x="9825990" y="2200393"/>
            <a:ext cx="1587837" cy="11837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817FE254-E677-481A-BFAB-BE01B661CA32}"/>
              </a:ext>
            </a:extLst>
          </p:cNvPr>
          <p:cNvSpPr txBox="1"/>
          <p:nvPr/>
        </p:nvSpPr>
        <p:spPr>
          <a:xfrm>
            <a:off x="9792260" y="2196700"/>
            <a:ext cx="1407326" cy="273280"/>
          </a:xfrm>
          <a:prstGeom prst="rect">
            <a:avLst/>
          </a:prstGeom>
          <a:noFill/>
        </p:spPr>
        <p:txBody>
          <a:bodyPr wrap="square">
            <a:spAutoFit/>
          </a:bodyPr>
          <a:lstStyle/>
          <a:p>
            <a:r>
              <a:rPr lang="fr-FR" sz="1176" b="1" dirty="0">
                <a:solidFill>
                  <a:srgbClr val="0070C0"/>
                </a:solidFill>
              </a:rPr>
              <a:t>Exercise2, Task1</a:t>
            </a:r>
          </a:p>
        </p:txBody>
      </p:sp>
      <p:pic>
        <p:nvPicPr>
          <p:cNvPr id="35" name="Picture 34">
            <a:extLst>
              <a:ext uri="{FF2B5EF4-FFF2-40B4-BE49-F238E27FC236}">
                <a16:creationId xmlns:a16="http://schemas.microsoft.com/office/drawing/2014/main" id="{2CD4C4A4-0DDC-411F-95D5-79FB87BE4920}"/>
              </a:ext>
            </a:extLst>
          </p:cNvPr>
          <p:cNvPicPr>
            <a:picLocks noChangeAspect="1"/>
          </p:cNvPicPr>
          <p:nvPr/>
        </p:nvPicPr>
        <p:blipFill>
          <a:blip r:embed="rId16"/>
          <a:stretch>
            <a:fillRect/>
          </a:stretch>
        </p:blipFill>
        <p:spPr>
          <a:xfrm>
            <a:off x="10425478" y="2575251"/>
            <a:ext cx="409285" cy="409285"/>
          </a:xfrm>
          <a:prstGeom prst="rect">
            <a:avLst/>
          </a:prstGeom>
        </p:spPr>
      </p:pic>
      <p:sp>
        <p:nvSpPr>
          <p:cNvPr id="40" name="TextBox 39">
            <a:extLst>
              <a:ext uri="{FF2B5EF4-FFF2-40B4-BE49-F238E27FC236}">
                <a16:creationId xmlns:a16="http://schemas.microsoft.com/office/drawing/2014/main" id="{3467C492-7BDD-40CF-AC27-86DA8F9303FD}"/>
              </a:ext>
            </a:extLst>
          </p:cNvPr>
          <p:cNvSpPr txBox="1"/>
          <p:nvPr/>
        </p:nvSpPr>
        <p:spPr>
          <a:xfrm>
            <a:off x="10289447" y="2949588"/>
            <a:ext cx="681345" cy="271554"/>
          </a:xfrm>
          <a:prstGeom prst="rect">
            <a:avLst/>
          </a:prstGeom>
          <a:noFill/>
        </p:spPr>
        <p:txBody>
          <a:bodyPr wrap="square">
            <a:spAutoFit/>
          </a:bodyPr>
          <a:lstStyle/>
          <a:p>
            <a:r>
              <a:rPr lang="fr-FR" sz="1176" b="1" dirty="0" err="1"/>
              <a:t>sqlApp</a:t>
            </a:r>
            <a:endParaRPr lang="fr-FR" sz="1176" b="1" dirty="0"/>
          </a:p>
        </p:txBody>
      </p:sp>
      <p:sp>
        <p:nvSpPr>
          <p:cNvPr id="43" name="Rectangle 42">
            <a:extLst>
              <a:ext uri="{FF2B5EF4-FFF2-40B4-BE49-F238E27FC236}">
                <a16:creationId xmlns:a16="http://schemas.microsoft.com/office/drawing/2014/main" id="{F71AC865-0DF7-4C9C-90F6-D4AAC6C2A4D2}"/>
              </a:ext>
            </a:extLst>
          </p:cNvPr>
          <p:cNvSpPr/>
          <p:nvPr/>
        </p:nvSpPr>
        <p:spPr bwMode="auto">
          <a:xfrm>
            <a:off x="7802831" y="2204086"/>
            <a:ext cx="1587837" cy="11837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C9EF0CDE-00B4-4940-80B5-EC22FFA1EB89}"/>
              </a:ext>
            </a:extLst>
          </p:cNvPr>
          <p:cNvSpPr txBox="1"/>
          <p:nvPr/>
        </p:nvSpPr>
        <p:spPr>
          <a:xfrm>
            <a:off x="7769101" y="2200393"/>
            <a:ext cx="1407326" cy="273280"/>
          </a:xfrm>
          <a:prstGeom prst="rect">
            <a:avLst/>
          </a:prstGeom>
          <a:noFill/>
        </p:spPr>
        <p:txBody>
          <a:bodyPr wrap="square">
            <a:spAutoFit/>
          </a:bodyPr>
          <a:lstStyle/>
          <a:p>
            <a:r>
              <a:rPr lang="fr-FR" sz="1176" b="1" dirty="0">
                <a:solidFill>
                  <a:srgbClr val="0070C0"/>
                </a:solidFill>
              </a:rPr>
              <a:t>Exercise2, Task2</a:t>
            </a:r>
          </a:p>
        </p:txBody>
      </p:sp>
      <p:cxnSp>
        <p:nvCxnSpPr>
          <p:cNvPr id="39" name="Straight Arrow Connector 38">
            <a:extLst>
              <a:ext uri="{FF2B5EF4-FFF2-40B4-BE49-F238E27FC236}">
                <a16:creationId xmlns:a16="http://schemas.microsoft.com/office/drawing/2014/main" id="{66204B3D-8F78-42D6-9CA0-929CC014E5F3}"/>
              </a:ext>
            </a:extLst>
          </p:cNvPr>
          <p:cNvCxnSpPr>
            <a:cxnSpLocks/>
          </p:cNvCxnSpPr>
          <p:nvPr/>
        </p:nvCxnSpPr>
        <p:spPr>
          <a:xfrm flipH="1">
            <a:off x="6297499" y="2760221"/>
            <a:ext cx="4127979"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3C4738F-1168-499C-9E7D-7E545BFDA39C}"/>
              </a:ext>
            </a:extLst>
          </p:cNvPr>
          <p:cNvSpPr txBox="1"/>
          <p:nvPr/>
        </p:nvSpPr>
        <p:spPr>
          <a:xfrm>
            <a:off x="7960885" y="2760221"/>
            <a:ext cx="1297732" cy="454227"/>
          </a:xfrm>
          <a:prstGeom prst="rect">
            <a:avLst/>
          </a:prstGeom>
          <a:noFill/>
        </p:spPr>
        <p:txBody>
          <a:bodyPr wrap="square">
            <a:spAutoFit/>
          </a:bodyPr>
          <a:lstStyle/>
          <a:p>
            <a:pPr algn="ctr"/>
            <a:r>
              <a:rPr lang="fr-FR" sz="1176" b="1" dirty="0"/>
              <a:t>Key Vault</a:t>
            </a:r>
          </a:p>
          <a:p>
            <a:pPr algn="ctr"/>
            <a:r>
              <a:rPr lang="fr-FR" sz="1176" b="1" dirty="0"/>
              <a:t>Access </a:t>
            </a:r>
            <a:r>
              <a:rPr lang="fr-FR" sz="1176" b="1" dirty="0" err="1"/>
              <a:t>policy</a:t>
            </a:r>
            <a:r>
              <a:rPr lang="fr-FR" sz="1176" b="1" dirty="0"/>
              <a:t> </a:t>
            </a:r>
          </a:p>
        </p:txBody>
      </p:sp>
      <p:sp>
        <p:nvSpPr>
          <p:cNvPr id="49" name="Rectangle 48">
            <a:extLst>
              <a:ext uri="{FF2B5EF4-FFF2-40B4-BE49-F238E27FC236}">
                <a16:creationId xmlns:a16="http://schemas.microsoft.com/office/drawing/2014/main" id="{3F36C4D4-4C33-46FD-B520-3C0EA9B35AD8}"/>
              </a:ext>
            </a:extLst>
          </p:cNvPr>
          <p:cNvSpPr/>
          <p:nvPr/>
        </p:nvSpPr>
        <p:spPr bwMode="auto">
          <a:xfrm>
            <a:off x="4601835" y="4712621"/>
            <a:ext cx="2840806" cy="16402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0A9E40E9-3474-4A7A-B98C-8B5A706C17A2}"/>
              </a:ext>
            </a:extLst>
          </p:cNvPr>
          <p:cNvSpPr txBox="1"/>
          <p:nvPr/>
        </p:nvSpPr>
        <p:spPr>
          <a:xfrm>
            <a:off x="4534110" y="4712621"/>
            <a:ext cx="2328427" cy="273280"/>
          </a:xfrm>
          <a:prstGeom prst="rect">
            <a:avLst/>
          </a:prstGeom>
          <a:noFill/>
        </p:spPr>
        <p:txBody>
          <a:bodyPr wrap="square">
            <a:spAutoFit/>
          </a:bodyPr>
          <a:lstStyle/>
          <a:p>
            <a:r>
              <a:rPr lang="fr-FR" sz="1176" b="1" dirty="0">
                <a:solidFill>
                  <a:srgbClr val="0070C0"/>
                </a:solidFill>
              </a:rPr>
              <a:t>Exercise2, Task3, Task4</a:t>
            </a:r>
          </a:p>
        </p:txBody>
      </p:sp>
      <p:pic>
        <p:nvPicPr>
          <p:cNvPr id="45" name="Graphic 44">
            <a:extLst>
              <a:ext uri="{FF2B5EF4-FFF2-40B4-BE49-F238E27FC236}">
                <a16:creationId xmlns:a16="http://schemas.microsoft.com/office/drawing/2014/main" id="{4FB587BA-AF39-4662-9814-69D842E26B7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286029" y="5237381"/>
            <a:ext cx="362300" cy="362300"/>
          </a:xfrm>
          <a:prstGeom prst="rect">
            <a:avLst/>
          </a:prstGeom>
        </p:spPr>
      </p:pic>
      <p:sp>
        <p:nvSpPr>
          <p:cNvPr id="54" name="TextBox 53">
            <a:extLst>
              <a:ext uri="{FF2B5EF4-FFF2-40B4-BE49-F238E27FC236}">
                <a16:creationId xmlns:a16="http://schemas.microsoft.com/office/drawing/2014/main" id="{A617C3A0-E693-436E-8F53-4D077D2E5424}"/>
              </a:ext>
            </a:extLst>
          </p:cNvPr>
          <p:cNvSpPr txBox="1"/>
          <p:nvPr/>
        </p:nvSpPr>
        <p:spPr>
          <a:xfrm>
            <a:off x="4866441" y="5589233"/>
            <a:ext cx="927796" cy="271554"/>
          </a:xfrm>
          <a:prstGeom prst="rect">
            <a:avLst/>
          </a:prstGeom>
          <a:noFill/>
        </p:spPr>
        <p:txBody>
          <a:bodyPr wrap="square">
            <a:spAutoFit/>
          </a:bodyPr>
          <a:lstStyle/>
          <a:p>
            <a:r>
              <a:rPr lang="fr-FR" sz="1176" b="1" dirty="0" err="1"/>
              <a:t>medical</a:t>
            </a:r>
            <a:endParaRPr lang="fr-FR" sz="1176" b="1" dirty="0"/>
          </a:p>
        </p:txBody>
      </p:sp>
      <p:pic>
        <p:nvPicPr>
          <p:cNvPr id="56" name="Graphic 55">
            <a:extLst>
              <a:ext uri="{FF2B5EF4-FFF2-40B4-BE49-F238E27FC236}">
                <a16:creationId xmlns:a16="http://schemas.microsoft.com/office/drawing/2014/main" id="{F17F500D-0549-4749-9F90-705C65B69F7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015568" y="5237381"/>
            <a:ext cx="362300" cy="362300"/>
          </a:xfrm>
          <a:prstGeom prst="rect">
            <a:avLst/>
          </a:prstGeom>
        </p:spPr>
      </p:pic>
      <p:sp>
        <p:nvSpPr>
          <p:cNvPr id="59" name="TextBox 58">
            <a:extLst>
              <a:ext uri="{FF2B5EF4-FFF2-40B4-BE49-F238E27FC236}">
                <a16:creationId xmlns:a16="http://schemas.microsoft.com/office/drawing/2014/main" id="{56C37039-A2BE-4475-A498-BA0ADE11BC0F}"/>
              </a:ext>
            </a:extLst>
          </p:cNvPr>
          <p:cNvSpPr txBox="1"/>
          <p:nvPr/>
        </p:nvSpPr>
        <p:spPr>
          <a:xfrm>
            <a:off x="5999816" y="5589233"/>
            <a:ext cx="1079032" cy="273280"/>
          </a:xfrm>
          <a:prstGeom prst="rect">
            <a:avLst/>
          </a:prstGeom>
          <a:noFill/>
        </p:spPr>
        <p:txBody>
          <a:bodyPr wrap="square">
            <a:spAutoFit/>
          </a:bodyPr>
          <a:lstStyle/>
          <a:p>
            <a:r>
              <a:rPr lang="fr-FR" sz="1176" b="1" dirty="0"/>
              <a:t>SQL Server</a:t>
            </a:r>
          </a:p>
        </p:txBody>
      </p:sp>
      <p:cxnSp>
        <p:nvCxnSpPr>
          <p:cNvPr id="2049" name="Straight Arrow Connector 2048">
            <a:extLst>
              <a:ext uri="{FF2B5EF4-FFF2-40B4-BE49-F238E27FC236}">
                <a16:creationId xmlns:a16="http://schemas.microsoft.com/office/drawing/2014/main" id="{3F6E640D-33D6-4280-AD8F-CEFA348AA7F9}"/>
              </a:ext>
            </a:extLst>
          </p:cNvPr>
          <p:cNvCxnSpPr>
            <a:endCxn id="56" idx="1"/>
          </p:cNvCxnSpPr>
          <p:nvPr/>
        </p:nvCxnSpPr>
        <p:spPr>
          <a:xfrm>
            <a:off x="2635045" y="4170396"/>
            <a:ext cx="2380523" cy="1248135"/>
          </a:xfrm>
          <a:prstGeom prst="straightConnector1">
            <a:avLst/>
          </a:prstGeom>
          <a:ln>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55" name="Rectangle 2054">
            <a:extLst>
              <a:ext uri="{FF2B5EF4-FFF2-40B4-BE49-F238E27FC236}">
                <a16:creationId xmlns:a16="http://schemas.microsoft.com/office/drawing/2014/main" id="{6E1E91D5-68C5-472A-8CEE-B0AE4C767EC7}"/>
              </a:ext>
            </a:extLst>
          </p:cNvPr>
          <p:cNvSpPr/>
          <p:nvPr/>
        </p:nvSpPr>
        <p:spPr bwMode="auto">
          <a:xfrm>
            <a:off x="1738302" y="5317807"/>
            <a:ext cx="1269160" cy="91416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56" name="TextBox 2055">
            <a:extLst>
              <a:ext uri="{FF2B5EF4-FFF2-40B4-BE49-F238E27FC236}">
                <a16:creationId xmlns:a16="http://schemas.microsoft.com/office/drawing/2014/main" id="{95D8AE70-3443-4A03-9181-EE56C67CE71D}"/>
              </a:ext>
            </a:extLst>
          </p:cNvPr>
          <p:cNvSpPr txBox="1"/>
          <p:nvPr/>
        </p:nvSpPr>
        <p:spPr>
          <a:xfrm>
            <a:off x="1670577" y="5317807"/>
            <a:ext cx="1336885" cy="273280"/>
          </a:xfrm>
          <a:prstGeom prst="rect">
            <a:avLst/>
          </a:prstGeom>
          <a:noFill/>
        </p:spPr>
        <p:txBody>
          <a:bodyPr wrap="square">
            <a:spAutoFit/>
          </a:bodyPr>
          <a:lstStyle/>
          <a:p>
            <a:r>
              <a:rPr lang="fr-FR" sz="1176" b="1" dirty="0">
                <a:solidFill>
                  <a:srgbClr val="0070C0"/>
                </a:solidFill>
              </a:rPr>
              <a:t>Exercise2, Task5</a:t>
            </a:r>
          </a:p>
        </p:txBody>
      </p:sp>
      <p:pic>
        <p:nvPicPr>
          <p:cNvPr id="58" name="Picture 57">
            <a:extLst>
              <a:ext uri="{FF2B5EF4-FFF2-40B4-BE49-F238E27FC236}">
                <a16:creationId xmlns:a16="http://schemas.microsoft.com/office/drawing/2014/main" id="{5282162F-CCDF-4530-BC29-B3F89E935F3C}"/>
              </a:ext>
            </a:extLst>
          </p:cNvPr>
          <p:cNvPicPr>
            <a:picLocks noChangeAspect="1"/>
          </p:cNvPicPr>
          <p:nvPr/>
        </p:nvPicPr>
        <p:blipFill>
          <a:blip r:embed="rId21"/>
          <a:stretch>
            <a:fillRect/>
          </a:stretch>
        </p:blipFill>
        <p:spPr>
          <a:xfrm>
            <a:off x="2194435" y="5652142"/>
            <a:ext cx="323850" cy="304800"/>
          </a:xfrm>
          <a:prstGeom prst="rect">
            <a:avLst/>
          </a:prstGeom>
        </p:spPr>
      </p:pic>
      <p:sp>
        <p:nvSpPr>
          <p:cNvPr id="62" name="TextBox 61">
            <a:extLst>
              <a:ext uri="{FF2B5EF4-FFF2-40B4-BE49-F238E27FC236}">
                <a16:creationId xmlns:a16="http://schemas.microsoft.com/office/drawing/2014/main" id="{A5F62E0B-BE7E-4AEC-8FD8-E434CF4149B1}"/>
              </a:ext>
            </a:extLst>
          </p:cNvPr>
          <p:cNvSpPr txBox="1"/>
          <p:nvPr/>
        </p:nvSpPr>
        <p:spPr>
          <a:xfrm>
            <a:off x="1447837" y="5909436"/>
            <a:ext cx="1800693" cy="273280"/>
          </a:xfrm>
          <a:prstGeom prst="rect">
            <a:avLst/>
          </a:prstGeom>
          <a:noFill/>
        </p:spPr>
        <p:txBody>
          <a:bodyPr wrap="square">
            <a:spAutoFit/>
          </a:bodyPr>
          <a:lstStyle/>
          <a:p>
            <a:pPr algn="ctr"/>
            <a:r>
              <a:rPr lang="fr-FR" sz="1176" b="1" dirty="0" err="1"/>
              <a:t>OpsEncrypt</a:t>
            </a:r>
            <a:endParaRPr lang="fr-FR" sz="1176" b="1" dirty="0"/>
          </a:p>
        </p:txBody>
      </p:sp>
      <p:cxnSp>
        <p:nvCxnSpPr>
          <p:cNvPr id="2052" name="Straight Arrow Connector 2051">
            <a:extLst>
              <a:ext uri="{FF2B5EF4-FFF2-40B4-BE49-F238E27FC236}">
                <a16:creationId xmlns:a16="http://schemas.microsoft.com/office/drawing/2014/main" id="{EACBD9DC-78DC-4170-B7BB-7693581EEC05}"/>
              </a:ext>
            </a:extLst>
          </p:cNvPr>
          <p:cNvCxnSpPr>
            <a:cxnSpLocks/>
            <a:stCxn id="58" idx="3"/>
          </p:cNvCxnSpPr>
          <p:nvPr/>
        </p:nvCxnSpPr>
        <p:spPr>
          <a:xfrm flipV="1">
            <a:off x="2518285" y="3964467"/>
            <a:ext cx="2358493" cy="1840075"/>
          </a:xfrm>
          <a:prstGeom prst="straightConnector1">
            <a:avLst/>
          </a:prstGeom>
          <a:ln>
            <a:solidFill>
              <a:schemeClr val="tx1">
                <a:lumMod val="75000"/>
                <a:lumOff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7BE420D9-DFCD-4F10-B316-69325FB83DC5}"/>
              </a:ext>
            </a:extLst>
          </p:cNvPr>
          <p:cNvCxnSpPr>
            <a:cxnSpLocks/>
            <a:stCxn id="58" idx="3"/>
          </p:cNvCxnSpPr>
          <p:nvPr/>
        </p:nvCxnSpPr>
        <p:spPr>
          <a:xfrm flipV="1">
            <a:off x="2518285" y="5552524"/>
            <a:ext cx="2497283" cy="252018"/>
          </a:xfrm>
          <a:prstGeom prst="straightConnector1">
            <a:avLst/>
          </a:prstGeom>
          <a:ln>
            <a:solidFill>
              <a:schemeClr val="tx1">
                <a:lumMod val="75000"/>
                <a:lumOff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63598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D83D-B310-445F-93AA-C25230630F7F}"/>
              </a:ext>
            </a:extLst>
          </p:cNvPr>
          <p:cNvSpPr>
            <a:spLocks noGrp="1"/>
          </p:cNvSpPr>
          <p:nvPr>
            <p:ph type="title"/>
          </p:nvPr>
        </p:nvSpPr>
        <p:spPr/>
        <p:txBody>
          <a:bodyPr/>
          <a:lstStyle/>
          <a:p>
            <a:r>
              <a:rPr lang="en-US" dirty="0"/>
              <a:t>Lab 11 – Securing Azure SQL Database</a:t>
            </a:r>
          </a:p>
        </p:txBody>
      </p:sp>
      <p:sp>
        <p:nvSpPr>
          <p:cNvPr id="4" name="Rectangle 3">
            <a:extLst>
              <a:ext uri="{FF2B5EF4-FFF2-40B4-BE49-F238E27FC236}">
                <a16:creationId xmlns:a16="http://schemas.microsoft.com/office/drawing/2014/main" id="{AF1D33B7-5476-47C9-8D50-08316EFFD78A}"/>
              </a:ext>
            </a:extLst>
          </p:cNvPr>
          <p:cNvSpPr/>
          <p:nvPr/>
        </p:nvSpPr>
        <p:spPr bwMode="auto">
          <a:xfrm>
            <a:off x="588263" y="1360215"/>
            <a:ext cx="4851484" cy="6671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Deploy an Azure SQL Database</a:t>
            </a:r>
          </a:p>
        </p:txBody>
      </p:sp>
      <p:sp>
        <p:nvSpPr>
          <p:cNvPr id="10" name="Rectangle 9">
            <a:extLst>
              <a:ext uri="{FF2B5EF4-FFF2-40B4-BE49-F238E27FC236}">
                <a16:creationId xmlns:a16="http://schemas.microsoft.com/office/drawing/2014/main" id="{9A969605-9D90-413A-BB25-250222D239CB}"/>
              </a:ext>
            </a:extLst>
          </p:cNvPr>
          <p:cNvSpPr/>
          <p:nvPr/>
        </p:nvSpPr>
        <p:spPr bwMode="auto">
          <a:xfrm>
            <a:off x="588263" y="2141282"/>
            <a:ext cx="4851484" cy="6671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Configure Advanced Data Protection</a:t>
            </a:r>
          </a:p>
        </p:txBody>
      </p:sp>
      <p:sp>
        <p:nvSpPr>
          <p:cNvPr id="12" name="Rectangle 11">
            <a:extLst>
              <a:ext uri="{FF2B5EF4-FFF2-40B4-BE49-F238E27FC236}">
                <a16:creationId xmlns:a16="http://schemas.microsoft.com/office/drawing/2014/main" id="{84BF23C9-9057-4C20-90E9-93BC6F9AB380}"/>
              </a:ext>
            </a:extLst>
          </p:cNvPr>
          <p:cNvSpPr/>
          <p:nvPr/>
        </p:nvSpPr>
        <p:spPr bwMode="auto">
          <a:xfrm>
            <a:off x="588263" y="2922349"/>
            <a:ext cx="4851484" cy="6671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Configure Data Classification</a:t>
            </a:r>
          </a:p>
        </p:txBody>
      </p:sp>
      <p:sp>
        <p:nvSpPr>
          <p:cNvPr id="14" name="Rectangle 13">
            <a:extLst>
              <a:ext uri="{FF2B5EF4-FFF2-40B4-BE49-F238E27FC236}">
                <a16:creationId xmlns:a16="http://schemas.microsoft.com/office/drawing/2014/main" id="{C52793A5-3942-4A2E-AAE5-BDD4DE3668C4}"/>
              </a:ext>
            </a:extLst>
          </p:cNvPr>
          <p:cNvSpPr/>
          <p:nvPr/>
        </p:nvSpPr>
        <p:spPr bwMode="auto">
          <a:xfrm>
            <a:off x="588263" y="3703416"/>
            <a:ext cx="4851484" cy="6671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Configure Auditing </a:t>
            </a:r>
          </a:p>
        </p:txBody>
      </p:sp>
      <p:pic>
        <p:nvPicPr>
          <p:cNvPr id="5" name="Picture 4" descr="Screenshot of the Data Discovery &amp; Classification and Vulnerability Assessment page. ">
            <a:extLst>
              <a:ext uri="{FF2B5EF4-FFF2-40B4-BE49-F238E27FC236}">
                <a16:creationId xmlns:a16="http://schemas.microsoft.com/office/drawing/2014/main" id="{2F91A875-FF9B-4D08-9A5D-710F715F6E7B}"/>
              </a:ext>
            </a:extLst>
          </p:cNvPr>
          <p:cNvPicPr>
            <a:picLocks noChangeAspect="1"/>
          </p:cNvPicPr>
          <p:nvPr/>
        </p:nvPicPr>
        <p:blipFill>
          <a:blip r:embed="rId3"/>
          <a:stretch>
            <a:fillRect/>
          </a:stretch>
        </p:blipFill>
        <p:spPr>
          <a:xfrm>
            <a:off x="5708319" y="1596171"/>
            <a:ext cx="6204857" cy="3053376"/>
          </a:xfrm>
          <a:prstGeom prst="rect">
            <a:avLst/>
          </a:prstGeom>
        </p:spPr>
      </p:pic>
      <p:sp>
        <p:nvSpPr>
          <p:cNvPr id="8" name="Rectangle 7">
            <a:extLst>
              <a:ext uri="{FF2B5EF4-FFF2-40B4-BE49-F238E27FC236}">
                <a16:creationId xmlns:a16="http://schemas.microsoft.com/office/drawing/2014/main" id="{CBFE5A28-B6D2-402A-AC6B-482665DDA6EF}"/>
              </a:ext>
              <a:ext uri="{C183D7F6-B498-43B3-948B-1728B52AA6E4}">
                <adec:decorative xmlns:adec="http://schemas.microsoft.com/office/drawing/2017/decorative" val="1"/>
              </a:ext>
            </a:extLst>
          </p:cNvPr>
          <p:cNvSpPr/>
          <p:nvPr/>
        </p:nvSpPr>
        <p:spPr bwMode="auto">
          <a:xfrm>
            <a:off x="5570376" y="1360215"/>
            <a:ext cx="6423925" cy="413757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3434098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6014-2595-4191-B3EC-DBF8F61B04E3}"/>
              </a:ext>
            </a:extLst>
          </p:cNvPr>
          <p:cNvSpPr>
            <a:spLocks noGrp="1"/>
          </p:cNvSpPr>
          <p:nvPr>
            <p:ph type="title"/>
          </p:nvPr>
        </p:nvSpPr>
        <p:spPr/>
        <p:txBody>
          <a:bodyPr/>
          <a:lstStyle/>
          <a:p>
            <a:r>
              <a:rPr lang="en-US" dirty="0"/>
              <a:t>Lab 11 – Securing Azure SQL Database</a:t>
            </a:r>
          </a:p>
        </p:txBody>
      </p:sp>
      <p:sp>
        <p:nvSpPr>
          <p:cNvPr id="4" name="Rectangle 3">
            <a:extLst>
              <a:ext uri="{FF2B5EF4-FFF2-40B4-BE49-F238E27FC236}">
                <a16:creationId xmlns:a16="http://schemas.microsoft.com/office/drawing/2014/main" id="{3C81BCAE-1F15-4CFD-AA8A-919196362454}"/>
              </a:ext>
            </a:extLst>
          </p:cNvPr>
          <p:cNvSpPr/>
          <p:nvPr/>
        </p:nvSpPr>
        <p:spPr bwMode="auto">
          <a:xfrm>
            <a:off x="2813963" y="1325639"/>
            <a:ext cx="3134554" cy="38195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7E7508CB-701B-41CF-9357-7DDEA7B472AD}"/>
              </a:ext>
            </a:extLst>
          </p:cNvPr>
          <p:cNvSpPr txBox="1"/>
          <p:nvPr/>
        </p:nvSpPr>
        <p:spPr>
          <a:xfrm>
            <a:off x="3392143" y="1767399"/>
            <a:ext cx="1297732" cy="271554"/>
          </a:xfrm>
          <a:prstGeom prst="rect">
            <a:avLst/>
          </a:prstGeom>
          <a:noFill/>
        </p:spPr>
        <p:txBody>
          <a:bodyPr wrap="square">
            <a:spAutoFit/>
          </a:bodyPr>
          <a:lstStyle/>
          <a:p>
            <a:r>
              <a:rPr lang="fr-FR" sz="1176" b="1" dirty="0"/>
              <a:t>AZ500LAB11</a:t>
            </a:r>
          </a:p>
        </p:txBody>
      </p:sp>
      <p:sp>
        <p:nvSpPr>
          <p:cNvPr id="8" name="Rectangle 7">
            <a:extLst>
              <a:ext uri="{FF2B5EF4-FFF2-40B4-BE49-F238E27FC236}">
                <a16:creationId xmlns:a16="http://schemas.microsoft.com/office/drawing/2014/main" id="{768793FF-1FCD-4970-B05C-4F14EDC6F9F4}"/>
              </a:ext>
            </a:extLst>
          </p:cNvPr>
          <p:cNvSpPr/>
          <p:nvPr/>
        </p:nvSpPr>
        <p:spPr bwMode="auto">
          <a:xfrm>
            <a:off x="3019220" y="2132430"/>
            <a:ext cx="2771980" cy="278164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0" name="Graphic 9">
            <a:extLst>
              <a:ext uri="{FF2B5EF4-FFF2-40B4-BE49-F238E27FC236}">
                <a16:creationId xmlns:a16="http://schemas.microsoft.com/office/drawing/2014/main" id="{A5E06C5A-FD05-4E53-BF26-343E3C4BC2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3718" y="1773979"/>
            <a:ext cx="298425" cy="298425"/>
          </a:xfrm>
          <a:prstGeom prst="rect">
            <a:avLst/>
          </a:prstGeom>
        </p:spPr>
      </p:pic>
      <p:sp>
        <p:nvSpPr>
          <p:cNvPr id="12" name="TextBox 11">
            <a:extLst>
              <a:ext uri="{FF2B5EF4-FFF2-40B4-BE49-F238E27FC236}">
                <a16:creationId xmlns:a16="http://schemas.microsoft.com/office/drawing/2014/main" id="{37EA62AE-D69D-4DD5-9D1D-0764389F2C87}"/>
              </a:ext>
            </a:extLst>
          </p:cNvPr>
          <p:cNvSpPr txBox="1"/>
          <p:nvPr/>
        </p:nvSpPr>
        <p:spPr>
          <a:xfrm>
            <a:off x="2800881" y="1314062"/>
            <a:ext cx="1407326" cy="273280"/>
          </a:xfrm>
          <a:prstGeom prst="rect">
            <a:avLst/>
          </a:prstGeom>
          <a:noFill/>
        </p:spPr>
        <p:txBody>
          <a:bodyPr wrap="square">
            <a:spAutoFit/>
          </a:bodyPr>
          <a:lstStyle/>
          <a:p>
            <a:r>
              <a:rPr lang="fr-FR" sz="1176" b="1" dirty="0">
                <a:solidFill>
                  <a:srgbClr val="0070C0"/>
                </a:solidFill>
              </a:rPr>
              <a:t>Exercise1, Task1</a:t>
            </a:r>
          </a:p>
        </p:txBody>
      </p:sp>
      <p:sp>
        <p:nvSpPr>
          <p:cNvPr id="14" name="Rectangle 13">
            <a:extLst>
              <a:ext uri="{FF2B5EF4-FFF2-40B4-BE49-F238E27FC236}">
                <a16:creationId xmlns:a16="http://schemas.microsoft.com/office/drawing/2014/main" id="{FBFDCC8E-C970-445A-8AD4-73DBE3C44A75}"/>
              </a:ext>
            </a:extLst>
          </p:cNvPr>
          <p:cNvSpPr/>
          <p:nvPr/>
        </p:nvSpPr>
        <p:spPr bwMode="auto">
          <a:xfrm>
            <a:off x="6687834" y="3713718"/>
            <a:ext cx="2260702" cy="13147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C73A8714-68CC-4994-A40E-622220D57227}"/>
              </a:ext>
            </a:extLst>
          </p:cNvPr>
          <p:cNvSpPr txBox="1"/>
          <p:nvPr/>
        </p:nvSpPr>
        <p:spPr>
          <a:xfrm>
            <a:off x="6620109" y="3713718"/>
            <a:ext cx="2328427" cy="273280"/>
          </a:xfrm>
          <a:prstGeom prst="rect">
            <a:avLst/>
          </a:prstGeom>
          <a:noFill/>
        </p:spPr>
        <p:txBody>
          <a:bodyPr wrap="square">
            <a:spAutoFit/>
          </a:bodyPr>
          <a:lstStyle/>
          <a:p>
            <a:r>
              <a:rPr lang="fr-FR" sz="1176" b="1" dirty="0">
                <a:solidFill>
                  <a:srgbClr val="0070C0"/>
                </a:solidFill>
              </a:rPr>
              <a:t>Exercise2, Task2</a:t>
            </a:r>
          </a:p>
        </p:txBody>
      </p:sp>
      <p:pic>
        <p:nvPicPr>
          <p:cNvPr id="18" name="Graphic 17">
            <a:extLst>
              <a:ext uri="{FF2B5EF4-FFF2-40B4-BE49-F238E27FC236}">
                <a16:creationId xmlns:a16="http://schemas.microsoft.com/office/drawing/2014/main" id="{2AE5C464-9FD2-4358-9642-AEDFEA0344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08207" y="3894754"/>
            <a:ext cx="362300" cy="362300"/>
          </a:xfrm>
          <a:prstGeom prst="rect">
            <a:avLst/>
          </a:prstGeom>
        </p:spPr>
      </p:pic>
      <p:sp>
        <p:nvSpPr>
          <p:cNvPr id="20" name="TextBox 19">
            <a:extLst>
              <a:ext uri="{FF2B5EF4-FFF2-40B4-BE49-F238E27FC236}">
                <a16:creationId xmlns:a16="http://schemas.microsoft.com/office/drawing/2014/main" id="{D7947AF2-9D0B-4C0F-9222-31C9F74D75BC}"/>
              </a:ext>
            </a:extLst>
          </p:cNvPr>
          <p:cNvSpPr txBox="1"/>
          <p:nvPr/>
        </p:nvSpPr>
        <p:spPr>
          <a:xfrm>
            <a:off x="3848129" y="2845725"/>
            <a:ext cx="1183726" cy="273280"/>
          </a:xfrm>
          <a:prstGeom prst="rect">
            <a:avLst/>
          </a:prstGeom>
          <a:noFill/>
        </p:spPr>
        <p:txBody>
          <a:bodyPr wrap="square">
            <a:spAutoFit/>
          </a:bodyPr>
          <a:lstStyle/>
          <a:p>
            <a:r>
              <a:rPr lang="fr-FR" sz="1176" b="1" dirty="0"/>
              <a:t>AZ500LabDb</a:t>
            </a:r>
          </a:p>
        </p:txBody>
      </p:sp>
      <p:pic>
        <p:nvPicPr>
          <p:cNvPr id="22" name="Graphic 21">
            <a:extLst>
              <a:ext uri="{FF2B5EF4-FFF2-40B4-BE49-F238E27FC236}">
                <a16:creationId xmlns:a16="http://schemas.microsoft.com/office/drawing/2014/main" id="{F55A326C-1B4E-48BE-A6CC-CC471CDD34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9920" y="2471848"/>
            <a:ext cx="362300" cy="362300"/>
          </a:xfrm>
          <a:prstGeom prst="rect">
            <a:avLst/>
          </a:prstGeom>
        </p:spPr>
      </p:pic>
      <p:sp>
        <p:nvSpPr>
          <p:cNvPr id="24" name="TextBox 23">
            <a:extLst>
              <a:ext uri="{FF2B5EF4-FFF2-40B4-BE49-F238E27FC236}">
                <a16:creationId xmlns:a16="http://schemas.microsoft.com/office/drawing/2014/main" id="{408614BA-9ADB-44AD-A265-77D455949705}"/>
              </a:ext>
            </a:extLst>
          </p:cNvPr>
          <p:cNvSpPr txBox="1"/>
          <p:nvPr/>
        </p:nvSpPr>
        <p:spPr>
          <a:xfrm>
            <a:off x="3858083" y="4246606"/>
            <a:ext cx="1269551" cy="276999"/>
          </a:xfrm>
          <a:prstGeom prst="rect">
            <a:avLst/>
          </a:prstGeom>
          <a:noFill/>
        </p:spPr>
        <p:txBody>
          <a:bodyPr wrap="square">
            <a:spAutoFit/>
          </a:bodyPr>
          <a:lstStyle/>
          <a:p>
            <a:r>
              <a:rPr lang="en-US" sz="1176" b="1" dirty="0"/>
              <a:t>az500l11xxxx</a:t>
            </a:r>
          </a:p>
        </p:txBody>
      </p:sp>
      <p:pic>
        <p:nvPicPr>
          <p:cNvPr id="26" name="Picture 25">
            <a:extLst>
              <a:ext uri="{FF2B5EF4-FFF2-40B4-BE49-F238E27FC236}">
                <a16:creationId xmlns:a16="http://schemas.microsoft.com/office/drawing/2014/main" id="{6129CD55-78FA-4AF3-AC1C-4DA47641A98C}"/>
              </a:ext>
            </a:extLst>
          </p:cNvPr>
          <p:cNvPicPr>
            <a:picLocks noChangeAspect="1"/>
          </p:cNvPicPr>
          <p:nvPr/>
        </p:nvPicPr>
        <p:blipFill>
          <a:blip r:embed="rId8"/>
          <a:stretch>
            <a:fillRect/>
          </a:stretch>
        </p:blipFill>
        <p:spPr>
          <a:xfrm>
            <a:off x="7664414" y="4180561"/>
            <a:ext cx="338930" cy="368402"/>
          </a:xfrm>
          <a:prstGeom prst="rect">
            <a:avLst/>
          </a:prstGeom>
        </p:spPr>
      </p:pic>
      <p:sp>
        <p:nvSpPr>
          <p:cNvPr id="27" name="TextBox 26">
            <a:extLst>
              <a:ext uri="{FF2B5EF4-FFF2-40B4-BE49-F238E27FC236}">
                <a16:creationId xmlns:a16="http://schemas.microsoft.com/office/drawing/2014/main" id="{C3C26448-CB13-416C-9FCB-B9806F469E83}"/>
              </a:ext>
            </a:extLst>
          </p:cNvPr>
          <p:cNvSpPr txBox="1"/>
          <p:nvPr/>
        </p:nvSpPr>
        <p:spPr>
          <a:xfrm>
            <a:off x="6923521" y="4571300"/>
            <a:ext cx="2123768" cy="273280"/>
          </a:xfrm>
          <a:prstGeom prst="rect">
            <a:avLst/>
          </a:prstGeom>
          <a:noFill/>
        </p:spPr>
        <p:txBody>
          <a:bodyPr wrap="square">
            <a:spAutoFit/>
          </a:bodyPr>
          <a:lstStyle/>
          <a:p>
            <a:r>
              <a:rPr lang="en-US" sz="1176" b="1" dirty="0"/>
              <a:t>Azure Defender for SQL </a:t>
            </a:r>
          </a:p>
        </p:txBody>
      </p:sp>
      <p:sp>
        <p:nvSpPr>
          <p:cNvPr id="28" name="Rectangle 27">
            <a:extLst>
              <a:ext uri="{FF2B5EF4-FFF2-40B4-BE49-F238E27FC236}">
                <a16:creationId xmlns:a16="http://schemas.microsoft.com/office/drawing/2014/main" id="{A5C559A5-F470-4E14-8ABA-FF6FC092E019}"/>
              </a:ext>
            </a:extLst>
          </p:cNvPr>
          <p:cNvSpPr/>
          <p:nvPr/>
        </p:nvSpPr>
        <p:spPr bwMode="auto">
          <a:xfrm>
            <a:off x="6687834" y="2005356"/>
            <a:ext cx="2260702" cy="13207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6A3A5683-2E0E-446E-A5C5-1C898AF1E230}"/>
              </a:ext>
            </a:extLst>
          </p:cNvPr>
          <p:cNvSpPr txBox="1"/>
          <p:nvPr/>
        </p:nvSpPr>
        <p:spPr>
          <a:xfrm>
            <a:off x="6620109" y="2005356"/>
            <a:ext cx="2328427" cy="273280"/>
          </a:xfrm>
          <a:prstGeom prst="rect">
            <a:avLst/>
          </a:prstGeom>
          <a:noFill/>
        </p:spPr>
        <p:txBody>
          <a:bodyPr wrap="square">
            <a:spAutoFit/>
          </a:bodyPr>
          <a:lstStyle/>
          <a:p>
            <a:r>
              <a:rPr lang="fr-FR" sz="1176" b="1" dirty="0">
                <a:solidFill>
                  <a:srgbClr val="0070C0"/>
                </a:solidFill>
              </a:rPr>
              <a:t>Exercise2, Task3</a:t>
            </a:r>
          </a:p>
        </p:txBody>
      </p:sp>
      <p:sp>
        <p:nvSpPr>
          <p:cNvPr id="31" name="TextBox 30">
            <a:extLst>
              <a:ext uri="{FF2B5EF4-FFF2-40B4-BE49-F238E27FC236}">
                <a16:creationId xmlns:a16="http://schemas.microsoft.com/office/drawing/2014/main" id="{6BB6F0A5-1ED5-4CA0-A6A2-2C2140CCC7E5}"/>
              </a:ext>
            </a:extLst>
          </p:cNvPr>
          <p:cNvSpPr txBox="1"/>
          <p:nvPr/>
        </p:nvSpPr>
        <p:spPr>
          <a:xfrm>
            <a:off x="6620109" y="2863718"/>
            <a:ext cx="2595337" cy="273280"/>
          </a:xfrm>
          <a:prstGeom prst="rect">
            <a:avLst/>
          </a:prstGeom>
          <a:noFill/>
        </p:spPr>
        <p:txBody>
          <a:bodyPr wrap="square">
            <a:spAutoFit/>
          </a:bodyPr>
          <a:lstStyle/>
          <a:p>
            <a:r>
              <a:rPr lang="en-US" sz="1176" b="1" dirty="0"/>
              <a:t>Data Discovery &amp; Classification</a:t>
            </a:r>
          </a:p>
        </p:txBody>
      </p:sp>
      <p:pic>
        <p:nvPicPr>
          <p:cNvPr id="33" name="Picture 32">
            <a:extLst>
              <a:ext uri="{FF2B5EF4-FFF2-40B4-BE49-F238E27FC236}">
                <a16:creationId xmlns:a16="http://schemas.microsoft.com/office/drawing/2014/main" id="{F410AA0D-46DF-4DC9-A2ED-41A8DA430B31}"/>
              </a:ext>
            </a:extLst>
          </p:cNvPr>
          <p:cNvPicPr>
            <a:picLocks noChangeAspect="1"/>
          </p:cNvPicPr>
          <p:nvPr/>
        </p:nvPicPr>
        <p:blipFill>
          <a:blip r:embed="rId9"/>
          <a:stretch>
            <a:fillRect/>
          </a:stretch>
        </p:blipFill>
        <p:spPr>
          <a:xfrm>
            <a:off x="7610125" y="2433299"/>
            <a:ext cx="447148" cy="430888"/>
          </a:xfrm>
          <a:prstGeom prst="rect">
            <a:avLst/>
          </a:prstGeom>
        </p:spPr>
      </p:pic>
      <p:cxnSp>
        <p:nvCxnSpPr>
          <p:cNvPr id="35" name="Straight Arrow Connector 34">
            <a:extLst>
              <a:ext uri="{FF2B5EF4-FFF2-40B4-BE49-F238E27FC236}">
                <a16:creationId xmlns:a16="http://schemas.microsoft.com/office/drawing/2014/main" id="{AF4ED569-9AE3-4CF3-AF18-9E1381EB602B}"/>
              </a:ext>
            </a:extLst>
          </p:cNvPr>
          <p:cNvCxnSpPr>
            <a:cxnSpLocks/>
          </p:cNvCxnSpPr>
          <p:nvPr/>
        </p:nvCxnSpPr>
        <p:spPr>
          <a:xfrm>
            <a:off x="4590731" y="4139619"/>
            <a:ext cx="3019394" cy="13634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DDB7764-7D95-41F5-912D-705638F30E67}"/>
              </a:ext>
            </a:extLst>
          </p:cNvPr>
          <p:cNvSpPr/>
          <p:nvPr/>
        </p:nvSpPr>
        <p:spPr bwMode="auto">
          <a:xfrm>
            <a:off x="6687834" y="5124555"/>
            <a:ext cx="2260702" cy="13508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a:extLst>
              <a:ext uri="{FF2B5EF4-FFF2-40B4-BE49-F238E27FC236}">
                <a16:creationId xmlns:a16="http://schemas.microsoft.com/office/drawing/2014/main" id="{B95CA0BA-BBB7-45B4-86EC-F84DFFD5C961}"/>
              </a:ext>
            </a:extLst>
          </p:cNvPr>
          <p:cNvSpPr txBox="1"/>
          <p:nvPr/>
        </p:nvSpPr>
        <p:spPr>
          <a:xfrm>
            <a:off x="6620109" y="5124555"/>
            <a:ext cx="2328427" cy="273280"/>
          </a:xfrm>
          <a:prstGeom prst="rect">
            <a:avLst/>
          </a:prstGeom>
          <a:noFill/>
        </p:spPr>
        <p:txBody>
          <a:bodyPr wrap="square">
            <a:spAutoFit/>
          </a:bodyPr>
          <a:lstStyle/>
          <a:p>
            <a:r>
              <a:rPr lang="fr-FR" sz="1176" b="1" dirty="0">
                <a:solidFill>
                  <a:srgbClr val="0070C0"/>
                </a:solidFill>
              </a:rPr>
              <a:t>Exercise2, Task4</a:t>
            </a:r>
          </a:p>
        </p:txBody>
      </p:sp>
      <p:sp>
        <p:nvSpPr>
          <p:cNvPr id="41" name="TextBox 40">
            <a:extLst>
              <a:ext uri="{FF2B5EF4-FFF2-40B4-BE49-F238E27FC236}">
                <a16:creationId xmlns:a16="http://schemas.microsoft.com/office/drawing/2014/main" id="{E2DEE49D-ECEA-47C4-B8F7-E290CBEDA78D}"/>
              </a:ext>
            </a:extLst>
          </p:cNvPr>
          <p:cNvSpPr txBox="1"/>
          <p:nvPr/>
        </p:nvSpPr>
        <p:spPr>
          <a:xfrm>
            <a:off x="7314900" y="6073220"/>
            <a:ext cx="827227" cy="273280"/>
          </a:xfrm>
          <a:prstGeom prst="rect">
            <a:avLst/>
          </a:prstGeom>
          <a:noFill/>
        </p:spPr>
        <p:txBody>
          <a:bodyPr wrap="square">
            <a:spAutoFit/>
          </a:bodyPr>
          <a:lstStyle/>
          <a:p>
            <a:r>
              <a:rPr lang="en-US" sz="1176" b="1" dirty="0"/>
              <a:t>Auditing</a:t>
            </a:r>
          </a:p>
        </p:txBody>
      </p:sp>
      <p:cxnSp>
        <p:nvCxnSpPr>
          <p:cNvPr id="45" name="Straight Arrow Connector 44">
            <a:extLst>
              <a:ext uri="{FF2B5EF4-FFF2-40B4-BE49-F238E27FC236}">
                <a16:creationId xmlns:a16="http://schemas.microsoft.com/office/drawing/2014/main" id="{1BE5D5B3-533F-470B-B390-B3BCE18DA8FA}"/>
              </a:ext>
            </a:extLst>
          </p:cNvPr>
          <p:cNvCxnSpPr>
            <a:cxnSpLocks/>
          </p:cNvCxnSpPr>
          <p:nvPr/>
        </p:nvCxnSpPr>
        <p:spPr>
          <a:xfrm>
            <a:off x="4539688" y="2671763"/>
            <a:ext cx="304941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B91A32C2-DE30-4D3D-8F47-A53A3F204809}"/>
              </a:ext>
            </a:extLst>
          </p:cNvPr>
          <p:cNvPicPr>
            <a:picLocks noChangeAspect="1"/>
          </p:cNvPicPr>
          <p:nvPr/>
        </p:nvPicPr>
        <p:blipFill>
          <a:blip r:embed="rId10"/>
          <a:stretch>
            <a:fillRect/>
          </a:stretch>
        </p:blipFill>
        <p:spPr>
          <a:xfrm>
            <a:off x="7480864" y="5574351"/>
            <a:ext cx="495300" cy="476250"/>
          </a:xfrm>
          <a:prstGeom prst="rect">
            <a:avLst/>
          </a:prstGeom>
        </p:spPr>
      </p:pic>
      <p:cxnSp>
        <p:nvCxnSpPr>
          <p:cNvPr id="38" name="Straight Arrow Connector 37">
            <a:extLst>
              <a:ext uri="{FF2B5EF4-FFF2-40B4-BE49-F238E27FC236}">
                <a16:creationId xmlns:a16="http://schemas.microsoft.com/office/drawing/2014/main" id="{399F0154-E345-4B0D-AFAA-1D672DB5216F}"/>
              </a:ext>
            </a:extLst>
          </p:cNvPr>
          <p:cNvCxnSpPr>
            <a:cxnSpLocks/>
          </p:cNvCxnSpPr>
          <p:nvPr/>
        </p:nvCxnSpPr>
        <p:spPr>
          <a:xfrm>
            <a:off x="4590731" y="4147698"/>
            <a:ext cx="3019394" cy="171078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14720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D83D-B310-445F-93AA-C25230630F7F}"/>
              </a:ext>
            </a:extLst>
          </p:cNvPr>
          <p:cNvSpPr>
            <a:spLocks noGrp="1"/>
          </p:cNvSpPr>
          <p:nvPr>
            <p:ph type="title"/>
          </p:nvPr>
        </p:nvSpPr>
        <p:spPr/>
        <p:txBody>
          <a:bodyPr/>
          <a:lstStyle/>
          <a:p>
            <a:r>
              <a:rPr lang="en-US" dirty="0">
                <a:cs typeface="Segoe UI"/>
              </a:rPr>
              <a:t>Lab 12 – Service Endpoints and Securing Storage</a:t>
            </a:r>
            <a:endParaRPr lang="en-US" dirty="0"/>
          </a:p>
        </p:txBody>
      </p:sp>
      <p:sp>
        <p:nvSpPr>
          <p:cNvPr id="6" name="Rectangle 5">
            <a:extLst>
              <a:ext uri="{FF2B5EF4-FFF2-40B4-BE49-F238E27FC236}">
                <a16:creationId xmlns:a16="http://schemas.microsoft.com/office/drawing/2014/main" id="{FE3AA32B-91CB-43A8-9409-E35CD7A09B06}"/>
              </a:ext>
            </a:extLst>
          </p:cNvPr>
          <p:cNvSpPr/>
          <p:nvPr/>
        </p:nvSpPr>
        <p:spPr bwMode="auto">
          <a:xfrm>
            <a:off x="630621" y="1260154"/>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virtual network with a Public and Private subnet</a:t>
            </a:r>
          </a:p>
        </p:txBody>
      </p:sp>
      <p:sp>
        <p:nvSpPr>
          <p:cNvPr id="7" name="Rectangle 6">
            <a:extLst>
              <a:ext uri="{FF2B5EF4-FFF2-40B4-BE49-F238E27FC236}">
                <a16:creationId xmlns:a16="http://schemas.microsoft.com/office/drawing/2014/main" id="{E8EA57EA-EF32-46ED-9EF4-3813EB0636E7}"/>
              </a:ext>
            </a:extLst>
          </p:cNvPr>
          <p:cNvSpPr/>
          <p:nvPr/>
        </p:nvSpPr>
        <p:spPr bwMode="auto">
          <a:xfrm>
            <a:off x="630621" y="2104854"/>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storage endpoint for the Private subnet</a:t>
            </a:r>
          </a:p>
        </p:txBody>
      </p:sp>
      <p:sp>
        <p:nvSpPr>
          <p:cNvPr id="8" name="Rectangle 7">
            <a:extLst>
              <a:ext uri="{FF2B5EF4-FFF2-40B4-BE49-F238E27FC236}">
                <a16:creationId xmlns:a16="http://schemas.microsoft.com/office/drawing/2014/main" id="{6763E6E1-8FA5-417C-9A10-D711487F7510}"/>
              </a:ext>
            </a:extLst>
          </p:cNvPr>
          <p:cNvSpPr/>
          <p:nvPr/>
        </p:nvSpPr>
        <p:spPr bwMode="auto">
          <a:xfrm>
            <a:off x="630620" y="2949554"/>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storage account with a file share</a:t>
            </a:r>
          </a:p>
        </p:txBody>
      </p:sp>
      <p:sp>
        <p:nvSpPr>
          <p:cNvPr id="9" name="Rectangle 8">
            <a:extLst>
              <a:ext uri="{FF2B5EF4-FFF2-40B4-BE49-F238E27FC236}">
                <a16:creationId xmlns:a16="http://schemas.microsoft.com/office/drawing/2014/main" id="{12852AE9-B0A9-4DCE-910A-A685C0E236B1}"/>
              </a:ext>
            </a:extLst>
          </p:cNvPr>
          <p:cNvSpPr/>
          <p:nvPr/>
        </p:nvSpPr>
        <p:spPr bwMode="auto">
          <a:xfrm>
            <a:off x="630620" y="3794254"/>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Configure a NSG with rules to allow access to storage and internet</a:t>
            </a:r>
          </a:p>
        </p:txBody>
      </p:sp>
      <p:sp>
        <p:nvSpPr>
          <p:cNvPr id="10" name="Rectangle 9">
            <a:extLst>
              <a:ext uri="{FF2B5EF4-FFF2-40B4-BE49-F238E27FC236}">
                <a16:creationId xmlns:a16="http://schemas.microsoft.com/office/drawing/2014/main" id="{EBB29810-8652-450B-9324-79849E3AC006}"/>
              </a:ext>
            </a:extLst>
          </p:cNvPr>
          <p:cNvSpPr/>
          <p:nvPr/>
        </p:nvSpPr>
        <p:spPr bwMode="auto">
          <a:xfrm>
            <a:off x="630620" y="4638954"/>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Confirm storage access from the private subnet</a:t>
            </a:r>
          </a:p>
        </p:txBody>
      </p:sp>
      <p:sp>
        <p:nvSpPr>
          <p:cNvPr id="11" name="Rectangle 10">
            <a:extLst>
              <a:ext uri="{FF2B5EF4-FFF2-40B4-BE49-F238E27FC236}">
                <a16:creationId xmlns:a16="http://schemas.microsoft.com/office/drawing/2014/main" id="{9F6C9374-F9A1-4D1B-AE26-9D603262DC2F}"/>
              </a:ext>
            </a:extLst>
          </p:cNvPr>
          <p:cNvSpPr/>
          <p:nvPr/>
        </p:nvSpPr>
        <p:spPr bwMode="auto">
          <a:xfrm>
            <a:off x="630619" y="546844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Confirm storage access is denied from the public subnet</a:t>
            </a:r>
          </a:p>
        </p:txBody>
      </p:sp>
      <p:grpSp>
        <p:nvGrpSpPr>
          <p:cNvPr id="43" name="Group 42" descr="A subnet uses a storage endpoint to access an Azure storage account with files.">
            <a:extLst>
              <a:ext uri="{FF2B5EF4-FFF2-40B4-BE49-F238E27FC236}">
                <a16:creationId xmlns:a16="http://schemas.microsoft.com/office/drawing/2014/main" id="{0A9515FC-1E7C-473C-B3BF-FE1F4E87192C}"/>
              </a:ext>
            </a:extLst>
          </p:cNvPr>
          <p:cNvGrpSpPr/>
          <p:nvPr/>
        </p:nvGrpSpPr>
        <p:grpSpPr>
          <a:xfrm>
            <a:off x="6673373" y="1379214"/>
            <a:ext cx="4743553" cy="4533095"/>
            <a:chOff x="6791588" y="1216675"/>
            <a:chExt cx="5257640" cy="4992818"/>
          </a:xfrm>
        </p:grpSpPr>
        <p:pic>
          <p:nvPicPr>
            <p:cNvPr id="24" name="Picture 23">
              <a:extLst>
                <a:ext uri="{FF2B5EF4-FFF2-40B4-BE49-F238E27FC236}">
                  <a16:creationId xmlns:a16="http://schemas.microsoft.com/office/drawing/2014/main" id="{B48D6AE1-75AF-4A46-81AB-26BC287B36B3}"/>
                </a:ext>
              </a:extLst>
            </p:cNvPr>
            <p:cNvPicPr>
              <a:picLocks noChangeAspect="1"/>
            </p:cNvPicPr>
            <p:nvPr/>
          </p:nvPicPr>
          <p:blipFill>
            <a:blip r:embed="rId3"/>
            <a:stretch>
              <a:fillRect/>
            </a:stretch>
          </p:blipFill>
          <p:spPr>
            <a:xfrm>
              <a:off x="7260597" y="4687613"/>
              <a:ext cx="1458377" cy="1054074"/>
            </a:xfrm>
            <a:prstGeom prst="rect">
              <a:avLst/>
            </a:prstGeom>
          </p:spPr>
        </p:pic>
        <p:pic>
          <p:nvPicPr>
            <p:cNvPr id="25" name="Picture 24">
              <a:extLst>
                <a:ext uri="{FF2B5EF4-FFF2-40B4-BE49-F238E27FC236}">
                  <a16:creationId xmlns:a16="http://schemas.microsoft.com/office/drawing/2014/main" id="{51559FD7-1643-427F-9FF2-72905CD22C47}"/>
                </a:ext>
              </a:extLst>
            </p:cNvPr>
            <p:cNvPicPr>
              <a:picLocks noChangeAspect="1"/>
            </p:cNvPicPr>
            <p:nvPr/>
          </p:nvPicPr>
          <p:blipFill>
            <a:blip r:embed="rId3"/>
            <a:stretch>
              <a:fillRect/>
            </a:stretch>
          </p:blipFill>
          <p:spPr>
            <a:xfrm>
              <a:off x="9656482" y="4726475"/>
              <a:ext cx="1458377" cy="1054074"/>
            </a:xfrm>
            <a:prstGeom prst="rect">
              <a:avLst/>
            </a:prstGeom>
          </p:spPr>
        </p:pic>
        <p:sp>
          <p:nvSpPr>
            <p:cNvPr id="26" name="Rectangle 25">
              <a:extLst>
                <a:ext uri="{FF2B5EF4-FFF2-40B4-BE49-F238E27FC236}">
                  <a16:creationId xmlns:a16="http://schemas.microsoft.com/office/drawing/2014/main" id="{3AA0BF5B-BAB1-4B50-B65E-2F47C617BD61}"/>
                </a:ext>
              </a:extLst>
            </p:cNvPr>
            <p:cNvSpPr/>
            <p:nvPr/>
          </p:nvSpPr>
          <p:spPr bwMode="auto">
            <a:xfrm>
              <a:off x="6886936" y="4433104"/>
              <a:ext cx="2205701" cy="162045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DBF97EA6-1A4B-44EC-86E7-92AF4B6CBC8C}"/>
                </a:ext>
              </a:extLst>
            </p:cNvPr>
            <p:cNvSpPr txBox="1"/>
            <p:nvPr/>
          </p:nvSpPr>
          <p:spPr>
            <a:xfrm>
              <a:off x="7454904" y="5845546"/>
              <a:ext cx="950569" cy="363947"/>
            </a:xfrm>
            <a:prstGeom prst="rect">
              <a:avLst/>
            </a:prstGeom>
            <a:solidFill>
              <a:schemeClr val="bg1"/>
            </a:solidFill>
          </p:spPr>
          <p:txBody>
            <a:bodyPr wrap="square">
              <a:spAutoFit/>
            </a:bodyPr>
            <a:lstStyle/>
            <a:p>
              <a:pPr algn="ctr"/>
              <a:r>
                <a:rPr lang="en-US" dirty="0"/>
                <a:t>Public</a:t>
              </a:r>
            </a:p>
          </p:txBody>
        </p:sp>
        <p:sp>
          <p:nvSpPr>
            <p:cNvPr id="28" name="Rectangle 27">
              <a:extLst>
                <a:ext uri="{FF2B5EF4-FFF2-40B4-BE49-F238E27FC236}">
                  <a16:creationId xmlns:a16="http://schemas.microsoft.com/office/drawing/2014/main" id="{42C678A5-F3F1-4BAE-90F9-0B16D85506A4}"/>
                </a:ext>
              </a:extLst>
            </p:cNvPr>
            <p:cNvSpPr/>
            <p:nvPr/>
          </p:nvSpPr>
          <p:spPr bwMode="auto">
            <a:xfrm>
              <a:off x="9236598" y="4433104"/>
              <a:ext cx="2083442" cy="162045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D99B4E67-1969-4DE4-94B5-D08A8E9BCEBD}"/>
                </a:ext>
              </a:extLst>
            </p:cNvPr>
            <p:cNvSpPr txBox="1"/>
            <p:nvPr/>
          </p:nvSpPr>
          <p:spPr>
            <a:xfrm>
              <a:off x="9864810" y="5807121"/>
              <a:ext cx="950569" cy="363947"/>
            </a:xfrm>
            <a:prstGeom prst="rect">
              <a:avLst/>
            </a:prstGeom>
            <a:solidFill>
              <a:schemeClr val="bg1"/>
            </a:solidFill>
          </p:spPr>
          <p:txBody>
            <a:bodyPr wrap="square">
              <a:spAutoFit/>
            </a:bodyPr>
            <a:lstStyle/>
            <a:p>
              <a:pPr algn="ctr"/>
              <a:r>
                <a:rPr lang="en-US" dirty="0"/>
                <a:t>Private</a:t>
              </a:r>
            </a:p>
          </p:txBody>
        </p:sp>
        <p:sp>
          <p:nvSpPr>
            <p:cNvPr id="30" name="Rectangle 29">
              <a:extLst>
                <a:ext uri="{FF2B5EF4-FFF2-40B4-BE49-F238E27FC236}">
                  <a16:creationId xmlns:a16="http://schemas.microsoft.com/office/drawing/2014/main" id="{C4640F1F-6DA7-4B30-8183-B39B68CA9C55}"/>
                </a:ext>
              </a:extLst>
            </p:cNvPr>
            <p:cNvSpPr/>
            <p:nvPr/>
          </p:nvSpPr>
          <p:spPr bwMode="auto">
            <a:xfrm>
              <a:off x="6791588" y="3933074"/>
              <a:ext cx="4725189" cy="227056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30">
              <a:extLst>
                <a:ext uri="{FF2B5EF4-FFF2-40B4-BE49-F238E27FC236}">
                  <a16:creationId xmlns:a16="http://schemas.microsoft.com/office/drawing/2014/main" id="{63DB79D3-3EB1-41AC-8093-541EF18AA068}"/>
                </a:ext>
              </a:extLst>
            </p:cNvPr>
            <p:cNvPicPr>
              <a:picLocks noChangeAspect="1"/>
            </p:cNvPicPr>
            <p:nvPr/>
          </p:nvPicPr>
          <p:blipFill>
            <a:blip r:embed="rId4"/>
            <a:stretch>
              <a:fillRect/>
            </a:stretch>
          </p:blipFill>
          <p:spPr>
            <a:xfrm>
              <a:off x="6875361" y="3611660"/>
              <a:ext cx="761905" cy="571429"/>
            </a:xfrm>
            <a:prstGeom prst="rect">
              <a:avLst/>
            </a:prstGeom>
            <a:solidFill>
              <a:schemeClr val="bg1"/>
            </a:solidFill>
          </p:spPr>
        </p:pic>
        <p:pic>
          <p:nvPicPr>
            <p:cNvPr id="32" name="Picture 31">
              <a:extLst>
                <a:ext uri="{FF2B5EF4-FFF2-40B4-BE49-F238E27FC236}">
                  <a16:creationId xmlns:a16="http://schemas.microsoft.com/office/drawing/2014/main" id="{2410DA31-F749-4391-BA55-8784D85EB9FF}"/>
                </a:ext>
              </a:extLst>
            </p:cNvPr>
            <p:cNvPicPr>
              <a:picLocks noChangeAspect="1"/>
            </p:cNvPicPr>
            <p:nvPr/>
          </p:nvPicPr>
          <p:blipFill>
            <a:blip r:embed="rId5"/>
            <a:stretch>
              <a:fillRect/>
            </a:stretch>
          </p:blipFill>
          <p:spPr>
            <a:xfrm>
              <a:off x="8300494" y="1717268"/>
              <a:ext cx="872119" cy="726765"/>
            </a:xfrm>
            <a:prstGeom prst="rect">
              <a:avLst/>
            </a:prstGeom>
          </p:spPr>
        </p:pic>
        <p:sp>
          <p:nvSpPr>
            <p:cNvPr id="33" name="Rectangle 32">
              <a:extLst>
                <a:ext uri="{FF2B5EF4-FFF2-40B4-BE49-F238E27FC236}">
                  <a16:creationId xmlns:a16="http://schemas.microsoft.com/office/drawing/2014/main" id="{002224DC-44F3-4505-A178-B4F06917E777}"/>
                </a:ext>
              </a:extLst>
            </p:cNvPr>
            <p:cNvSpPr/>
            <p:nvPr/>
          </p:nvSpPr>
          <p:spPr bwMode="auto">
            <a:xfrm>
              <a:off x="8066507" y="1432632"/>
              <a:ext cx="2052259" cy="149869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360492BC-B055-4FC5-9116-3EF742F00890}"/>
                </a:ext>
              </a:extLst>
            </p:cNvPr>
            <p:cNvSpPr/>
            <p:nvPr/>
          </p:nvSpPr>
          <p:spPr bwMode="auto">
            <a:xfrm>
              <a:off x="10234152" y="4343199"/>
              <a:ext cx="211884" cy="1681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a:extLst>
                <a:ext uri="{FF2B5EF4-FFF2-40B4-BE49-F238E27FC236}">
                  <a16:creationId xmlns:a16="http://schemas.microsoft.com/office/drawing/2014/main" id="{DFBF44CA-66B2-4EC6-8131-A492D9364CCF}"/>
                </a:ext>
              </a:extLst>
            </p:cNvPr>
            <p:cNvPicPr>
              <a:picLocks noChangeAspect="1"/>
            </p:cNvPicPr>
            <p:nvPr/>
          </p:nvPicPr>
          <p:blipFill>
            <a:blip r:embed="rId6"/>
            <a:stretch>
              <a:fillRect/>
            </a:stretch>
          </p:blipFill>
          <p:spPr>
            <a:xfrm>
              <a:off x="9200827" y="2066337"/>
              <a:ext cx="833377" cy="719216"/>
            </a:xfrm>
            <a:prstGeom prst="rect">
              <a:avLst/>
            </a:prstGeom>
          </p:spPr>
        </p:pic>
        <p:sp>
          <p:nvSpPr>
            <p:cNvPr id="36" name="TextBox 35">
              <a:extLst>
                <a:ext uri="{FF2B5EF4-FFF2-40B4-BE49-F238E27FC236}">
                  <a16:creationId xmlns:a16="http://schemas.microsoft.com/office/drawing/2014/main" id="{5CABEC28-E683-4721-944D-B28E17AEA691}"/>
                </a:ext>
              </a:extLst>
            </p:cNvPr>
            <p:cNvSpPr txBox="1"/>
            <p:nvPr/>
          </p:nvSpPr>
          <p:spPr>
            <a:xfrm>
              <a:off x="8581580" y="1216675"/>
              <a:ext cx="1074902" cy="363947"/>
            </a:xfrm>
            <a:prstGeom prst="rect">
              <a:avLst/>
            </a:prstGeom>
            <a:solidFill>
              <a:schemeClr val="bg1"/>
            </a:solidFill>
          </p:spPr>
          <p:txBody>
            <a:bodyPr wrap="square">
              <a:spAutoFit/>
            </a:bodyPr>
            <a:lstStyle/>
            <a:p>
              <a:pPr algn="ctr"/>
              <a:r>
                <a:rPr lang="en-US" dirty="0"/>
                <a:t>Storage</a:t>
              </a:r>
            </a:p>
          </p:txBody>
        </p:sp>
        <p:sp>
          <p:nvSpPr>
            <p:cNvPr id="37" name="TextBox 36">
              <a:extLst>
                <a:ext uri="{FF2B5EF4-FFF2-40B4-BE49-F238E27FC236}">
                  <a16:creationId xmlns:a16="http://schemas.microsoft.com/office/drawing/2014/main" id="{478590CF-919E-453F-8F99-0DEF46DBCE04}"/>
                </a:ext>
              </a:extLst>
            </p:cNvPr>
            <p:cNvSpPr txBox="1"/>
            <p:nvPr/>
          </p:nvSpPr>
          <p:spPr>
            <a:xfrm>
              <a:off x="10590851" y="3136808"/>
              <a:ext cx="1458377" cy="635560"/>
            </a:xfrm>
            <a:prstGeom prst="rect">
              <a:avLst/>
            </a:prstGeom>
            <a:solidFill>
              <a:schemeClr val="bg1"/>
            </a:solidFill>
          </p:spPr>
          <p:txBody>
            <a:bodyPr wrap="square">
              <a:spAutoFit/>
            </a:bodyPr>
            <a:lstStyle/>
            <a:p>
              <a:pPr algn="ctr"/>
              <a:r>
                <a:rPr lang="en-US" dirty="0"/>
                <a:t>Storage Endpoint</a:t>
              </a:r>
            </a:p>
          </p:txBody>
        </p:sp>
        <p:cxnSp>
          <p:nvCxnSpPr>
            <p:cNvPr id="38" name="Straight Arrow Connector 37">
              <a:extLst>
                <a:ext uri="{FF2B5EF4-FFF2-40B4-BE49-F238E27FC236}">
                  <a16:creationId xmlns:a16="http://schemas.microsoft.com/office/drawing/2014/main" id="{12A57C27-952B-4300-84C0-3F24090833F3}"/>
                </a:ext>
              </a:extLst>
            </p:cNvPr>
            <p:cNvCxnSpPr>
              <a:stCxn id="40" idx="2"/>
              <a:endCxn id="34" idx="3"/>
            </p:cNvCxnSpPr>
            <p:nvPr/>
          </p:nvCxnSpPr>
          <p:spPr>
            <a:xfrm flipH="1">
              <a:off x="10446036" y="3772367"/>
              <a:ext cx="874004" cy="654883"/>
            </a:xfrm>
            <a:prstGeom prst="straightConnector1">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4E75D3B-253D-4CC5-8D37-729217EFE021}"/>
                </a:ext>
              </a:extLst>
            </p:cNvPr>
            <p:cNvPicPr>
              <a:picLocks noChangeAspect="1"/>
            </p:cNvPicPr>
            <p:nvPr/>
          </p:nvPicPr>
          <p:blipFill>
            <a:blip r:embed="rId7"/>
            <a:stretch>
              <a:fillRect/>
            </a:stretch>
          </p:blipFill>
          <p:spPr>
            <a:xfrm>
              <a:off x="9457913" y="3092037"/>
              <a:ext cx="428625" cy="419100"/>
            </a:xfrm>
            <a:prstGeom prst="rect">
              <a:avLst/>
            </a:prstGeom>
          </p:spPr>
        </p:pic>
        <p:pic>
          <p:nvPicPr>
            <p:cNvPr id="40" name="Graphic 39" descr="No sign">
              <a:extLst>
                <a:ext uri="{FF2B5EF4-FFF2-40B4-BE49-F238E27FC236}">
                  <a16:creationId xmlns:a16="http://schemas.microsoft.com/office/drawing/2014/main" id="{56CAD7FE-C6CD-46F2-BAA8-C0D32C413A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70338" y="3066430"/>
              <a:ext cx="524194" cy="524194"/>
            </a:xfrm>
            <a:prstGeom prst="rect">
              <a:avLst/>
            </a:prstGeom>
          </p:spPr>
        </p:pic>
        <p:cxnSp>
          <p:nvCxnSpPr>
            <p:cNvPr id="41" name="Connector: Elbow 40">
              <a:extLst>
                <a:ext uri="{FF2B5EF4-FFF2-40B4-BE49-F238E27FC236}">
                  <a16:creationId xmlns:a16="http://schemas.microsoft.com/office/drawing/2014/main" id="{E26DB2EF-15BF-417E-81DD-F47C851AEF2A}"/>
                </a:ext>
              </a:extLst>
            </p:cNvPr>
            <p:cNvCxnSpPr>
              <a:stCxn id="33" idx="2"/>
              <a:endCxn id="13" idx="0"/>
            </p:cNvCxnSpPr>
            <p:nvPr/>
          </p:nvCxnSpPr>
          <p:spPr>
            <a:xfrm rot="5400000">
              <a:off x="7790325" y="3130792"/>
              <a:ext cx="1501774" cy="1102850"/>
            </a:xfrm>
            <a:prstGeom prst="bentConnector3">
              <a:avLst>
                <a:gd name="adj1" fmla="val 4691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B20A2D4E-5728-4DB0-A185-9FC5073F12D8}"/>
                </a:ext>
              </a:extLst>
            </p:cNvPr>
            <p:cNvCxnSpPr>
              <a:cxnSpLocks/>
              <a:stCxn id="33" idx="2"/>
              <a:endCxn id="34" idx="0"/>
            </p:cNvCxnSpPr>
            <p:nvPr/>
          </p:nvCxnSpPr>
          <p:spPr>
            <a:xfrm rot="16200000" flipH="1">
              <a:off x="9010431" y="3013535"/>
              <a:ext cx="1411869" cy="1247457"/>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14D7DF9C-5617-4957-BD50-2D5F2E2130AA}"/>
              </a:ext>
              <a:ext uri="{C183D7F6-B498-43B3-948B-1728B52AA6E4}">
                <adec:decorative xmlns:adec="http://schemas.microsoft.com/office/drawing/2017/decorative" val="1"/>
              </a:ext>
            </a:extLst>
          </p:cNvPr>
          <p:cNvSpPr/>
          <p:nvPr/>
        </p:nvSpPr>
        <p:spPr bwMode="auto">
          <a:xfrm>
            <a:off x="6096000" y="1302167"/>
            <a:ext cx="5898301" cy="486248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7359347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96C-7F08-4AE4-BBBB-64CC338552FD}"/>
              </a:ext>
            </a:extLst>
          </p:cNvPr>
          <p:cNvSpPr>
            <a:spLocks noGrp="1"/>
          </p:cNvSpPr>
          <p:nvPr>
            <p:ph type="title"/>
          </p:nvPr>
        </p:nvSpPr>
        <p:spPr/>
        <p:txBody>
          <a:bodyPr/>
          <a:lstStyle/>
          <a:p>
            <a:r>
              <a:rPr lang="en-US" dirty="0">
                <a:cs typeface="Segoe UI"/>
              </a:rPr>
              <a:t>Lab 12 – Service Endpoints and Securing Storage</a:t>
            </a:r>
            <a:endParaRPr lang="en-US" dirty="0"/>
          </a:p>
        </p:txBody>
      </p:sp>
      <p:sp>
        <p:nvSpPr>
          <p:cNvPr id="4" name="Rectangle 3">
            <a:extLst>
              <a:ext uri="{FF2B5EF4-FFF2-40B4-BE49-F238E27FC236}">
                <a16:creationId xmlns:a16="http://schemas.microsoft.com/office/drawing/2014/main" id="{3F02D9D0-63CE-4C09-B54C-24CF4566D7E5}"/>
              </a:ext>
            </a:extLst>
          </p:cNvPr>
          <p:cNvSpPr/>
          <p:nvPr/>
        </p:nvSpPr>
        <p:spPr bwMode="auto">
          <a:xfrm>
            <a:off x="725916" y="1206177"/>
            <a:ext cx="4115800" cy="30905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FF31AE8F-366A-4A7C-A967-A01E08E006B4}"/>
              </a:ext>
            </a:extLst>
          </p:cNvPr>
          <p:cNvSpPr txBox="1"/>
          <p:nvPr/>
        </p:nvSpPr>
        <p:spPr>
          <a:xfrm>
            <a:off x="773738" y="1256571"/>
            <a:ext cx="1568286" cy="271554"/>
          </a:xfrm>
          <a:prstGeom prst="rect">
            <a:avLst/>
          </a:prstGeom>
          <a:noFill/>
        </p:spPr>
        <p:txBody>
          <a:bodyPr wrap="square">
            <a:spAutoFit/>
          </a:bodyPr>
          <a:lstStyle/>
          <a:p>
            <a:pPr defTabSz="914367"/>
            <a:r>
              <a:rPr lang="fr-FR" sz="1176" b="1" dirty="0">
                <a:solidFill>
                  <a:srgbClr val="0070C0"/>
                </a:solidFill>
                <a:latin typeface="Segoe UI"/>
              </a:rPr>
              <a:t>Exercise1, Task1</a:t>
            </a:r>
          </a:p>
        </p:txBody>
      </p:sp>
      <p:pic>
        <p:nvPicPr>
          <p:cNvPr id="8" name="Graphic 7">
            <a:extLst>
              <a:ext uri="{FF2B5EF4-FFF2-40B4-BE49-F238E27FC236}">
                <a16:creationId xmlns:a16="http://schemas.microsoft.com/office/drawing/2014/main" id="{7AE748DF-CB82-43E6-96FA-503D85C5FC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865" y="1716304"/>
            <a:ext cx="376369" cy="376369"/>
          </a:xfrm>
          <a:prstGeom prst="rect">
            <a:avLst/>
          </a:prstGeom>
        </p:spPr>
      </p:pic>
      <p:sp>
        <p:nvSpPr>
          <p:cNvPr id="10" name="TextBox 9">
            <a:extLst>
              <a:ext uri="{FF2B5EF4-FFF2-40B4-BE49-F238E27FC236}">
                <a16:creationId xmlns:a16="http://schemas.microsoft.com/office/drawing/2014/main" id="{02388D08-76B4-4266-BB95-24D0ED0868E3}"/>
              </a:ext>
            </a:extLst>
          </p:cNvPr>
          <p:cNvSpPr txBox="1"/>
          <p:nvPr/>
        </p:nvSpPr>
        <p:spPr>
          <a:xfrm>
            <a:off x="1310234" y="1768711"/>
            <a:ext cx="1297732" cy="271554"/>
          </a:xfrm>
          <a:prstGeom prst="rect">
            <a:avLst/>
          </a:prstGeom>
          <a:noFill/>
        </p:spPr>
        <p:txBody>
          <a:bodyPr wrap="square">
            <a:spAutoFit/>
          </a:bodyPr>
          <a:lstStyle/>
          <a:p>
            <a:pPr defTabSz="914367"/>
            <a:r>
              <a:rPr lang="fr-FR" sz="1176" b="1" dirty="0">
                <a:solidFill>
                  <a:srgbClr val="000000"/>
                </a:solidFill>
                <a:latin typeface="Segoe UI"/>
              </a:rPr>
              <a:t>AZ500LAB12</a:t>
            </a:r>
          </a:p>
        </p:txBody>
      </p:sp>
      <p:pic>
        <p:nvPicPr>
          <p:cNvPr id="12" name="Graphic 11">
            <a:extLst>
              <a:ext uri="{FF2B5EF4-FFF2-40B4-BE49-F238E27FC236}">
                <a16:creationId xmlns:a16="http://schemas.microsoft.com/office/drawing/2014/main" id="{36AA52BB-A1B8-4EC0-8784-26FAD585C8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3865" y="2182382"/>
            <a:ext cx="412418" cy="412418"/>
          </a:xfrm>
          <a:prstGeom prst="rect">
            <a:avLst/>
          </a:prstGeom>
        </p:spPr>
      </p:pic>
      <p:sp>
        <p:nvSpPr>
          <p:cNvPr id="16" name="TextBox 15">
            <a:extLst>
              <a:ext uri="{FF2B5EF4-FFF2-40B4-BE49-F238E27FC236}">
                <a16:creationId xmlns:a16="http://schemas.microsoft.com/office/drawing/2014/main" id="{6A94677D-35AB-4FED-8E86-AA2F34A5E3E3}"/>
              </a:ext>
            </a:extLst>
          </p:cNvPr>
          <p:cNvSpPr txBox="1"/>
          <p:nvPr/>
        </p:nvSpPr>
        <p:spPr>
          <a:xfrm>
            <a:off x="1346283" y="2219004"/>
            <a:ext cx="2688259" cy="271554"/>
          </a:xfrm>
          <a:prstGeom prst="rect">
            <a:avLst/>
          </a:prstGeom>
          <a:noFill/>
        </p:spPr>
        <p:txBody>
          <a:bodyPr wrap="square">
            <a:spAutoFit/>
          </a:bodyPr>
          <a:lstStyle/>
          <a:p>
            <a:pPr defTabSz="914367"/>
            <a:r>
              <a:rPr lang="fr-FR" sz="1176" b="1" dirty="0" err="1">
                <a:solidFill>
                  <a:srgbClr val="000000"/>
                </a:solidFill>
                <a:latin typeface="Segoe UI"/>
              </a:rPr>
              <a:t>myVirtualNetwork</a:t>
            </a:r>
            <a:r>
              <a:rPr lang="fr-FR" sz="1176" b="1" dirty="0">
                <a:solidFill>
                  <a:srgbClr val="000000"/>
                </a:solidFill>
                <a:latin typeface="Segoe UI"/>
              </a:rPr>
              <a:t> </a:t>
            </a:r>
            <a:r>
              <a:rPr lang="fr-FR" sz="1176" dirty="0">
                <a:solidFill>
                  <a:srgbClr val="000000"/>
                </a:solidFill>
                <a:latin typeface="Segoe UI"/>
              </a:rPr>
              <a:t>10.0.0.0/16</a:t>
            </a:r>
          </a:p>
        </p:txBody>
      </p:sp>
      <p:sp>
        <p:nvSpPr>
          <p:cNvPr id="18" name="Rectangle 17">
            <a:extLst>
              <a:ext uri="{FF2B5EF4-FFF2-40B4-BE49-F238E27FC236}">
                <a16:creationId xmlns:a16="http://schemas.microsoft.com/office/drawing/2014/main" id="{0B9DF52A-3EF4-479E-BB10-F37E8C832CA9}"/>
              </a:ext>
            </a:extLst>
          </p:cNvPr>
          <p:cNvSpPr/>
          <p:nvPr/>
        </p:nvSpPr>
        <p:spPr bwMode="auto">
          <a:xfrm>
            <a:off x="1040582" y="2915347"/>
            <a:ext cx="2140222" cy="125209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0" name="TextBox 19">
            <a:extLst>
              <a:ext uri="{FF2B5EF4-FFF2-40B4-BE49-F238E27FC236}">
                <a16:creationId xmlns:a16="http://schemas.microsoft.com/office/drawing/2014/main" id="{907140A9-82D1-4250-8D8E-F0E78289DBB9}"/>
              </a:ext>
            </a:extLst>
          </p:cNvPr>
          <p:cNvSpPr txBox="1"/>
          <p:nvPr/>
        </p:nvSpPr>
        <p:spPr>
          <a:xfrm>
            <a:off x="997894" y="2646094"/>
            <a:ext cx="2688259" cy="271554"/>
          </a:xfrm>
          <a:prstGeom prst="rect">
            <a:avLst/>
          </a:prstGeom>
          <a:noFill/>
        </p:spPr>
        <p:txBody>
          <a:bodyPr wrap="square">
            <a:spAutoFit/>
          </a:bodyPr>
          <a:lstStyle/>
          <a:p>
            <a:pPr defTabSz="914367"/>
            <a:r>
              <a:rPr lang="fr-FR" sz="1176" b="1" dirty="0">
                <a:solidFill>
                  <a:srgbClr val="000000"/>
                </a:solidFill>
                <a:latin typeface="Segoe UI"/>
              </a:rPr>
              <a:t>Public </a:t>
            </a:r>
            <a:r>
              <a:rPr lang="fr-FR" sz="1176" dirty="0">
                <a:solidFill>
                  <a:srgbClr val="000000"/>
                </a:solidFill>
                <a:latin typeface="Segoe UI"/>
              </a:rPr>
              <a:t>10.0.0.0/24</a:t>
            </a:r>
          </a:p>
        </p:txBody>
      </p:sp>
      <p:sp>
        <p:nvSpPr>
          <p:cNvPr id="23" name="Rectangle 22">
            <a:extLst>
              <a:ext uri="{FF2B5EF4-FFF2-40B4-BE49-F238E27FC236}">
                <a16:creationId xmlns:a16="http://schemas.microsoft.com/office/drawing/2014/main" id="{9C69B433-EE27-45E0-B05C-4ADCD834DFA5}"/>
              </a:ext>
            </a:extLst>
          </p:cNvPr>
          <p:cNvSpPr/>
          <p:nvPr/>
        </p:nvSpPr>
        <p:spPr bwMode="auto">
          <a:xfrm>
            <a:off x="997894" y="4389992"/>
            <a:ext cx="3593772" cy="1794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153EED6F-315C-4475-AC73-9D7D432101E0}"/>
              </a:ext>
            </a:extLst>
          </p:cNvPr>
          <p:cNvSpPr/>
          <p:nvPr/>
        </p:nvSpPr>
        <p:spPr bwMode="auto">
          <a:xfrm>
            <a:off x="1040582" y="4921127"/>
            <a:ext cx="2140222" cy="119515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5" name="TextBox 24">
            <a:extLst>
              <a:ext uri="{FF2B5EF4-FFF2-40B4-BE49-F238E27FC236}">
                <a16:creationId xmlns:a16="http://schemas.microsoft.com/office/drawing/2014/main" id="{CBA7DEEA-7CCA-4ECA-A206-1D27C100AE4A}"/>
              </a:ext>
            </a:extLst>
          </p:cNvPr>
          <p:cNvSpPr txBox="1"/>
          <p:nvPr/>
        </p:nvSpPr>
        <p:spPr>
          <a:xfrm>
            <a:off x="997894" y="4651874"/>
            <a:ext cx="2688259" cy="271554"/>
          </a:xfrm>
          <a:prstGeom prst="rect">
            <a:avLst/>
          </a:prstGeom>
          <a:noFill/>
        </p:spPr>
        <p:txBody>
          <a:bodyPr wrap="square">
            <a:spAutoFit/>
          </a:bodyPr>
          <a:lstStyle/>
          <a:p>
            <a:pPr defTabSz="914367"/>
            <a:r>
              <a:rPr lang="fr-FR" sz="1176" b="1" dirty="0" err="1">
                <a:solidFill>
                  <a:srgbClr val="000000"/>
                </a:solidFill>
                <a:latin typeface="Segoe UI"/>
              </a:rPr>
              <a:t>Private</a:t>
            </a:r>
            <a:r>
              <a:rPr lang="fr-FR" sz="1176" b="1" dirty="0">
                <a:solidFill>
                  <a:srgbClr val="000000"/>
                </a:solidFill>
                <a:latin typeface="Segoe UI"/>
              </a:rPr>
              <a:t> </a:t>
            </a:r>
            <a:r>
              <a:rPr lang="fr-FR" sz="1176" dirty="0">
                <a:solidFill>
                  <a:srgbClr val="000000"/>
                </a:solidFill>
                <a:latin typeface="Segoe UI"/>
              </a:rPr>
              <a:t>10.0.1.0/24</a:t>
            </a:r>
          </a:p>
        </p:txBody>
      </p:sp>
      <p:sp>
        <p:nvSpPr>
          <p:cNvPr id="14" name="Rectangle 13">
            <a:extLst>
              <a:ext uri="{FF2B5EF4-FFF2-40B4-BE49-F238E27FC236}">
                <a16:creationId xmlns:a16="http://schemas.microsoft.com/office/drawing/2014/main" id="{DB345F6B-95E1-40A9-92CE-A2CE6E642B4B}"/>
              </a:ext>
            </a:extLst>
          </p:cNvPr>
          <p:cNvSpPr/>
          <p:nvPr/>
        </p:nvSpPr>
        <p:spPr bwMode="auto">
          <a:xfrm>
            <a:off x="933865" y="2542966"/>
            <a:ext cx="3735737" cy="377917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2" name="Rectangle 21">
            <a:extLst>
              <a:ext uri="{FF2B5EF4-FFF2-40B4-BE49-F238E27FC236}">
                <a16:creationId xmlns:a16="http://schemas.microsoft.com/office/drawing/2014/main" id="{7663F8AE-AECF-49C1-8E2F-B7DCD6EFF1A0}"/>
              </a:ext>
            </a:extLst>
          </p:cNvPr>
          <p:cNvSpPr/>
          <p:nvPr/>
        </p:nvSpPr>
        <p:spPr bwMode="auto">
          <a:xfrm>
            <a:off x="843836" y="2115815"/>
            <a:ext cx="8899931" cy="428498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6" name="TextBox 25">
            <a:extLst>
              <a:ext uri="{FF2B5EF4-FFF2-40B4-BE49-F238E27FC236}">
                <a16:creationId xmlns:a16="http://schemas.microsoft.com/office/drawing/2014/main" id="{8C312315-EDBA-40A1-948F-8D00B1413B63}"/>
              </a:ext>
            </a:extLst>
          </p:cNvPr>
          <p:cNvSpPr txBox="1"/>
          <p:nvPr/>
        </p:nvSpPr>
        <p:spPr>
          <a:xfrm>
            <a:off x="933865" y="4372246"/>
            <a:ext cx="1568286" cy="271554"/>
          </a:xfrm>
          <a:prstGeom prst="rect">
            <a:avLst/>
          </a:prstGeom>
          <a:noFill/>
        </p:spPr>
        <p:txBody>
          <a:bodyPr wrap="square">
            <a:spAutoFit/>
          </a:bodyPr>
          <a:lstStyle/>
          <a:p>
            <a:pPr defTabSz="914367"/>
            <a:r>
              <a:rPr lang="fr-FR" sz="1176" b="1" dirty="0">
                <a:solidFill>
                  <a:srgbClr val="0070C0"/>
                </a:solidFill>
                <a:latin typeface="Segoe UI"/>
              </a:rPr>
              <a:t>Exercise1, Task2</a:t>
            </a:r>
          </a:p>
        </p:txBody>
      </p:sp>
      <p:pic>
        <p:nvPicPr>
          <p:cNvPr id="28" name="Picture 27">
            <a:extLst>
              <a:ext uri="{FF2B5EF4-FFF2-40B4-BE49-F238E27FC236}">
                <a16:creationId xmlns:a16="http://schemas.microsoft.com/office/drawing/2014/main" id="{024118E2-19AA-480A-BBD1-C7A302FF4C60}"/>
              </a:ext>
            </a:extLst>
          </p:cNvPr>
          <p:cNvPicPr>
            <a:picLocks noChangeAspect="1"/>
          </p:cNvPicPr>
          <p:nvPr/>
        </p:nvPicPr>
        <p:blipFill>
          <a:blip r:embed="rId6"/>
          <a:stretch>
            <a:fillRect/>
          </a:stretch>
        </p:blipFill>
        <p:spPr>
          <a:xfrm>
            <a:off x="3081846" y="4988488"/>
            <a:ext cx="283292" cy="290747"/>
          </a:xfrm>
          <a:prstGeom prst="rect">
            <a:avLst/>
          </a:prstGeom>
        </p:spPr>
      </p:pic>
      <p:sp>
        <p:nvSpPr>
          <p:cNvPr id="29" name="TextBox 28">
            <a:extLst>
              <a:ext uri="{FF2B5EF4-FFF2-40B4-BE49-F238E27FC236}">
                <a16:creationId xmlns:a16="http://schemas.microsoft.com/office/drawing/2014/main" id="{1F8BE84F-7F00-41D9-9527-F54858E5786A}"/>
              </a:ext>
            </a:extLst>
          </p:cNvPr>
          <p:cNvSpPr txBox="1"/>
          <p:nvPr/>
        </p:nvSpPr>
        <p:spPr>
          <a:xfrm>
            <a:off x="3170394" y="4526656"/>
            <a:ext cx="1488798" cy="454227"/>
          </a:xfrm>
          <a:prstGeom prst="rect">
            <a:avLst/>
          </a:prstGeom>
          <a:noFill/>
        </p:spPr>
        <p:txBody>
          <a:bodyPr wrap="square">
            <a:spAutoFit/>
          </a:bodyPr>
          <a:lstStyle/>
          <a:p>
            <a:pPr defTabSz="914367"/>
            <a:r>
              <a:rPr lang="fr-FR" sz="1176" b="1" dirty="0">
                <a:solidFill>
                  <a:srgbClr val="000000"/>
                </a:solidFill>
                <a:latin typeface="Segoe UI"/>
              </a:rPr>
              <a:t>Service Endpoint </a:t>
            </a:r>
          </a:p>
          <a:p>
            <a:pPr defTabSz="914367"/>
            <a:r>
              <a:rPr lang="fr-FR" sz="1176" b="1" dirty="0" err="1">
                <a:solidFill>
                  <a:srgbClr val="000000"/>
                </a:solidFill>
                <a:latin typeface="Segoe UI"/>
              </a:rPr>
              <a:t>Microsoft.Storage</a:t>
            </a:r>
            <a:endParaRPr lang="fr-FR" sz="1176" dirty="0">
              <a:solidFill>
                <a:srgbClr val="000000"/>
              </a:solidFill>
              <a:latin typeface="Segoe UI"/>
            </a:endParaRPr>
          </a:p>
        </p:txBody>
      </p:sp>
      <p:sp>
        <p:nvSpPr>
          <p:cNvPr id="32" name="Rectangle 31">
            <a:extLst>
              <a:ext uri="{FF2B5EF4-FFF2-40B4-BE49-F238E27FC236}">
                <a16:creationId xmlns:a16="http://schemas.microsoft.com/office/drawing/2014/main" id="{4052CE35-40CD-43BF-85BD-6C065970B895}"/>
              </a:ext>
            </a:extLst>
          </p:cNvPr>
          <p:cNvSpPr/>
          <p:nvPr/>
        </p:nvSpPr>
        <p:spPr bwMode="auto">
          <a:xfrm>
            <a:off x="4841715" y="5230993"/>
            <a:ext cx="1693684" cy="10911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1" name="Graphic 30">
            <a:extLst>
              <a:ext uri="{FF2B5EF4-FFF2-40B4-BE49-F238E27FC236}">
                <a16:creationId xmlns:a16="http://schemas.microsoft.com/office/drawing/2014/main" id="{B74D83A1-FC3A-4B3A-8AA9-E6878BE036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52779" y="5620179"/>
            <a:ext cx="271555" cy="271555"/>
          </a:xfrm>
          <a:prstGeom prst="rect">
            <a:avLst/>
          </a:prstGeom>
        </p:spPr>
      </p:pic>
      <p:sp>
        <p:nvSpPr>
          <p:cNvPr id="33" name="TextBox 32">
            <a:extLst>
              <a:ext uri="{FF2B5EF4-FFF2-40B4-BE49-F238E27FC236}">
                <a16:creationId xmlns:a16="http://schemas.microsoft.com/office/drawing/2014/main" id="{080E1DD8-BF0E-4419-8442-61AD49302F24}"/>
              </a:ext>
            </a:extLst>
          </p:cNvPr>
          <p:cNvSpPr txBox="1"/>
          <p:nvPr/>
        </p:nvSpPr>
        <p:spPr>
          <a:xfrm>
            <a:off x="4841715" y="5212855"/>
            <a:ext cx="1568286" cy="271554"/>
          </a:xfrm>
          <a:prstGeom prst="rect">
            <a:avLst/>
          </a:prstGeom>
          <a:noFill/>
        </p:spPr>
        <p:txBody>
          <a:bodyPr wrap="square">
            <a:spAutoFit/>
          </a:bodyPr>
          <a:lstStyle/>
          <a:p>
            <a:pPr defTabSz="914367"/>
            <a:r>
              <a:rPr lang="fr-FR" sz="1176" b="1" dirty="0">
                <a:solidFill>
                  <a:srgbClr val="0070C0"/>
                </a:solidFill>
                <a:latin typeface="Segoe UI"/>
              </a:rPr>
              <a:t>Exercise1, Task3</a:t>
            </a:r>
          </a:p>
        </p:txBody>
      </p:sp>
      <p:sp>
        <p:nvSpPr>
          <p:cNvPr id="34" name="TextBox 33">
            <a:extLst>
              <a:ext uri="{FF2B5EF4-FFF2-40B4-BE49-F238E27FC236}">
                <a16:creationId xmlns:a16="http://schemas.microsoft.com/office/drawing/2014/main" id="{EA739090-D96A-4809-BCDB-6A8738E3234B}"/>
              </a:ext>
            </a:extLst>
          </p:cNvPr>
          <p:cNvSpPr txBox="1"/>
          <p:nvPr/>
        </p:nvSpPr>
        <p:spPr>
          <a:xfrm>
            <a:off x="5140811" y="5909480"/>
            <a:ext cx="1210805" cy="273280"/>
          </a:xfrm>
          <a:prstGeom prst="rect">
            <a:avLst/>
          </a:prstGeom>
          <a:noFill/>
        </p:spPr>
        <p:txBody>
          <a:bodyPr wrap="square">
            <a:spAutoFit/>
          </a:bodyPr>
          <a:lstStyle/>
          <a:p>
            <a:pPr defTabSz="914367"/>
            <a:r>
              <a:rPr lang="fr-FR" sz="1176" b="1" dirty="0" err="1">
                <a:solidFill>
                  <a:srgbClr val="000000"/>
                </a:solidFill>
                <a:latin typeface="Segoe UI"/>
              </a:rPr>
              <a:t>myNsgPrivate</a:t>
            </a:r>
            <a:endParaRPr lang="fr-FR" sz="1176" dirty="0">
              <a:solidFill>
                <a:srgbClr val="000000"/>
              </a:solidFill>
              <a:latin typeface="Segoe UI"/>
            </a:endParaRPr>
          </a:p>
        </p:txBody>
      </p:sp>
      <p:cxnSp>
        <p:nvCxnSpPr>
          <p:cNvPr id="36" name="Straight Arrow Connector 35">
            <a:extLst>
              <a:ext uri="{FF2B5EF4-FFF2-40B4-BE49-F238E27FC236}">
                <a16:creationId xmlns:a16="http://schemas.microsoft.com/office/drawing/2014/main" id="{A6C06A28-AD23-49B0-A3FB-4C25FCA247A0}"/>
              </a:ext>
            </a:extLst>
          </p:cNvPr>
          <p:cNvCxnSpPr/>
          <p:nvPr/>
        </p:nvCxnSpPr>
        <p:spPr>
          <a:xfrm flipH="1">
            <a:off x="3180804" y="5767383"/>
            <a:ext cx="231753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B042E330-DAC7-4A07-989B-63424C5C34B6}"/>
              </a:ext>
            </a:extLst>
          </p:cNvPr>
          <p:cNvSpPr/>
          <p:nvPr/>
        </p:nvSpPr>
        <p:spPr bwMode="auto">
          <a:xfrm>
            <a:off x="7634616" y="2769303"/>
            <a:ext cx="1693684" cy="22451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TextBox 41">
            <a:extLst>
              <a:ext uri="{FF2B5EF4-FFF2-40B4-BE49-F238E27FC236}">
                <a16:creationId xmlns:a16="http://schemas.microsoft.com/office/drawing/2014/main" id="{161BF39A-290B-4001-95A0-5F2D3971B41A}"/>
              </a:ext>
            </a:extLst>
          </p:cNvPr>
          <p:cNvSpPr txBox="1"/>
          <p:nvPr/>
        </p:nvSpPr>
        <p:spPr>
          <a:xfrm>
            <a:off x="7634616" y="2751166"/>
            <a:ext cx="1568286" cy="271554"/>
          </a:xfrm>
          <a:prstGeom prst="rect">
            <a:avLst/>
          </a:prstGeom>
          <a:noFill/>
        </p:spPr>
        <p:txBody>
          <a:bodyPr wrap="square">
            <a:spAutoFit/>
          </a:bodyPr>
          <a:lstStyle/>
          <a:p>
            <a:pPr defTabSz="914367"/>
            <a:r>
              <a:rPr lang="fr-FR" sz="1176" b="1" dirty="0">
                <a:solidFill>
                  <a:srgbClr val="0070C0"/>
                </a:solidFill>
                <a:latin typeface="Segoe UI"/>
              </a:rPr>
              <a:t>Exercise1, Task4</a:t>
            </a:r>
          </a:p>
        </p:txBody>
      </p:sp>
      <p:pic>
        <p:nvPicPr>
          <p:cNvPr id="38" name="Graphic 37">
            <a:extLst>
              <a:ext uri="{FF2B5EF4-FFF2-40B4-BE49-F238E27FC236}">
                <a16:creationId xmlns:a16="http://schemas.microsoft.com/office/drawing/2014/main" id="{E8D14EC4-D307-493E-9D54-B7D5CC867A3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80271" y="3104622"/>
            <a:ext cx="402374" cy="402374"/>
          </a:xfrm>
          <a:prstGeom prst="rect">
            <a:avLst/>
          </a:prstGeom>
        </p:spPr>
      </p:pic>
      <p:sp>
        <p:nvSpPr>
          <p:cNvPr id="40" name="TextBox 39">
            <a:extLst>
              <a:ext uri="{FF2B5EF4-FFF2-40B4-BE49-F238E27FC236}">
                <a16:creationId xmlns:a16="http://schemas.microsoft.com/office/drawing/2014/main" id="{A71124B0-AB42-4EE6-ACB7-BF1D0EBC1D4A}"/>
              </a:ext>
            </a:extLst>
          </p:cNvPr>
          <p:cNvSpPr txBox="1"/>
          <p:nvPr/>
        </p:nvSpPr>
        <p:spPr>
          <a:xfrm>
            <a:off x="7866256" y="3403468"/>
            <a:ext cx="1693656" cy="271554"/>
          </a:xfrm>
          <a:prstGeom prst="rect">
            <a:avLst/>
          </a:prstGeom>
          <a:noFill/>
        </p:spPr>
        <p:txBody>
          <a:bodyPr wrap="square">
            <a:spAutoFit/>
          </a:bodyPr>
          <a:lstStyle/>
          <a:p>
            <a:pPr defTabSz="914367"/>
            <a:r>
              <a:rPr lang="fr-FR" sz="1176" b="1" dirty="0">
                <a:solidFill>
                  <a:srgbClr val="000000"/>
                </a:solidFill>
                <a:latin typeface="Segoe UI"/>
              </a:rPr>
              <a:t>Storage </a:t>
            </a:r>
            <a:r>
              <a:rPr lang="fr-FR" sz="1176" b="1" dirty="0" err="1">
                <a:solidFill>
                  <a:srgbClr val="000000"/>
                </a:solidFill>
                <a:latin typeface="Segoe UI"/>
              </a:rPr>
              <a:t>account</a:t>
            </a:r>
            <a:endParaRPr lang="fr-FR" sz="1176" b="1" dirty="0">
              <a:solidFill>
                <a:srgbClr val="000000"/>
              </a:solidFill>
              <a:latin typeface="Segoe UI"/>
            </a:endParaRPr>
          </a:p>
        </p:txBody>
      </p:sp>
      <p:pic>
        <p:nvPicPr>
          <p:cNvPr id="44" name="Picture 43">
            <a:extLst>
              <a:ext uri="{FF2B5EF4-FFF2-40B4-BE49-F238E27FC236}">
                <a16:creationId xmlns:a16="http://schemas.microsoft.com/office/drawing/2014/main" id="{07D6A7CE-36E5-4E17-A3B9-6001FFC3E58F}"/>
              </a:ext>
            </a:extLst>
          </p:cNvPr>
          <p:cNvPicPr>
            <a:picLocks noChangeAspect="1"/>
          </p:cNvPicPr>
          <p:nvPr/>
        </p:nvPicPr>
        <p:blipFill>
          <a:blip r:embed="rId11"/>
          <a:stretch>
            <a:fillRect/>
          </a:stretch>
        </p:blipFill>
        <p:spPr>
          <a:xfrm>
            <a:off x="8280271" y="4309498"/>
            <a:ext cx="459754" cy="448402"/>
          </a:xfrm>
          <a:prstGeom prst="rect">
            <a:avLst/>
          </a:prstGeom>
        </p:spPr>
      </p:pic>
      <p:sp>
        <p:nvSpPr>
          <p:cNvPr id="46" name="TextBox 45">
            <a:extLst>
              <a:ext uri="{FF2B5EF4-FFF2-40B4-BE49-F238E27FC236}">
                <a16:creationId xmlns:a16="http://schemas.microsoft.com/office/drawing/2014/main" id="{6A50E03A-D7DB-4D47-8EE9-BACEB42A7A08}"/>
              </a:ext>
            </a:extLst>
          </p:cNvPr>
          <p:cNvSpPr txBox="1"/>
          <p:nvPr/>
        </p:nvSpPr>
        <p:spPr>
          <a:xfrm>
            <a:off x="7977457" y="4714456"/>
            <a:ext cx="1410375" cy="271554"/>
          </a:xfrm>
          <a:prstGeom prst="rect">
            <a:avLst/>
          </a:prstGeom>
          <a:noFill/>
        </p:spPr>
        <p:txBody>
          <a:bodyPr wrap="square">
            <a:spAutoFit/>
          </a:bodyPr>
          <a:lstStyle/>
          <a:p>
            <a:r>
              <a:rPr lang="fr-FR" sz="1176" b="1" dirty="0" err="1"/>
              <a:t>my</a:t>
            </a:r>
            <a:r>
              <a:rPr lang="fr-FR" sz="1176" b="1" dirty="0"/>
              <a:t>-file-</a:t>
            </a:r>
            <a:r>
              <a:rPr lang="fr-FR" sz="1176" b="1" dirty="0" err="1"/>
              <a:t>share</a:t>
            </a:r>
            <a:endParaRPr lang="fr-FR" sz="1176" b="1" dirty="0"/>
          </a:p>
        </p:txBody>
      </p:sp>
      <p:sp>
        <p:nvSpPr>
          <p:cNvPr id="53" name="Rectangle 52">
            <a:extLst>
              <a:ext uri="{FF2B5EF4-FFF2-40B4-BE49-F238E27FC236}">
                <a16:creationId xmlns:a16="http://schemas.microsoft.com/office/drawing/2014/main" id="{AF8173E6-3E0C-4C69-A01C-B23A901E6FB7}"/>
              </a:ext>
            </a:extLst>
          </p:cNvPr>
          <p:cNvSpPr/>
          <p:nvPr/>
        </p:nvSpPr>
        <p:spPr bwMode="auto">
          <a:xfrm>
            <a:off x="1213708" y="2987050"/>
            <a:ext cx="1824460" cy="109114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a:extLst>
              <a:ext uri="{FF2B5EF4-FFF2-40B4-BE49-F238E27FC236}">
                <a16:creationId xmlns:a16="http://schemas.microsoft.com/office/drawing/2014/main" id="{04BBD89B-6BEA-4E7C-B485-5ACE441BD62F}"/>
              </a:ext>
            </a:extLst>
          </p:cNvPr>
          <p:cNvSpPr txBox="1"/>
          <p:nvPr/>
        </p:nvSpPr>
        <p:spPr>
          <a:xfrm>
            <a:off x="1165418" y="2976788"/>
            <a:ext cx="1973585" cy="273280"/>
          </a:xfrm>
          <a:prstGeom prst="rect">
            <a:avLst/>
          </a:prstGeom>
          <a:noFill/>
        </p:spPr>
        <p:txBody>
          <a:bodyPr wrap="square">
            <a:spAutoFit/>
          </a:bodyPr>
          <a:lstStyle/>
          <a:p>
            <a:pPr defTabSz="914367"/>
            <a:r>
              <a:rPr lang="fr-FR" sz="1176" b="1" dirty="0">
                <a:solidFill>
                  <a:srgbClr val="0070C0"/>
                </a:solidFill>
                <a:latin typeface="Segoe UI"/>
              </a:rPr>
              <a:t>Exercise1, Task5, </a:t>
            </a:r>
            <a:r>
              <a:rPr lang="fr-FR" sz="1176" b="1" dirty="0" err="1">
                <a:solidFill>
                  <a:srgbClr val="0070C0"/>
                </a:solidFill>
                <a:latin typeface="Segoe UI"/>
              </a:rPr>
              <a:t>Task</a:t>
            </a:r>
            <a:r>
              <a:rPr lang="fr-FR" sz="1176" b="1" dirty="0">
                <a:solidFill>
                  <a:srgbClr val="0070C0"/>
                </a:solidFill>
                <a:latin typeface="Segoe UI"/>
              </a:rPr>
              <a:t> 7</a:t>
            </a:r>
          </a:p>
        </p:txBody>
      </p:sp>
      <p:pic>
        <p:nvPicPr>
          <p:cNvPr id="51" name="Graphic 50">
            <a:extLst>
              <a:ext uri="{FF2B5EF4-FFF2-40B4-BE49-F238E27FC236}">
                <a16:creationId xmlns:a16="http://schemas.microsoft.com/office/drawing/2014/main" id="{746940AF-99B4-4A15-9EE6-AD022FF2E03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06205" y="3262579"/>
            <a:ext cx="403078" cy="403078"/>
          </a:xfrm>
          <a:prstGeom prst="rect">
            <a:avLst/>
          </a:prstGeom>
        </p:spPr>
      </p:pic>
      <p:sp>
        <p:nvSpPr>
          <p:cNvPr id="52" name="TextBox 51">
            <a:extLst>
              <a:ext uri="{FF2B5EF4-FFF2-40B4-BE49-F238E27FC236}">
                <a16:creationId xmlns:a16="http://schemas.microsoft.com/office/drawing/2014/main" id="{0595B70C-52F1-4096-A92C-2D6DC9EF5A68}"/>
              </a:ext>
            </a:extLst>
          </p:cNvPr>
          <p:cNvSpPr txBox="1"/>
          <p:nvPr/>
        </p:nvSpPr>
        <p:spPr>
          <a:xfrm>
            <a:off x="1398447" y="3663071"/>
            <a:ext cx="1322180" cy="633625"/>
          </a:xfrm>
          <a:prstGeom prst="rect">
            <a:avLst/>
          </a:prstGeom>
          <a:noFill/>
        </p:spPr>
        <p:txBody>
          <a:bodyPr wrap="square">
            <a:spAutoFit/>
          </a:bodyPr>
          <a:lstStyle/>
          <a:p>
            <a:pPr algn="ctr"/>
            <a:r>
              <a:rPr lang="fr-FR" sz="1176" b="1" dirty="0" err="1"/>
              <a:t>myVmPublic</a:t>
            </a:r>
            <a:endParaRPr lang="fr-FR" sz="1176" b="1" dirty="0"/>
          </a:p>
          <a:p>
            <a:pPr algn="ctr"/>
            <a:r>
              <a:rPr lang="fr-FR" sz="1176" dirty="0"/>
              <a:t>10.0.0.4</a:t>
            </a:r>
          </a:p>
          <a:p>
            <a:pPr algn="ctr"/>
            <a:endParaRPr lang="fr-FR" sz="1176" b="1" dirty="0"/>
          </a:p>
        </p:txBody>
      </p:sp>
      <p:sp>
        <p:nvSpPr>
          <p:cNvPr id="55" name="Rectangle 54">
            <a:extLst>
              <a:ext uri="{FF2B5EF4-FFF2-40B4-BE49-F238E27FC236}">
                <a16:creationId xmlns:a16="http://schemas.microsoft.com/office/drawing/2014/main" id="{46E6B4A6-908E-4DDE-B23B-1950027EA105}"/>
              </a:ext>
            </a:extLst>
          </p:cNvPr>
          <p:cNvSpPr/>
          <p:nvPr/>
        </p:nvSpPr>
        <p:spPr bwMode="auto">
          <a:xfrm>
            <a:off x="1212695" y="4985187"/>
            <a:ext cx="1882340" cy="109114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Graphic 47">
            <a:extLst>
              <a:ext uri="{FF2B5EF4-FFF2-40B4-BE49-F238E27FC236}">
                <a16:creationId xmlns:a16="http://schemas.microsoft.com/office/drawing/2014/main" id="{AB274FB7-6D0C-475B-A3F2-B9414CB1248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57998" y="5256741"/>
            <a:ext cx="403078" cy="403078"/>
          </a:xfrm>
          <a:prstGeom prst="rect">
            <a:avLst/>
          </a:prstGeom>
        </p:spPr>
      </p:pic>
      <p:sp>
        <p:nvSpPr>
          <p:cNvPr id="50" name="TextBox 49">
            <a:extLst>
              <a:ext uri="{FF2B5EF4-FFF2-40B4-BE49-F238E27FC236}">
                <a16:creationId xmlns:a16="http://schemas.microsoft.com/office/drawing/2014/main" id="{DB66ADAC-5ACE-4605-AB4D-77AA30612BD6}"/>
              </a:ext>
            </a:extLst>
          </p:cNvPr>
          <p:cNvSpPr txBox="1"/>
          <p:nvPr/>
        </p:nvSpPr>
        <p:spPr>
          <a:xfrm>
            <a:off x="1368232" y="5630004"/>
            <a:ext cx="1322180" cy="633625"/>
          </a:xfrm>
          <a:prstGeom prst="rect">
            <a:avLst/>
          </a:prstGeom>
          <a:noFill/>
        </p:spPr>
        <p:txBody>
          <a:bodyPr wrap="square">
            <a:spAutoFit/>
          </a:bodyPr>
          <a:lstStyle/>
          <a:p>
            <a:pPr algn="ctr"/>
            <a:r>
              <a:rPr lang="fr-FR" sz="1176" b="1" dirty="0" err="1"/>
              <a:t>myVmPrivate</a:t>
            </a:r>
            <a:endParaRPr lang="fr-FR" sz="1176" b="1" dirty="0"/>
          </a:p>
          <a:p>
            <a:pPr algn="ctr"/>
            <a:r>
              <a:rPr lang="fr-FR" sz="1176" dirty="0"/>
              <a:t>10.0.1.4</a:t>
            </a:r>
          </a:p>
          <a:p>
            <a:pPr algn="ctr"/>
            <a:endParaRPr lang="fr-FR" sz="1176" b="1" dirty="0"/>
          </a:p>
        </p:txBody>
      </p:sp>
      <p:sp>
        <p:nvSpPr>
          <p:cNvPr id="56" name="TextBox 55">
            <a:extLst>
              <a:ext uri="{FF2B5EF4-FFF2-40B4-BE49-F238E27FC236}">
                <a16:creationId xmlns:a16="http://schemas.microsoft.com/office/drawing/2014/main" id="{D64EEC34-ABD5-4A8C-BE5D-4DA44B842470}"/>
              </a:ext>
            </a:extLst>
          </p:cNvPr>
          <p:cNvSpPr txBox="1"/>
          <p:nvPr/>
        </p:nvSpPr>
        <p:spPr>
          <a:xfrm>
            <a:off x="1183908" y="4968672"/>
            <a:ext cx="1882340" cy="273280"/>
          </a:xfrm>
          <a:prstGeom prst="rect">
            <a:avLst/>
          </a:prstGeom>
          <a:noFill/>
        </p:spPr>
        <p:txBody>
          <a:bodyPr wrap="square">
            <a:spAutoFit/>
          </a:bodyPr>
          <a:lstStyle/>
          <a:p>
            <a:pPr defTabSz="914367"/>
            <a:r>
              <a:rPr lang="fr-FR" sz="1176" b="1" dirty="0">
                <a:solidFill>
                  <a:srgbClr val="0070C0"/>
                </a:solidFill>
                <a:latin typeface="Segoe UI"/>
              </a:rPr>
              <a:t>Exercise1, Task5, Task6</a:t>
            </a:r>
          </a:p>
        </p:txBody>
      </p:sp>
      <p:cxnSp>
        <p:nvCxnSpPr>
          <p:cNvPr id="58" name="Straight Connector 57">
            <a:extLst>
              <a:ext uri="{FF2B5EF4-FFF2-40B4-BE49-F238E27FC236}">
                <a16:creationId xmlns:a16="http://schemas.microsoft.com/office/drawing/2014/main" id="{9E15D373-6996-40DA-95C5-A379B12BF5A5}"/>
              </a:ext>
            </a:extLst>
          </p:cNvPr>
          <p:cNvCxnSpPr/>
          <p:nvPr/>
        </p:nvCxnSpPr>
        <p:spPr>
          <a:xfrm>
            <a:off x="8514736" y="3450254"/>
            <a:ext cx="0" cy="85924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56684-67EF-493E-94E6-3857C396A3F7}"/>
              </a:ext>
            </a:extLst>
          </p:cNvPr>
          <p:cNvCxnSpPr>
            <a:cxnSpLocks/>
          </p:cNvCxnSpPr>
          <p:nvPr/>
        </p:nvCxnSpPr>
        <p:spPr>
          <a:xfrm flipV="1">
            <a:off x="2309283" y="4523726"/>
            <a:ext cx="5931497" cy="960684"/>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3939F65-B974-43D7-9765-3AAD0E28D9E1}"/>
              </a:ext>
            </a:extLst>
          </p:cNvPr>
          <p:cNvCxnSpPr>
            <a:cxnSpLocks/>
          </p:cNvCxnSpPr>
          <p:nvPr/>
        </p:nvCxnSpPr>
        <p:spPr>
          <a:xfrm>
            <a:off x="2342023" y="3379658"/>
            <a:ext cx="5878716" cy="1050772"/>
          </a:xfrm>
          <a:prstGeom prst="straightConnector1">
            <a:avLst/>
          </a:prstGeom>
          <a:ln>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5497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233A-172A-43FD-827D-C0723284D402}"/>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9589627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5547-9865-48E9-9908-C6BC6A7B24E5}"/>
              </a:ext>
            </a:extLst>
          </p:cNvPr>
          <p:cNvSpPr>
            <a:spLocks noGrp="1"/>
          </p:cNvSpPr>
          <p:nvPr>
            <p:ph type="title"/>
          </p:nvPr>
        </p:nvSpPr>
        <p:spPr/>
        <p:txBody>
          <a:bodyPr/>
          <a:lstStyle/>
          <a:p>
            <a:r>
              <a:rPr lang="en-US" dirty="0">
                <a:cs typeface="Segoe UI"/>
              </a:rPr>
              <a:t>Key Vault Access </a:t>
            </a:r>
            <a:endParaRPr lang="en-US" dirty="0">
              <a:solidFill>
                <a:srgbClr val="FF0000"/>
              </a:solidFill>
            </a:endParaRPr>
          </a:p>
        </p:txBody>
      </p:sp>
      <p:pic>
        <p:nvPicPr>
          <p:cNvPr id="4" name="Picture 4" descr="The Key Vault has a Management and Data plan. RBAC is used for the Management plane. Access policies are used for the Data Plane. ">
            <a:extLst>
              <a:ext uri="{FF2B5EF4-FFF2-40B4-BE49-F238E27FC236}">
                <a16:creationId xmlns:a16="http://schemas.microsoft.com/office/drawing/2014/main" id="{463F612D-DE5D-4111-8205-A7845673EE90}"/>
              </a:ext>
            </a:extLst>
          </p:cNvPr>
          <p:cNvPicPr>
            <a:picLocks noChangeAspect="1"/>
          </p:cNvPicPr>
          <p:nvPr/>
        </p:nvPicPr>
        <p:blipFill>
          <a:blip r:embed="rId3"/>
          <a:stretch>
            <a:fillRect/>
          </a:stretch>
        </p:blipFill>
        <p:spPr>
          <a:xfrm>
            <a:off x="650632" y="1329330"/>
            <a:ext cx="10597660" cy="4531493"/>
          </a:xfrm>
          <a:prstGeom prst="rect">
            <a:avLst/>
          </a:prstGeom>
        </p:spPr>
      </p:pic>
      <p:sp>
        <p:nvSpPr>
          <p:cNvPr id="7" name="Rectangle 6">
            <a:extLst>
              <a:ext uri="{FF2B5EF4-FFF2-40B4-BE49-F238E27FC236}">
                <a16:creationId xmlns:a16="http://schemas.microsoft.com/office/drawing/2014/main" id="{56E9AC57-CC02-4E01-958B-5E17D54ACB92}"/>
              </a:ext>
              <a:ext uri="{C183D7F6-B498-43B3-948B-1728B52AA6E4}">
                <adec:decorative xmlns:adec="http://schemas.microsoft.com/office/drawing/2017/decorative" val="1"/>
              </a:ext>
            </a:extLst>
          </p:cNvPr>
          <p:cNvSpPr/>
          <p:nvPr/>
        </p:nvSpPr>
        <p:spPr bwMode="auto">
          <a:xfrm>
            <a:off x="522514" y="1240971"/>
            <a:ext cx="11187404" cy="502920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142654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C3E6-478F-46BE-8A06-8CAD947C78FA}"/>
              </a:ext>
            </a:extLst>
          </p:cNvPr>
          <p:cNvSpPr>
            <a:spLocks noGrp="1"/>
          </p:cNvSpPr>
          <p:nvPr>
            <p:ph type="title"/>
          </p:nvPr>
        </p:nvSpPr>
        <p:spPr/>
        <p:txBody>
          <a:bodyPr/>
          <a:lstStyle/>
          <a:p>
            <a:r>
              <a:rPr lang="en-US" dirty="0"/>
              <a:t>Key Vault Example</a:t>
            </a:r>
          </a:p>
        </p:txBody>
      </p:sp>
      <p:sp>
        <p:nvSpPr>
          <p:cNvPr id="3" name="Rectangle 2">
            <a:extLst>
              <a:ext uri="{FF2B5EF4-FFF2-40B4-BE49-F238E27FC236}">
                <a16:creationId xmlns:a16="http://schemas.microsoft.com/office/drawing/2014/main" id="{C7858F36-3A84-4224-8812-DE889EA64AD5}"/>
              </a:ext>
            </a:extLst>
          </p:cNvPr>
          <p:cNvSpPr/>
          <p:nvPr/>
        </p:nvSpPr>
        <p:spPr>
          <a:xfrm>
            <a:off x="588264" y="1435497"/>
            <a:ext cx="3412236"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SSL certificate for SSL</a:t>
            </a:r>
          </a:p>
        </p:txBody>
      </p:sp>
      <p:sp>
        <p:nvSpPr>
          <p:cNvPr id="4" name="Rectangle 3">
            <a:extLst>
              <a:ext uri="{FF2B5EF4-FFF2-40B4-BE49-F238E27FC236}">
                <a16:creationId xmlns:a16="http://schemas.microsoft.com/office/drawing/2014/main" id="{71E9D9E1-6029-4351-80C5-6CD6CBBEEFED}"/>
              </a:ext>
            </a:extLst>
          </p:cNvPr>
          <p:cNvSpPr/>
          <p:nvPr/>
        </p:nvSpPr>
        <p:spPr>
          <a:xfrm>
            <a:off x="588264" y="2454965"/>
            <a:ext cx="3412236"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Storage key for access the Storage account</a:t>
            </a:r>
          </a:p>
        </p:txBody>
      </p:sp>
      <p:sp>
        <p:nvSpPr>
          <p:cNvPr id="5" name="Rectangle 4">
            <a:extLst>
              <a:ext uri="{FF2B5EF4-FFF2-40B4-BE49-F238E27FC236}">
                <a16:creationId xmlns:a16="http://schemas.microsoft.com/office/drawing/2014/main" id="{77C362FE-5C11-4C09-AB31-8284F1C6B6B1}"/>
              </a:ext>
            </a:extLst>
          </p:cNvPr>
          <p:cNvSpPr/>
          <p:nvPr/>
        </p:nvSpPr>
        <p:spPr>
          <a:xfrm>
            <a:off x="588264" y="3474433"/>
            <a:ext cx="3412236"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RSA 2,048-bit key for sign in operations</a:t>
            </a:r>
          </a:p>
        </p:txBody>
      </p:sp>
      <p:sp>
        <p:nvSpPr>
          <p:cNvPr id="13" name="Rectangle 12">
            <a:extLst>
              <a:ext uri="{FF2B5EF4-FFF2-40B4-BE49-F238E27FC236}">
                <a16:creationId xmlns:a16="http://schemas.microsoft.com/office/drawing/2014/main" id="{CC1E4314-5330-46C2-9C85-95BB88530816}"/>
              </a:ext>
            </a:extLst>
          </p:cNvPr>
          <p:cNvSpPr/>
          <p:nvPr/>
        </p:nvSpPr>
        <p:spPr>
          <a:xfrm>
            <a:off x="588263" y="4493901"/>
            <a:ext cx="3412236"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Bootstrap certificate for authentication to Azure AD</a:t>
            </a:r>
          </a:p>
        </p:txBody>
      </p:sp>
      <p:graphicFrame>
        <p:nvGraphicFramePr>
          <p:cNvPr id="8" name="Table 8">
            <a:extLst>
              <a:ext uri="{FF2B5EF4-FFF2-40B4-BE49-F238E27FC236}">
                <a16:creationId xmlns:a16="http://schemas.microsoft.com/office/drawing/2014/main" id="{DF44F657-A182-444B-B736-54B686037AC5}"/>
              </a:ext>
            </a:extLst>
          </p:cNvPr>
          <p:cNvGraphicFramePr>
            <a:graphicFrameLocks noGrp="1"/>
          </p:cNvGraphicFramePr>
          <p:nvPr>
            <p:extLst>
              <p:ext uri="{D42A27DB-BD31-4B8C-83A1-F6EECF244321}">
                <p14:modId xmlns:p14="http://schemas.microsoft.com/office/powerpoint/2010/main" val="354720069"/>
              </p:ext>
            </p:extLst>
          </p:nvPr>
        </p:nvGraphicFramePr>
        <p:xfrm>
          <a:off x="4972050" y="1435497"/>
          <a:ext cx="7026273" cy="3754120"/>
        </p:xfrm>
        <a:graphic>
          <a:graphicData uri="http://schemas.openxmlformats.org/drawingml/2006/table">
            <a:tbl>
              <a:tblPr firstRow="1" bandRow="1">
                <a:tableStyleId>{5C22544A-7EE6-4342-B048-85BDC9FD1C3A}</a:tableStyleId>
              </a:tblPr>
              <a:tblGrid>
                <a:gridCol w="2342091">
                  <a:extLst>
                    <a:ext uri="{9D8B030D-6E8A-4147-A177-3AD203B41FA5}">
                      <a16:colId xmlns:a16="http://schemas.microsoft.com/office/drawing/2014/main" val="2897067239"/>
                    </a:ext>
                  </a:extLst>
                </a:gridCol>
                <a:gridCol w="2342091">
                  <a:extLst>
                    <a:ext uri="{9D8B030D-6E8A-4147-A177-3AD203B41FA5}">
                      <a16:colId xmlns:a16="http://schemas.microsoft.com/office/drawing/2014/main" val="4092712492"/>
                    </a:ext>
                  </a:extLst>
                </a:gridCol>
                <a:gridCol w="2342091">
                  <a:extLst>
                    <a:ext uri="{9D8B030D-6E8A-4147-A177-3AD203B41FA5}">
                      <a16:colId xmlns:a16="http://schemas.microsoft.com/office/drawing/2014/main" val="3101299943"/>
                    </a:ext>
                  </a:extLst>
                </a:gridCol>
              </a:tblGrid>
              <a:tr h="370840">
                <a:tc>
                  <a:txBody>
                    <a:bodyPr/>
                    <a:lstStyle/>
                    <a:p>
                      <a:pPr algn="ctr"/>
                      <a:r>
                        <a:rPr lang="en-US" b="0" dirty="0"/>
                        <a:t>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90000"/>
                        <a:lumOff val="10000"/>
                      </a:schemeClr>
                    </a:solidFill>
                  </a:tcPr>
                </a:tc>
                <a:tc>
                  <a:txBody>
                    <a:bodyPr/>
                    <a:lstStyle/>
                    <a:p>
                      <a:pPr algn="ctr"/>
                      <a:r>
                        <a:rPr lang="en-US" b="0" dirty="0"/>
                        <a:t>Management Plane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90000"/>
                        <a:lumOff val="10000"/>
                      </a:schemeClr>
                    </a:solidFill>
                  </a:tcPr>
                </a:tc>
                <a:tc>
                  <a:txBody>
                    <a:bodyPr/>
                    <a:lstStyle/>
                    <a:p>
                      <a:pPr algn="ctr"/>
                      <a:r>
                        <a:rPr lang="en-US" b="0" dirty="0"/>
                        <a:t>Data plane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90000"/>
                        <a:lumOff val="10000"/>
                      </a:schemeClr>
                    </a:solidFill>
                  </a:tcPr>
                </a:tc>
                <a:extLst>
                  <a:ext uri="{0D108BD9-81ED-4DB2-BD59-A6C34878D82A}">
                    <a16:rowId xmlns:a16="http://schemas.microsoft.com/office/drawing/2014/main" val="2674817089"/>
                  </a:ext>
                </a:extLst>
              </a:tr>
              <a:tr h="370840">
                <a:tc>
                  <a:txBody>
                    <a:bodyPr/>
                    <a:lstStyle/>
                    <a:p>
                      <a:r>
                        <a:rPr lang="en-US" dirty="0"/>
                        <a:t>Security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Key Vault Contributor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Keys: backup, create, delete, get, import, list, restore</a:t>
                      </a:r>
                    </a:p>
                    <a:p>
                      <a:r>
                        <a:rPr lang="en-US" dirty="0"/>
                        <a:t>Secrets: all 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8867020"/>
                  </a:ext>
                </a:extLst>
              </a:tr>
              <a:tr h="370840">
                <a:tc>
                  <a:txBody>
                    <a:bodyPr/>
                    <a:lstStyle/>
                    <a:p>
                      <a:r>
                        <a:rPr lang="en-US" dirty="0"/>
                        <a:t>Developers and operators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Key Vault deploy permission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2365518"/>
                  </a:ext>
                </a:extLst>
              </a:tr>
              <a:tr h="370840">
                <a:tc>
                  <a:txBody>
                    <a:bodyPr/>
                    <a:lstStyle/>
                    <a:p>
                      <a:r>
                        <a:rPr lang="en-US" dirty="0"/>
                        <a:t>Auditors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Keys: list</a:t>
                      </a:r>
                    </a:p>
                    <a:p>
                      <a:r>
                        <a:rPr lang="en-US" dirty="0"/>
                        <a:t>Secrets: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3393465"/>
                  </a:ext>
                </a:extLst>
              </a:tr>
              <a:tr h="370840">
                <a:tc>
                  <a:txBody>
                    <a:bodyPr/>
                    <a:lstStyle/>
                    <a:p>
                      <a:r>
                        <a:rPr lang="en-US" dirty="0"/>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Keys: sign</a:t>
                      </a:r>
                    </a:p>
                    <a:p>
                      <a:r>
                        <a:rPr lang="en-US" dirty="0"/>
                        <a:t>Secrets: 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34571"/>
                  </a:ext>
                </a:extLst>
              </a:tr>
            </a:tbl>
          </a:graphicData>
        </a:graphic>
      </p:graphicFrame>
      <p:sp>
        <p:nvSpPr>
          <p:cNvPr id="10" name="Arrow: Left 9">
            <a:extLst>
              <a:ext uri="{FF2B5EF4-FFF2-40B4-BE49-F238E27FC236}">
                <a16:creationId xmlns:a16="http://schemas.microsoft.com/office/drawing/2014/main" id="{60B53E33-93E5-45AA-AF3A-F81C50F304A4}"/>
              </a:ext>
              <a:ext uri="{C183D7F6-B498-43B3-948B-1728B52AA6E4}">
                <adec:decorative xmlns:adec="http://schemas.microsoft.com/office/drawing/2017/decorative" val="1"/>
              </a:ext>
            </a:extLst>
          </p:cNvPr>
          <p:cNvSpPr/>
          <p:nvPr/>
        </p:nvSpPr>
        <p:spPr bwMode="auto">
          <a:xfrm flipH="1">
            <a:off x="4188716" y="2795761"/>
            <a:ext cx="595118" cy="971550"/>
          </a:xfrm>
          <a:prstGeom prst="leftArrow">
            <a:avLst/>
          </a:prstGeom>
          <a:solidFill>
            <a:schemeClr val="accent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06317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57D4-F1E9-4B20-A6BF-8E980DFBEE26}"/>
              </a:ext>
            </a:extLst>
          </p:cNvPr>
          <p:cNvSpPr>
            <a:spLocks noGrp="1"/>
          </p:cNvSpPr>
          <p:nvPr>
            <p:ph type="title"/>
          </p:nvPr>
        </p:nvSpPr>
        <p:spPr/>
        <p:txBody>
          <a:bodyPr/>
          <a:lstStyle/>
          <a:p>
            <a:r>
              <a:rPr lang="en-US" dirty="0"/>
              <a:t>Key Vault Certificates </a:t>
            </a:r>
          </a:p>
        </p:txBody>
      </p:sp>
      <p:sp>
        <p:nvSpPr>
          <p:cNvPr id="6" name="Rectangle 5">
            <a:extLst>
              <a:ext uri="{FF2B5EF4-FFF2-40B4-BE49-F238E27FC236}">
                <a16:creationId xmlns:a16="http://schemas.microsoft.com/office/drawing/2014/main" id="{AE84EC2D-AC24-4247-AA44-3F7C12882842}"/>
              </a:ext>
            </a:extLst>
          </p:cNvPr>
          <p:cNvSpPr/>
          <p:nvPr/>
        </p:nvSpPr>
        <p:spPr>
          <a:xfrm>
            <a:off x="729370" y="1312262"/>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Manages X509 v3 certificates (PFX, PEM)</a:t>
            </a:r>
          </a:p>
        </p:txBody>
      </p:sp>
      <p:sp>
        <p:nvSpPr>
          <p:cNvPr id="8" name="Rectangle 7">
            <a:extLst>
              <a:ext uri="{FF2B5EF4-FFF2-40B4-BE49-F238E27FC236}">
                <a16:creationId xmlns:a16="http://schemas.microsoft.com/office/drawing/2014/main" id="{27727BFD-C1C2-449C-B154-3CF7872BB775}"/>
              </a:ext>
            </a:extLst>
          </p:cNvPr>
          <p:cNvSpPr/>
          <p:nvPr/>
        </p:nvSpPr>
        <p:spPr>
          <a:xfrm>
            <a:off x="729370" y="2132160"/>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Created by the Key Vault or by import</a:t>
            </a:r>
          </a:p>
        </p:txBody>
      </p:sp>
      <p:sp>
        <p:nvSpPr>
          <p:cNvPr id="10" name="Rectangle 9">
            <a:extLst>
              <a:ext uri="{FF2B5EF4-FFF2-40B4-BE49-F238E27FC236}">
                <a16:creationId xmlns:a16="http://schemas.microsoft.com/office/drawing/2014/main" id="{9023177B-B494-4CCE-B106-7059D1CB8DC3}"/>
              </a:ext>
            </a:extLst>
          </p:cNvPr>
          <p:cNvSpPr/>
          <p:nvPr/>
        </p:nvSpPr>
        <p:spPr>
          <a:xfrm>
            <a:off x="729370" y="2952058"/>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Self-signed and Certificate Authority certificates</a:t>
            </a:r>
          </a:p>
        </p:txBody>
      </p:sp>
      <p:sp>
        <p:nvSpPr>
          <p:cNvPr id="12" name="Rectangle 11">
            <a:extLst>
              <a:ext uri="{FF2B5EF4-FFF2-40B4-BE49-F238E27FC236}">
                <a16:creationId xmlns:a16="http://schemas.microsoft.com/office/drawing/2014/main" id="{814F01A5-AAAE-4871-BDF0-16D91823A030}"/>
              </a:ext>
            </a:extLst>
          </p:cNvPr>
          <p:cNvSpPr/>
          <p:nvPr/>
        </p:nvSpPr>
        <p:spPr>
          <a:xfrm>
            <a:off x="729370" y="3771956"/>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Lifecycle management including automatic renewal and contact notification</a:t>
            </a:r>
          </a:p>
        </p:txBody>
      </p:sp>
      <p:sp>
        <p:nvSpPr>
          <p:cNvPr id="16" name="Rectangle 15">
            <a:extLst>
              <a:ext uri="{FF2B5EF4-FFF2-40B4-BE49-F238E27FC236}">
                <a16:creationId xmlns:a16="http://schemas.microsoft.com/office/drawing/2014/main" id="{856E82FE-7F03-4C27-822B-AC7F5E86E8AE}"/>
              </a:ext>
            </a:extLst>
          </p:cNvPr>
          <p:cNvSpPr/>
          <p:nvPr/>
        </p:nvSpPr>
        <p:spPr>
          <a:xfrm>
            <a:off x="709073" y="4591854"/>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Minimum 2048-bit encryption</a:t>
            </a:r>
          </a:p>
        </p:txBody>
      </p:sp>
      <p:sp>
        <p:nvSpPr>
          <p:cNvPr id="18" name="Rectangle 17">
            <a:extLst>
              <a:ext uri="{FF2B5EF4-FFF2-40B4-BE49-F238E27FC236}">
                <a16:creationId xmlns:a16="http://schemas.microsoft.com/office/drawing/2014/main" id="{A7309B9A-6BA6-41AF-8AE8-B6A7EE2DF394}"/>
              </a:ext>
            </a:extLst>
          </p:cNvPr>
          <p:cNvSpPr/>
          <p:nvPr/>
        </p:nvSpPr>
        <p:spPr>
          <a:xfrm>
            <a:off x="709072" y="5411754"/>
            <a:ext cx="5295665" cy="69571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RSA or RSA HSM with certificates</a:t>
            </a:r>
          </a:p>
        </p:txBody>
      </p:sp>
      <p:pic>
        <p:nvPicPr>
          <p:cNvPr id="4" name="Picture 4" descr="An application uses the key vault REST API to access key vault secrets, keys, and certificate data. ">
            <a:extLst>
              <a:ext uri="{FF2B5EF4-FFF2-40B4-BE49-F238E27FC236}">
                <a16:creationId xmlns:a16="http://schemas.microsoft.com/office/drawing/2014/main" id="{EE580496-AF99-4292-A9DF-8DAB76398838}"/>
              </a:ext>
            </a:extLst>
          </p:cNvPr>
          <p:cNvPicPr>
            <a:picLocks noChangeAspect="1"/>
          </p:cNvPicPr>
          <p:nvPr/>
        </p:nvPicPr>
        <p:blipFill>
          <a:blip r:embed="rId3"/>
          <a:stretch>
            <a:fillRect/>
          </a:stretch>
        </p:blipFill>
        <p:spPr>
          <a:xfrm>
            <a:off x="6571302" y="1709454"/>
            <a:ext cx="5033426" cy="3979566"/>
          </a:xfrm>
          <a:prstGeom prst="rect">
            <a:avLst/>
          </a:prstGeom>
        </p:spPr>
      </p:pic>
      <p:sp>
        <p:nvSpPr>
          <p:cNvPr id="14" name="Rectangle 13">
            <a:extLst>
              <a:ext uri="{FF2B5EF4-FFF2-40B4-BE49-F238E27FC236}">
                <a16:creationId xmlns:a16="http://schemas.microsoft.com/office/drawing/2014/main" id="{7F9B7049-E0C7-41C8-A069-86EEAAABCB6D}"/>
              </a:ext>
              <a:ext uri="{C183D7F6-B498-43B3-948B-1728B52AA6E4}">
                <adec:decorative xmlns:adec="http://schemas.microsoft.com/office/drawing/2017/decorative" val="1"/>
              </a:ext>
            </a:extLst>
          </p:cNvPr>
          <p:cNvSpPr/>
          <p:nvPr/>
        </p:nvSpPr>
        <p:spPr bwMode="auto">
          <a:xfrm>
            <a:off x="6187265" y="1312262"/>
            <a:ext cx="5690604" cy="4795208"/>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879957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DF55-A686-4390-9D75-E78F91090E70}"/>
              </a:ext>
            </a:extLst>
          </p:cNvPr>
          <p:cNvSpPr>
            <a:spLocks noGrp="1"/>
          </p:cNvSpPr>
          <p:nvPr>
            <p:ph type="title"/>
          </p:nvPr>
        </p:nvSpPr>
        <p:spPr/>
        <p:txBody>
          <a:bodyPr/>
          <a:lstStyle/>
          <a:p>
            <a:r>
              <a:rPr lang="en-US" dirty="0"/>
              <a:t>Key Vault Keys </a:t>
            </a:r>
          </a:p>
        </p:txBody>
      </p:sp>
      <p:sp>
        <p:nvSpPr>
          <p:cNvPr id="6" name="Rectangle 5">
            <a:extLst>
              <a:ext uri="{FF2B5EF4-FFF2-40B4-BE49-F238E27FC236}">
                <a16:creationId xmlns:a16="http://schemas.microsoft.com/office/drawing/2014/main" id="{C8724D97-FBDF-404F-B10A-D72AC7077C13}"/>
              </a:ext>
            </a:extLst>
          </p:cNvPr>
          <p:cNvSpPr/>
          <p:nvPr/>
        </p:nvSpPr>
        <p:spPr>
          <a:xfrm>
            <a:off x="681134" y="1435497"/>
            <a:ext cx="3813888" cy="130284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Soft (Key vault) and Hard (HSM) keys</a:t>
            </a:r>
          </a:p>
        </p:txBody>
      </p:sp>
      <p:sp>
        <p:nvSpPr>
          <p:cNvPr id="8" name="Rectangle 7">
            <a:extLst>
              <a:ext uri="{FF2B5EF4-FFF2-40B4-BE49-F238E27FC236}">
                <a16:creationId xmlns:a16="http://schemas.microsoft.com/office/drawing/2014/main" id="{D6ADF4E4-DCC5-4154-932F-B73F6049DFA9}"/>
              </a:ext>
            </a:extLst>
          </p:cNvPr>
          <p:cNvSpPr/>
          <p:nvPr/>
        </p:nvSpPr>
        <p:spPr>
          <a:xfrm>
            <a:off x="681133" y="2905266"/>
            <a:ext cx="3813888" cy="130284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Supports operations like create, delete, update, and list</a:t>
            </a:r>
          </a:p>
        </p:txBody>
      </p:sp>
      <p:sp>
        <p:nvSpPr>
          <p:cNvPr id="10" name="Rectangle 9">
            <a:extLst>
              <a:ext uri="{FF2B5EF4-FFF2-40B4-BE49-F238E27FC236}">
                <a16:creationId xmlns:a16="http://schemas.microsoft.com/office/drawing/2014/main" id="{8BA836DB-240A-4F7D-BF90-3336A913D989}"/>
              </a:ext>
            </a:extLst>
          </p:cNvPr>
          <p:cNvSpPr/>
          <p:nvPr/>
        </p:nvSpPr>
        <p:spPr>
          <a:xfrm>
            <a:off x="681133" y="4390251"/>
            <a:ext cx="3813888" cy="130284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Supports cryptographic operations like sign and verify, key encryption/wrapping, and encrypt and decrypt</a:t>
            </a:r>
          </a:p>
        </p:txBody>
      </p:sp>
      <p:pic>
        <p:nvPicPr>
          <p:cNvPr id="4" name="Picture 5" descr="Screenshot of the key permissions page with key management operations, cryptographic operations, and privileged key operations.">
            <a:extLst>
              <a:ext uri="{FF2B5EF4-FFF2-40B4-BE49-F238E27FC236}">
                <a16:creationId xmlns:a16="http://schemas.microsoft.com/office/drawing/2014/main" id="{43730F76-8DD1-4CF3-9FC9-57C448F55379}"/>
              </a:ext>
            </a:extLst>
          </p:cNvPr>
          <p:cNvPicPr>
            <a:picLocks noChangeAspect="1"/>
          </p:cNvPicPr>
          <p:nvPr/>
        </p:nvPicPr>
        <p:blipFill>
          <a:blip r:embed="rId3"/>
          <a:stretch>
            <a:fillRect/>
          </a:stretch>
        </p:blipFill>
        <p:spPr>
          <a:xfrm>
            <a:off x="4666550" y="1227117"/>
            <a:ext cx="2858899" cy="5173683"/>
          </a:xfrm>
          <a:prstGeom prst="rect">
            <a:avLst/>
          </a:prstGeom>
        </p:spPr>
      </p:pic>
      <p:sp>
        <p:nvSpPr>
          <p:cNvPr id="18" name="Rectangle 17">
            <a:extLst>
              <a:ext uri="{FF2B5EF4-FFF2-40B4-BE49-F238E27FC236}">
                <a16:creationId xmlns:a16="http://schemas.microsoft.com/office/drawing/2014/main" id="{E6111265-1F4E-44A8-8135-8DD3CF29DA49}"/>
              </a:ext>
            </a:extLst>
          </p:cNvPr>
          <p:cNvSpPr/>
          <p:nvPr/>
        </p:nvSpPr>
        <p:spPr>
          <a:xfrm>
            <a:off x="7696978" y="1435497"/>
            <a:ext cx="3813888" cy="130284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Supports secure transfer of existing keys in Bring Your Own Key (BYOK) scenarios</a:t>
            </a:r>
          </a:p>
        </p:txBody>
      </p:sp>
      <p:sp>
        <p:nvSpPr>
          <p:cNvPr id="20" name="Rectangle 19">
            <a:extLst>
              <a:ext uri="{FF2B5EF4-FFF2-40B4-BE49-F238E27FC236}">
                <a16:creationId xmlns:a16="http://schemas.microsoft.com/office/drawing/2014/main" id="{E2D6ECC1-1879-41B1-9EE4-7A5F8CC95BD7}"/>
              </a:ext>
            </a:extLst>
          </p:cNvPr>
          <p:cNvSpPr/>
          <p:nvPr/>
        </p:nvSpPr>
        <p:spPr>
          <a:xfrm>
            <a:off x="7696978" y="2905266"/>
            <a:ext cx="3813888" cy="130284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Premium supports HSM-protected keys</a:t>
            </a:r>
          </a:p>
        </p:txBody>
      </p:sp>
      <p:sp>
        <p:nvSpPr>
          <p:cNvPr id="22" name="Rectangle 21">
            <a:extLst>
              <a:ext uri="{FF2B5EF4-FFF2-40B4-BE49-F238E27FC236}">
                <a16:creationId xmlns:a16="http://schemas.microsoft.com/office/drawing/2014/main" id="{2E7006BD-0CD3-489E-9920-96615C96F7FE}"/>
              </a:ext>
            </a:extLst>
          </p:cNvPr>
          <p:cNvSpPr/>
          <p:nvPr/>
        </p:nvSpPr>
        <p:spPr>
          <a:xfrm>
            <a:off x="7696977" y="4390251"/>
            <a:ext cx="3813888" cy="130284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RSA and Elliptic Curve</a:t>
            </a:r>
          </a:p>
        </p:txBody>
      </p:sp>
    </p:spTree>
    <p:extLst>
      <p:ext uri="{BB962C8B-B14F-4D97-AF65-F5344CB8AC3E}">
        <p14:creationId xmlns:p14="http://schemas.microsoft.com/office/powerpoint/2010/main" val="159483291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4" ma:contentTypeDescription="Create a new document." ma:contentTypeScope="" ma:versionID="68a77f5552cc35fca4b143461e164e63">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30fd496dd3b9abef0cadd0944125a6d3"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ED9ECC-B34D-4757-9E49-FCCF036D3986}">
  <ds:schemaRefs>
    <ds:schemaRef ds:uri="http://schemas.microsoft.com/sharepoint/v3/contenttype/forms"/>
  </ds:schemaRefs>
</ds:datastoreItem>
</file>

<file path=customXml/itemProps2.xml><?xml version="1.0" encoding="utf-8"?>
<ds:datastoreItem xmlns:ds="http://schemas.openxmlformats.org/officeDocument/2006/customXml" ds:itemID="{CACBDFB3-7742-4CA1-BEEA-6C25040B156D}">
  <ds:schemaRefs>
    <ds:schemaRef ds:uri="http://schemas.microsoft.com/office/2006/metadata/properties"/>
    <ds:schemaRef ds:uri="http://schemas.microsoft.com/office/2006/documentManagement/types"/>
    <ds:schemaRef ds:uri="1d16016b-1e11-4dbd-8bd0-b44cb6539c58"/>
    <ds:schemaRef ds:uri="http://purl.org/dc/dcmitype/"/>
    <ds:schemaRef ds:uri="e8bab37c-6053-4066-b569-fd9fbae908bd"/>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2B956873-026B-47E7-9A70-A0E6BC7ED2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12997</Words>
  <Application>Microsoft Macintosh PowerPoint</Application>
  <PresentationFormat>Widescreen</PresentationFormat>
  <Paragraphs>988</Paragraphs>
  <Slides>59</Slides>
  <Notes>53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Arial</vt:lpstr>
      <vt:lpstr>Calibri</vt:lpstr>
      <vt:lpstr>Calibri Light</vt:lpstr>
      <vt:lpstr>Cambria</vt:lpstr>
      <vt:lpstr>Segoe UI</vt:lpstr>
      <vt:lpstr>Segoe UI Light</vt:lpstr>
      <vt:lpstr>Segoe UI Semibold</vt:lpstr>
      <vt:lpstr>Segoe UI Semilight</vt:lpstr>
      <vt:lpstr>Segoe UI VSS (Regular)</vt:lpstr>
      <vt:lpstr>Symbol</vt:lpstr>
      <vt:lpstr>Symbol,Sans-Serif</vt:lpstr>
      <vt:lpstr>Wingdings</vt:lpstr>
      <vt:lpstr>WHITE TEMPLATE</vt:lpstr>
      <vt:lpstr>Microsoft Azure Security – Open Hack</vt:lpstr>
      <vt:lpstr>Module 03: Data and Application Security </vt:lpstr>
      <vt:lpstr>Azure Key Vault</vt:lpstr>
      <vt:lpstr>Azure Key Vault</vt:lpstr>
      <vt:lpstr>Azure Key Vault Features</vt:lpstr>
      <vt:lpstr>Key Vault Access </vt:lpstr>
      <vt:lpstr>Key Vault Example</vt:lpstr>
      <vt:lpstr>Key Vault Certificates </vt:lpstr>
      <vt:lpstr>Key Vault Keys </vt:lpstr>
      <vt:lpstr>Customer Managed Keys</vt:lpstr>
      <vt:lpstr>Key Vault Secrets</vt:lpstr>
      <vt:lpstr>Key and Secret Rotation</vt:lpstr>
      <vt:lpstr>Demonstrations: Azure Key Vault</vt:lpstr>
      <vt:lpstr>Azure Dedicated HSM (Hardware Security Module)</vt:lpstr>
      <vt:lpstr>Additional Study – Azure Key Vault</vt:lpstr>
      <vt:lpstr>Application Security</vt:lpstr>
      <vt:lpstr>Application Security</vt:lpstr>
      <vt:lpstr>Microsoft Identity Platform</vt:lpstr>
      <vt:lpstr>Azure AD Application Scenarios</vt:lpstr>
      <vt:lpstr>App Registration</vt:lpstr>
      <vt:lpstr>Microsoft Graph Permissions</vt:lpstr>
      <vt:lpstr>Managed Identities</vt:lpstr>
      <vt:lpstr>Web App Certificates</vt:lpstr>
      <vt:lpstr>Demonstrations: Application Security</vt:lpstr>
      <vt:lpstr>Additional Study – Application Security</vt:lpstr>
      <vt:lpstr>Storage Security</vt:lpstr>
      <vt:lpstr>Storage Security </vt:lpstr>
      <vt:lpstr>Data Sovereignty</vt:lpstr>
      <vt:lpstr>Azure Storage Access</vt:lpstr>
      <vt:lpstr>Shared Access Signatures</vt:lpstr>
      <vt:lpstr>Azure AD Storage Authentication</vt:lpstr>
      <vt:lpstr>Storage Service Encryption</vt:lpstr>
      <vt:lpstr>Blob Data Retention Policies</vt:lpstr>
      <vt:lpstr>Azure Files Authentication</vt:lpstr>
      <vt:lpstr>Secure Transfer Required</vt:lpstr>
      <vt:lpstr>Demonstrations: Storage Security</vt:lpstr>
      <vt:lpstr>Additional Study – Storage Security</vt:lpstr>
      <vt:lpstr>Database Security</vt:lpstr>
      <vt:lpstr>Database Security </vt:lpstr>
      <vt:lpstr>SQL Database Authentication</vt:lpstr>
      <vt:lpstr>SQL Database Firewalls</vt:lpstr>
      <vt:lpstr>Database Auditing</vt:lpstr>
      <vt:lpstr>Data Discovery and Classification</vt:lpstr>
      <vt:lpstr>Vulnerability Assessment</vt:lpstr>
      <vt:lpstr>Advanced Threat Protection</vt:lpstr>
      <vt:lpstr>Dynamic Data Masking</vt:lpstr>
      <vt:lpstr>Transparent Data Encryption</vt:lpstr>
      <vt:lpstr>Always Encrypted</vt:lpstr>
      <vt:lpstr>Always Encrypted - Implementation</vt:lpstr>
      <vt:lpstr>Demonstrations: Database Security</vt:lpstr>
      <vt:lpstr>Additional Study – Database Security</vt:lpstr>
      <vt:lpstr>Module Labs</vt:lpstr>
      <vt:lpstr>Lab 10  – Key Vault</vt:lpstr>
      <vt:lpstr>Lab 10  – Key Vault</vt:lpstr>
      <vt:lpstr>Lab 11 – Securing Azure SQL Database</vt:lpstr>
      <vt:lpstr>Lab 11 – Securing Azure SQL Database</vt:lpstr>
      <vt:lpstr>Lab 12 – Service Endpoints and Securing Storage</vt:lpstr>
      <vt:lpstr>Lab 12 – Service Endpoints and Securing Storage</vt:lpstr>
      <vt:lpstr>End of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2020-08-04T13:43:39Z</dcterms:created>
  <dcterms:modified xsi:type="dcterms:W3CDTF">2021-05-26T10:16:32Z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ies>
</file>