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Lst>
  <p:notesMasterIdLst>
    <p:notesMasterId r:id="rId47"/>
  </p:notesMasterIdLst>
  <p:handoutMasterIdLst>
    <p:handoutMasterId r:id="rId48"/>
  </p:handoutMasterIdLst>
  <p:sldIdLst>
    <p:sldId id="1719" r:id="rId5"/>
    <p:sldId id="1835" r:id="rId6"/>
    <p:sldId id="1927" r:id="rId7"/>
    <p:sldId id="1731" r:id="rId8"/>
    <p:sldId id="1720" r:id="rId9"/>
    <p:sldId id="1817" r:id="rId10"/>
    <p:sldId id="1774" r:id="rId11"/>
    <p:sldId id="1913" r:id="rId12"/>
    <p:sldId id="1816" r:id="rId13"/>
    <p:sldId id="1750" r:id="rId14"/>
    <p:sldId id="1915" r:id="rId15"/>
    <p:sldId id="1922" r:id="rId16"/>
    <p:sldId id="1818" r:id="rId17"/>
    <p:sldId id="1819" r:id="rId18"/>
    <p:sldId id="1820" r:id="rId19"/>
    <p:sldId id="1821" r:id="rId20"/>
    <p:sldId id="1822" r:id="rId21"/>
    <p:sldId id="1823" r:id="rId22"/>
    <p:sldId id="1933" r:id="rId23"/>
    <p:sldId id="1824" r:id="rId24"/>
    <p:sldId id="1825" r:id="rId25"/>
    <p:sldId id="1826" r:id="rId26"/>
    <p:sldId id="1925" r:id="rId27"/>
    <p:sldId id="1923" r:id="rId28"/>
    <p:sldId id="1827" r:id="rId29"/>
    <p:sldId id="1828" r:id="rId30"/>
    <p:sldId id="1829" r:id="rId31"/>
    <p:sldId id="1830" r:id="rId32"/>
    <p:sldId id="1831" r:id="rId33"/>
    <p:sldId id="1832" r:id="rId34"/>
    <p:sldId id="1919" r:id="rId35"/>
    <p:sldId id="1833" r:id="rId36"/>
    <p:sldId id="1924" r:id="rId37"/>
    <p:sldId id="1916" r:id="rId38"/>
    <p:sldId id="1917" r:id="rId39"/>
    <p:sldId id="1930" r:id="rId40"/>
    <p:sldId id="1921" r:id="rId41"/>
    <p:sldId id="1932" r:id="rId42"/>
    <p:sldId id="1920" r:id="rId43"/>
    <p:sldId id="1931" r:id="rId44"/>
    <p:sldId id="1926" r:id="rId45"/>
    <p:sldId id="1928" r:id="rId46"/>
  </p:sldIdLst>
  <p:sldSz cx="12192000" cy="6858000"/>
  <p:notesSz cx="6858000" cy="166687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35"/>
            <p14:sldId id="1927"/>
            <p14:sldId id="1731"/>
            <p14:sldId id="1720"/>
            <p14:sldId id="1817"/>
            <p14:sldId id="1774"/>
            <p14:sldId id="1913"/>
            <p14:sldId id="1816"/>
            <p14:sldId id="1750"/>
            <p14:sldId id="1915"/>
            <p14:sldId id="1922"/>
            <p14:sldId id="1818"/>
            <p14:sldId id="1819"/>
            <p14:sldId id="1820"/>
            <p14:sldId id="1821"/>
            <p14:sldId id="1822"/>
            <p14:sldId id="1823"/>
            <p14:sldId id="1933"/>
            <p14:sldId id="1824"/>
            <p14:sldId id="1825"/>
            <p14:sldId id="1826"/>
            <p14:sldId id="1925"/>
            <p14:sldId id="1923"/>
            <p14:sldId id="1827"/>
            <p14:sldId id="1828"/>
            <p14:sldId id="1829"/>
            <p14:sldId id="1830"/>
            <p14:sldId id="1831"/>
            <p14:sldId id="1832"/>
            <p14:sldId id="1919"/>
            <p14:sldId id="1833"/>
            <p14:sldId id="1924"/>
            <p14:sldId id="1916"/>
            <p14:sldId id="1917"/>
            <p14:sldId id="1930"/>
            <p14:sldId id="1921"/>
            <p14:sldId id="1932"/>
            <p14:sldId id="1920"/>
            <p14:sldId id="1931"/>
            <p14:sldId id="1926"/>
            <p14:sldId id="192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9" name="Author" initials="A" lastIdx="0" clrIdx="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96C3A-3BC7-4443-BF58-29E1634790A6}" v="1" dt="2021-03-18T21:38:25.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68587" autoAdjust="0"/>
  </p:normalViewPr>
  <p:slideViewPr>
    <p:cSldViewPr snapToGrid="0">
      <p:cViewPr varScale="1">
        <p:scale>
          <a:sx n="85" d="100"/>
          <a:sy n="85" d="100"/>
        </p:scale>
        <p:origin x="1592" y="168"/>
      </p:cViewPr>
      <p:guideLst/>
    </p:cSldViewPr>
  </p:slideViewPr>
  <p:outlineViewPr>
    <p:cViewPr>
      <p:scale>
        <a:sx n="33" d="100"/>
        <a:sy n="33" d="100"/>
      </p:scale>
      <p:origin x="0" y="-66"/>
    </p:cViewPr>
  </p:outlineViewPr>
  <p:notesTextViewPr>
    <p:cViewPr>
      <p:scale>
        <a:sx n="1" d="1"/>
        <a:sy n="1" d="1"/>
      </p:scale>
      <p:origin x="0" y="0"/>
    </p:cViewPr>
  </p:notesTextViewPr>
  <p:sorterViewPr>
    <p:cViewPr>
      <p:scale>
        <a:sx n="100" d="100"/>
        <a:sy n="100" d="100"/>
      </p:scale>
      <p:origin x="0" y="-564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CBC0C4-5AEB-4840-A1E4-2A11B0C1E78E}"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19735389-6927-4D59-9BE1-B6F5B83AC3EF}">
      <dgm:prSet phldrT="[Text]"/>
      <dgm:spPr/>
      <dgm:t>
        <a:bodyPr/>
        <a:lstStyle/>
        <a:p>
          <a:r>
            <a:rPr lang="en-US" dirty="0"/>
            <a:t>Prevent</a:t>
          </a:r>
        </a:p>
      </dgm:t>
    </dgm:pt>
    <dgm:pt modelId="{69E2D6BC-5BD7-472F-8ACA-BD897E8B534C}" type="parTrans" cxnId="{79591D95-993D-4C75-A766-D7D275D4ACDF}">
      <dgm:prSet/>
      <dgm:spPr/>
      <dgm:t>
        <a:bodyPr/>
        <a:lstStyle/>
        <a:p>
          <a:endParaRPr lang="en-US"/>
        </a:p>
      </dgm:t>
    </dgm:pt>
    <dgm:pt modelId="{1E12172D-01F2-4BD4-A714-76D9983EDA3B}" type="sibTrans" cxnId="{79591D95-993D-4C75-A766-D7D275D4ACDF}">
      <dgm:prSet/>
      <dgm:spPr/>
      <dgm:t>
        <a:bodyPr/>
        <a:lstStyle/>
        <a:p>
          <a:endParaRPr lang="en-US"/>
        </a:p>
      </dgm:t>
    </dgm:pt>
    <dgm:pt modelId="{9E7C11BE-BFFD-4453-8512-1D0CBDDFF9FE}">
      <dgm:prSet phldrT="[Text]"/>
      <dgm:spPr/>
      <dgm:t>
        <a:bodyPr/>
        <a:lstStyle/>
        <a:p>
          <a:r>
            <a:rPr lang="en-US" dirty="0"/>
            <a:t>Detect</a:t>
          </a:r>
        </a:p>
      </dgm:t>
    </dgm:pt>
    <dgm:pt modelId="{65D7E730-24A0-4C1B-87F3-F94ECB40EA1A}" type="parTrans" cxnId="{AB92451F-B653-4F7F-B2F4-0CAF3CF70A6E}">
      <dgm:prSet/>
      <dgm:spPr/>
      <dgm:t>
        <a:bodyPr/>
        <a:lstStyle/>
        <a:p>
          <a:endParaRPr lang="en-US"/>
        </a:p>
      </dgm:t>
    </dgm:pt>
    <dgm:pt modelId="{E2A769A2-268F-447D-8394-54AC2E8D7264}" type="sibTrans" cxnId="{AB92451F-B653-4F7F-B2F4-0CAF3CF70A6E}">
      <dgm:prSet/>
      <dgm:spPr/>
      <dgm:t>
        <a:bodyPr/>
        <a:lstStyle/>
        <a:p>
          <a:endParaRPr lang="en-US"/>
        </a:p>
      </dgm:t>
    </dgm:pt>
    <dgm:pt modelId="{7F533D40-572F-4F74-9B15-956301799750}">
      <dgm:prSet phldrT="[Text]"/>
      <dgm:spPr/>
      <dgm:t>
        <a:bodyPr/>
        <a:lstStyle/>
        <a:p>
          <a:r>
            <a:rPr lang="en-US" dirty="0"/>
            <a:t>Respond</a:t>
          </a:r>
        </a:p>
      </dgm:t>
    </dgm:pt>
    <dgm:pt modelId="{ED2DB8B1-27F7-4405-BE84-3B4A4809FE87}" type="parTrans" cxnId="{D74E4108-B088-4E6F-9606-7666B415C6BE}">
      <dgm:prSet/>
      <dgm:spPr/>
      <dgm:t>
        <a:bodyPr/>
        <a:lstStyle/>
        <a:p>
          <a:endParaRPr lang="en-US"/>
        </a:p>
      </dgm:t>
    </dgm:pt>
    <dgm:pt modelId="{BA0351E3-7AB5-46C0-B7A7-93144A47AF74}" type="sibTrans" cxnId="{D74E4108-B088-4E6F-9606-7666B415C6BE}">
      <dgm:prSet/>
      <dgm:spPr/>
      <dgm:t>
        <a:bodyPr/>
        <a:lstStyle/>
        <a:p>
          <a:endParaRPr lang="en-US"/>
        </a:p>
      </dgm:t>
    </dgm:pt>
    <dgm:pt modelId="{3CBE0990-BD6B-4287-9A92-852E8CBBDA68}" type="pres">
      <dgm:prSet presAssocID="{42CBC0C4-5AEB-4840-A1E4-2A11B0C1E78E}" presName="Name0" presStyleCnt="0">
        <dgm:presLayoutVars>
          <dgm:chMax val="7"/>
          <dgm:chPref val="7"/>
          <dgm:dir/>
          <dgm:animLvl val="lvl"/>
        </dgm:presLayoutVars>
      </dgm:prSet>
      <dgm:spPr/>
    </dgm:pt>
    <dgm:pt modelId="{FDED5AEB-5403-4D15-A018-C2EA8BF79AF8}" type="pres">
      <dgm:prSet presAssocID="{19735389-6927-4D59-9BE1-B6F5B83AC3EF}" presName="Accent1" presStyleCnt="0"/>
      <dgm:spPr/>
    </dgm:pt>
    <dgm:pt modelId="{AAA29D00-120B-4274-B4E5-912D862A3642}" type="pres">
      <dgm:prSet presAssocID="{19735389-6927-4D59-9BE1-B6F5B83AC3EF}" presName="Accent" presStyleLbl="node1" presStyleIdx="0" presStyleCnt="3" custLinFactNeighborX="-7296"/>
      <dgm:spPr/>
    </dgm:pt>
    <dgm:pt modelId="{3396514A-DDCA-4A91-8C56-156238384D32}" type="pres">
      <dgm:prSet presAssocID="{19735389-6927-4D59-9BE1-B6F5B83AC3EF}" presName="Parent1" presStyleLbl="revTx" presStyleIdx="0" presStyleCnt="3" custLinFactNeighborX="-13141">
        <dgm:presLayoutVars>
          <dgm:chMax val="1"/>
          <dgm:chPref val="1"/>
          <dgm:bulletEnabled val="1"/>
        </dgm:presLayoutVars>
      </dgm:prSet>
      <dgm:spPr/>
    </dgm:pt>
    <dgm:pt modelId="{194F57D6-171F-46B1-BFDE-BB50CCA073DD}" type="pres">
      <dgm:prSet presAssocID="{9E7C11BE-BFFD-4453-8512-1D0CBDDFF9FE}" presName="Accent2" presStyleCnt="0"/>
      <dgm:spPr/>
    </dgm:pt>
    <dgm:pt modelId="{7615EE57-0050-445C-917F-1F4F976A9E47}" type="pres">
      <dgm:prSet presAssocID="{9E7C11BE-BFFD-4453-8512-1D0CBDDFF9FE}" presName="Accent" presStyleLbl="node1" presStyleIdx="1" presStyleCnt="3" custLinFactNeighborX="-7296"/>
      <dgm:spPr/>
    </dgm:pt>
    <dgm:pt modelId="{82A9C92A-F58A-4E11-A76B-05D7F3F38B29}" type="pres">
      <dgm:prSet presAssocID="{9E7C11BE-BFFD-4453-8512-1D0CBDDFF9FE}" presName="Parent2" presStyleLbl="revTx" presStyleIdx="1" presStyleCnt="3" custLinFactNeighborX="-13141">
        <dgm:presLayoutVars>
          <dgm:chMax val="1"/>
          <dgm:chPref val="1"/>
          <dgm:bulletEnabled val="1"/>
        </dgm:presLayoutVars>
      </dgm:prSet>
      <dgm:spPr/>
    </dgm:pt>
    <dgm:pt modelId="{566DFA11-6E96-47F0-934E-093777726498}" type="pres">
      <dgm:prSet presAssocID="{7F533D40-572F-4F74-9B15-956301799750}" presName="Accent3" presStyleCnt="0"/>
      <dgm:spPr/>
    </dgm:pt>
    <dgm:pt modelId="{8CEDDF42-3F79-4D22-82C7-301C0AC58883}" type="pres">
      <dgm:prSet presAssocID="{7F533D40-572F-4F74-9B15-956301799750}" presName="Accent" presStyleLbl="node1" presStyleIdx="2" presStyleCnt="3" custLinFactNeighborX="-8500"/>
      <dgm:spPr/>
    </dgm:pt>
    <dgm:pt modelId="{51D2CB5A-199E-4FAE-A5CA-5920A7A38078}" type="pres">
      <dgm:prSet presAssocID="{7F533D40-572F-4F74-9B15-956301799750}" presName="Parent3" presStyleLbl="revTx" presStyleIdx="2" presStyleCnt="3" custLinFactNeighborX="-13141">
        <dgm:presLayoutVars>
          <dgm:chMax val="1"/>
          <dgm:chPref val="1"/>
          <dgm:bulletEnabled val="1"/>
        </dgm:presLayoutVars>
      </dgm:prSet>
      <dgm:spPr/>
    </dgm:pt>
  </dgm:ptLst>
  <dgm:cxnLst>
    <dgm:cxn modelId="{D74E4108-B088-4E6F-9606-7666B415C6BE}" srcId="{42CBC0C4-5AEB-4840-A1E4-2A11B0C1E78E}" destId="{7F533D40-572F-4F74-9B15-956301799750}" srcOrd="2" destOrd="0" parTransId="{ED2DB8B1-27F7-4405-BE84-3B4A4809FE87}" sibTransId="{BA0351E3-7AB5-46C0-B7A7-93144A47AF74}"/>
    <dgm:cxn modelId="{AB92451F-B653-4F7F-B2F4-0CAF3CF70A6E}" srcId="{42CBC0C4-5AEB-4840-A1E4-2A11B0C1E78E}" destId="{9E7C11BE-BFFD-4453-8512-1D0CBDDFF9FE}" srcOrd="1" destOrd="0" parTransId="{65D7E730-24A0-4C1B-87F3-F94ECB40EA1A}" sibTransId="{E2A769A2-268F-447D-8394-54AC2E8D7264}"/>
    <dgm:cxn modelId="{2CDCB34B-E005-46EB-857E-25115B8C2AE6}" type="presOf" srcId="{19735389-6927-4D59-9BE1-B6F5B83AC3EF}" destId="{3396514A-DDCA-4A91-8C56-156238384D32}" srcOrd="0" destOrd="0" presId="urn:microsoft.com/office/officeart/2009/layout/CircleArrowProcess"/>
    <dgm:cxn modelId="{3665494D-5D39-44F8-8DF5-2A57F6F89672}" type="presOf" srcId="{7F533D40-572F-4F74-9B15-956301799750}" destId="{51D2CB5A-199E-4FAE-A5CA-5920A7A38078}" srcOrd="0" destOrd="0" presId="urn:microsoft.com/office/officeart/2009/layout/CircleArrowProcess"/>
    <dgm:cxn modelId="{3B5CA960-0820-49D3-9F6E-C946FF70BCE4}" type="presOf" srcId="{42CBC0C4-5AEB-4840-A1E4-2A11B0C1E78E}" destId="{3CBE0990-BD6B-4287-9A92-852E8CBBDA68}" srcOrd="0" destOrd="0" presId="urn:microsoft.com/office/officeart/2009/layout/CircleArrowProcess"/>
    <dgm:cxn modelId="{79591D95-993D-4C75-A766-D7D275D4ACDF}" srcId="{42CBC0C4-5AEB-4840-A1E4-2A11B0C1E78E}" destId="{19735389-6927-4D59-9BE1-B6F5B83AC3EF}" srcOrd="0" destOrd="0" parTransId="{69E2D6BC-5BD7-472F-8ACA-BD897E8B534C}" sibTransId="{1E12172D-01F2-4BD4-A714-76D9983EDA3B}"/>
    <dgm:cxn modelId="{28B46BD0-172C-47D9-B6D6-7B2A2B9EBA8C}" type="presOf" srcId="{9E7C11BE-BFFD-4453-8512-1D0CBDDFF9FE}" destId="{82A9C92A-F58A-4E11-A76B-05D7F3F38B29}" srcOrd="0" destOrd="0" presId="urn:microsoft.com/office/officeart/2009/layout/CircleArrowProcess"/>
    <dgm:cxn modelId="{C84A7C5F-AC09-4C47-A2F6-7F1FB4BFAEC6}" type="presParOf" srcId="{3CBE0990-BD6B-4287-9A92-852E8CBBDA68}" destId="{FDED5AEB-5403-4D15-A018-C2EA8BF79AF8}" srcOrd="0" destOrd="0" presId="urn:microsoft.com/office/officeart/2009/layout/CircleArrowProcess"/>
    <dgm:cxn modelId="{7DBEB87A-B20E-4BA6-9842-40E6179A70C6}" type="presParOf" srcId="{FDED5AEB-5403-4D15-A018-C2EA8BF79AF8}" destId="{AAA29D00-120B-4274-B4E5-912D862A3642}" srcOrd="0" destOrd="0" presId="urn:microsoft.com/office/officeart/2009/layout/CircleArrowProcess"/>
    <dgm:cxn modelId="{5AF71A2D-F4D1-45CC-83AB-87A4D60AC0C9}" type="presParOf" srcId="{3CBE0990-BD6B-4287-9A92-852E8CBBDA68}" destId="{3396514A-DDCA-4A91-8C56-156238384D32}" srcOrd="1" destOrd="0" presId="urn:microsoft.com/office/officeart/2009/layout/CircleArrowProcess"/>
    <dgm:cxn modelId="{A574F9E0-BD9A-4900-960B-1C6EDC9C5C66}" type="presParOf" srcId="{3CBE0990-BD6B-4287-9A92-852E8CBBDA68}" destId="{194F57D6-171F-46B1-BFDE-BB50CCA073DD}" srcOrd="2" destOrd="0" presId="urn:microsoft.com/office/officeart/2009/layout/CircleArrowProcess"/>
    <dgm:cxn modelId="{55C1B761-21D7-4AF2-AB48-030244820AB3}" type="presParOf" srcId="{194F57D6-171F-46B1-BFDE-BB50CCA073DD}" destId="{7615EE57-0050-445C-917F-1F4F976A9E47}" srcOrd="0" destOrd="0" presId="urn:microsoft.com/office/officeart/2009/layout/CircleArrowProcess"/>
    <dgm:cxn modelId="{71FCC48F-7492-4ACD-A7FB-B6425293C5F8}" type="presParOf" srcId="{3CBE0990-BD6B-4287-9A92-852E8CBBDA68}" destId="{82A9C92A-F58A-4E11-A76B-05D7F3F38B29}" srcOrd="3" destOrd="0" presId="urn:microsoft.com/office/officeart/2009/layout/CircleArrowProcess"/>
    <dgm:cxn modelId="{261BBB49-FCE7-4C7A-A908-47AD989D42D9}" type="presParOf" srcId="{3CBE0990-BD6B-4287-9A92-852E8CBBDA68}" destId="{566DFA11-6E96-47F0-934E-093777726498}" srcOrd="4" destOrd="0" presId="urn:microsoft.com/office/officeart/2009/layout/CircleArrowProcess"/>
    <dgm:cxn modelId="{2ECC9AD2-CBEB-4A86-9636-7AC5D79AC945}" type="presParOf" srcId="{566DFA11-6E96-47F0-934E-093777726498}" destId="{8CEDDF42-3F79-4D22-82C7-301C0AC58883}" srcOrd="0" destOrd="0" presId="urn:microsoft.com/office/officeart/2009/layout/CircleArrowProcess"/>
    <dgm:cxn modelId="{E8E0DAD1-0EDD-444D-BB48-130F45860B96}" type="presParOf" srcId="{3CBE0990-BD6B-4287-9A92-852E8CBBDA68}" destId="{51D2CB5A-199E-4FAE-A5CA-5920A7A38078}"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29D00-120B-4274-B4E5-912D862A3642}">
      <dsp:nvSpPr>
        <dsp:cNvPr id="0" name=""/>
        <dsp:cNvSpPr/>
      </dsp:nvSpPr>
      <dsp:spPr>
        <a:xfrm>
          <a:off x="1255885" y="0"/>
          <a:ext cx="2172620" cy="217295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96514A-DDCA-4A91-8C56-156238384D32}">
      <dsp:nvSpPr>
        <dsp:cNvPr id="0" name=""/>
        <dsp:cNvSpPr/>
      </dsp:nvSpPr>
      <dsp:spPr>
        <a:xfrm>
          <a:off x="1735971" y="784501"/>
          <a:ext cx="1207283" cy="60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Prevent</a:t>
          </a:r>
        </a:p>
      </dsp:txBody>
      <dsp:txXfrm>
        <a:off x="1735971" y="784501"/>
        <a:ext cx="1207283" cy="603497"/>
      </dsp:txXfrm>
    </dsp:sp>
    <dsp:sp modelId="{7615EE57-0050-445C-917F-1F4F976A9E47}">
      <dsp:nvSpPr>
        <dsp:cNvPr id="0" name=""/>
        <dsp:cNvSpPr/>
      </dsp:nvSpPr>
      <dsp:spPr>
        <a:xfrm>
          <a:off x="652448" y="1248521"/>
          <a:ext cx="2172620" cy="2172951"/>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A9C92A-F58A-4E11-A76B-05D7F3F38B29}">
      <dsp:nvSpPr>
        <dsp:cNvPr id="0" name=""/>
        <dsp:cNvSpPr/>
      </dsp:nvSpPr>
      <dsp:spPr>
        <a:xfrm>
          <a:off x="1134981" y="2040244"/>
          <a:ext cx="1207283" cy="60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Detect</a:t>
          </a:r>
        </a:p>
      </dsp:txBody>
      <dsp:txXfrm>
        <a:off x="1134981" y="2040244"/>
        <a:ext cx="1207283" cy="603497"/>
      </dsp:txXfrm>
    </dsp:sp>
    <dsp:sp modelId="{8CEDDF42-3F79-4D22-82C7-301C0AC58883}">
      <dsp:nvSpPr>
        <dsp:cNvPr id="0" name=""/>
        <dsp:cNvSpPr/>
      </dsp:nvSpPr>
      <dsp:spPr>
        <a:xfrm>
          <a:off x="1410371" y="2646450"/>
          <a:ext cx="1866617" cy="1867365"/>
        </a:xfrm>
        <a:prstGeom prst="blockArc">
          <a:avLst>
            <a:gd name="adj1" fmla="val 13500000"/>
            <a:gd name="adj2" fmla="val 10800000"/>
            <a:gd name="adj3" fmla="val 1274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D2CB5A-199E-4FAE-A5CA-5920A7A38078}">
      <dsp:nvSpPr>
        <dsp:cNvPr id="0" name=""/>
        <dsp:cNvSpPr/>
      </dsp:nvSpPr>
      <dsp:spPr>
        <a:xfrm>
          <a:off x="1738827" y="3297793"/>
          <a:ext cx="1207283" cy="60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Respond</a:t>
          </a:r>
        </a:p>
      </dsp:txBody>
      <dsp:txXfrm>
        <a:off x="1738827" y="3297793"/>
        <a:ext cx="1207283" cy="603497"/>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5/26/21 3:46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5/26/21 3:46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azure/security-center/alerts-reference#intention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zure.microsoft.com/en-us/services/security-cente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security-center/tutorial-security-policy"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docs.microsoft.com/en-us/azure/security-center/security-center-policy-definitions"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security-center/recommendations-referenc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security-center/azure-defend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security-center/secure-score-security-control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security-center/security-center-just-in-time#attack-scenario"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docs.microsoft.com/en-us/azure/security-center/alerts-reference" TargetMode="External"/><Relationship Id="rId4" Type="http://schemas.openxmlformats.org/officeDocument/2006/relationships/hyperlink" Target="https://docs.microsoft.com/en-us/azure/bastion/bastion-overview"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security-center/security-center-just-in-tim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azure/sentinel/overview#workbook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zure/sentinel/create-incidents-from-alert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azure/sentinel/overview#security-automation--orchestration"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docs.microsoft.com/en-us/azure/sentinel/tutorial-respond-threats-playbook"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security-center/security-center-partner-integration#exporting-data-to-a-sie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azure/sentinel/huntin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aka.ms/asicommunity"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azure-monitor/platform/data-platform-metric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cs.microsoft.com/en-us/azure/azure-monitor/platform/data-platform-log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azure-monitor/learn/quick-create-workspac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azure-monitor/platform/log-analytics-agen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azure-monitor/platform/alerts-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azure-monitor/platform/diagnostic-setting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microsoft.com/en-us/azure/azure-monitor/platform/activity-logs-overview"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5/26/21 3:46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Segoe UI Semilight"/>
                <a:cs typeface="Segoe UI Semilight"/>
              </a:rPr>
              <a:t>For students who may be new to Azure or are struggling with the labs consider having them use their lab time going through the Learn modules instead.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latin typeface="Segoe UI Semilight"/>
              <a:cs typeface="Segoe UI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Segoe UI Semilight"/>
                <a:cs typeface="Segoe UI Semilight"/>
              </a:rPr>
              <a:t>(docs.microsoft.com/Learn)</a:t>
            </a:r>
          </a:p>
          <a:p>
            <a:pPr marL="171450" indent="-171450">
              <a:buFont typeface="Arial" panose="020B0604020202020204" pitchFamily="34" charset="0"/>
              <a:buChar char="•"/>
            </a:pPr>
            <a:r>
              <a:rPr lang="en-US" sz="900" dirty="0">
                <a:cs typeface="Segoe UI Light"/>
              </a:rPr>
              <a:t>Analyze your Azure infrastructure by using Azure Monitor logs - https://docs.microsoft.com/en-us/learn/modules/analyze-infrastructure-with-azure-monitor-logs/</a:t>
            </a:r>
          </a:p>
          <a:p>
            <a:pPr marL="171450" indent="-171450">
              <a:buFont typeface="Arial" panose="020B0604020202020204" pitchFamily="34" charset="0"/>
              <a:buChar char="•"/>
            </a:pPr>
            <a:r>
              <a:rPr lang="en-US" sz="900" dirty="0">
                <a:cs typeface="Segoe UI Light"/>
              </a:rPr>
              <a:t>Manage security operations in Azure - https://docs.microsoft.com/en-us/learn/paths/manage-security-operations/</a:t>
            </a:r>
          </a:p>
          <a:p>
            <a:pPr marL="171450" indent="-171450">
              <a:buFont typeface="Arial" panose="020B0604020202020204" pitchFamily="34" charset="0"/>
              <a:buChar char="•"/>
            </a:pPr>
            <a:r>
              <a:rPr lang="en-US" sz="900" dirty="0">
                <a:cs typeface="Segoe UI Light"/>
              </a:rPr>
              <a:t>Design a holistic monitoring strategy on Azure - https://docs.microsoft.com/en-us/learn/modules/design-monitoring-strategy-on-azure/</a:t>
            </a:r>
          </a:p>
          <a:p>
            <a:pPr marL="171450" indent="-171450">
              <a:buFont typeface="Arial" panose="020B0604020202020204" pitchFamily="34" charset="0"/>
              <a:buChar char="•"/>
            </a:pPr>
            <a:r>
              <a:rPr lang="en-US" sz="900" dirty="0">
                <a:cs typeface="Segoe UI Light"/>
              </a:rPr>
              <a:t>Monitor and report on security events in Azure AD - https://docs.microsoft.com/en-us/learn/modules/monitor-report-aad-security-events/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419623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5/26/21 3:46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107000"/>
              </a:lnSpc>
              <a:spcBef>
                <a:spcPts val="200"/>
              </a:spcBef>
              <a:spcAft>
                <a:spcPts val="0"/>
              </a:spcAft>
              <a:buClrTx/>
              <a:buSzTx/>
              <a:buFontTx/>
              <a:buNone/>
              <a:tabLst/>
              <a:defRPr/>
            </a:pPr>
            <a:r>
              <a:rPr lang="en-US"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t>Manage security operations (25-30%)</a:t>
            </a:r>
          </a:p>
          <a:p>
            <a:pPr marL="0" marR="0">
              <a:lnSpc>
                <a:spcPct val="107000"/>
              </a:lnSpc>
              <a:spcBef>
                <a:spcPts val="200"/>
              </a:spcBef>
              <a:spcAft>
                <a:spcPts val="0"/>
              </a:spcAft>
            </a:pP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Monitor security by using Azure Security Center</a:t>
            </a: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Evaluate vulnerability scans from Azure Security Center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Just in Time VM access by using Azure Security Center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centralized policy management by using Azure Security Center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compliance policies and evaluate for compliance by using Azure Security Center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31923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Intentions - </a:t>
            </a:r>
            <a:r>
              <a:rPr lang="en-US" dirty="0">
                <a:hlinkClick r:id="rId3"/>
              </a:rPr>
              <a:t>https://docs.microsoft.com/en-us/azure/security-center/alerts-reference#intentions</a:t>
            </a:r>
            <a:endParaRPr lang="en-US" dirty="0"/>
          </a:p>
          <a:p>
            <a:endParaRPr lang="en-US" dirty="0"/>
          </a:p>
          <a:p>
            <a:r>
              <a:rPr lang="en-US" dirty="0"/>
              <a:t>Reconnaissance: The observation stage where attackers assess your network and services to identify possible targets and techniques to gain entry.</a:t>
            </a:r>
          </a:p>
          <a:p>
            <a:r>
              <a:rPr lang="en-US" dirty="0"/>
              <a:t>Intrusion: Attackers use knowledge gained in the reconnaissance phase to get access to a part of your network. This often involves exploring a flaw or security hole.</a:t>
            </a:r>
          </a:p>
          <a:p>
            <a:r>
              <a:rPr lang="en-US" dirty="0"/>
              <a:t>Exploitation: This phase involves exploiting vulnerabilities and inserting malicious code onto the system to get more access.</a:t>
            </a:r>
          </a:p>
          <a:p>
            <a:r>
              <a:rPr lang="en-US" dirty="0"/>
              <a:t>Privilege Escalation: Attackers often try to gain administrative access to compromised systems so they can get access to more critical data and move into other connected systems.</a:t>
            </a:r>
          </a:p>
          <a:p>
            <a:r>
              <a:rPr lang="en-US" dirty="0"/>
              <a:t>Lateral Movement: This is the act of moving laterally to connected servers and gain greater access to potential data.</a:t>
            </a:r>
          </a:p>
          <a:p>
            <a:r>
              <a:rPr lang="en-US" dirty="0"/>
              <a:t>Obfuscation / Anti-forensics: To successfully pull off a cyberattack, attackers need to cover their entry. They will often compromise data and clear audit logs to try to prevent detection by any security team.</a:t>
            </a:r>
          </a:p>
          <a:p>
            <a:r>
              <a:rPr lang="en-US" dirty="0"/>
              <a:t>Denial of Service: This phase involves disruption of normal access for users and systems to keep the attack from being monitored, tracked, or blocked.</a:t>
            </a:r>
          </a:p>
          <a:p>
            <a:r>
              <a:rPr lang="en-US" dirty="0"/>
              <a:t>Exfiltration: The final extraction stage: getting valuable data out of the compromised systems.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371654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Security Center - </a:t>
            </a:r>
            <a:r>
              <a:rPr lang="en-US" dirty="0">
                <a:hlinkClick r:id="rId3"/>
              </a:rPr>
              <a:t>https://azure.microsoft.com/en-us/services/security-center/</a:t>
            </a:r>
            <a:endParaRPr lang="en-US" dirty="0"/>
          </a:p>
          <a:p>
            <a:endParaRPr lang="en-US" dirty="0"/>
          </a:p>
          <a:p>
            <a:r>
              <a:rPr lang="en-US" dirty="0"/>
              <a:t>Azure Security Center provides you with a centralized view of your Azure resources and their active security state. It provides integrated security monitoring and policy management across your Azure subscriptions, helps detect threats that might otherwise go unnoticed, and works with a broad ecosystem of security solutions. These solutions are delivered through the following capabilities:</a:t>
            </a:r>
          </a:p>
          <a:p>
            <a:r>
              <a:rPr lang="en-US" dirty="0"/>
              <a:t>• Prevention. Security Center monitors the state of your Azure resources based on how you configure the security policies for your organization, applications, and data.</a:t>
            </a:r>
          </a:p>
          <a:p>
            <a:r>
              <a:rPr lang="en-US" dirty="0"/>
              <a:t>• Detection. Security Center automatically collects and analyzes security data from your Azure resources; the network; and partner solutions, like antimalware and firewalls. It takes advantage of global threat intelligence from Microsoft products and services, the Microsoft Digital Crimes Unit, the Microsoft Security Response Center, and external feeds.</a:t>
            </a:r>
          </a:p>
          <a:p>
            <a:r>
              <a:rPr lang="en-US" dirty="0"/>
              <a:t>• Response. Security Center provides you with prioritized security and incident alerts. It offers insights into the source of an attack and any impacted resources along with suggestions for how to stop the current attack and help prevent future attacks.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424928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with security policies - </a:t>
            </a:r>
            <a:r>
              <a:rPr lang="en-US" dirty="0">
                <a:hlinkClick r:id="rId3"/>
              </a:rPr>
              <a:t>https://docs.microsoft.com/en-us/azure/security-center/tutorial-security-policy</a:t>
            </a:r>
            <a:endParaRPr lang="en-US" dirty="0"/>
          </a:p>
          <a:p>
            <a:r>
              <a:rPr lang="en-US" dirty="0"/>
              <a:t>Azure security policies monitored by Security Center - </a:t>
            </a:r>
            <a:r>
              <a:rPr lang="en-US" dirty="0">
                <a:hlinkClick r:id="rId4"/>
              </a:rPr>
              <a:t>https://docs.microsoft.com/en-us/azure/security-center/security-center-policy-definitions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447738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Security Recommendations - Reference Guide - </a:t>
            </a:r>
            <a:r>
              <a:rPr lang="en-US" dirty="0">
                <a:hlinkClick r:id="rId3"/>
              </a:rPr>
              <a:t>https://docs.microsoft.com/en-us/azure/security-center/recommendations-reference</a:t>
            </a:r>
            <a:endParaRPr lang="en-US" dirty="0"/>
          </a:p>
          <a:p>
            <a:endParaRPr lang="en-US" dirty="0"/>
          </a:p>
          <a:p>
            <a:r>
              <a:rPr lang="en-US" dirty="0"/>
              <a:t>Take a few minutes to review the different recommendations in the Reference Guide or in the Portal.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By default, all prevention policies are turned on. Prevention policies and recommendations are tied to each other. In other words, if you enable a prevention policy, such as OS vulnerabilities, that enables recommendations for that policy. In most situations, you want to enable all policies even though some might be more important to you than others, depending on the Azure resource you’ve deployed.</a:t>
            </a:r>
            <a:endParaRPr lang="bs-Latn-BA" sz="882" kern="120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following is a generated list of the types of recommendations. The recommendations help provide full visibility into the security health of your environment.</a:t>
            </a:r>
            <a:endParaRPr lang="en-US" sz="850" dirty="0">
              <a:latin typeface="Segoe UI Light"/>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004540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Source - </a:t>
            </a:r>
            <a:r>
              <a:rPr lang="en-US" dirty="0">
                <a:hlinkClick r:id="rId3"/>
              </a:rPr>
              <a:t>Overview of Azure Defender and the available plans | Microsoft Docs</a:t>
            </a:r>
            <a:endParaRPr lang="en-US" b="0" i="0" dirty="0">
              <a:effectLst/>
              <a:latin typeface="Segoe UI" panose="020B0502040204020203" pitchFamily="34" charset="0"/>
            </a:endParaRP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Enabling Azure Defender extends the capabilities of Security Center to workloads running in private and other public clouds, providing unified security management and threat protection across your hybrid cloud workloads.</a:t>
            </a:r>
          </a:p>
          <a:p>
            <a:pPr marL="171450" indent="-171450" algn="l">
              <a:buFont typeface="Arial" panose="020B0604020202020204" pitchFamily="34" charset="0"/>
              <a:buChar char="•"/>
            </a:pPr>
            <a:r>
              <a:rPr lang="en-US" b="0" i="0" dirty="0">
                <a:effectLst/>
                <a:latin typeface="Segoe UI" panose="020B0502040204020203" pitchFamily="34" charset="0"/>
              </a:rPr>
              <a:t>Microsoft Defender for Endpoint - Azure Defender for servers includes Microsoft Defender for Endpoint for comprehensive endpoint detection and response (EDR). Learn more about the benefits of using Microsoft Defender for Endpoint together with Azure Defender in Use Security Center's integrated EDR solution.</a:t>
            </a:r>
          </a:p>
          <a:p>
            <a:pPr marL="171450" indent="-171450" algn="l">
              <a:buFont typeface="Arial" panose="020B0604020202020204" pitchFamily="34" charset="0"/>
              <a:buChar char="•"/>
            </a:pPr>
            <a:r>
              <a:rPr lang="en-US" b="0" i="0" dirty="0">
                <a:effectLst/>
                <a:latin typeface="Segoe UI" panose="020B0502040204020203" pitchFamily="34" charset="0"/>
              </a:rPr>
              <a:t>Vulnerability scanning for virtual machines and container registries - Easily deploy a scanner to all of your virtual machines that provides the industry's most advanced solution for vulnerability management. View, investigate, and remediate the findings directly within Security Center.</a:t>
            </a:r>
          </a:p>
          <a:p>
            <a:pPr marL="171450" indent="-171450" algn="l">
              <a:buFont typeface="Arial" panose="020B0604020202020204" pitchFamily="34" charset="0"/>
              <a:buChar char="•"/>
            </a:pPr>
            <a:r>
              <a:rPr lang="en-US" b="0" i="0" dirty="0">
                <a:effectLst/>
                <a:latin typeface="Segoe UI" panose="020B0502040204020203" pitchFamily="34" charset="0"/>
              </a:rPr>
              <a:t>Hybrid security – Get a unified view of security across all of your on-premises and cloud workloads. Apply security policies and continuously assess the security of your hybrid cloud workloads to ensure compliance with security standards. Collect, search, and analyze security data from multiple sources, including firewalls and other partner solutions.</a:t>
            </a:r>
          </a:p>
          <a:p>
            <a:pPr marL="171450" indent="-171450" algn="l">
              <a:buFont typeface="Arial" panose="020B0604020202020204" pitchFamily="34" charset="0"/>
              <a:buChar char="•"/>
            </a:pPr>
            <a:r>
              <a:rPr lang="en-US" b="0" i="0" dirty="0">
                <a:effectLst/>
                <a:latin typeface="Segoe UI" panose="020B0502040204020203" pitchFamily="34" charset="0"/>
              </a:rPr>
              <a:t>Threat protection alerts - Advanced behavioral analytics and the Microsoft Intelligent Security Graph provide an edge over evolving cyber-attacks. Built-in behavioral analytics and machine learning can identify attacks and zero-day exploits. Monitor networks, machines, and cloud services for incoming attacks and post-breach activity. Streamline investigation with interactive tools and contextual threat intelligence.</a:t>
            </a:r>
          </a:p>
          <a:p>
            <a:pPr marL="171450" indent="-171450" algn="l">
              <a:buFont typeface="Arial" panose="020B0604020202020204" pitchFamily="34" charset="0"/>
              <a:buChar char="•"/>
            </a:pPr>
            <a:r>
              <a:rPr lang="en-US" b="0" i="0" dirty="0">
                <a:effectLst/>
                <a:latin typeface="Segoe UI" panose="020B0502040204020203" pitchFamily="34" charset="0"/>
              </a:rPr>
              <a:t>Access and application controls (AAC) - Block malware and other unwanted applications by applying machine learning powered recommendations adapted to your specific workloads to create allow and deny lists. Reduce the network attack surface with just-in-time, controlled access to management ports on Azure VMs. AAC drastically reduces exposure to brute force and other network attacks.</a:t>
            </a:r>
          </a:p>
          <a:p>
            <a:pPr marL="171450" indent="-171450" algn="l">
              <a:buFont typeface="Arial" panose="020B0604020202020204" pitchFamily="34" charset="0"/>
              <a:buChar char="•"/>
            </a:pPr>
            <a:r>
              <a:rPr lang="en-US" b="0" i="0" dirty="0">
                <a:effectLst/>
                <a:latin typeface="Segoe UI" panose="020B0502040204020203" pitchFamily="34" charset="0"/>
              </a:rPr>
              <a:t>Container security features - Benefit from vulnerability management and real-time threat protection on your containerized environments. When enabling the Azure Defender for container registries, it may take up to 12 </a:t>
            </a:r>
            <a:r>
              <a:rPr lang="en-US" b="0" i="0" dirty="0" err="1">
                <a:effectLst/>
                <a:latin typeface="Segoe UI" panose="020B0502040204020203" pitchFamily="34" charset="0"/>
              </a:rPr>
              <a:t>hrs</a:t>
            </a:r>
            <a:r>
              <a:rPr lang="en-US" b="0" i="0" dirty="0">
                <a:effectLst/>
                <a:latin typeface="Segoe UI" panose="020B0502040204020203" pitchFamily="34" charset="0"/>
              </a:rPr>
              <a:t> until all the features are enabled. Charges are based on the number of unique container images pushed to your connected registry. After an image has been scanned once, you won't be charged for it again unless it's modified and pushed once more.</a:t>
            </a:r>
          </a:p>
          <a:p>
            <a:pPr marL="171450" indent="-171450" algn="l">
              <a:buFont typeface="Arial" panose="020B0604020202020204" pitchFamily="34" charset="0"/>
              <a:buChar char="•"/>
            </a:pPr>
            <a:r>
              <a:rPr lang="en-US" b="0" i="0" dirty="0">
                <a:effectLst/>
                <a:latin typeface="Segoe UI" panose="020B0502040204020203" pitchFamily="34" charset="0"/>
              </a:rPr>
              <a:t>Breadth threat protection for resources connected to the Azure environment - Azure Defender includes Azure-native breadth threat protection for the Azure services common to all of your resources: Azure Resource Manager, Azure DNS, Azure network layer, and Azure Key Vault. Azure Defender has unique visibility into the Azure management layer and the Azure DNS layer, and can therefore protect cloud resources that are connected to those layers.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5/26/21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489880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Enhanced secure score (preview) in Azure Security Center - </a:t>
            </a:r>
            <a:r>
              <a:rPr lang="en-US" dirty="0">
                <a:hlinkClick r:id="rId3"/>
              </a:rPr>
              <a:t>https://docs.microsoft.com/en-us/azure/security-center/secure-score-security-controls</a:t>
            </a:r>
          </a:p>
          <a:p>
            <a:endParaRPr lang="en-US" sz="850" dirty="0">
              <a:latin typeface="Segoe UI Light"/>
              <a:cs typeface="Segoe UI Light"/>
            </a:endParaRPr>
          </a:p>
          <a:p>
            <a:r>
              <a:rPr lang="en-US" sz="850" dirty="0">
                <a:latin typeface="Segoe UI Light"/>
                <a:cs typeface="Segoe UI Light"/>
              </a:rPr>
              <a:t>To analyze how well one is protected from various threats, a security score would be very helpful. With so many services offering security benefits, it's often hard to know which what steps to take first to help secure and harden your workload. Azure Secure Score reviews your security recommendations and prioritizes them for you, so you know which recommendations to perform first. This helps you find the most serious security vulnerabilities so you can prioritize your investigation. Azure Secure Score helps you assess your workload security posture.</a:t>
            </a:r>
          </a:p>
          <a:p>
            <a:endParaRPr lang="en-US" sz="850" dirty="0">
              <a:latin typeface="Segoe UI Light"/>
              <a:cs typeface="Segoe UI Light"/>
            </a:endParaRPr>
          </a:p>
          <a:p>
            <a:r>
              <a:rPr lang="en-US" sz="850" b="1" dirty="0">
                <a:latin typeface="Segoe UI Light"/>
                <a:cs typeface="Segoe UI Light"/>
              </a:rPr>
              <a:t>Azure</a:t>
            </a:r>
            <a:r>
              <a:rPr lang="en-US" sz="850" dirty="0">
                <a:latin typeface="Segoe UI Light"/>
                <a:cs typeface="Segoe UI Light"/>
              </a:rPr>
              <a:t> </a:t>
            </a:r>
            <a:r>
              <a:rPr lang="en-US" sz="850" b="1" dirty="0">
                <a:latin typeface="Segoe UI Light"/>
                <a:cs typeface="Segoe UI Light"/>
              </a:rPr>
              <a:t>Security Score calculation</a:t>
            </a:r>
            <a:endParaRPr lang="en-US" sz="850" dirty="0">
              <a:latin typeface="Segoe UI Light"/>
              <a:cs typeface="Segoe UI Light"/>
            </a:endParaRPr>
          </a:p>
          <a:p>
            <a:endParaRPr lang="en-US" sz="850" b="1" dirty="0">
              <a:latin typeface="Segoe UI Light"/>
              <a:cs typeface="Segoe UI Light"/>
            </a:endParaRPr>
          </a:p>
          <a:p>
            <a:r>
              <a:rPr lang="en-US" sz="850" dirty="0">
                <a:latin typeface="Segoe UI Light"/>
                <a:cs typeface="Segoe UI Light"/>
              </a:rPr>
              <a:t>Security Center mimics the work of a security analyst, reviewing your security recommendations and applying advanced algorithms to determine how crucial each recommendation is. Security Center constantly reviews your active recommendations and calculates your secure score based on them. The score of a recommendation is derived from its severity and from security best practices that will affect your workload security the most.</a:t>
            </a:r>
          </a:p>
          <a:p>
            <a:r>
              <a:rPr lang="en-US" sz="850" dirty="0">
                <a:latin typeface="Segoe UI Light"/>
                <a:cs typeface="Segoe UI Light"/>
              </a:rPr>
              <a:t>Security Center also provides you with an overall secure score. </a:t>
            </a:r>
          </a:p>
          <a:p>
            <a:endParaRPr lang="en-US" sz="850" dirty="0">
              <a:cs typeface="Segoe UI Light"/>
            </a:endParaRPr>
          </a:p>
          <a:p>
            <a:r>
              <a:rPr lang="en-US" sz="850" dirty="0">
                <a:latin typeface="Segoe UI Light"/>
                <a:cs typeface="Segoe UI Light"/>
              </a:rPr>
              <a:t>The overall secure score is an accumulation of all your recommendation scores. You can view your overall secure score across your subscriptions or management groups, depending on what you select. The score varies based on the selected subscriptions and the active recommendations for those subscriptions.</a:t>
            </a:r>
          </a:p>
          <a:p>
            <a:endParaRPr lang="en-US" sz="850" dirty="0">
              <a:latin typeface="Segoe UI Light"/>
              <a:cs typeface="Segoe UI Light"/>
            </a:endParaRPr>
          </a:p>
          <a:p>
            <a:r>
              <a:rPr lang="en-US" sz="850" dirty="0">
                <a:latin typeface="Segoe UI Light"/>
                <a:cs typeface="Segoe UI Light"/>
              </a:rPr>
              <a:t>To check which recommendations, impact your secure score most, you can view the top three most impactful recommendations on the </a:t>
            </a:r>
            <a:r>
              <a:rPr lang="en-US" sz="850" b="1" dirty="0">
                <a:latin typeface="Segoe UI Light"/>
                <a:cs typeface="Segoe UI Light"/>
              </a:rPr>
              <a:t>Security Center</a:t>
            </a:r>
            <a:r>
              <a:rPr lang="en-US" sz="850" dirty="0">
                <a:latin typeface="Segoe UI Light"/>
                <a:cs typeface="Segoe UI Light"/>
              </a:rPr>
              <a:t> dashboard, or you can sort the recommendations on the </a:t>
            </a:r>
            <a:r>
              <a:rPr lang="en-US" sz="850" b="1" dirty="0">
                <a:latin typeface="Segoe UI Light"/>
                <a:cs typeface="Segoe UI Light"/>
              </a:rPr>
              <a:t>recommendations list</a:t>
            </a:r>
            <a:r>
              <a:rPr lang="en-US" sz="850" dirty="0">
                <a:latin typeface="Segoe UI Light"/>
                <a:cs typeface="Segoe UI Light"/>
              </a:rPr>
              <a:t> blade by using the </a:t>
            </a:r>
            <a:r>
              <a:rPr lang="en-US" sz="850" b="1" dirty="0">
                <a:latin typeface="Segoe UI Light"/>
                <a:cs typeface="Segoe UI Light"/>
              </a:rPr>
              <a:t>Secure score impact</a:t>
            </a:r>
            <a:r>
              <a:rPr lang="en-US" sz="850" dirty="0">
                <a:latin typeface="Segoe UI Light"/>
                <a:cs typeface="Segoe UI Light"/>
              </a:rPr>
              <a:t> column.</a:t>
            </a:r>
          </a:p>
          <a:p>
            <a:endParaRPr lang="en-US" sz="850" dirty="0">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507088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Attack Scenario - </a:t>
            </a:r>
            <a:r>
              <a:rPr lang="en-US" sz="2000" dirty="0">
                <a:hlinkClick r:id="rId3"/>
              </a:rPr>
              <a:t>https://docs.microsoft.com/en-us/azure/security-center/security-center-just-in-time#attack-scenario</a:t>
            </a:r>
            <a:endParaRPr lang="en-US" sz="2000" dirty="0"/>
          </a:p>
          <a:p>
            <a:endParaRPr lang="en-US" sz="20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When it comes to managing Azure VMs, administrators usually use Remote Desktop (for Windows) or Secure Shell (SSH) (for Linux) to remotely connect to and manage them.</a:t>
            </a:r>
            <a:endParaRPr lang="bs-Latn-BA"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initial method to get access to these VMs was Remote Desktop Protocol (RDP) brute-force attacks. A brute-force attack consists of checking all possible usernames or passwords until the correct one is found. (This isn’t the most sophisticated form of attack, but it’s relatively simple to perform and, given enough time, it works.)</a:t>
            </a:r>
            <a:endParaRPr lang="bs-Latn-BA"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To blunt RDP brute-force attacks, you can take multiple measures, such as:</a:t>
            </a:r>
            <a:endParaRPr lang="bs-Latn-BA"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Disabling the public IP address and using one of these connection methods:</a:t>
            </a:r>
            <a:endParaRPr lang="bs-Latn-BA" sz="900" kern="1200" dirty="0">
              <a:solidFill>
                <a:schemeClr val="tx1"/>
              </a:solidFill>
              <a:effectLst/>
              <a:latin typeface="Segoe UI Light" pitchFamily="34" charset="0"/>
              <a:ea typeface="+mn-ea"/>
              <a:cs typeface="+mn-cs"/>
            </a:endParaRPr>
          </a:p>
          <a:p>
            <a:pPr lvl="1"/>
            <a:r>
              <a:rPr lang="en-US" sz="900" kern="1200" dirty="0">
                <a:solidFill>
                  <a:schemeClr val="tx1"/>
                </a:solidFill>
                <a:effectLst/>
                <a:latin typeface="Segoe UI Light" pitchFamily="34" charset="0"/>
                <a:ea typeface="+mn-ea"/>
                <a:cs typeface="+mn-cs"/>
              </a:rPr>
              <a:t>Point-to-site virtual private network (VPN)</a:t>
            </a:r>
            <a:endParaRPr lang="bs-Latn-BA" sz="900" kern="1200" dirty="0">
              <a:solidFill>
                <a:schemeClr val="tx1"/>
              </a:solidFill>
              <a:effectLst/>
              <a:latin typeface="Segoe UI Light" pitchFamily="34" charset="0"/>
              <a:ea typeface="+mn-ea"/>
              <a:cs typeface="+mn-cs"/>
            </a:endParaRPr>
          </a:p>
          <a:p>
            <a:pPr lvl="1"/>
            <a:r>
              <a:rPr lang="en-US" sz="900" kern="1200" dirty="0">
                <a:solidFill>
                  <a:schemeClr val="tx1"/>
                </a:solidFill>
                <a:effectLst/>
                <a:latin typeface="Segoe UI Light" pitchFamily="34" charset="0"/>
                <a:ea typeface="+mn-ea"/>
                <a:cs typeface="+mn-cs"/>
              </a:rPr>
              <a:t>Site-to-site VPN</a:t>
            </a:r>
            <a:endParaRPr lang="bs-Latn-BA" sz="900" kern="1200" dirty="0">
              <a:solidFill>
                <a:schemeClr val="tx1"/>
              </a:solidFill>
              <a:effectLst/>
              <a:latin typeface="Segoe UI Light" pitchFamily="34" charset="0"/>
              <a:ea typeface="+mn-ea"/>
              <a:cs typeface="+mn-cs"/>
            </a:endParaRPr>
          </a:p>
          <a:p>
            <a:pPr lvl="1"/>
            <a:r>
              <a:rPr lang="en-US" sz="900" kern="1200" dirty="0">
                <a:solidFill>
                  <a:schemeClr val="tx1"/>
                </a:solidFill>
                <a:effectLst/>
                <a:latin typeface="Segoe UI Light" pitchFamily="34" charset="0"/>
                <a:ea typeface="+mn-ea"/>
                <a:cs typeface="+mn-cs"/>
              </a:rPr>
              <a:t>Azure ExpressRoute</a:t>
            </a:r>
          </a:p>
          <a:p>
            <a:pPr lvl="1"/>
            <a:r>
              <a:rPr lang="en-US" sz="900" kern="1200" dirty="0">
                <a:solidFill>
                  <a:schemeClr val="tx1"/>
                </a:solidFill>
                <a:effectLst/>
                <a:latin typeface="Segoe UI Light" pitchFamily="34" charset="0"/>
                <a:ea typeface="+mn-ea"/>
                <a:cs typeface="+mn-cs"/>
              </a:rPr>
              <a:t>Azure Bastion -- </a:t>
            </a:r>
            <a:r>
              <a:rPr lang="en-US" sz="2000" dirty="0">
                <a:hlinkClick r:id="rId4"/>
              </a:rPr>
              <a:t>Azure Bastion | Microsoft Docs</a:t>
            </a:r>
            <a:endParaRPr lang="bs-Latn-BA"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Requiring two-factor authentication</a:t>
            </a:r>
            <a:endParaRPr lang="bs-Latn-BA"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Using complex passwords</a:t>
            </a:r>
            <a:endParaRPr lang="bs-Latn-BA"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Limiting the amount of time that the ports are open </a:t>
            </a:r>
            <a:endParaRPr lang="bs-Latn-BA" sz="900" kern="1200" dirty="0">
              <a:solidFill>
                <a:schemeClr val="tx1"/>
              </a:solidFill>
              <a:effectLst/>
              <a:latin typeface="Segoe UI Light" pitchFamily="34" charset="0"/>
              <a:ea typeface="+mn-ea"/>
              <a:cs typeface="+mn-cs"/>
            </a:endParaRPr>
          </a:p>
          <a:p>
            <a:endParaRPr lang="en-US" dirty="0"/>
          </a:p>
          <a:p>
            <a:r>
              <a:rPr lang="en-US" dirty="0"/>
              <a:t>Common Attack Types reported by ASC - </a:t>
            </a:r>
            <a:r>
              <a:rPr lang="en-US" dirty="0">
                <a:hlinkClick r:id="rId5"/>
              </a:rPr>
              <a:t>Reference table for all security alerts in Azure Security Center | Microsoft Docs</a:t>
            </a:r>
            <a:endParaRPr lang="en-US" dirty="0"/>
          </a:p>
          <a:p>
            <a:r>
              <a:rPr lang="en-US" dirty="0"/>
              <a:t>MITRE </a:t>
            </a:r>
            <a:r>
              <a:rPr lang="en-US" dirty="0" err="1"/>
              <a:t>Att&amp;ck</a:t>
            </a:r>
            <a:r>
              <a:rPr lang="en-US" dirty="0"/>
              <a:t> Framework </a:t>
            </a:r>
            <a:r>
              <a:rPr lang="en-US"/>
              <a:t>-- </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466773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2400"/>
              </a:spcBef>
              <a:spcAft>
                <a:spcPts val="0"/>
              </a:spcAft>
            </a:pPr>
            <a:r>
              <a:rPr lang="en-US"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t>Manage security operations (25-30%)</a:t>
            </a:r>
          </a:p>
          <a:p>
            <a:pPr marL="0" marR="0">
              <a:lnSpc>
                <a:spcPct val="107000"/>
              </a:lnSpc>
              <a:spcBef>
                <a:spcPts val="200"/>
              </a:spcBef>
              <a:spcAft>
                <a:spcPts val="0"/>
              </a:spcAft>
            </a:pP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Monitor security by using Azure Monitor</a:t>
            </a: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Create and customize alerts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Monitor security logs by using  Azure Monitor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diagnostic logging and log retention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your management ports with just-in-time access - </a:t>
            </a:r>
            <a:r>
              <a:rPr lang="en-US" dirty="0">
                <a:hlinkClick r:id="rId3"/>
              </a:rPr>
              <a:t>https://docs.microsoft.com/en-us/azure/security-center/security-center-just-in-time</a:t>
            </a:r>
            <a:endParaRPr lang="en-US" dirty="0"/>
          </a:p>
          <a:p>
            <a:endParaRPr lang="en-US" dirty="0"/>
          </a:p>
          <a:p>
            <a:r>
              <a:rPr lang="en-US" sz="850" dirty="0">
                <a:latin typeface="Segoe UI Light"/>
                <a:cs typeface="Segoe UI Light"/>
              </a:rPr>
              <a:t>Azure Security Center implements the last method by using just-in-time (JIT) VM Access, which allows you to help secure remote access to one or more VMs. JIT VM Access reduces the exposure time of privileges and increases your visibility into the use of privileged accounts.</a:t>
            </a:r>
            <a:endParaRPr lang="bs-Latn-BA" sz="850">
              <a:latin typeface="Segoe UI Light"/>
              <a:cs typeface="Segoe UI Light"/>
            </a:endParaRPr>
          </a:p>
          <a:p>
            <a:endParaRPr lang="en-US" dirty="0"/>
          </a:p>
          <a:p>
            <a:r>
              <a:rPr lang="en-US" sz="850" dirty="0">
                <a:latin typeface="Segoe UI Light"/>
                <a:cs typeface="Segoe UI Light"/>
              </a:rPr>
              <a:t>When you enable JIT VM Access for your VMs, you can create a policy that determines the ports to help protect, how long ports should remain open, and the approved IP addresses that can access these ports. The policy helps you stay in control of what users can do when they request access. Requests are logged in the Azure activity log, so you can easily monitor and audit access. The policy will also help you quickly identify the existing VMs that have JIT VM Access enabled and the VMs where JIT VM Access is recommended.</a:t>
            </a:r>
          </a:p>
          <a:p>
            <a:endParaRPr lang="en-US" dirty="0">
              <a:solidFill>
                <a:srgbClr val="000000"/>
              </a:solidFill>
              <a:cs typeface="Segoe UI Light" pitchFamily="34" charset="0"/>
            </a:endParaRPr>
          </a:p>
          <a:p>
            <a:pPr algn="l">
              <a:buFont typeface="Arial" panose="020B0604020202020204" pitchFamily="34" charset="0"/>
              <a:buNone/>
            </a:pPr>
            <a:r>
              <a:rPr lang="en-US" sz="850" b="0" i="0" dirty="0">
                <a:solidFill>
                  <a:srgbClr val="171717"/>
                </a:solidFill>
                <a:effectLst/>
                <a:latin typeface="Segoe UI"/>
                <a:cs typeface="Segoe UI"/>
              </a:rPr>
              <a:t>Reasons that can cause a VM not to be recommended are:</a:t>
            </a:r>
          </a:p>
          <a:p>
            <a:pPr algn="l">
              <a:buFont typeface="Arial" panose="020B0604020202020204" pitchFamily="34" charset="0"/>
              <a:buNone/>
            </a:pPr>
            <a:r>
              <a:rPr lang="en-US" b="0" i="0" dirty="0">
                <a:solidFill>
                  <a:srgbClr val="171717"/>
                </a:solidFill>
                <a:effectLst/>
                <a:latin typeface="Segoe UI" panose="020B0502040204020203" pitchFamily="34" charset="0"/>
              </a:rPr>
              <a:t>Missing NSG - The just-in-time solution requires an NSG to be in place.</a:t>
            </a:r>
          </a:p>
          <a:p>
            <a:pPr algn="l">
              <a:buFont typeface="Arial" panose="020B0604020202020204" pitchFamily="34" charset="0"/>
              <a:buNone/>
            </a:pPr>
            <a:r>
              <a:rPr lang="en-US" b="0" i="0" dirty="0">
                <a:solidFill>
                  <a:srgbClr val="171717"/>
                </a:solidFill>
                <a:effectLst/>
                <a:latin typeface="Segoe UI" panose="020B0502040204020203" pitchFamily="34" charset="0"/>
              </a:rPr>
              <a:t>Classic VM - Security Center just-in-time VM access currently supports only VMs deployed through Azure Resource Manager. A classic deployment is not supported by the just-in-time solution.</a:t>
            </a:r>
          </a:p>
          <a:p>
            <a:pPr algn="l">
              <a:buFont typeface="Arial" panose="020B0604020202020204" pitchFamily="34" charset="0"/>
              <a:buNone/>
            </a:pPr>
            <a:r>
              <a:rPr lang="en-US" b="0" i="0" dirty="0">
                <a:solidFill>
                  <a:srgbClr val="171717"/>
                </a:solidFill>
                <a:effectLst/>
                <a:latin typeface="Segoe UI" panose="020B0502040204020203" pitchFamily="34" charset="0"/>
              </a:rPr>
              <a:t>Other - A VM is in this category if the just-in-time solution is turned off in the security policy of the subscription or the resource group, or if the VM is missing a public IP and doesn't have an NSG in place.</a:t>
            </a:r>
          </a:p>
          <a:p>
            <a:endParaRPr lang="en-US" dirty="0"/>
          </a:p>
          <a:p>
            <a:endParaRPr lang="en-US" sz="800" kern="1200" dirty="0">
              <a:solidFill>
                <a:schemeClr val="tx1"/>
              </a:solidFill>
              <a:effectLst/>
              <a:latin typeface="Segoe UI Light" pitchFamily="34" charset="0"/>
              <a:cs typeface="Segoe UI Light"/>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88932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virtual classroom consider having the students join you in doing the demonstrations. Or you could have someone share their screen and be coached through the demonstration. Consider which demonstrations to provide given your student’s interests and the labs they will be assigned.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188913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Segoe UI Semilight"/>
                <a:cs typeface="Segoe UI Semilight"/>
              </a:rPr>
              <a:t>For students who may be new to Azure or are struggling with the labs consider having them use their lab time going through the Learn modules instead.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latin typeface="Segoe UI Semilight"/>
              <a:cs typeface="Segoe UI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Segoe UI Semilight"/>
                <a:cs typeface="Segoe UI Semilight"/>
              </a:rPr>
              <a:t>(docs.microsoft.com/Learn)</a:t>
            </a:r>
          </a:p>
          <a:p>
            <a:pPr marL="171450" indent="-171450">
              <a:buFont typeface="Arial" panose="020B0604020202020204" pitchFamily="34" charset="0"/>
              <a:buChar char="•"/>
            </a:pPr>
            <a:r>
              <a:rPr lang="en-US" sz="900" dirty="0">
                <a:cs typeface="Segoe UI Light"/>
              </a:rPr>
              <a:t>Identify security threats with Azure Security Center - https://docs.microsoft.com/en-us/learn/modules/identify-threats-with-azure-security-center/</a:t>
            </a:r>
          </a:p>
          <a:p>
            <a:pPr marL="171450" indent="-171450">
              <a:buFont typeface="Arial" panose="020B0604020202020204" pitchFamily="34" charset="0"/>
              <a:buChar char="•"/>
            </a:pPr>
            <a:r>
              <a:rPr lang="en-US" sz="900" dirty="0">
                <a:cs typeface="Segoe UI Light"/>
              </a:rPr>
              <a:t>Resolve security threats with Azure Security Center - https://docs.microsoft.com/en-us/learn/modules/resolve-threats-with-azure-security-center</a:t>
            </a:r>
            <a:endParaRPr lang="en-US" dirty="0">
              <a:latin typeface="Segoe UI Semilight"/>
              <a:cs typeface="Segoe UI Semilight"/>
            </a:endParaRPr>
          </a:p>
          <a:p>
            <a:pPr marL="171450" indent="-171450">
              <a:buFont typeface="Arial" panose="020B0604020202020204" pitchFamily="34" charset="0"/>
              <a:buChar char="•"/>
            </a:pPr>
            <a:r>
              <a:rPr lang="en-US" sz="800" dirty="0">
                <a:cs typeface="Segoe UI Light"/>
              </a:rPr>
              <a:t>Protect your servers and VMs from brute-force and malware attacks with Azure Security Center - https://docs.microsoft.com/en-us/learn/modules/secure-vms-with-azure-security-center/</a:t>
            </a:r>
          </a:p>
          <a:p>
            <a:pPr marL="171450" indent="-171450">
              <a:buFont typeface="Arial" panose="020B0604020202020204" pitchFamily="34" charset="0"/>
              <a:buChar char="•"/>
            </a:pPr>
            <a:r>
              <a:rPr lang="en-US" sz="800" dirty="0">
                <a:cs typeface="Segoe UI Light"/>
              </a:rPr>
              <a:t>Top 5 security items to consider before pushing to production - https://docs.microsoft.com/en-us/learn/modules/top-5-security-items-to-consider/</a:t>
            </a:r>
          </a:p>
          <a:p>
            <a:endParaRPr lang="en-US" sz="800" dirty="0">
              <a:cs typeface="Segoe UI Light"/>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419623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5/26/21 3:47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2400"/>
              </a:spcBef>
              <a:spcAft>
                <a:spcPts val="0"/>
              </a:spcAft>
            </a:pPr>
            <a:r>
              <a:rPr lang="en-US"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t>Manage security operations (25-30%)</a:t>
            </a:r>
          </a:p>
          <a:p>
            <a:pPr marL="0" marR="0">
              <a:lnSpc>
                <a:spcPct val="107000"/>
              </a:lnSpc>
              <a:spcBef>
                <a:spcPts val="200"/>
              </a:spcBef>
              <a:spcAft>
                <a:spcPts val="0"/>
              </a:spcAft>
            </a:pP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Monitor security by using Azure Sentinel</a:t>
            </a: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Create and customize alerts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data sources to Azure Sentinel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Evaluate results from Azure Sentinel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a playbook for a security event by using Azure Sentinel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rabicPeriod"/>
              <a:tabLst>
                <a:tab pos="678180" algn="l"/>
              </a:tabLst>
            </a:pPr>
            <a:endParaRPr lang="en-US" sz="1100" b="1" dirty="0">
              <a:effectLst/>
              <a:latin typeface="Times New Roman"/>
              <a:ea typeface="Calibri" panose="020F0502020204030204" pitchFamily="34" charset="0"/>
              <a:cs typeface="Calibri"/>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cs typeface="Segoe UI Light" pitchFamily="34" charset="0"/>
              </a:rPr>
              <a:t>Azure Sentinel - https://docs.microsoft.com/en-us/azure/sentinel/overview</a:t>
            </a:r>
          </a:p>
          <a:p>
            <a:endParaRPr lang="en-US" dirty="0">
              <a:cs typeface="Segoe UI Light" pitchFamily="34" charset="0"/>
            </a:endParaRPr>
          </a:p>
          <a:p>
            <a:pPr marL="176213" indent="-176213">
              <a:buFont typeface="Arial" panose="020B0604020202020204" pitchFamily="34" charset="0"/>
              <a:buChar char="•"/>
            </a:pPr>
            <a:r>
              <a:rPr lang="en-US" sz="900" dirty="0"/>
              <a:t>Security Information Event Management (SIEM) </a:t>
            </a:r>
          </a:p>
          <a:p>
            <a:pPr marL="176213" indent="-176213">
              <a:buFont typeface="Arial" panose="020B0604020202020204" pitchFamily="34" charset="0"/>
              <a:buChar char="•"/>
            </a:pPr>
            <a:r>
              <a:rPr lang="en-US" sz="900" dirty="0"/>
              <a:t>Security Orchestration Automated Response (SOAR)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On-board Azure Sentinel - https://docs.microsoft.com/en-us/azure/sentinel/quickstart-onboard </a:t>
            </a:r>
          </a:p>
          <a:p>
            <a:r>
              <a:rPr lang="en-US" dirty="0"/>
              <a:t>Connect data sources - https://docs.microsoft.com/en-us/azure/sentinel/connect-data-sources</a:t>
            </a:r>
          </a:p>
          <a:p>
            <a:endParaRPr lang="en-US" dirty="0"/>
          </a:p>
          <a:p>
            <a:r>
              <a:rPr lang="en-US" dirty="0"/>
              <a:t>Instructor Note </a:t>
            </a:r>
            <a:r>
              <a:rPr lang="en-US" dirty="0">
                <a:sym typeface="Wingdings" panose="05000000000000000000" pitchFamily="2" charset="2"/>
              </a:rPr>
              <a:t> The number of connectors is growing on a regular basis.  Use this graphic as an example.</a:t>
            </a:r>
            <a:endParaRPr lang="en-US" dirty="0"/>
          </a:p>
          <a:p>
            <a:endParaRPr lang="en-US" dirty="0"/>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338707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Workbooks - </a:t>
            </a:r>
            <a:r>
              <a:rPr lang="en-US" sz="850" dirty="0">
                <a:latin typeface="Segoe UI Light"/>
                <a:cs typeface="Segoe UI Light"/>
                <a:hlinkClick r:id="rId3"/>
              </a:rPr>
              <a:t>https://docs.microsoft.com/en-us/azure/sentinel/overview#workbooks</a:t>
            </a:r>
            <a:r>
              <a:rPr lang="en-US" sz="850" dirty="0">
                <a:latin typeface="Segoe UI Light"/>
                <a:cs typeface="Segoe UI Light"/>
              </a:rPr>
              <a:t> </a:t>
            </a:r>
          </a:p>
          <a:p>
            <a:endParaRPr lang="en-US" sz="850" dirty="0">
              <a:latin typeface="Segoe UI Light"/>
              <a:cs typeface="Segoe UI Light"/>
            </a:endParaRPr>
          </a:p>
          <a:p>
            <a:r>
              <a:rPr lang="en-US" sz="850" dirty="0">
                <a:latin typeface="Segoe UI Light"/>
                <a:cs typeface="Segoe UI Light"/>
              </a:rPr>
              <a:t>Note to trainer </a:t>
            </a:r>
            <a:r>
              <a:rPr lang="en-US" sz="850" dirty="0">
                <a:latin typeface="Segoe UI Light"/>
                <a:cs typeface="Segoe UI Light"/>
                <a:sym typeface="Wingdings" panose="05000000000000000000" pitchFamily="2" charset="2"/>
              </a:rPr>
              <a:t> There are currently 90 templates available, however this number grows often.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60687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Automatically create incidents from Microsoft security alerts - </a:t>
            </a:r>
            <a:r>
              <a:rPr lang="en-US" sz="850" dirty="0">
                <a:latin typeface="Segoe UI Light"/>
                <a:cs typeface="Segoe UI Light"/>
                <a:hlinkClick r:id="rId3"/>
              </a:rPr>
              <a:t>https://docs.microsoft.com/en-us/azure/sentinel/create-incidents-from-alerts</a:t>
            </a:r>
            <a:r>
              <a:rPr lang="en-US" sz="850" dirty="0">
                <a:latin typeface="Segoe UI Light"/>
                <a:cs typeface="Segoe UI Light"/>
              </a:rPr>
              <a:t> </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954043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Security automation &amp; orchestration - </a:t>
            </a:r>
            <a:r>
              <a:rPr lang="en-AU" dirty="0">
                <a:hlinkClick r:id="rId3"/>
              </a:rPr>
              <a:t>https://docs.microsoft.com/en-us/azure/sentinel/overview#security-automation--orchestration</a:t>
            </a:r>
            <a:endParaRPr lang="en-AU"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Tutorial: Set up automated threat responses in Azure Sentinel </a:t>
            </a:r>
            <a:r>
              <a:rPr lang="en-US" b="1" i="0" dirty="0">
                <a:solidFill>
                  <a:srgbClr val="171717"/>
                </a:solidFill>
                <a:effectLst/>
                <a:latin typeface="Segoe UI" panose="020B0502040204020203" pitchFamily="34" charset="0"/>
              </a:rPr>
              <a:t>- </a:t>
            </a:r>
            <a:r>
              <a:rPr lang="en-US" dirty="0">
                <a:hlinkClick r:id="rId4"/>
              </a:rPr>
              <a:t>https://docs.microsoft.com/en-us/azure/sentinel/tutorial-respond-threats-playbook</a:t>
            </a:r>
            <a:endParaRPr lang="en-GB" sz="882" b="0" i="0" kern="1200" dirty="0">
              <a:solidFill>
                <a:schemeClr val="tx1"/>
              </a:solidFill>
              <a:effectLst/>
              <a:latin typeface="Segoe UI Light" pitchFamily="34" charset="0"/>
              <a:ea typeface="+mn-ea"/>
              <a:cs typeface="+mn-cs"/>
            </a:endParaRPr>
          </a:p>
          <a:p>
            <a:endParaRPr lang="en-GB"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Automate your common tasks and simplify security orchestration with playbooks that integrate with Azure services as well as your existing tools. Built on the foundation of Azure Logic Apps, Azure Sentinel's automation and orchestration solution provides a highly-extensible architecture that enables scalable automation as new technologies and threats emerge. To build playbooks with Azure Logic Apps, you can choose from a growing gallery of built-in playbooks. These include 200+ connectors for services such as Azure functions. The connectors allow you to apply any custom logic in code, ServiceNow, Jira, Zendesk, HTTP requests, Microsoft Teams, Slack, Windows Defender ATP, and Cloud App Security.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if you use the ServiceNow ticketing system, you can use the tools provided to use Azure Logic Apps to automate your workflows and open a ticket in ServiceNow each time a particular event is detected.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46851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1" dirty="0">
                <a:latin typeface="Segoe UI Light"/>
                <a:cs typeface="Segoe UI Light"/>
              </a:rPr>
              <a:t>Integrate security solutions in Azure Security Center - </a:t>
            </a:r>
            <a:r>
              <a:rPr lang="en-US" sz="850" dirty="0">
                <a:latin typeface="Segoe UI Light"/>
                <a:cs typeface="Segoe UI Light"/>
                <a:hlinkClick r:id="rId3"/>
              </a:rPr>
              <a:t>https://docs.microsoft.com/en-us/azure/security-center/security-center-partner-integration#exporting-data-to-a-siem</a:t>
            </a:r>
            <a:endParaRPr lang="en-US" dirty="0"/>
          </a:p>
          <a:p>
            <a:endParaRPr lang="en-US" sz="850" b="1" dirty="0">
              <a:cs typeface="Segoe UI Light"/>
            </a:endParaRPr>
          </a:p>
          <a:p>
            <a:r>
              <a:rPr lang="en-US" sz="850" dirty="0">
                <a:latin typeface="Segoe UI Light"/>
                <a:cs typeface="Segoe UI Light"/>
              </a:rPr>
              <a:t>Log Analytics and Alerts are covered in separate slides. SIEM is Security Information and Event Management.</a:t>
            </a:r>
          </a:p>
          <a:p>
            <a:endParaRPr lang="en-US" sz="850" dirty="0">
              <a:latin typeface="Segoe UI Light"/>
              <a:cs typeface="Segoe UI Light"/>
            </a:endParaRPr>
          </a:p>
          <a:p>
            <a:r>
              <a:rPr lang="en-US" sz="850" dirty="0">
                <a:latin typeface="Segoe UI Light"/>
                <a:cs typeface="Segoe UI Light"/>
              </a:rPr>
              <a:t>On the left side of the figure are the sources of monitoring data that populate these data stores. On the right side are the different functions that Azure Monitor performs with this collected data, such as analysis, alerting, and streaming to external systems.</a:t>
            </a:r>
          </a:p>
          <a:p>
            <a:endParaRPr lang="en-US" sz="850" dirty="0">
              <a:latin typeface="Segoe UI Light"/>
              <a:cs typeface="Segoe UI Light"/>
            </a:endParaRPr>
          </a:p>
          <a:p>
            <a:r>
              <a:rPr lang="en-US" sz="850" dirty="0">
                <a:latin typeface="Segoe UI Light"/>
                <a:cs typeface="Segoe UI Light"/>
              </a:rPr>
              <a:t>All data that Azure Monitor collects fits into one of two fundamental types: metrics or logs. Metrics are numerical values that describe aspects of a system at a point in time. They are lightweight and capable of supporting near-real-time scenarios. Logs contain different kinds of data organized into records with different sets of properties for each type. Logs store telemetry, such as events and traces, and performance data so that it can all be combined for analysis.</a:t>
            </a:r>
          </a:p>
          <a:p>
            <a:endParaRPr lang="en-US" sz="850" dirty="0">
              <a:latin typeface="Segoe UI Light"/>
              <a:cs typeface="Segoe UI Light"/>
            </a:endParaRPr>
          </a:p>
          <a:p>
            <a:r>
              <a:rPr lang="en-US" sz="850" dirty="0">
                <a:latin typeface="Segoe UI Light"/>
                <a:cs typeface="Segoe UI Light"/>
              </a:rPr>
              <a:t>For many Azure resources, you’ll find the data that Azure Monitor collects right in the resource’s Overview page in the Azure portal. Check out any virtual machine (VM). for example, and you'll notice several charts displaying performance metrics. Select any of the graphs to open the data in Metrics Explorer, which allows you to chart the values of multiple metrics over time. You can view the charts interactively or pin them to a dashboard to view them with other visualizations.</a:t>
            </a:r>
          </a:p>
          <a:p>
            <a:endParaRPr lang="en-US" sz="850" dirty="0">
              <a:cs typeface="Segoe UI Light"/>
            </a:endParaRPr>
          </a:p>
          <a:p>
            <a:endParaRPr lang="en-US" sz="850" dirty="0">
              <a:cs typeface="Segoe UI Light" pitchFamily="34" charset="0"/>
            </a:endParaRPr>
          </a:p>
          <a:p>
            <a:endParaRPr lang="en-US" dirty="0">
              <a:cs typeface="Segoe UI Light"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Hunt for threats with Azure Sentinel - </a:t>
            </a:r>
            <a:r>
              <a:rPr lang="en-US" sz="850" dirty="0">
                <a:latin typeface="Segoe UI Light"/>
                <a:cs typeface="Segoe UI Light"/>
                <a:hlinkClick r:id="rId3"/>
              </a:rPr>
              <a:t>https://docs.microsoft.com/en-us/azure/sentinel/hunting</a:t>
            </a:r>
            <a:endParaRPr lang="en-US" dirty="0"/>
          </a:p>
          <a:p>
            <a:endParaRPr lang="en-US" sz="850" dirty="0">
              <a:cs typeface="Segoe UI Light"/>
            </a:endParaRPr>
          </a:p>
          <a:p>
            <a:r>
              <a:rPr lang="en-US" sz="850" dirty="0">
                <a:latin typeface="Segoe UI Light"/>
                <a:cs typeface="Segoe UI Light"/>
              </a:rPr>
              <a:t>Community GitHub Repository </a:t>
            </a:r>
            <a:r>
              <a:rPr lang="en-US" sz="850" dirty="0">
                <a:latin typeface="Segoe UI Light"/>
                <a:cs typeface="Segoe UI Light"/>
                <a:hlinkClick r:id="rId4"/>
              </a:rPr>
              <a:t>https://aka.ms/asicommunity</a:t>
            </a:r>
            <a:endParaRPr lang="en-US" sz="850" dirty="0">
              <a:latin typeface="Segoe UI Light"/>
              <a:cs typeface="Segoe UI Light"/>
            </a:endParaRPr>
          </a:p>
          <a:p>
            <a:endParaRPr lang="en-US" sz="850" dirty="0">
              <a:cs typeface="Segoe UI Light"/>
            </a:endParaRPr>
          </a:p>
          <a:p>
            <a:endParaRPr lang="en-US" dirty="0">
              <a:cs typeface="Segoe UI Light" pitchFamily="34" charset="0"/>
            </a:endParaRPr>
          </a:p>
          <a:p>
            <a:endParaRPr lang="en-US" dirty="0">
              <a:cs typeface="Segoe UI Light"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9653705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Segoe UI Semilight"/>
                <a:cs typeface="Segoe UI Semilight"/>
              </a:rPr>
              <a:t>For students who may be new to Azure or are struggling with the labs consider having them use their lab time going through the Learn modules instead.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latin typeface="Segoe UI Semilight"/>
              <a:cs typeface="Segoe UI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latin typeface="Segoe UI Semilight"/>
                <a:cs typeface="Segoe UI Semilight"/>
              </a:rPr>
              <a:t>(docs.microsoft.com/Learn)</a:t>
            </a:r>
          </a:p>
          <a:p>
            <a:pPr lvl="1"/>
            <a:r>
              <a:rPr lang="en-US" sz="900" dirty="0"/>
              <a:t>Introduction to threat modeling - https://docs.microsoft.com/en-us/learn/modules/tm-introduction-to-threat-modeling/</a:t>
            </a:r>
          </a:p>
          <a:p>
            <a:pPr lvl="1"/>
            <a:r>
              <a:rPr lang="en-US" sz="900" dirty="0"/>
              <a:t>Use a framework to identify threats and find ways to reduce or eliminate risk - https://docs.microsoft.com/en-us/learn/modules/tm-use-a-framework-to-identify-threats-and-find-ways-to-reduce-or-eliminate-risk/</a:t>
            </a:r>
          </a:p>
          <a:p>
            <a:pPr lvl="1"/>
            <a:r>
              <a:rPr lang="en-US" sz="900" dirty="0"/>
              <a:t>Create a threat model using data-flow diagram elements - https://docs.microsoft.com/en-us/learn/modules/tm-create-a-threat-model-using-foundational-data-flow-diagram-elements/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4196232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egoe UI" panose="020B0502040204020203" pitchFamily="34" charset="0"/>
              </a:rPr>
              <a:t>Lab scenario</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You have been asked to create a proof of concept of monitoring virtual machine performance. Specifically, you want to:</a:t>
            </a:r>
          </a:p>
          <a:p>
            <a:pPr algn="l"/>
            <a:endParaRPr lang="en-US" b="0"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Configure a virtual machine such that telemetry and logs can be collected.</a:t>
            </a:r>
          </a:p>
          <a:p>
            <a:pPr algn="l">
              <a:buFont typeface="Arial" panose="020B0604020202020204" pitchFamily="34" charset="0"/>
              <a:buChar char="•"/>
            </a:pPr>
            <a:r>
              <a:rPr lang="en-US" b="0" i="0" dirty="0">
                <a:effectLst/>
                <a:latin typeface="Segoe UI" panose="020B0502040204020203" pitchFamily="34" charset="0"/>
              </a:rPr>
              <a:t> Show what telemetry and logs can be collected.</a:t>
            </a:r>
          </a:p>
          <a:p>
            <a:pPr algn="l">
              <a:buFont typeface="Arial" panose="020B0604020202020204" pitchFamily="34" charset="0"/>
              <a:buChar char="•"/>
            </a:pPr>
            <a:r>
              <a:rPr lang="en-US" b="0" i="0" dirty="0">
                <a:effectLst/>
                <a:latin typeface="Segoe UI" panose="020B0502040204020203" pitchFamily="34" charset="0"/>
              </a:rPr>
              <a:t> Show how the data can be used and queried.</a:t>
            </a:r>
          </a:p>
          <a:p>
            <a:pPr algn="l">
              <a:buFont typeface="Arial" panose="020B0604020202020204" pitchFamily="34" charset="0"/>
              <a:buNone/>
            </a:pPr>
            <a:endParaRPr lang="en-US" b="0" i="0" dirty="0">
              <a:effectLst/>
              <a:latin typeface="Segoe UI" panose="020B0502040204020203" pitchFamily="34" charset="0"/>
            </a:endParaRPr>
          </a:p>
          <a:p>
            <a:pPr algn="l"/>
            <a:r>
              <a:rPr lang="en-US" b="1" i="0" dirty="0">
                <a:effectLst/>
                <a:latin typeface="Segoe UI" panose="020B0502040204020203" pitchFamily="34" charset="0"/>
              </a:rPr>
              <a:t>Lab exercises</a:t>
            </a:r>
          </a:p>
          <a:p>
            <a:pPr algn="l"/>
            <a:endParaRPr lang="en-US" b="1"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Exercise 1: Collect data from an Azure virtual machine with Azure Monitor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005045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egoe UI" panose="020B0502040204020203" pitchFamily="34" charset="0"/>
              </a:rPr>
              <a:t>Lab scenario</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You have been asked to create a proof of concept of Security Center-based environment. Specifically, you want to:</a:t>
            </a:r>
          </a:p>
          <a:p>
            <a:pPr algn="l"/>
            <a:endParaRPr lang="en-US" b="0"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Configure Security Center to monitor a virtual machine.</a:t>
            </a:r>
          </a:p>
          <a:p>
            <a:pPr algn="l">
              <a:buFont typeface="Arial" panose="020B0604020202020204" pitchFamily="34" charset="0"/>
              <a:buChar char="•"/>
            </a:pPr>
            <a:r>
              <a:rPr lang="en-US" b="0" i="0" dirty="0">
                <a:effectLst/>
                <a:latin typeface="Segoe UI" panose="020B0502040204020203" pitchFamily="34" charset="0"/>
              </a:rPr>
              <a:t> Review Security Center recommendations for the virtual machine.</a:t>
            </a:r>
          </a:p>
          <a:p>
            <a:pPr algn="l">
              <a:buFont typeface="Arial" panose="020B0604020202020204" pitchFamily="34" charset="0"/>
              <a:buChar char="•"/>
            </a:pPr>
            <a:r>
              <a:rPr lang="en-US" b="0" i="0" dirty="0">
                <a:effectLst/>
                <a:latin typeface="Segoe UI" panose="020B0502040204020203" pitchFamily="34" charset="0"/>
              </a:rPr>
              <a:t> Implement recommendations for guest configuration and Just in time VM access.</a:t>
            </a:r>
          </a:p>
          <a:p>
            <a:pPr algn="l">
              <a:buFont typeface="Arial" panose="020B0604020202020204" pitchFamily="34" charset="0"/>
              <a:buChar char="•"/>
            </a:pPr>
            <a:r>
              <a:rPr lang="en-US" b="0" i="0" dirty="0">
                <a:effectLst/>
                <a:latin typeface="Segoe UI" panose="020B0502040204020203" pitchFamily="34" charset="0"/>
              </a:rPr>
              <a:t> Review how the Secure Score can be used to determine progress toward creating a more secure infrastructure.</a:t>
            </a:r>
          </a:p>
          <a:p>
            <a:pPr algn="l">
              <a:buFont typeface="Arial" panose="020B0604020202020204" pitchFamily="34" charset="0"/>
              <a:buChar char="•"/>
            </a:pPr>
            <a:endParaRPr lang="en-US" b="0" i="0" dirty="0">
              <a:effectLst/>
              <a:latin typeface="Segoe UI" panose="020B0502040204020203" pitchFamily="34" charset="0"/>
            </a:endParaRPr>
          </a:p>
          <a:p>
            <a:pPr algn="l"/>
            <a:r>
              <a:rPr lang="en-US" b="1" i="0" dirty="0">
                <a:effectLst/>
                <a:latin typeface="Segoe UI" panose="020B0502040204020203" pitchFamily="34" charset="0"/>
              </a:rPr>
              <a:t>Lab exercises</a:t>
            </a:r>
          </a:p>
          <a:p>
            <a:pPr algn="l"/>
            <a:endParaRPr lang="en-US" b="1"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Exercise 1: Implement Security Center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657504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egoe UI" panose="020B0502040204020203" pitchFamily="34" charset="0"/>
              </a:rPr>
              <a:t>Lab scenario</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You have been asked to create a proof of concept of Azure Sentinel-based threat detection and response. Specifically, you want to:</a:t>
            </a:r>
          </a:p>
          <a:p>
            <a:pPr algn="l"/>
            <a:endParaRPr lang="en-US" b="0"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Start collecting data from Azure Activity and Security Center.</a:t>
            </a:r>
          </a:p>
          <a:p>
            <a:pPr algn="l">
              <a:buFont typeface="Arial" panose="020B0604020202020204" pitchFamily="34" charset="0"/>
              <a:buChar char="•"/>
            </a:pPr>
            <a:r>
              <a:rPr lang="en-US" b="0" i="0" dirty="0">
                <a:effectLst/>
                <a:latin typeface="Segoe UI" panose="020B0502040204020203" pitchFamily="34" charset="0"/>
              </a:rPr>
              <a:t> Add built in and custom alerts</a:t>
            </a:r>
          </a:p>
          <a:p>
            <a:pPr algn="l">
              <a:buFont typeface="Arial" panose="020B0604020202020204" pitchFamily="34" charset="0"/>
              <a:buChar char="•"/>
            </a:pPr>
            <a:r>
              <a:rPr lang="en-US" b="0" i="0" dirty="0">
                <a:effectLst/>
                <a:latin typeface="Segoe UI" panose="020B0502040204020203" pitchFamily="34" charset="0"/>
              </a:rPr>
              <a:t> Review how Playbooks can be used to automate a response to an incident.</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Lab objectives</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In this lab, you will complete the following exercise:</a:t>
            </a:r>
          </a:p>
          <a:p>
            <a:pPr algn="l"/>
            <a:endParaRPr lang="en-US" b="0" i="0" dirty="0">
              <a:effectLst/>
              <a:latin typeface="Segoe UI" panose="020B0502040204020203" pitchFamily="34" charset="0"/>
            </a:endParaRPr>
          </a:p>
          <a:p>
            <a:pPr algn="l">
              <a:buFont typeface="Arial" panose="020B0604020202020204" pitchFamily="34" charset="0"/>
              <a:buChar char="•"/>
            </a:pPr>
            <a:r>
              <a:rPr lang="en-US" b="0" i="0" dirty="0">
                <a:effectLst/>
                <a:latin typeface="Segoe UI" panose="020B0502040204020203" pitchFamily="34" charset="0"/>
              </a:rPr>
              <a:t> Exercise 1: Implement Azure Sentinel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219547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Workshops provide an individual or  small group experience that could be used as a Capstone event for the course. There are several workshops that might of interest: Enterprise-ready cloud, Hybrid identity, and Security baseline on Azure.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877702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Metrics - </a:t>
            </a:r>
            <a:r>
              <a:rPr lang="en-US" dirty="0">
                <a:hlinkClick r:id="rId3"/>
              </a:rPr>
              <a:t>https://docs.microsoft.com/en-us/azure/azure-monitor/platform/data-platform-metrics</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Logs - </a:t>
            </a:r>
            <a:r>
              <a:rPr lang="en-US" dirty="0">
                <a:hlinkClick r:id="rId4"/>
              </a:rPr>
              <a:t>https://docs.microsoft.com/en-us/azure/azure-monitor/platform/data-platform-logs</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50" dirty="0">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7354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1" dirty="0">
                <a:latin typeface="Segoe UI Light"/>
                <a:cs typeface="Segoe UI Light"/>
              </a:rPr>
              <a:t>Create a Log Analytics workspace in the Azure portal - </a:t>
            </a:r>
            <a:r>
              <a:rPr lang="en-US" sz="850" dirty="0">
                <a:latin typeface="Segoe UI Light"/>
                <a:cs typeface="Segoe UI Light"/>
                <a:hlinkClick r:id="rId3"/>
              </a:rPr>
              <a:t>https://docs.microsoft.com/en-us/azure/azure-monitor/learn/quick-create-workspace</a:t>
            </a:r>
            <a:endParaRPr lang="en-US" dirty="0"/>
          </a:p>
          <a:p>
            <a:endParaRPr lang="en-US" sz="850" dirty="0">
              <a:latin typeface="Segoe UI Light"/>
              <a:cs typeface="Segoe UI Light"/>
            </a:endParaRPr>
          </a:p>
          <a:p>
            <a:r>
              <a:rPr lang="en-US" sz="850" dirty="0">
                <a:latin typeface="Segoe UI Light"/>
                <a:cs typeface="Segoe UI Light"/>
              </a:rPr>
              <a:t>Azure Log Analytics is a service that helps you collect and analyze data that's generated by resources in your cloud and on-premises environments. It gives you real-time insights by using integrated search and custom dashboards to readily analyze millions of records across all your workloads and servers regardless of their physical locations.</a:t>
            </a:r>
            <a:endParaRPr lang="en-US" sz="850" dirty="0">
              <a:cs typeface="Segoe UI Light"/>
            </a:endParaRPr>
          </a:p>
          <a:p>
            <a:endParaRPr lang="en-US" sz="850" dirty="0">
              <a:latin typeface="Segoe UI Light"/>
              <a:cs typeface="Segoe UI Light"/>
            </a:endParaRPr>
          </a:p>
          <a:p>
            <a:r>
              <a:rPr lang="en-US" sz="850" dirty="0">
                <a:latin typeface="Segoe UI Light"/>
                <a:cs typeface="Segoe UI Light"/>
              </a:rPr>
              <a:t>At the center of Log Analytics is the Log Analytics workspace, which is hosted in Azure. Log Analytics collects data in the workspace from connected sources by configuring data sources and adding solutions to your subscription. Data sources and solutions each create different record types, each with its own set of properties. But you can still analyze sources and solutions together in queries to the workspace. This capability allows you to use the same tools and methods to work with a variety of data collected by a variety of sources.</a:t>
            </a:r>
            <a:endParaRPr lang="en-US" sz="850" dirty="0">
              <a:cs typeface="Segoe UI Light"/>
            </a:endParaRPr>
          </a:p>
          <a:p>
            <a:endParaRPr lang="en-US" sz="850" dirty="0">
              <a:latin typeface="Segoe UI Light"/>
              <a:cs typeface="Segoe UI Light"/>
            </a:endParaRPr>
          </a:p>
          <a:p>
            <a:r>
              <a:rPr lang="en-US" dirty="0"/>
              <a:t>The connected sources are the computers and other resources that generate the data that Log Analytics collects. The sources can include agents installed on Windows and Linux computers that directly connect or agents that exist in a connected System Center Operations Manager management group. Log Analytics can also collect data from an Azure storage account.</a:t>
            </a:r>
          </a:p>
          <a:p>
            <a:endParaRPr lang="en-US" sz="850" dirty="0">
              <a:latin typeface="Segoe UI Light"/>
              <a:cs typeface="Segoe UI Light"/>
            </a:endParaRPr>
          </a:p>
          <a:p>
            <a:r>
              <a:rPr lang="en-US" dirty="0"/>
              <a:t>The data sources consist of the various kinds of data collected from each connected source. These sources include events and performance data from Windows and Linux agents in addition to sources such as Microsoft Internet Information Services (IIS) logs and custom text logs. You configure each data source that you want to collect, and the configuration is automatically delivered to each connected source.</a:t>
            </a:r>
          </a:p>
          <a:p>
            <a:r>
              <a:rPr lang="en-US" dirty="0"/>
              <a:t>Four ways exist to collect logs and metrics for Azure services:</a:t>
            </a:r>
          </a:p>
          <a:p>
            <a:r>
              <a:rPr lang="en-US" dirty="0"/>
              <a:t>• From Azure Diagnostics directly to Log Analytics</a:t>
            </a:r>
          </a:p>
          <a:p>
            <a:r>
              <a:rPr lang="en-US" dirty="0"/>
              <a:t>• From Azure Diagnostics to Azure storage to Log Analytics </a:t>
            </a:r>
          </a:p>
          <a:p>
            <a:r>
              <a:rPr lang="en-US" dirty="0"/>
              <a:t>• Via connectors for Azure services </a:t>
            </a:r>
          </a:p>
          <a:p>
            <a:r>
              <a:rPr lang="en-US" dirty="0"/>
              <a:t>• Via scripts to collect and then post data into Log Analytics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15210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1" dirty="0">
                <a:latin typeface="Segoe UI Light"/>
                <a:cs typeface="Segoe UI Light"/>
              </a:rPr>
              <a:t>Log Analytics agent overview - </a:t>
            </a:r>
            <a:r>
              <a:rPr lang="en-US" sz="850" dirty="0">
                <a:latin typeface="Segoe UI Light"/>
                <a:cs typeface="Segoe UI Light"/>
                <a:hlinkClick r:id="rId3"/>
              </a:rPr>
              <a:t>https://docs.microsoft.com/en-us/azure/azure-monitor/platform/log-analytics-agent</a:t>
            </a:r>
            <a:endParaRPr lang="en-US" sz="850" dirty="0">
              <a:latin typeface="Segoe UI Light"/>
              <a:cs typeface="Segoe UI Light"/>
            </a:endParaRPr>
          </a:p>
          <a:p>
            <a:endParaRPr lang="en-US" sz="850" dirty="0">
              <a:latin typeface="Segoe UI Light"/>
              <a:cs typeface="Segoe UI Light"/>
            </a:endParaRPr>
          </a:p>
          <a:p>
            <a:r>
              <a:rPr lang="en-US" sz="850" dirty="0">
                <a:latin typeface="Segoe UI Light"/>
                <a:cs typeface="Segoe UI Light"/>
              </a:rPr>
              <a:t>Use this slide to explain how data is collected from multiple sources including Azure Services, On premises machines reporting to SCOM and directly to an Log Analytics workspace. Also point out that we can collect data from VM's in other cloud providers. This also ties into Security Center to provide a security posture for on-premises Virtual machines.</a:t>
            </a:r>
            <a:endParaRPr lang="en-US" sz="850" dirty="0">
              <a:cs typeface="Segoe UI Light" pitchFamily="34" charset="0"/>
            </a:endParaRPr>
          </a:p>
          <a:p>
            <a:endParaRPr lang="en-US" sz="850" dirty="0">
              <a:cs typeface="Segoe UI Light"/>
            </a:endParaRPr>
          </a:p>
          <a:p>
            <a:r>
              <a:rPr lang="en-US" sz="850" dirty="0">
                <a:latin typeface="Segoe UI Light"/>
                <a:cs typeface="Segoe UI Light"/>
              </a:rPr>
              <a:t>Ensure you can locate each of the following.</a:t>
            </a:r>
          </a:p>
          <a:p>
            <a:endParaRPr lang="en-US" sz="850" dirty="0">
              <a:latin typeface="Segoe UI Light"/>
              <a:cs typeface="Segoe UI Light"/>
            </a:endParaRPr>
          </a:p>
          <a:p>
            <a:pPr marL="171450" indent="-171450">
              <a:buFont typeface="Arial"/>
              <a:buChar char="•"/>
            </a:pPr>
            <a:r>
              <a:rPr lang="en-US" sz="850" dirty="0">
                <a:latin typeface="Segoe UI Light"/>
                <a:cs typeface="Segoe UI Light"/>
              </a:rPr>
              <a:t>The Log Analytics service (1) collects data and stores it in the repository (2). The repository is hosted in Azure. Connected Sources provide information to the Log Analytics service.</a:t>
            </a:r>
          </a:p>
          <a:p>
            <a:pPr marL="171450" indent="-171450">
              <a:buFont typeface="Arial"/>
              <a:buChar char="•"/>
            </a:pPr>
            <a:r>
              <a:rPr lang="en-US" sz="850" dirty="0">
                <a:latin typeface="Segoe UI Light"/>
                <a:cs typeface="Segoe UI Light"/>
              </a:rPr>
              <a:t>Computer agents (3) generate data to the Log Analytics service. These agents can run on Windows or Linux computers, virtual or physical computers, on-premises or cloud computers, and Azure or other cloud providers.</a:t>
            </a:r>
          </a:p>
          <a:p>
            <a:pPr marL="171450" indent="-171450">
              <a:buFont typeface="Arial"/>
              <a:buChar char="•"/>
            </a:pPr>
            <a:r>
              <a:rPr lang="en-US" sz="850" dirty="0">
                <a:latin typeface="Segoe UI Light"/>
                <a:cs typeface="Segoe UI Light"/>
              </a:rPr>
              <a:t>A System Center Operations Manager (SCOM) management group can be connected to Log Analytics. SCOM agents (4) communicate with management servers which forward events and performance data to Log Analytics.</a:t>
            </a:r>
          </a:p>
          <a:p>
            <a:pPr marL="171450" indent="-171450">
              <a:buFont typeface="Arial"/>
              <a:buChar char="•"/>
            </a:pPr>
            <a:r>
              <a:rPr lang="en-US" sz="850" dirty="0">
                <a:latin typeface="Segoe UI Light"/>
                <a:cs typeface="Segoe UI Light"/>
              </a:rPr>
              <a:t>An Azure storage account (5) can also collect Azure Diagnostics data from a worker role, web role, or virtual machine in Azure. This information can be sent to the Log Analytics service.</a:t>
            </a:r>
          </a:p>
          <a:p>
            <a:endParaRPr lang="en-US" sz="850" dirty="0">
              <a:cs typeface="Segoe UI Light"/>
            </a:endParaRPr>
          </a:p>
          <a:p>
            <a:endParaRPr lang="en-US" sz="850" dirty="0">
              <a:cs typeface="Segoe UI Light"/>
            </a:endParaRPr>
          </a:p>
          <a:p>
            <a:endParaRPr lang="en-US" sz="850" dirty="0">
              <a:cs typeface="Segoe UI Light"/>
            </a:endParaRPr>
          </a:p>
          <a:p>
            <a:endParaRPr lang="en-US" sz="850" dirty="0">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90321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Overview of alerts in Microsoft Azure - </a:t>
            </a:r>
            <a:r>
              <a:rPr lang="en-US" sz="850" dirty="0">
                <a:latin typeface="Segoe UI Light"/>
                <a:cs typeface="Segoe UI Light"/>
                <a:hlinkClick r:id="rId3"/>
              </a:rPr>
              <a:t>https://docs.microsoft.com/en-us/azure/azure-monitor/platform/alerts-overview</a:t>
            </a:r>
            <a:endParaRPr lang="en-US" sz="850" dirty="0">
              <a:latin typeface="Segoe UI Light"/>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solidFill>
                  <a:srgbClr val="171717"/>
                </a:solidFill>
                <a:effectLst/>
                <a:latin typeface="Segoe UI" panose="020B0502040204020203" pitchFamily="34" charset="0"/>
              </a:rPr>
              <a:t>Create diagnostic setting to collect resource logs and metrics in Azure – </a:t>
            </a:r>
            <a:r>
              <a:rPr lang="en-US" dirty="0">
                <a:hlinkClick r:id="rId3"/>
              </a:rPr>
              <a:t>https://docs.microsoft.com/en-us/azure/azure-monitor/platform/diagnostic-settings</a:t>
            </a:r>
            <a:endParaRPr lang="en-US" b="1"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 Monitor diagnostic logs are logs produced by an Azure service that provide rich, frequently collected data about the operation of that service. Azure Monitor makes two types of diagnostic logs available:</a:t>
            </a:r>
            <a:endParaRPr lang="bs-Latn-BA" sz="882" kern="1200">
              <a:solidFill>
                <a:schemeClr val="tx1"/>
              </a:solidFill>
              <a:effectLst/>
              <a:latin typeface="Segoe UI Light" pitchFamily="34" charset="0"/>
              <a:ea typeface="+mn-ea"/>
              <a:cs typeface="+mn-cs"/>
            </a:endParaRPr>
          </a:p>
          <a:p>
            <a:endParaRPr lang="en-US" sz="850" dirty="0">
              <a:latin typeface="Segoe UI Light"/>
              <a:cs typeface="Segoe UI Light"/>
            </a:endParaRPr>
          </a:p>
          <a:p>
            <a:pPr lvl="0"/>
            <a:r>
              <a:rPr lang="en-US" sz="850" b="1" kern="1200" dirty="0">
                <a:solidFill>
                  <a:schemeClr val="tx1"/>
                </a:solidFill>
                <a:effectLst/>
                <a:latin typeface="Segoe UI Light"/>
                <a:cs typeface="Segoe UI Light"/>
              </a:rPr>
              <a:t>Tenant logs</a:t>
            </a:r>
            <a:r>
              <a:rPr lang="en-US" sz="850" kern="1200" dirty="0">
                <a:solidFill>
                  <a:schemeClr val="tx1"/>
                </a:solidFill>
                <a:effectLst/>
                <a:latin typeface="Segoe UI Light"/>
                <a:cs typeface="Segoe UI Light"/>
              </a:rPr>
              <a:t>. These logs come from tenant-level services that exist outside an Azure subscription, such as Azure Active Directory (Azure AD).</a:t>
            </a:r>
            <a:endParaRPr lang="bs-Latn-BA" sz="850" kern="1200">
              <a:solidFill>
                <a:schemeClr val="tx1"/>
              </a:solidFill>
              <a:effectLst/>
              <a:latin typeface="Segoe UI Light"/>
              <a:cs typeface="Segoe UI Light"/>
            </a:endParaRPr>
          </a:p>
          <a:p>
            <a:pPr lvl="0"/>
            <a:r>
              <a:rPr lang="en-US" sz="850" b="1" kern="1200" dirty="0">
                <a:solidFill>
                  <a:schemeClr val="tx1"/>
                </a:solidFill>
                <a:effectLst/>
                <a:latin typeface="Segoe UI Light"/>
                <a:cs typeface="Segoe UI Light"/>
              </a:rPr>
              <a:t>Resource logs</a:t>
            </a:r>
            <a:r>
              <a:rPr lang="en-US" sz="850" kern="1200" dirty="0">
                <a:solidFill>
                  <a:schemeClr val="tx1"/>
                </a:solidFill>
                <a:effectLst/>
                <a:latin typeface="Segoe UI Light"/>
                <a:cs typeface="Segoe UI Light"/>
              </a:rPr>
              <a:t>. These logs come from Azure services that deploy resources within an Azure subscription, such as Network Security Groups (NSGs) or storage accounts</a:t>
            </a:r>
            <a:r>
              <a:rPr lang="en-US" sz="850" dirty="0">
                <a:latin typeface="Segoe UI Light"/>
                <a:cs typeface="Segoe UI Light"/>
              </a:rPr>
              <a:t>.</a:t>
            </a:r>
            <a:endParaRPr lang="bs-Latn-BA" sz="882" kern="1200">
              <a:solidFill>
                <a:schemeClr val="tx1"/>
              </a:solidFill>
              <a:effectLst/>
              <a:latin typeface="Segoe UI Light" pitchFamily="34" charset="0"/>
              <a:ea typeface="+mn-ea"/>
              <a:cs typeface="+mn-cs"/>
            </a:endParaRPr>
          </a:p>
          <a:p>
            <a:endParaRPr lang="en-US" sz="850" dirty="0">
              <a:latin typeface="Segoe UI Light"/>
              <a:cs typeface="Segoe UI Light"/>
            </a:endParaRPr>
          </a:p>
          <a:p>
            <a:r>
              <a:rPr lang="en-US" sz="882" kern="1200" dirty="0">
                <a:solidFill>
                  <a:schemeClr val="tx1"/>
                </a:solidFill>
                <a:effectLst/>
                <a:latin typeface="Segoe UI Light" pitchFamily="34" charset="0"/>
                <a:ea typeface="+mn-ea"/>
                <a:cs typeface="+mn-cs"/>
              </a:rPr>
              <a:t>The content of these logs varies by Azure service and resource type. For example, NSG rule counters and Azure Key Vault audits are two types of diagnostic logs.</a:t>
            </a:r>
            <a:endParaRPr lang="bs-Latn-BA" sz="882" kern="1200">
              <a:solidFill>
                <a:schemeClr val="tx1"/>
              </a:solidFill>
              <a:effectLst/>
              <a:latin typeface="Segoe UI Light" pitchFamily="34" charset="0"/>
              <a:ea typeface="+mn-ea"/>
              <a:cs typeface="+mn-cs"/>
            </a:endParaRPr>
          </a:p>
          <a:p>
            <a:endParaRPr lang="en-US" sz="850" dirty="0">
              <a:latin typeface="Segoe UI Light"/>
              <a:cs typeface="Segoe UI Light"/>
            </a:endParaRPr>
          </a:p>
          <a:p>
            <a:r>
              <a:rPr lang="en-US" sz="882" kern="1200" dirty="0">
                <a:solidFill>
                  <a:schemeClr val="tx1"/>
                </a:solidFill>
                <a:effectLst/>
                <a:latin typeface="Segoe UI Light" pitchFamily="34" charset="0"/>
                <a:ea typeface="+mn-ea"/>
                <a:cs typeface="+mn-cs"/>
              </a:rPr>
              <a:t>These logs differ from the </a:t>
            </a:r>
            <a:r>
              <a:rPr lang="en-US" sz="882" u="sng" kern="1200" dirty="0">
                <a:solidFill>
                  <a:schemeClr val="tx1"/>
                </a:solidFill>
                <a:effectLst/>
                <a:latin typeface="Segoe UI Light" pitchFamily="34" charset="0"/>
                <a:ea typeface="+mn-ea"/>
                <a:cs typeface="+mn-cs"/>
                <a:hlinkClick r:id="rId4"/>
              </a:rPr>
              <a:t>activity log</a:t>
            </a:r>
            <a:r>
              <a:rPr lang="en-US" sz="882" kern="1200" dirty="0">
                <a:solidFill>
                  <a:schemeClr val="tx1"/>
                </a:solidFill>
                <a:effectLst/>
                <a:latin typeface="Segoe UI Light" pitchFamily="34" charset="0"/>
                <a:ea typeface="+mn-ea"/>
                <a:cs typeface="+mn-cs"/>
              </a:rPr>
              <a:t>. The activity log provides insight into the operations, such as creating a VM or deleting a logic app, that Azure Resource Manager performed on resources in your subscription using. The activity log is a subscription-level log. Resource-level diagnostic logs provide insight into operations that were performed within that resource itself, such as getting a secret from a key vault.</a:t>
            </a:r>
            <a:endParaRPr lang="bs-Latn-BA" sz="882" kern="1200">
              <a:solidFill>
                <a:schemeClr val="tx1"/>
              </a:solidFill>
              <a:effectLst/>
              <a:latin typeface="Segoe UI Light" pitchFamily="34" charset="0"/>
              <a:ea typeface="+mn-ea"/>
              <a:cs typeface="+mn-cs"/>
            </a:endParaRPr>
          </a:p>
          <a:p>
            <a:endParaRPr lang="en-US" sz="850" dirty="0">
              <a:latin typeface="Segoe UI Light"/>
              <a:cs typeface="Segoe UI Light"/>
            </a:endParaRPr>
          </a:p>
          <a:p>
            <a:r>
              <a:rPr lang="en-US" sz="882" kern="1200" dirty="0">
                <a:solidFill>
                  <a:schemeClr val="tx1"/>
                </a:solidFill>
                <a:effectLst/>
                <a:latin typeface="Segoe UI Light" pitchFamily="34" charset="0"/>
                <a:ea typeface="+mn-ea"/>
                <a:cs typeface="+mn-cs"/>
              </a:rPr>
              <a:t>These logs also differ from guest operating system) (OS–level diagnostic logs. Guest OS diagnostic logs are those collected by an agent running inside a VM or other supported resource type. Resource-level diagnostic logs require no agent and capture resource-specific data from the Azure platform itself, whereas guest OS–level diagnostic logs capture data from the OS and applications running on a VM.</a:t>
            </a:r>
            <a:endParaRPr lang="bs-Latn-BA" sz="882"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51441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virtual classroom consider having the students join you in doing the demonstrations. Or you could have someone share their screen and be coached through the demonstration. Consider which demonstrations to provide given your student’s interests and the labs they will be assigned.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766207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3" name="Picture 2">
            <a:extLst>
              <a:ext uri="{FF2B5EF4-FFF2-40B4-BE49-F238E27FC236}">
                <a16:creationId xmlns:a16="http://schemas.microsoft.com/office/drawing/2014/main" id="{094D8C62-D12A-4382-86C9-E9F3B07B5B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pic>
        <p:nvPicPr>
          <p:cNvPr id="4" name="Picture 3" descr="Microsoft Azure logo">
            <a:extLst>
              <a:ext uri="{FF2B5EF4-FFF2-40B4-BE49-F238E27FC236}">
                <a16:creationId xmlns:a16="http://schemas.microsoft.com/office/drawing/2014/main" id="{4A8007E4-872B-41E7-887E-74315B1A1D16}"/>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20613687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p:bg>
      <p:bgPr>
        <a:blipFill dpi="0" rotWithShape="1">
          <a:blip r:embed="rId2">
            <a:duotone>
              <a:prstClr val="black"/>
              <a:schemeClr val="accent1">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3227821"/>
            <a:ext cx="2457386"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Tree>
    <p:extLst>
      <p:ext uri="{BB962C8B-B14F-4D97-AF65-F5344CB8AC3E}">
        <p14:creationId xmlns:p14="http://schemas.microsoft.com/office/powerpoint/2010/main" val="248904590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78738" y="1346386"/>
            <a:ext cx="4167887" cy="984885"/>
          </a:xfrm>
        </p:spPr>
        <p:txBody>
          <a:bodyPr anchor="b" anchorCtr="0">
            <a:spAutoFit/>
          </a:bodyPr>
          <a:lstStyle>
            <a:lvl1pPr>
              <a:defRPr sz="3200"/>
            </a:lvl1pPr>
          </a:lstStyle>
          <a:p>
            <a:r>
              <a:rPr lang="en-US" dirty="0"/>
              <a:t>Event name or presentation title </a:t>
            </a:r>
          </a:p>
        </p:txBody>
      </p:sp>
      <p:sp>
        <p:nvSpPr>
          <p:cNvPr id="5" name="Text Placeholder 4"/>
          <p:cNvSpPr>
            <a:spLocks noGrp="1"/>
          </p:cNvSpPr>
          <p:nvPr>
            <p:ph type="body" sz="quarter" idx="12" hasCustomPrompt="1"/>
          </p:nvPr>
        </p:nvSpPr>
        <p:spPr>
          <a:xfrm>
            <a:off x="578738" y="2792829"/>
            <a:ext cx="4164583" cy="369332"/>
          </a:xfrm>
          <a:noFill/>
        </p:spPr>
        <p:txBody>
          <a:bodyPr wrap="square" lIns="0" tIns="0" rIns="0" bIns="0">
            <a:spAutoFit/>
          </a:bodyPr>
          <a:lstStyle>
            <a:lvl1pPr marL="342900" indent="-342900">
              <a:spcBef>
                <a:spcPts val="0"/>
              </a:spcBef>
              <a:spcAft>
                <a:spcPts val="600"/>
              </a:spcAft>
              <a:buFont typeface="Arial" panose="020B0604020202020204" pitchFamily="34" charset="0"/>
              <a:buChar char="•"/>
              <a:defRPr sz="24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4" name="Picture 3">
            <a:extLst>
              <a:ext uri="{FF2B5EF4-FFF2-40B4-BE49-F238E27FC236}">
                <a16:creationId xmlns:a16="http://schemas.microsoft.com/office/drawing/2014/main" id="{B7B62E1D-AE88-4FA6-908E-0087D6C20C2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2700" y="696267"/>
            <a:ext cx="4341342" cy="4842544"/>
          </a:xfrm>
          <a:prstGeom prst="rect">
            <a:avLst/>
          </a:prstGeom>
        </p:spPr>
      </p:pic>
    </p:spTree>
    <p:extLst>
      <p:ext uri="{BB962C8B-B14F-4D97-AF65-F5344CB8AC3E}">
        <p14:creationId xmlns:p14="http://schemas.microsoft.com/office/powerpoint/2010/main" val="35088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Arial" panose="020B0604020202020204" pitchFamily="34" charset="0"/>
              <a:buChar char="•"/>
              <a:defRPr>
                <a:latin typeface="Segoe UI" panose="020B0502040204020203" pitchFamily="34" charset="0"/>
                <a:cs typeface="Segoe UI" panose="020B0502040204020203"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430887"/>
          </a:xfrm>
        </p:spPr>
        <p:txBody>
          <a:bodyPr/>
          <a:lstStyle>
            <a:lvl1pPr>
              <a:defRPr sz="2800"/>
            </a:lvl1pPr>
          </a:lstStyle>
          <a:p>
            <a:r>
              <a:rPr lang="en-US" dirty="0"/>
              <a:t>Click to edit Master title style</a:t>
            </a:r>
          </a:p>
        </p:txBody>
      </p:sp>
    </p:spTree>
    <p:extLst>
      <p:ext uri="{BB962C8B-B14F-4D97-AF65-F5344CB8AC3E}">
        <p14:creationId xmlns:p14="http://schemas.microsoft.com/office/powerpoint/2010/main" val="154950261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7" r:id="rId2"/>
    <p:sldLayoutId id="2147484748" r:id="rId3"/>
    <p:sldLayoutId id="2147484746" r:id="rId4"/>
    <p:sldLayoutId id="2147484241" r:id="rId5"/>
    <p:sldLayoutId id="2147484742" r:id="rId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27.png"/><Relationship Id="rId5" Type="http://schemas.openxmlformats.org/officeDocument/2006/relationships/image" Target="../media/image13.png"/><Relationship Id="rId10" Type="http://schemas.openxmlformats.org/officeDocument/2006/relationships/image" Target="../media/image26.png"/><Relationship Id="rId4" Type="http://schemas.openxmlformats.org/officeDocument/2006/relationships/image" Target="../media/image12.emf"/><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6.png"/><Relationship Id="rId7"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emf"/><Relationship Id="rId10" Type="http://schemas.openxmlformats.org/officeDocument/2006/relationships/image" Target="../media/image40.png"/><Relationship Id="rId4" Type="http://schemas.openxmlformats.org/officeDocument/2006/relationships/image" Target="../media/image11.png"/><Relationship Id="rId9"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svg"/><Relationship Id="rId7" Type="http://schemas.openxmlformats.org/officeDocument/2006/relationships/image" Target="../media/image54.svg"/><Relationship Id="rId2"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53.png"/><Relationship Id="rId5" Type="http://schemas.openxmlformats.org/officeDocument/2006/relationships/image" Target="../media/image52.svg"/><Relationship Id="rId4" Type="http://schemas.openxmlformats.org/officeDocument/2006/relationships/image" Target="../media/image51.png"/><Relationship Id="rId9" Type="http://schemas.openxmlformats.org/officeDocument/2006/relationships/image" Target="../media/image56.svg"/></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59.png"/><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svg"/><Relationship Id="rId7" Type="http://schemas.openxmlformats.org/officeDocument/2006/relationships/image" Target="../media/image54.svg"/><Relationship Id="rId2"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53.png"/><Relationship Id="rId11" Type="http://schemas.openxmlformats.org/officeDocument/2006/relationships/image" Target="../media/image61.svg"/><Relationship Id="rId5" Type="http://schemas.openxmlformats.org/officeDocument/2006/relationships/image" Target="../media/image52.svg"/><Relationship Id="rId10" Type="http://schemas.openxmlformats.org/officeDocument/2006/relationships/image" Target="../media/image60.png"/><Relationship Id="rId4" Type="http://schemas.openxmlformats.org/officeDocument/2006/relationships/image" Target="../media/image51.png"/><Relationship Id="rId9" Type="http://schemas.openxmlformats.org/officeDocument/2006/relationships/image" Target="../media/image56.svg"/></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 Id="rId9" Type="http://schemas.openxmlformats.org/officeDocument/2006/relationships/image" Target="../media/image17.png"/></Relationships>
</file>

<file path=ppt/slides/_rels/slide40.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5.svg"/><Relationship Id="rId3" Type="http://schemas.openxmlformats.org/officeDocument/2006/relationships/image" Target="../media/image50.svg"/><Relationship Id="rId7" Type="http://schemas.openxmlformats.org/officeDocument/2006/relationships/image" Target="../media/image54.svg"/><Relationship Id="rId12" Type="http://schemas.openxmlformats.org/officeDocument/2006/relationships/image" Target="../media/image64.png"/><Relationship Id="rId2"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53.png"/><Relationship Id="rId11" Type="http://schemas.openxmlformats.org/officeDocument/2006/relationships/image" Target="../media/image61.svg"/><Relationship Id="rId5" Type="http://schemas.openxmlformats.org/officeDocument/2006/relationships/image" Target="../media/image52.svg"/><Relationship Id="rId15" Type="http://schemas.openxmlformats.org/officeDocument/2006/relationships/image" Target="../media/image67.svg"/><Relationship Id="rId10" Type="http://schemas.openxmlformats.org/officeDocument/2006/relationships/image" Target="../media/image60.png"/><Relationship Id="rId4" Type="http://schemas.openxmlformats.org/officeDocument/2006/relationships/image" Target="../media/image51.png"/><Relationship Id="rId9" Type="http://schemas.openxmlformats.org/officeDocument/2006/relationships/image" Target="../media/image56.svg"/><Relationship Id="rId14" Type="http://schemas.openxmlformats.org/officeDocument/2006/relationships/image" Target="../media/image6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68.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738" y="2977515"/>
            <a:ext cx="4167887" cy="984885"/>
          </a:xfrm>
        </p:spPr>
        <p:txBody>
          <a:bodyPr/>
          <a:lstStyle/>
          <a:p>
            <a:r>
              <a:rPr lang="en-US" sz="3200" dirty="0">
                <a:cs typeface="Segoe UI"/>
              </a:rPr>
              <a:t>Microsoft Azure Security – Open Hack</a:t>
            </a:r>
          </a:p>
        </p:txBody>
      </p:sp>
      <p:sp>
        <p:nvSpPr>
          <p:cNvPr id="5" name="Text Placeholder 4"/>
          <p:cNvSpPr>
            <a:spLocks noGrp="1"/>
          </p:cNvSpPr>
          <p:nvPr>
            <p:ph type="body" sz="quarter" idx="12"/>
          </p:nvPr>
        </p:nvSpPr>
        <p:spPr>
          <a:xfrm>
            <a:off x="578738" y="4285673"/>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Diagnostic Logging</a:t>
            </a:r>
          </a:p>
        </p:txBody>
      </p:sp>
      <p:sp>
        <p:nvSpPr>
          <p:cNvPr id="2" name="Rectangle 1">
            <a:extLst>
              <a:ext uri="{FF2B5EF4-FFF2-40B4-BE49-F238E27FC236}">
                <a16:creationId xmlns:a16="http://schemas.microsoft.com/office/drawing/2014/main" id="{F8F67348-6CCE-4D57-ACD0-5F5B19C3791C}"/>
              </a:ext>
            </a:extLst>
          </p:cNvPr>
          <p:cNvSpPr/>
          <p:nvPr/>
        </p:nvSpPr>
        <p:spPr bwMode="auto">
          <a:xfrm>
            <a:off x="588263" y="1360215"/>
            <a:ext cx="4851484" cy="96189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Resource level logging (NSG rule counters and Key Vault audits)</a:t>
            </a:r>
          </a:p>
        </p:txBody>
      </p:sp>
      <p:sp>
        <p:nvSpPr>
          <p:cNvPr id="4" name="Rectangle 3">
            <a:extLst>
              <a:ext uri="{FF2B5EF4-FFF2-40B4-BE49-F238E27FC236}">
                <a16:creationId xmlns:a16="http://schemas.microsoft.com/office/drawing/2014/main" id="{C19A11C0-F2A1-4BC2-AA13-130BD277D4A2}"/>
              </a:ext>
            </a:extLst>
          </p:cNvPr>
          <p:cNvSpPr/>
          <p:nvPr/>
        </p:nvSpPr>
        <p:spPr bwMode="auto">
          <a:xfrm>
            <a:off x="588263" y="2417603"/>
            <a:ext cx="4851484" cy="96189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Different from Activity Logs (operational)</a:t>
            </a:r>
          </a:p>
        </p:txBody>
      </p:sp>
      <p:sp>
        <p:nvSpPr>
          <p:cNvPr id="10" name="Rectangle 9">
            <a:extLst>
              <a:ext uri="{FF2B5EF4-FFF2-40B4-BE49-F238E27FC236}">
                <a16:creationId xmlns:a16="http://schemas.microsoft.com/office/drawing/2014/main" id="{2E10D4CB-A3D8-412C-9F4E-E927E323DF1C}"/>
              </a:ext>
            </a:extLst>
          </p:cNvPr>
          <p:cNvSpPr/>
          <p:nvPr/>
        </p:nvSpPr>
        <p:spPr bwMode="auto">
          <a:xfrm>
            <a:off x="588263" y="3474991"/>
            <a:ext cx="4851484" cy="96189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Different from Guest OS Logs (VM agents)</a:t>
            </a:r>
          </a:p>
        </p:txBody>
      </p:sp>
      <p:sp>
        <p:nvSpPr>
          <p:cNvPr id="12" name="Rectangle 11">
            <a:extLst>
              <a:ext uri="{FF2B5EF4-FFF2-40B4-BE49-F238E27FC236}">
                <a16:creationId xmlns:a16="http://schemas.microsoft.com/office/drawing/2014/main" id="{AD85422D-4544-4EEF-8CB1-437033FE1BC2}"/>
              </a:ext>
            </a:extLst>
          </p:cNvPr>
          <p:cNvSpPr/>
          <p:nvPr/>
        </p:nvSpPr>
        <p:spPr bwMode="auto">
          <a:xfrm>
            <a:off x="588263" y="4532379"/>
            <a:ext cx="4851484" cy="96189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Retention times are available for archiving to a storage account</a:t>
            </a:r>
          </a:p>
        </p:txBody>
      </p:sp>
      <p:pic>
        <p:nvPicPr>
          <p:cNvPr id="5" name="Picture 4" descr="Screenshot of Diagnostic settings page. ">
            <a:extLst>
              <a:ext uri="{FF2B5EF4-FFF2-40B4-BE49-F238E27FC236}">
                <a16:creationId xmlns:a16="http://schemas.microsoft.com/office/drawing/2014/main" id="{F9CAB05F-8C5D-4C68-AEEE-92B812B4C069}"/>
              </a:ext>
            </a:extLst>
          </p:cNvPr>
          <p:cNvPicPr>
            <a:picLocks noChangeAspect="1"/>
          </p:cNvPicPr>
          <p:nvPr/>
        </p:nvPicPr>
        <p:blipFill>
          <a:blip r:embed="rId3"/>
          <a:stretch>
            <a:fillRect/>
          </a:stretch>
        </p:blipFill>
        <p:spPr>
          <a:xfrm>
            <a:off x="6615404" y="1528102"/>
            <a:ext cx="4508058" cy="3801795"/>
          </a:xfrm>
          <a:prstGeom prst="rect">
            <a:avLst/>
          </a:prstGeom>
          <a:ln>
            <a:solidFill>
              <a:schemeClr val="tx1"/>
            </a:solidFill>
          </a:ln>
        </p:spPr>
      </p:pic>
      <p:sp>
        <p:nvSpPr>
          <p:cNvPr id="3" name="Rectangle 2">
            <a:extLst>
              <a:ext uri="{FF2B5EF4-FFF2-40B4-BE49-F238E27FC236}">
                <a16:creationId xmlns:a16="http://schemas.microsoft.com/office/drawing/2014/main" id="{9EED2E1C-6615-4CD6-B144-480E7CAB927F}"/>
              </a:ext>
              <a:ext uri="{C183D7F6-B498-43B3-948B-1728B52AA6E4}">
                <adec:decorative xmlns:adec="http://schemas.microsoft.com/office/drawing/2017/decorative" val="1"/>
              </a:ext>
            </a:extLst>
          </p:cNvPr>
          <p:cNvSpPr/>
          <p:nvPr/>
        </p:nvSpPr>
        <p:spPr bwMode="auto">
          <a:xfrm>
            <a:off x="5570376" y="1360215"/>
            <a:ext cx="6423925" cy="4137572"/>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13858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57C6-DBEF-461C-92FE-B1B42A3204DB}"/>
              </a:ext>
            </a:extLst>
          </p:cNvPr>
          <p:cNvSpPr>
            <a:spLocks noGrp="1"/>
          </p:cNvSpPr>
          <p:nvPr>
            <p:ph type="title"/>
          </p:nvPr>
        </p:nvSpPr>
        <p:spPr/>
        <p:txBody>
          <a:bodyPr/>
          <a:lstStyle/>
          <a:p>
            <a:r>
              <a:rPr lang="en-US" dirty="0"/>
              <a:t>Demonstration: Azure Monitor</a:t>
            </a:r>
          </a:p>
        </p:txBody>
      </p:sp>
      <p:sp>
        <p:nvSpPr>
          <p:cNvPr id="4" name="Text Placeholder 3">
            <a:extLst>
              <a:ext uri="{FF2B5EF4-FFF2-40B4-BE49-F238E27FC236}">
                <a16:creationId xmlns:a16="http://schemas.microsoft.com/office/drawing/2014/main" id="{CBB0F84E-761D-4759-9AC8-EFAB96587B55}"/>
              </a:ext>
            </a:extLst>
          </p:cNvPr>
          <p:cNvSpPr>
            <a:spLocks noGrp="1"/>
          </p:cNvSpPr>
          <p:nvPr>
            <p:ph type="body" sz="quarter" idx="12"/>
          </p:nvPr>
        </p:nvSpPr>
        <p:spPr/>
        <p:txBody>
          <a:bodyPr/>
          <a:lstStyle/>
          <a:p>
            <a:r>
              <a:rPr lang="en-US" dirty="0"/>
              <a:t>Activity logs and alerts</a:t>
            </a:r>
          </a:p>
          <a:p>
            <a:r>
              <a:rPr lang="en-US" dirty="0"/>
              <a:t>Log analytics</a:t>
            </a:r>
          </a:p>
        </p:txBody>
      </p:sp>
    </p:spTree>
    <p:extLst>
      <p:ext uri="{BB962C8B-B14F-4D97-AF65-F5344CB8AC3E}">
        <p14:creationId xmlns:p14="http://schemas.microsoft.com/office/powerpoint/2010/main" val="285520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1B61-0B3B-4C77-84BA-00BD282AA7D3}"/>
              </a:ext>
            </a:extLst>
          </p:cNvPr>
          <p:cNvSpPr>
            <a:spLocks noGrp="1"/>
          </p:cNvSpPr>
          <p:nvPr>
            <p:ph type="title"/>
          </p:nvPr>
        </p:nvSpPr>
        <p:spPr/>
        <p:txBody>
          <a:bodyPr/>
          <a:lstStyle/>
          <a:p>
            <a:r>
              <a:rPr lang="en-US" dirty="0"/>
              <a:t>Additional Study – Azure Monitor</a:t>
            </a:r>
          </a:p>
        </p:txBody>
      </p:sp>
      <p:sp>
        <p:nvSpPr>
          <p:cNvPr id="5" name="Rectangle 4">
            <a:extLst>
              <a:ext uri="{FF2B5EF4-FFF2-40B4-BE49-F238E27FC236}">
                <a16:creationId xmlns:a16="http://schemas.microsoft.com/office/drawing/2014/main" id="{3CC37048-7ED1-46E6-8DDF-39DF936DF463}"/>
              </a:ext>
            </a:extLst>
          </p:cNvPr>
          <p:cNvSpPr/>
          <p:nvPr/>
        </p:nvSpPr>
        <p:spPr bwMode="auto">
          <a:xfrm>
            <a:off x="531828" y="1385888"/>
            <a:ext cx="3454496"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Module Review Questions</a:t>
            </a:r>
          </a:p>
        </p:txBody>
      </p:sp>
      <p:sp>
        <p:nvSpPr>
          <p:cNvPr id="7" name="Rectangle 6">
            <a:extLst>
              <a:ext uri="{FF2B5EF4-FFF2-40B4-BE49-F238E27FC236}">
                <a16:creationId xmlns:a16="http://schemas.microsoft.com/office/drawing/2014/main" id="{54393121-D6DC-495D-B594-F1E9CB389B4D}"/>
              </a:ext>
            </a:extLst>
          </p:cNvPr>
          <p:cNvSpPr/>
          <p:nvPr/>
        </p:nvSpPr>
        <p:spPr bwMode="auto">
          <a:xfrm>
            <a:off x="4060954" y="1385888"/>
            <a:ext cx="7938532"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Microsoft Learn Modules (docs.microsoft.com/Learn)</a:t>
            </a:r>
          </a:p>
        </p:txBody>
      </p:sp>
      <p:sp>
        <p:nvSpPr>
          <p:cNvPr id="3" name="Text Placeholder 2">
            <a:extLst>
              <a:ext uri="{FF2B5EF4-FFF2-40B4-BE49-F238E27FC236}">
                <a16:creationId xmlns:a16="http://schemas.microsoft.com/office/drawing/2014/main" id="{12B48B17-62A9-4A1C-83F1-0B76A40F5EB4}"/>
              </a:ext>
            </a:extLst>
          </p:cNvPr>
          <p:cNvSpPr>
            <a:spLocks noGrp="1"/>
          </p:cNvSpPr>
          <p:nvPr>
            <p:ph type="body" sz="quarter" idx="4294967295"/>
          </p:nvPr>
        </p:nvSpPr>
        <p:spPr>
          <a:xfrm>
            <a:off x="4060954" y="2190880"/>
            <a:ext cx="6634065" cy="2806922"/>
          </a:xfrm>
        </p:spPr>
        <p:txBody>
          <a:bodyPr/>
          <a:lstStyle/>
          <a:p>
            <a:pPr marL="0" indent="0">
              <a:buNone/>
            </a:pPr>
            <a:r>
              <a:rPr lang="en-US" sz="2400" dirty="0">
                <a:latin typeface="Segoe UI" panose="020B0502040204020203" pitchFamily="34" charset="0"/>
                <a:cs typeface="Segoe UI" panose="020B0502040204020203" pitchFamily="34" charset="0"/>
              </a:rPr>
              <a:t>Analyze your Azure infrastructure by using Azure Monitor logs (Exercise)</a:t>
            </a:r>
          </a:p>
          <a:p>
            <a:pPr marL="0" indent="0">
              <a:buNone/>
            </a:pPr>
            <a:r>
              <a:rPr lang="en-US" sz="2400" dirty="0">
                <a:latin typeface="Segoe UI" panose="020B0502040204020203" pitchFamily="34" charset="0"/>
                <a:cs typeface="Segoe UI" panose="020B0502040204020203" pitchFamily="34" charset="0"/>
              </a:rPr>
              <a:t>Design a holistic monitoring strategy on Azure</a:t>
            </a:r>
          </a:p>
          <a:p>
            <a:pPr marL="0" indent="0">
              <a:buNone/>
            </a:pPr>
            <a:r>
              <a:rPr lang="en-US" sz="2400" dirty="0">
                <a:latin typeface="Segoe UI" panose="020B0502040204020203" pitchFamily="34" charset="0"/>
                <a:cs typeface="Segoe UI" panose="020B0502040204020203" pitchFamily="34" charset="0"/>
              </a:rPr>
              <a:t>Monitor and report on security events in Azure AD (Exercise)</a:t>
            </a:r>
          </a:p>
          <a:p>
            <a:pPr marL="0" indent="0">
              <a:buNone/>
            </a:pPr>
            <a:r>
              <a:rPr lang="en-US" sz="2400" dirty="0">
                <a:latin typeface="Segoe UI" panose="020B0502040204020203" pitchFamily="34" charset="0"/>
                <a:cs typeface="Segoe UI" panose="020B0502040204020203" pitchFamily="34" charset="0"/>
              </a:rPr>
              <a:t>Improve incident response with alerting on Azure (Exercise)</a:t>
            </a:r>
          </a:p>
        </p:txBody>
      </p:sp>
      <p:cxnSp>
        <p:nvCxnSpPr>
          <p:cNvPr id="9" name="Straight Connector 8">
            <a:extLst>
              <a:ext uri="{FF2B5EF4-FFF2-40B4-BE49-F238E27FC236}">
                <a16:creationId xmlns:a16="http://schemas.microsoft.com/office/drawing/2014/main" id="{136D4E70-A2A0-4B5D-B7EC-B395BB7C9123}"/>
              </a:ext>
              <a:ext uri="{C183D7F6-B498-43B3-948B-1728B52AA6E4}">
                <adec:decorative xmlns:adec="http://schemas.microsoft.com/office/drawing/2017/decorative" val="1"/>
              </a:ext>
            </a:extLst>
          </p:cNvPr>
          <p:cNvCxnSpPr>
            <a:cxnSpLocks/>
          </p:cNvCxnSpPr>
          <p:nvPr/>
        </p:nvCxnSpPr>
        <p:spPr>
          <a:xfrm>
            <a:off x="4060954" y="3429000"/>
            <a:ext cx="7343208"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EB3BAA7-6F55-4E06-8AA4-9801CC8F412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34305" y="2658326"/>
            <a:ext cx="1494645" cy="2173707"/>
          </a:xfrm>
          <a:prstGeom prst="rect">
            <a:avLst/>
          </a:prstGeom>
        </p:spPr>
      </p:pic>
      <p:cxnSp>
        <p:nvCxnSpPr>
          <p:cNvPr id="13" name="Straight Connector 12">
            <a:extLst>
              <a:ext uri="{FF2B5EF4-FFF2-40B4-BE49-F238E27FC236}">
                <a16:creationId xmlns:a16="http://schemas.microsoft.com/office/drawing/2014/main" id="{B37DB4EC-CF41-447B-AEF4-CB8C2E783423}"/>
              </a:ext>
              <a:ext uri="{C183D7F6-B498-43B3-948B-1728B52AA6E4}">
                <adec:decorative xmlns:adec="http://schemas.microsoft.com/office/drawing/2017/decorative" val="1"/>
              </a:ext>
            </a:extLst>
          </p:cNvPr>
          <p:cNvCxnSpPr>
            <a:cxnSpLocks/>
          </p:cNvCxnSpPr>
          <p:nvPr/>
        </p:nvCxnSpPr>
        <p:spPr>
          <a:xfrm>
            <a:off x="4115978" y="2944807"/>
            <a:ext cx="728818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A2A4D7D-3629-4428-986C-706A55A630C3}"/>
              </a:ext>
              <a:ext uri="{C183D7F6-B498-43B3-948B-1728B52AA6E4}">
                <adec:decorative xmlns:adec="http://schemas.microsoft.com/office/drawing/2017/decorative" val="1"/>
              </a:ext>
            </a:extLst>
          </p:cNvPr>
          <p:cNvCxnSpPr>
            <a:cxnSpLocks/>
          </p:cNvCxnSpPr>
          <p:nvPr/>
        </p:nvCxnSpPr>
        <p:spPr>
          <a:xfrm>
            <a:off x="4106647" y="4228666"/>
            <a:ext cx="7297515"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73188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Azure Security Center</a:t>
            </a:r>
          </a:p>
        </p:txBody>
      </p:sp>
      <p:pic>
        <p:nvPicPr>
          <p:cNvPr id="12" name="Picture 11">
            <a:extLst>
              <a:ext uri="{FF2B5EF4-FFF2-40B4-BE49-F238E27FC236}">
                <a16:creationId xmlns:a16="http://schemas.microsoft.com/office/drawing/2014/main" id="{56886E21-E3B6-4AF9-859E-76FB6DDC421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57877" y="2676398"/>
            <a:ext cx="1505204" cy="1505204"/>
          </a:xfrm>
          <a:prstGeom prst="rect">
            <a:avLst/>
          </a:prstGeom>
        </p:spPr>
      </p:pic>
    </p:spTree>
    <p:extLst>
      <p:ext uri="{BB962C8B-B14F-4D97-AF65-F5344CB8AC3E}">
        <p14:creationId xmlns:p14="http://schemas.microsoft.com/office/powerpoint/2010/main" val="9734948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Security Center</a:t>
            </a:r>
          </a:p>
        </p:txBody>
      </p:sp>
      <p:sp>
        <p:nvSpPr>
          <p:cNvPr id="6" name="Text Placeholder 5"/>
          <p:cNvSpPr>
            <a:spLocks noGrp="1"/>
          </p:cNvSpPr>
          <p:nvPr>
            <p:ph type="body" sz="quarter" idx="4294967295"/>
          </p:nvPr>
        </p:nvSpPr>
        <p:spPr>
          <a:xfrm>
            <a:off x="4621053" y="778575"/>
            <a:ext cx="6215062" cy="3995737"/>
          </a:xfrm>
        </p:spPr>
        <p:txBody>
          <a:bodyPr vert="horz" wrap="square" lIns="0" tIns="0" rIns="0" bIns="0" rtlCol="0" anchor="t">
            <a:spAutoFit/>
          </a:bodyPr>
          <a:lstStyle/>
          <a:p>
            <a:pPr marL="0" indent="0">
              <a:spcAft>
                <a:spcPts val="600"/>
              </a:spcAft>
              <a:buNone/>
            </a:pPr>
            <a:r>
              <a:rPr lang="en-US" dirty="0">
                <a:latin typeface="+mn-lt"/>
                <a:cs typeface="Segoe UI Semilight"/>
              </a:rPr>
              <a:t>Cyber Kill Chain</a:t>
            </a:r>
          </a:p>
          <a:p>
            <a:pPr marL="0" indent="0">
              <a:spcAft>
                <a:spcPts val="600"/>
              </a:spcAft>
              <a:buNone/>
            </a:pPr>
            <a:r>
              <a:rPr lang="en-US" dirty="0">
                <a:latin typeface="+mn-lt"/>
                <a:cs typeface="Segoe UI Semilight"/>
              </a:rPr>
              <a:t>Azure Security Center Features</a:t>
            </a:r>
          </a:p>
          <a:p>
            <a:pPr marL="0" indent="0">
              <a:spcAft>
                <a:spcPts val="600"/>
              </a:spcAft>
              <a:buNone/>
            </a:pPr>
            <a:r>
              <a:rPr lang="en-US" dirty="0">
                <a:latin typeface="+mn-lt"/>
                <a:cs typeface="Segoe UI Semilight"/>
              </a:rPr>
              <a:t>Security Center Policies</a:t>
            </a:r>
          </a:p>
          <a:p>
            <a:pPr marL="0" indent="0">
              <a:spcAft>
                <a:spcPts val="600"/>
              </a:spcAft>
              <a:buNone/>
            </a:pPr>
            <a:r>
              <a:rPr lang="en-US" dirty="0">
                <a:latin typeface="+mn-lt"/>
                <a:cs typeface="Segoe UI Semilight"/>
              </a:rPr>
              <a:t>Security Center Recommendations</a:t>
            </a:r>
          </a:p>
          <a:p>
            <a:pPr marL="0" indent="0">
              <a:spcAft>
                <a:spcPts val="600"/>
              </a:spcAft>
              <a:buNone/>
            </a:pPr>
            <a:r>
              <a:rPr lang="en-US" dirty="0">
                <a:latin typeface="+mn-lt"/>
                <a:cs typeface="Segoe UI Semilight"/>
              </a:rPr>
              <a:t>Secure Score</a:t>
            </a:r>
          </a:p>
          <a:p>
            <a:pPr marL="0" indent="0">
              <a:spcAft>
                <a:spcPts val="600"/>
              </a:spcAft>
              <a:buNone/>
            </a:pPr>
            <a:r>
              <a:rPr lang="en-US" dirty="0">
                <a:latin typeface="+mn-lt"/>
                <a:cs typeface="Segoe UI Semilight"/>
              </a:rPr>
              <a:t>Brute Force Attacks</a:t>
            </a:r>
          </a:p>
          <a:p>
            <a:pPr marL="0" indent="0">
              <a:spcAft>
                <a:spcPts val="600"/>
              </a:spcAft>
              <a:buNone/>
            </a:pPr>
            <a:r>
              <a:rPr lang="en-US" dirty="0">
                <a:latin typeface="+mn-lt"/>
                <a:cs typeface="Segoe UI Semilight"/>
              </a:rPr>
              <a:t>Just in Time Virtual Machine Access</a:t>
            </a:r>
            <a:endParaRPr lang="en-US" dirty="0">
              <a:latin typeface="+mn-lt"/>
            </a:endParaRPr>
          </a:p>
        </p:txBody>
      </p:sp>
      <p:grpSp>
        <p:nvGrpSpPr>
          <p:cNvPr id="8" name="Group 7">
            <a:extLst>
              <a:ext uri="{FF2B5EF4-FFF2-40B4-BE49-F238E27FC236}">
                <a16:creationId xmlns:a16="http://schemas.microsoft.com/office/drawing/2014/main" id="{18A70301-F9A0-46C7-9CCE-26E50C3852C3}"/>
              </a:ext>
              <a:ext uri="{C183D7F6-B498-43B3-948B-1728B52AA6E4}">
                <adec:decorative xmlns:adec="http://schemas.microsoft.com/office/drawing/2017/decorative" val="1"/>
              </a:ext>
            </a:extLst>
          </p:cNvPr>
          <p:cNvGrpSpPr/>
          <p:nvPr/>
        </p:nvGrpSpPr>
        <p:grpSpPr>
          <a:xfrm>
            <a:off x="3629609" y="1373381"/>
            <a:ext cx="718406" cy="3400931"/>
            <a:chOff x="3641446" y="412328"/>
            <a:chExt cx="743891" cy="4291697"/>
          </a:xfrm>
        </p:grpSpPr>
        <p:pic>
          <p:nvPicPr>
            <p:cNvPr id="9" name="Picture 8">
              <a:extLst>
                <a:ext uri="{FF2B5EF4-FFF2-40B4-BE49-F238E27FC236}">
                  <a16:creationId xmlns:a16="http://schemas.microsoft.com/office/drawing/2014/main" id="{B397885C-8881-40D4-8CD8-D5929472E9D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41446" y="412328"/>
              <a:ext cx="700088" cy="1356085"/>
            </a:xfrm>
            <a:prstGeom prst="rect">
              <a:avLst/>
            </a:prstGeom>
          </p:spPr>
        </p:pic>
        <p:pic>
          <p:nvPicPr>
            <p:cNvPr id="10" name="Picture 9">
              <a:extLst>
                <a:ext uri="{FF2B5EF4-FFF2-40B4-BE49-F238E27FC236}">
                  <a16:creationId xmlns:a16="http://schemas.microsoft.com/office/drawing/2014/main" id="{D13FAFA5-F9B5-434F-865C-BD9F44AE641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819210" y="529084"/>
              <a:ext cx="376417" cy="384218"/>
            </a:xfrm>
            <a:prstGeom prst="rect">
              <a:avLst/>
            </a:prstGeom>
          </p:spPr>
        </p:pic>
        <p:pic>
          <p:nvPicPr>
            <p:cNvPr id="11" name="Picture 5">
              <a:extLst>
                <a:ext uri="{FF2B5EF4-FFF2-40B4-BE49-F238E27FC236}">
                  <a16:creationId xmlns:a16="http://schemas.microsoft.com/office/drawing/2014/main" id="{F8194DD1-1103-4A7B-A2A4-EFE281466C9B}"/>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344" y="1253498"/>
              <a:ext cx="418096" cy="3981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3BEB760-AAF5-40C0-A3FF-F62D5CF98F0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75436" y="1885169"/>
              <a:ext cx="700088" cy="1356085"/>
            </a:xfrm>
            <a:prstGeom prst="rect">
              <a:avLst/>
            </a:prstGeom>
          </p:spPr>
        </p:pic>
        <p:pic>
          <p:nvPicPr>
            <p:cNvPr id="13" name="Picture 12">
              <a:extLst>
                <a:ext uri="{FF2B5EF4-FFF2-40B4-BE49-F238E27FC236}">
                  <a16:creationId xmlns:a16="http://schemas.microsoft.com/office/drawing/2014/main" id="{488D6385-21BF-4DC0-B16B-161F45BA809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85249" y="3347940"/>
              <a:ext cx="700088" cy="1356085"/>
            </a:xfrm>
            <a:prstGeom prst="rect">
              <a:avLst/>
            </a:prstGeom>
          </p:spPr>
        </p:pic>
        <p:pic>
          <p:nvPicPr>
            <p:cNvPr id="14" name="Picture 13">
              <a:extLst>
                <a:ext uri="{FF2B5EF4-FFF2-40B4-BE49-F238E27FC236}">
                  <a16:creationId xmlns:a16="http://schemas.microsoft.com/office/drawing/2014/main" id="{4D98EBC8-B898-43C5-96E7-C3B03E269E14}"/>
                </a:ext>
              </a:extLst>
            </p:cNvPr>
            <p:cNvPicPr>
              <a:picLocks noChangeAspect="1"/>
            </p:cNvPicPr>
            <p:nvPr/>
          </p:nvPicPr>
          <p:blipFill>
            <a:blip r:embed="rId6"/>
            <a:srcRect/>
            <a:stretch/>
          </p:blipFill>
          <p:spPr>
            <a:xfrm>
              <a:off x="3836410" y="3464937"/>
              <a:ext cx="378139" cy="360108"/>
            </a:xfrm>
            <a:prstGeom prst="rect">
              <a:avLst/>
            </a:prstGeom>
          </p:spPr>
        </p:pic>
        <p:pic>
          <p:nvPicPr>
            <p:cNvPr id="15" name="Picture 14">
              <a:extLst>
                <a:ext uri="{FF2B5EF4-FFF2-40B4-BE49-F238E27FC236}">
                  <a16:creationId xmlns:a16="http://schemas.microsoft.com/office/drawing/2014/main" id="{759401B9-12FD-4559-B5A6-9CFF7EAB6B70}"/>
                </a:ext>
              </a:extLst>
            </p:cNvPr>
            <p:cNvPicPr>
              <a:picLocks noChangeAspect="1"/>
            </p:cNvPicPr>
            <p:nvPr/>
          </p:nvPicPr>
          <p:blipFill>
            <a:blip r:embed="rId7"/>
            <a:srcRect/>
            <a:stretch/>
          </p:blipFill>
          <p:spPr>
            <a:xfrm>
              <a:off x="3859900" y="4206426"/>
              <a:ext cx="378139" cy="360108"/>
            </a:xfrm>
            <a:prstGeom prst="rect">
              <a:avLst/>
            </a:prstGeom>
          </p:spPr>
        </p:pic>
        <p:pic>
          <p:nvPicPr>
            <p:cNvPr id="16" name="Picture 15">
              <a:extLst>
                <a:ext uri="{FF2B5EF4-FFF2-40B4-BE49-F238E27FC236}">
                  <a16:creationId xmlns:a16="http://schemas.microsoft.com/office/drawing/2014/main" id="{E94095C1-0FB7-4F8D-A162-62E4F20195F5}"/>
                </a:ext>
              </a:extLst>
            </p:cNvPr>
            <p:cNvPicPr>
              <a:picLocks noChangeAspect="1"/>
            </p:cNvPicPr>
            <p:nvPr/>
          </p:nvPicPr>
          <p:blipFill>
            <a:blip r:embed="rId8"/>
            <a:srcRect/>
            <a:stretch/>
          </p:blipFill>
          <p:spPr>
            <a:xfrm>
              <a:off x="3831772" y="1991854"/>
              <a:ext cx="373668" cy="355850"/>
            </a:xfrm>
            <a:prstGeom prst="rect">
              <a:avLst/>
            </a:prstGeom>
          </p:spPr>
        </p:pic>
        <p:pic>
          <p:nvPicPr>
            <p:cNvPr id="18" name="Picture 4">
              <a:extLst>
                <a:ext uri="{FF2B5EF4-FFF2-40B4-BE49-F238E27FC236}">
                  <a16:creationId xmlns:a16="http://schemas.microsoft.com/office/drawing/2014/main" id="{7B0912C9-73F8-4C65-88CC-B5BECC0FE5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6386" y="2784099"/>
              <a:ext cx="298186" cy="290572"/>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a:extLst>
              <a:ext uri="{FF2B5EF4-FFF2-40B4-BE49-F238E27FC236}">
                <a16:creationId xmlns:a16="http://schemas.microsoft.com/office/drawing/2014/main" id="{400C7593-27A8-4B71-B900-EAA8F3D16A13}"/>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3525319" y="629875"/>
            <a:ext cx="855884" cy="714647"/>
          </a:xfrm>
          <a:prstGeom prst="rect">
            <a:avLst/>
          </a:prstGeom>
        </p:spPr>
      </p:pic>
      <p:pic>
        <p:nvPicPr>
          <p:cNvPr id="5" name="Picture 4">
            <a:extLst>
              <a:ext uri="{FF2B5EF4-FFF2-40B4-BE49-F238E27FC236}">
                <a16:creationId xmlns:a16="http://schemas.microsoft.com/office/drawing/2014/main" id="{73A3A682-65E2-464D-A917-181559A4B1A9}"/>
              </a:ext>
              <a:ext uri="{C183D7F6-B498-43B3-948B-1728B52AA6E4}">
                <adec:decorative xmlns:adec="http://schemas.microsoft.com/office/drawing/2017/decorative" val="1"/>
              </a:ext>
            </a:extLst>
          </p:cNvPr>
          <p:cNvPicPr>
            <a:picLocks noChangeAspect="1"/>
          </p:cNvPicPr>
          <p:nvPr/>
        </p:nvPicPr>
        <p:blipFill>
          <a:blip r:embed="rId11"/>
          <a:srcRect/>
          <a:stretch/>
        </p:blipFill>
        <p:spPr>
          <a:xfrm>
            <a:off x="3807833" y="821093"/>
            <a:ext cx="294365" cy="280329"/>
          </a:xfrm>
          <a:prstGeom prst="rect">
            <a:avLst/>
          </a:prstGeom>
        </p:spPr>
      </p:pic>
    </p:spTree>
    <p:extLst>
      <p:ext uri="{BB962C8B-B14F-4D97-AF65-F5344CB8AC3E}">
        <p14:creationId xmlns:p14="http://schemas.microsoft.com/office/powerpoint/2010/main" val="293628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94AF-8F3A-4749-A69F-FBD7E9F20508}"/>
              </a:ext>
            </a:extLst>
          </p:cNvPr>
          <p:cNvSpPr>
            <a:spLocks noGrp="1"/>
          </p:cNvSpPr>
          <p:nvPr>
            <p:ph type="title"/>
          </p:nvPr>
        </p:nvSpPr>
        <p:spPr/>
        <p:txBody>
          <a:bodyPr/>
          <a:lstStyle/>
          <a:p>
            <a:r>
              <a:rPr lang="en-US" dirty="0"/>
              <a:t>Cyber Kill Chain</a:t>
            </a:r>
          </a:p>
        </p:txBody>
      </p:sp>
      <p:sp>
        <p:nvSpPr>
          <p:cNvPr id="6" name="Rectangle 5">
            <a:extLst>
              <a:ext uri="{FF2B5EF4-FFF2-40B4-BE49-F238E27FC236}">
                <a16:creationId xmlns:a16="http://schemas.microsoft.com/office/drawing/2014/main" id="{BF2E7856-E506-400F-BD74-A16379723065}"/>
              </a:ext>
            </a:extLst>
          </p:cNvPr>
          <p:cNvSpPr/>
          <p:nvPr/>
        </p:nvSpPr>
        <p:spPr>
          <a:xfrm>
            <a:off x="588263" y="4655446"/>
            <a:ext cx="3476787" cy="158726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Series of steps that trace the stages of a cyberattack </a:t>
            </a:r>
          </a:p>
        </p:txBody>
      </p:sp>
      <p:sp>
        <p:nvSpPr>
          <p:cNvPr id="8" name="Rectangle 7">
            <a:extLst>
              <a:ext uri="{FF2B5EF4-FFF2-40B4-BE49-F238E27FC236}">
                <a16:creationId xmlns:a16="http://schemas.microsoft.com/office/drawing/2014/main" id="{CCD3A776-B1BB-4298-BE25-BD742C3F7DFD}"/>
              </a:ext>
            </a:extLst>
          </p:cNvPr>
          <p:cNvSpPr/>
          <p:nvPr/>
        </p:nvSpPr>
        <p:spPr>
          <a:xfrm>
            <a:off x="4326422" y="4655446"/>
            <a:ext cx="3476787" cy="158726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Different types of attacks are associated with each stage, and they target various subsystems</a:t>
            </a:r>
          </a:p>
        </p:txBody>
      </p:sp>
      <p:sp>
        <p:nvSpPr>
          <p:cNvPr id="12" name="Rectangle 11">
            <a:extLst>
              <a:ext uri="{FF2B5EF4-FFF2-40B4-BE49-F238E27FC236}">
                <a16:creationId xmlns:a16="http://schemas.microsoft.com/office/drawing/2014/main" id="{B5CA06C0-C468-4D9E-9F0F-B3FAB052FA04}"/>
              </a:ext>
            </a:extLst>
          </p:cNvPr>
          <p:cNvSpPr/>
          <p:nvPr/>
        </p:nvSpPr>
        <p:spPr>
          <a:xfrm>
            <a:off x="8064582" y="4645586"/>
            <a:ext cx="3476787" cy="158726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Security Center is designed around the kill chain</a:t>
            </a:r>
          </a:p>
        </p:txBody>
      </p:sp>
      <p:pic>
        <p:nvPicPr>
          <p:cNvPr id="4" name="Picture 3" descr="Cyber Kill Chain flowchart from left to right: Reconnaissance, Intrusion, Exploitation, Privilege Escalation, Lateral Movement, Obfuscation Anti-forensics, Denial of Service, and Exfiltration. ">
            <a:extLst>
              <a:ext uri="{FF2B5EF4-FFF2-40B4-BE49-F238E27FC236}">
                <a16:creationId xmlns:a16="http://schemas.microsoft.com/office/drawing/2014/main" id="{BAA6D3E4-B912-4D48-87C8-E17A924AA40E}"/>
              </a:ext>
            </a:extLst>
          </p:cNvPr>
          <p:cNvPicPr>
            <a:picLocks noChangeAspect="1"/>
          </p:cNvPicPr>
          <p:nvPr/>
        </p:nvPicPr>
        <p:blipFill>
          <a:blip r:embed="rId3"/>
          <a:stretch>
            <a:fillRect/>
          </a:stretch>
        </p:blipFill>
        <p:spPr>
          <a:xfrm>
            <a:off x="1329891" y="1476251"/>
            <a:ext cx="8922618" cy="2910307"/>
          </a:xfrm>
          <a:prstGeom prst="rect">
            <a:avLst/>
          </a:prstGeom>
        </p:spPr>
      </p:pic>
      <p:sp>
        <p:nvSpPr>
          <p:cNvPr id="10" name="Rectangle 9">
            <a:extLst>
              <a:ext uri="{FF2B5EF4-FFF2-40B4-BE49-F238E27FC236}">
                <a16:creationId xmlns:a16="http://schemas.microsoft.com/office/drawing/2014/main" id="{063BA096-DAAA-48ED-9112-7742F397422A}"/>
              </a:ext>
              <a:ext uri="{C183D7F6-B498-43B3-948B-1728B52AA6E4}">
                <adec:decorative xmlns:adec="http://schemas.microsoft.com/office/drawing/2017/decorative" val="1"/>
              </a:ext>
            </a:extLst>
          </p:cNvPr>
          <p:cNvSpPr/>
          <p:nvPr/>
        </p:nvSpPr>
        <p:spPr bwMode="auto">
          <a:xfrm>
            <a:off x="588263" y="1207363"/>
            <a:ext cx="10953106" cy="317919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798652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0349-85AB-42E8-B101-6B8DBF03ADC4}"/>
              </a:ext>
            </a:extLst>
          </p:cNvPr>
          <p:cNvSpPr>
            <a:spLocks noGrp="1"/>
          </p:cNvSpPr>
          <p:nvPr>
            <p:ph type="title"/>
          </p:nvPr>
        </p:nvSpPr>
        <p:spPr/>
        <p:txBody>
          <a:bodyPr/>
          <a:lstStyle/>
          <a:p>
            <a:r>
              <a:rPr lang="en-US" dirty="0"/>
              <a:t>Azure Security Center Features</a:t>
            </a:r>
          </a:p>
        </p:txBody>
      </p:sp>
      <p:sp>
        <p:nvSpPr>
          <p:cNvPr id="6" name="Rectangle 5">
            <a:extLst>
              <a:ext uri="{FF2B5EF4-FFF2-40B4-BE49-F238E27FC236}">
                <a16:creationId xmlns:a16="http://schemas.microsoft.com/office/drawing/2014/main" id="{25D140A8-1675-4D90-A3B9-ACD029AAEC79}"/>
              </a:ext>
            </a:extLst>
          </p:cNvPr>
          <p:cNvSpPr/>
          <p:nvPr/>
        </p:nvSpPr>
        <p:spPr>
          <a:xfrm>
            <a:off x="585217" y="1181342"/>
            <a:ext cx="5961065" cy="69411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Central hub for monitoring security status</a:t>
            </a:r>
          </a:p>
        </p:txBody>
      </p:sp>
      <p:sp>
        <p:nvSpPr>
          <p:cNvPr id="8" name="Rectangle 7">
            <a:extLst>
              <a:ext uri="{FF2B5EF4-FFF2-40B4-BE49-F238E27FC236}">
                <a16:creationId xmlns:a16="http://schemas.microsoft.com/office/drawing/2014/main" id="{1CC3E0EA-D121-4BAC-AFFA-4C17487C8E68}"/>
              </a:ext>
            </a:extLst>
          </p:cNvPr>
          <p:cNvSpPr/>
          <p:nvPr/>
        </p:nvSpPr>
        <p:spPr>
          <a:xfrm>
            <a:off x="585217" y="2071272"/>
            <a:ext cx="5961065" cy="69411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Protects Azure, hybrid, and multi-cloud environments</a:t>
            </a:r>
          </a:p>
        </p:txBody>
      </p:sp>
      <p:sp>
        <p:nvSpPr>
          <p:cNvPr id="10" name="Rectangle 9">
            <a:extLst>
              <a:ext uri="{FF2B5EF4-FFF2-40B4-BE49-F238E27FC236}">
                <a16:creationId xmlns:a16="http://schemas.microsoft.com/office/drawing/2014/main" id="{9A5413C8-C313-4928-AAAF-E495A4732B32}"/>
              </a:ext>
            </a:extLst>
          </p:cNvPr>
          <p:cNvSpPr/>
          <p:nvPr/>
        </p:nvSpPr>
        <p:spPr>
          <a:xfrm>
            <a:off x="585217" y="2961202"/>
            <a:ext cx="5961065" cy="69411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Continually assesses your environment</a:t>
            </a:r>
          </a:p>
        </p:txBody>
      </p:sp>
      <p:sp>
        <p:nvSpPr>
          <p:cNvPr id="12" name="Rectangle 11">
            <a:extLst>
              <a:ext uri="{FF2B5EF4-FFF2-40B4-BE49-F238E27FC236}">
                <a16:creationId xmlns:a16="http://schemas.microsoft.com/office/drawing/2014/main" id="{13D35507-6447-4835-866D-BF0A92CA81BA}"/>
              </a:ext>
            </a:extLst>
          </p:cNvPr>
          <p:cNvSpPr/>
          <p:nvPr/>
        </p:nvSpPr>
        <p:spPr>
          <a:xfrm>
            <a:off x="585217" y="3871250"/>
            <a:ext cx="5961065" cy="69411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Tailored security policies to ensure compliance</a:t>
            </a:r>
          </a:p>
        </p:txBody>
      </p:sp>
      <p:sp>
        <p:nvSpPr>
          <p:cNvPr id="16" name="Rectangle 15">
            <a:extLst>
              <a:ext uri="{FF2B5EF4-FFF2-40B4-BE49-F238E27FC236}">
                <a16:creationId xmlns:a16="http://schemas.microsoft.com/office/drawing/2014/main" id="{0905A178-5F08-4536-B2E4-FB4144A5D159}"/>
              </a:ext>
            </a:extLst>
          </p:cNvPr>
          <p:cNvSpPr/>
          <p:nvPr/>
        </p:nvSpPr>
        <p:spPr>
          <a:xfrm>
            <a:off x="585216" y="4776629"/>
            <a:ext cx="5961065" cy="69411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Provides threat prevention recommendations and security alerts</a:t>
            </a:r>
          </a:p>
        </p:txBody>
      </p:sp>
      <p:sp>
        <p:nvSpPr>
          <p:cNvPr id="18" name="Rectangle 17">
            <a:extLst>
              <a:ext uri="{FF2B5EF4-FFF2-40B4-BE49-F238E27FC236}">
                <a16:creationId xmlns:a16="http://schemas.microsoft.com/office/drawing/2014/main" id="{3CF2DE29-80F2-4BD3-BD0F-6B972B487DDF}"/>
              </a:ext>
            </a:extLst>
          </p:cNvPr>
          <p:cNvSpPr/>
          <p:nvPr/>
        </p:nvSpPr>
        <p:spPr>
          <a:xfrm>
            <a:off x="585215" y="5640885"/>
            <a:ext cx="5961065" cy="69411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Two tiers – Free and Standard</a:t>
            </a:r>
          </a:p>
        </p:txBody>
      </p:sp>
      <p:graphicFrame>
        <p:nvGraphicFramePr>
          <p:cNvPr id="4" name="Diagram 3" descr="Prevent, Detect, Respond">
            <a:extLst>
              <a:ext uri="{FF2B5EF4-FFF2-40B4-BE49-F238E27FC236}">
                <a16:creationId xmlns:a16="http://schemas.microsoft.com/office/drawing/2014/main" id="{3F67A291-3566-4405-A7C8-355E57D06E82}"/>
              </a:ext>
            </a:extLst>
          </p:cNvPr>
          <p:cNvGraphicFramePr/>
          <p:nvPr>
            <p:extLst>
              <p:ext uri="{D42A27DB-BD31-4B8C-83A1-F6EECF244321}">
                <p14:modId xmlns:p14="http://schemas.microsoft.com/office/powerpoint/2010/main" val="3611402918"/>
              </p:ext>
            </p:extLst>
          </p:nvPr>
        </p:nvGraphicFramePr>
        <p:xfrm>
          <a:off x="7084194" y="1327734"/>
          <a:ext cx="4397983" cy="4513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a:extLst>
              <a:ext uri="{FF2B5EF4-FFF2-40B4-BE49-F238E27FC236}">
                <a16:creationId xmlns:a16="http://schemas.microsoft.com/office/drawing/2014/main" id="{471E4345-0A29-4909-A891-BD89E8C60E99}"/>
              </a:ext>
              <a:ext uri="{C183D7F6-B498-43B3-948B-1728B52AA6E4}">
                <adec:decorative xmlns:adec="http://schemas.microsoft.com/office/drawing/2017/decorative" val="1"/>
              </a:ext>
            </a:extLst>
          </p:cNvPr>
          <p:cNvSpPr/>
          <p:nvPr/>
        </p:nvSpPr>
        <p:spPr bwMode="auto">
          <a:xfrm>
            <a:off x="6755364" y="1181343"/>
            <a:ext cx="5057192" cy="5153654"/>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697928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4835-7E81-43DD-8193-577495D961BB}"/>
              </a:ext>
            </a:extLst>
          </p:cNvPr>
          <p:cNvSpPr>
            <a:spLocks noGrp="1"/>
          </p:cNvSpPr>
          <p:nvPr>
            <p:ph type="title"/>
          </p:nvPr>
        </p:nvSpPr>
        <p:spPr/>
        <p:txBody>
          <a:bodyPr/>
          <a:lstStyle/>
          <a:p>
            <a:r>
              <a:rPr lang="en-US" dirty="0"/>
              <a:t>Security Center Policies</a:t>
            </a:r>
          </a:p>
        </p:txBody>
      </p:sp>
      <p:sp>
        <p:nvSpPr>
          <p:cNvPr id="4" name="Rectangle 3">
            <a:extLst>
              <a:ext uri="{FF2B5EF4-FFF2-40B4-BE49-F238E27FC236}">
                <a16:creationId xmlns:a16="http://schemas.microsoft.com/office/drawing/2014/main" id="{739B1563-2CB4-4D2D-A661-96A1B5EFEFF3}"/>
              </a:ext>
            </a:extLst>
          </p:cNvPr>
          <p:cNvSpPr/>
          <p:nvPr/>
        </p:nvSpPr>
        <p:spPr>
          <a:xfrm>
            <a:off x="585217" y="1181342"/>
            <a:ext cx="4469557" cy="78358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Defines the desired configuration for workloads</a:t>
            </a:r>
          </a:p>
        </p:txBody>
      </p:sp>
      <p:sp>
        <p:nvSpPr>
          <p:cNvPr id="6" name="Rectangle 5">
            <a:extLst>
              <a:ext uri="{FF2B5EF4-FFF2-40B4-BE49-F238E27FC236}">
                <a16:creationId xmlns:a16="http://schemas.microsoft.com/office/drawing/2014/main" id="{C8BF8734-1D71-48A0-916A-781A41683C0A}"/>
              </a:ext>
            </a:extLst>
          </p:cNvPr>
          <p:cNvSpPr/>
          <p:nvPr/>
        </p:nvSpPr>
        <p:spPr>
          <a:xfrm>
            <a:off x="585217" y="2183549"/>
            <a:ext cx="4469557" cy="78358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View and edit the built-in default policy</a:t>
            </a:r>
          </a:p>
        </p:txBody>
      </p:sp>
      <p:sp>
        <p:nvSpPr>
          <p:cNvPr id="8" name="Rectangle 7">
            <a:extLst>
              <a:ext uri="{FF2B5EF4-FFF2-40B4-BE49-F238E27FC236}">
                <a16:creationId xmlns:a16="http://schemas.microsoft.com/office/drawing/2014/main" id="{380EAF2D-7849-4618-8B3B-8BC0AFC330CE}"/>
              </a:ext>
            </a:extLst>
          </p:cNvPr>
          <p:cNvSpPr/>
          <p:nvPr/>
        </p:nvSpPr>
        <p:spPr>
          <a:xfrm>
            <a:off x="585217" y="3185756"/>
            <a:ext cx="4469557" cy="78358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Add your own custom policies </a:t>
            </a:r>
          </a:p>
        </p:txBody>
      </p:sp>
      <p:sp>
        <p:nvSpPr>
          <p:cNvPr id="12" name="Rectangle 11">
            <a:extLst>
              <a:ext uri="{FF2B5EF4-FFF2-40B4-BE49-F238E27FC236}">
                <a16:creationId xmlns:a16="http://schemas.microsoft.com/office/drawing/2014/main" id="{BEE2B6AE-3BCC-43EE-9FB2-0167060874A3}"/>
              </a:ext>
            </a:extLst>
          </p:cNvPr>
          <p:cNvSpPr/>
          <p:nvPr/>
        </p:nvSpPr>
        <p:spPr>
          <a:xfrm>
            <a:off x="585217" y="4187963"/>
            <a:ext cx="4469557" cy="78358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Add regulatory compliance policies</a:t>
            </a:r>
          </a:p>
        </p:txBody>
      </p:sp>
      <p:sp>
        <p:nvSpPr>
          <p:cNvPr id="16" name="Rectangle 15">
            <a:extLst>
              <a:ext uri="{FF2B5EF4-FFF2-40B4-BE49-F238E27FC236}">
                <a16:creationId xmlns:a16="http://schemas.microsoft.com/office/drawing/2014/main" id="{1848C531-5640-4B06-BCD5-608DDCA396F0}"/>
              </a:ext>
            </a:extLst>
          </p:cNvPr>
          <p:cNvSpPr/>
          <p:nvPr/>
        </p:nvSpPr>
        <p:spPr>
          <a:xfrm>
            <a:off x="585217" y="5190170"/>
            <a:ext cx="4469557" cy="78358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Ensures compliance and regulatory requirements</a:t>
            </a:r>
          </a:p>
        </p:txBody>
      </p:sp>
      <p:sp>
        <p:nvSpPr>
          <p:cNvPr id="14" name="Rectangle 13">
            <a:extLst>
              <a:ext uri="{FF2B5EF4-FFF2-40B4-BE49-F238E27FC236}">
                <a16:creationId xmlns:a16="http://schemas.microsoft.com/office/drawing/2014/main" id="{D424DBC7-8CA6-493B-9FF2-B7EB009D377C}"/>
              </a:ext>
              <a:ext uri="{C183D7F6-B498-43B3-948B-1728B52AA6E4}">
                <adec:decorative xmlns:adec="http://schemas.microsoft.com/office/drawing/2017/decorative" val="1"/>
              </a:ext>
            </a:extLst>
          </p:cNvPr>
          <p:cNvSpPr/>
          <p:nvPr/>
        </p:nvSpPr>
        <p:spPr bwMode="auto">
          <a:xfrm>
            <a:off x="5262466" y="1181342"/>
            <a:ext cx="6606074" cy="517831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of the Security Policy page. Several built-in policies are shown. ">
            <a:extLst>
              <a:ext uri="{FF2B5EF4-FFF2-40B4-BE49-F238E27FC236}">
                <a16:creationId xmlns:a16="http://schemas.microsoft.com/office/drawing/2014/main" id="{C83FFEB8-517C-4DEB-86AB-ADE7BEE54636}"/>
              </a:ext>
            </a:extLst>
          </p:cNvPr>
          <p:cNvPicPr>
            <a:picLocks noChangeAspect="1"/>
          </p:cNvPicPr>
          <p:nvPr/>
        </p:nvPicPr>
        <p:blipFill>
          <a:blip r:embed="rId3"/>
          <a:stretch>
            <a:fillRect/>
          </a:stretch>
        </p:blipFill>
        <p:spPr>
          <a:xfrm>
            <a:off x="5658428" y="1205725"/>
            <a:ext cx="5814149" cy="5129547"/>
          </a:xfrm>
          <a:prstGeom prst="rect">
            <a:avLst/>
          </a:prstGeom>
        </p:spPr>
      </p:pic>
    </p:spTree>
    <p:extLst>
      <p:ext uri="{BB962C8B-B14F-4D97-AF65-F5344CB8AC3E}">
        <p14:creationId xmlns:p14="http://schemas.microsoft.com/office/powerpoint/2010/main" val="396956789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Security Center Recommendations</a:t>
            </a:r>
          </a:p>
        </p:txBody>
      </p:sp>
      <p:sp>
        <p:nvSpPr>
          <p:cNvPr id="2" name="Rectangle 1">
            <a:extLst>
              <a:ext uri="{FF2B5EF4-FFF2-40B4-BE49-F238E27FC236}">
                <a16:creationId xmlns:a16="http://schemas.microsoft.com/office/drawing/2014/main" id="{9A686E27-9718-4FA6-A2D0-54E5D1EBCE8B}"/>
              </a:ext>
            </a:extLst>
          </p:cNvPr>
          <p:cNvSpPr/>
          <p:nvPr/>
        </p:nvSpPr>
        <p:spPr bwMode="auto">
          <a:xfrm>
            <a:off x="588263" y="1360636"/>
            <a:ext cx="4851484" cy="102636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Enabling a policy enables recommendations for that policy</a:t>
            </a:r>
          </a:p>
        </p:txBody>
      </p:sp>
      <p:sp>
        <p:nvSpPr>
          <p:cNvPr id="4" name="Rectangle 3">
            <a:extLst>
              <a:ext uri="{FF2B5EF4-FFF2-40B4-BE49-F238E27FC236}">
                <a16:creationId xmlns:a16="http://schemas.microsoft.com/office/drawing/2014/main" id="{D6199693-9CC0-47CB-B5A3-046C4EE846F1}"/>
              </a:ext>
            </a:extLst>
          </p:cNvPr>
          <p:cNvSpPr/>
          <p:nvPr/>
        </p:nvSpPr>
        <p:spPr bwMode="auto">
          <a:xfrm>
            <a:off x="588263" y="2606410"/>
            <a:ext cx="4851484" cy="102636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Recommendations are grouped by Severity</a:t>
            </a:r>
          </a:p>
        </p:txBody>
      </p:sp>
      <p:sp>
        <p:nvSpPr>
          <p:cNvPr id="8" name="Rectangle 7">
            <a:extLst>
              <a:ext uri="{FF2B5EF4-FFF2-40B4-BE49-F238E27FC236}">
                <a16:creationId xmlns:a16="http://schemas.microsoft.com/office/drawing/2014/main" id="{75C64EAD-BD0E-4B56-A98A-8FBA34751DC5}"/>
              </a:ext>
            </a:extLst>
          </p:cNvPr>
          <p:cNvSpPr/>
          <p:nvPr/>
        </p:nvSpPr>
        <p:spPr bwMode="auto">
          <a:xfrm>
            <a:off x="588263" y="3803599"/>
            <a:ext cx="4851484" cy="119473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Covers networks, containers, app service, compute and app, virtual machine scale sets, data and storage, identity and access</a:t>
            </a:r>
          </a:p>
        </p:txBody>
      </p:sp>
      <p:sp>
        <p:nvSpPr>
          <p:cNvPr id="12" name="Rectangle 11">
            <a:extLst>
              <a:ext uri="{FF2B5EF4-FFF2-40B4-BE49-F238E27FC236}">
                <a16:creationId xmlns:a16="http://schemas.microsoft.com/office/drawing/2014/main" id="{F5063077-21BA-4CDF-9DBF-E752EDFBDD2B}"/>
              </a:ext>
            </a:extLst>
          </p:cNvPr>
          <p:cNvSpPr/>
          <p:nvPr/>
        </p:nvSpPr>
        <p:spPr bwMode="auto">
          <a:xfrm>
            <a:off x="588263" y="5169164"/>
            <a:ext cx="4851484" cy="102636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Remediation improves your Secure Score (next topic) </a:t>
            </a:r>
          </a:p>
        </p:txBody>
      </p:sp>
      <p:pic>
        <p:nvPicPr>
          <p:cNvPr id="7" name="Picture 6" descr="Screenshot of the Recommendations page. A pie chart by severity is shown. Several recommendations are shown. ">
            <a:extLst>
              <a:ext uri="{FF2B5EF4-FFF2-40B4-BE49-F238E27FC236}">
                <a16:creationId xmlns:a16="http://schemas.microsoft.com/office/drawing/2014/main" id="{56DAB9DD-B259-4B77-8E4A-3A99B426A362}"/>
              </a:ext>
            </a:extLst>
          </p:cNvPr>
          <p:cNvPicPr>
            <a:picLocks noChangeAspect="1"/>
          </p:cNvPicPr>
          <p:nvPr/>
        </p:nvPicPr>
        <p:blipFill>
          <a:blip r:embed="rId3"/>
          <a:stretch>
            <a:fillRect/>
          </a:stretch>
        </p:blipFill>
        <p:spPr>
          <a:xfrm>
            <a:off x="6096000" y="801999"/>
            <a:ext cx="5772539" cy="5847999"/>
          </a:xfrm>
          <a:prstGeom prst="rect">
            <a:avLst/>
          </a:prstGeom>
        </p:spPr>
      </p:pic>
    </p:spTree>
    <p:extLst>
      <p:ext uri="{BB962C8B-B14F-4D97-AF65-F5344CB8AC3E}">
        <p14:creationId xmlns:p14="http://schemas.microsoft.com/office/powerpoint/2010/main" val="332041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8871-2543-49B8-A911-9DEC53945A1B}"/>
              </a:ext>
            </a:extLst>
          </p:cNvPr>
          <p:cNvSpPr>
            <a:spLocks noGrp="1"/>
          </p:cNvSpPr>
          <p:nvPr>
            <p:ph type="title"/>
          </p:nvPr>
        </p:nvSpPr>
        <p:spPr/>
        <p:txBody>
          <a:bodyPr/>
          <a:lstStyle/>
          <a:p>
            <a:r>
              <a:rPr lang="en-US" dirty="0"/>
              <a:t>Azure Defender</a:t>
            </a:r>
          </a:p>
        </p:txBody>
      </p:sp>
      <p:pic>
        <p:nvPicPr>
          <p:cNvPr id="4" name="Picture 3">
            <a:extLst>
              <a:ext uri="{FF2B5EF4-FFF2-40B4-BE49-F238E27FC236}">
                <a16:creationId xmlns:a16="http://schemas.microsoft.com/office/drawing/2014/main" id="{03F5D83B-B6B1-4BCE-A030-3A746CE0CC59}"/>
              </a:ext>
            </a:extLst>
          </p:cNvPr>
          <p:cNvPicPr>
            <a:picLocks noChangeAspect="1"/>
          </p:cNvPicPr>
          <p:nvPr/>
        </p:nvPicPr>
        <p:blipFill>
          <a:blip r:embed="rId3"/>
          <a:stretch>
            <a:fillRect/>
          </a:stretch>
        </p:blipFill>
        <p:spPr>
          <a:xfrm>
            <a:off x="1146464" y="1145597"/>
            <a:ext cx="9184254" cy="2553566"/>
          </a:xfrm>
          <a:prstGeom prst="rect">
            <a:avLst/>
          </a:prstGeom>
        </p:spPr>
      </p:pic>
      <p:sp>
        <p:nvSpPr>
          <p:cNvPr id="6" name="Rectangle 5">
            <a:extLst>
              <a:ext uri="{FF2B5EF4-FFF2-40B4-BE49-F238E27FC236}">
                <a16:creationId xmlns:a16="http://schemas.microsoft.com/office/drawing/2014/main" id="{FE2E0088-E190-4AE4-82AB-81888370A735}"/>
              </a:ext>
            </a:extLst>
          </p:cNvPr>
          <p:cNvSpPr/>
          <p:nvPr/>
        </p:nvSpPr>
        <p:spPr>
          <a:xfrm>
            <a:off x="634918" y="3958568"/>
            <a:ext cx="5336512" cy="107821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lang="en-US" sz="2000" kern="0" dirty="0">
                <a:latin typeface="Segoe UI"/>
                <a:ea typeface="+mn-ea"/>
                <a:cs typeface="+mn-cs"/>
              </a:rPr>
              <a:t>Cloud workload protection (CWP)</a:t>
            </a:r>
            <a:endParaRPr kumimoji="0" lang="en-US" sz="2000" b="0" i="0" u="none" strike="noStrike" kern="0" cap="none" spc="0" normalizeH="0" baseline="0" noProof="0" dirty="0">
              <a:ln>
                <a:noFill/>
              </a:ln>
              <a:effectLst/>
              <a:uLnTx/>
              <a:uFillTx/>
              <a:latin typeface="Segoe UI"/>
              <a:ea typeface="+mn-ea"/>
              <a:cs typeface="+mn-cs"/>
            </a:endParaRPr>
          </a:p>
        </p:txBody>
      </p:sp>
      <p:sp>
        <p:nvSpPr>
          <p:cNvPr id="8" name="Rectangle 7">
            <a:extLst>
              <a:ext uri="{FF2B5EF4-FFF2-40B4-BE49-F238E27FC236}">
                <a16:creationId xmlns:a16="http://schemas.microsoft.com/office/drawing/2014/main" id="{23AFF331-911D-42A8-B91C-07077CB8617C}"/>
              </a:ext>
            </a:extLst>
          </p:cNvPr>
          <p:cNvSpPr/>
          <p:nvPr/>
        </p:nvSpPr>
        <p:spPr>
          <a:xfrm>
            <a:off x="634917" y="5148221"/>
            <a:ext cx="10841135" cy="107821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lang="en-US" sz="2000" kern="0" dirty="0">
                <a:latin typeface="Segoe UI"/>
                <a:ea typeface="+mn-ea"/>
                <a:cs typeface="+mn-cs"/>
              </a:rPr>
              <a:t>Multiple flavors of Azure </a:t>
            </a:r>
            <a:r>
              <a:rPr lang="en-US" sz="2000" kern="0">
                <a:latin typeface="Segoe UI"/>
                <a:ea typeface="+mn-ea"/>
                <a:cs typeface="+mn-cs"/>
              </a:rPr>
              <a:t>Defender:      </a:t>
            </a:r>
            <a:r>
              <a:rPr lang="en-US" sz="2000" kern="0" dirty="0">
                <a:latin typeface="Segoe UI"/>
                <a:ea typeface="+mn-ea"/>
                <a:cs typeface="+mn-cs"/>
              </a:rPr>
              <a:t>SQL, AKS, Storage, IoT, and more.</a:t>
            </a:r>
            <a:endParaRPr kumimoji="0" lang="en-US" sz="2000" b="0" i="0" u="none" strike="noStrike" kern="0" cap="none" spc="0" normalizeH="0" baseline="0" noProof="0" dirty="0">
              <a:ln>
                <a:noFill/>
              </a:ln>
              <a:effectLst/>
              <a:uLnTx/>
              <a:uFillTx/>
              <a:latin typeface="Segoe UI"/>
              <a:ea typeface="+mn-ea"/>
              <a:cs typeface="+mn-cs"/>
            </a:endParaRPr>
          </a:p>
        </p:txBody>
      </p:sp>
      <p:sp>
        <p:nvSpPr>
          <p:cNvPr id="10" name="Rectangle 9">
            <a:extLst>
              <a:ext uri="{FF2B5EF4-FFF2-40B4-BE49-F238E27FC236}">
                <a16:creationId xmlns:a16="http://schemas.microsoft.com/office/drawing/2014/main" id="{E93E3541-F2EE-46E5-8596-BE9308AC88AE}"/>
              </a:ext>
            </a:extLst>
          </p:cNvPr>
          <p:cNvSpPr/>
          <p:nvPr/>
        </p:nvSpPr>
        <p:spPr>
          <a:xfrm>
            <a:off x="6139541" y="3958568"/>
            <a:ext cx="5336512" cy="107821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defTabSz="1066800">
              <a:spcBef>
                <a:spcPct val="0"/>
              </a:spcBef>
              <a:spcAft>
                <a:spcPct val="35000"/>
              </a:spcAft>
              <a:defRPr/>
            </a:pPr>
            <a:r>
              <a:rPr lang="en-US" sz="2000" kern="0" dirty="0">
                <a:latin typeface="Segoe UI"/>
                <a:ea typeface="+mn-ea"/>
                <a:cs typeface="+mn-cs"/>
              </a:rPr>
              <a:t>Dashboard shows your Defender coverage</a:t>
            </a:r>
            <a:endParaRPr kumimoji="0" lang="en-US" sz="2000" b="0" i="0" u="none" strike="noStrike" kern="0" cap="none" spc="0" normalizeH="0" baseline="0" noProof="0" dirty="0">
              <a:ln>
                <a:noFill/>
              </a:ln>
              <a:effectLst/>
              <a:uLnTx/>
              <a:uFillTx/>
              <a:latin typeface="Segoe UI"/>
              <a:ea typeface="+mn-ea"/>
              <a:cs typeface="+mn-cs"/>
            </a:endParaRPr>
          </a:p>
        </p:txBody>
      </p:sp>
    </p:spTree>
    <p:extLst>
      <p:ext uri="{BB962C8B-B14F-4D97-AF65-F5344CB8AC3E}">
        <p14:creationId xmlns:p14="http://schemas.microsoft.com/office/powerpoint/2010/main" val="30059066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7168-551F-4D54-B3A5-8BD0A9FAE4C7}"/>
              </a:ext>
            </a:extLst>
          </p:cNvPr>
          <p:cNvSpPr>
            <a:spLocks noGrp="1"/>
          </p:cNvSpPr>
          <p:nvPr>
            <p:ph type="title"/>
          </p:nvPr>
        </p:nvSpPr>
        <p:spPr/>
        <p:txBody>
          <a:bodyPr/>
          <a:lstStyle/>
          <a:p>
            <a:r>
              <a:rPr lang="en-US" dirty="0"/>
              <a:t>Module 04: Security Operations </a:t>
            </a:r>
          </a:p>
        </p:txBody>
      </p:sp>
      <p:sp>
        <p:nvSpPr>
          <p:cNvPr id="3" name="Text Placeholder 2">
            <a:extLst>
              <a:ext uri="{FF2B5EF4-FFF2-40B4-BE49-F238E27FC236}">
                <a16:creationId xmlns:a16="http://schemas.microsoft.com/office/drawing/2014/main" id="{224586A2-5C76-484C-A16F-81D781A2C8D8}"/>
              </a:ext>
            </a:extLst>
          </p:cNvPr>
          <p:cNvSpPr>
            <a:spLocks noGrp="1"/>
          </p:cNvSpPr>
          <p:nvPr>
            <p:ph type="body" sz="quarter" idx="4294967295"/>
          </p:nvPr>
        </p:nvSpPr>
        <p:spPr>
          <a:xfrm>
            <a:off x="4639941" y="741626"/>
            <a:ext cx="5670386" cy="2443746"/>
          </a:xfrm>
        </p:spPr>
        <p:txBody>
          <a:bodyPr/>
          <a:lstStyle/>
          <a:p>
            <a:pPr marL="0" indent="0">
              <a:spcAft>
                <a:spcPts val="1200"/>
              </a:spcAft>
              <a:buNone/>
            </a:pPr>
            <a:r>
              <a:rPr lang="en-US" dirty="0">
                <a:latin typeface="Segoe UI" panose="020B0502040204020203" pitchFamily="34" charset="0"/>
                <a:cs typeface="Segoe UI" panose="020B0502040204020203" pitchFamily="34" charset="0"/>
              </a:rPr>
              <a:t>Azure Monitor</a:t>
            </a:r>
          </a:p>
          <a:p>
            <a:pPr marL="0" indent="0">
              <a:spcAft>
                <a:spcPts val="1200"/>
              </a:spcAft>
              <a:buNone/>
            </a:pPr>
            <a:r>
              <a:rPr lang="en-US" dirty="0">
                <a:latin typeface="Segoe UI" panose="020B0502040204020203" pitchFamily="34" charset="0"/>
                <a:cs typeface="Segoe UI" panose="020B0502040204020203" pitchFamily="34" charset="0"/>
              </a:rPr>
              <a:t>Azure Security Center</a:t>
            </a:r>
          </a:p>
          <a:p>
            <a:pPr marL="0" indent="0">
              <a:spcAft>
                <a:spcPts val="1200"/>
              </a:spcAft>
              <a:buNone/>
            </a:pPr>
            <a:r>
              <a:rPr lang="en-US" dirty="0">
                <a:latin typeface="Segoe UI" panose="020B0502040204020203" pitchFamily="34" charset="0"/>
                <a:cs typeface="Segoe UI" panose="020B0502040204020203" pitchFamily="34" charset="0"/>
              </a:rPr>
              <a:t>Azure Sentinel</a:t>
            </a:r>
          </a:p>
          <a:p>
            <a:pPr marL="0" indent="0">
              <a:spcAft>
                <a:spcPts val="1200"/>
              </a:spcAft>
              <a:buNone/>
            </a:pPr>
            <a:r>
              <a:rPr lang="en-US" dirty="0">
                <a:latin typeface="Segoe UI" panose="020B0502040204020203" pitchFamily="34" charset="0"/>
                <a:cs typeface="Segoe UI" panose="020B0502040204020203" pitchFamily="34" charset="0"/>
              </a:rPr>
              <a:t>Module Labs</a:t>
            </a:r>
          </a:p>
        </p:txBody>
      </p:sp>
      <p:grpSp>
        <p:nvGrpSpPr>
          <p:cNvPr id="22" name="Group 21">
            <a:extLst>
              <a:ext uri="{FF2B5EF4-FFF2-40B4-BE49-F238E27FC236}">
                <a16:creationId xmlns:a16="http://schemas.microsoft.com/office/drawing/2014/main" id="{15B6D2E8-E39C-488F-9451-FE5AC0BF75F5}"/>
              </a:ext>
              <a:ext uri="{C183D7F6-B498-43B3-948B-1728B52AA6E4}">
                <adec:decorative xmlns:adec="http://schemas.microsoft.com/office/drawing/2017/decorative" val="1"/>
              </a:ext>
            </a:extLst>
          </p:cNvPr>
          <p:cNvGrpSpPr/>
          <p:nvPr/>
        </p:nvGrpSpPr>
        <p:grpSpPr>
          <a:xfrm>
            <a:off x="3628151" y="574359"/>
            <a:ext cx="950173" cy="2854641"/>
            <a:chOff x="1149572" y="1357015"/>
            <a:chExt cx="950173" cy="2854641"/>
          </a:xfrm>
        </p:grpSpPr>
        <p:pic>
          <p:nvPicPr>
            <p:cNvPr id="5" name="Picture 4">
              <a:extLst>
                <a:ext uri="{FF2B5EF4-FFF2-40B4-BE49-F238E27FC236}">
                  <a16:creationId xmlns:a16="http://schemas.microsoft.com/office/drawing/2014/main" id="{5FA28D6B-26E4-4100-8156-491E34DED9A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185345" y="2725756"/>
              <a:ext cx="914400" cy="1485900"/>
            </a:xfrm>
            <a:prstGeom prst="rect">
              <a:avLst/>
            </a:prstGeom>
          </p:spPr>
        </p:pic>
        <p:pic>
          <p:nvPicPr>
            <p:cNvPr id="13" name="Picture 7">
              <a:extLst>
                <a:ext uri="{FF2B5EF4-FFF2-40B4-BE49-F238E27FC236}">
                  <a16:creationId xmlns:a16="http://schemas.microsoft.com/office/drawing/2014/main" id="{EA77C64C-463A-4C0A-B7FB-D3A6FBB436EF}"/>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195" y="3586444"/>
              <a:ext cx="2667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CC2074F0-3E19-4CCB-9D61-C316E91D3F95}"/>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149572" y="1357015"/>
              <a:ext cx="914400" cy="1485900"/>
            </a:xfrm>
            <a:prstGeom prst="rect">
              <a:avLst/>
            </a:prstGeom>
          </p:spPr>
        </p:pic>
        <p:pic>
          <p:nvPicPr>
            <p:cNvPr id="17" name="Picture 6">
              <a:extLst>
                <a:ext uri="{FF2B5EF4-FFF2-40B4-BE49-F238E27FC236}">
                  <a16:creationId xmlns:a16="http://schemas.microsoft.com/office/drawing/2014/main" id="{27E7B205-F5C3-4C94-9D8B-DF240F4DFE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2520" y="2902268"/>
              <a:ext cx="400050" cy="4095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81E989B6-E094-4CD3-9548-4FDDD6FEB47A}"/>
                </a:ext>
              </a:extLst>
            </p:cNvPr>
            <p:cNvPicPr>
              <a:picLocks noChangeAspect="1"/>
            </p:cNvPicPr>
            <p:nvPr/>
          </p:nvPicPr>
          <p:blipFill>
            <a:blip r:embed="rId5"/>
            <a:stretch>
              <a:fillRect/>
            </a:stretch>
          </p:blipFill>
          <p:spPr>
            <a:xfrm>
              <a:off x="1468364" y="2280857"/>
              <a:ext cx="276815" cy="276815"/>
            </a:xfrm>
            <a:prstGeom prst="rect">
              <a:avLst/>
            </a:prstGeom>
          </p:spPr>
        </p:pic>
        <p:pic>
          <p:nvPicPr>
            <p:cNvPr id="21" name="Picture 20">
              <a:extLst>
                <a:ext uri="{FF2B5EF4-FFF2-40B4-BE49-F238E27FC236}">
                  <a16:creationId xmlns:a16="http://schemas.microsoft.com/office/drawing/2014/main" id="{6E89ED09-F9BA-4510-8544-F32E461BE728}"/>
                </a:ext>
              </a:extLst>
            </p:cNvPr>
            <p:cNvPicPr>
              <a:picLocks noChangeAspect="1"/>
            </p:cNvPicPr>
            <p:nvPr/>
          </p:nvPicPr>
          <p:blipFill>
            <a:blip r:embed="rId6"/>
            <a:stretch>
              <a:fillRect/>
            </a:stretch>
          </p:blipFill>
          <p:spPr>
            <a:xfrm>
              <a:off x="1442520" y="1595719"/>
              <a:ext cx="329789" cy="329789"/>
            </a:xfrm>
            <a:prstGeom prst="rect">
              <a:avLst/>
            </a:prstGeom>
          </p:spPr>
        </p:pic>
      </p:grpSp>
    </p:spTree>
    <p:extLst>
      <p:ext uri="{BB962C8B-B14F-4D97-AF65-F5344CB8AC3E}">
        <p14:creationId xmlns:p14="http://schemas.microsoft.com/office/powerpoint/2010/main" val="378521195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1421-5762-4D41-B994-032968C8BBE8}"/>
              </a:ext>
            </a:extLst>
          </p:cNvPr>
          <p:cNvSpPr>
            <a:spLocks noGrp="1"/>
          </p:cNvSpPr>
          <p:nvPr>
            <p:ph type="title"/>
          </p:nvPr>
        </p:nvSpPr>
        <p:spPr/>
        <p:txBody>
          <a:bodyPr/>
          <a:lstStyle/>
          <a:p>
            <a:r>
              <a:rPr lang="en-US" dirty="0"/>
              <a:t>Secure Score</a:t>
            </a:r>
          </a:p>
        </p:txBody>
      </p:sp>
      <p:pic>
        <p:nvPicPr>
          <p:cNvPr id="4" name="Picture 3" descr="Screenshot of the Overall Secure Score. Individual subscription scores are also shown. ">
            <a:extLst>
              <a:ext uri="{FF2B5EF4-FFF2-40B4-BE49-F238E27FC236}">
                <a16:creationId xmlns:a16="http://schemas.microsoft.com/office/drawing/2014/main" id="{C4F11A80-97C5-41BA-860E-32CB24D6BA96}"/>
              </a:ext>
            </a:extLst>
          </p:cNvPr>
          <p:cNvPicPr>
            <a:picLocks noChangeAspect="1"/>
          </p:cNvPicPr>
          <p:nvPr/>
        </p:nvPicPr>
        <p:blipFill>
          <a:blip r:embed="rId3"/>
          <a:stretch>
            <a:fillRect/>
          </a:stretch>
        </p:blipFill>
        <p:spPr>
          <a:xfrm>
            <a:off x="1126246" y="1619915"/>
            <a:ext cx="9372600" cy="1752600"/>
          </a:xfrm>
          <a:prstGeom prst="rect">
            <a:avLst/>
          </a:prstGeom>
        </p:spPr>
      </p:pic>
      <p:sp>
        <p:nvSpPr>
          <p:cNvPr id="6" name="Rectangle 5">
            <a:extLst>
              <a:ext uri="{FF2B5EF4-FFF2-40B4-BE49-F238E27FC236}">
                <a16:creationId xmlns:a16="http://schemas.microsoft.com/office/drawing/2014/main" id="{0DE913B7-EFCC-4670-B976-9DF870A95224}"/>
              </a:ext>
            </a:extLst>
          </p:cNvPr>
          <p:cNvSpPr/>
          <p:nvPr/>
        </p:nvSpPr>
        <p:spPr>
          <a:xfrm>
            <a:off x="634918" y="3958568"/>
            <a:ext cx="5336512" cy="107821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 snapshot of your current security situation</a:t>
            </a:r>
          </a:p>
        </p:txBody>
      </p:sp>
      <p:sp>
        <p:nvSpPr>
          <p:cNvPr id="8" name="Rectangle 7">
            <a:extLst>
              <a:ext uri="{FF2B5EF4-FFF2-40B4-BE49-F238E27FC236}">
                <a16:creationId xmlns:a16="http://schemas.microsoft.com/office/drawing/2014/main" id="{B4D55732-5A28-4877-B68D-A1E9CF4B846A}"/>
              </a:ext>
            </a:extLst>
          </p:cNvPr>
          <p:cNvSpPr/>
          <p:nvPr/>
        </p:nvSpPr>
        <p:spPr>
          <a:xfrm>
            <a:off x="634918" y="5148221"/>
            <a:ext cx="5336512" cy="107821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The higher the score, the lower the identified risk level</a:t>
            </a:r>
          </a:p>
        </p:txBody>
      </p:sp>
      <p:sp>
        <p:nvSpPr>
          <p:cNvPr id="10" name="Rectangle 9">
            <a:extLst>
              <a:ext uri="{FF2B5EF4-FFF2-40B4-BE49-F238E27FC236}">
                <a16:creationId xmlns:a16="http://schemas.microsoft.com/office/drawing/2014/main" id="{7B5B4BC6-5B82-4DC5-9A3D-EA22094CEB5B}"/>
              </a:ext>
            </a:extLst>
          </p:cNvPr>
          <p:cNvSpPr/>
          <p:nvPr/>
        </p:nvSpPr>
        <p:spPr>
          <a:xfrm>
            <a:off x="6139541" y="3958568"/>
            <a:ext cx="5336512" cy="107821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Helps prioritize and manage your security efforts</a:t>
            </a:r>
          </a:p>
        </p:txBody>
      </p:sp>
      <p:sp>
        <p:nvSpPr>
          <p:cNvPr id="12" name="Rectangle 11">
            <a:extLst>
              <a:ext uri="{FF2B5EF4-FFF2-40B4-BE49-F238E27FC236}">
                <a16:creationId xmlns:a16="http://schemas.microsoft.com/office/drawing/2014/main" id="{0F45385A-6F1D-4512-9B3F-D4FEE1DF877A}"/>
              </a:ext>
            </a:extLst>
          </p:cNvPr>
          <p:cNvSpPr/>
          <p:nvPr/>
        </p:nvSpPr>
        <p:spPr>
          <a:xfrm>
            <a:off x="6139541" y="5129512"/>
            <a:ext cx="5336512" cy="107821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Your score only improves if you remediate all the recommendations for a single resource within a control</a:t>
            </a:r>
          </a:p>
        </p:txBody>
      </p:sp>
      <p:sp>
        <p:nvSpPr>
          <p:cNvPr id="14" name="Rectangle 13">
            <a:extLst>
              <a:ext uri="{FF2B5EF4-FFF2-40B4-BE49-F238E27FC236}">
                <a16:creationId xmlns:a16="http://schemas.microsoft.com/office/drawing/2014/main" id="{FD6E3687-B097-477D-A58B-C0D28B11F1BD}"/>
              </a:ext>
              <a:ext uri="{C183D7F6-B498-43B3-948B-1728B52AA6E4}">
                <adec:decorative xmlns:adec="http://schemas.microsoft.com/office/drawing/2017/decorative" val="1"/>
              </a:ext>
            </a:extLst>
          </p:cNvPr>
          <p:cNvSpPr/>
          <p:nvPr/>
        </p:nvSpPr>
        <p:spPr bwMode="auto">
          <a:xfrm>
            <a:off x="588263" y="1207363"/>
            <a:ext cx="10953106" cy="2506221"/>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2683996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0E2B-1108-4905-BFB8-1F036A470CF9}"/>
              </a:ext>
            </a:extLst>
          </p:cNvPr>
          <p:cNvSpPr>
            <a:spLocks noGrp="1"/>
          </p:cNvSpPr>
          <p:nvPr>
            <p:ph type="title"/>
          </p:nvPr>
        </p:nvSpPr>
        <p:spPr/>
        <p:txBody>
          <a:bodyPr/>
          <a:lstStyle/>
          <a:p>
            <a:r>
              <a:rPr lang="en-US" dirty="0"/>
              <a:t>Brute Force Attacks </a:t>
            </a:r>
          </a:p>
        </p:txBody>
      </p:sp>
      <p:sp>
        <p:nvSpPr>
          <p:cNvPr id="5" name="Rectangle 4">
            <a:extLst>
              <a:ext uri="{FF2B5EF4-FFF2-40B4-BE49-F238E27FC236}">
                <a16:creationId xmlns:a16="http://schemas.microsoft.com/office/drawing/2014/main" id="{B9239C3C-8580-45A9-8102-D5A47B18F6BE}"/>
              </a:ext>
            </a:extLst>
          </p:cNvPr>
          <p:cNvSpPr/>
          <p:nvPr/>
        </p:nvSpPr>
        <p:spPr>
          <a:xfrm>
            <a:off x="588263" y="3703846"/>
            <a:ext cx="5299189" cy="279026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Targets management ports to gain access to a virtual machine</a:t>
            </a:r>
          </a:p>
        </p:txBody>
      </p:sp>
      <p:sp>
        <p:nvSpPr>
          <p:cNvPr id="6" name="Rectangle 5">
            <a:extLst>
              <a:ext uri="{FF2B5EF4-FFF2-40B4-BE49-F238E27FC236}">
                <a16:creationId xmlns:a16="http://schemas.microsoft.com/office/drawing/2014/main" id="{6FEE59F7-EC9F-4EDC-8115-96390554211F}"/>
              </a:ext>
            </a:extLst>
          </p:cNvPr>
          <p:cNvSpPr/>
          <p:nvPr/>
        </p:nvSpPr>
        <p:spPr>
          <a:xfrm>
            <a:off x="6064816" y="3703845"/>
            <a:ext cx="5299189" cy="279026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Disable the public IP address</a:t>
            </a:r>
          </a:p>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Use Point-to-Site VPN, Site-to-Site VPN, Azure ExpressRoute, or Bastion</a:t>
            </a:r>
          </a:p>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Require two-factor authentication</a:t>
            </a:r>
          </a:p>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Use complex passwords</a:t>
            </a:r>
          </a:p>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Limit the time that the ports are open (next slide)</a:t>
            </a:r>
          </a:p>
        </p:txBody>
      </p:sp>
      <p:grpSp>
        <p:nvGrpSpPr>
          <p:cNvPr id="25" name="Group 24" descr="An attacker uses RDP and SSH. ">
            <a:extLst>
              <a:ext uri="{FF2B5EF4-FFF2-40B4-BE49-F238E27FC236}">
                <a16:creationId xmlns:a16="http://schemas.microsoft.com/office/drawing/2014/main" id="{2B59AFD8-6DB1-420D-AB30-B7EBBEAB9B7F}"/>
              </a:ext>
            </a:extLst>
          </p:cNvPr>
          <p:cNvGrpSpPr/>
          <p:nvPr/>
        </p:nvGrpSpPr>
        <p:grpSpPr>
          <a:xfrm>
            <a:off x="2466781" y="1526849"/>
            <a:ext cx="7766227" cy="1419225"/>
            <a:chOff x="2466781" y="1526849"/>
            <a:chExt cx="7766227" cy="1419225"/>
          </a:xfrm>
        </p:grpSpPr>
        <p:pic>
          <p:nvPicPr>
            <p:cNvPr id="4" name="Picture 3">
              <a:extLst>
                <a:ext uri="{FF2B5EF4-FFF2-40B4-BE49-F238E27FC236}">
                  <a16:creationId xmlns:a16="http://schemas.microsoft.com/office/drawing/2014/main" id="{D4FE111C-1A62-4D76-9F8D-266307735A95}"/>
                </a:ext>
              </a:extLst>
            </p:cNvPr>
            <p:cNvPicPr>
              <a:picLocks noChangeAspect="1"/>
            </p:cNvPicPr>
            <p:nvPr/>
          </p:nvPicPr>
          <p:blipFill>
            <a:blip r:embed="rId3"/>
            <a:stretch>
              <a:fillRect/>
            </a:stretch>
          </p:blipFill>
          <p:spPr>
            <a:xfrm>
              <a:off x="2466781" y="1590846"/>
              <a:ext cx="1191509" cy="1355228"/>
            </a:xfrm>
            <a:prstGeom prst="rect">
              <a:avLst/>
            </a:prstGeom>
          </p:spPr>
        </p:pic>
        <p:grpSp>
          <p:nvGrpSpPr>
            <p:cNvPr id="22" name="Group 21">
              <a:extLst>
                <a:ext uri="{FF2B5EF4-FFF2-40B4-BE49-F238E27FC236}">
                  <a16:creationId xmlns:a16="http://schemas.microsoft.com/office/drawing/2014/main" id="{D82FEA5D-28B5-493E-B140-3201A3A64441}"/>
                </a:ext>
              </a:extLst>
            </p:cNvPr>
            <p:cNvGrpSpPr/>
            <p:nvPr/>
          </p:nvGrpSpPr>
          <p:grpSpPr>
            <a:xfrm>
              <a:off x="7432658" y="1526849"/>
              <a:ext cx="2800350" cy="1419225"/>
              <a:chOff x="9174634" y="2264229"/>
              <a:chExt cx="2800350" cy="1419225"/>
            </a:xfrm>
          </p:grpSpPr>
          <p:pic>
            <p:nvPicPr>
              <p:cNvPr id="8" name="Picture 7">
                <a:extLst>
                  <a:ext uri="{FF2B5EF4-FFF2-40B4-BE49-F238E27FC236}">
                    <a16:creationId xmlns:a16="http://schemas.microsoft.com/office/drawing/2014/main" id="{C5B66737-F815-4C94-AF99-FAD0A99CB461}"/>
                  </a:ext>
                </a:extLst>
              </p:cNvPr>
              <p:cNvPicPr>
                <a:picLocks noChangeAspect="1"/>
              </p:cNvPicPr>
              <p:nvPr/>
            </p:nvPicPr>
            <p:blipFill>
              <a:blip r:embed="rId4">
                <a:duotone>
                  <a:schemeClr val="accent1">
                    <a:shade val="45000"/>
                    <a:satMod val="135000"/>
                  </a:schemeClr>
                  <a:prstClr val="white"/>
                </a:duotone>
              </a:blip>
              <a:stretch>
                <a:fillRect/>
              </a:stretch>
            </p:blipFill>
            <p:spPr>
              <a:xfrm>
                <a:off x="9174634" y="2264229"/>
                <a:ext cx="2800350" cy="1419225"/>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FED43845-A0FD-498F-B351-E37848960E31}"/>
                  </a:ext>
                </a:extLst>
              </p:cNvPr>
              <p:cNvPicPr>
                <a:picLocks noChangeAspect="1"/>
              </p:cNvPicPr>
              <p:nvPr/>
            </p:nvPicPr>
            <p:blipFill>
              <a:blip r:embed="rId5"/>
              <a:stretch>
                <a:fillRect/>
              </a:stretch>
            </p:blipFill>
            <p:spPr>
              <a:xfrm>
                <a:off x="10402240" y="2873733"/>
                <a:ext cx="514346" cy="553998"/>
              </a:xfrm>
              <a:prstGeom prst="rect">
                <a:avLst/>
              </a:prstGeom>
            </p:spPr>
          </p:pic>
        </p:grpSp>
        <p:cxnSp>
          <p:nvCxnSpPr>
            <p:cNvPr id="12" name="Straight Arrow Connector 11">
              <a:extLst>
                <a:ext uri="{FF2B5EF4-FFF2-40B4-BE49-F238E27FC236}">
                  <a16:creationId xmlns:a16="http://schemas.microsoft.com/office/drawing/2014/main" id="{9E2533CA-5993-4EFF-BF3F-74C93BAC7448}"/>
                </a:ext>
              </a:extLst>
            </p:cNvPr>
            <p:cNvCxnSpPr>
              <a:cxnSpLocks/>
              <a:stCxn id="4" idx="3"/>
              <a:endCxn id="8" idx="1"/>
            </p:cNvCxnSpPr>
            <p:nvPr/>
          </p:nvCxnSpPr>
          <p:spPr>
            <a:xfrm flipV="1">
              <a:off x="3658290" y="2236462"/>
              <a:ext cx="3774368" cy="3199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2A8ED270-644C-4050-ABF6-A7CF6BD77586}"/>
                </a:ext>
              </a:extLst>
            </p:cNvPr>
            <p:cNvPicPr>
              <a:picLocks noChangeAspect="1"/>
            </p:cNvPicPr>
            <p:nvPr/>
          </p:nvPicPr>
          <p:blipFill>
            <a:blip r:embed="rId6"/>
            <a:stretch>
              <a:fillRect/>
            </a:stretch>
          </p:blipFill>
          <p:spPr>
            <a:xfrm>
              <a:off x="4281908" y="1547867"/>
              <a:ext cx="1191508" cy="704594"/>
            </a:xfrm>
            <a:prstGeom prst="rect">
              <a:avLst/>
            </a:prstGeom>
          </p:spPr>
        </p:pic>
        <p:pic>
          <p:nvPicPr>
            <p:cNvPr id="21" name="Picture 20">
              <a:extLst>
                <a:ext uri="{FF2B5EF4-FFF2-40B4-BE49-F238E27FC236}">
                  <a16:creationId xmlns:a16="http://schemas.microsoft.com/office/drawing/2014/main" id="{CC957419-5158-495A-88AC-84D0C415EF32}"/>
                </a:ext>
              </a:extLst>
            </p:cNvPr>
            <p:cNvPicPr>
              <a:picLocks noChangeAspect="1"/>
            </p:cNvPicPr>
            <p:nvPr/>
          </p:nvPicPr>
          <p:blipFill>
            <a:blip r:embed="rId7"/>
            <a:stretch>
              <a:fillRect/>
            </a:stretch>
          </p:blipFill>
          <p:spPr>
            <a:xfrm>
              <a:off x="5730737" y="1599314"/>
              <a:ext cx="1054308" cy="601701"/>
            </a:xfrm>
            <a:prstGeom prst="rect">
              <a:avLst/>
            </a:prstGeom>
          </p:spPr>
        </p:pic>
      </p:grpSp>
      <p:sp>
        <p:nvSpPr>
          <p:cNvPr id="7" name="Rectangle 6">
            <a:extLst>
              <a:ext uri="{FF2B5EF4-FFF2-40B4-BE49-F238E27FC236}">
                <a16:creationId xmlns:a16="http://schemas.microsoft.com/office/drawing/2014/main" id="{EEFBDB37-02BE-4B1B-8EF6-622B469A6FE4}"/>
              </a:ext>
              <a:ext uri="{C183D7F6-B498-43B3-948B-1728B52AA6E4}">
                <adec:decorative xmlns:adec="http://schemas.microsoft.com/office/drawing/2017/decorative" val="1"/>
              </a:ext>
            </a:extLst>
          </p:cNvPr>
          <p:cNvSpPr/>
          <p:nvPr/>
        </p:nvSpPr>
        <p:spPr bwMode="auto">
          <a:xfrm>
            <a:off x="588263" y="1207363"/>
            <a:ext cx="10953106" cy="2221637"/>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Arrow Connector 10">
            <a:extLst>
              <a:ext uri="{FF2B5EF4-FFF2-40B4-BE49-F238E27FC236}">
                <a16:creationId xmlns:a16="http://schemas.microsoft.com/office/drawing/2014/main" id="{C89D2BA4-1D3A-48FA-8F3B-88125FD149B8}"/>
              </a:ext>
              <a:ext uri="{C183D7F6-B498-43B3-948B-1728B52AA6E4}">
                <adec:decorative xmlns:adec="http://schemas.microsoft.com/office/drawing/2017/decorative" val="1"/>
              </a:ext>
            </a:extLst>
          </p:cNvPr>
          <p:cNvCxnSpPr>
            <a:stCxn id="5" idx="0"/>
          </p:cNvCxnSpPr>
          <p:nvPr/>
        </p:nvCxnSpPr>
        <p:spPr>
          <a:xfrm flipH="1" flipV="1">
            <a:off x="3228392" y="3047385"/>
            <a:ext cx="9466" cy="65646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2322E2-3BFB-4D76-A98C-2BC123738FB1}"/>
              </a:ext>
              <a:ext uri="{C183D7F6-B498-43B3-948B-1728B52AA6E4}">
                <adec:decorative xmlns:adec="http://schemas.microsoft.com/office/drawing/2017/decorative" val="1"/>
              </a:ext>
            </a:extLst>
          </p:cNvPr>
          <p:cNvCxnSpPr>
            <a:cxnSpLocks/>
            <a:stCxn id="6" idx="0"/>
          </p:cNvCxnSpPr>
          <p:nvPr/>
        </p:nvCxnSpPr>
        <p:spPr>
          <a:xfrm flipV="1">
            <a:off x="8714411" y="3083497"/>
            <a:ext cx="0" cy="62034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43135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80C9-1CE3-49C3-AFA0-6DB56FC786CD}"/>
              </a:ext>
            </a:extLst>
          </p:cNvPr>
          <p:cNvSpPr>
            <a:spLocks noGrp="1"/>
          </p:cNvSpPr>
          <p:nvPr>
            <p:ph type="title"/>
          </p:nvPr>
        </p:nvSpPr>
        <p:spPr/>
        <p:txBody>
          <a:bodyPr/>
          <a:lstStyle/>
          <a:p>
            <a:r>
              <a:rPr lang="en-US" dirty="0"/>
              <a:t>Just in Time Virtual Machine Access</a:t>
            </a:r>
          </a:p>
        </p:txBody>
      </p:sp>
      <p:sp>
        <p:nvSpPr>
          <p:cNvPr id="4" name="Rectangle 3">
            <a:extLst>
              <a:ext uri="{FF2B5EF4-FFF2-40B4-BE49-F238E27FC236}">
                <a16:creationId xmlns:a16="http://schemas.microsoft.com/office/drawing/2014/main" id="{1CFBB680-3B2E-4653-97AA-D0ED77539483}"/>
              </a:ext>
            </a:extLst>
          </p:cNvPr>
          <p:cNvSpPr/>
          <p:nvPr/>
        </p:nvSpPr>
        <p:spPr bwMode="auto">
          <a:xfrm>
            <a:off x="588263" y="1360636"/>
            <a:ext cx="4851484" cy="102636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Recommends virtual machines in NSGs with public IP addresses</a:t>
            </a:r>
          </a:p>
        </p:txBody>
      </p:sp>
      <p:sp>
        <p:nvSpPr>
          <p:cNvPr id="12" name="Rectangle 11">
            <a:extLst>
              <a:ext uri="{FF2B5EF4-FFF2-40B4-BE49-F238E27FC236}">
                <a16:creationId xmlns:a16="http://schemas.microsoft.com/office/drawing/2014/main" id="{C424B7B1-489E-407F-B646-7AF54EC5492D}"/>
              </a:ext>
            </a:extLst>
          </p:cNvPr>
          <p:cNvSpPr/>
          <p:nvPr/>
        </p:nvSpPr>
        <p:spPr bwMode="auto">
          <a:xfrm>
            <a:off x="588263" y="2606410"/>
            <a:ext cx="4851484" cy="102636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Select virtual machines and configure ports, source IP addresses, and time range</a:t>
            </a:r>
          </a:p>
        </p:txBody>
      </p:sp>
      <p:sp>
        <p:nvSpPr>
          <p:cNvPr id="14" name="Rectangle 13">
            <a:extLst>
              <a:ext uri="{FF2B5EF4-FFF2-40B4-BE49-F238E27FC236}">
                <a16:creationId xmlns:a16="http://schemas.microsoft.com/office/drawing/2014/main" id="{7D9F5BD0-1F42-4CD3-8801-0821BD50CFD4}"/>
              </a:ext>
            </a:extLst>
          </p:cNvPr>
          <p:cNvSpPr/>
          <p:nvPr/>
        </p:nvSpPr>
        <p:spPr bwMode="auto">
          <a:xfrm>
            <a:off x="588263" y="3803599"/>
            <a:ext cx="4851484" cy="119473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Security Center locks down inbound traffic by creating an NSG rule</a:t>
            </a:r>
          </a:p>
        </p:txBody>
      </p:sp>
      <p:sp>
        <p:nvSpPr>
          <p:cNvPr id="16" name="Rectangle 15">
            <a:extLst>
              <a:ext uri="{FF2B5EF4-FFF2-40B4-BE49-F238E27FC236}">
                <a16:creationId xmlns:a16="http://schemas.microsoft.com/office/drawing/2014/main" id="{31F5411B-D8DB-4327-88C4-6EE7931BF83F}"/>
              </a:ext>
            </a:extLst>
          </p:cNvPr>
          <p:cNvSpPr/>
          <p:nvPr/>
        </p:nvSpPr>
        <p:spPr bwMode="auto">
          <a:xfrm>
            <a:off x="588263" y="5169164"/>
            <a:ext cx="4851484" cy="102636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Events are captured in the Activity Log</a:t>
            </a:r>
          </a:p>
        </p:txBody>
      </p:sp>
      <p:pic>
        <p:nvPicPr>
          <p:cNvPr id="6" name="Picture 5" descr="Screenshot of the Security Center JIT VM Access page. A VM is selected for Request Access. ">
            <a:extLst>
              <a:ext uri="{FF2B5EF4-FFF2-40B4-BE49-F238E27FC236}">
                <a16:creationId xmlns:a16="http://schemas.microsoft.com/office/drawing/2014/main" id="{E00DA76A-715B-47F3-B136-8FE28FC79B53}"/>
              </a:ext>
            </a:extLst>
          </p:cNvPr>
          <p:cNvPicPr>
            <a:picLocks noChangeAspect="1"/>
          </p:cNvPicPr>
          <p:nvPr/>
        </p:nvPicPr>
        <p:blipFill>
          <a:blip r:embed="rId3"/>
          <a:stretch>
            <a:fillRect/>
          </a:stretch>
        </p:blipFill>
        <p:spPr>
          <a:xfrm>
            <a:off x="7292743" y="1525651"/>
            <a:ext cx="3581400" cy="1800225"/>
          </a:xfrm>
          <a:prstGeom prst="rect">
            <a:avLst/>
          </a:prstGeom>
          <a:ln>
            <a:solidFill>
              <a:schemeClr val="tx1"/>
            </a:solidFill>
          </a:ln>
        </p:spPr>
      </p:pic>
      <p:pic>
        <p:nvPicPr>
          <p:cNvPr id="7" name="Picture 6" descr="Screenshot of the Port selection page the JIT VM. The port, allowed source IP, IP range, and timeframe selections are shown. ">
            <a:extLst>
              <a:ext uri="{FF2B5EF4-FFF2-40B4-BE49-F238E27FC236}">
                <a16:creationId xmlns:a16="http://schemas.microsoft.com/office/drawing/2014/main" id="{F2E9955A-B897-456B-9E9A-8CC97A147E91}"/>
              </a:ext>
            </a:extLst>
          </p:cNvPr>
          <p:cNvPicPr>
            <a:picLocks noChangeAspect="1"/>
          </p:cNvPicPr>
          <p:nvPr/>
        </p:nvPicPr>
        <p:blipFill>
          <a:blip r:embed="rId4"/>
          <a:stretch>
            <a:fillRect/>
          </a:stretch>
        </p:blipFill>
        <p:spPr>
          <a:xfrm>
            <a:off x="6151348" y="3840329"/>
            <a:ext cx="5867400" cy="2257425"/>
          </a:xfrm>
          <a:prstGeom prst="rect">
            <a:avLst/>
          </a:prstGeom>
          <a:ln>
            <a:solidFill>
              <a:schemeClr val="tx1"/>
            </a:solidFill>
          </a:ln>
        </p:spPr>
      </p:pic>
      <p:cxnSp>
        <p:nvCxnSpPr>
          <p:cNvPr id="9" name="Straight Arrow Connector 8">
            <a:extLst>
              <a:ext uri="{FF2B5EF4-FFF2-40B4-BE49-F238E27FC236}">
                <a16:creationId xmlns:a16="http://schemas.microsoft.com/office/drawing/2014/main" id="{6687E384-4523-439A-9498-41A7817D463F}"/>
              </a:ext>
              <a:ext uri="{C183D7F6-B498-43B3-948B-1728B52AA6E4}">
                <adec:decorative xmlns:adec="http://schemas.microsoft.com/office/drawing/2017/decorative" val="1"/>
              </a:ext>
            </a:extLst>
          </p:cNvPr>
          <p:cNvCxnSpPr>
            <a:cxnSpLocks/>
            <a:stCxn id="6" idx="2"/>
            <a:endCxn id="7" idx="0"/>
          </p:cNvCxnSpPr>
          <p:nvPr/>
        </p:nvCxnSpPr>
        <p:spPr>
          <a:xfrm>
            <a:off x="9083443" y="3325876"/>
            <a:ext cx="1605" cy="51445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467597E-1951-49D2-AAB8-0A9841BC89C7}"/>
              </a:ext>
              <a:ext uri="{C183D7F6-B498-43B3-948B-1728B52AA6E4}">
                <adec:decorative xmlns:adec="http://schemas.microsoft.com/office/drawing/2017/decorative" val="1"/>
              </a:ext>
            </a:extLst>
          </p:cNvPr>
          <p:cNvSpPr/>
          <p:nvPr/>
        </p:nvSpPr>
        <p:spPr bwMode="auto">
          <a:xfrm>
            <a:off x="5570376" y="1360215"/>
            <a:ext cx="6531428" cy="4835312"/>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5568374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57C6-DBEF-461C-92FE-B1B42A3204DB}"/>
              </a:ext>
            </a:extLst>
          </p:cNvPr>
          <p:cNvSpPr>
            <a:spLocks noGrp="1"/>
          </p:cNvSpPr>
          <p:nvPr>
            <p:ph type="title"/>
          </p:nvPr>
        </p:nvSpPr>
        <p:spPr/>
        <p:txBody>
          <a:bodyPr/>
          <a:lstStyle/>
          <a:p>
            <a:r>
              <a:rPr lang="en-US" dirty="0"/>
              <a:t>Demonstration: Azure Security Center</a:t>
            </a:r>
          </a:p>
        </p:txBody>
      </p:sp>
      <p:sp>
        <p:nvSpPr>
          <p:cNvPr id="4" name="Text Placeholder 3">
            <a:extLst>
              <a:ext uri="{FF2B5EF4-FFF2-40B4-BE49-F238E27FC236}">
                <a16:creationId xmlns:a16="http://schemas.microsoft.com/office/drawing/2014/main" id="{D02C3A85-0BB8-406E-8931-52A4D3FE9FF6}"/>
              </a:ext>
            </a:extLst>
          </p:cNvPr>
          <p:cNvSpPr>
            <a:spLocks noGrp="1"/>
          </p:cNvSpPr>
          <p:nvPr>
            <p:ph type="body" sz="quarter" idx="12"/>
          </p:nvPr>
        </p:nvSpPr>
        <p:spPr/>
        <p:txBody>
          <a:bodyPr/>
          <a:lstStyle/>
          <a:p>
            <a:r>
              <a:rPr lang="en-US" dirty="0"/>
              <a:t>Review Security Center recommendations</a:t>
            </a:r>
          </a:p>
          <a:p>
            <a:r>
              <a:rPr lang="en-US" dirty="0"/>
              <a:t>Review Security Center policies</a:t>
            </a:r>
          </a:p>
          <a:p>
            <a:r>
              <a:rPr lang="en-US" dirty="0"/>
              <a:t>Review Security Center regulatory compliance</a:t>
            </a:r>
            <a:br>
              <a:rPr lang="en-US" dirty="0"/>
            </a:br>
            <a:endParaRPr lang="en-US" dirty="0"/>
          </a:p>
        </p:txBody>
      </p:sp>
    </p:spTree>
    <p:extLst>
      <p:ext uri="{BB962C8B-B14F-4D97-AF65-F5344CB8AC3E}">
        <p14:creationId xmlns:p14="http://schemas.microsoft.com/office/powerpoint/2010/main" val="249090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1B61-0B3B-4C77-84BA-00BD282AA7D3}"/>
              </a:ext>
            </a:extLst>
          </p:cNvPr>
          <p:cNvSpPr>
            <a:spLocks noGrp="1"/>
          </p:cNvSpPr>
          <p:nvPr>
            <p:ph type="title"/>
          </p:nvPr>
        </p:nvSpPr>
        <p:spPr/>
        <p:txBody>
          <a:bodyPr/>
          <a:lstStyle/>
          <a:p>
            <a:r>
              <a:rPr lang="en-US" dirty="0"/>
              <a:t>Additional Study – Azure Security Center</a:t>
            </a:r>
          </a:p>
        </p:txBody>
      </p:sp>
      <p:sp>
        <p:nvSpPr>
          <p:cNvPr id="5" name="Rectangle 4">
            <a:extLst>
              <a:ext uri="{FF2B5EF4-FFF2-40B4-BE49-F238E27FC236}">
                <a16:creationId xmlns:a16="http://schemas.microsoft.com/office/drawing/2014/main" id="{37BF8346-96B5-4511-92AC-1EE6A04570F6}"/>
              </a:ext>
            </a:extLst>
          </p:cNvPr>
          <p:cNvSpPr/>
          <p:nvPr/>
        </p:nvSpPr>
        <p:spPr bwMode="auto">
          <a:xfrm>
            <a:off x="410530" y="1385888"/>
            <a:ext cx="3454496"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Module Review Questions</a:t>
            </a:r>
          </a:p>
        </p:txBody>
      </p:sp>
      <p:sp>
        <p:nvSpPr>
          <p:cNvPr id="7" name="Rectangle 6">
            <a:extLst>
              <a:ext uri="{FF2B5EF4-FFF2-40B4-BE49-F238E27FC236}">
                <a16:creationId xmlns:a16="http://schemas.microsoft.com/office/drawing/2014/main" id="{D393C41D-9A40-4F4C-97DD-1CFF1C176C13}"/>
              </a:ext>
            </a:extLst>
          </p:cNvPr>
          <p:cNvSpPr/>
          <p:nvPr/>
        </p:nvSpPr>
        <p:spPr bwMode="auto">
          <a:xfrm>
            <a:off x="3986324" y="1385888"/>
            <a:ext cx="7938532"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Microsoft Learn Modules (docs.microsoft.com/Learn)</a:t>
            </a:r>
          </a:p>
        </p:txBody>
      </p:sp>
      <p:sp>
        <p:nvSpPr>
          <p:cNvPr id="3" name="Text Placeholder 2">
            <a:extLst>
              <a:ext uri="{FF2B5EF4-FFF2-40B4-BE49-F238E27FC236}">
                <a16:creationId xmlns:a16="http://schemas.microsoft.com/office/drawing/2014/main" id="{12B48B17-62A9-4A1C-83F1-0B76A40F5EB4}"/>
              </a:ext>
            </a:extLst>
          </p:cNvPr>
          <p:cNvSpPr>
            <a:spLocks noGrp="1"/>
          </p:cNvSpPr>
          <p:nvPr>
            <p:ph type="body" sz="quarter" idx="4294967295"/>
          </p:nvPr>
        </p:nvSpPr>
        <p:spPr>
          <a:xfrm>
            <a:off x="4078654" y="2160588"/>
            <a:ext cx="6254750" cy="3544887"/>
          </a:xfrm>
        </p:spPr>
        <p:txBody>
          <a:bodyPr/>
          <a:lstStyle/>
          <a:p>
            <a:pPr marL="0" indent="0">
              <a:buNone/>
            </a:pPr>
            <a:r>
              <a:rPr lang="en-US" sz="2400" dirty="0">
                <a:latin typeface="Segoe UI" panose="020B0502040204020203" pitchFamily="34" charset="0"/>
                <a:cs typeface="Segoe UI" panose="020B0502040204020203" pitchFamily="34" charset="0"/>
              </a:rPr>
              <a:t>Resolve security threats with Azure Security Center (Exercise)</a:t>
            </a:r>
          </a:p>
          <a:p>
            <a:pPr marL="0" indent="0">
              <a:buNone/>
            </a:pPr>
            <a:r>
              <a:rPr lang="en-US" sz="2400" dirty="0">
                <a:latin typeface="Segoe UI" panose="020B0502040204020203" pitchFamily="34" charset="0"/>
                <a:cs typeface="Segoe UI" panose="020B0502040204020203" pitchFamily="34" charset="0"/>
              </a:rPr>
              <a:t>Protect your servers and VMs from brute-force and malware attacks with Azure Security Center (Exercise)</a:t>
            </a:r>
          </a:p>
          <a:p>
            <a:pPr marL="0" indent="0">
              <a:buNone/>
            </a:pPr>
            <a:r>
              <a:rPr lang="en-US" sz="2400" dirty="0">
                <a:latin typeface="Segoe UI" panose="020B0502040204020203" pitchFamily="34" charset="0"/>
                <a:cs typeface="Segoe UI" panose="020B0502040204020203" pitchFamily="34" charset="0"/>
              </a:rPr>
              <a:t>Identify security threats with Azure Security Center</a:t>
            </a:r>
          </a:p>
          <a:p>
            <a:pPr marL="0" indent="0">
              <a:buNone/>
            </a:pPr>
            <a:r>
              <a:rPr lang="en-US" sz="2400" dirty="0">
                <a:latin typeface="Segoe UI" panose="020B0502040204020203" pitchFamily="34" charset="0"/>
                <a:cs typeface="Segoe UI" panose="020B0502040204020203" pitchFamily="34" charset="0"/>
              </a:rPr>
              <a:t>Top 5 security items to consider before pushing to production</a:t>
            </a:r>
          </a:p>
        </p:txBody>
      </p:sp>
      <p:cxnSp>
        <p:nvCxnSpPr>
          <p:cNvPr id="9" name="Straight Connector 8">
            <a:extLst>
              <a:ext uri="{FF2B5EF4-FFF2-40B4-BE49-F238E27FC236}">
                <a16:creationId xmlns:a16="http://schemas.microsoft.com/office/drawing/2014/main" id="{088CA130-7374-4D5E-B926-34896106B6A1}"/>
              </a:ext>
              <a:ext uri="{C183D7F6-B498-43B3-948B-1728B52AA6E4}">
                <adec:decorative xmlns:adec="http://schemas.microsoft.com/office/drawing/2017/decorative" val="1"/>
              </a:ext>
            </a:extLst>
          </p:cNvPr>
          <p:cNvCxnSpPr>
            <a:cxnSpLocks/>
          </p:cNvCxnSpPr>
          <p:nvPr/>
        </p:nvCxnSpPr>
        <p:spPr>
          <a:xfrm>
            <a:off x="4078654" y="4122919"/>
            <a:ext cx="7297515"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519FF638-5B09-4D87-90D7-D841C5C510E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34305" y="2658326"/>
            <a:ext cx="1494645" cy="2173707"/>
          </a:xfrm>
          <a:prstGeom prst="rect">
            <a:avLst/>
          </a:prstGeom>
        </p:spPr>
      </p:pic>
      <p:cxnSp>
        <p:nvCxnSpPr>
          <p:cNvPr id="13" name="Straight Connector 12">
            <a:extLst>
              <a:ext uri="{FF2B5EF4-FFF2-40B4-BE49-F238E27FC236}">
                <a16:creationId xmlns:a16="http://schemas.microsoft.com/office/drawing/2014/main" id="{6EF04995-6BA1-4337-833E-93467A62B864}"/>
              </a:ext>
              <a:ext uri="{C183D7F6-B498-43B3-948B-1728B52AA6E4}">
                <adec:decorative xmlns:adec="http://schemas.microsoft.com/office/drawing/2017/decorative" val="1"/>
              </a:ext>
            </a:extLst>
          </p:cNvPr>
          <p:cNvCxnSpPr>
            <a:cxnSpLocks/>
          </p:cNvCxnSpPr>
          <p:nvPr/>
        </p:nvCxnSpPr>
        <p:spPr>
          <a:xfrm>
            <a:off x="4078654" y="2944807"/>
            <a:ext cx="728818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B1D5615-6960-4ED2-9FB0-B9D781DED5F5}"/>
              </a:ext>
              <a:ext uri="{C183D7F6-B498-43B3-948B-1728B52AA6E4}">
                <adec:decorative xmlns:adec="http://schemas.microsoft.com/office/drawing/2017/decorative" val="1"/>
              </a:ext>
            </a:extLst>
          </p:cNvPr>
          <p:cNvCxnSpPr>
            <a:cxnSpLocks/>
          </p:cNvCxnSpPr>
          <p:nvPr/>
        </p:nvCxnSpPr>
        <p:spPr>
          <a:xfrm>
            <a:off x="4078654" y="4928462"/>
            <a:ext cx="7297515"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71710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Azure Sentinel</a:t>
            </a:r>
          </a:p>
        </p:txBody>
      </p:sp>
      <p:pic>
        <p:nvPicPr>
          <p:cNvPr id="10" name="Picture 6">
            <a:extLst>
              <a:ext uri="{FF2B5EF4-FFF2-40B4-BE49-F238E27FC236}">
                <a16:creationId xmlns:a16="http://schemas.microsoft.com/office/drawing/2014/main" id="{E4032C13-974E-4AD7-AB6F-C8A329A749CE}"/>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6757" y="2830268"/>
            <a:ext cx="1092606" cy="1118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47020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Sentinel </a:t>
            </a:r>
          </a:p>
        </p:txBody>
      </p:sp>
      <p:sp>
        <p:nvSpPr>
          <p:cNvPr id="6" name="Text Placeholder 5"/>
          <p:cNvSpPr>
            <a:spLocks noGrp="1"/>
          </p:cNvSpPr>
          <p:nvPr>
            <p:ph type="body" sz="quarter" idx="4294967295"/>
          </p:nvPr>
        </p:nvSpPr>
        <p:spPr>
          <a:xfrm>
            <a:off x="4487380" y="666520"/>
            <a:ext cx="3724275" cy="3370153"/>
          </a:xfrm>
        </p:spPr>
        <p:txBody>
          <a:bodyPr/>
          <a:lstStyle/>
          <a:p>
            <a:pPr marL="0" indent="0">
              <a:spcBef>
                <a:spcPts val="1200"/>
              </a:spcBef>
              <a:spcAft>
                <a:spcPts val="600"/>
              </a:spcAft>
              <a:buNone/>
            </a:pPr>
            <a:r>
              <a:rPr lang="en-US" sz="2400" dirty="0">
                <a:latin typeface="Segoe UI" panose="020B0502040204020203" pitchFamily="34" charset="0"/>
                <a:cs typeface="Segoe UI" panose="020B0502040204020203" pitchFamily="34" charset="0"/>
              </a:rPr>
              <a:t>Azure Sentinel</a:t>
            </a:r>
          </a:p>
          <a:p>
            <a:pPr marL="0" indent="0">
              <a:spcBef>
                <a:spcPts val="1200"/>
              </a:spcBef>
              <a:spcAft>
                <a:spcPts val="600"/>
              </a:spcAft>
              <a:buNone/>
            </a:pPr>
            <a:r>
              <a:rPr lang="en-US" sz="2400" dirty="0">
                <a:latin typeface="Segoe UI" panose="020B0502040204020203" pitchFamily="34" charset="0"/>
                <a:cs typeface="Segoe UI" panose="020B0502040204020203" pitchFamily="34" charset="0"/>
              </a:rPr>
              <a:t>Data Connections</a:t>
            </a:r>
          </a:p>
          <a:p>
            <a:pPr marL="0" indent="0">
              <a:spcBef>
                <a:spcPts val="1200"/>
              </a:spcBef>
              <a:spcAft>
                <a:spcPts val="600"/>
              </a:spcAft>
              <a:buNone/>
            </a:pPr>
            <a:r>
              <a:rPr lang="en-US" sz="2400" dirty="0">
                <a:latin typeface="Segoe UI" panose="020B0502040204020203" pitchFamily="34" charset="0"/>
                <a:cs typeface="Segoe UI" panose="020B0502040204020203" pitchFamily="34" charset="0"/>
              </a:rPr>
              <a:t>Workbooks</a:t>
            </a:r>
          </a:p>
          <a:p>
            <a:pPr marL="0" indent="0">
              <a:spcBef>
                <a:spcPts val="1200"/>
              </a:spcBef>
              <a:spcAft>
                <a:spcPts val="600"/>
              </a:spcAft>
              <a:buNone/>
            </a:pPr>
            <a:r>
              <a:rPr lang="en-US" sz="2400" dirty="0">
                <a:latin typeface="Segoe UI" panose="020B0502040204020203" pitchFamily="34" charset="0"/>
                <a:cs typeface="Segoe UI" panose="020B0502040204020203" pitchFamily="34" charset="0"/>
              </a:rPr>
              <a:t>Incidents</a:t>
            </a:r>
          </a:p>
          <a:p>
            <a:pPr marL="0" indent="0">
              <a:spcBef>
                <a:spcPts val="1200"/>
              </a:spcBef>
              <a:spcAft>
                <a:spcPts val="600"/>
              </a:spcAft>
              <a:buNone/>
            </a:pPr>
            <a:r>
              <a:rPr lang="en-US" sz="2400" dirty="0">
                <a:latin typeface="Segoe UI" panose="020B0502040204020203" pitchFamily="34" charset="0"/>
                <a:cs typeface="Segoe UI" panose="020B0502040204020203" pitchFamily="34" charset="0"/>
              </a:rPr>
              <a:t>Playbooks</a:t>
            </a:r>
          </a:p>
          <a:p>
            <a:pPr marL="0" indent="0">
              <a:spcBef>
                <a:spcPts val="1200"/>
              </a:spcBef>
              <a:spcAft>
                <a:spcPts val="600"/>
              </a:spcAft>
              <a:buNone/>
            </a:pPr>
            <a:r>
              <a:rPr lang="en-US" sz="2400" dirty="0">
                <a:latin typeface="Segoe UI" panose="020B0502040204020203" pitchFamily="34" charset="0"/>
                <a:cs typeface="Segoe UI" panose="020B0502040204020203" pitchFamily="34" charset="0"/>
              </a:rPr>
              <a:t>Hunting</a:t>
            </a:r>
          </a:p>
        </p:txBody>
      </p:sp>
      <p:grpSp>
        <p:nvGrpSpPr>
          <p:cNvPr id="5" name="Group 4">
            <a:extLst>
              <a:ext uri="{FF2B5EF4-FFF2-40B4-BE49-F238E27FC236}">
                <a16:creationId xmlns:a16="http://schemas.microsoft.com/office/drawing/2014/main" id="{8478E34B-2509-49FC-8DB5-732FF31145B6}"/>
              </a:ext>
              <a:ext uri="{C183D7F6-B498-43B3-948B-1728B52AA6E4}">
                <adec:decorative xmlns:adec="http://schemas.microsoft.com/office/drawing/2017/decorative" val="1"/>
              </a:ext>
            </a:extLst>
          </p:cNvPr>
          <p:cNvGrpSpPr/>
          <p:nvPr/>
        </p:nvGrpSpPr>
        <p:grpSpPr>
          <a:xfrm>
            <a:off x="3715107" y="613588"/>
            <a:ext cx="699173" cy="3458394"/>
            <a:chOff x="3600807" y="404038"/>
            <a:chExt cx="699173" cy="3458394"/>
          </a:xfrm>
        </p:grpSpPr>
        <p:pic>
          <p:nvPicPr>
            <p:cNvPr id="16" name="Picture 15">
              <a:extLst>
                <a:ext uri="{FF2B5EF4-FFF2-40B4-BE49-F238E27FC236}">
                  <a16:creationId xmlns:a16="http://schemas.microsoft.com/office/drawing/2014/main" id="{CBB79565-50E7-4CD7-A18C-6D99F0DEE23F}"/>
                </a:ext>
              </a:extLst>
            </p:cNvPr>
            <p:cNvPicPr>
              <a:picLocks noChangeAspect="1"/>
            </p:cNvPicPr>
            <p:nvPr/>
          </p:nvPicPr>
          <p:blipFill>
            <a:blip r:embed="rId3"/>
            <a:stretch>
              <a:fillRect/>
            </a:stretch>
          </p:blipFill>
          <p:spPr>
            <a:xfrm>
              <a:off x="3600807" y="404038"/>
              <a:ext cx="689934" cy="576082"/>
            </a:xfrm>
            <a:prstGeom prst="rect">
              <a:avLst/>
            </a:prstGeom>
          </p:spPr>
        </p:pic>
        <p:grpSp>
          <p:nvGrpSpPr>
            <p:cNvPr id="3" name="Group 2">
              <a:extLst>
                <a:ext uri="{FF2B5EF4-FFF2-40B4-BE49-F238E27FC236}">
                  <a16:creationId xmlns:a16="http://schemas.microsoft.com/office/drawing/2014/main" id="{DFFE8CC0-D3E9-4869-8A10-2E5C2E18B5D3}"/>
                </a:ext>
              </a:extLst>
            </p:cNvPr>
            <p:cNvGrpSpPr/>
            <p:nvPr/>
          </p:nvGrpSpPr>
          <p:grpSpPr>
            <a:xfrm>
              <a:off x="3610046" y="559840"/>
              <a:ext cx="689934" cy="3302592"/>
              <a:chOff x="3610046" y="559840"/>
              <a:chExt cx="689934" cy="3302592"/>
            </a:xfrm>
          </p:grpSpPr>
          <p:pic>
            <p:nvPicPr>
              <p:cNvPr id="7" name="Picture 6">
                <a:extLst>
                  <a:ext uri="{FF2B5EF4-FFF2-40B4-BE49-F238E27FC236}">
                    <a16:creationId xmlns:a16="http://schemas.microsoft.com/office/drawing/2014/main" id="{2EF96638-912D-42AA-A2C3-FF2111CAD595}"/>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696980" y="1620665"/>
                <a:ext cx="593761" cy="1074622"/>
              </a:xfrm>
              <a:prstGeom prst="rect">
                <a:avLst/>
              </a:prstGeom>
            </p:spPr>
          </p:pic>
          <p:pic>
            <p:nvPicPr>
              <p:cNvPr id="8" name="Picture 7">
                <a:extLst>
                  <a:ext uri="{FF2B5EF4-FFF2-40B4-BE49-F238E27FC236}">
                    <a16:creationId xmlns:a16="http://schemas.microsoft.com/office/drawing/2014/main" id="{E7A38095-C39D-48AF-AACD-0FBB2D246E7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805054" y="1737645"/>
                <a:ext cx="363521" cy="304471"/>
              </a:xfrm>
              <a:prstGeom prst="rect">
                <a:avLst/>
              </a:prstGeom>
            </p:spPr>
          </p:pic>
          <p:pic>
            <p:nvPicPr>
              <p:cNvPr id="9" name="Picture 5">
                <a:extLst>
                  <a:ext uri="{FF2B5EF4-FFF2-40B4-BE49-F238E27FC236}">
                    <a16:creationId xmlns:a16="http://schemas.microsoft.com/office/drawing/2014/main" id="{D5B96DC1-8731-43F4-B12D-027D55656FBD}"/>
                  </a:ext>
                  <a:ext uri="{C183D7F6-B498-43B3-948B-1728B52AA6E4}">
                    <adec:decorative xmlns:adec="http://schemas.microsoft.com/office/drawing/2017/decorative" val="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5054" y="2287245"/>
                <a:ext cx="403772" cy="3155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88D6AB9-3D4E-4849-82F1-0A916897067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696980" y="2787810"/>
                <a:ext cx="593761" cy="1074622"/>
              </a:xfrm>
              <a:prstGeom prst="rect">
                <a:avLst/>
              </a:prstGeom>
            </p:spPr>
          </p:pic>
          <p:pic>
            <p:nvPicPr>
              <p:cNvPr id="14" name="Picture 13">
                <a:extLst>
                  <a:ext uri="{FF2B5EF4-FFF2-40B4-BE49-F238E27FC236}">
                    <a16:creationId xmlns:a16="http://schemas.microsoft.com/office/drawing/2014/main" id="{66C1972E-B585-48BF-95FF-DAC34B3979BD}"/>
                  </a:ext>
                </a:extLst>
              </p:cNvPr>
              <p:cNvPicPr>
                <a:picLocks noChangeAspect="1"/>
              </p:cNvPicPr>
              <p:nvPr/>
            </p:nvPicPr>
            <p:blipFill>
              <a:blip r:embed="rId7"/>
              <a:srcRect/>
              <a:stretch/>
            </p:blipFill>
            <p:spPr>
              <a:xfrm>
                <a:off x="3813427" y="2940416"/>
                <a:ext cx="360866" cy="281991"/>
              </a:xfrm>
              <a:prstGeom prst="rect">
                <a:avLst/>
              </a:prstGeom>
            </p:spPr>
          </p:pic>
          <p:pic>
            <p:nvPicPr>
              <p:cNvPr id="15" name="Picture 4">
                <a:extLst>
                  <a:ext uri="{FF2B5EF4-FFF2-40B4-BE49-F238E27FC236}">
                    <a16:creationId xmlns:a16="http://schemas.microsoft.com/office/drawing/2014/main" id="{B7660A19-9AB4-4C4D-9757-63DA52A376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1045" y="3500162"/>
                <a:ext cx="287970" cy="23026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2C0F3F60-2A17-416D-AAA7-507804B24ACB}"/>
                  </a:ext>
                </a:extLst>
              </p:cNvPr>
              <p:cNvPicPr>
                <a:picLocks noChangeAspect="1"/>
              </p:cNvPicPr>
              <p:nvPr/>
            </p:nvPicPr>
            <p:blipFill>
              <a:blip r:embed="rId9"/>
              <a:srcRect/>
              <a:stretch/>
            </p:blipFill>
            <p:spPr>
              <a:xfrm>
                <a:off x="3807831" y="559840"/>
                <a:ext cx="294365" cy="280329"/>
              </a:xfrm>
              <a:prstGeom prst="rect">
                <a:avLst/>
              </a:prstGeom>
            </p:spPr>
          </p:pic>
          <p:pic>
            <p:nvPicPr>
              <p:cNvPr id="2" name="Picture 1">
                <a:extLst>
                  <a:ext uri="{FF2B5EF4-FFF2-40B4-BE49-F238E27FC236}">
                    <a16:creationId xmlns:a16="http://schemas.microsoft.com/office/drawing/2014/main" id="{AB4D3E48-EDA7-4755-AF31-920E120D434E}"/>
                  </a:ext>
                </a:extLst>
              </p:cNvPr>
              <p:cNvPicPr>
                <a:picLocks noChangeAspect="1"/>
              </p:cNvPicPr>
              <p:nvPr/>
            </p:nvPicPr>
            <p:blipFill>
              <a:blip r:embed="rId3"/>
              <a:stretch>
                <a:fillRect/>
              </a:stretch>
            </p:blipFill>
            <p:spPr>
              <a:xfrm>
                <a:off x="3610046" y="967979"/>
                <a:ext cx="689934" cy="576082"/>
              </a:xfrm>
              <a:prstGeom prst="rect">
                <a:avLst/>
              </a:prstGeom>
            </p:spPr>
          </p:pic>
          <p:pic>
            <p:nvPicPr>
              <p:cNvPr id="4" name="Picture 3">
                <a:extLst>
                  <a:ext uri="{FF2B5EF4-FFF2-40B4-BE49-F238E27FC236}">
                    <a16:creationId xmlns:a16="http://schemas.microsoft.com/office/drawing/2014/main" id="{24D42D3C-CF80-4B31-AEE3-6628599CB75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7912" y="1136127"/>
                <a:ext cx="305121" cy="283967"/>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72642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a:t>Azure </a:t>
            </a:r>
            <a:r>
              <a:rPr lang="en-US" dirty="0"/>
              <a:t>Sentinel</a:t>
            </a:r>
          </a:p>
        </p:txBody>
      </p:sp>
      <p:sp>
        <p:nvSpPr>
          <p:cNvPr id="2" name="Rectangle 1">
            <a:extLst>
              <a:ext uri="{FF2B5EF4-FFF2-40B4-BE49-F238E27FC236}">
                <a16:creationId xmlns:a16="http://schemas.microsoft.com/office/drawing/2014/main" id="{0D1B0176-846C-4CC4-A566-B235874C9CEE}"/>
              </a:ext>
            </a:extLst>
          </p:cNvPr>
          <p:cNvSpPr/>
          <p:nvPr/>
        </p:nvSpPr>
        <p:spPr bwMode="auto">
          <a:xfrm>
            <a:off x="588263" y="1360636"/>
            <a:ext cx="4851484" cy="102636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Collect data at cloud scale across all users, devices, applications, and infrastructure</a:t>
            </a:r>
          </a:p>
        </p:txBody>
      </p:sp>
      <p:sp>
        <p:nvSpPr>
          <p:cNvPr id="5" name="Rectangle 4">
            <a:extLst>
              <a:ext uri="{FF2B5EF4-FFF2-40B4-BE49-F238E27FC236}">
                <a16:creationId xmlns:a16="http://schemas.microsoft.com/office/drawing/2014/main" id="{9BAF367A-6749-4921-BE22-C5A581773911}"/>
              </a:ext>
            </a:extLst>
          </p:cNvPr>
          <p:cNvSpPr/>
          <p:nvPr/>
        </p:nvSpPr>
        <p:spPr bwMode="auto">
          <a:xfrm>
            <a:off x="588263" y="2606410"/>
            <a:ext cx="4851484" cy="102636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Detect threats, and minimize false positives </a:t>
            </a:r>
          </a:p>
        </p:txBody>
      </p:sp>
      <p:sp>
        <p:nvSpPr>
          <p:cNvPr id="7" name="Rectangle 6">
            <a:extLst>
              <a:ext uri="{FF2B5EF4-FFF2-40B4-BE49-F238E27FC236}">
                <a16:creationId xmlns:a16="http://schemas.microsoft.com/office/drawing/2014/main" id="{659D8644-5835-459E-93B2-6515497CC287}"/>
              </a:ext>
            </a:extLst>
          </p:cNvPr>
          <p:cNvSpPr/>
          <p:nvPr/>
        </p:nvSpPr>
        <p:spPr bwMode="auto">
          <a:xfrm>
            <a:off x="588263" y="3803599"/>
            <a:ext cx="4851484" cy="119473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Investigate threats with artificial intelligence, and hunt for suspicious activities at scale</a:t>
            </a:r>
          </a:p>
        </p:txBody>
      </p:sp>
      <p:sp>
        <p:nvSpPr>
          <p:cNvPr id="9" name="Rectangle 8">
            <a:extLst>
              <a:ext uri="{FF2B5EF4-FFF2-40B4-BE49-F238E27FC236}">
                <a16:creationId xmlns:a16="http://schemas.microsoft.com/office/drawing/2014/main" id="{66A81921-11C3-452A-99D1-49F0F73829ED}"/>
              </a:ext>
            </a:extLst>
          </p:cNvPr>
          <p:cNvSpPr/>
          <p:nvPr/>
        </p:nvSpPr>
        <p:spPr bwMode="auto">
          <a:xfrm>
            <a:off x="588263" y="5169164"/>
            <a:ext cx="4851484" cy="102636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Respond to incidents rapidly with built-in orchestration and automation of common tasks</a:t>
            </a:r>
          </a:p>
        </p:txBody>
      </p:sp>
      <p:pic>
        <p:nvPicPr>
          <p:cNvPr id="1026" name="Picture 2" descr="Azure Sentinel core capabilities">
            <a:extLst>
              <a:ext uri="{FF2B5EF4-FFF2-40B4-BE49-F238E27FC236}">
                <a16:creationId xmlns:a16="http://schemas.microsoft.com/office/drawing/2014/main" id="{00B31A43-E472-4456-83D7-FD52D984C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2048" y="1429950"/>
            <a:ext cx="4388084" cy="45362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31409AA-17A9-4E71-A31F-022DA7B4402F}"/>
              </a:ext>
              <a:ext uri="{C183D7F6-B498-43B3-948B-1728B52AA6E4}">
                <adec:decorative xmlns:adec="http://schemas.microsoft.com/office/drawing/2017/decorative" val="1"/>
              </a:ext>
            </a:extLst>
          </p:cNvPr>
          <p:cNvSpPr/>
          <p:nvPr/>
        </p:nvSpPr>
        <p:spPr bwMode="auto">
          <a:xfrm>
            <a:off x="5570376" y="1360215"/>
            <a:ext cx="6531428" cy="4835312"/>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67111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251E-A59A-433C-ABDF-B3C059FC0109}"/>
              </a:ext>
            </a:extLst>
          </p:cNvPr>
          <p:cNvSpPr>
            <a:spLocks noGrp="1"/>
          </p:cNvSpPr>
          <p:nvPr>
            <p:ph type="title"/>
          </p:nvPr>
        </p:nvSpPr>
        <p:spPr/>
        <p:txBody>
          <a:bodyPr/>
          <a:lstStyle/>
          <a:p>
            <a:r>
              <a:rPr lang="en-US" dirty="0"/>
              <a:t>Data Connections</a:t>
            </a:r>
          </a:p>
        </p:txBody>
      </p:sp>
      <p:sp>
        <p:nvSpPr>
          <p:cNvPr id="6" name="Rectangle 5">
            <a:extLst>
              <a:ext uri="{FF2B5EF4-FFF2-40B4-BE49-F238E27FC236}">
                <a16:creationId xmlns:a16="http://schemas.microsoft.com/office/drawing/2014/main" id="{175E31D1-49C1-447E-9381-3DF622A6B9D3}"/>
              </a:ext>
            </a:extLst>
          </p:cNvPr>
          <p:cNvSpPr/>
          <p:nvPr/>
        </p:nvSpPr>
        <p:spPr bwMode="auto">
          <a:xfrm>
            <a:off x="588263" y="1360636"/>
            <a:ext cx="4851484" cy="118112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Service to service integration (AWS, Azure AD, Office 365 .. )</a:t>
            </a:r>
          </a:p>
        </p:txBody>
      </p:sp>
      <p:sp>
        <p:nvSpPr>
          <p:cNvPr id="10" name="Rectangle 9">
            <a:extLst>
              <a:ext uri="{FF2B5EF4-FFF2-40B4-BE49-F238E27FC236}">
                <a16:creationId xmlns:a16="http://schemas.microsoft.com/office/drawing/2014/main" id="{A48654B9-9DDE-400E-AE29-9FFD17E0B22E}"/>
              </a:ext>
            </a:extLst>
          </p:cNvPr>
          <p:cNvSpPr/>
          <p:nvPr/>
        </p:nvSpPr>
        <p:spPr bwMode="auto">
          <a:xfrm>
            <a:off x="588263" y="2683468"/>
            <a:ext cx="4851484" cy="118112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External solutions via API (Barracuda, F5 BIG-IP, ForcePoint DLP … )</a:t>
            </a:r>
          </a:p>
        </p:txBody>
      </p:sp>
      <p:sp>
        <p:nvSpPr>
          <p:cNvPr id="12" name="Rectangle 11">
            <a:extLst>
              <a:ext uri="{FF2B5EF4-FFF2-40B4-BE49-F238E27FC236}">
                <a16:creationId xmlns:a16="http://schemas.microsoft.com/office/drawing/2014/main" id="{EC85E5F4-B4A8-460E-94FB-81F5EA99F356}"/>
              </a:ext>
            </a:extLst>
          </p:cNvPr>
          <p:cNvSpPr/>
          <p:nvPr/>
        </p:nvSpPr>
        <p:spPr bwMode="auto">
          <a:xfrm>
            <a:off x="588263" y="4006301"/>
            <a:ext cx="4851484" cy="137489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External solutions that can perform real-time log streaming using the Syslog protocol, via an agent (Cisco ASA, Fortinet … )</a:t>
            </a:r>
          </a:p>
        </p:txBody>
      </p:sp>
      <p:sp>
        <p:nvSpPr>
          <p:cNvPr id="8" name="Rectangle 7">
            <a:extLst>
              <a:ext uri="{FF2B5EF4-FFF2-40B4-BE49-F238E27FC236}">
                <a16:creationId xmlns:a16="http://schemas.microsoft.com/office/drawing/2014/main" id="{4B7D01B5-45C5-4E1B-87AD-211DE59F43E5}"/>
              </a:ext>
              <a:ext uri="{C183D7F6-B498-43B3-948B-1728B52AA6E4}">
                <adec:decorative xmlns:adec="http://schemas.microsoft.com/office/drawing/2017/decorative" val="1"/>
              </a:ext>
            </a:extLst>
          </p:cNvPr>
          <p:cNvSpPr/>
          <p:nvPr/>
        </p:nvSpPr>
        <p:spPr bwMode="auto">
          <a:xfrm>
            <a:off x="5570376" y="1360215"/>
            <a:ext cx="6531428" cy="4835312"/>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 name="Picture 4" descr="Screenshot of Sentinel Data Connectors. AWS, Azure AD, Azure Activity and Barracuda WAF are shown. ">
            <a:extLst>
              <a:ext uri="{FF2B5EF4-FFF2-40B4-BE49-F238E27FC236}">
                <a16:creationId xmlns:a16="http://schemas.microsoft.com/office/drawing/2014/main" id="{AD2FC33E-DD2F-470E-BF6C-8E7054EDC146}"/>
              </a:ext>
            </a:extLst>
          </p:cNvPr>
          <p:cNvPicPr>
            <a:picLocks noChangeAspect="1"/>
          </p:cNvPicPr>
          <p:nvPr/>
        </p:nvPicPr>
        <p:blipFill>
          <a:blip r:embed="rId3"/>
          <a:stretch>
            <a:fillRect/>
          </a:stretch>
        </p:blipFill>
        <p:spPr>
          <a:xfrm>
            <a:off x="7229268" y="1404202"/>
            <a:ext cx="3385723" cy="4693082"/>
          </a:xfrm>
          <a:prstGeom prst="rect">
            <a:avLst/>
          </a:prstGeom>
          <a:ln>
            <a:solidFill>
              <a:schemeClr val="tx1"/>
            </a:solidFill>
          </a:ln>
        </p:spPr>
      </p:pic>
    </p:spTree>
    <p:extLst>
      <p:ext uri="{BB962C8B-B14F-4D97-AF65-F5344CB8AC3E}">
        <p14:creationId xmlns:p14="http://schemas.microsoft.com/office/powerpoint/2010/main" val="29400463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F2AE-7F7B-4120-9978-EF3D5A859E12}"/>
              </a:ext>
            </a:extLst>
          </p:cNvPr>
          <p:cNvSpPr>
            <a:spLocks noGrp="1"/>
          </p:cNvSpPr>
          <p:nvPr>
            <p:ph type="title"/>
          </p:nvPr>
        </p:nvSpPr>
        <p:spPr/>
        <p:txBody>
          <a:bodyPr/>
          <a:lstStyle/>
          <a:p>
            <a:r>
              <a:rPr lang="en-US" dirty="0"/>
              <a:t>Workbooks</a:t>
            </a:r>
          </a:p>
        </p:txBody>
      </p:sp>
      <p:sp>
        <p:nvSpPr>
          <p:cNvPr id="9" name="Rectangle 8">
            <a:extLst>
              <a:ext uri="{FF2B5EF4-FFF2-40B4-BE49-F238E27FC236}">
                <a16:creationId xmlns:a16="http://schemas.microsoft.com/office/drawing/2014/main" id="{BB24D4DF-498C-4A81-BFCE-68D87462D502}"/>
              </a:ext>
            </a:extLst>
          </p:cNvPr>
          <p:cNvSpPr/>
          <p:nvPr/>
        </p:nvSpPr>
        <p:spPr bwMode="auto">
          <a:xfrm>
            <a:off x="588263" y="1360636"/>
            <a:ext cx="4851484" cy="118112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Analyze and correlate all user operations and events</a:t>
            </a:r>
          </a:p>
        </p:txBody>
      </p:sp>
      <p:sp>
        <p:nvSpPr>
          <p:cNvPr id="13" name="Rectangle 12">
            <a:extLst>
              <a:ext uri="{FF2B5EF4-FFF2-40B4-BE49-F238E27FC236}">
                <a16:creationId xmlns:a16="http://schemas.microsoft.com/office/drawing/2014/main" id="{E24740BC-CA9B-47B8-8DDB-EF37C0E965A2}"/>
              </a:ext>
            </a:extLst>
          </p:cNvPr>
          <p:cNvSpPr/>
          <p:nvPr/>
        </p:nvSpPr>
        <p:spPr bwMode="auto">
          <a:xfrm>
            <a:off x="588263" y="2683468"/>
            <a:ext cx="4851484" cy="118112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Learn about all user operations, trends, and anomalous changes over time</a:t>
            </a:r>
          </a:p>
        </p:txBody>
      </p:sp>
      <p:sp>
        <p:nvSpPr>
          <p:cNvPr id="15" name="Rectangle 14">
            <a:extLst>
              <a:ext uri="{FF2B5EF4-FFF2-40B4-BE49-F238E27FC236}">
                <a16:creationId xmlns:a16="http://schemas.microsoft.com/office/drawing/2014/main" id="{D855838E-3E95-4F67-9DCF-401EAD4C6732}"/>
              </a:ext>
            </a:extLst>
          </p:cNvPr>
          <p:cNvSpPr/>
          <p:nvPr/>
        </p:nvSpPr>
        <p:spPr bwMode="auto">
          <a:xfrm>
            <a:off x="588263" y="4006301"/>
            <a:ext cx="4851484" cy="137489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Drill down into caller activities and summarize detected failure and warning events</a:t>
            </a:r>
          </a:p>
        </p:txBody>
      </p:sp>
      <p:sp>
        <p:nvSpPr>
          <p:cNvPr id="11" name="Rectangle 10">
            <a:extLst>
              <a:ext uri="{FF2B5EF4-FFF2-40B4-BE49-F238E27FC236}">
                <a16:creationId xmlns:a16="http://schemas.microsoft.com/office/drawing/2014/main" id="{65C0F068-F0B1-4CB6-92CE-CB1A0A56CB12}"/>
              </a:ext>
              <a:ext uri="{C183D7F6-B498-43B3-948B-1728B52AA6E4}">
                <adec:decorative xmlns:adec="http://schemas.microsoft.com/office/drawing/2017/decorative" val="1"/>
              </a:ext>
            </a:extLst>
          </p:cNvPr>
          <p:cNvSpPr/>
          <p:nvPr/>
        </p:nvSpPr>
        <p:spPr bwMode="auto">
          <a:xfrm>
            <a:off x="5570376" y="1360215"/>
            <a:ext cx="6531428" cy="4835312"/>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 name="Picture 4" descr="Screenshot of the Sentinel Workbooks page. The Azure Activity workbook is selected. ">
            <a:extLst>
              <a:ext uri="{FF2B5EF4-FFF2-40B4-BE49-F238E27FC236}">
                <a16:creationId xmlns:a16="http://schemas.microsoft.com/office/drawing/2014/main" id="{DEFFE33D-0202-48FB-AFAE-55D0EE5492C1}"/>
              </a:ext>
            </a:extLst>
          </p:cNvPr>
          <p:cNvPicPr>
            <a:picLocks noChangeAspect="1"/>
          </p:cNvPicPr>
          <p:nvPr/>
        </p:nvPicPr>
        <p:blipFill>
          <a:blip r:embed="rId3"/>
          <a:stretch>
            <a:fillRect/>
          </a:stretch>
        </p:blipFill>
        <p:spPr>
          <a:xfrm>
            <a:off x="6797448" y="1411447"/>
            <a:ext cx="4077283" cy="4732847"/>
          </a:xfrm>
          <a:prstGeom prst="rect">
            <a:avLst/>
          </a:prstGeom>
          <a:ln>
            <a:solidFill>
              <a:schemeClr val="tx1"/>
            </a:solidFill>
          </a:ln>
        </p:spPr>
      </p:pic>
    </p:spTree>
    <p:extLst>
      <p:ext uri="{BB962C8B-B14F-4D97-AF65-F5344CB8AC3E}">
        <p14:creationId xmlns:p14="http://schemas.microsoft.com/office/powerpoint/2010/main" val="253286245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E8B672-90E5-47F4-A9F2-8D6C337DAEC9}"/>
              </a:ext>
            </a:extLst>
          </p:cNvPr>
          <p:cNvSpPr>
            <a:spLocks noGrp="1"/>
          </p:cNvSpPr>
          <p:nvPr>
            <p:ph type="title"/>
          </p:nvPr>
        </p:nvSpPr>
        <p:spPr/>
        <p:txBody>
          <a:bodyPr/>
          <a:lstStyle/>
          <a:p>
            <a:r>
              <a:rPr lang="en-US" dirty="0"/>
              <a:t>Azure Monitor</a:t>
            </a:r>
          </a:p>
        </p:txBody>
      </p:sp>
      <p:pic>
        <p:nvPicPr>
          <p:cNvPr id="10" name="Picture 9">
            <a:extLst>
              <a:ext uri="{FF2B5EF4-FFF2-40B4-BE49-F238E27FC236}">
                <a16:creationId xmlns:a16="http://schemas.microsoft.com/office/drawing/2014/main" id="{0560F8C4-DE01-484C-B230-82019AE0387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17769" y="2675287"/>
            <a:ext cx="1507425" cy="1507425"/>
          </a:xfrm>
          <a:prstGeom prst="rect">
            <a:avLst/>
          </a:prstGeom>
        </p:spPr>
      </p:pic>
    </p:spTree>
    <p:extLst>
      <p:ext uri="{BB962C8B-B14F-4D97-AF65-F5344CB8AC3E}">
        <p14:creationId xmlns:p14="http://schemas.microsoft.com/office/powerpoint/2010/main" val="175468225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D479-21FB-457B-9303-3D02ACA4EDF9}"/>
              </a:ext>
            </a:extLst>
          </p:cNvPr>
          <p:cNvSpPr>
            <a:spLocks noGrp="1"/>
          </p:cNvSpPr>
          <p:nvPr>
            <p:ph type="title"/>
          </p:nvPr>
        </p:nvSpPr>
        <p:spPr/>
        <p:txBody>
          <a:bodyPr/>
          <a:lstStyle/>
          <a:p>
            <a:r>
              <a:rPr lang="en-US" dirty="0"/>
              <a:t>Incidents</a:t>
            </a:r>
          </a:p>
        </p:txBody>
      </p:sp>
      <p:sp>
        <p:nvSpPr>
          <p:cNvPr id="8" name="Rectangle 7">
            <a:extLst>
              <a:ext uri="{FF2B5EF4-FFF2-40B4-BE49-F238E27FC236}">
                <a16:creationId xmlns:a16="http://schemas.microsoft.com/office/drawing/2014/main" id="{12D92D48-ABAA-4D9A-AB7F-CB4D30D2E446}"/>
              </a:ext>
            </a:extLst>
          </p:cNvPr>
          <p:cNvSpPr/>
          <p:nvPr/>
        </p:nvSpPr>
        <p:spPr bwMode="auto">
          <a:xfrm>
            <a:off x="588263" y="1360636"/>
            <a:ext cx="4851484" cy="118112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incidents when an alert is triggered from a connected source</a:t>
            </a:r>
          </a:p>
        </p:txBody>
      </p:sp>
      <p:sp>
        <p:nvSpPr>
          <p:cNvPr id="12" name="Rectangle 11">
            <a:extLst>
              <a:ext uri="{FF2B5EF4-FFF2-40B4-BE49-F238E27FC236}">
                <a16:creationId xmlns:a16="http://schemas.microsoft.com/office/drawing/2014/main" id="{FF835584-BA23-4756-A6FF-7E16845C2BF1}"/>
              </a:ext>
            </a:extLst>
          </p:cNvPr>
          <p:cNvSpPr/>
          <p:nvPr/>
        </p:nvSpPr>
        <p:spPr bwMode="auto">
          <a:xfrm>
            <a:off x="588263" y="2683468"/>
            <a:ext cx="4851484" cy="118112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Select from built-in rule templates or create your own</a:t>
            </a:r>
          </a:p>
        </p:txBody>
      </p:sp>
      <p:sp>
        <p:nvSpPr>
          <p:cNvPr id="14" name="Rectangle 13">
            <a:extLst>
              <a:ext uri="{FF2B5EF4-FFF2-40B4-BE49-F238E27FC236}">
                <a16:creationId xmlns:a16="http://schemas.microsoft.com/office/drawing/2014/main" id="{02BEC28F-94F2-4B7F-97C0-4167817217E3}"/>
              </a:ext>
            </a:extLst>
          </p:cNvPr>
          <p:cNvSpPr/>
          <p:nvPr/>
        </p:nvSpPr>
        <p:spPr bwMode="auto">
          <a:xfrm>
            <a:off x="588263" y="4006301"/>
            <a:ext cx="4851484" cy="137489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Use Azure AD Information Protection to automatically enable incident generation when connected</a:t>
            </a:r>
          </a:p>
        </p:txBody>
      </p:sp>
      <p:pic>
        <p:nvPicPr>
          <p:cNvPr id="5" name="Picture 4" descr="Screenshot of the Rules by Severity page. ">
            <a:extLst>
              <a:ext uri="{FF2B5EF4-FFF2-40B4-BE49-F238E27FC236}">
                <a16:creationId xmlns:a16="http://schemas.microsoft.com/office/drawing/2014/main" id="{D89EC2DC-4129-4FB6-BFC0-F985294F6830}"/>
              </a:ext>
            </a:extLst>
          </p:cNvPr>
          <p:cNvPicPr>
            <a:picLocks noChangeAspect="1"/>
          </p:cNvPicPr>
          <p:nvPr/>
        </p:nvPicPr>
        <p:blipFill>
          <a:blip r:embed="rId3"/>
          <a:stretch>
            <a:fillRect/>
          </a:stretch>
        </p:blipFill>
        <p:spPr>
          <a:xfrm>
            <a:off x="6231618" y="1566125"/>
            <a:ext cx="5301018" cy="4436169"/>
          </a:xfrm>
          <a:prstGeom prst="rect">
            <a:avLst/>
          </a:prstGeom>
          <a:ln>
            <a:solidFill>
              <a:schemeClr val="tx1"/>
            </a:solidFill>
          </a:ln>
        </p:spPr>
      </p:pic>
      <p:sp>
        <p:nvSpPr>
          <p:cNvPr id="10" name="Rectangle 9">
            <a:extLst>
              <a:ext uri="{FF2B5EF4-FFF2-40B4-BE49-F238E27FC236}">
                <a16:creationId xmlns:a16="http://schemas.microsoft.com/office/drawing/2014/main" id="{CD276BFA-54FC-4E5B-AE87-CE2CE457CAF5}"/>
              </a:ext>
              <a:ext uri="{C183D7F6-B498-43B3-948B-1728B52AA6E4}">
                <adec:decorative xmlns:adec="http://schemas.microsoft.com/office/drawing/2017/decorative" val="1"/>
              </a:ext>
            </a:extLst>
          </p:cNvPr>
          <p:cNvSpPr/>
          <p:nvPr/>
        </p:nvSpPr>
        <p:spPr bwMode="auto">
          <a:xfrm>
            <a:off x="5570376" y="1360215"/>
            <a:ext cx="6531428" cy="4835312"/>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81871579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D479-21FB-457B-9303-3D02ACA4EDF9}"/>
              </a:ext>
            </a:extLst>
          </p:cNvPr>
          <p:cNvSpPr>
            <a:spLocks noGrp="1"/>
          </p:cNvSpPr>
          <p:nvPr>
            <p:ph type="title"/>
          </p:nvPr>
        </p:nvSpPr>
        <p:spPr/>
        <p:txBody>
          <a:bodyPr/>
          <a:lstStyle/>
          <a:p>
            <a:r>
              <a:rPr lang="en-US" dirty="0"/>
              <a:t>Playbooks</a:t>
            </a:r>
          </a:p>
        </p:txBody>
      </p:sp>
      <p:sp>
        <p:nvSpPr>
          <p:cNvPr id="4" name="Rectangle 3">
            <a:extLst>
              <a:ext uri="{FF2B5EF4-FFF2-40B4-BE49-F238E27FC236}">
                <a16:creationId xmlns:a16="http://schemas.microsoft.com/office/drawing/2014/main" id="{A9D0A7E6-8D67-4526-9D80-D075BB48E23F}"/>
              </a:ext>
            </a:extLst>
          </p:cNvPr>
          <p:cNvSpPr/>
          <p:nvPr/>
        </p:nvSpPr>
        <p:spPr bwMode="auto">
          <a:xfrm>
            <a:off x="588263" y="1360636"/>
            <a:ext cx="4851484" cy="118112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Collection of procedures that can be run from Azure Sentinel in response to an alert</a:t>
            </a:r>
          </a:p>
        </p:txBody>
      </p:sp>
      <p:sp>
        <p:nvSpPr>
          <p:cNvPr id="10" name="Rectangle 9">
            <a:extLst>
              <a:ext uri="{FF2B5EF4-FFF2-40B4-BE49-F238E27FC236}">
                <a16:creationId xmlns:a16="http://schemas.microsoft.com/office/drawing/2014/main" id="{AC42E92A-E1BF-459B-BBFD-01D779A33AF9}"/>
              </a:ext>
            </a:extLst>
          </p:cNvPr>
          <p:cNvSpPr/>
          <p:nvPr/>
        </p:nvSpPr>
        <p:spPr bwMode="auto">
          <a:xfrm>
            <a:off x="588263" y="2683468"/>
            <a:ext cx="4851484" cy="118112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Based on Azure Logic Apps – 200+ connectors</a:t>
            </a:r>
          </a:p>
        </p:txBody>
      </p:sp>
      <p:sp>
        <p:nvSpPr>
          <p:cNvPr id="12" name="Rectangle 11">
            <a:extLst>
              <a:ext uri="{FF2B5EF4-FFF2-40B4-BE49-F238E27FC236}">
                <a16:creationId xmlns:a16="http://schemas.microsoft.com/office/drawing/2014/main" id="{50DF892C-8537-415A-9881-602DC30FCE1B}"/>
              </a:ext>
            </a:extLst>
          </p:cNvPr>
          <p:cNvSpPr/>
          <p:nvPr/>
        </p:nvSpPr>
        <p:spPr bwMode="auto">
          <a:xfrm>
            <a:off x="588263" y="4006301"/>
            <a:ext cx="4851484" cy="137489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Can be run manually or set to run automatically </a:t>
            </a:r>
          </a:p>
        </p:txBody>
      </p:sp>
      <p:pic>
        <p:nvPicPr>
          <p:cNvPr id="5" name="Picture 4" descr="Playbook in Logic app designer with two steps. When an alert is created or triggered an email is sent. ">
            <a:extLst>
              <a:ext uri="{FF2B5EF4-FFF2-40B4-BE49-F238E27FC236}">
                <a16:creationId xmlns:a16="http://schemas.microsoft.com/office/drawing/2014/main" id="{0E6C71EC-C7DA-4D11-8896-78ED392893F6}"/>
              </a:ext>
            </a:extLst>
          </p:cNvPr>
          <p:cNvPicPr>
            <a:picLocks noChangeAspect="1"/>
          </p:cNvPicPr>
          <p:nvPr/>
        </p:nvPicPr>
        <p:blipFill>
          <a:blip r:embed="rId3"/>
          <a:stretch>
            <a:fillRect/>
          </a:stretch>
        </p:blipFill>
        <p:spPr>
          <a:xfrm>
            <a:off x="5970724" y="1951199"/>
            <a:ext cx="5743338" cy="3571700"/>
          </a:xfrm>
          <a:prstGeom prst="rect">
            <a:avLst/>
          </a:prstGeom>
          <a:ln>
            <a:solidFill>
              <a:schemeClr val="tx1"/>
            </a:solidFill>
          </a:ln>
        </p:spPr>
      </p:pic>
      <p:sp>
        <p:nvSpPr>
          <p:cNvPr id="8" name="Rectangle 7">
            <a:extLst>
              <a:ext uri="{FF2B5EF4-FFF2-40B4-BE49-F238E27FC236}">
                <a16:creationId xmlns:a16="http://schemas.microsoft.com/office/drawing/2014/main" id="{44B210F5-726F-470C-8B77-2120E830E175}"/>
              </a:ext>
              <a:ext uri="{C183D7F6-B498-43B3-948B-1728B52AA6E4}">
                <adec:decorative xmlns:adec="http://schemas.microsoft.com/office/drawing/2017/decorative" val="1"/>
              </a:ext>
            </a:extLst>
          </p:cNvPr>
          <p:cNvSpPr/>
          <p:nvPr/>
        </p:nvSpPr>
        <p:spPr bwMode="auto">
          <a:xfrm>
            <a:off x="5570376" y="1360215"/>
            <a:ext cx="6531428" cy="4835312"/>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20185178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1887A-0A3E-4C28-8F7B-D1849909176A}"/>
              </a:ext>
            </a:extLst>
          </p:cNvPr>
          <p:cNvSpPr>
            <a:spLocks noGrp="1"/>
          </p:cNvSpPr>
          <p:nvPr>
            <p:ph type="title"/>
          </p:nvPr>
        </p:nvSpPr>
        <p:spPr/>
        <p:txBody>
          <a:bodyPr/>
          <a:lstStyle/>
          <a:p>
            <a:r>
              <a:rPr lang="en-US" dirty="0"/>
              <a:t>Hunting</a:t>
            </a:r>
          </a:p>
        </p:txBody>
      </p:sp>
      <p:sp>
        <p:nvSpPr>
          <p:cNvPr id="6" name="Rectangle 5">
            <a:extLst>
              <a:ext uri="{FF2B5EF4-FFF2-40B4-BE49-F238E27FC236}">
                <a16:creationId xmlns:a16="http://schemas.microsoft.com/office/drawing/2014/main" id="{E522BDC5-3173-4737-B1FA-F2D62A3FB10C}"/>
              </a:ext>
            </a:extLst>
          </p:cNvPr>
          <p:cNvSpPr/>
          <p:nvPr/>
        </p:nvSpPr>
        <p:spPr bwMode="auto">
          <a:xfrm>
            <a:off x="552793" y="1230423"/>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Built-in hunting queries</a:t>
            </a:r>
          </a:p>
        </p:txBody>
      </p:sp>
      <p:sp>
        <p:nvSpPr>
          <p:cNvPr id="10" name="Rectangle 9">
            <a:extLst>
              <a:ext uri="{FF2B5EF4-FFF2-40B4-BE49-F238E27FC236}">
                <a16:creationId xmlns:a16="http://schemas.microsoft.com/office/drawing/2014/main" id="{F7EE22EE-1724-464D-AB3A-735C593A35F9}"/>
              </a:ext>
            </a:extLst>
          </p:cNvPr>
          <p:cNvSpPr/>
          <p:nvPr/>
        </p:nvSpPr>
        <p:spPr bwMode="auto">
          <a:xfrm>
            <a:off x="552793" y="2075123"/>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 Log Analytics workspace</a:t>
            </a:r>
          </a:p>
        </p:txBody>
      </p:sp>
      <p:sp>
        <p:nvSpPr>
          <p:cNvPr id="12" name="Rectangle 11">
            <a:extLst>
              <a:ext uri="{FF2B5EF4-FFF2-40B4-BE49-F238E27FC236}">
                <a16:creationId xmlns:a16="http://schemas.microsoft.com/office/drawing/2014/main" id="{48DB14AD-FC87-417F-9287-A8DB0A5A40B3}"/>
              </a:ext>
            </a:extLst>
          </p:cNvPr>
          <p:cNvSpPr/>
          <p:nvPr/>
        </p:nvSpPr>
        <p:spPr bwMode="auto">
          <a:xfrm>
            <a:off x="552793" y="2901387"/>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Custom queries with IntelliSense</a:t>
            </a:r>
          </a:p>
        </p:txBody>
      </p:sp>
      <p:sp>
        <p:nvSpPr>
          <p:cNvPr id="14" name="Rectangle 13">
            <a:extLst>
              <a:ext uri="{FF2B5EF4-FFF2-40B4-BE49-F238E27FC236}">
                <a16:creationId xmlns:a16="http://schemas.microsoft.com/office/drawing/2014/main" id="{1F937E55-9990-46ED-8D7D-5044B038EB47}"/>
              </a:ext>
            </a:extLst>
          </p:cNvPr>
          <p:cNvSpPr/>
          <p:nvPr/>
        </p:nvSpPr>
        <p:spPr bwMode="auto">
          <a:xfrm>
            <a:off x="552793" y="3746087"/>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bookmarks for later review </a:t>
            </a:r>
          </a:p>
        </p:txBody>
      </p:sp>
      <p:sp>
        <p:nvSpPr>
          <p:cNvPr id="16" name="Rectangle 15">
            <a:extLst>
              <a:ext uri="{FF2B5EF4-FFF2-40B4-BE49-F238E27FC236}">
                <a16:creationId xmlns:a16="http://schemas.microsoft.com/office/drawing/2014/main" id="{1573CFE0-0C69-4A7E-9C94-B502313C0816}"/>
              </a:ext>
            </a:extLst>
          </p:cNvPr>
          <p:cNvSpPr/>
          <p:nvPr/>
        </p:nvSpPr>
        <p:spPr bwMode="auto">
          <a:xfrm>
            <a:off x="560524" y="4587215"/>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Jupyter notebooks and Python integration</a:t>
            </a:r>
          </a:p>
        </p:txBody>
      </p:sp>
      <p:pic>
        <p:nvPicPr>
          <p:cNvPr id="4" name="Picture 3" descr="Screenshot of the Sentinel Hunting page. ">
            <a:extLst>
              <a:ext uri="{FF2B5EF4-FFF2-40B4-BE49-F238E27FC236}">
                <a16:creationId xmlns:a16="http://schemas.microsoft.com/office/drawing/2014/main" id="{A56A4A9D-2DF4-43AD-8677-99B369D766D1}"/>
              </a:ext>
            </a:extLst>
          </p:cNvPr>
          <p:cNvPicPr>
            <a:picLocks noChangeAspect="1"/>
          </p:cNvPicPr>
          <p:nvPr/>
        </p:nvPicPr>
        <p:blipFill>
          <a:blip r:embed="rId3"/>
          <a:stretch>
            <a:fillRect/>
          </a:stretch>
        </p:blipFill>
        <p:spPr>
          <a:xfrm>
            <a:off x="6211074" y="1540224"/>
            <a:ext cx="5514658" cy="4411726"/>
          </a:xfrm>
          <a:prstGeom prst="rect">
            <a:avLst/>
          </a:prstGeom>
          <a:ln>
            <a:solidFill>
              <a:schemeClr val="tx1"/>
            </a:solidFill>
          </a:ln>
        </p:spPr>
      </p:pic>
      <p:sp>
        <p:nvSpPr>
          <p:cNvPr id="8" name="Rectangle 7">
            <a:extLst>
              <a:ext uri="{FF2B5EF4-FFF2-40B4-BE49-F238E27FC236}">
                <a16:creationId xmlns:a16="http://schemas.microsoft.com/office/drawing/2014/main" id="{A54F6448-E97F-4FEF-A8C0-2E1120BE9056}"/>
              </a:ext>
              <a:ext uri="{C183D7F6-B498-43B3-948B-1728B52AA6E4}">
                <adec:decorative xmlns:adec="http://schemas.microsoft.com/office/drawing/2017/decorative" val="1"/>
              </a:ext>
            </a:extLst>
          </p:cNvPr>
          <p:cNvSpPr/>
          <p:nvPr/>
        </p:nvSpPr>
        <p:spPr bwMode="auto">
          <a:xfrm>
            <a:off x="5915608" y="1210924"/>
            <a:ext cx="6078693" cy="5158147"/>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17998855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1B61-0B3B-4C77-84BA-00BD282AA7D3}"/>
              </a:ext>
            </a:extLst>
          </p:cNvPr>
          <p:cNvSpPr>
            <a:spLocks noGrp="1"/>
          </p:cNvSpPr>
          <p:nvPr>
            <p:ph type="title"/>
          </p:nvPr>
        </p:nvSpPr>
        <p:spPr/>
        <p:txBody>
          <a:bodyPr/>
          <a:lstStyle/>
          <a:p>
            <a:r>
              <a:rPr lang="en-US" dirty="0"/>
              <a:t>Additional Study - Sentinel</a:t>
            </a:r>
          </a:p>
        </p:txBody>
      </p:sp>
      <p:sp>
        <p:nvSpPr>
          <p:cNvPr id="5" name="Rectangle 4">
            <a:extLst>
              <a:ext uri="{FF2B5EF4-FFF2-40B4-BE49-F238E27FC236}">
                <a16:creationId xmlns:a16="http://schemas.microsoft.com/office/drawing/2014/main" id="{0FA5F2DF-7412-4397-B5EA-188C3A3087A5}"/>
              </a:ext>
            </a:extLst>
          </p:cNvPr>
          <p:cNvSpPr/>
          <p:nvPr/>
        </p:nvSpPr>
        <p:spPr bwMode="auto">
          <a:xfrm>
            <a:off x="410530" y="1385888"/>
            <a:ext cx="3454496"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Module Review Questions</a:t>
            </a:r>
          </a:p>
        </p:txBody>
      </p:sp>
      <p:sp>
        <p:nvSpPr>
          <p:cNvPr id="7" name="Rectangle 6">
            <a:extLst>
              <a:ext uri="{FF2B5EF4-FFF2-40B4-BE49-F238E27FC236}">
                <a16:creationId xmlns:a16="http://schemas.microsoft.com/office/drawing/2014/main" id="{8AC6B2F5-7BE8-4DD4-BA6B-9542910A7BC8}"/>
              </a:ext>
            </a:extLst>
          </p:cNvPr>
          <p:cNvSpPr/>
          <p:nvPr/>
        </p:nvSpPr>
        <p:spPr bwMode="auto">
          <a:xfrm>
            <a:off x="3986324" y="1385888"/>
            <a:ext cx="7938532"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Microsoft Learn Modules (docs.microsoft.com/Learn)</a:t>
            </a:r>
          </a:p>
        </p:txBody>
      </p:sp>
      <p:sp>
        <p:nvSpPr>
          <p:cNvPr id="3" name="Text Placeholder 2">
            <a:extLst>
              <a:ext uri="{FF2B5EF4-FFF2-40B4-BE49-F238E27FC236}">
                <a16:creationId xmlns:a16="http://schemas.microsoft.com/office/drawing/2014/main" id="{12B48B17-62A9-4A1C-83F1-0B76A40F5EB4}"/>
              </a:ext>
            </a:extLst>
          </p:cNvPr>
          <p:cNvSpPr>
            <a:spLocks noGrp="1"/>
          </p:cNvSpPr>
          <p:nvPr>
            <p:ph type="body" sz="quarter" idx="4294967295"/>
          </p:nvPr>
        </p:nvSpPr>
        <p:spPr>
          <a:xfrm>
            <a:off x="3865026" y="2181549"/>
            <a:ext cx="7415684" cy="1994392"/>
          </a:xfrm>
        </p:spPr>
        <p:txBody>
          <a:bodyPr/>
          <a:lstStyle/>
          <a:p>
            <a:pPr marL="228600" lvl="1" indent="0">
              <a:buNone/>
            </a:pPr>
            <a:r>
              <a:rPr lang="en-US" sz="2400" dirty="0"/>
              <a:t>Introduction to threat modeling</a:t>
            </a:r>
          </a:p>
          <a:p>
            <a:pPr marL="228600" lvl="1" indent="0">
              <a:buNone/>
            </a:pPr>
            <a:r>
              <a:rPr lang="en-US" sz="2400" dirty="0"/>
              <a:t>Use a framework to identify threats and find ways to reduce or eliminate risk</a:t>
            </a:r>
          </a:p>
          <a:p>
            <a:pPr marL="228600" lvl="1" indent="0">
              <a:buNone/>
            </a:pPr>
            <a:r>
              <a:rPr lang="en-US" sz="2400" dirty="0"/>
              <a:t>Create a threat model using data-flow diagram elements </a:t>
            </a:r>
          </a:p>
        </p:txBody>
      </p:sp>
      <p:cxnSp>
        <p:nvCxnSpPr>
          <p:cNvPr id="9" name="Straight Connector 8">
            <a:extLst>
              <a:ext uri="{FF2B5EF4-FFF2-40B4-BE49-F238E27FC236}">
                <a16:creationId xmlns:a16="http://schemas.microsoft.com/office/drawing/2014/main" id="{28354AF9-F9E2-4A70-9FC8-FE499A37D2B8}"/>
              </a:ext>
              <a:ext uri="{C183D7F6-B498-43B3-948B-1728B52AA6E4}">
                <adec:decorative xmlns:adec="http://schemas.microsoft.com/office/drawing/2017/decorative" val="1"/>
              </a:ext>
            </a:extLst>
          </p:cNvPr>
          <p:cNvCxnSpPr>
            <a:cxnSpLocks/>
          </p:cNvCxnSpPr>
          <p:nvPr/>
        </p:nvCxnSpPr>
        <p:spPr>
          <a:xfrm>
            <a:off x="4078654" y="3413793"/>
            <a:ext cx="7297515"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7B05065-CC20-4A0F-B5E5-056461C7060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34305" y="2658326"/>
            <a:ext cx="1494645" cy="2173707"/>
          </a:xfrm>
          <a:prstGeom prst="rect">
            <a:avLst/>
          </a:prstGeom>
        </p:spPr>
      </p:pic>
      <p:cxnSp>
        <p:nvCxnSpPr>
          <p:cNvPr id="13" name="Straight Connector 12">
            <a:extLst>
              <a:ext uri="{FF2B5EF4-FFF2-40B4-BE49-F238E27FC236}">
                <a16:creationId xmlns:a16="http://schemas.microsoft.com/office/drawing/2014/main" id="{5C67FC07-4E36-482E-A08D-FB98DF71E231}"/>
              </a:ext>
              <a:ext uri="{C183D7F6-B498-43B3-948B-1728B52AA6E4}">
                <adec:decorative xmlns:adec="http://schemas.microsoft.com/office/drawing/2017/decorative" val="1"/>
              </a:ext>
            </a:extLst>
          </p:cNvPr>
          <p:cNvCxnSpPr>
            <a:cxnSpLocks/>
          </p:cNvCxnSpPr>
          <p:nvPr/>
        </p:nvCxnSpPr>
        <p:spPr>
          <a:xfrm>
            <a:off x="4104494" y="2608905"/>
            <a:ext cx="728818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87533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2979-CE88-42DD-914F-B282377CD893}"/>
              </a:ext>
            </a:extLst>
          </p:cNvPr>
          <p:cNvSpPr>
            <a:spLocks noGrp="1"/>
          </p:cNvSpPr>
          <p:nvPr>
            <p:ph type="title"/>
          </p:nvPr>
        </p:nvSpPr>
        <p:spPr/>
        <p:txBody>
          <a:bodyPr/>
          <a:lstStyle/>
          <a:p>
            <a:r>
              <a:rPr lang="en-US" dirty="0">
                <a:cs typeface="Segoe UI"/>
              </a:rPr>
              <a:t>Module Labs</a:t>
            </a:r>
            <a:endParaRPr lang="en-US" dirty="0"/>
          </a:p>
        </p:txBody>
      </p:sp>
      <p:pic>
        <p:nvPicPr>
          <p:cNvPr id="6" name="Picture 7">
            <a:extLst>
              <a:ext uri="{FF2B5EF4-FFF2-40B4-BE49-F238E27FC236}">
                <a16:creationId xmlns:a16="http://schemas.microsoft.com/office/drawing/2014/main" id="{A009814B-2906-4FCF-8498-D5FE23BCE777}"/>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6715" y="2613161"/>
            <a:ext cx="1142171" cy="1631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81283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DBDD-EB40-4EDB-8DEB-5B1764E3EDD3}"/>
              </a:ext>
            </a:extLst>
          </p:cNvPr>
          <p:cNvSpPr>
            <a:spLocks noGrp="1"/>
          </p:cNvSpPr>
          <p:nvPr>
            <p:ph type="title"/>
          </p:nvPr>
        </p:nvSpPr>
        <p:spPr/>
        <p:txBody>
          <a:bodyPr/>
          <a:lstStyle/>
          <a:p>
            <a:r>
              <a:rPr lang="en-US" dirty="0"/>
              <a:t>Lab 13 – Azure Monitor</a:t>
            </a:r>
          </a:p>
        </p:txBody>
      </p:sp>
      <p:sp>
        <p:nvSpPr>
          <p:cNvPr id="4" name="Rectangle 3">
            <a:extLst>
              <a:ext uri="{FF2B5EF4-FFF2-40B4-BE49-F238E27FC236}">
                <a16:creationId xmlns:a16="http://schemas.microsoft.com/office/drawing/2014/main" id="{7A52E13F-16BD-456D-8E1D-3174491A4FAD}"/>
              </a:ext>
            </a:extLst>
          </p:cNvPr>
          <p:cNvSpPr/>
          <p:nvPr/>
        </p:nvSpPr>
        <p:spPr bwMode="auto">
          <a:xfrm>
            <a:off x="552793" y="1230423"/>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Deploy an Azure virtual machine</a:t>
            </a:r>
          </a:p>
        </p:txBody>
      </p:sp>
      <p:sp>
        <p:nvSpPr>
          <p:cNvPr id="8" name="Rectangle 7">
            <a:extLst>
              <a:ext uri="{FF2B5EF4-FFF2-40B4-BE49-F238E27FC236}">
                <a16:creationId xmlns:a16="http://schemas.microsoft.com/office/drawing/2014/main" id="{FD4AA2B9-A3C6-4BAB-9B74-12263687918D}"/>
              </a:ext>
            </a:extLst>
          </p:cNvPr>
          <p:cNvSpPr/>
          <p:nvPr/>
        </p:nvSpPr>
        <p:spPr bwMode="auto">
          <a:xfrm>
            <a:off x="552793" y="2075123"/>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 Log Analytics workspace</a:t>
            </a:r>
          </a:p>
        </p:txBody>
      </p:sp>
      <p:sp>
        <p:nvSpPr>
          <p:cNvPr id="9" name="Rectangle 8">
            <a:extLst>
              <a:ext uri="{FF2B5EF4-FFF2-40B4-BE49-F238E27FC236}">
                <a16:creationId xmlns:a16="http://schemas.microsoft.com/office/drawing/2014/main" id="{98810C94-59EB-4965-8F54-CB957109A53F}"/>
              </a:ext>
            </a:extLst>
          </p:cNvPr>
          <p:cNvSpPr/>
          <p:nvPr/>
        </p:nvSpPr>
        <p:spPr bwMode="auto">
          <a:xfrm>
            <a:off x="552793" y="2901387"/>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Enable the Log Analytics virtual machine extension</a:t>
            </a:r>
          </a:p>
        </p:txBody>
      </p:sp>
      <p:sp>
        <p:nvSpPr>
          <p:cNvPr id="12" name="Rectangle 11">
            <a:extLst>
              <a:ext uri="{FF2B5EF4-FFF2-40B4-BE49-F238E27FC236}">
                <a16:creationId xmlns:a16="http://schemas.microsoft.com/office/drawing/2014/main" id="{9B34EDFE-71F1-40F2-87F9-1BAFBC08CFB0}"/>
              </a:ext>
            </a:extLst>
          </p:cNvPr>
          <p:cNvSpPr/>
          <p:nvPr/>
        </p:nvSpPr>
        <p:spPr bwMode="auto">
          <a:xfrm>
            <a:off x="552793" y="3746087"/>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Collect virtual machine event and performance data</a:t>
            </a:r>
          </a:p>
        </p:txBody>
      </p:sp>
      <p:sp>
        <p:nvSpPr>
          <p:cNvPr id="14" name="Rectangle 13">
            <a:extLst>
              <a:ext uri="{FF2B5EF4-FFF2-40B4-BE49-F238E27FC236}">
                <a16:creationId xmlns:a16="http://schemas.microsoft.com/office/drawing/2014/main" id="{90B89BC7-A4E6-443D-BF4D-092FB97FD42D}"/>
              </a:ext>
            </a:extLst>
          </p:cNvPr>
          <p:cNvSpPr/>
          <p:nvPr/>
        </p:nvSpPr>
        <p:spPr bwMode="auto">
          <a:xfrm>
            <a:off x="560524" y="4587215"/>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View and query collected data </a:t>
            </a:r>
          </a:p>
        </p:txBody>
      </p:sp>
      <p:grpSp>
        <p:nvGrpSpPr>
          <p:cNvPr id="26" name="Group 25" descr="A virtual machine provide event and performance data to an OMS repository. The repository is queried using Log Search. ">
            <a:extLst>
              <a:ext uri="{FF2B5EF4-FFF2-40B4-BE49-F238E27FC236}">
                <a16:creationId xmlns:a16="http://schemas.microsoft.com/office/drawing/2014/main" id="{AA8CCB55-6901-4DAF-A4B0-9FE08345ECA9}"/>
              </a:ext>
            </a:extLst>
          </p:cNvPr>
          <p:cNvGrpSpPr/>
          <p:nvPr/>
        </p:nvGrpSpPr>
        <p:grpSpPr>
          <a:xfrm>
            <a:off x="6860758" y="1645215"/>
            <a:ext cx="4491852" cy="4062370"/>
            <a:chOff x="7243313" y="1578527"/>
            <a:chExt cx="4491852" cy="4062370"/>
          </a:xfrm>
        </p:grpSpPr>
        <p:grpSp>
          <p:nvGrpSpPr>
            <p:cNvPr id="10" name="Group 9">
              <a:extLst>
                <a:ext uri="{FF2B5EF4-FFF2-40B4-BE49-F238E27FC236}">
                  <a16:creationId xmlns:a16="http://schemas.microsoft.com/office/drawing/2014/main" id="{DAAAC0AB-C7C7-4A9A-BA33-DF92A7637EBB}"/>
                </a:ext>
              </a:extLst>
            </p:cNvPr>
            <p:cNvGrpSpPr/>
            <p:nvPr/>
          </p:nvGrpSpPr>
          <p:grpSpPr>
            <a:xfrm>
              <a:off x="7243313" y="1578527"/>
              <a:ext cx="1491917" cy="1704164"/>
              <a:chOff x="7012307" y="2685433"/>
              <a:chExt cx="1491917" cy="1704164"/>
            </a:xfrm>
          </p:grpSpPr>
          <p:pic>
            <p:nvPicPr>
              <p:cNvPr id="5" name="Picture 4">
                <a:extLst>
                  <a:ext uri="{FF2B5EF4-FFF2-40B4-BE49-F238E27FC236}">
                    <a16:creationId xmlns:a16="http://schemas.microsoft.com/office/drawing/2014/main" id="{7358E8BF-0EC8-42DD-83BA-32B96276813E}"/>
                  </a:ext>
                </a:extLst>
              </p:cNvPr>
              <p:cNvPicPr>
                <a:picLocks noChangeAspect="1"/>
              </p:cNvPicPr>
              <p:nvPr/>
            </p:nvPicPr>
            <p:blipFill>
              <a:blip r:embed="rId3"/>
              <a:stretch>
                <a:fillRect/>
              </a:stretch>
            </p:blipFill>
            <p:spPr>
              <a:xfrm>
                <a:off x="7068091" y="2685433"/>
                <a:ext cx="1436133" cy="1054074"/>
              </a:xfrm>
              <a:prstGeom prst="rect">
                <a:avLst/>
              </a:prstGeom>
            </p:spPr>
          </p:pic>
          <p:sp>
            <p:nvSpPr>
              <p:cNvPr id="7" name="TextBox 6">
                <a:extLst>
                  <a:ext uri="{FF2B5EF4-FFF2-40B4-BE49-F238E27FC236}">
                    <a16:creationId xmlns:a16="http://schemas.microsoft.com/office/drawing/2014/main" id="{2550A033-1333-4DC0-AB2B-0C54165CA5ED}"/>
                  </a:ext>
                </a:extLst>
              </p:cNvPr>
              <p:cNvSpPr txBox="1"/>
              <p:nvPr/>
            </p:nvSpPr>
            <p:spPr>
              <a:xfrm>
                <a:off x="7012307" y="3754037"/>
                <a:ext cx="1436135" cy="635560"/>
              </a:xfrm>
              <a:prstGeom prst="rect">
                <a:avLst/>
              </a:prstGeom>
              <a:noFill/>
            </p:spPr>
            <p:txBody>
              <a:bodyPr wrap="square">
                <a:spAutoFit/>
              </a:bodyPr>
              <a:lstStyle/>
              <a:p>
                <a:pPr algn="ctr"/>
                <a:r>
                  <a:rPr lang="en-US" dirty="0"/>
                  <a:t>Connected Source</a:t>
                </a:r>
              </a:p>
            </p:txBody>
          </p:sp>
        </p:grpSp>
        <p:sp>
          <p:nvSpPr>
            <p:cNvPr id="11" name="Cylinder 10">
              <a:extLst>
                <a:ext uri="{FF2B5EF4-FFF2-40B4-BE49-F238E27FC236}">
                  <a16:creationId xmlns:a16="http://schemas.microsoft.com/office/drawing/2014/main" id="{9A9D80DA-24FF-4145-A98B-4C62C8E7864E}"/>
                </a:ext>
              </a:extLst>
            </p:cNvPr>
            <p:cNvSpPr/>
            <p:nvPr/>
          </p:nvSpPr>
          <p:spPr bwMode="auto">
            <a:xfrm>
              <a:off x="9756710" y="3237195"/>
              <a:ext cx="704150" cy="813426"/>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0533C69D-428C-42B4-850B-2E8A0431860E}"/>
                </a:ext>
              </a:extLst>
            </p:cNvPr>
            <p:cNvSpPr txBox="1"/>
            <p:nvPr/>
          </p:nvSpPr>
          <p:spPr>
            <a:xfrm>
              <a:off x="9437576" y="4050620"/>
              <a:ext cx="1342420" cy="363947"/>
            </a:xfrm>
            <a:prstGeom prst="rect">
              <a:avLst/>
            </a:prstGeom>
            <a:noFill/>
          </p:spPr>
          <p:txBody>
            <a:bodyPr wrap="square">
              <a:spAutoFit/>
            </a:bodyPr>
            <a:lstStyle/>
            <a:p>
              <a:r>
                <a:rPr lang="en-US" dirty="0"/>
                <a:t>Repository</a:t>
              </a:r>
            </a:p>
          </p:txBody>
        </p:sp>
        <p:cxnSp>
          <p:nvCxnSpPr>
            <p:cNvPr id="15" name="Connector: Elbow 14">
              <a:extLst>
                <a:ext uri="{FF2B5EF4-FFF2-40B4-BE49-F238E27FC236}">
                  <a16:creationId xmlns:a16="http://schemas.microsoft.com/office/drawing/2014/main" id="{123BFC54-E4CB-44A0-9F3F-4BCDA4E0481C}"/>
                </a:ext>
              </a:extLst>
            </p:cNvPr>
            <p:cNvCxnSpPr>
              <a:stCxn id="5" idx="3"/>
              <a:endCxn id="11" idx="1"/>
            </p:cNvCxnSpPr>
            <p:nvPr/>
          </p:nvCxnSpPr>
          <p:spPr>
            <a:xfrm>
              <a:off x="8735230" y="2105564"/>
              <a:ext cx="1373555" cy="1131631"/>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BD3F879-1EF0-45CE-8F5A-EAD3CE194D12}"/>
                </a:ext>
              </a:extLst>
            </p:cNvPr>
            <p:cNvSpPr txBox="1"/>
            <p:nvPr/>
          </p:nvSpPr>
          <p:spPr>
            <a:xfrm>
              <a:off x="10171364" y="1651978"/>
              <a:ext cx="1563801" cy="907171"/>
            </a:xfrm>
            <a:prstGeom prst="rect">
              <a:avLst/>
            </a:prstGeom>
            <a:noFill/>
          </p:spPr>
          <p:txBody>
            <a:bodyPr wrap="square">
              <a:spAutoFit/>
            </a:bodyPr>
            <a:lstStyle/>
            <a:p>
              <a:r>
                <a:rPr lang="en-US" dirty="0"/>
                <a:t>Event and performance data</a:t>
              </a:r>
            </a:p>
          </p:txBody>
        </p:sp>
        <p:pic>
          <p:nvPicPr>
            <p:cNvPr id="19" name="Picture 18">
              <a:extLst>
                <a:ext uri="{FF2B5EF4-FFF2-40B4-BE49-F238E27FC236}">
                  <a16:creationId xmlns:a16="http://schemas.microsoft.com/office/drawing/2014/main" id="{A5378AB7-8C57-4612-923B-B7F2554D6541}"/>
                </a:ext>
              </a:extLst>
            </p:cNvPr>
            <p:cNvPicPr>
              <a:picLocks noChangeAspect="1"/>
            </p:cNvPicPr>
            <p:nvPr/>
          </p:nvPicPr>
          <p:blipFill>
            <a:blip r:embed="rId4"/>
            <a:stretch>
              <a:fillRect/>
            </a:stretch>
          </p:blipFill>
          <p:spPr>
            <a:xfrm>
              <a:off x="7541715" y="4414567"/>
              <a:ext cx="950896" cy="817176"/>
            </a:xfrm>
            <a:prstGeom prst="rect">
              <a:avLst/>
            </a:prstGeom>
          </p:spPr>
        </p:pic>
        <p:sp>
          <p:nvSpPr>
            <p:cNvPr id="21" name="TextBox 20">
              <a:extLst>
                <a:ext uri="{FF2B5EF4-FFF2-40B4-BE49-F238E27FC236}">
                  <a16:creationId xmlns:a16="http://schemas.microsoft.com/office/drawing/2014/main" id="{DB8E8ADD-2609-4851-974E-AA87EBBCE6BB}"/>
                </a:ext>
              </a:extLst>
            </p:cNvPr>
            <p:cNvSpPr txBox="1"/>
            <p:nvPr/>
          </p:nvSpPr>
          <p:spPr>
            <a:xfrm>
              <a:off x="7384855" y="5276950"/>
              <a:ext cx="1342420" cy="363947"/>
            </a:xfrm>
            <a:prstGeom prst="rect">
              <a:avLst/>
            </a:prstGeom>
            <a:noFill/>
          </p:spPr>
          <p:txBody>
            <a:bodyPr wrap="square">
              <a:spAutoFit/>
            </a:bodyPr>
            <a:lstStyle/>
            <a:p>
              <a:r>
                <a:rPr lang="en-US" dirty="0"/>
                <a:t>Log Search</a:t>
              </a:r>
            </a:p>
          </p:txBody>
        </p:sp>
        <p:cxnSp>
          <p:nvCxnSpPr>
            <p:cNvPr id="23" name="Connector: Elbow 22">
              <a:extLst>
                <a:ext uri="{FF2B5EF4-FFF2-40B4-BE49-F238E27FC236}">
                  <a16:creationId xmlns:a16="http://schemas.microsoft.com/office/drawing/2014/main" id="{2AF231EE-33CF-40A7-BDFE-2A0BA6A168FF}"/>
                </a:ext>
              </a:extLst>
            </p:cNvPr>
            <p:cNvCxnSpPr>
              <a:cxnSpLocks/>
              <a:stCxn id="19" idx="3"/>
              <a:endCxn id="11" idx="2"/>
            </p:cNvCxnSpPr>
            <p:nvPr/>
          </p:nvCxnSpPr>
          <p:spPr>
            <a:xfrm flipV="1">
              <a:off x="8492611" y="3643908"/>
              <a:ext cx="1264099" cy="1179247"/>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93D48E50-3F46-4CFB-82E6-94C74E825F99}"/>
              </a:ext>
              <a:ext uri="{C183D7F6-B498-43B3-948B-1728B52AA6E4}">
                <adec:decorative xmlns:adec="http://schemas.microsoft.com/office/drawing/2017/decorative" val="1"/>
              </a:ext>
            </a:extLst>
          </p:cNvPr>
          <p:cNvSpPr/>
          <p:nvPr/>
        </p:nvSpPr>
        <p:spPr bwMode="auto">
          <a:xfrm>
            <a:off x="5915608" y="1210924"/>
            <a:ext cx="6078693" cy="5158147"/>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73275282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5BB4-79A1-4AB5-AC7E-71DA46DEFDDA}"/>
              </a:ext>
            </a:extLst>
          </p:cNvPr>
          <p:cNvSpPr>
            <a:spLocks noGrp="1"/>
          </p:cNvSpPr>
          <p:nvPr>
            <p:ph type="title"/>
          </p:nvPr>
        </p:nvSpPr>
        <p:spPr/>
        <p:txBody>
          <a:bodyPr/>
          <a:lstStyle/>
          <a:p>
            <a:r>
              <a:rPr lang="en-US" dirty="0"/>
              <a:t>Lab 13 – Azure Monitor</a:t>
            </a:r>
          </a:p>
        </p:txBody>
      </p:sp>
      <p:sp>
        <p:nvSpPr>
          <p:cNvPr id="4" name="Rectangle 3">
            <a:extLst>
              <a:ext uri="{FF2B5EF4-FFF2-40B4-BE49-F238E27FC236}">
                <a16:creationId xmlns:a16="http://schemas.microsoft.com/office/drawing/2014/main" id="{FAFEE59C-1706-4C26-8C37-0037CD1458DE}"/>
              </a:ext>
            </a:extLst>
          </p:cNvPr>
          <p:cNvSpPr/>
          <p:nvPr/>
        </p:nvSpPr>
        <p:spPr bwMode="auto">
          <a:xfrm>
            <a:off x="2055952" y="1637064"/>
            <a:ext cx="4115800" cy="309051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TextBox 5">
            <a:extLst>
              <a:ext uri="{FF2B5EF4-FFF2-40B4-BE49-F238E27FC236}">
                <a16:creationId xmlns:a16="http://schemas.microsoft.com/office/drawing/2014/main" id="{FD790436-B7FF-4FF0-B57B-42DFEABEE227}"/>
              </a:ext>
            </a:extLst>
          </p:cNvPr>
          <p:cNvSpPr txBox="1"/>
          <p:nvPr/>
        </p:nvSpPr>
        <p:spPr>
          <a:xfrm>
            <a:off x="2103774" y="1687458"/>
            <a:ext cx="1568286" cy="271554"/>
          </a:xfrm>
          <a:prstGeom prst="rect">
            <a:avLst/>
          </a:prstGeom>
          <a:noFill/>
        </p:spPr>
        <p:txBody>
          <a:bodyPr wrap="square">
            <a:spAutoFit/>
          </a:bodyPr>
          <a:lstStyle/>
          <a:p>
            <a:pPr defTabSz="914367"/>
            <a:r>
              <a:rPr lang="fr-FR" sz="1176" b="1" dirty="0">
                <a:solidFill>
                  <a:srgbClr val="0070C0"/>
                </a:solidFill>
                <a:latin typeface="Segoe UI"/>
              </a:rPr>
              <a:t>Exercise1, Task1</a:t>
            </a:r>
          </a:p>
        </p:txBody>
      </p:sp>
      <p:pic>
        <p:nvPicPr>
          <p:cNvPr id="8" name="Graphic 7">
            <a:extLst>
              <a:ext uri="{FF2B5EF4-FFF2-40B4-BE49-F238E27FC236}">
                <a16:creationId xmlns:a16="http://schemas.microsoft.com/office/drawing/2014/main" id="{02387742-C707-4252-AAC3-87D0B997D1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63901" y="2147191"/>
            <a:ext cx="376369" cy="376369"/>
          </a:xfrm>
          <a:prstGeom prst="rect">
            <a:avLst/>
          </a:prstGeom>
        </p:spPr>
      </p:pic>
      <p:sp>
        <p:nvSpPr>
          <p:cNvPr id="10" name="TextBox 9">
            <a:extLst>
              <a:ext uri="{FF2B5EF4-FFF2-40B4-BE49-F238E27FC236}">
                <a16:creationId xmlns:a16="http://schemas.microsoft.com/office/drawing/2014/main" id="{24BD319B-DC5D-43DA-8194-DCDE868F8785}"/>
              </a:ext>
            </a:extLst>
          </p:cNvPr>
          <p:cNvSpPr txBox="1"/>
          <p:nvPr/>
        </p:nvSpPr>
        <p:spPr>
          <a:xfrm>
            <a:off x="2640269" y="2199598"/>
            <a:ext cx="1568285" cy="273280"/>
          </a:xfrm>
          <a:prstGeom prst="rect">
            <a:avLst/>
          </a:prstGeom>
          <a:noFill/>
        </p:spPr>
        <p:txBody>
          <a:bodyPr wrap="square">
            <a:spAutoFit/>
          </a:bodyPr>
          <a:lstStyle/>
          <a:p>
            <a:pPr defTabSz="914367"/>
            <a:r>
              <a:rPr lang="fr-FR" sz="1176" b="1" dirty="0">
                <a:solidFill>
                  <a:srgbClr val="000000"/>
                </a:solidFill>
                <a:latin typeface="Segoe UI"/>
              </a:rPr>
              <a:t>AZ500LAB131415</a:t>
            </a:r>
          </a:p>
        </p:txBody>
      </p:sp>
      <p:pic>
        <p:nvPicPr>
          <p:cNvPr id="12" name="Graphic 11">
            <a:extLst>
              <a:ext uri="{FF2B5EF4-FFF2-40B4-BE49-F238E27FC236}">
                <a16:creationId xmlns:a16="http://schemas.microsoft.com/office/drawing/2014/main" id="{BE9333BF-1C82-42EF-BBCC-CA48E5A2F7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63901" y="2613269"/>
            <a:ext cx="412418" cy="412418"/>
          </a:xfrm>
          <a:prstGeom prst="rect">
            <a:avLst/>
          </a:prstGeom>
        </p:spPr>
      </p:pic>
      <p:sp>
        <p:nvSpPr>
          <p:cNvPr id="14" name="TextBox 13">
            <a:extLst>
              <a:ext uri="{FF2B5EF4-FFF2-40B4-BE49-F238E27FC236}">
                <a16:creationId xmlns:a16="http://schemas.microsoft.com/office/drawing/2014/main" id="{BB55433C-AAC5-4F91-94C7-E0809FC1B479}"/>
              </a:ext>
            </a:extLst>
          </p:cNvPr>
          <p:cNvSpPr txBox="1"/>
          <p:nvPr/>
        </p:nvSpPr>
        <p:spPr>
          <a:xfrm>
            <a:off x="2676319" y="2649891"/>
            <a:ext cx="2688259" cy="271554"/>
          </a:xfrm>
          <a:prstGeom prst="rect">
            <a:avLst/>
          </a:prstGeom>
          <a:noFill/>
        </p:spPr>
        <p:txBody>
          <a:bodyPr wrap="square">
            <a:spAutoFit/>
          </a:bodyPr>
          <a:lstStyle/>
          <a:p>
            <a:pPr defTabSz="914367"/>
            <a:r>
              <a:rPr lang="fr-FR" sz="1176" b="1" dirty="0" err="1">
                <a:solidFill>
                  <a:srgbClr val="000000"/>
                </a:solidFill>
                <a:latin typeface="Segoe UI"/>
              </a:rPr>
              <a:t>myVnet</a:t>
            </a:r>
            <a:r>
              <a:rPr lang="fr-FR" sz="1176" b="1" dirty="0">
                <a:solidFill>
                  <a:srgbClr val="000000"/>
                </a:solidFill>
                <a:latin typeface="Segoe UI"/>
              </a:rPr>
              <a:t> </a:t>
            </a:r>
            <a:r>
              <a:rPr lang="fr-FR" sz="1176" dirty="0">
                <a:solidFill>
                  <a:srgbClr val="000000"/>
                </a:solidFill>
                <a:latin typeface="Segoe UI"/>
              </a:rPr>
              <a:t>192.168.0.0/16</a:t>
            </a:r>
          </a:p>
        </p:txBody>
      </p:sp>
      <p:sp>
        <p:nvSpPr>
          <p:cNvPr id="16" name="Rectangle 15">
            <a:extLst>
              <a:ext uri="{FF2B5EF4-FFF2-40B4-BE49-F238E27FC236}">
                <a16:creationId xmlns:a16="http://schemas.microsoft.com/office/drawing/2014/main" id="{729E2974-7459-4459-91F2-C729559BF486}"/>
              </a:ext>
            </a:extLst>
          </p:cNvPr>
          <p:cNvSpPr/>
          <p:nvPr/>
        </p:nvSpPr>
        <p:spPr bwMode="auto">
          <a:xfrm>
            <a:off x="2370618" y="3346234"/>
            <a:ext cx="2140222" cy="125209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18" name="TextBox 17">
            <a:extLst>
              <a:ext uri="{FF2B5EF4-FFF2-40B4-BE49-F238E27FC236}">
                <a16:creationId xmlns:a16="http://schemas.microsoft.com/office/drawing/2014/main" id="{6EE472BE-D3E3-4377-B02E-F529138BFAA2}"/>
              </a:ext>
            </a:extLst>
          </p:cNvPr>
          <p:cNvSpPr txBox="1"/>
          <p:nvPr/>
        </p:nvSpPr>
        <p:spPr>
          <a:xfrm>
            <a:off x="2327930" y="3076981"/>
            <a:ext cx="2688259" cy="271554"/>
          </a:xfrm>
          <a:prstGeom prst="rect">
            <a:avLst/>
          </a:prstGeom>
          <a:noFill/>
        </p:spPr>
        <p:txBody>
          <a:bodyPr wrap="square">
            <a:spAutoFit/>
          </a:bodyPr>
          <a:lstStyle/>
          <a:p>
            <a:pPr defTabSz="914367"/>
            <a:r>
              <a:rPr lang="fr-FR" sz="1176" b="1" dirty="0" err="1">
                <a:solidFill>
                  <a:srgbClr val="000000"/>
                </a:solidFill>
                <a:latin typeface="Segoe UI"/>
              </a:rPr>
              <a:t>mySubnet</a:t>
            </a:r>
            <a:r>
              <a:rPr lang="fr-FR" sz="1176" b="1" dirty="0">
                <a:solidFill>
                  <a:srgbClr val="000000"/>
                </a:solidFill>
                <a:latin typeface="Segoe UI"/>
              </a:rPr>
              <a:t> </a:t>
            </a:r>
            <a:r>
              <a:rPr lang="fr-FR" sz="1176" dirty="0">
                <a:solidFill>
                  <a:srgbClr val="000000"/>
                </a:solidFill>
                <a:latin typeface="Segoe UI"/>
              </a:rPr>
              <a:t>192.168.1.0/24</a:t>
            </a:r>
          </a:p>
        </p:txBody>
      </p:sp>
      <p:sp>
        <p:nvSpPr>
          <p:cNvPr id="26" name="Rectangle 25">
            <a:extLst>
              <a:ext uri="{FF2B5EF4-FFF2-40B4-BE49-F238E27FC236}">
                <a16:creationId xmlns:a16="http://schemas.microsoft.com/office/drawing/2014/main" id="{478EDB61-97FE-4BE4-BD80-AD1DE1E84B53}"/>
              </a:ext>
            </a:extLst>
          </p:cNvPr>
          <p:cNvSpPr/>
          <p:nvPr/>
        </p:nvSpPr>
        <p:spPr bwMode="auto">
          <a:xfrm>
            <a:off x="2263901" y="2973853"/>
            <a:ext cx="3735737" cy="172023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pic>
        <p:nvPicPr>
          <p:cNvPr id="38" name="Graphic 37">
            <a:extLst>
              <a:ext uri="{FF2B5EF4-FFF2-40B4-BE49-F238E27FC236}">
                <a16:creationId xmlns:a16="http://schemas.microsoft.com/office/drawing/2014/main" id="{5CCA655B-22CD-4F5A-BDE9-C479E94F39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36241" y="3693466"/>
            <a:ext cx="403078" cy="403078"/>
          </a:xfrm>
          <a:prstGeom prst="rect">
            <a:avLst/>
          </a:prstGeom>
        </p:spPr>
      </p:pic>
      <p:sp>
        <p:nvSpPr>
          <p:cNvPr id="40" name="TextBox 39">
            <a:extLst>
              <a:ext uri="{FF2B5EF4-FFF2-40B4-BE49-F238E27FC236}">
                <a16:creationId xmlns:a16="http://schemas.microsoft.com/office/drawing/2014/main" id="{D23F4907-2DF5-4545-8669-F01297799A6D}"/>
              </a:ext>
            </a:extLst>
          </p:cNvPr>
          <p:cNvSpPr txBox="1"/>
          <p:nvPr/>
        </p:nvSpPr>
        <p:spPr>
          <a:xfrm>
            <a:off x="2728483" y="4093958"/>
            <a:ext cx="1322180" cy="454227"/>
          </a:xfrm>
          <a:prstGeom prst="rect">
            <a:avLst/>
          </a:prstGeom>
          <a:noFill/>
        </p:spPr>
        <p:txBody>
          <a:bodyPr wrap="square">
            <a:spAutoFit/>
          </a:bodyPr>
          <a:lstStyle/>
          <a:p>
            <a:pPr algn="ctr"/>
            <a:r>
              <a:rPr lang="fr-FR" sz="1176" b="1" dirty="0" err="1"/>
              <a:t>myVM</a:t>
            </a:r>
            <a:endParaRPr lang="fr-FR" sz="1176" b="1" dirty="0"/>
          </a:p>
          <a:p>
            <a:pPr algn="ctr"/>
            <a:r>
              <a:rPr lang="fr-FR" sz="1176" dirty="0"/>
              <a:t>192.168.1.4</a:t>
            </a:r>
            <a:endParaRPr lang="fr-FR" sz="1176" b="1" dirty="0"/>
          </a:p>
        </p:txBody>
      </p:sp>
      <p:sp>
        <p:nvSpPr>
          <p:cNvPr id="52" name="Rectangle 51">
            <a:extLst>
              <a:ext uri="{FF2B5EF4-FFF2-40B4-BE49-F238E27FC236}">
                <a16:creationId xmlns:a16="http://schemas.microsoft.com/office/drawing/2014/main" id="{7F958DA4-1E8A-4D75-A25B-D97E25975319}"/>
              </a:ext>
            </a:extLst>
          </p:cNvPr>
          <p:cNvSpPr/>
          <p:nvPr/>
        </p:nvSpPr>
        <p:spPr bwMode="auto">
          <a:xfrm>
            <a:off x="2173873" y="2546702"/>
            <a:ext cx="7209118" cy="223127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54" name="Rectangle 53">
            <a:extLst>
              <a:ext uri="{FF2B5EF4-FFF2-40B4-BE49-F238E27FC236}">
                <a16:creationId xmlns:a16="http://schemas.microsoft.com/office/drawing/2014/main" id="{8D201683-35EF-4C05-A29E-2A7DEE1EEF55}"/>
              </a:ext>
            </a:extLst>
          </p:cNvPr>
          <p:cNvSpPr/>
          <p:nvPr/>
        </p:nvSpPr>
        <p:spPr bwMode="auto">
          <a:xfrm>
            <a:off x="6486208" y="3362216"/>
            <a:ext cx="2761701" cy="131654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TextBox 55">
            <a:extLst>
              <a:ext uri="{FF2B5EF4-FFF2-40B4-BE49-F238E27FC236}">
                <a16:creationId xmlns:a16="http://schemas.microsoft.com/office/drawing/2014/main" id="{7E27B616-5BA7-4F6C-A496-FD9ED0C32D26}"/>
              </a:ext>
            </a:extLst>
          </p:cNvPr>
          <p:cNvSpPr txBox="1"/>
          <p:nvPr/>
        </p:nvSpPr>
        <p:spPr>
          <a:xfrm>
            <a:off x="6486209" y="3344079"/>
            <a:ext cx="2896782" cy="273280"/>
          </a:xfrm>
          <a:prstGeom prst="rect">
            <a:avLst/>
          </a:prstGeom>
          <a:noFill/>
        </p:spPr>
        <p:txBody>
          <a:bodyPr wrap="square">
            <a:spAutoFit/>
          </a:bodyPr>
          <a:lstStyle/>
          <a:p>
            <a:pPr defTabSz="914367"/>
            <a:r>
              <a:rPr lang="fr-FR" sz="1176" b="1" dirty="0">
                <a:solidFill>
                  <a:srgbClr val="0070C0"/>
                </a:solidFill>
                <a:latin typeface="Segoe UI"/>
              </a:rPr>
              <a:t>Exercise1, Task2, Task3, Task4, Task5</a:t>
            </a:r>
          </a:p>
        </p:txBody>
      </p:sp>
      <p:pic>
        <p:nvPicPr>
          <p:cNvPr id="50" name="Graphic 49">
            <a:extLst>
              <a:ext uri="{FF2B5EF4-FFF2-40B4-BE49-F238E27FC236}">
                <a16:creationId xmlns:a16="http://schemas.microsoft.com/office/drawing/2014/main" id="{37040F4B-17E5-420F-BD31-C0AE1C06780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77225" y="3661869"/>
            <a:ext cx="432089" cy="432089"/>
          </a:xfrm>
          <a:prstGeom prst="rect">
            <a:avLst/>
          </a:prstGeom>
        </p:spPr>
      </p:pic>
      <p:sp>
        <p:nvSpPr>
          <p:cNvPr id="57" name="TextBox 56">
            <a:extLst>
              <a:ext uri="{FF2B5EF4-FFF2-40B4-BE49-F238E27FC236}">
                <a16:creationId xmlns:a16="http://schemas.microsoft.com/office/drawing/2014/main" id="{19D1D19D-D990-44D1-A339-232D171EB0EC}"/>
              </a:ext>
            </a:extLst>
          </p:cNvPr>
          <p:cNvSpPr txBox="1"/>
          <p:nvPr/>
        </p:nvSpPr>
        <p:spPr>
          <a:xfrm>
            <a:off x="7332180" y="4132237"/>
            <a:ext cx="1322180" cy="454227"/>
          </a:xfrm>
          <a:prstGeom prst="rect">
            <a:avLst/>
          </a:prstGeom>
          <a:noFill/>
        </p:spPr>
        <p:txBody>
          <a:bodyPr wrap="square">
            <a:spAutoFit/>
          </a:bodyPr>
          <a:lstStyle/>
          <a:p>
            <a:pPr algn="ctr"/>
            <a:r>
              <a:rPr lang="fr-FR" sz="1176" b="1" dirty="0"/>
              <a:t>Log Analytics </a:t>
            </a:r>
            <a:r>
              <a:rPr lang="fr-FR" sz="1176" b="1" dirty="0" err="1"/>
              <a:t>Workspaces</a:t>
            </a:r>
            <a:endParaRPr lang="fr-FR" sz="1176" b="1" dirty="0"/>
          </a:p>
        </p:txBody>
      </p:sp>
      <p:cxnSp>
        <p:nvCxnSpPr>
          <p:cNvPr id="59" name="Straight Arrow Connector 58">
            <a:extLst>
              <a:ext uri="{FF2B5EF4-FFF2-40B4-BE49-F238E27FC236}">
                <a16:creationId xmlns:a16="http://schemas.microsoft.com/office/drawing/2014/main" id="{A8C8EF79-237D-4031-A1A1-146D318A94AF}"/>
              </a:ext>
            </a:extLst>
          </p:cNvPr>
          <p:cNvCxnSpPr/>
          <p:nvPr/>
        </p:nvCxnSpPr>
        <p:spPr>
          <a:xfrm>
            <a:off x="3742158" y="3859887"/>
            <a:ext cx="3832814"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01541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DBDD-EB40-4EDB-8DEB-5B1764E3EDD3}"/>
              </a:ext>
            </a:extLst>
          </p:cNvPr>
          <p:cNvSpPr>
            <a:spLocks noGrp="1"/>
          </p:cNvSpPr>
          <p:nvPr>
            <p:ph type="title"/>
          </p:nvPr>
        </p:nvSpPr>
        <p:spPr/>
        <p:txBody>
          <a:bodyPr/>
          <a:lstStyle/>
          <a:p>
            <a:r>
              <a:rPr lang="en-US" dirty="0">
                <a:cs typeface="Segoe UI"/>
              </a:rPr>
              <a:t>Lab 14 – Azure Security Center</a:t>
            </a:r>
            <a:endParaRPr lang="en-US" dirty="0"/>
          </a:p>
        </p:txBody>
      </p:sp>
      <p:sp>
        <p:nvSpPr>
          <p:cNvPr id="4" name="Rectangle 3">
            <a:extLst>
              <a:ext uri="{FF2B5EF4-FFF2-40B4-BE49-F238E27FC236}">
                <a16:creationId xmlns:a16="http://schemas.microsoft.com/office/drawing/2014/main" id="{011981E9-2262-4075-BEF8-104FF3621073}"/>
              </a:ext>
            </a:extLst>
          </p:cNvPr>
          <p:cNvSpPr/>
          <p:nvPr/>
        </p:nvSpPr>
        <p:spPr bwMode="auto">
          <a:xfrm>
            <a:off x="552793" y="1230423"/>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Configure Security Center to monitor a virtual machine</a:t>
            </a:r>
          </a:p>
        </p:txBody>
      </p:sp>
      <p:sp>
        <p:nvSpPr>
          <p:cNvPr id="6" name="Rectangle 5">
            <a:extLst>
              <a:ext uri="{FF2B5EF4-FFF2-40B4-BE49-F238E27FC236}">
                <a16:creationId xmlns:a16="http://schemas.microsoft.com/office/drawing/2014/main" id="{7B4DCDBD-4F42-43C3-96A2-25DBB797183B}"/>
              </a:ext>
            </a:extLst>
          </p:cNvPr>
          <p:cNvSpPr/>
          <p:nvPr/>
        </p:nvSpPr>
        <p:spPr bwMode="auto">
          <a:xfrm>
            <a:off x="552793" y="2075123"/>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Review Security Center recommendations for the virtual machine</a:t>
            </a:r>
          </a:p>
        </p:txBody>
      </p:sp>
      <p:sp>
        <p:nvSpPr>
          <p:cNvPr id="7" name="Rectangle 6">
            <a:extLst>
              <a:ext uri="{FF2B5EF4-FFF2-40B4-BE49-F238E27FC236}">
                <a16:creationId xmlns:a16="http://schemas.microsoft.com/office/drawing/2014/main" id="{AF2ECA0D-B5B7-48F3-AF76-4D609EE18E2C}"/>
              </a:ext>
            </a:extLst>
          </p:cNvPr>
          <p:cNvSpPr/>
          <p:nvPr/>
        </p:nvSpPr>
        <p:spPr bwMode="auto">
          <a:xfrm>
            <a:off x="552793" y="2901387"/>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Implement recommendations for endpoint protection and Just in time VM access</a:t>
            </a:r>
          </a:p>
        </p:txBody>
      </p:sp>
      <p:sp>
        <p:nvSpPr>
          <p:cNvPr id="8" name="Rectangle 7">
            <a:extLst>
              <a:ext uri="{FF2B5EF4-FFF2-40B4-BE49-F238E27FC236}">
                <a16:creationId xmlns:a16="http://schemas.microsoft.com/office/drawing/2014/main" id="{4300671C-BF74-4C9D-AD55-D200F36252E7}"/>
              </a:ext>
            </a:extLst>
          </p:cNvPr>
          <p:cNvSpPr/>
          <p:nvPr/>
        </p:nvSpPr>
        <p:spPr bwMode="auto">
          <a:xfrm>
            <a:off x="552793" y="3746087"/>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Review the Secure Score</a:t>
            </a:r>
          </a:p>
        </p:txBody>
      </p:sp>
      <p:grpSp>
        <p:nvGrpSpPr>
          <p:cNvPr id="20" name="Group 19" descr="Security Center recommendations are implemented on a virtual machine which raises the secure score. ">
            <a:extLst>
              <a:ext uri="{FF2B5EF4-FFF2-40B4-BE49-F238E27FC236}">
                <a16:creationId xmlns:a16="http://schemas.microsoft.com/office/drawing/2014/main" id="{67CA8905-FE3C-437B-B9F2-BAA32DB90CE7}"/>
              </a:ext>
            </a:extLst>
          </p:cNvPr>
          <p:cNvGrpSpPr/>
          <p:nvPr/>
        </p:nvGrpSpPr>
        <p:grpSpPr>
          <a:xfrm>
            <a:off x="6913984" y="1385155"/>
            <a:ext cx="4391284" cy="4721863"/>
            <a:chOff x="7939830" y="1358091"/>
            <a:chExt cx="3822638" cy="4110409"/>
          </a:xfrm>
        </p:grpSpPr>
        <p:pic>
          <p:nvPicPr>
            <p:cNvPr id="11" name="Picture 10">
              <a:extLst>
                <a:ext uri="{FF2B5EF4-FFF2-40B4-BE49-F238E27FC236}">
                  <a16:creationId xmlns:a16="http://schemas.microsoft.com/office/drawing/2014/main" id="{EFF3F54C-DCF0-41C5-8D2B-58E66E2BE47D}"/>
                </a:ext>
              </a:extLst>
            </p:cNvPr>
            <p:cNvPicPr>
              <a:picLocks noChangeAspect="1"/>
            </p:cNvPicPr>
            <p:nvPr/>
          </p:nvPicPr>
          <p:blipFill>
            <a:blip r:embed="rId3"/>
            <a:stretch>
              <a:fillRect/>
            </a:stretch>
          </p:blipFill>
          <p:spPr>
            <a:xfrm>
              <a:off x="7977151" y="2810574"/>
              <a:ext cx="3660617" cy="2657926"/>
            </a:xfrm>
            <a:prstGeom prst="rect">
              <a:avLst/>
            </a:prstGeom>
            <a:ln>
              <a:solidFill>
                <a:schemeClr val="tx1"/>
              </a:solidFill>
            </a:ln>
          </p:spPr>
        </p:pic>
        <p:pic>
          <p:nvPicPr>
            <p:cNvPr id="13" name="Picture 12">
              <a:extLst>
                <a:ext uri="{FF2B5EF4-FFF2-40B4-BE49-F238E27FC236}">
                  <a16:creationId xmlns:a16="http://schemas.microsoft.com/office/drawing/2014/main" id="{EBB012F3-052E-421E-83FE-911317D96624}"/>
                </a:ext>
              </a:extLst>
            </p:cNvPr>
            <p:cNvPicPr>
              <a:picLocks noChangeAspect="1"/>
            </p:cNvPicPr>
            <p:nvPr/>
          </p:nvPicPr>
          <p:blipFill>
            <a:blip r:embed="rId4"/>
            <a:stretch>
              <a:fillRect/>
            </a:stretch>
          </p:blipFill>
          <p:spPr>
            <a:xfrm>
              <a:off x="9120611" y="1358091"/>
              <a:ext cx="2641857" cy="1054074"/>
            </a:xfrm>
            <a:prstGeom prst="rect">
              <a:avLst/>
            </a:prstGeom>
          </p:spPr>
        </p:pic>
        <p:cxnSp>
          <p:nvCxnSpPr>
            <p:cNvPr id="15" name="Connector: Elbow 14">
              <a:extLst>
                <a:ext uri="{FF2B5EF4-FFF2-40B4-BE49-F238E27FC236}">
                  <a16:creationId xmlns:a16="http://schemas.microsoft.com/office/drawing/2014/main" id="{A095A673-9250-46DA-8512-5228BDD07AF3}"/>
                </a:ext>
              </a:extLst>
            </p:cNvPr>
            <p:cNvCxnSpPr>
              <a:cxnSpLocks/>
              <a:stCxn id="11" idx="0"/>
              <a:endCxn id="17" idx="2"/>
            </p:cNvCxnSpPr>
            <p:nvPr/>
          </p:nvCxnSpPr>
          <p:spPr>
            <a:xfrm rot="16200000" flipV="1">
              <a:off x="8892695" y="1895809"/>
              <a:ext cx="457200" cy="1372330"/>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EC3A75E-5DE4-42A7-B479-1397FE4F6E41}"/>
                </a:ext>
              </a:extLst>
            </p:cNvPr>
            <p:cNvPicPr>
              <a:picLocks noChangeAspect="1"/>
            </p:cNvPicPr>
            <p:nvPr/>
          </p:nvPicPr>
          <p:blipFill>
            <a:blip r:embed="rId5"/>
            <a:stretch>
              <a:fillRect/>
            </a:stretch>
          </p:blipFill>
          <p:spPr>
            <a:xfrm>
              <a:off x="7939830" y="1438974"/>
              <a:ext cx="990600" cy="914400"/>
            </a:xfrm>
            <a:prstGeom prst="rect">
              <a:avLst/>
            </a:prstGeom>
          </p:spPr>
        </p:pic>
      </p:grpSp>
      <p:sp>
        <p:nvSpPr>
          <p:cNvPr id="5" name="Rectangle 4">
            <a:extLst>
              <a:ext uri="{FF2B5EF4-FFF2-40B4-BE49-F238E27FC236}">
                <a16:creationId xmlns:a16="http://schemas.microsoft.com/office/drawing/2014/main" id="{D1FBA885-4FF0-4A33-91BB-D1EB8C91D468}"/>
              </a:ext>
              <a:ext uri="{C183D7F6-B498-43B3-948B-1728B52AA6E4}">
                <adec:decorative xmlns:adec="http://schemas.microsoft.com/office/drawing/2017/decorative" val="1"/>
              </a:ext>
            </a:extLst>
          </p:cNvPr>
          <p:cNvSpPr/>
          <p:nvPr/>
        </p:nvSpPr>
        <p:spPr bwMode="auto">
          <a:xfrm>
            <a:off x="5915608" y="1210924"/>
            <a:ext cx="6078693" cy="5158147"/>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05471309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08976-D482-4F45-908F-AC99E1AD0553}"/>
              </a:ext>
            </a:extLst>
          </p:cNvPr>
          <p:cNvSpPr>
            <a:spLocks noGrp="1"/>
          </p:cNvSpPr>
          <p:nvPr>
            <p:ph type="title"/>
          </p:nvPr>
        </p:nvSpPr>
        <p:spPr/>
        <p:txBody>
          <a:bodyPr/>
          <a:lstStyle/>
          <a:p>
            <a:r>
              <a:rPr lang="en-US" dirty="0">
                <a:cs typeface="Segoe UI"/>
              </a:rPr>
              <a:t>Lab 14 – Azure Security Center</a:t>
            </a:r>
            <a:endParaRPr lang="en-US" dirty="0"/>
          </a:p>
        </p:txBody>
      </p:sp>
      <p:sp>
        <p:nvSpPr>
          <p:cNvPr id="4" name="Rectangle 3">
            <a:extLst>
              <a:ext uri="{FF2B5EF4-FFF2-40B4-BE49-F238E27FC236}">
                <a16:creationId xmlns:a16="http://schemas.microsoft.com/office/drawing/2014/main" id="{D739B0C6-8E2B-4A6B-BEF8-103FA3777202}"/>
              </a:ext>
            </a:extLst>
          </p:cNvPr>
          <p:cNvSpPr/>
          <p:nvPr/>
        </p:nvSpPr>
        <p:spPr bwMode="auto">
          <a:xfrm>
            <a:off x="2222206" y="1351768"/>
            <a:ext cx="4115800" cy="309051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TextBox 5">
            <a:extLst>
              <a:ext uri="{FF2B5EF4-FFF2-40B4-BE49-F238E27FC236}">
                <a16:creationId xmlns:a16="http://schemas.microsoft.com/office/drawing/2014/main" id="{102D8B0E-F4CC-476D-9D4E-64A3CBF184D9}"/>
              </a:ext>
            </a:extLst>
          </p:cNvPr>
          <p:cNvSpPr txBox="1"/>
          <p:nvPr/>
        </p:nvSpPr>
        <p:spPr>
          <a:xfrm>
            <a:off x="2270028" y="1402162"/>
            <a:ext cx="2239626" cy="273280"/>
          </a:xfrm>
          <a:prstGeom prst="rect">
            <a:avLst/>
          </a:prstGeom>
          <a:noFill/>
        </p:spPr>
        <p:txBody>
          <a:bodyPr wrap="square">
            <a:spAutoFit/>
          </a:bodyPr>
          <a:lstStyle/>
          <a:p>
            <a:pPr defTabSz="914367"/>
            <a:r>
              <a:rPr lang="fr-FR" sz="1176" b="1">
                <a:solidFill>
                  <a:srgbClr val="0070C0"/>
                </a:solidFill>
                <a:latin typeface="Segoe UI"/>
              </a:rPr>
              <a:t>Lab13</a:t>
            </a:r>
            <a:r>
              <a:rPr lang="fr-FR" sz="1176" b="1" dirty="0">
                <a:solidFill>
                  <a:srgbClr val="0070C0"/>
                </a:solidFill>
                <a:latin typeface="Segoe UI"/>
              </a:rPr>
              <a:t>, Exercise1, Task1</a:t>
            </a:r>
          </a:p>
        </p:txBody>
      </p:sp>
      <p:pic>
        <p:nvPicPr>
          <p:cNvPr id="8" name="Graphic 7">
            <a:extLst>
              <a:ext uri="{FF2B5EF4-FFF2-40B4-BE49-F238E27FC236}">
                <a16:creationId xmlns:a16="http://schemas.microsoft.com/office/drawing/2014/main" id="{0CAEAAE3-D905-44AE-974D-CE868AC6B9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30155" y="1861895"/>
            <a:ext cx="376369" cy="376369"/>
          </a:xfrm>
          <a:prstGeom prst="rect">
            <a:avLst/>
          </a:prstGeom>
        </p:spPr>
      </p:pic>
      <p:sp>
        <p:nvSpPr>
          <p:cNvPr id="10" name="TextBox 9">
            <a:extLst>
              <a:ext uri="{FF2B5EF4-FFF2-40B4-BE49-F238E27FC236}">
                <a16:creationId xmlns:a16="http://schemas.microsoft.com/office/drawing/2014/main" id="{834271CD-20B7-4EE1-ABF8-A80D2A6EB89D}"/>
              </a:ext>
            </a:extLst>
          </p:cNvPr>
          <p:cNvSpPr txBox="1"/>
          <p:nvPr/>
        </p:nvSpPr>
        <p:spPr>
          <a:xfrm>
            <a:off x="2806523" y="1914302"/>
            <a:ext cx="1568285" cy="273280"/>
          </a:xfrm>
          <a:prstGeom prst="rect">
            <a:avLst/>
          </a:prstGeom>
          <a:noFill/>
        </p:spPr>
        <p:txBody>
          <a:bodyPr wrap="square">
            <a:spAutoFit/>
          </a:bodyPr>
          <a:lstStyle/>
          <a:p>
            <a:pPr defTabSz="914367"/>
            <a:r>
              <a:rPr lang="fr-FR" sz="1176" b="1" dirty="0">
                <a:solidFill>
                  <a:srgbClr val="000000"/>
                </a:solidFill>
                <a:latin typeface="Segoe UI"/>
              </a:rPr>
              <a:t>AZ500LAB131415</a:t>
            </a:r>
          </a:p>
        </p:txBody>
      </p:sp>
      <p:pic>
        <p:nvPicPr>
          <p:cNvPr id="12" name="Graphic 11">
            <a:extLst>
              <a:ext uri="{FF2B5EF4-FFF2-40B4-BE49-F238E27FC236}">
                <a16:creationId xmlns:a16="http://schemas.microsoft.com/office/drawing/2014/main" id="{EF9882CA-4159-4A48-8A2B-DECD5ECC12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30155" y="2327973"/>
            <a:ext cx="412418" cy="412418"/>
          </a:xfrm>
          <a:prstGeom prst="rect">
            <a:avLst/>
          </a:prstGeom>
        </p:spPr>
      </p:pic>
      <p:sp>
        <p:nvSpPr>
          <p:cNvPr id="14" name="TextBox 13">
            <a:extLst>
              <a:ext uri="{FF2B5EF4-FFF2-40B4-BE49-F238E27FC236}">
                <a16:creationId xmlns:a16="http://schemas.microsoft.com/office/drawing/2014/main" id="{1612B9C1-FFAA-41A1-A77F-E31F76CF433D}"/>
              </a:ext>
            </a:extLst>
          </p:cNvPr>
          <p:cNvSpPr txBox="1"/>
          <p:nvPr/>
        </p:nvSpPr>
        <p:spPr>
          <a:xfrm>
            <a:off x="2842573" y="2364595"/>
            <a:ext cx="2688259" cy="271554"/>
          </a:xfrm>
          <a:prstGeom prst="rect">
            <a:avLst/>
          </a:prstGeom>
          <a:noFill/>
        </p:spPr>
        <p:txBody>
          <a:bodyPr wrap="square">
            <a:spAutoFit/>
          </a:bodyPr>
          <a:lstStyle/>
          <a:p>
            <a:pPr defTabSz="914367"/>
            <a:r>
              <a:rPr lang="fr-FR" sz="1176" b="1" dirty="0" err="1">
                <a:solidFill>
                  <a:srgbClr val="000000"/>
                </a:solidFill>
                <a:latin typeface="Segoe UI"/>
              </a:rPr>
              <a:t>myVnet</a:t>
            </a:r>
            <a:r>
              <a:rPr lang="fr-FR" sz="1176" b="1" dirty="0">
                <a:solidFill>
                  <a:srgbClr val="000000"/>
                </a:solidFill>
                <a:latin typeface="Segoe UI"/>
              </a:rPr>
              <a:t> </a:t>
            </a:r>
            <a:r>
              <a:rPr lang="fr-FR" sz="1176" dirty="0">
                <a:solidFill>
                  <a:srgbClr val="000000"/>
                </a:solidFill>
                <a:latin typeface="Segoe UI"/>
              </a:rPr>
              <a:t>192.168.0.0/16</a:t>
            </a:r>
          </a:p>
        </p:txBody>
      </p:sp>
      <p:sp>
        <p:nvSpPr>
          <p:cNvPr id="16" name="Rectangle 15">
            <a:extLst>
              <a:ext uri="{FF2B5EF4-FFF2-40B4-BE49-F238E27FC236}">
                <a16:creationId xmlns:a16="http://schemas.microsoft.com/office/drawing/2014/main" id="{27EA11BB-ABDE-4450-8CBF-8274ECEE9410}"/>
              </a:ext>
            </a:extLst>
          </p:cNvPr>
          <p:cNvSpPr/>
          <p:nvPr/>
        </p:nvSpPr>
        <p:spPr bwMode="auto">
          <a:xfrm>
            <a:off x="2536872" y="3060938"/>
            <a:ext cx="2140222" cy="125209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18" name="TextBox 17">
            <a:extLst>
              <a:ext uri="{FF2B5EF4-FFF2-40B4-BE49-F238E27FC236}">
                <a16:creationId xmlns:a16="http://schemas.microsoft.com/office/drawing/2014/main" id="{F07922A7-4596-4885-88EF-AD9C7F06192A}"/>
              </a:ext>
            </a:extLst>
          </p:cNvPr>
          <p:cNvSpPr txBox="1"/>
          <p:nvPr/>
        </p:nvSpPr>
        <p:spPr>
          <a:xfrm>
            <a:off x="2494184" y="2791685"/>
            <a:ext cx="2688259" cy="271554"/>
          </a:xfrm>
          <a:prstGeom prst="rect">
            <a:avLst/>
          </a:prstGeom>
          <a:noFill/>
        </p:spPr>
        <p:txBody>
          <a:bodyPr wrap="square">
            <a:spAutoFit/>
          </a:bodyPr>
          <a:lstStyle/>
          <a:p>
            <a:pPr defTabSz="914367"/>
            <a:r>
              <a:rPr lang="fr-FR" sz="1176" b="1" dirty="0" err="1">
                <a:solidFill>
                  <a:srgbClr val="000000"/>
                </a:solidFill>
                <a:latin typeface="Segoe UI"/>
              </a:rPr>
              <a:t>mySubnet</a:t>
            </a:r>
            <a:r>
              <a:rPr lang="fr-FR" sz="1176" b="1" dirty="0">
                <a:solidFill>
                  <a:srgbClr val="000000"/>
                </a:solidFill>
                <a:latin typeface="Segoe UI"/>
              </a:rPr>
              <a:t> </a:t>
            </a:r>
            <a:r>
              <a:rPr lang="fr-FR" sz="1176" dirty="0">
                <a:solidFill>
                  <a:srgbClr val="000000"/>
                </a:solidFill>
                <a:latin typeface="Segoe UI"/>
              </a:rPr>
              <a:t>192.168.1.0/24</a:t>
            </a:r>
          </a:p>
        </p:txBody>
      </p:sp>
      <p:sp>
        <p:nvSpPr>
          <p:cNvPr id="20" name="Rectangle 19">
            <a:extLst>
              <a:ext uri="{FF2B5EF4-FFF2-40B4-BE49-F238E27FC236}">
                <a16:creationId xmlns:a16="http://schemas.microsoft.com/office/drawing/2014/main" id="{012F7922-87AA-4CD2-9960-933D4F1221D1}"/>
              </a:ext>
            </a:extLst>
          </p:cNvPr>
          <p:cNvSpPr/>
          <p:nvPr/>
        </p:nvSpPr>
        <p:spPr bwMode="auto">
          <a:xfrm>
            <a:off x="2430155" y="2688557"/>
            <a:ext cx="3735737" cy="172023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pic>
        <p:nvPicPr>
          <p:cNvPr id="22" name="Graphic 21">
            <a:extLst>
              <a:ext uri="{FF2B5EF4-FFF2-40B4-BE49-F238E27FC236}">
                <a16:creationId xmlns:a16="http://schemas.microsoft.com/office/drawing/2014/main" id="{D416977E-9714-4B87-8123-5A7D793737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02495" y="3408170"/>
            <a:ext cx="403078" cy="403078"/>
          </a:xfrm>
          <a:prstGeom prst="rect">
            <a:avLst/>
          </a:prstGeom>
        </p:spPr>
      </p:pic>
      <p:sp>
        <p:nvSpPr>
          <p:cNvPr id="24" name="TextBox 23">
            <a:extLst>
              <a:ext uri="{FF2B5EF4-FFF2-40B4-BE49-F238E27FC236}">
                <a16:creationId xmlns:a16="http://schemas.microsoft.com/office/drawing/2014/main" id="{75426A96-86D8-47B2-BF98-81F7066ADAF4}"/>
              </a:ext>
            </a:extLst>
          </p:cNvPr>
          <p:cNvSpPr txBox="1"/>
          <p:nvPr/>
        </p:nvSpPr>
        <p:spPr>
          <a:xfrm>
            <a:off x="2894737" y="3808662"/>
            <a:ext cx="1322180" cy="454227"/>
          </a:xfrm>
          <a:prstGeom prst="rect">
            <a:avLst/>
          </a:prstGeom>
          <a:noFill/>
        </p:spPr>
        <p:txBody>
          <a:bodyPr wrap="square">
            <a:spAutoFit/>
          </a:bodyPr>
          <a:lstStyle/>
          <a:p>
            <a:pPr algn="ctr"/>
            <a:r>
              <a:rPr lang="fr-FR" sz="1176" b="1" dirty="0" err="1"/>
              <a:t>myVM</a:t>
            </a:r>
            <a:endParaRPr lang="fr-FR" sz="1176" b="1" dirty="0"/>
          </a:p>
          <a:p>
            <a:pPr algn="ctr"/>
            <a:r>
              <a:rPr lang="fr-FR" sz="1176" dirty="0"/>
              <a:t>192.168.1.4</a:t>
            </a:r>
            <a:endParaRPr lang="fr-FR" sz="1176" b="1" dirty="0"/>
          </a:p>
        </p:txBody>
      </p:sp>
      <p:sp>
        <p:nvSpPr>
          <p:cNvPr id="26" name="Rectangle 25">
            <a:extLst>
              <a:ext uri="{FF2B5EF4-FFF2-40B4-BE49-F238E27FC236}">
                <a16:creationId xmlns:a16="http://schemas.microsoft.com/office/drawing/2014/main" id="{9F93B81E-67BD-4430-8FAB-D003CE51BDE6}"/>
              </a:ext>
            </a:extLst>
          </p:cNvPr>
          <p:cNvSpPr/>
          <p:nvPr/>
        </p:nvSpPr>
        <p:spPr bwMode="auto">
          <a:xfrm>
            <a:off x="2283295" y="2261406"/>
            <a:ext cx="7265950" cy="223127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28" name="Rectangle 27">
            <a:extLst>
              <a:ext uri="{FF2B5EF4-FFF2-40B4-BE49-F238E27FC236}">
                <a16:creationId xmlns:a16="http://schemas.microsoft.com/office/drawing/2014/main" id="{3AAC94FD-7958-42A0-8A98-1544C029D905}"/>
              </a:ext>
            </a:extLst>
          </p:cNvPr>
          <p:cNvSpPr/>
          <p:nvPr/>
        </p:nvSpPr>
        <p:spPr bwMode="auto">
          <a:xfrm>
            <a:off x="6652462" y="3076920"/>
            <a:ext cx="2761701" cy="131654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TextBox 29">
            <a:extLst>
              <a:ext uri="{FF2B5EF4-FFF2-40B4-BE49-F238E27FC236}">
                <a16:creationId xmlns:a16="http://schemas.microsoft.com/office/drawing/2014/main" id="{71079948-ADD5-4E0B-B974-B5FC50F1C108}"/>
              </a:ext>
            </a:extLst>
          </p:cNvPr>
          <p:cNvSpPr txBox="1"/>
          <p:nvPr/>
        </p:nvSpPr>
        <p:spPr>
          <a:xfrm>
            <a:off x="6652463" y="3058783"/>
            <a:ext cx="2896782" cy="454227"/>
          </a:xfrm>
          <a:prstGeom prst="rect">
            <a:avLst/>
          </a:prstGeom>
          <a:noFill/>
        </p:spPr>
        <p:txBody>
          <a:bodyPr wrap="square">
            <a:spAutoFit/>
          </a:bodyPr>
          <a:lstStyle/>
          <a:p>
            <a:pPr defTabSz="914367"/>
            <a:r>
              <a:rPr lang="fr-FR" sz="1176" b="1" dirty="0">
                <a:solidFill>
                  <a:srgbClr val="0070C0"/>
                </a:solidFill>
                <a:latin typeface="Segoe UI"/>
              </a:rPr>
              <a:t>Lab13, Exercise1, Task2, Task3, Task4, Task5</a:t>
            </a:r>
          </a:p>
        </p:txBody>
      </p:sp>
      <p:pic>
        <p:nvPicPr>
          <p:cNvPr id="32" name="Graphic 31">
            <a:extLst>
              <a:ext uri="{FF2B5EF4-FFF2-40B4-BE49-F238E27FC236}">
                <a16:creationId xmlns:a16="http://schemas.microsoft.com/office/drawing/2014/main" id="{06485926-0D24-4622-8A7F-3E2CD0745A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43479" y="3376573"/>
            <a:ext cx="432089" cy="432089"/>
          </a:xfrm>
          <a:prstGeom prst="rect">
            <a:avLst/>
          </a:prstGeom>
        </p:spPr>
      </p:pic>
      <p:sp>
        <p:nvSpPr>
          <p:cNvPr id="34" name="TextBox 33">
            <a:extLst>
              <a:ext uri="{FF2B5EF4-FFF2-40B4-BE49-F238E27FC236}">
                <a16:creationId xmlns:a16="http://schemas.microsoft.com/office/drawing/2014/main" id="{F92E6C80-D5F0-422D-9C04-8947B094BF2A}"/>
              </a:ext>
            </a:extLst>
          </p:cNvPr>
          <p:cNvSpPr txBox="1"/>
          <p:nvPr/>
        </p:nvSpPr>
        <p:spPr>
          <a:xfrm>
            <a:off x="7498434" y="3846941"/>
            <a:ext cx="1322180" cy="454227"/>
          </a:xfrm>
          <a:prstGeom prst="rect">
            <a:avLst/>
          </a:prstGeom>
          <a:noFill/>
        </p:spPr>
        <p:txBody>
          <a:bodyPr wrap="square">
            <a:spAutoFit/>
          </a:bodyPr>
          <a:lstStyle/>
          <a:p>
            <a:pPr algn="ctr"/>
            <a:r>
              <a:rPr lang="fr-FR" sz="1176" b="1" dirty="0"/>
              <a:t>Log Analytics </a:t>
            </a:r>
            <a:r>
              <a:rPr lang="fr-FR" sz="1176" b="1" dirty="0" err="1"/>
              <a:t>Workspaces</a:t>
            </a:r>
            <a:endParaRPr lang="fr-FR" sz="1176" b="1" dirty="0"/>
          </a:p>
        </p:txBody>
      </p:sp>
      <p:cxnSp>
        <p:nvCxnSpPr>
          <p:cNvPr id="36" name="Straight Arrow Connector 35">
            <a:extLst>
              <a:ext uri="{FF2B5EF4-FFF2-40B4-BE49-F238E27FC236}">
                <a16:creationId xmlns:a16="http://schemas.microsoft.com/office/drawing/2014/main" id="{B575CA88-99C4-4F7C-A90B-51EF9E70374A}"/>
              </a:ext>
            </a:extLst>
          </p:cNvPr>
          <p:cNvCxnSpPr>
            <a:cxnSpLocks/>
          </p:cNvCxnSpPr>
          <p:nvPr/>
        </p:nvCxnSpPr>
        <p:spPr>
          <a:xfrm>
            <a:off x="3908412" y="3596336"/>
            <a:ext cx="3832814"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765C63C-30D0-464C-915B-B730CB57868B}"/>
              </a:ext>
            </a:extLst>
          </p:cNvPr>
          <p:cNvSpPr/>
          <p:nvPr/>
        </p:nvSpPr>
        <p:spPr bwMode="auto">
          <a:xfrm>
            <a:off x="6787544" y="4912885"/>
            <a:ext cx="2761701" cy="13318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0" name="Graphic 39">
            <a:extLst>
              <a:ext uri="{FF2B5EF4-FFF2-40B4-BE49-F238E27FC236}">
                <a16:creationId xmlns:a16="http://schemas.microsoft.com/office/drawing/2014/main" id="{14CF4924-7237-4703-A1FB-7B47F9489FF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932023" y="5305248"/>
            <a:ext cx="404040" cy="404040"/>
          </a:xfrm>
          <a:prstGeom prst="rect">
            <a:avLst/>
          </a:prstGeom>
        </p:spPr>
      </p:pic>
      <p:sp>
        <p:nvSpPr>
          <p:cNvPr id="41" name="TextBox 40">
            <a:extLst>
              <a:ext uri="{FF2B5EF4-FFF2-40B4-BE49-F238E27FC236}">
                <a16:creationId xmlns:a16="http://schemas.microsoft.com/office/drawing/2014/main" id="{743830DC-5FBF-40B2-B8CC-6FDD7BC57D2B}"/>
              </a:ext>
            </a:extLst>
          </p:cNvPr>
          <p:cNvSpPr txBox="1"/>
          <p:nvPr/>
        </p:nvSpPr>
        <p:spPr>
          <a:xfrm>
            <a:off x="7306581" y="5792502"/>
            <a:ext cx="1723626" cy="273280"/>
          </a:xfrm>
          <a:prstGeom prst="rect">
            <a:avLst/>
          </a:prstGeom>
          <a:noFill/>
        </p:spPr>
        <p:txBody>
          <a:bodyPr wrap="square">
            <a:spAutoFit/>
          </a:bodyPr>
          <a:lstStyle/>
          <a:p>
            <a:pPr algn="ctr"/>
            <a:r>
              <a:rPr lang="fr-FR" sz="1176" b="1" dirty="0"/>
              <a:t>Azure Security Center</a:t>
            </a:r>
          </a:p>
        </p:txBody>
      </p:sp>
      <p:cxnSp>
        <p:nvCxnSpPr>
          <p:cNvPr id="47" name="Straight Arrow Connector 46">
            <a:extLst>
              <a:ext uri="{FF2B5EF4-FFF2-40B4-BE49-F238E27FC236}">
                <a16:creationId xmlns:a16="http://schemas.microsoft.com/office/drawing/2014/main" id="{2DE26CB7-A60F-4D15-AA5A-A9760A7638CF}"/>
              </a:ext>
            </a:extLst>
          </p:cNvPr>
          <p:cNvCxnSpPr>
            <a:cxnSpLocks/>
            <a:endCxn id="34" idx="2"/>
          </p:cNvCxnSpPr>
          <p:nvPr/>
        </p:nvCxnSpPr>
        <p:spPr>
          <a:xfrm flipV="1">
            <a:off x="8159524" y="4301168"/>
            <a:ext cx="0" cy="90781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CD6CBD9-09DC-45CD-8545-64E682A734C4}"/>
              </a:ext>
            </a:extLst>
          </p:cNvPr>
          <p:cNvSpPr txBox="1"/>
          <p:nvPr/>
        </p:nvSpPr>
        <p:spPr>
          <a:xfrm>
            <a:off x="6720003" y="4903139"/>
            <a:ext cx="2896782" cy="273280"/>
          </a:xfrm>
          <a:prstGeom prst="rect">
            <a:avLst/>
          </a:prstGeom>
          <a:noFill/>
        </p:spPr>
        <p:txBody>
          <a:bodyPr wrap="square">
            <a:spAutoFit/>
          </a:bodyPr>
          <a:lstStyle/>
          <a:p>
            <a:pPr defTabSz="914367"/>
            <a:r>
              <a:rPr lang="fr-FR" sz="1176" b="1" dirty="0">
                <a:solidFill>
                  <a:srgbClr val="0070C0"/>
                </a:solidFill>
                <a:latin typeface="Segoe UI"/>
              </a:rPr>
              <a:t>Lab14, Exercise1, Task1, Task2, Task3</a:t>
            </a:r>
          </a:p>
        </p:txBody>
      </p:sp>
    </p:spTree>
    <p:extLst>
      <p:ext uri="{BB962C8B-B14F-4D97-AF65-F5344CB8AC3E}">
        <p14:creationId xmlns:p14="http://schemas.microsoft.com/office/powerpoint/2010/main" val="193037352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DBDD-EB40-4EDB-8DEB-5B1764E3EDD3}"/>
              </a:ext>
            </a:extLst>
          </p:cNvPr>
          <p:cNvSpPr>
            <a:spLocks noGrp="1"/>
          </p:cNvSpPr>
          <p:nvPr>
            <p:ph type="title"/>
          </p:nvPr>
        </p:nvSpPr>
        <p:spPr/>
        <p:txBody>
          <a:bodyPr/>
          <a:lstStyle/>
          <a:p>
            <a:r>
              <a:rPr lang="en-US" dirty="0">
                <a:cs typeface="Segoe UI"/>
              </a:rPr>
              <a:t>Lab 15 – Azure Sentinel</a:t>
            </a:r>
            <a:endParaRPr lang="en-US" dirty="0"/>
          </a:p>
        </p:txBody>
      </p:sp>
      <p:sp>
        <p:nvSpPr>
          <p:cNvPr id="4" name="Rectangle 3">
            <a:extLst>
              <a:ext uri="{FF2B5EF4-FFF2-40B4-BE49-F238E27FC236}">
                <a16:creationId xmlns:a16="http://schemas.microsoft.com/office/drawing/2014/main" id="{046CB737-CFDE-416C-90F8-8405C03B4E80}"/>
              </a:ext>
            </a:extLst>
          </p:cNvPr>
          <p:cNvSpPr/>
          <p:nvPr/>
        </p:nvSpPr>
        <p:spPr bwMode="auto">
          <a:xfrm>
            <a:off x="552793" y="1230423"/>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On-board Azure Sentinel</a:t>
            </a:r>
          </a:p>
        </p:txBody>
      </p:sp>
      <p:sp>
        <p:nvSpPr>
          <p:cNvPr id="7" name="Rectangle 6">
            <a:extLst>
              <a:ext uri="{FF2B5EF4-FFF2-40B4-BE49-F238E27FC236}">
                <a16:creationId xmlns:a16="http://schemas.microsoft.com/office/drawing/2014/main" id="{8E4CD798-37D3-42FF-B4BE-8A053581F298}"/>
              </a:ext>
            </a:extLst>
          </p:cNvPr>
          <p:cNvSpPr/>
          <p:nvPr/>
        </p:nvSpPr>
        <p:spPr bwMode="auto">
          <a:xfrm>
            <a:off x="552793" y="2075123"/>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Connect Azure Activity to Sentinel</a:t>
            </a:r>
          </a:p>
        </p:txBody>
      </p:sp>
      <p:sp>
        <p:nvSpPr>
          <p:cNvPr id="8" name="Rectangle 7">
            <a:extLst>
              <a:ext uri="{FF2B5EF4-FFF2-40B4-BE49-F238E27FC236}">
                <a16:creationId xmlns:a16="http://schemas.microsoft.com/office/drawing/2014/main" id="{CC369B00-D660-4ABA-847B-ECD75FB0710D}"/>
              </a:ext>
            </a:extLst>
          </p:cNvPr>
          <p:cNvSpPr/>
          <p:nvPr/>
        </p:nvSpPr>
        <p:spPr bwMode="auto">
          <a:xfrm>
            <a:off x="552793" y="2901387"/>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Review and create a rule that uses the Azure Activity data connector</a:t>
            </a:r>
          </a:p>
        </p:txBody>
      </p:sp>
      <p:sp>
        <p:nvSpPr>
          <p:cNvPr id="10" name="Rectangle 9">
            <a:extLst>
              <a:ext uri="{FF2B5EF4-FFF2-40B4-BE49-F238E27FC236}">
                <a16:creationId xmlns:a16="http://schemas.microsoft.com/office/drawing/2014/main" id="{ED775005-CD1D-40B0-9967-95F4C6D700CA}"/>
              </a:ext>
            </a:extLst>
          </p:cNvPr>
          <p:cNvSpPr/>
          <p:nvPr/>
        </p:nvSpPr>
        <p:spPr bwMode="auto">
          <a:xfrm>
            <a:off x="552793" y="3746087"/>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 playbook</a:t>
            </a:r>
          </a:p>
        </p:txBody>
      </p:sp>
      <p:sp>
        <p:nvSpPr>
          <p:cNvPr id="12" name="Rectangle 11">
            <a:extLst>
              <a:ext uri="{FF2B5EF4-FFF2-40B4-BE49-F238E27FC236}">
                <a16:creationId xmlns:a16="http://schemas.microsoft.com/office/drawing/2014/main" id="{3B0163EF-36BF-4922-99D5-D4DD19ADEEAB}"/>
              </a:ext>
            </a:extLst>
          </p:cNvPr>
          <p:cNvSpPr/>
          <p:nvPr/>
        </p:nvSpPr>
        <p:spPr bwMode="auto">
          <a:xfrm>
            <a:off x="560524" y="4587215"/>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 custom alert and configure the playbook as an automated response</a:t>
            </a:r>
          </a:p>
        </p:txBody>
      </p:sp>
      <p:sp>
        <p:nvSpPr>
          <p:cNvPr id="28" name="Rectangle 27">
            <a:extLst>
              <a:ext uri="{FF2B5EF4-FFF2-40B4-BE49-F238E27FC236}">
                <a16:creationId xmlns:a16="http://schemas.microsoft.com/office/drawing/2014/main" id="{B04ADF95-59B3-4370-A182-D0F52AD901DB}"/>
              </a:ext>
            </a:extLst>
          </p:cNvPr>
          <p:cNvSpPr/>
          <p:nvPr/>
        </p:nvSpPr>
        <p:spPr bwMode="auto">
          <a:xfrm>
            <a:off x="575123" y="5430299"/>
            <a:ext cx="5157079" cy="6962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Invoke an incident and review the associated actions</a:t>
            </a:r>
          </a:p>
        </p:txBody>
      </p:sp>
      <p:grpSp>
        <p:nvGrpSpPr>
          <p:cNvPr id="24" name="Group 23" descr="Azure Sentinel monitors Azure Activity and if JIT is removed a playbook is implemented. ">
            <a:extLst>
              <a:ext uri="{FF2B5EF4-FFF2-40B4-BE49-F238E27FC236}">
                <a16:creationId xmlns:a16="http://schemas.microsoft.com/office/drawing/2014/main" id="{0BF6592C-CDF0-4BE6-8BB2-68B3CB5F9D78}"/>
              </a:ext>
            </a:extLst>
          </p:cNvPr>
          <p:cNvGrpSpPr/>
          <p:nvPr/>
        </p:nvGrpSpPr>
        <p:grpSpPr>
          <a:xfrm>
            <a:off x="7191875" y="1356926"/>
            <a:ext cx="3526157" cy="4481337"/>
            <a:chOff x="7798962" y="1026686"/>
            <a:chExt cx="3526157" cy="4481337"/>
          </a:xfrm>
        </p:grpSpPr>
        <p:grpSp>
          <p:nvGrpSpPr>
            <p:cNvPr id="15" name="Group 14">
              <a:extLst>
                <a:ext uri="{FF2B5EF4-FFF2-40B4-BE49-F238E27FC236}">
                  <a16:creationId xmlns:a16="http://schemas.microsoft.com/office/drawing/2014/main" id="{4E602DFA-4312-46A9-BFD0-E541C29D1527}"/>
                </a:ext>
              </a:extLst>
            </p:cNvPr>
            <p:cNvGrpSpPr/>
            <p:nvPr/>
          </p:nvGrpSpPr>
          <p:grpSpPr>
            <a:xfrm>
              <a:off x="7798962" y="1026686"/>
              <a:ext cx="1112284" cy="1671827"/>
              <a:chOff x="7637598" y="750574"/>
              <a:chExt cx="1112284" cy="1671827"/>
            </a:xfrm>
          </p:grpSpPr>
          <p:sp>
            <p:nvSpPr>
              <p:cNvPr id="6" name="TextBox 5">
                <a:extLst>
                  <a:ext uri="{FF2B5EF4-FFF2-40B4-BE49-F238E27FC236}">
                    <a16:creationId xmlns:a16="http://schemas.microsoft.com/office/drawing/2014/main" id="{E3F817BB-C2D1-4876-8710-86A497CA96A9}"/>
                  </a:ext>
                </a:extLst>
              </p:cNvPr>
              <p:cNvSpPr txBox="1"/>
              <p:nvPr/>
            </p:nvSpPr>
            <p:spPr>
              <a:xfrm>
                <a:off x="7637598" y="1786842"/>
                <a:ext cx="1112284" cy="635559"/>
              </a:xfrm>
              <a:prstGeom prst="rect">
                <a:avLst/>
              </a:prstGeom>
              <a:noFill/>
            </p:spPr>
            <p:txBody>
              <a:bodyPr wrap="square">
                <a:spAutoFit/>
              </a:bodyPr>
              <a:lstStyle/>
              <a:p>
                <a:pPr algn="ctr"/>
                <a:r>
                  <a:rPr lang="en-US" dirty="0"/>
                  <a:t>Azure Activity</a:t>
                </a:r>
              </a:p>
            </p:txBody>
          </p:sp>
          <p:pic>
            <p:nvPicPr>
              <p:cNvPr id="9" name="Picture 8">
                <a:extLst>
                  <a:ext uri="{FF2B5EF4-FFF2-40B4-BE49-F238E27FC236}">
                    <a16:creationId xmlns:a16="http://schemas.microsoft.com/office/drawing/2014/main" id="{09FD0E72-27F7-4447-AF93-98F6A7C7F1C6}"/>
                  </a:ext>
                </a:extLst>
              </p:cNvPr>
              <p:cNvPicPr>
                <a:picLocks noChangeAspect="1"/>
              </p:cNvPicPr>
              <p:nvPr/>
            </p:nvPicPr>
            <p:blipFill>
              <a:blip r:embed="rId3"/>
              <a:stretch>
                <a:fillRect/>
              </a:stretch>
            </p:blipFill>
            <p:spPr>
              <a:xfrm>
                <a:off x="7696059" y="750574"/>
                <a:ext cx="995362" cy="1036267"/>
              </a:xfrm>
              <a:prstGeom prst="rect">
                <a:avLst/>
              </a:prstGeom>
            </p:spPr>
          </p:pic>
        </p:grpSp>
        <p:grpSp>
          <p:nvGrpSpPr>
            <p:cNvPr id="14" name="Group 13">
              <a:extLst>
                <a:ext uri="{FF2B5EF4-FFF2-40B4-BE49-F238E27FC236}">
                  <a16:creationId xmlns:a16="http://schemas.microsoft.com/office/drawing/2014/main" id="{A2F259E5-BDD4-42F5-B373-4FD16577F559}"/>
                </a:ext>
              </a:extLst>
            </p:cNvPr>
            <p:cNvGrpSpPr/>
            <p:nvPr/>
          </p:nvGrpSpPr>
          <p:grpSpPr>
            <a:xfrm>
              <a:off x="9187933" y="2698512"/>
              <a:ext cx="2129112" cy="901429"/>
              <a:chOff x="8010200" y="2818952"/>
              <a:chExt cx="2129112" cy="901429"/>
            </a:xfrm>
          </p:grpSpPr>
          <p:pic>
            <p:nvPicPr>
              <p:cNvPr id="11" name="Picture 10">
                <a:extLst>
                  <a:ext uri="{FF2B5EF4-FFF2-40B4-BE49-F238E27FC236}">
                    <a16:creationId xmlns:a16="http://schemas.microsoft.com/office/drawing/2014/main" id="{64420E2E-9A82-4C6E-9863-0F2C596C9280}"/>
                  </a:ext>
                </a:extLst>
              </p:cNvPr>
              <p:cNvPicPr>
                <a:picLocks noChangeAspect="1"/>
              </p:cNvPicPr>
              <p:nvPr/>
            </p:nvPicPr>
            <p:blipFill>
              <a:blip r:embed="rId4"/>
              <a:stretch>
                <a:fillRect/>
              </a:stretch>
            </p:blipFill>
            <p:spPr>
              <a:xfrm>
                <a:off x="8010200" y="2818952"/>
                <a:ext cx="928745" cy="901429"/>
              </a:xfrm>
              <a:prstGeom prst="rect">
                <a:avLst/>
              </a:prstGeom>
            </p:spPr>
          </p:pic>
          <p:sp>
            <p:nvSpPr>
              <p:cNvPr id="13" name="TextBox 12">
                <a:extLst>
                  <a:ext uri="{FF2B5EF4-FFF2-40B4-BE49-F238E27FC236}">
                    <a16:creationId xmlns:a16="http://schemas.microsoft.com/office/drawing/2014/main" id="{203DBDCC-2ECD-441D-A5CC-32E9E57710CA}"/>
                  </a:ext>
                </a:extLst>
              </p:cNvPr>
              <p:cNvSpPr txBox="1"/>
              <p:nvPr/>
            </p:nvSpPr>
            <p:spPr>
              <a:xfrm>
                <a:off x="8703178" y="2951886"/>
                <a:ext cx="1436134" cy="635559"/>
              </a:xfrm>
              <a:prstGeom prst="rect">
                <a:avLst/>
              </a:prstGeom>
              <a:noFill/>
            </p:spPr>
            <p:txBody>
              <a:bodyPr wrap="square">
                <a:spAutoFit/>
              </a:bodyPr>
              <a:lstStyle/>
              <a:p>
                <a:pPr algn="ctr"/>
                <a:r>
                  <a:rPr lang="en-US" dirty="0"/>
                  <a:t>Azure Sentinel</a:t>
                </a:r>
              </a:p>
            </p:txBody>
          </p:sp>
        </p:grpSp>
        <p:cxnSp>
          <p:nvCxnSpPr>
            <p:cNvPr id="17" name="Connector: Elbow 16">
              <a:extLst>
                <a:ext uri="{FF2B5EF4-FFF2-40B4-BE49-F238E27FC236}">
                  <a16:creationId xmlns:a16="http://schemas.microsoft.com/office/drawing/2014/main" id="{4B9EDA22-11B5-4CC7-8EE2-9D7092D234F7}"/>
                </a:ext>
              </a:extLst>
            </p:cNvPr>
            <p:cNvCxnSpPr>
              <a:stCxn id="9" idx="3"/>
              <a:endCxn id="11" idx="0"/>
            </p:cNvCxnSpPr>
            <p:nvPr/>
          </p:nvCxnSpPr>
          <p:spPr>
            <a:xfrm>
              <a:off x="8852785" y="1544820"/>
              <a:ext cx="799521" cy="1153692"/>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3997203-DF16-4664-BC1A-593083C32F9E}"/>
                </a:ext>
              </a:extLst>
            </p:cNvPr>
            <p:cNvSpPr txBox="1"/>
            <p:nvPr/>
          </p:nvSpPr>
          <p:spPr>
            <a:xfrm>
              <a:off x="7949901" y="3789062"/>
              <a:ext cx="3367145" cy="907170"/>
            </a:xfrm>
            <a:prstGeom prst="rect">
              <a:avLst/>
            </a:prstGeom>
            <a:noFill/>
            <a:ln>
              <a:solidFill>
                <a:schemeClr val="tx1"/>
              </a:solidFill>
            </a:ln>
          </p:spPr>
          <p:txBody>
            <a:bodyPr wrap="square">
              <a:spAutoFit/>
            </a:bodyPr>
            <a:lstStyle/>
            <a:p>
              <a:pPr algn="ctr"/>
              <a:r>
                <a:rPr lang="en-US" b="1" dirty="0"/>
                <a:t>Rule</a:t>
              </a:r>
            </a:p>
            <a:p>
              <a:pPr algn="ctr"/>
              <a:r>
                <a:rPr lang="en-US" dirty="0"/>
                <a:t>JIT management port access removed</a:t>
              </a:r>
            </a:p>
          </p:txBody>
        </p:sp>
        <p:sp>
          <p:nvSpPr>
            <p:cNvPr id="21" name="TextBox 20">
              <a:extLst>
                <a:ext uri="{FF2B5EF4-FFF2-40B4-BE49-F238E27FC236}">
                  <a16:creationId xmlns:a16="http://schemas.microsoft.com/office/drawing/2014/main" id="{A0FB2B17-7CA7-482B-B1D3-618184C624F7}"/>
                </a:ext>
              </a:extLst>
            </p:cNvPr>
            <p:cNvSpPr txBox="1"/>
            <p:nvPr/>
          </p:nvSpPr>
          <p:spPr>
            <a:xfrm>
              <a:off x="7957974" y="5144077"/>
              <a:ext cx="3367145" cy="363946"/>
            </a:xfrm>
            <a:prstGeom prst="rect">
              <a:avLst/>
            </a:prstGeom>
            <a:noFill/>
            <a:ln>
              <a:solidFill>
                <a:schemeClr val="tx1"/>
              </a:solidFill>
            </a:ln>
          </p:spPr>
          <p:txBody>
            <a:bodyPr wrap="square">
              <a:spAutoFit/>
            </a:bodyPr>
            <a:lstStyle/>
            <a:p>
              <a:pPr algn="ctr"/>
              <a:r>
                <a:rPr lang="en-US" b="1" dirty="0"/>
                <a:t>Playbook</a:t>
              </a:r>
            </a:p>
          </p:txBody>
        </p:sp>
        <p:cxnSp>
          <p:nvCxnSpPr>
            <p:cNvPr id="23" name="Straight Arrow Connector 22">
              <a:extLst>
                <a:ext uri="{FF2B5EF4-FFF2-40B4-BE49-F238E27FC236}">
                  <a16:creationId xmlns:a16="http://schemas.microsoft.com/office/drawing/2014/main" id="{0F6E0568-5412-4B89-948C-EA9232B0B6A9}"/>
                </a:ext>
              </a:extLst>
            </p:cNvPr>
            <p:cNvCxnSpPr>
              <a:stCxn id="19" idx="2"/>
              <a:endCxn id="21" idx="0"/>
            </p:cNvCxnSpPr>
            <p:nvPr/>
          </p:nvCxnSpPr>
          <p:spPr>
            <a:xfrm>
              <a:off x="9633473" y="4696233"/>
              <a:ext cx="8074" cy="44784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4A2789D7-4B01-4A78-AD23-53232417D785}"/>
              </a:ext>
              <a:ext uri="{C183D7F6-B498-43B3-948B-1728B52AA6E4}">
                <adec:decorative xmlns:adec="http://schemas.microsoft.com/office/drawing/2017/decorative" val="1"/>
              </a:ext>
            </a:extLst>
          </p:cNvPr>
          <p:cNvSpPr/>
          <p:nvPr/>
        </p:nvSpPr>
        <p:spPr bwMode="auto">
          <a:xfrm>
            <a:off x="5915608" y="1210924"/>
            <a:ext cx="6078693" cy="5158147"/>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6630133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Monitor</a:t>
            </a:r>
          </a:p>
        </p:txBody>
      </p:sp>
      <p:sp>
        <p:nvSpPr>
          <p:cNvPr id="6" name="Text Placeholder 5"/>
          <p:cNvSpPr>
            <a:spLocks noGrp="1"/>
          </p:cNvSpPr>
          <p:nvPr>
            <p:ph type="body" sz="quarter" idx="4294967295"/>
          </p:nvPr>
        </p:nvSpPr>
        <p:spPr>
          <a:xfrm>
            <a:off x="4568251" y="747149"/>
            <a:ext cx="4405312" cy="3402012"/>
          </a:xfrm>
        </p:spPr>
        <p:txBody>
          <a:bodyPr/>
          <a:lstStyle/>
          <a:p>
            <a:pPr marL="0" indent="0">
              <a:spcAft>
                <a:spcPts val="600"/>
              </a:spcAft>
              <a:buNone/>
            </a:pPr>
            <a:r>
              <a:rPr lang="en-US" dirty="0">
                <a:latin typeface="Segoe UI" panose="020B0502040204020203" pitchFamily="34" charset="0"/>
                <a:cs typeface="Segoe UI" panose="020B0502040204020203" pitchFamily="34" charset="0"/>
              </a:rPr>
              <a:t>Azure Monitor</a:t>
            </a:r>
          </a:p>
          <a:p>
            <a:pPr marL="0" indent="0">
              <a:spcAft>
                <a:spcPts val="600"/>
              </a:spcAft>
              <a:buNone/>
            </a:pPr>
            <a:r>
              <a:rPr lang="en-US" dirty="0">
                <a:latin typeface="Segoe UI" panose="020B0502040204020203" pitchFamily="34" charset="0"/>
                <a:cs typeface="Segoe UI" panose="020B0502040204020203" pitchFamily="34" charset="0"/>
              </a:rPr>
              <a:t>Metrics and Logs</a:t>
            </a:r>
          </a:p>
          <a:p>
            <a:pPr marL="0" indent="0">
              <a:spcAft>
                <a:spcPts val="600"/>
              </a:spcAft>
              <a:buNone/>
            </a:pPr>
            <a:r>
              <a:rPr lang="en-US" dirty="0">
                <a:latin typeface="Segoe UI" panose="020B0502040204020203" pitchFamily="34" charset="0"/>
                <a:cs typeface="Segoe UI" panose="020B0502040204020203" pitchFamily="34" charset="0"/>
              </a:rPr>
              <a:t>Log Analytics </a:t>
            </a:r>
          </a:p>
          <a:p>
            <a:pPr marL="0" indent="0">
              <a:spcAft>
                <a:spcPts val="600"/>
              </a:spcAft>
              <a:buNone/>
            </a:pPr>
            <a:r>
              <a:rPr lang="en-US" dirty="0">
                <a:latin typeface="Segoe UI" panose="020B0502040204020203" pitchFamily="34" charset="0"/>
                <a:cs typeface="Segoe UI" panose="020B0502040204020203" pitchFamily="34" charset="0"/>
              </a:rPr>
              <a:t>Connected Sources</a:t>
            </a:r>
          </a:p>
          <a:p>
            <a:pPr marL="0" indent="0">
              <a:spcAft>
                <a:spcPts val="600"/>
              </a:spcAft>
              <a:buNone/>
            </a:pPr>
            <a:r>
              <a:rPr lang="en-US" dirty="0">
                <a:latin typeface="Segoe UI" panose="020B0502040204020203" pitchFamily="34" charset="0"/>
                <a:cs typeface="Segoe UI" panose="020B0502040204020203" pitchFamily="34" charset="0"/>
              </a:rPr>
              <a:t>Azure Monitor Alerts</a:t>
            </a:r>
          </a:p>
          <a:p>
            <a:pPr marL="0" indent="0">
              <a:spcAft>
                <a:spcPts val="600"/>
              </a:spcAft>
              <a:buNone/>
            </a:pPr>
            <a:r>
              <a:rPr lang="en-US" dirty="0">
                <a:latin typeface="Segoe UI" panose="020B0502040204020203" pitchFamily="34" charset="0"/>
                <a:cs typeface="Segoe UI" panose="020B0502040204020203" pitchFamily="34" charset="0"/>
              </a:rPr>
              <a:t>Diagnostic Logging</a:t>
            </a:r>
          </a:p>
        </p:txBody>
      </p:sp>
      <p:grpSp>
        <p:nvGrpSpPr>
          <p:cNvPr id="2" name="Group 1">
            <a:extLst>
              <a:ext uri="{FF2B5EF4-FFF2-40B4-BE49-F238E27FC236}">
                <a16:creationId xmlns:a16="http://schemas.microsoft.com/office/drawing/2014/main" id="{6C7EFF14-3C10-4C1A-8222-DA53306E3DA5}"/>
              </a:ext>
              <a:ext uri="{C183D7F6-B498-43B3-948B-1728B52AA6E4}">
                <adec:decorative xmlns:adec="http://schemas.microsoft.com/office/drawing/2017/decorative" val="1"/>
              </a:ext>
            </a:extLst>
          </p:cNvPr>
          <p:cNvGrpSpPr/>
          <p:nvPr/>
        </p:nvGrpSpPr>
        <p:grpSpPr>
          <a:xfrm>
            <a:off x="3713584" y="748230"/>
            <a:ext cx="692161" cy="3400931"/>
            <a:chOff x="3641446" y="412328"/>
            <a:chExt cx="743891" cy="4291697"/>
          </a:xfrm>
        </p:grpSpPr>
        <p:pic>
          <p:nvPicPr>
            <p:cNvPr id="5" name="Picture 4">
              <a:extLst>
                <a:ext uri="{FF2B5EF4-FFF2-40B4-BE49-F238E27FC236}">
                  <a16:creationId xmlns:a16="http://schemas.microsoft.com/office/drawing/2014/main" id="{A0451790-AAE0-48DF-9127-E9CAFAD4931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41446" y="412328"/>
              <a:ext cx="700088" cy="1356085"/>
            </a:xfrm>
            <a:prstGeom prst="rect">
              <a:avLst/>
            </a:prstGeom>
          </p:spPr>
        </p:pic>
        <p:pic>
          <p:nvPicPr>
            <p:cNvPr id="7" name="Picture 6">
              <a:extLst>
                <a:ext uri="{FF2B5EF4-FFF2-40B4-BE49-F238E27FC236}">
                  <a16:creationId xmlns:a16="http://schemas.microsoft.com/office/drawing/2014/main" id="{F4686DD1-A6F4-4E9A-A776-7F4511F8660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819210" y="529084"/>
              <a:ext cx="376417" cy="384218"/>
            </a:xfrm>
            <a:prstGeom prst="rect">
              <a:avLst/>
            </a:prstGeom>
          </p:spPr>
        </p:pic>
        <p:pic>
          <p:nvPicPr>
            <p:cNvPr id="8" name="Picture 5">
              <a:extLst>
                <a:ext uri="{FF2B5EF4-FFF2-40B4-BE49-F238E27FC236}">
                  <a16:creationId xmlns:a16="http://schemas.microsoft.com/office/drawing/2014/main" id="{A5D174B9-657E-455A-BCF0-BE4D02634683}"/>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344" y="1253498"/>
              <a:ext cx="418096" cy="3981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1AFC306-FE50-4D92-A1A1-AE4BC7405E3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75436" y="1885169"/>
              <a:ext cx="700088" cy="1356085"/>
            </a:xfrm>
            <a:prstGeom prst="rect">
              <a:avLst/>
            </a:prstGeom>
          </p:spPr>
        </p:pic>
        <p:pic>
          <p:nvPicPr>
            <p:cNvPr id="10" name="Picture 9">
              <a:extLst>
                <a:ext uri="{FF2B5EF4-FFF2-40B4-BE49-F238E27FC236}">
                  <a16:creationId xmlns:a16="http://schemas.microsoft.com/office/drawing/2014/main" id="{F927012F-055A-4006-9003-02958DFFDEF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85249" y="3347940"/>
              <a:ext cx="700088" cy="1356085"/>
            </a:xfrm>
            <a:prstGeom prst="rect">
              <a:avLst/>
            </a:prstGeom>
          </p:spPr>
        </p:pic>
        <p:pic>
          <p:nvPicPr>
            <p:cNvPr id="12" name="Picture 11">
              <a:extLst>
                <a:ext uri="{FF2B5EF4-FFF2-40B4-BE49-F238E27FC236}">
                  <a16:creationId xmlns:a16="http://schemas.microsoft.com/office/drawing/2014/main" id="{C38EFEE4-F340-49F8-BD9D-630C64A3B80D}"/>
                </a:ext>
              </a:extLst>
            </p:cNvPr>
            <p:cNvPicPr>
              <a:picLocks noChangeAspect="1"/>
            </p:cNvPicPr>
            <p:nvPr/>
          </p:nvPicPr>
          <p:blipFill>
            <a:blip r:embed="rId6"/>
            <a:srcRect/>
            <a:stretch/>
          </p:blipFill>
          <p:spPr>
            <a:xfrm>
              <a:off x="3836410" y="3464937"/>
              <a:ext cx="378139" cy="360108"/>
            </a:xfrm>
            <a:prstGeom prst="rect">
              <a:avLst/>
            </a:prstGeom>
          </p:spPr>
        </p:pic>
        <p:pic>
          <p:nvPicPr>
            <p:cNvPr id="14" name="Picture 13">
              <a:extLst>
                <a:ext uri="{FF2B5EF4-FFF2-40B4-BE49-F238E27FC236}">
                  <a16:creationId xmlns:a16="http://schemas.microsoft.com/office/drawing/2014/main" id="{2B69A8FD-BD8F-4E35-B45F-8FA05CD6D2E1}"/>
                </a:ext>
              </a:extLst>
            </p:cNvPr>
            <p:cNvPicPr>
              <a:picLocks noChangeAspect="1"/>
            </p:cNvPicPr>
            <p:nvPr/>
          </p:nvPicPr>
          <p:blipFill>
            <a:blip r:embed="rId7"/>
            <a:srcRect/>
            <a:stretch/>
          </p:blipFill>
          <p:spPr>
            <a:xfrm>
              <a:off x="3859900" y="4206426"/>
              <a:ext cx="378139" cy="360108"/>
            </a:xfrm>
            <a:prstGeom prst="rect">
              <a:avLst/>
            </a:prstGeom>
          </p:spPr>
        </p:pic>
        <p:pic>
          <p:nvPicPr>
            <p:cNvPr id="15" name="Picture 14">
              <a:extLst>
                <a:ext uri="{FF2B5EF4-FFF2-40B4-BE49-F238E27FC236}">
                  <a16:creationId xmlns:a16="http://schemas.microsoft.com/office/drawing/2014/main" id="{36610FBD-3039-4FE8-887E-BF462F8CF8C9}"/>
                </a:ext>
              </a:extLst>
            </p:cNvPr>
            <p:cNvPicPr>
              <a:picLocks noChangeAspect="1"/>
            </p:cNvPicPr>
            <p:nvPr/>
          </p:nvPicPr>
          <p:blipFill>
            <a:blip r:embed="rId8"/>
            <a:srcRect/>
            <a:stretch/>
          </p:blipFill>
          <p:spPr>
            <a:xfrm>
              <a:off x="3831772" y="1991854"/>
              <a:ext cx="373668" cy="355850"/>
            </a:xfrm>
            <a:prstGeom prst="rect">
              <a:avLst/>
            </a:prstGeom>
          </p:spPr>
        </p:pic>
        <p:pic>
          <p:nvPicPr>
            <p:cNvPr id="18" name="Picture 4">
              <a:extLst>
                <a:ext uri="{FF2B5EF4-FFF2-40B4-BE49-F238E27FC236}">
                  <a16:creationId xmlns:a16="http://schemas.microsoft.com/office/drawing/2014/main" id="{C93C81E5-D7B1-4C7D-98C4-4697DAE69B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6386" y="2784099"/>
              <a:ext cx="298186" cy="2905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08976-D482-4F45-908F-AC99E1AD0553}"/>
              </a:ext>
            </a:extLst>
          </p:cNvPr>
          <p:cNvSpPr>
            <a:spLocks noGrp="1"/>
          </p:cNvSpPr>
          <p:nvPr>
            <p:ph type="title"/>
          </p:nvPr>
        </p:nvSpPr>
        <p:spPr/>
        <p:txBody>
          <a:bodyPr/>
          <a:lstStyle/>
          <a:p>
            <a:r>
              <a:rPr lang="en-US" dirty="0">
                <a:cs typeface="Segoe UI"/>
              </a:rPr>
              <a:t>Lab 15 – Azure Sentinel</a:t>
            </a:r>
            <a:endParaRPr lang="en-US" dirty="0"/>
          </a:p>
        </p:txBody>
      </p:sp>
      <p:sp>
        <p:nvSpPr>
          <p:cNvPr id="4" name="Rectangle 3">
            <a:extLst>
              <a:ext uri="{FF2B5EF4-FFF2-40B4-BE49-F238E27FC236}">
                <a16:creationId xmlns:a16="http://schemas.microsoft.com/office/drawing/2014/main" id="{D739B0C6-8E2B-4A6B-BEF8-103FA3777202}"/>
              </a:ext>
            </a:extLst>
          </p:cNvPr>
          <p:cNvSpPr/>
          <p:nvPr/>
        </p:nvSpPr>
        <p:spPr bwMode="auto">
          <a:xfrm>
            <a:off x="4082179" y="1330987"/>
            <a:ext cx="4115800" cy="309051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TextBox 5">
            <a:extLst>
              <a:ext uri="{FF2B5EF4-FFF2-40B4-BE49-F238E27FC236}">
                <a16:creationId xmlns:a16="http://schemas.microsoft.com/office/drawing/2014/main" id="{102D8B0E-F4CC-476D-9D4E-64A3CBF184D9}"/>
              </a:ext>
            </a:extLst>
          </p:cNvPr>
          <p:cNvSpPr txBox="1"/>
          <p:nvPr/>
        </p:nvSpPr>
        <p:spPr>
          <a:xfrm>
            <a:off x="4130001" y="1381381"/>
            <a:ext cx="2239626" cy="273280"/>
          </a:xfrm>
          <a:prstGeom prst="rect">
            <a:avLst/>
          </a:prstGeom>
          <a:noFill/>
        </p:spPr>
        <p:txBody>
          <a:bodyPr wrap="square">
            <a:spAutoFit/>
          </a:bodyPr>
          <a:lstStyle/>
          <a:p>
            <a:pPr defTabSz="914367"/>
            <a:r>
              <a:rPr lang="fr-FR" sz="1176" b="1" dirty="0">
                <a:solidFill>
                  <a:srgbClr val="0070C0"/>
                </a:solidFill>
                <a:latin typeface="Segoe UI"/>
              </a:rPr>
              <a:t>Lab13, Exercise1, Task1</a:t>
            </a:r>
          </a:p>
        </p:txBody>
      </p:sp>
      <p:pic>
        <p:nvPicPr>
          <p:cNvPr id="8" name="Graphic 7">
            <a:extLst>
              <a:ext uri="{FF2B5EF4-FFF2-40B4-BE49-F238E27FC236}">
                <a16:creationId xmlns:a16="http://schemas.microsoft.com/office/drawing/2014/main" id="{0CAEAAE3-D905-44AE-974D-CE868AC6B9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90128" y="1841114"/>
            <a:ext cx="376369" cy="376369"/>
          </a:xfrm>
          <a:prstGeom prst="rect">
            <a:avLst/>
          </a:prstGeom>
        </p:spPr>
      </p:pic>
      <p:sp>
        <p:nvSpPr>
          <p:cNvPr id="10" name="TextBox 9">
            <a:extLst>
              <a:ext uri="{FF2B5EF4-FFF2-40B4-BE49-F238E27FC236}">
                <a16:creationId xmlns:a16="http://schemas.microsoft.com/office/drawing/2014/main" id="{834271CD-20B7-4EE1-ABF8-A80D2A6EB89D}"/>
              </a:ext>
            </a:extLst>
          </p:cNvPr>
          <p:cNvSpPr txBox="1"/>
          <p:nvPr/>
        </p:nvSpPr>
        <p:spPr>
          <a:xfrm>
            <a:off x="4666496" y="1893521"/>
            <a:ext cx="1568285" cy="273280"/>
          </a:xfrm>
          <a:prstGeom prst="rect">
            <a:avLst/>
          </a:prstGeom>
          <a:noFill/>
        </p:spPr>
        <p:txBody>
          <a:bodyPr wrap="square">
            <a:spAutoFit/>
          </a:bodyPr>
          <a:lstStyle/>
          <a:p>
            <a:pPr defTabSz="914367"/>
            <a:r>
              <a:rPr lang="fr-FR" sz="1176" b="1" dirty="0">
                <a:solidFill>
                  <a:srgbClr val="000000"/>
                </a:solidFill>
                <a:latin typeface="Segoe UI"/>
              </a:rPr>
              <a:t>AZ500LAB131415</a:t>
            </a:r>
          </a:p>
        </p:txBody>
      </p:sp>
      <p:pic>
        <p:nvPicPr>
          <p:cNvPr id="12" name="Graphic 11">
            <a:extLst>
              <a:ext uri="{FF2B5EF4-FFF2-40B4-BE49-F238E27FC236}">
                <a16:creationId xmlns:a16="http://schemas.microsoft.com/office/drawing/2014/main" id="{EF9882CA-4159-4A48-8A2B-DECD5ECC12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90128" y="2307192"/>
            <a:ext cx="412418" cy="412418"/>
          </a:xfrm>
          <a:prstGeom prst="rect">
            <a:avLst/>
          </a:prstGeom>
        </p:spPr>
      </p:pic>
      <p:sp>
        <p:nvSpPr>
          <p:cNvPr id="14" name="TextBox 13">
            <a:extLst>
              <a:ext uri="{FF2B5EF4-FFF2-40B4-BE49-F238E27FC236}">
                <a16:creationId xmlns:a16="http://schemas.microsoft.com/office/drawing/2014/main" id="{1612B9C1-FFAA-41A1-A77F-E31F76CF433D}"/>
              </a:ext>
            </a:extLst>
          </p:cNvPr>
          <p:cNvSpPr txBox="1"/>
          <p:nvPr/>
        </p:nvSpPr>
        <p:spPr>
          <a:xfrm>
            <a:off x="4702546" y="2343814"/>
            <a:ext cx="2688259" cy="271554"/>
          </a:xfrm>
          <a:prstGeom prst="rect">
            <a:avLst/>
          </a:prstGeom>
          <a:noFill/>
        </p:spPr>
        <p:txBody>
          <a:bodyPr wrap="square">
            <a:spAutoFit/>
          </a:bodyPr>
          <a:lstStyle/>
          <a:p>
            <a:pPr defTabSz="914367"/>
            <a:r>
              <a:rPr lang="fr-FR" sz="1176" b="1" dirty="0" err="1">
                <a:solidFill>
                  <a:srgbClr val="000000"/>
                </a:solidFill>
                <a:latin typeface="Segoe UI"/>
              </a:rPr>
              <a:t>myVnet</a:t>
            </a:r>
            <a:r>
              <a:rPr lang="fr-FR" sz="1176" b="1" dirty="0">
                <a:solidFill>
                  <a:srgbClr val="000000"/>
                </a:solidFill>
                <a:latin typeface="Segoe UI"/>
              </a:rPr>
              <a:t> </a:t>
            </a:r>
            <a:r>
              <a:rPr lang="fr-FR" sz="1176" dirty="0">
                <a:solidFill>
                  <a:srgbClr val="000000"/>
                </a:solidFill>
                <a:latin typeface="Segoe UI"/>
              </a:rPr>
              <a:t>192.168.0.0/16</a:t>
            </a:r>
          </a:p>
        </p:txBody>
      </p:sp>
      <p:sp>
        <p:nvSpPr>
          <p:cNvPr id="16" name="Rectangle 15">
            <a:extLst>
              <a:ext uri="{FF2B5EF4-FFF2-40B4-BE49-F238E27FC236}">
                <a16:creationId xmlns:a16="http://schemas.microsoft.com/office/drawing/2014/main" id="{27EA11BB-ABDE-4450-8CBF-8274ECEE9410}"/>
              </a:ext>
            </a:extLst>
          </p:cNvPr>
          <p:cNvSpPr/>
          <p:nvPr/>
        </p:nvSpPr>
        <p:spPr bwMode="auto">
          <a:xfrm>
            <a:off x="4396845" y="3040157"/>
            <a:ext cx="2140222" cy="125209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18" name="TextBox 17">
            <a:extLst>
              <a:ext uri="{FF2B5EF4-FFF2-40B4-BE49-F238E27FC236}">
                <a16:creationId xmlns:a16="http://schemas.microsoft.com/office/drawing/2014/main" id="{F07922A7-4596-4885-88EF-AD9C7F06192A}"/>
              </a:ext>
            </a:extLst>
          </p:cNvPr>
          <p:cNvSpPr txBox="1"/>
          <p:nvPr/>
        </p:nvSpPr>
        <p:spPr>
          <a:xfrm>
            <a:off x="4354157" y="2770904"/>
            <a:ext cx="2688259" cy="271554"/>
          </a:xfrm>
          <a:prstGeom prst="rect">
            <a:avLst/>
          </a:prstGeom>
          <a:noFill/>
        </p:spPr>
        <p:txBody>
          <a:bodyPr wrap="square">
            <a:spAutoFit/>
          </a:bodyPr>
          <a:lstStyle/>
          <a:p>
            <a:pPr defTabSz="914367"/>
            <a:r>
              <a:rPr lang="fr-FR" sz="1176" b="1" dirty="0" err="1">
                <a:solidFill>
                  <a:srgbClr val="000000"/>
                </a:solidFill>
                <a:latin typeface="Segoe UI"/>
              </a:rPr>
              <a:t>mySubnet</a:t>
            </a:r>
            <a:r>
              <a:rPr lang="fr-FR" sz="1176" b="1" dirty="0">
                <a:solidFill>
                  <a:srgbClr val="000000"/>
                </a:solidFill>
                <a:latin typeface="Segoe UI"/>
              </a:rPr>
              <a:t> </a:t>
            </a:r>
            <a:r>
              <a:rPr lang="fr-FR" sz="1176" dirty="0">
                <a:solidFill>
                  <a:srgbClr val="000000"/>
                </a:solidFill>
                <a:latin typeface="Segoe UI"/>
              </a:rPr>
              <a:t>192.168.1.0/24</a:t>
            </a:r>
          </a:p>
        </p:txBody>
      </p:sp>
      <p:sp>
        <p:nvSpPr>
          <p:cNvPr id="20" name="Rectangle 19">
            <a:extLst>
              <a:ext uri="{FF2B5EF4-FFF2-40B4-BE49-F238E27FC236}">
                <a16:creationId xmlns:a16="http://schemas.microsoft.com/office/drawing/2014/main" id="{012F7922-87AA-4CD2-9960-933D4F1221D1}"/>
              </a:ext>
            </a:extLst>
          </p:cNvPr>
          <p:cNvSpPr/>
          <p:nvPr/>
        </p:nvSpPr>
        <p:spPr bwMode="auto">
          <a:xfrm>
            <a:off x="4290128" y="2667776"/>
            <a:ext cx="3735737" cy="172023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pic>
        <p:nvPicPr>
          <p:cNvPr id="22" name="Graphic 21">
            <a:extLst>
              <a:ext uri="{FF2B5EF4-FFF2-40B4-BE49-F238E27FC236}">
                <a16:creationId xmlns:a16="http://schemas.microsoft.com/office/drawing/2014/main" id="{D416977E-9714-4B87-8123-5A7D793737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62468" y="3387389"/>
            <a:ext cx="403078" cy="403078"/>
          </a:xfrm>
          <a:prstGeom prst="rect">
            <a:avLst/>
          </a:prstGeom>
        </p:spPr>
      </p:pic>
      <p:sp>
        <p:nvSpPr>
          <p:cNvPr id="24" name="TextBox 23">
            <a:extLst>
              <a:ext uri="{FF2B5EF4-FFF2-40B4-BE49-F238E27FC236}">
                <a16:creationId xmlns:a16="http://schemas.microsoft.com/office/drawing/2014/main" id="{75426A96-86D8-47B2-BF98-81F7066ADAF4}"/>
              </a:ext>
            </a:extLst>
          </p:cNvPr>
          <p:cNvSpPr txBox="1"/>
          <p:nvPr/>
        </p:nvSpPr>
        <p:spPr>
          <a:xfrm>
            <a:off x="4754710" y="3787881"/>
            <a:ext cx="1322180" cy="454227"/>
          </a:xfrm>
          <a:prstGeom prst="rect">
            <a:avLst/>
          </a:prstGeom>
          <a:noFill/>
        </p:spPr>
        <p:txBody>
          <a:bodyPr wrap="square">
            <a:spAutoFit/>
          </a:bodyPr>
          <a:lstStyle/>
          <a:p>
            <a:pPr algn="ctr"/>
            <a:r>
              <a:rPr lang="fr-FR" sz="1176" b="1" dirty="0" err="1"/>
              <a:t>myVM</a:t>
            </a:r>
            <a:endParaRPr lang="fr-FR" sz="1176" b="1" dirty="0"/>
          </a:p>
          <a:p>
            <a:pPr algn="ctr"/>
            <a:r>
              <a:rPr lang="fr-FR" sz="1176" dirty="0"/>
              <a:t>192.168.1.4</a:t>
            </a:r>
            <a:endParaRPr lang="fr-FR" sz="1176" b="1" dirty="0"/>
          </a:p>
        </p:txBody>
      </p:sp>
      <p:sp>
        <p:nvSpPr>
          <p:cNvPr id="26" name="Rectangle 25">
            <a:extLst>
              <a:ext uri="{FF2B5EF4-FFF2-40B4-BE49-F238E27FC236}">
                <a16:creationId xmlns:a16="http://schemas.microsoft.com/office/drawing/2014/main" id="{9F93B81E-67BD-4430-8FAB-D003CE51BDE6}"/>
              </a:ext>
            </a:extLst>
          </p:cNvPr>
          <p:cNvSpPr/>
          <p:nvPr/>
        </p:nvSpPr>
        <p:spPr bwMode="auto">
          <a:xfrm>
            <a:off x="917864" y="2240625"/>
            <a:ext cx="10491354" cy="223127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28" name="Rectangle 27">
            <a:extLst>
              <a:ext uri="{FF2B5EF4-FFF2-40B4-BE49-F238E27FC236}">
                <a16:creationId xmlns:a16="http://schemas.microsoft.com/office/drawing/2014/main" id="{3AAC94FD-7958-42A0-8A98-1544C029D905}"/>
              </a:ext>
            </a:extLst>
          </p:cNvPr>
          <p:cNvSpPr/>
          <p:nvPr/>
        </p:nvSpPr>
        <p:spPr bwMode="auto">
          <a:xfrm>
            <a:off x="8512435" y="3056139"/>
            <a:ext cx="2761701" cy="131654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TextBox 29">
            <a:extLst>
              <a:ext uri="{FF2B5EF4-FFF2-40B4-BE49-F238E27FC236}">
                <a16:creationId xmlns:a16="http://schemas.microsoft.com/office/drawing/2014/main" id="{71079948-ADD5-4E0B-B974-B5FC50F1C108}"/>
              </a:ext>
            </a:extLst>
          </p:cNvPr>
          <p:cNvSpPr txBox="1"/>
          <p:nvPr/>
        </p:nvSpPr>
        <p:spPr>
          <a:xfrm>
            <a:off x="8512436" y="3038002"/>
            <a:ext cx="2896782" cy="454227"/>
          </a:xfrm>
          <a:prstGeom prst="rect">
            <a:avLst/>
          </a:prstGeom>
          <a:noFill/>
        </p:spPr>
        <p:txBody>
          <a:bodyPr wrap="square">
            <a:spAutoFit/>
          </a:bodyPr>
          <a:lstStyle/>
          <a:p>
            <a:pPr defTabSz="914367"/>
            <a:r>
              <a:rPr lang="fr-FR" sz="1176" b="1" dirty="0">
                <a:solidFill>
                  <a:srgbClr val="0070C0"/>
                </a:solidFill>
                <a:latin typeface="Segoe UI"/>
              </a:rPr>
              <a:t>Lab13, Exercise1, Task2, Task3, Task4, Task5</a:t>
            </a:r>
          </a:p>
        </p:txBody>
      </p:sp>
      <p:pic>
        <p:nvPicPr>
          <p:cNvPr id="32" name="Graphic 31">
            <a:extLst>
              <a:ext uri="{FF2B5EF4-FFF2-40B4-BE49-F238E27FC236}">
                <a16:creationId xmlns:a16="http://schemas.microsoft.com/office/drawing/2014/main" id="{06485926-0D24-4622-8A7F-3E2CD0745A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03452" y="3355792"/>
            <a:ext cx="432089" cy="432089"/>
          </a:xfrm>
          <a:prstGeom prst="rect">
            <a:avLst/>
          </a:prstGeom>
        </p:spPr>
      </p:pic>
      <p:sp>
        <p:nvSpPr>
          <p:cNvPr id="34" name="TextBox 33">
            <a:extLst>
              <a:ext uri="{FF2B5EF4-FFF2-40B4-BE49-F238E27FC236}">
                <a16:creationId xmlns:a16="http://schemas.microsoft.com/office/drawing/2014/main" id="{F92E6C80-D5F0-422D-9C04-8947B094BF2A}"/>
              </a:ext>
            </a:extLst>
          </p:cNvPr>
          <p:cNvSpPr txBox="1"/>
          <p:nvPr/>
        </p:nvSpPr>
        <p:spPr>
          <a:xfrm>
            <a:off x="9358407" y="3826160"/>
            <a:ext cx="1322180" cy="454227"/>
          </a:xfrm>
          <a:prstGeom prst="rect">
            <a:avLst/>
          </a:prstGeom>
          <a:noFill/>
        </p:spPr>
        <p:txBody>
          <a:bodyPr wrap="square">
            <a:spAutoFit/>
          </a:bodyPr>
          <a:lstStyle/>
          <a:p>
            <a:pPr algn="ctr"/>
            <a:r>
              <a:rPr lang="fr-FR" sz="1176" b="1" dirty="0"/>
              <a:t>Log Analytics </a:t>
            </a:r>
            <a:r>
              <a:rPr lang="fr-FR" sz="1176" b="1" dirty="0" err="1"/>
              <a:t>workspaces</a:t>
            </a:r>
            <a:endParaRPr lang="fr-FR" sz="1176" b="1" dirty="0"/>
          </a:p>
        </p:txBody>
      </p:sp>
      <p:cxnSp>
        <p:nvCxnSpPr>
          <p:cNvPr id="36" name="Straight Arrow Connector 35">
            <a:extLst>
              <a:ext uri="{FF2B5EF4-FFF2-40B4-BE49-F238E27FC236}">
                <a16:creationId xmlns:a16="http://schemas.microsoft.com/office/drawing/2014/main" id="{B575CA88-99C4-4F7C-A90B-51EF9E70374A}"/>
              </a:ext>
            </a:extLst>
          </p:cNvPr>
          <p:cNvCxnSpPr>
            <a:cxnSpLocks/>
          </p:cNvCxnSpPr>
          <p:nvPr/>
        </p:nvCxnSpPr>
        <p:spPr>
          <a:xfrm>
            <a:off x="5768385" y="3575555"/>
            <a:ext cx="3832814"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765C63C-30D0-464C-915B-B730CB57868B}"/>
              </a:ext>
            </a:extLst>
          </p:cNvPr>
          <p:cNvSpPr/>
          <p:nvPr/>
        </p:nvSpPr>
        <p:spPr bwMode="auto">
          <a:xfrm>
            <a:off x="8647517" y="4892104"/>
            <a:ext cx="2761701" cy="13318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0" name="Graphic 39">
            <a:extLst>
              <a:ext uri="{FF2B5EF4-FFF2-40B4-BE49-F238E27FC236}">
                <a16:creationId xmlns:a16="http://schemas.microsoft.com/office/drawing/2014/main" id="{14CF4924-7237-4703-A1FB-7B47F9489FF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91996" y="5284467"/>
            <a:ext cx="404040" cy="404040"/>
          </a:xfrm>
          <a:prstGeom prst="rect">
            <a:avLst/>
          </a:prstGeom>
        </p:spPr>
      </p:pic>
      <p:sp>
        <p:nvSpPr>
          <p:cNvPr id="41" name="TextBox 40">
            <a:extLst>
              <a:ext uri="{FF2B5EF4-FFF2-40B4-BE49-F238E27FC236}">
                <a16:creationId xmlns:a16="http://schemas.microsoft.com/office/drawing/2014/main" id="{743830DC-5FBF-40B2-B8CC-6FDD7BC57D2B}"/>
              </a:ext>
            </a:extLst>
          </p:cNvPr>
          <p:cNvSpPr txBox="1"/>
          <p:nvPr/>
        </p:nvSpPr>
        <p:spPr>
          <a:xfrm>
            <a:off x="9166554" y="5771721"/>
            <a:ext cx="1723626" cy="273280"/>
          </a:xfrm>
          <a:prstGeom prst="rect">
            <a:avLst/>
          </a:prstGeom>
          <a:noFill/>
        </p:spPr>
        <p:txBody>
          <a:bodyPr wrap="square">
            <a:spAutoFit/>
          </a:bodyPr>
          <a:lstStyle/>
          <a:p>
            <a:pPr algn="ctr"/>
            <a:r>
              <a:rPr lang="fr-FR" sz="1176" b="1" dirty="0"/>
              <a:t>Azure Security Center</a:t>
            </a:r>
          </a:p>
        </p:txBody>
      </p:sp>
      <p:cxnSp>
        <p:nvCxnSpPr>
          <p:cNvPr id="47" name="Straight Arrow Connector 46">
            <a:extLst>
              <a:ext uri="{FF2B5EF4-FFF2-40B4-BE49-F238E27FC236}">
                <a16:creationId xmlns:a16="http://schemas.microsoft.com/office/drawing/2014/main" id="{2DE26CB7-A60F-4D15-AA5A-A9760A7638CF}"/>
              </a:ext>
            </a:extLst>
          </p:cNvPr>
          <p:cNvCxnSpPr>
            <a:cxnSpLocks/>
            <a:endCxn id="34" idx="2"/>
          </p:cNvCxnSpPr>
          <p:nvPr/>
        </p:nvCxnSpPr>
        <p:spPr>
          <a:xfrm flipV="1">
            <a:off x="10019497" y="4280387"/>
            <a:ext cx="0" cy="90781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311C803-7832-4624-A8A3-5A44CD82B8E0}"/>
              </a:ext>
            </a:extLst>
          </p:cNvPr>
          <p:cNvSpPr/>
          <p:nvPr/>
        </p:nvSpPr>
        <p:spPr bwMode="auto">
          <a:xfrm>
            <a:off x="4143268" y="4913209"/>
            <a:ext cx="2761701" cy="13318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TextBox 48">
            <a:extLst>
              <a:ext uri="{FF2B5EF4-FFF2-40B4-BE49-F238E27FC236}">
                <a16:creationId xmlns:a16="http://schemas.microsoft.com/office/drawing/2014/main" id="{A1A4A3A4-AFCE-41E7-A53D-AF72EF120757}"/>
              </a:ext>
            </a:extLst>
          </p:cNvPr>
          <p:cNvSpPr txBox="1"/>
          <p:nvPr/>
        </p:nvSpPr>
        <p:spPr>
          <a:xfrm>
            <a:off x="4075727" y="4903463"/>
            <a:ext cx="2896782" cy="454227"/>
          </a:xfrm>
          <a:prstGeom prst="rect">
            <a:avLst/>
          </a:prstGeom>
          <a:noFill/>
        </p:spPr>
        <p:txBody>
          <a:bodyPr wrap="square">
            <a:spAutoFit/>
          </a:bodyPr>
          <a:lstStyle/>
          <a:p>
            <a:pPr defTabSz="914367"/>
            <a:r>
              <a:rPr lang="fr-FR" sz="1176" b="1" dirty="0">
                <a:solidFill>
                  <a:srgbClr val="0070C0"/>
                </a:solidFill>
                <a:latin typeface="Segoe UI"/>
              </a:rPr>
              <a:t>Lab15, Exercise1, Task1, Task2, Task3, Task5, Task6</a:t>
            </a:r>
          </a:p>
        </p:txBody>
      </p:sp>
      <p:sp>
        <p:nvSpPr>
          <p:cNvPr id="51" name="TextBox 50">
            <a:extLst>
              <a:ext uri="{FF2B5EF4-FFF2-40B4-BE49-F238E27FC236}">
                <a16:creationId xmlns:a16="http://schemas.microsoft.com/office/drawing/2014/main" id="{FB57DF56-9AC1-4BE5-93C6-7D6F37B47D0F}"/>
              </a:ext>
            </a:extLst>
          </p:cNvPr>
          <p:cNvSpPr txBox="1"/>
          <p:nvPr/>
        </p:nvSpPr>
        <p:spPr>
          <a:xfrm>
            <a:off x="4662305" y="5792826"/>
            <a:ext cx="1723626" cy="273280"/>
          </a:xfrm>
          <a:prstGeom prst="rect">
            <a:avLst/>
          </a:prstGeom>
          <a:noFill/>
        </p:spPr>
        <p:txBody>
          <a:bodyPr wrap="square">
            <a:spAutoFit/>
          </a:bodyPr>
          <a:lstStyle/>
          <a:p>
            <a:pPr algn="ctr"/>
            <a:r>
              <a:rPr lang="fr-FR" sz="1176" b="1" dirty="0"/>
              <a:t>Azure Sentinel</a:t>
            </a:r>
          </a:p>
        </p:txBody>
      </p:sp>
      <p:pic>
        <p:nvPicPr>
          <p:cNvPr id="53" name="Graphic 52">
            <a:extLst>
              <a:ext uri="{FF2B5EF4-FFF2-40B4-BE49-F238E27FC236}">
                <a16:creationId xmlns:a16="http://schemas.microsoft.com/office/drawing/2014/main" id="{8E6E93BE-6E26-49D9-970E-27C0EEDC350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08077" y="5315837"/>
            <a:ext cx="432081" cy="432081"/>
          </a:xfrm>
          <a:prstGeom prst="rect">
            <a:avLst/>
          </a:prstGeom>
        </p:spPr>
      </p:pic>
      <p:sp>
        <p:nvSpPr>
          <p:cNvPr id="38" name="TextBox 37">
            <a:extLst>
              <a:ext uri="{FF2B5EF4-FFF2-40B4-BE49-F238E27FC236}">
                <a16:creationId xmlns:a16="http://schemas.microsoft.com/office/drawing/2014/main" id="{ACD6CBD9-09DC-45CD-8545-64E682A734C4}"/>
              </a:ext>
            </a:extLst>
          </p:cNvPr>
          <p:cNvSpPr txBox="1"/>
          <p:nvPr/>
        </p:nvSpPr>
        <p:spPr>
          <a:xfrm>
            <a:off x="8579976" y="4882358"/>
            <a:ext cx="2896782" cy="273280"/>
          </a:xfrm>
          <a:prstGeom prst="rect">
            <a:avLst/>
          </a:prstGeom>
          <a:noFill/>
        </p:spPr>
        <p:txBody>
          <a:bodyPr wrap="square">
            <a:spAutoFit/>
          </a:bodyPr>
          <a:lstStyle/>
          <a:p>
            <a:pPr defTabSz="914367"/>
            <a:r>
              <a:rPr lang="fr-FR" sz="1176" b="1" dirty="0">
                <a:solidFill>
                  <a:srgbClr val="0070C0"/>
                </a:solidFill>
                <a:latin typeface="Segoe UI"/>
              </a:rPr>
              <a:t>Lab14, Exercise1, Task1, Task2, Task3</a:t>
            </a:r>
          </a:p>
        </p:txBody>
      </p:sp>
      <p:cxnSp>
        <p:nvCxnSpPr>
          <p:cNvPr id="57" name="Straight Arrow Connector 56">
            <a:extLst>
              <a:ext uri="{FF2B5EF4-FFF2-40B4-BE49-F238E27FC236}">
                <a16:creationId xmlns:a16="http://schemas.microsoft.com/office/drawing/2014/main" id="{EB77BE85-D6F7-4087-A1FF-AA534A5F6321}"/>
              </a:ext>
            </a:extLst>
          </p:cNvPr>
          <p:cNvCxnSpPr/>
          <p:nvPr/>
        </p:nvCxnSpPr>
        <p:spPr>
          <a:xfrm>
            <a:off x="5768385" y="5465618"/>
            <a:ext cx="402361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AFDBDD51-4FE9-496E-ACC3-5CB8F7A36CB6}"/>
              </a:ext>
            </a:extLst>
          </p:cNvPr>
          <p:cNvSpPr/>
          <p:nvPr/>
        </p:nvSpPr>
        <p:spPr bwMode="auto">
          <a:xfrm>
            <a:off x="1185387" y="3086512"/>
            <a:ext cx="2761701" cy="13318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TextBox 62">
            <a:extLst>
              <a:ext uri="{FF2B5EF4-FFF2-40B4-BE49-F238E27FC236}">
                <a16:creationId xmlns:a16="http://schemas.microsoft.com/office/drawing/2014/main" id="{D8097954-F2FD-4307-BF43-10B16C4A39AA}"/>
              </a:ext>
            </a:extLst>
          </p:cNvPr>
          <p:cNvSpPr txBox="1"/>
          <p:nvPr/>
        </p:nvSpPr>
        <p:spPr>
          <a:xfrm>
            <a:off x="1117846" y="3076766"/>
            <a:ext cx="2896782" cy="273280"/>
          </a:xfrm>
          <a:prstGeom prst="rect">
            <a:avLst/>
          </a:prstGeom>
          <a:noFill/>
        </p:spPr>
        <p:txBody>
          <a:bodyPr wrap="square">
            <a:spAutoFit/>
          </a:bodyPr>
          <a:lstStyle/>
          <a:p>
            <a:pPr defTabSz="914367"/>
            <a:r>
              <a:rPr lang="fr-FR" sz="1176" b="1" dirty="0">
                <a:solidFill>
                  <a:srgbClr val="0070C0"/>
                </a:solidFill>
                <a:latin typeface="Segoe UI"/>
              </a:rPr>
              <a:t>Lab15, Exercise1, Task4</a:t>
            </a:r>
          </a:p>
        </p:txBody>
      </p:sp>
      <p:pic>
        <p:nvPicPr>
          <p:cNvPr id="64" name="Graphic 63">
            <a:extLst>
              <a:ext uri="{FF2B5EF4-FFF2-40B4-BE49-F238E27FC236}">
                <a16:creationId xmlns:a16="http://schemas.microsoft.com/office/drawing/2014/main" id="{E88C7FE0-2A55-4320-BB62-45949FCFE01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98483" y="3624621"/>
            <a:ext cx="403078" cy="403078"/>
          </a:xfrm>
          <a:prstGeom prst="rect">
            <a:avLst/>
          </a:prstGeom>
        </p:spPr>
      </p:pic>
      <p:sp>
        <p:nvSpPr>
          <p:cNvPr id="65" name="TextBox 64">
            <a:extLst>
              <a:ext uri="{FF2B5EF4-FFF2-40B4-BE49-F238E27FC236}">
                <a16:creationId xmlns:a16="http://schemas.microsoft.com/office/drawing/2014/main" id="{B8AC6D6E-B5FF-4EA4-8F77-2357B603BF75}"/>
              </a:ext>
            </a:extLst>
          </p:cNvPr>
          <p:cNvSpPr txBox="1"/>
          <p:nvPr/>
        </p:nvSpPr>
        <p:spPr>
          <a:xfrm>
            <a:off x="1433675" y="3996296"/>
            <a:ext cx="2052411" cy="273280"/>
          </a:xfrm>
          <a:prstGeom prst="rect">
            <a:avLst/>
          </a:prstGeom>
          <a:noFill/>
        </p:spPr>
        <p:txBody>
          <a:bodyPr wrap="square">
            <a:spAutoFit/>
          </a:bodyPr>
          <a:lstStyle/>
          <a:p>
            <a:pPr algn="ctr"/>
            <a:r>
              <a:rPr lang="fr-FR" sz="1176" b="1" dirty="0"/>
              <a:t>Change-Incident-</a:t>
            </a:r>
            <a:r>
              <a:rPr lang="fr-FR" sz="1176" b="1" dirty="0" err="1"/>
              <a:t>Severity</a:t>
            </a:r>
            <a:endParaRPr lang="fr-FR" sz="1176" b="1" dirty="0"/>
          </a:p>
        </p:txBody>
      </p:sp>
      <p:cxnSp>
        <p:nvCxnSpPr>
          <p:cNvPr id="67" name="Straight Arrow Connector 66">
            <a:extLst>
              <a:ext uri="{FF2B5EF4-FFF2-40B4-BE49-F238E27FC236}">
                <a16:creationId xmlns:a16="http://schemas.microsoft.com/office/drawing/2014/main" id="{967577BF-30A4-4B05-9A20-FFBC00C75C08}"/>
              </a:ext>
            </a:extLst>
          </p:cNvPr>
          <p:cNvCxnSpPr>
            <a:cxnSpLocks/>
            <a:endCxn id="65" idx="2"/>
          </p:cNvCxnSpPr>
          <p:nvPr/>
        </p:nvCxnSpPr>
        <p:spPr>
          <a:xfrm flipH="1" flipV="1">
            <a:off x="2459881" y="4269576"/>
            <a:ext cx="2819969" cy="120704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93704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90E52-E98F-4632-BA33-4AF3E495FBA6}"/>
              </a:ext>
            </a:extLst>
          </p:cNvPr>
          <p:cNvSpPr>
            <a:spLocks noGrp="1"/>
          </p:cNvSpPr>
          <p:nvPr>
            <p:ph type="title"/>
          </p:nvPr>
        </p:nvSpPr>
        <p:spPr/>
        <p:txBody>
          <a:bodyPr/>
          <a:lstStyle/>
          <a:p>
            <a:r>
              <a:rPr lang="en-US" dirty="0"/>
              <a:t>Microsoft Cloud Workshops (Optional)</a:t>
            </a:r>
          </a:p>
        </p:txBody>
      </p:sp>
      <p:sp>
        <p:nvSpPr>
          <p:cNvPr id="6" name="Rectangle 5">
            <a:extLst>
              <a:ext uri="{FF2B5EF4-FFF2-40B4-BE49-F238E27FC236}">
                <a16:creationId xmlns:a16="http://schemas.microsoft.com/office/drawing/2014/main" id="{0DC839E7-B4C7-4A0E-80A8-E54E99D58442}"/>
              </a:ext>
            </a:extLst>
          </p:cNvPr>
          <p:cNvSpPr/>
          <p:nvPr/>
        </p:nvSpPr>
        <p:spPr bwMode="auto">
          <a:xfrm>
            <a:off x="552790" y="1332228"/>
            <a:ext cx="5157079" cy="114000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Intelligent Cloud Architect Bootcamps</a:t>
            </a:r>
          </a:p>
        </p:txBody>
      </p:sp>
      <p:sp>
        <p:nvSpPr>
          <p:cNvPr id="10" name="Rectangle 9">
            <a:extLst>
              <a:ext uri="{FF2B5EF4-FFF2-40B4-BE49-F238E27FC236}">
                <a16:creationId xmlns:a16="http://schemas.microsoft.com/office/drawing/2014/main" id="{460FA4C0-B359-41B7-9183-B3CBA13AD67B}"/>
              </a:ext>
            </a:extLst>
          </p:cNvPr>
          <p:cNvSpPr/>
          <p:nvPr/>
        </p:nvSpPr>
        <p:spPr bwMode="auto">
          <a:xfrm>
            <a:off x="552790" y="2749589"/>
            <a:ext cx="5157079" cy="114000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Packaged white board design sessions with step-by-step instructions and solutions</a:t>
            </a:r>
          </a:p>
        </p:txBody>
      </p:sp>
      <p:sp>
        <p:nvSpPr>
          <p:cNvPr id="12" name="Rectangle 11">
            <a:extLst>
              <a:ext uri="{FF2B5EF4-FFF2-40B4-BE49-F238E27FC236}">
                <a16:creationId xmlns:a16="http://schemas.microsoft.com/office/drawing/2014/main" id="{5AB1596C-16F6-4160-9D39-029A30E6C1EE}"/>
              </a:ext>
            </a:extLst>
          </p:cNvPr>
          <p:cNvSpPr/>
          <p:nvPr/>
        </p:nvSpPr>
        <p:spPr bwMode="auto">
          <a:xfrm>
            <a:off x="552790" y="4170172"/>
            <a:ext cx="5157079" cy="114000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For individuals or small groups</a:t>
            </a:r>
          </a:p>
        </p:txBody>
      </p:sp>
      <p:graphicFrame>
        <p:nvGraphicFramePr>
          <p:cNvPr id="4" name="Object 3" descr="Screenshot of the Microsoft Cloud Workshop library page.">
            <a:extLst>
              <a:ext uri="{FF2B5EF4-FFF2-40B4-BE49-F238E27FC236}">
                <a16:creationId xmlns:a16="http://schemas.microsoft.com/office/drawing/2014/main" id="{8567376E-1F9C-4C28-A6D1-B01EF555E9C2}"/>
              </a:ext>
            </a:extLst>
          </p:cNvPr>
          <p:cNvGraphicFramePr>
            <a:graphicFrameLocks noChangeAspect="1"/>
          </p:cNvGraphicFramePr>
          <p:nvPr>
            <p:extLst>
              <p:ext uri="{D42A27DB-BD31-4B8C-83A1-F6EECF244321}">
                <p14:modId xmlns:p14="http://schemas.microsoft.com/office/powerpoint/2010/main" val="1790065471"/>
              </p:ext>
            </p:extLst>
          </p:nvPr>
        </p:nvGraphicFramePr>
        <p:xfrm>
          <a:off x="6041389" y="1603938"/>
          <a:ext cx="5783698" cy="3650123"/>
        </p:xfrm>
        <a:graphic>
          <a:graphicData uri="http://schemas.openxmlformats.org/presentationml/2006/ole">
            <mc:AlternateContent xmlns:mc="http://schemas.openxmlformats.org/markup-compatibility/2006">
              <mc:Choice xmlns:v="urn:schemas-microsoft-com:vml" Requires="v">
                <p:oleObj spid="_x0000_s1025" name="Bitmap Image" r:id="rId4" imgW="7410600" imgH="4676760" progId="Paint.Picture">
                  <p:embed/>
                </p:oleObj>
              </mc:Choice>
              <mc:Fallback>
                <p:oleObj name="Bitmap Image" r:id="rId4" imgW="7410600" imgH="4676760" progId="Paint.Picture">
                  <p:embed/>
                  <p:pic>
                    <p:nvPicPr>
                      <p:cNvPr id="4" name="Object 3" descr="Screenshot of the Microsoft Cloud Workshop library page.">
                        <a:extLst>
                          <a:ext uri="{FF2B5EF4-FFF2-40B4-BE49-F238E27FC236}">
                            <a16:creationId xmlns:a16="http://schemas.microsoft.com/office/drawing/2014/main" id="{8567376E-1F9C-4C28-A6D1-B01EF555E9C2}"/>
                          </a:ext>
                        </a:extLst>
                      </p:cNvPr>
                      <p:cNvPicPr/>
                      <p:nvPr/>
                    </p:nvPicPr>
                    <p:blipFill>
                      <a:blip r:embed="rId5"/>
                      <a:stretch>
                        <a:fillRect/>
                      </a:stretch>
                    </p:blipFill>
                    <p:spPr>
                      <a:xfrm>
                        <a:off x="6041389" y="1603938"/>
                        <a:ext cx="5783698" cy="3650123"/>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8C02CC4B-2254-4F01-81DA-81A78774B086}"/>
              </a:ext>
              <a:ext uri="{C183D7F6-B498-43B3-948B-1728B52AA6E4}">
                <adec:decorative xmlns:adec="http://schemas.microsoft.com/office/drawing/2017/decorative" val="1"/>
              </a:ext>
            </a:extLst>
          </p:cNvPr>
          <p:cNvSpPr/>
          <p:nvPr/>
        </p:nvSpPr>
        <p:spPr bwMode="auto">
          <a:xfrm>
            <a:off x="5915608" y="1332228"/>
            <a:ext cx="6078693" cy="4004888"/>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02090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8323-D19C-4FC2-9804-CD1FB547273C}"/>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23144989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Azure Monitor</a:t>
            </a:r>
            <a:r>
              <a:rPr lang="en-US" dirty="0"/>
              <a:t> Architecture</a:t>
            </a:r>
          </a:p>
        </p:txBody>
      </p:sp>
      <p:pic>
        <p:nvPicPr>
          <p:cNvPr id="4" name="Picture 3" descr="Azure Monitor connected sources are creating metrics and logs. The collected data is used for insights, visualization, analysis, response and integration. ">
            <a:extLst>
              <a:ext uri="{FF2B5EF4-FFF2-40B4-BE49-F238E27FC236}">
                <a16:creationId xmlns:a16="http://schemas.microsoft.com/office/drawing/2014/main" id="{867C60EE-8DBC-4F5C-96EF-EF7FFFDD8834}"/>
              </a:ext>
              <a:ext uri="{C183D7F6-B498-43B3-948B-1728B52AA6E4}">
                <adec:decorative xmlns:adec="http://schemas.microsoft.com/office/drawing/2017/decorative" val="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399593" y="2166051"/>
            <a:ext cx="8724122" cy="4290135"/>
          </a:xfrm>
          <a:prstGeom prst="rect">
            <a:avLst/>
          </a:prstGeom>
          <a:ln w="38100">
            <a:noFill/>
          </a:ln>
        </p:spPr>
      </p:pic>
      <p:sp>
        <p:nvSpPr>
          <p:cNvPr id="2" name="Text Placeholder 3">
            <a:extLst>
              <a:ext uri="{FF2B5EF4-FFF2-40B4-BE49-F238E27FC236}">
                <a16:creationId xmlns:a16="http://schemas.microsoft.com/office/drawing/2014/main" id="{FA5ABB2F-FC9D-4C68-B984-A28DBAF7A62C}"/>
              </a:ext>
            </a:extLst>
          </p:cNvPr>
          <p:cNvSpPr txBox="1">
            <a:spLocks/>
          </p:cNvSpPr>
          <p:nvPr/>
        </p:nvSpPr>
        <p:spPr>
          <a:xfrm>
            <a:off x="0" y="1069869"/>
            <a:ext cx="12192000" cy="914400"/>
          </a:xfrm>
          <a:prstGeom prst="rect">
            <a:avLst/>
          </a:prstGeom>
          <a:solidFill>
            <a:schemeClr val="accent1">
              <a:lumMod val="50000"/>
            </a:schemeClr>
          </a:solidFill>
        </p:spPr>
        <p:style>
          <a:lnRef idx="0">
            <a:scrgbClr r="0" g="0" b="0"/>
          </a:lnRef>
          <a:fillRef idx="0">
            <a:scrgbClr r="0" g="0" b="0"/>
          </a:fillRef>
          <a:effectRef idx="0">
            <a:scrgbClr r="0" g="0" b="0"/>
          </a:effectRef>
          <a:fontRef idx="major"/>
        </p:style>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31863"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Azure Monitor offers a consolidated pipeline for routing any of your monitoring data into a SIEM tool – Security Center</a:t>
            </a:r>
          </a:p>
        </p:txBody>
      </p:sp>
      <p:sp>
        <p:nvSpPr>
          <p:cNvPr id="6" name="Rectangle 5">
            <a:extLst>
              <a:ext uri="{FF2B5EF4-FFF2-40B4-BE49-F238E27FC236}">
                <a16:creationId xmlns:a16="http://schemas.microsoft.com/office/drawing/2014/main" id="{BEA261E6-F385-4A57-952A-6AE22D8BD3C2}"/>
              </a:ext>
              <a:ext uri="{C183D7F6-B498-43B3-948B-1728B52AA6E4}">
                <adec:decorative xmlns:adec="http://schemas.microsoft.com/office/drawing/2017/decorative" val="1"/>
              </a:ext>
            </a:extLst>
          </p:cNvPr>
          <p:cNvSpPr/>
          <p:nvPr/>
        </p:nvSpPr>
        <p:spPr bwMode="auto">
          <a:xfrm>
            <a:off x="442127" y="2069960"/>
            <a:ext cx="11465170" cy="4551129"/>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40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D0E7-D372-4B3A-ACD4-E350C2EE142F}"/>
              </a:ext>
            </a:extLst>
          </p:cNvPr>
          <p:cNvSpPr>
            <a:spLocks noGrp="1"/>
          </p:cNvSpPr>
          <p:nvPr>
            <p:ph type="title"/>
          </p:nvPr>
        </p:nvSpPr>
        <p:spPr/>
        <p:txBody>
          <a:bodyPr/>
          <a:lstStyle/>
          <a:p>
            <a:r>
              <a:rPr lang="en-US" dirty="0"/>
              <a:t>Metrics and Logs</a:t>
            </a:r>
          </a:p>
        </p:txBody>
      </p:sp>
      <p:pic>
        <p:nvPicPr>
          <p:cNvPr id="6" name="Picture 5" descr="Metrics are generating charts for analysis. ">
            <a:extLst>
              <a:ext uri="{FF2B5EF4-FFF2-40B4-BE49-F238E27FC236}">
                <a16:creationId xmlns:a16="http://schemas.microsoft.com/office/drawing/2014/main" id="{B7BA706D-8DE7-4A88-8C52-D3364001C6CA}"/>
              </a:ext>
            </a:extLst>
          </p:cNvPr>
          <p:cNvPicPr>
            <a:picLocks noChangeAspect="1"/>
          </p:cNvPicPr>
          <p:nvPr/>
        </p:nvPicPr>
        <p:blipFill>
          <a:blip r:embed="rId3"/>
          <a:stretch>
            <a:fillRect/>
          </a:stretch>
        </p:blipFill>
        <p:spPr>
          <a:xfrm>
            <a:off x="810275" y="1630511"/>
            <a:ext cx="4848225" cy="1926824"/>
          </a:xfrm>
          <a:prstGeom prst="rect">
            <a:avLst/>
          </a:prstGeom>
        </p:spPr>
      </p:pic>
      <p:pic>
        <p:nvPicPr>
          <p:cNvPr id="7" name="Picture 6" descr="Logs are generating a table for analysis.">
            <a:extLst>
              <a:ext uri="{FF2B5EF4-FFF2-40B4-BE49-F238E27FC236}">
                <a16:creationId xmlns:a16="http://schemas.microsoft.com/office/drawing/2014/main" id="{DC0BB958-939E-4A82-925C-C5D2AAF91989}"/>
              </a:ext>
            </a:extLst>
          </p:cNvPr>
          <p:cNvPicPr>
            <a:picLocks noChangeAspect="1"/>
          </p:cNvPicPr>
          <p:nvPr/>
        </p:nvPicPr>
        <p:blipFill>
          <a:blip r:embed="rId4"/>
          <a:stretch>
            <a:fillRect/>
          </a:stretch>
        </p:blipFill>
        <p:spPr>
          <a:xfrm>
            <a:off x="6195451" y="1630511"/>
            <a:ext cx="5066540" cy="1818758"/>
          </a:xfrm>
          <a:prstGeom prst="rect">
            <a:avLst/>
          </a:prstGeom>
        </p:spPr>
      </p:pic>
      <p:cxnSp>
        <p:nvCxnSpPr>
          <p:cNvPr id="10" name="Straight Connector 9">
            <a:extLst>
              <a:ext uri="{FF2B5EF4-FFF2-40B4-BE49-F238E27FC236}">
                <a16:creationId xmlns:a16="http://schemas.microsoft.com/office/drawing/2014/main" id="{F9E3EF93-0300-45BD-AF98-3815FA263BAA}"/>
              </a:ext>
              <a:ext uri="{C183D7F6-B498-43B3-948B-1728B52AA6E4}">
                <adec:decorative xmlns:adec="http://schemas.microsoft.com/office/drawing/2017/decorative" val="1"/>
              </a:ext>
            </a:extLst>
          </p:cNvPr>
          <p:cNvCxnSpPr>
            <a:cxnSpLocks/>
          </p:cNvCxnSpPr>
          <p:nvPr/>
        </p:nvCxnSpPr>
        <p:spPr>
          <a:xfrm>
            <a:off x="5926975" y="1544269"/>
            <a:ext cx="0" cy="2013066"/>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AB3A5E-77DA-43B7-9713-D99DE6FE1B06}"/>
              </a:ext>
            </a:extLst>
          </p:cNvPr>
          <p:cNvSpPr/>
          <p:nvPr/>
        </p:nvSpPr>
        <p:spPr>
          <a:xfrm>
            <a:off x="588263" y="4217438"/>
            <a:ext cx="5299189" cy="227666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Metrics are numerical values that describe some aspect of a system at a point in time </a:t>
            </a:r>
          </a:p>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They are lightweight and capable of supporting near real-time scenarios</a:t>
            </a:r>
          </a:p>
        </p:txBody>
      </p:sp>
      <p:sp>
        <p:nvSpPr>
          <p:cNvPr id="5" name="Rectangle 4">
            <a:extLst>
              <a:ext uri="{FF2B5EF4-FFF2-40B4-BE49-F238E27FC236}">
                <a16:creationId xmlns:a16="http://schemas.microsoft.com/office/drawing/2014/main" id="{F681698F-B3CC-4FEC-AF3B-32CD71C59CCB}"/>
              </a:ext>
            </a:extLst>
          </p:cNvPr>
          <p:cNvSpPr/>
          <p:nvPr/>
        </p:nvSpPr>
        <p:spPr>
          <a:xfrm>
            <a:off x="6064816" y="4217437"/>
            <a:ext cx="5299189" cy="227666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Logs contain different kinds of data organized into records with different sets of properties for each type</a:t>
            </a:r>
          </a:p>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Telemetry (events, traces) and performance data can be combined for analysis</a:t>
            </a:r>
          </a:p>
        </p:txBody>
      </p:sp>
      <p:sp>
        <p:nvSpPr>
          <p:cNvPr id="14" name="Rectangle 13">
            <a:extLst>
              <a:ext uri="{FF2B5EF4-FFF2-40B4-BE49-F238E27FC236}">
                <a16:creationId xmlns:a16="http://schemas.microsoft.com/office/drawing/2014/main" id="{C2318A26-ACF5-499C-BCD5-403E693F7AB0}"/>
              </a:ext>
              <a:ext uri="{C183D7F6-B498-43B3-948B-1728B52AA6E4}">
                <adec:decorative xmlns:adec="http://schemas.microsoft.com/office/drawing/2017/decorative" val="1"/>
              </a:ext>
            </a:extLst>
          </p:cNvPr>
          <p:cNvSpPr/>
          <p:nvPr/>
        </p:nvSpPr>
        <p:spPr bwMode="auto">
          <a:xfrm>
            <a:off x="588263" y="1153436"/>
            <a:ext cx="10793462" cy="2756092"/>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325568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a:t>Log Analytics</a:t>
            </a:r>
            <a:endParaRPr lang="en-US" dirty="0"/>
          </a:p>
        </p:txBody>
      </p:sp>
      <p:pic>
        <p:nvPicPr>
          <p:cNvPr id="4" name="Picture 3" descr="Screenshot that depicts how Azure Log Analytics works at a high level.">
            <a:extLst>
              <a:ext uri="{FF2B5EF4-FFF2-40B4-BE49-F238E27FC236}">
                <a16:creationId xmlns:a16="http://schemas.microsoft.com/office/drawing/2014/main" id="{1D6823EF-1C21-432B-9CCC-7C8C1549B096}"/>
              </a:ext>
            </a:extLst>
          </p:cNvPr>
          <p:cNvPicPr/>
          <p:nvPr/>
        </p:nvPicPr>
        <p:blipFill>
          <a:blip r:embed="rId3">
            <a:extLst>
              <a:ext uri="{28A0092B-C50C-407E-A947-70E740481C1C}">
                <a14:useLocalDpi xmlns:a14="http://schemas.microsoft.com/office/drawing/2010/main" val="0"/>
              </a:ext>
            </a:extLst>
          </a:blip>
          <a:stretch>
            <a:fillRect/>
          </a:stretch>
        </p:blipFill>
        <p:spPr>
          <a:xfrm>
            <a:off x="1371264" y="2516240"/>
            <a:ext cx="9601535" cy="3790427"/>
          </a:xfrm>
          <a:prstGeom prst="rect">
            <a:avLst/>
          </a:prstGeom>
        </p:spPr>
      </p:pic>
      <p:sp>
        <p:nvSpPr>
          <p:cNvPr id="3" name="Text Placeholder 3">
            <a:extLst>
              <a:ext uri="{FF2B5EF4-FFF2-40B4-BE49-F238E27FC236}">
                <a16:creationId xmlns:a16="http://schemas.microsoft.com/office/drawing/2014/main" id="{8288C00F-5915-4B12-B0BD-BD12CDB94202}"/>
              </a:ext>
            </a:extLst>
          </p:cNvPr>
          <p:cNvSpPr txBox="1">
            <a:spLocks/>
          </p:cNvSpPr>
          <p:nvPr/>
        </p:nvSpPr>
        <p:spPr>
          <a:xfrm>
            <a:off x="0" y="1069869"/>
            <a:ext cx="12192000" cy="914400"/>
          </a:xfrm>
          <a:prstGeom prst="rect">
            <a:avLst/>
          </a:prstGeom>
          <a:solidFill>
            <a:schemeClr val="accent1">
              <a:lumMod val="50000"/>
            </a:schemeClr>
          </a:solidFill>
        </p:spPr>
        <p:style>
          <a:lnRef idx="0">
            <a:scrgbClr r="0" g="0" b="0"/>
          </a:lnRef>
          <a:fillRef idx="0">
            <a:scrgbClr r="0" g="0" b="0"/>
          </a:fillRef>
          <a:effectRef idx="0">
            <a:scrgbClr r="0" g="0" b="0"/>
          </a:effectRef>
          <a:fontRef idx="major"/>
        </p:style>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31863"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Collect and analyze resource data (cloud and on-premises) - write log queries and interactively analyze their results.   </a:t>
            </a:r>
          </a:p>
        </p:txBody>
      </p:sp>
      <p:sp>
        <p:nvSpPr>
          <p:cNvPr id="6" name="Rectangle 5">
            <a:extLst>
              <a:ext uri="{FF2B5EF4-FFF2-40B4-BE49-F238E27FC236}">
                <a16:creationId xmlns:a16="http://schemas.microsoft.com/office/drawing/2014/main" id="{1A4772E1-49D5-47AE-988A-9F239CDBE85F}"/>
              </a:ext>
              <a:ext uri="{C183D7F6-B498-43B3-948B-1728B52AA6E4}">
                <adec:decorative xmlns:adec="http://schemas.microsoft.com/office/drawing/2017/decorative" val="1"/>
              </a:ext>
            </a:extLst>
          </p:cNvPr>
          <p:cNvSpPr/>
          <p:nvPr/>
        </p:nvSpPr>
        <p:spPr bwMode="auto">
          <a:xfrm>
            <a:off x="442127" y="2069960"/>
            <a:ext cx="11465170" cy="4551129"/>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1331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Connected Sources</a:t>
            </a:r>
          </a:p>
        </p:txBody>
      </p:sp>
      <p:pic>
        <p:nvPicPr>
          <p:cNvPr id="4" name="Picture 3" descr="Diagram showing who Connected Sources flow data to the Log Analytics service. The flow and steps in the graphic are numbered 1 -5, and are described in the content.">
            <a:extLst>
              <a:ext uri="{FF2B5EF4-FFF2-40B4-BE49-F238E27FC236}">
                <a16:creationId xmlns:a16="http://schemas.microsoft.com/office/drawing/2014/main" id="{78290FED-D675-4F53-BEE1-F0ED70EC3AC4}"/>
              </a:ext>
            </a:extLst>
          </p:cNvPr>
          <p:cNvPicPr/>
          <p:nvPr/>
        </p:nvPicPr>
        <p:blipFill>
          <a:blip r:embed="rId3"/>
          <a:stretch>
            <a:fillRect/>
          </a:stretch>
        </p:blipFill>
        <p:spPr>
          <a:xfrm>
            <a:off x="1816277" y="1458667"/>
            <a:ext cx="8416212" cy="3229838"/>
          </a:xfrm>
          <a:prstGeom prst="rect">
            <a:avLst/>
          </a:prstGeom>
        </p:spPr>
      </p:pic>
      <p:sp>
        <p:nvSpPr>
          <p:cNvPr id="6" name="Rectangle 5">
            <a:extLst>
              <a:ext uri="{FF2B5EF4-FFF2-40B4-BE49-F238E27FC236}">
                <a16:creationId xmlns:a16="http://schemas.microsoft.com/office/drawing/2014/main" id="{EDB1FF1B-7B5F-49DE-838C-395CAC39D5AC}"/>
              </a:ext>
            </a:extLst>
          </p:cNvPr>
          <p:cNvSpPr/>
          <p:nvPr/>
        </p:nvSpPr>
        <p:spPr>
          <a:xfrm>
            <a:off x="588263" y="5056569"/>
            <a:ext cx="5299189" cy="119494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Connected Sources generate data</a:t>
            </a:r>
          </a:p>
        </p:txBody>
      </p:sp>
      <p:sp>
        <p:nvSpPr>
          <p:cNvPr id="8" name="Rectangle 7">
            <a:extLst>
              <a:ext uri="{FF2B5EF4-FFF2-40B4-BE49-F238E27FC236}">
                <a16:creationId xmlns:a16="http://schemas.microsoft.com/office/drawing/2014/main" id="{DD3B02F6-2757-4ED6-BB62-11BDB6F46D59}"/>
              </a:ext>
            </a:extLst>
          </p:cNvPr>
          <p:cNvSpPr/>
          <p:nvPr/>
        </p:nvSpPr>
        <p:spPr>
          <a:xfrm>
            <a:off x="6161315" y="5056569"/>
            <a:ext cx="5299189" cy="119494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Data can be collected from Windows, Linux, SCOM and Azure Storage</a:t>
            </a:r>
          </a:p>
        </p:txBody>
      </p:sp>
      <p:sp>
        <p:nvSpPr>
          <p:cNvPr id="10" name="Rectangle 9">
            <a:extLst>
              <a:ext uri="{FF2B5EF4-FFF2-40B4-BE49-F238E27FC236}">
                <a16:creationId xmlns:a16="http://schemas.microsoft.com/office/drawing/2014/main" id="{2E53A46C-D8C8-49FB-B158-0DE9A4838072}"/>
              </a:ext>
              <a:ext uri="{C183D7F6-B498-43B3-948B-1728B52AA6E4}">
                <adec:decorative xmlns:adec="http://schemas.microsoft.com/office/drawing/2017/decorative" val="1"/>
              </a:ext>
            </a:extLst>
          </p:cNvPr>
          <p:cNvSpPr/>
          <p:nvPr/>
        </p:nvSpPr>
        <p:spPr bwMode="auto">
          <a:xfrm>
            <a:off x="588263" y="1207363"/>
            <a:ext cx="10872241" cy="3597902"/>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21883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Monitor Alerts</a:t>
            </a:r>
          </a:p>
        </p:txBody>
      </p:sp>
      <p:sp>
        <p:nvSpPr>
          <p:cNvPr id="12" name="Rectangle 11">
            <a:extLst>
              <a:ext uri="{FF2B5EF4-FFF2-40B4-BE49-F238E27FC236}">
                <a16:creationId xmlns:a16="http://schemas.microsoft.com/office/drawing/2014/main" id="{B9F0AD0B-811E-4329-B9C8-D9DEBEB72F8E}"/>
              </a:ext>
            </a:extLst>
          </p:cNvPr>
          <p:cNvSpPr/>
          <p:nvPr/>
        </p:nvSpPr>
        <p:spPr>
          <a:xfrm>
            <a:off x="585217" y="1181341"/>
            <a:ext cx="4469557" cy="77808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Select the target resource to monitor</a:t>
            </a:r>
          </a:p>
        </p:txBody>
      </p:sp>
      <p:sp>
        <p:nvSpPr>
          <p:cNvPr id="14" name="Rectangle 13">
            <a:extLst>
              <a:ext uri="{FF2B5EF4-FFF2-40B4-BE49-F238E27FC236}">
                <a16:creationId xmlns:a16="http://schemas.microsoft.com/office/drawing/2014/main" id="{EBB4D5F9-8034-46CF-96D2-CAAAC1181808}"/>
              </a:ext>
            </a:extLst>
          </p:cNvPr>
          <p:cNvSpPr/>
          <p:nvPr/>
        </p:nvSpPr>
        <p:spPr>
          <a:xfrm>
            <a:off x="585217" y="2183548"/>
            <a:ext cx="4469557" cy="77808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Add a condition to select a signal and define the logic</a:t>
            </a:r>
          </a:p>
        </p:txBody>
      </p:sp>
      <p:sp>
        <p:nvSpPr>
          <p:cNvPr id="16" name="Rectangle 15">
            <a:extLst>
              <a:ext uri="{FF2B5EF4-FFF2-40B4-BE49-F238E27FC236}">
                <a16:creationId xmlns:a16="http://schemas.microsoft.com/office/drawing/2014/main" id="{51F9ED95-DF36-4220-B778-047392579324}"/>
              </a:ext>
            </a:extLst>
          </p:cNvPr>
          <p:cNvSpPr/>
          <p:nvPr/>
        </p:nvSpPr>
        <p:spPr>
          <a:xfrm>
            <a:off x="585217" y="3185755"/>
            <a:ext cx="4469557" cy="77808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Notify the team or automate follow-on actions</a:t>
            </a:r>
          </a:p>
        </p:txBody>
      </p:sp>
      <p:sp>
        <p:nvSpPr>
          <p:cNvPr id="20" name="Rectangle 19">
            <a:extLst>
              <a:ext uri="{FF2B5EF4-FFF2-40B4-BE49-F238E27FC236}">
                <a16:creationId xmlns:a16="http://schemas.microsoft.com/office/drawing/2014/main" id="{3E5D664C-D9D1-46FE-9BD7-636877CA6B8E}"/>
              </a:ext>
            </a:extLst>
          </p:cNvPr>
          <p:cNvSpPr/>
          <p:nvPr/>
        </p:nvSpPr>
        <p:spPr>
          <a:xfrm>
            <a:off x="585217" y="4187962"/>
            <a:ext cx="4469557" cy="77808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Display by severity (0 to 4)</a:t>
            </a:r>
          </a:p>
        </p:txBody>
      </p:sp>
      <p:sp>
        <p:nvSpPr>
          <p:cNvPr id="24" name="Rectangle 23">
            <a:extLst>
              <a:ext uri="{FF2B5EF4-FFF2-40B4-BE49-F238E27FC236}">
                <a16:creationId xmlns:a16="http://schemas.microsoft.com/office/drawing/2014/main" id="{4136C30B-58DA-4E7F-A0D4-75A2D40F564A}"/>
              </a:ext>
            </a:extLst>
          </p:cNvPr>
          <p:cNvSpPr/>
          <p:nvPr/>
        </p:nvSpPr>
        <p:spPr>
          <a:xfrm>
            <a:off x="585217" y="5190169"/>
            <a:ext cx="4469557" cy="77808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Administer with New, Acknowledged, and Closed status</a:t>
            </a:r>
          </a:p>
        </p:txBody>
      </p:sp>
      <p:pic>
        <p:nvPicPr>
          <p:cNvPr id="3" name="Picture 2" descr="Screenshot of the create an alert page with resources, conditions, and action groups. ">
            <a:extLst>
              <a:ext uri="{FF2B5EF4-FFF2-40B4-BE49-F238E27FC236}">
                <a16:creationId xmlns:a16="http://schemas.microsoft.com/office/drawing/2014/main" id="{C41E90A8-A12B-4F5F-8FBA-2D4500B77B8A}"/>
              </a:ext>
            </a:extLst>
          </p:cNvPr>
          <p:cNvPicPr>
            <a:picLocks noChangeAspect="1"/>
          </p:cNvPicPr>
          <p:nvPr/>
        </p:nvPicPr>
        <p:blipFill>
          <a:blip r:embed="rId3"/>
          <a:stretch>
            <a:fillRect/>
          </a:stretch>
        </p:blipFill>
        <p:spPr>
          <a:xfrm>
            <a:off x="5735407" y="1590685"/>
            <a:ext cx="5871376" cy="4037134"/>
          </a:xfrm>
          <a:prstGeom prst="rect">
            <a:avLst/>
          </a:prstGeom>
          <a:ln>
            <a:solidFill>
              <a:schemeClr val="tx1"/>
            </a:solidFill>
          </a:ln>
        </p:spPr>
      </p:pic>
      <p:sp>
        <p:nvSpPr>
          <p:cNvPr id="22" name="Rectangle 21">
            <a:extLst>
              <a:ext uri="{FF2B5EF4-FFF2-40B4-BE49-F238E27FC236}">
                <a16:creationId xmlns:a16="http://schemas.microsoft.com/office/drawing/2014/main" id="{FE83ED60-9AD2-4976-AB54-AEA31F139BE4}"/>
              </a:ext>
              <a:ext uri="{C183D7F6-B498-43B3-948B-1728B52AA6E4}">
                <adec:decorative xmlns:adec="http://schemas.microsoft.com/office/drawing/2017/decorative" val="1"/>
              </a:ext>
            </a:extLst>
          </p:cNvPr>
          <p:cNvSpPr/>
          <p:nvPr/>
        </p:nvSpPr>
        <p:spPr bwMode="auto">
          <a:xfrm>
            <a:off x="5262466" y="1181343"/>
            <a:ext cx="6606074" cy="4786914"/>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2655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14" ma:contentTypeDescription="Create a new document." ma:contentTypeScope="" ma:versionID="68a77f5552cc35fca4b143461e164e63">
  <xsd:schema xmlns:xsd="http://www.w3.org/2001/XMLSchema" xmlns:xs="http://www.w3.org/2001/XMLSchema" xmlns:p="http://schemas.microsoft.com/office/2006/metadata/properties" xmlns:ns1="http://schemas.microsoft.com/sharepoint/v3" xmlns:ns2="e8bab37c-6053-4066-b569-fd9fbae908bd" xmlns:ns3="1d16016b-1e11-4dbd-8bd0-b44cb6539c58" targetNamespace="http://schemas.microsoft.com/office/2006/metadata/properties" ma:root="true" ma:fieldsID="30fd496dd3b9abef0cadd0944125a6d3" ns1:_="" ns2:_="" ns3:_="">
    <xsd:import namespace="http://schemas.microsoft.com/sharepoint/v3"/>
    <xsd:import namespace="e8bab37c-6053-4066-b569-fd9fbae908bd"/>
    <xsd:import namespace="1d16016b-1e11-4dbd-8bd0-b44cb6539c5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2:MediaServiceAutoTags"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Description" ma:index="19" nillable="true" ma:displayName="Description" ma:format="Dropdow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 xmlns="e8bab37c-6053-4066-b569-fd9fbae908bd"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2C29A2-2BA0-46E0-B3DC-AFBF62392B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8bab37c-6053-4066-b569-fd9fbae908bd"/>
    <ds:schemaRef ds:uri="1d16016b-1e11-4dbd-8bd0-b44cb6539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0E17E8-D056-48CB-9EE8-1D27A9985823}">
  <ds:schemaRefs>
    <ds:schemaRef ds:uri="http://purl.org/dc/elements/1.1/"/>
    <ds:schemaRef ds:uri="e8bab37c-6053-4066-b569-fd9fbae908bd"/>
    <ds:schemaRef ds:uri="http://www.w3.org/XML/1998/namespace"/>
    <ds:schemaRef ds:uri="http://schemas.microsoft.com/office/infopath/2007/PartnerControls"/>
    <ds:schemaRef ds:uri="http://schemas.openxmlformats.org/package/2006/metadata/core-properties"/>
    <ds:schemaRef ds:uri="1d16016b-1e11-4dbd-8bd0-b44cb6539c58"/>
    <ds:schemaRef ds:uri="http://purl.org/dc/dcmitype/"/>
    <ds:schemaRef ds:uri="http://schemas.microsoft.com/office/2006/documentManagement/types"/>
    <ds:schemaRef ds:uri="http://schemas.microsoft.com/sharepoint/v3"/>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544B62F-8059-491D-9CF5-8FC2F2CFA3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0</TotalTime>
  <Words>6702</Words>
  <Application>Microsoft Macintosh PowerPoint</Application>
  <PresentationFormat>Widescreen</PresentationFormat>
  <Paragraphs>553</Paragraphs>
  <Slides>42</Slides>
  <Notes>35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5" baseType="lpstr">
      <vt:lpstr>Arial</vt:lpstr>
      <vt:lpstr>Calibri</vt:lpstr>
      <vt:lpstr>Calibri Light</vt:lpstr>
      <vt:lpstr>Cambria</vt:lpstr>
      <vt:lpstr>Segoe UI</vt:lpstr>
      <vt:lpstr>Segoe UI Light</vt:lpstr>
      <vt:lpstr>Segoe UI Semibold</vt:lpstr>
      <vt:lpstr>Segoe UI Semilight</vt:lpstr>
      <vt:lpstr>Symbol</vt:lpstr>
      <vt:lpstr>Times New Roman</vt:lpstr>
      <vt:lpstr>Wingdings</vt:lpstr>
      <vt:lpstr>WHITE TEMPLATE</vt:lpstr>
      <vt:lpstr>Bitmap Image</vt:lpstr>
      <vt:lpstr>Microsoft Azure Security – Open Hack</vt:lpstr>
      <vt:lpstr>Module 04: Security Operations </vt:lpstr>
      <vt:lpstr>Azure Monitor</vt:lpstr>
      <vt:lpstr>Azure Monitor</vt:lpstr>
      <vt:lpstr>Azure Monitor Architecture</vt:lpstr>
      <vt:lpstr>Metrics and Logs</vt:lpstr>
      <vt:lpstr>Log Analytics</vt:lpstr>
      <vt:lpstr>Connected Sources</vt:lpstr>
      <vt:lpstr>Azure Monitor Alerts</vt:lpstr>
      <vt:lpstr>Diagnostic Logging</vt:lpstr>
      <vt:lpstr>Demonstration: Azure Monitor</vt:lpstr>
      <vt:lpstr>Additional Study – Azure Monitor</vt:lpstr>
      <vt:lpstr>Azure Security Center</vt:lpstr>
      <vt:lpstr>Azure Security Center</vt:lpstr>
      <vt:lpstr>Cyber Kill Chain</vt:lpstr>
      <vt:lpstr>Azure Security Center Features</vt:lpstr>
      <vt:lpstr>Security Center Policies</vt:lpstr>
      <vt:lpstr>Security Center Recommendations</vt:lpstr>
      <vt:lpstr>Azure Defender</vt:lpstr>
      <vt:lpstr>Secure Score</vt:lpstr>
      <vt:lpstr>Brute Force Attacks </vt:lpstr>
      <vt:lpstr>Just in Time Virtual Machine Access</vt:lpstr>
      <vt:lpstr>Demonstration: Azure Security Center</vt:lpstr>
      <vt:lpstr>Additional Study – Azure Security Center</vt:lpstr>
      <vt:lpstr>Azure Sentinel</vt:lpstr>
      <vt:lpstr>Azure Sentinel </vt:lpstr>
      <vt:lpstr>Azure Sentinel</vt:lpstr>
      <vt:lpstr>Data Connections</vt:lpstr>
      <vt:lpstr>Workbooks</vt:lpstr>
      <vt:lpstr>Incidents</vt:lpstr>
      <vt:lpstr>Playbooks</vt:lpstr>
      <vt:lpstr>Hunting</vt:lpstr>
      <vt:lpstr>Additional Study - Sentinel</vt:lpstr>
      <vt:lpstr>Module Labs</vt:lpstr>
      <vt:lpstr>Lab 13 – Azure Monitor</vt:lpstr>
      <vt:lpstr>Lab 13 – Azure Monitor</vt:lpstr>
      <vt:lpstr>Lab 14 – Azure Security Center</vt:lpstr>
      <vt:lpstr>Lab 14 – Azure Security Center</vt:lpstr>
      <vt:lpstr>Lab 15 – Azure Sentinel</vt:lpstr>
      <vt:lpstr>Lab 15 – Azure Sentinel</vt:lpstr>
      <vt:lpstr>Microsoft Cloud Workshops (Optional)</vt:lpstr>
      <vt:lpstr>End of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2020-08-04T13:45:16Z</dcterms:created>
  <dcterms:modified xsi:type="dcterms:W3CDTF">2021-05-26T10:17:47Z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0x010100329163849240324E9E04492C11FECC70</vt:lpwstr>
  </property>
</Properties>
</file>