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6" r:id="rId2"/>
    <p:sldId id="256" r:id="rId3"/>
    <p:sldId id="257" r:id="rId4"/>
    <p:sldId id="258" r:id="rId5"/>
    <p:sldId id="259" r:id="rId6"/>
    <p:sldId id="268" r:id="rId7"/>
    <p:sldId id="261" r:id="rId8"/>
    <p:sldId id="262" r:id="rId9"/>
    <p:sldId id="267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572" autoAdjust="0"/>
    <p:restoredTop sz="84713" autoAdjust="0"/>
  </p:normalViewPr>
  <p:slideViewPr>
    <p:cSldViewPr snapToGrid="0">
      <p:cViewPr varScale="1">
        <p:scale>
          <a:sx n="98" d="100"/>
          <a:sy n="98" d="100"/>
        </p:scale>
        <p:origin x="-828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64" y="0"/>
    </p:cViewPr>
  </p:outlin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5F085C4-48BD-4A74-B276-C7839AC50404}" type="datetimeFigureOut">
              <a:rPr lang="en-IN" smtClean="0"/>
              <a:pPr/>
              <a:t>27-07-2023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04A4BE-DD1F-43EA-A1C2-56C4612923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85C4-48BD-4A74-B276-C7839AC50404}" type="datetimeFigureOut">
              <a:rPr lang="en-IN" smtClean="0"/>
              <a:pPr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4A4BE-DD1F-43EA-A1C2-56C4612923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45F085C4-48BD-4A74-B276-C7839AC50404}" type="datetimeFigureOut">
              <a:rPr lang="en-IN" smtClean="0"/>
              <a:pPr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7304A4BE-DD1F-43EA-A1C2-56C4612923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85C4-48BD-4A74-B276-C7839AC50404}" type="datetimeFigureOut">
              <a:rPr lang="en-IN" smtClean="0"/>
              <a:pPr/>
              <a:t>27-07-2023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04A4BE-DD1F-43EA-A1C2-56C4612923F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85C4-48BD-4A74-B276-C7839AC50404}" type="datetimeFigureOut">
              <a:rPr lang="en-IN" smtClean="0"/>
              <a:pPr/>
              <a:t>27-07-2023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04A4BE-DD1F-43EA-A1C2-56C4612923F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5F085C4-48BD-4A74-B276-C7839AC50404}" type="datetimeFigureOut">
              <a:rPr lang="en-IN" smtClean="0"/>
              <a:pPr/>
              <a:t>27-07-2023</a:t>
            </a:fld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04A4BE-DD1F-43EA-A1C2-56C4612923F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45F085C4-48BD-4A74-B276-C7839AC50404}" type="datetimeFigureOut">
              <a:rPr lang="en-IN" smtClean="0"/>
              <a:pPr/>
              <a:t>27-07-2023</a:t>
            </a:fld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04A4BE-DD1F-43EA-A1C2-56C4612923F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IN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85C4-48BD-4A74-B276-C7839AC50404}" type="datetimeFigureOut">
              <a:rPr lang="en-IN" smtClean="0"/>
              <a:pPr/>
              <a:t>27-07-2023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04A4BE-DD1F-43EA-A1C2-56C4612923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85C4-48BD-4A74-B276-C7839AC50404}" type="datetimeFigureOut">
              <a:rPr lang="en-IN" smtClean="0"/>
              <a:pPr/>
              <a:t>27-07-2023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04A4BE-DD1F-43EA-A1C2-56C4612923F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085C4-48BD-4A74-B276-C7839AC50404}" type="datetimeFigureOut">
              <a:rPr lang="en-IN" smtClean="0"/>
              <a:pPr/>
              <a:t>27-07-2023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04A4BE-DD1F-43EA-A1C2-56C4612923F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45F085C4-48BD-4A74-B276-C7839AC50404}" type="datetimeFigureOut">
              <a:rPr lang="en-IN" smtClean="0"/>
              <a:pPr/>
              <a:t>27-07-2023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04A4BE-DD1F-43EA-A1C2-56C4612923F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5F085C4-48BD-4A74-B276-C7839AC50404}" type="datetimeFigureOut">
              <a:rPr lang="en-IN" smtClean="0"/>
              <a:pPr/>
              <a:t>27-07-2023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04A4BE-DD1F-43EA-A1C2-56C4612923F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768271" y="2247089"/>
            <a:ext cx="8636000" cy="310312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dirty="0" smtClean="0"/>
              <a:t>Internal threat detection</a:t>
            </a:r>
            <a:br>
              <a:rPr lang="en-US" sz="5300" dirty="0" smtClean="0"/>
            </a:br>
            <a:r>
              <a:rPr lang="en-US" sz="5300" dirty="0" smtClean="0"/>
              <a:t/>
            </a:r>
            <a:br>
              <a:rPr lang="en-US" sz="5300" dirty="0" smtClean="0"/>
            </a:b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1800" dirty="0" smtClean="0"/>
              <a:t>B.V. SATYASRIKAR</a:t>
            </a:r>
            <a:br>
              <a:rPr lang="en-US" sz="1800" dirty="0" smtClean="0"/>
            </a:br>
            <a:r>
              <a:rPr lang="en-US" sz="1800" dirty="0" smtClean="0"/>
              <a:t>K.J SOMAIYA COLLEGE OF ENGINEERING</a:t>
            </a:r>
            <a:br>
              <a:rPr lang="en-US" sz="1800" dirty="0" smtClean="0"/>
            </a:br>
            <a:r>
              <a:rPr lang="en-US" sz="1800" dirty="0" smtClean="0"/>
              <a:t>1/6/2023 – 31/7/2023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F61EA-FE19-E5B4-FECC-6EC91EA6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Approach regarding the threshold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C7FA09-573B-1F94-DA5A-E4F16642834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6864" y="2003898"/>
            <a:ext cx="10871200" cy="4092102"/>
          </a:xfrm>
        </p:spPr>
        <p:txBody>
          <a:bodyPr/>
          <a:lstStyle/>
          <a:p>
            <a:r>
              <a:rPr lang="en-IN" dirty="0"/>
              <a:t>Dynamic threshold vs static thresholding</a:t>
            </a:r>
          </a:p>
          <a:p>
            <a:r>
              <a:rPr lang="en-IN" dirty="0" smtClean="0"/>
              <a:t>Percentile </a:t>
            </a:r>
            <a:r>
              <a:rPr lang="en-IN" dirty="0"/>
              <a:t>based vs statistic based threshold</a:t>
            </a:r>
          </a:p>
          <a:p>
            <a:r>
              <a:rPr lang="en-IN" dirty="0" smtClean="0"/>
              <a:t>Cross validating a </a:t>
            </a:r>
            <a:r>
              <a:rPr lang="en-IN" dirty="0"/>
              <a:t>hyper parameter “k” to create the model threshold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	Threshold = mean(</a:t>
            </a:r>
            <a:r>
              <a:rPr lang="en-IN" dirty="0" err="1" smtClean="0"/>
              <a:t>reconstruction_error</a:t>
            </a:r>
            <a:r>
              <a:rPr lang="en-IN" dirty="0" smtClean="0"/>
              <a:t>) + k*(std.(</a:t>
            </a:r>
            <a:r>
              <a:rPr lang="en-IN" dirty="0" err="1" smtClean="0"/>
              <a:t>reconstruction_error</a:t>
            </a:r>
            <a:r>
              <a:rPr lang="en-IN" dirty="0" smtClean="0"/>
              <a:t>))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8612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2120FF-BF37-3735-7875-DA48BED3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Final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D868AE-29F3-C669-6CF1-B703F72BBFC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Takes input data and cleans and pre-processes it</a:t>
            </a:r>
          </a:p>
          <a:p>
            <a:r>
              <a:rPr lang="en-IN" dirty="0" smtClean="0"/>
              <a:t>Then depending on the command given does one of the following:</a:t>
            </a:r>
          </a:p>
          <a:p>
            <a:pPr lvl="1"/>
            <a:r>
              <a:rPr lang="en-IN" dirty="0" smtClean="0"/>
              <a:t>Create </a:t>
            </a:r>
            <a:r>
              <a:rPr lang="en-IN" dirty="0"/>
              <a:t>model</a:t>
            </a:r>
          </a:p>
          <a:p>
            <a:pPr lvl="1"/>
            <a:r>
              <a:rPr lang="en-IN" dirty="0"/>
              <a:t>Predict using model</a:t>
            </a:r>
          </a:p>
          <a:p>
            <a:pPr lvl="1"/>
            <a:r>
              <a:rPr lang="en-IN" dirty="0"/>
              <a:t>Update model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502" y="4097879"/>
            <a:ext cx="778192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0890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75187C-CFB8-116E-EDB9-981EFA8C7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E088A29-82F1-F4DF-68DE-6E4739A6ADB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Scaling of project to multiple </a:t>
            </a:r>
            <a:r>
              <a:rPr lang="en-IN" dirty="0" smtClean="0"/>
              <a:t>IPs</a:t>
            </a:r>
          </a:p>
          <a:p>
            <a:r>
              <a:rPr lang="en-IN" dirty="0" smtClean="0"/>
              <a:t>Classifying multiple Source IPs in one model</a:t>
            </a:r>
          </a:p>
          <a:p>
            <a:r>
              <a:rPr lang="en-IN" dirty="0" smtClean="0"/>
              <a:t>Static threshold approach</a:t>
            </a:r>
          </a:p>
          <a:p>
            <a:r>
              <a:rPr lang="en-IN" dirty="0" smtClean="0"/>
              <a:t>Explore significance of connection states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9067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9F391679-8E73-8EAB-C11F-5B4DA8A7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6401DC43-0AE2-9CD4-D39D-E200CCF3705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2594919"/>
            <a:ext cx="10972800" cy="3531247"/>
          </a:xfrm>
        </p:spPr>
        <p:txBody>
          <a:bodyPr/>
          <a:lstStyle/>
          <a:p>
            <a:r>
              <a:rPr lang="en-IN" dirty="0"/>
              <a:t>Internal security threat detection system</a:t>
            </a:r>
          </a:p>
          <a:p>
            <a:r>
              <a:rPr lang="en-IN" dirty="0"/>
              <a:t>Anomaly detection in communication logs</a:t>
            </a:r>
          </a:p>
          <a:p>
            <a:r>
              <a:rPr lang="en-IN" dirty="0"/>
              <a:t>Understand what is normal behaviour and flag anomalies</a:t>
            </a:r>
          </a:p>
        </p:txBody>
      </p:sp>
    </p:spTree>
    <p:extLst>
      <p:ext uri="{BB962C8B-B14F-4D97-AF65-F5344CB8AC3E}">
        <p14:creationId xmlns="" xmlns:p14="http://schemas.microsoft.com/office/powerpoint/2010/main" val="28374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CA500B-25F5-4011-8FD8-9B043C54E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D60374-9286-1D11-00AC-41FFB595621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825625"/>
            <a:ext cx="10454073" cy="4667250"/>
          </a:xfrm>
        </p:spPr>
        <p:txBody>
          <a:bodyPr/>
          <a:lstStyle/>
          <a:p>
            <a:r>
              <a:rPr lang="en-IN" dirty="0"/>
              <a:t>Connection logs are received as </a:t>
            </a:r>
            <a:r>
              <a:rPr lang="en-IN" dirty="0" smtClean="0"/>
              <a:t>.</a:t>
            </a:r>
            <a:r>
              <a:rPr lang="en-IN" dirty="0" err="1" smtClean="0"/>
              <a:t>json</a:t>
            </a:r>
            <a:r>
              <a:rPr lang="en-IN" dirty="0" smtClean="0"/>
              <a:t> </a:t>
            </a:r>
            <a:r>
              <a:rPr lang="en-IN" dirty="0"/>
              <a:t>objects in a .txt file</a:t>
            </a:r>
          </a:p>
          <a:p>
            <a:r>
              <a:rPr lang="en-IN" dirty="0"/>
              <a:t>They contain the summary of the connections  </a:t>
            </a:r>
            <a:r>
              <a:rPr lang="en-IN" dirty="0" smtClean="0"/>
              <a:t>made</a:t>
            </a:r>
          </a:p>
          <a:p>
            <a:r>
              <a:rPr lang="en-IN" dirty="0" smtClean="0"/>
              <a:t>The train data has 601 samples which are 3 months of logs of a single IP</a:t>
            </a:r>
            <a:endParaRPr lang="en-IN" dirty="0"/>
          </a:p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A66EEB6A-9359-04E2-D674-98539BFCC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557" y="3923280"/>
            <a:ext cx="9726039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source_ip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"10.21.18.101", 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destination_ip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"10.11.100.138", 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destination_port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13000, 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eventcount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119, 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first_seen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"2023-06-01T04:14:53.184000Z", 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last_seen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"2023-06-01T12:20:50.133000Z", 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num_src_ports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110, 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num_proto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1, 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total_duration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131.03564521297812, 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total_orig_bytes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2435638.0, 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mad_orig_bytes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1942.0, 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total_orig_pkts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29942.0, 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total_resp_bytes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13410978.0, 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mad_resp_bytes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206.0, 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total_resp_pkts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20659.0, 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num_conn_state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7, 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connstate_SF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93, "connstate_S3": 10, 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connstate_SH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6, "connstate_S2": 4, "connstate_S1": 3, 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connstate_OTH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2, 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connstate_SHR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1, "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periodic_prob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0.13022523635032635}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350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CEC16B-CC1D-73C7-2A1D-AD1111F4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0FF10C-5B59-5A4B-8738-F436FF7F6B0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Convert data to CSV form</a:t>
            </a:r>
          </a:p>
          <a:p>
            <a:r>
              <a:rPr lang="en-IN" dirty="0" smtClean="0"/>
              <a:t>Connection </a:t>
            </a:r>
            <a:r>
              <a:rPr lang="en-IN" dirty="0"/>
              <a:t>states information have been dropped</a:t>
            </a:r>
          </a:p>
          <a:p>
            <a:r>
              <a:rPr lang="en-IN" dirty="0"/>
              <a:t>UTC timestamps </a:t>
            </a:r>
            <a:r>
              <a:rPr lang="en-IN" dirty="0" smtClean="0"/>
              <a:t>converted to </a:t>
            </a:r>
            <a:r>
              <a:rPr lang="en-IN" dirty="0"/>
              <a:t>float form</a:t>
            </a:r>
          </a:p>
          <a:p>
            <a:r>
              <a:rPr lang="en-IN" dirty="0"/>
              <a:t>Source IP has been dropped.</a:t>
            </a:r>
          </a:p>
          <a:p>
            <a:r>
              <a:rPr lang="en-IN" dirty="0"/>
              <a:t>Destination </a:t>
            </a:r>
            <a:r>
              <a:rPr lang="en-IN" dirty="0" smtClean="0"/>
              <a:t>IPs </a:t>
            </a:r>
            <a:r>
              <a:rPr lang="en-IN" dirty="0"/>
              <a:t>have been converted to float</a:t>
            </a:r>
          </a:p>
          <a:p>
            <a:r>
              <a:rPr lang="en-IN" dirty="0"/>
              <a:t>The number of attributes have been reduced </a:t>
            </a:r>
            <a:r>
              <a:rPr lang="en-IN" dirty="0" smtClean="0"/>
              <a:t>16 after cleaning.</a:t>
            </a:r>
          </a:p>
          <a:p>
            <a:r>
              <a:rPr lang="en-IN" dirty="0" smtClean="0"/>
              <a:t>Perform 0.95 PCA (reduces to 10 dimensions)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8409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15FAB2C-095D-655E-B04D-770A8639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Unsupervised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C8FC47-CF9D-1F53-ABDB-C452811FD3D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dirty="0"/>
              <a:t>This is a task of unsupervised learning and has no labelled data.</a:t>
            </a:r>
          </a:p>
          <a:p>
            <a:r>
              <a:rPr lang="en-IN" dirty="0"/>
              <a:t>Therefore, to evaluate which model is best suited there is a need to  create a test set.</a:t>
            </a:r>
          </a:p>
          <a:p>
            <a:r>
              <a:rPr lang="en-IN" dirty="0"/>
              <a:t>Two approaches were studied for creating an evaluation set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Mass Volume/Expected mass</a:t>
            </a:r>
          </a:p>
          <a:p>
            <a:pPr lvl="1"/>
            <a:r>
              <a:rPr lang="en-IN" dirty="0" smtClean="0"/>
              <a:t>Cross-evaluating</a:t>
            </a:r>
          </a:p>
          <a:p>
            <a:r>
              <a:rPr lang="en-IN" dirty="0" smtClean="0"/>
              <a:t>Out of these two the cross-evaluation method was chosen</a:t>
            </a: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7559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Creating test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The test set has essentially 3 components	</a:t>
            </a:r>
          </a:p>
          <a:p>
            <a:pPr marL="914400" lvl="1" indent="-514350">
              <a:buAutoNum type="arabicPeriod"/>
            </a:pPr>
            <a:r>
              <a:rPr lang="en-IN" dirty="0" smtClean="0"/>
              <a:t>Manually identified anomalous logs</a:t>
            </a:r>
          </a:p>
          <a:p>
            <a:pPr marL="1314450" lvl="2" indent="-514350"/>
            <a:r>
              <a:rPr lang="en-IN" dirty="0" smtClean="0"/>
              <a:t>Logs that are known to be anomalous in nature</a:t>
            </a:r>
          </a:p>
          <a:p>
            <a:pPr marL="914400" lvl="1" indent="-514350">
              <a:buAutoNum type="arabicPeriod"/>
            </a:pPr>
            <a:r>
              <a:rPr lang="en-IN" dirty="0" smtClean="0"/>
              <a:t>Logs from a different IP</a:t>
            </a:r>
          </a:p>
          <a:p>
            <a:pPr marL="1314450" lvl="2" indent="-514350"/>
            <a:r>
              <a:rPr lang="en-IN" dirty="0" smtClean="0"/>
              <a:t>Logs form a different IP (Cross evaluation)</a:t>
            </a:r>
          </a:p>
          <a:p>
            <a:pPr marL="914400" lvl="1" indent="-514350">
              <a:buAutoNum type="arabicPeriod"/>
            </a:pPr>
            <a:r>
              <a:rPr lang="en-IN" dirty="0" smtClean="0"/>
              <a:t>Time shifted data </a:t>
            </a:r>
          </a:p>
          <a:p>
            <a:pPr marL="1188720" lvl="2" indent="-514350"/>
            <a:r>
              <a:rPr lang="en-IN" dirty="0" smtClean="0"/>
              <a:t>Benign logs with time stamp shifted by 12 hours.</a:t>
            </a:r>
          </a:p>
          <a:p>
            <a:pPr marL="914400" lvl="1" indent="-514350">
              <a:buAutoNum type="arabicPeriod"/>
            </a:pPr>
            <a:r>
              <a:rPr lang="en-IN" dirty="0" smtClean="0"/>
              <a:t>Total test data size was 97 with 61 anomalies and 36 benign cases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0EE339-491D-A503-BFA9-B00858694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Models Tested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B53DBC5-B48D-1FB3-F1F7-D8B27A678C7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Isolation forests</a:t>
            </a:r>
          </a:p>
          <a:p>
            <a:r>
              <a:rPr lang="en-IN" dirty="0"/>
              <a:t>One-Class SVM</a:t>
            </a:r>
          </a:p>
          <a:p>
            <a:r>
              <a:rPr lang="en-IN" dirty="0" smtClean="0"/>
              <a:t>DBSCAN</a:t>
            </a:r>
          </a:p>
          <a:p>
            <a:r>
              <a:rPr lang="en-IN" dirty="0" smtClean="0"/>
              <a:t>Statistical Profiling</a:t>
            </a:r>
            <a:endParaRPr lang="en-IN" dirty="0"/>
          </a:p>
          <a:p>
            <a:r>
              <a:rPr lang="en-IN" dirty="0"/>
              <a:t>LOF</a:t>
            </a:r>
          </a:p>
          <a:p>
            <a:r>
              <a:rPr lang="en-IN" dirty="0"/>
              <a:t>LSTM</a:t>
            </a:r>
          </a:p>
          <a:p>
            <a:r>
              <a:rPr lang="en-IN" dirty="0"/>
              <a:t>Auto-Encoder</a:t>
            </a:r>
          </a:p>
          <a:p>
            <a:r>
              <a:rPr lang="en-IN" dirty="0"/>
              <a:t>Gaussian Mixture model </a:t>
            </a:r>
          </a:p>
        </p:txBody>
      </p:sp>
    </p:spTree>
    <p:extLst>
      <p:ext uri="{BB962C8B-B14F-4D97-AF65-F5344CB8AC3E}">
        <p14:creationId xmlns="" xmlns:p14="http://schemas.microsoft.com/office/powerpoint/2010/main" val="99608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1C6417-019C-85E4-40F2-0780870E5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Selected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1E41DD2-94C7-FAC9-8FBC-33D16887BC4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6864" y="1600199"/>
            <a:ext cx="10871200" cy="4713051"/>
          </a:xfrm>
        </p:spPr>
        <p:txBody>
          <a:bodyPr>
            <a:normAutofit/>
          </a:bodyPr>
          <a:lstStyle/>
          <a:p>
            <a:r>
              <a:rPr lang="en-IN" dirty="0"/>
              <a:t>Two models were shortlisted: GMM and Auto-encoder(10:4)</a:t>
            </a:r>
          </a:p>
          <a:p>
            <a:r>
              <a:rPr lang="en-IN" dirty="0"/>
              <a:t>GMM makes one cluster and measures </a:t>
            </a:r>
            <a:r>
              <a:rPr lang="en-IN" dirty="0" smtClean="0"/>
              <a:t>the negative </a:t>
            </a:r>
            <a:r>
              <a:rPr lang="en-IN" dirty="0"/>
              <a:t>log-likelihood and based on a threshold raises anomalies</a:t>
            </a:r>
          </a:p>
          <a:p>
            <a:r>
              <a:rPr lang="en-IN" dirty="0"/>
              <a:t>On the other had an autoencoder trains on benign data and is optimised on its reconstruction loss. A sample with high reconstruction error is considered as an anomaly</a:t>
            </a:r>
          </a:p>
          <a:p>
            <a:r>
              <a:rPr lang="en-IN" dirty="0"/>
              <a:t>The </a:t>
            </a:r>
            <a:r>
              <a:rPr lang="en-IN" b="1" dirty="0"/>
              <a:t>GMM</a:t>
            </a:r>
            <a:r>
              <a:rPr lang="en-IN" dirty="0"/>
              <a:t> model gave an f1-score of </a:t>
            </a:r>
            <a:r>
              <a:rPr lang="en-IN" b="1" dirty="0"/>
              <a:t>0.96</a:t>
            </a:r>
          </a:p>
          <a:p>
            <a:r>
              <a:rPr lang="en-IN" dirty="0"/>
              <a:t>The </a:t>
            </a:r>
            <a:r>
              <a:rPr lang="en-IN" b="1" dirty="0" smtClean="0"/>
              <a:t>Auto </a:t>
            </a:r>
            <a:r>
              <a:rPr lang="en-IN" b="1" dirty="0"/>
              <a:t>encoder </a:t>
            </a:r>
            <a:r>
              <a:rPr lang="en-IN" dirty="0"/>
              <a:t>model gave an f1-score </a:t>
            </a:r>
            <a:r>
              <a:rPr lang="en-IN" b="1" dirty="0" smtClean="0"/>
              <a:t>0.991</a:t>
            </a:r>
          </a:p>
          <a:p>
            <a:r>
              <a:rPr lang="en-IN" dirty="0" smtClean="0"/>
              <a:t>The final program uses an auto-encoder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5092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Performance of Models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Auto-Encoder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Gaussian Mixture model</a:t>
            </a:r>
            <a:endParaRPr lang="en-US" dirty="0"/>
          </a:p>
        </p:txBody>
      </p:sp>
      <p:sp>
        <p:nvSpPr>
          <p:cNvPr id="1026" name="AutoShape 2" descr="data:image/png;base64,iVBORw0KGgoAAAANSUhEUgAAAr4AAAIjCAYAAADlfxjoAAAAOXRFWHRTb2Z0d2FyZQBNYXRwbG90bGliIHZlcnNpb24zLjcuMiwgaHR0cHM6Ly9tYXRwbG90bGliLm9yZy8pXeV/AAAACXBIWXMAAA9hAAAPYQGoP6dpAACKDUlEQVR4nOzdd1hT1xsH8G/YoICoiKgoinsrjroXLbV1VutWitYOtbbiqBu1VdpaR7WOOnHWXavVYt2tu4q4BQfUiYrKUGTm/P44P6KRIYHAJcn38zw85J7c3LwZwMvJe9+jEkIIEBEREREZOTOlAyAiIiIiyg9MfImIiIjIJDDxJSIiIiKTwMSXiIiIiEwCE18iIiIiMglMfImIiIjIJDDxJSIiIiKTwMSXiIiIiEwCE18iIiIiMglMfInyibu7Oz766COlwzA5rVu3RuvWrZUO442mTJkClUqFqKgopUMpcFQqFaZMmaKXY0VEREClUiEwMFAvxwOAU6dOwcrKCv/995/ejqlvvXr1Qo8ePZQOg0hxTHzJKAQGBkKlUmm+LCwsULp0aXz00Ue4e/eu0uEVaM+fP8c333yD2rVrw87ODo6OjmjRogVWr14NQ1nR/PLly5gyZQoiIiKUDiWd1NRUrFy5Eq1bt0bRokVhbW0Nd3d3+Pr64vTp00qHpxfr16/H3LlzlQ5DS37GNGHCBPTu3RvlypXTjLVu3Vrrd5KtrS1q166NuXPnQq1WZ3icx48fY/To0ahSpQpsbGxQtGhReHt7448//sj0vmNjYzF16lTUqVMHhQsXhq2tLWrWrImvv/4a9+7d0+z39ddfY+vWrTh37ly2H5cpvHfJ9KiEofxlI8pCYGAgfH19MW3aNJQvXx4JCQk4ceIEAgMD4e7ujosXL8LGxkbRGBMTE2FmZgZLS0tF43jVgwcP0K5dO1y5cgW9evVCq1atkJCQgK1bt+Lvv/9Gz549sW7dOpibmysdapa2bNmCDz/8EAcPHkw3u5uUlAQAsLKyyve4Xrx4gQ8++ABBQUFo2bIlOnbsiKJFiyIiIgKbNm1CWFgYbt26hTJlymDKlCmYOnUqHj16hOLFi+d7rLnRoUMHXLx4Mc/+8UhISICFhQUsLCxyHZMQAomJibC0tNTL+zokJAT16tXDsWPH0KRJE81469atcePGDQQEBAAAoqKisH79evz7778YP348pk+frnWc0NBQtGvXDo8ePYKvry8aNGiA6OhorFu3DiEhIRg1ahRmzpypdZubN2/Cy8sLt27dwocffojmzZvDysoK58+fx6+//oqiRYsiLCxMs3/jxo1RpUoVrF69+o2PS5f3LpFBEURGYOXKlQKA+Pfff7XGv/76awFAbNy4UaHIlPXixQuRmpqa6fXe3t7CzMxM/P777+muGzVqlAAgvvvuu7wMMUPPnj3Taf/NmzcLAOLgwYN5E1AODR06VAAQc+bMSXddSkqKmDlzprh9+7YQQgh/f38BQDx69CjP4lGr1SI+Pl7vx33//fdFuXLl9HrM1NRU8eLFixzfPi9iysjw4cNF2bJlhVqt1hpv1aqVqFGjhtbYixcvRLly5YS9vb1ISUnRjCclJYmaNWsKOzs7ceLECa3bpKSkiJ49ewoAYsOGDZrx5ORkUadOHWFnZyf++eefdHHFxMSI8ePHa439+OOPolChQiIuLu6Nj0uX925u5PZ1JtIVE18yCpklvn/88YcAIGbMmKE1fuXKFdGtWzfh5OQkrK2thaenZ4bJ39OnT8VXX30lypUrJ6ysrETp0qVF//79tZKThIQEMXnyZOHh4SGsrKxEmTJlxOjRo0VCQoLWscqVKyd8fHyEEEL8+++/AoAIDAxMd59BQUECgNi5c6dm7M6dO8LX11eUKFFCWFlZierVq4vly5dr3e7gwYMCgPj111/FhAkTRKlSpYRKpRJPnz7N8Dk7fvy4ACAGDhyY4fXJycmiUqVKwsnJSZMshYeHCwBi5syZYvbs2aJs2bLCxsZGtGzZUly4cCHdMbLzPKe9docOHRKff/65cHZ2FkWKFBFCCBERESE+//xzUblyZWFjYyOKFi0qunfvLsLDw9Pd/vWvtCS4VatWolWrVumep40bN4pvv/1WlC5dWlhbW4u2bduKa9eupXsMP//8syhfvrywsbERDRs2FH///Xe6Y2bk9u3bwsLCQrz99ttZ7pcmLfG9du2a8PHxEY6OjsLBwUF89NFH4vnz51r7rlixQrRp00Y4OzsLKysrUa1aNbFw4cJ0xyxXrpx4//33RVBQkPD09BTW1taaRCa7xxBCiN27d4uWLVuKwoULC3t7e9GgQQOxbt06IYR8fl9/7l9NOLP78wFADB06VKxdu1ZUr15dWFhYiN9++01znb+/v2bf2NhY8eWXX2p+Lp2dnYWXl5c4c+bMG2NKew+vXLlS6/6vXLkiPvzwQ1G8eHFhY2MjKleunC5xzEjZsmXFRx99lG48o8RXCCG6d+8uAIh79+5pxn799VcBQEybNi3D+4iOjhZFihQRVatW1Yxt2LBBABDTp09/Y4xpzp07JwCIbdu2Zbmfru9dHx+fDP/JSHtPvyqj13nTpk3Cyckpw+cxJiZGWFtbi5EjR2rGsvueIspI9j83IjJAaR9zOjk5acYuXbqEZs2aoXTp0hg7diwKFSqETZs2oUuXLti6dSu6du0KAHj27BlatGiBK1euYODAgahfvz6ioqKwY8cO3LlzB8WLF4darUanTp1w5MgRfPLJJ6hWrRouXLiAOXPmICwsDNu3b88wrgYNGqBChQrYtGkTfHx8tK7buHEjnJyc4O3tDUCWI7z11ltQqVQYNmwYnJ2d8eeff2LQoEGIjY3FV199pXX7b775BlZWVhg1ahQSExMz/Yh/586dAIABAwZkeL2FhQX69OmDqVOn4ujRo/Dy8tJct3r1asTFxWHo0KFISEjATz/9hLZt2+LChQtwcXHR6XlOM2TIEDg7O2Py5Ml4/vw5AODff//FsWPH0KtXL5QpUwYRERFYtGgRWrdujcuXL8POzg4tW7bE8OHDMW/ePIwfPx7VqlUDAM33zHz33XcwMzPDqFGjEBMTgx9++AF9+/bFyZMnNfssWrQIw4YNQ4sWLTBixAhERESgS5cucHJyeuNHvH/++SdSUlLQv3//LPd7XY8ePVC+fHkEBAQgODgYy5YtQ4kSJfD9999rxVWjRg106tQJFhYW2LlzJ4YMGQK1Wo2hQ4dqHS80NBS9e/fGp59+isGDB6NKlSo6HSMwMBADBw5EjRo1MG7cOBQpUgRnz55FUFAQ+vTpgwkTJiAmJgZ37tzBnDlzAACFCxcGAJ1/Pg4cOIBNmzZh2LBhKF68ONzd3TN8jj777DNs2bIFw4YNQ/Xq1fH48WMcOXIEV65cQf369bOMKSPnz59HixYtYGlpiU8++QTu7u64ceMGdu7cma4k4VV3797FrVu3UL9+/Uz3eV3ayXVFihTRjL3pZ9HR0RGdO3fGqlWrcP36dVSsWBE7duwAAJ3eX9WrV4etrS2OHj2a7ufvVTl972bX669zpUqV0LVrV2zbtg2//PKL1u+s7du3IzExEb169QKg+3uKKB2lM28ifUib9du3b5949OiRuH37ttiyZYtwdnYW1tbWWh/JtWvXTtSqVUtrdkCtVoumTZuKSpUqacYmT56c6exI2seaa9asEWZmZuk+aly8eLEAII4ePaoZe3XGVwghxo0bJywtLcWTJ080Y4mJiaJIkSJas7CDBg0Srq6uIioqSus+evXqJRwdHTWzsWkzmRUqVMjWx9ldunQRADKdERZCiG3btgkAYt68eUKIl7Nltra24s6dO5r9Tp48KQCIESNGaMay+zynvXbNmzfX+vhXCJHh40ibqV69erVmLKtSh8xmfKtVqyYSExM14z/99JMAoJm5TkxMFMWKFRMNGzYUycnJmv0CAwMFgDfO+I4YMUIAEGfPns1yvzRps2Ovz8B37dpVFCtWTGsso+fF29tbVKhQQWusXLlyAoAICgpKt392jhEdHS3s7e1F48aN030c/epH+5mVFejy8wFAmJmZiUuXLqU7Dl6b8XV0dBRDhw5Nt9+rMospoxnfli1bCnt7e/Hff/9l+hgzsm/fvnSfzqRp1aqVqFq1qnj06JF49OiRuHr1qhg9erQAIN5//32tfevWrSscHR2zvK/Zs2cLAGLHjh1CCCHq1av3xttkpHLlyqJ9+/ZZ7qPre1fXGd+MXuc9e/Zk+Fy+9957Wu9JXd5TRBlhVwcyKl5eXnB2doabmxu6d++OQoUKYceOHZrZuSdPnuDAgQPo0aMH4uLiEBUVhaioKDx+/Bje3t64du2apgvE1q1bUadOnQxnRlQqFQBg8+bNqFatGqpWrao5VlRUFNq2bQsAOHjwYKax9uzZE8nJydi2bZtm7K+//kJ0dDR69uwJQJ6Is3XrVnTs2BFCCK378Pb2RkxMDIKDg7WO6+PjA1tb2zc+V3FxcQAAe3v7TPdJuy42NlZrvEuXLihdurRmu1GjRmjcuDF2794NQLfnOc3gwYPTnWz06uNITk7G48ePUbFiRRQpUiTd49aVr6+v1sxSixYtAMgThgDg9OnTePz4MQYPHqx1UlXfvn21PkHITNpzltXzm5HPPvtMa7tFixZ4/Pix1mvw6vMSExODqKgotGrVCjdv3kRMTIzW7cuXL6/59OBV2TnG3r17ERcXh7Fjx6Y7OTTtZyAruv58tGrVCtWrV3/jcYsUKYKTJ09qdS3IqUePHuHvv//GwIEDUbZsWa3r3vQYHz9+DACZvh+uXr0KZ2dnODs7o2rVqpg5cyY6deqUrpVaXFzcG98nr/8sxsbG6vzeSov1TS3zcvreza6MXue2bduiePHi2Lhxo2bs6dOn2Lt3r+b3IZC737lEAMBSBzIqCxYsQOXKlRETE4MVK1bg77//hrW1teb669evQwiBSZMmYdKkSRke4+HDhyhdujRu3LiBbt26ZXl/165dw5UrV+Ds7JzpsTJTp04dVK1aFRs3bsSgQYMAyDKH4sWLa36JP3r0CNHR0ViyZAmWLFmSrfsoX758ljGnSfujFhcXp/Wx66syS44rVaqUbt/KlStj06ZNAHR7nrOK+8WLFwgICMDKlStx9+5drfZqryd4uno9yUlLXp4+fQoAmp6sFStW1NrPwsIi04/gX+Xg4ADg5XOoj7jSjnn06FH4+/vj+PHjiI+P19o/JiYGjo6Omu3M3g/ZOcaNGzcAADVr1tTpMaTR9ecju+/dH374AT4+PnBzc4Onpyfee+89DBgwABUqVNA5xrR/dHL6GAFk2vbP3d0dS5cuhVqtxo0bNzB9+nQ8evQo3T8R9vb2b0xGX/9ZdHBw0MSua6xvSuhz+t7NroxeZwsLC3Tr1g3r169HYmIirK2tsW3bNiQnJ2slvrn5nUsEMPElI9OoUSM0aNAAgJyVbN68Ofr06YPQ0FAULlxY0z9z1KhRGc6CAekTnayo1WrUqlULs2fPzvB6Nze3LG/fs2dPTJ8+HVFRUbC3t8eOHTvQu3dvzQxjWrz9+vVLVwucpnbt2lrb2ZntBWQN7Pbt23H+/Hm0bNkyw33Onz8PANmahXtVTp7njOL+4osvsHLlSnz11Vdo0qQJHB0doVKp0KtXr0x7oWZXZq2sMktidFW1alUAwIULF1C3bt1s3+5Ncd24cQPt2rVD1apVMXv2bLi5ucHKygq7d+/GnDlz0j0vGT2vuh4jp3T9+cjue7dHjx5o0aIFfvvtN/z111+YOXMmvv/+e2zbtg3t27fPddzZVaxYMQAv/1l6XaFChbRq45s1a4b69etj/PjxmDdvnma8WrVqCAkJwa1bt9L945Pm9Z/FqlWr4uzZs7h9+/Ybf8+86unTpxn+4/oqXd+7mSXSqampGY5n9jr36tULv/zyC/7880906dIFmzZtQtWqVVGnTh3NPrn9nUvExJeMlrm5OQICAtCmTRv8/PPPGDt2rGZGyNLSUusPUkY8PDxw8eLFN+5z7tw5tGvXLlsf/b6uZ8+emDp1KrZu3QoXFxfExsZqTuIAAGdnZ9jb2yM1NfWN8eqqQ4cOCAgIwOrVqzNMfFNTU7F+/Xo4OTmhWbNmWtddu3Yt3f5hYWGamVBdnuesbNmyBT4+Ppg1a5ZmLCEhAdHR0Vr75eS5f5O0xQiuX7+ONm3aaMZTUlIQERGR7h+O17Vv3x7m5uZYu3atXk8S2rlzJxITE7Fjxw6tJEmXj3izewwPDw8AwMWLF7P8hzCz5z+3Px9ZcXV1xZAhQzBkyBA8fPgQ9evXx/Tp0zWJb3bvL+29+qaf9YykJYjh4eHZ2r927dro168ffvnlF4waNUrz3Hfo0AG//vorVq9ejYkTJ6a7XWxsLH7//XdUrVpV8zp07NgRv/76K9auXYtx48Zl6/5TUlJw+/ZtdOrUKcv9dH3vOjk5pfuZBKDzSnYtW7aEq6srNm7ciObNm+PAgQOYMGGC1j55+Z4i08AaXzJqrVu3RqNGjTB37lwkJCSgRIkSaN26NX755Rfcv38/3f6PHj3SXO7WrRvOnTuH3377Ld1+abNvPXr0wN27d7F06dJ0+7x48ULTnSAz1apVQ61atbBx40Zs3LgRrq6uWkmoubk5unXrhq1bt2b4h/nVeHXVtGlTeHl5YeXKlRmuDDVhwgSEhYVhzJgx6WZotm/frlWje+rUKZw8eVKTdOjyPGfF3Nw83Qzs/Pnz080kFSpUCAAy/OObUw0aNECxYsWwdOlSpKSkaMbXrVuX6Qzfq9zc3DB48GD89ddfmD9/frrr1Wo1Zs2ahTt37ugUV9qM8OtlHytXrtT7Md555x3Y29sjICAACQkJWte9ettChQplWHqS25+PjKSmpqa7rxIlSqBUqVJITEx8Y0yvc3Z2RsuWLbFixQrcunVL67o3zf6XLl0abm5uOq1iNmbMGCQnJ2vNWHbv3h3Vq1fHd999l+5YarUan3/+OZ4+fQp/f3+t29SqVQvTp0/H8ePH091PXFxcuqTx8uXLSEhIQNOmTbOMUdf3roeHB2JiYjSz0gBw//79DH93ZsXMzAzdu3fHzp07sWbNGqSkpGiVOQB5854i08IZXzJ6o0ePxocffojAwEB89tlnWLBgAZo3b45atWph8ODBqFChAh48eIDjx4/jzp07miU9R48erVkRbODAgfD09MSTJ0+wY8cOLF68GHXq1EH//v2xadMmfPbZZzh48CCaNWuG1NRUXL16FZs2bcKePXs0pReZ6dmzJyZPngwbGxsMGjQIZmba/49+9913OHjwIBo3bozBgwejevXqePLkCYKDg7Fv3z48efIkx8/N6tWr0a5dO3Tu3Bl9+vRBixYtkJiYiG3btuHQoUPo2bMnRo8ene52FStWRPPmzfH5558jMTERc+fORbFixTBmzBjNPtl9nrPSoUMHrFmzBo6OjqhevTqOHz+Offv2aT5iTlO3bl2Ym5vj+++/R0xMDKytrdG2bVuUKFEix8+NlZUVpkyZgi+++AJt27ZFjx49EBERgcDAQHh4eGRrtmnWrFm4ceMGhg8fjm3btqFDhw5wcnLCrVu3sHnzZly9elVrhj873nnnHVhZWaFjx4749NNP8ezZMyxduhQlSpTI8J+M3BzDwcEBc+bMwccff4yGDRuiT58+cHJywrlz5xAfH49Vq1YBADw9PbFx40b4+fmhYcOGKFy4MDp27KiXn4/XxcXFoUyZMujevbtmmd59+/bh33//1fpkILOYMjJv3jw0b94c9evXxyeffILy5csjIiICu3btQkhISJbxdO7cGb/99lu2amcBWarw3nvvYdmyZZg0aRKKFSsGKysrbNmyBe3atUPz5s21Vm5bv349goODMXLkSK33iqWlJbZt2wYvLy+0bNkSPXr0QLNmzWBpaYlLly5pPq15tR3b3r17YWdnh7fffvuNcery3u3Vqxe+/vprdO3aFcOHD0d8fDwWLVqEypUr63wSas+ePTF//nz4+/ujVq1a6doS5sV7ikxM/jeSINK/zBawEEKuDOTh4SE8PDw07bJu3LghBgwYIEqWLCksLS1F6dKlRYcOHcSWLVu0bvv48WMxbNgwUbp0aU2jdB8fH63WYklJSeL7778XNWrUENbW1sLJyUl4enqKqVOnipiYGM1+r7czS3Pt2jVNk/0jR45k+PgePHgghg4dKtzc3ISlpaUoWbKkaNeunViyZIlmn7Q2XZs3b9bpuYuLixNTpkwRNWrUELa2tsLe3l40a9ZMBAYGpmvn9OoCFrNmzRJubm7C2tpatGjRQpw7dy7dsbPzPGf12j19+lT4+vqK4sWLi8KFCwtvb29x9erVDJ/LpUuXigoVKghzc/NsLWDx+vOU2cIG8+bNE+XKlRPW1taiUaNG4ujRo8LT01O8++672Xh25SpXy5YtEy1atBCOjo7C0tJSlCtXTvj6+mq1i8ps5ba05+fVRTt27NghateuLWxsbIS7u7v4/vvvxYoVK9Ltl7aARUaye4y0fZs2bSpsbW2Fg4ODaNSokfj111811z979kz06dNHFClSJN0CFtn9+cD/FzbICF5pZ5aYmChGjx4t6tSpI+zt7UWhQoVEnTp10i2+kVlMmb3OFy9eFF27dhVFihQRNjY2okqVKmLSpEkZxvOq4OBgASBde63MFrAQQohDhw6la9EmhBAPHz4Ufn5+omLFisLa2loUKVJEeHl5aVqYZeTp06di8uTJolatWsLOzk7Y2NiImjVrinHjxon79+9r7du4cWPRr1+/Nz6mNNl97wohxF9//SVq1qwprKysRJUqVcTatWuzXMAiM2q1Wri5uQkA4ttvv81wn+y+p4gyohJCT2dyEJHRi4iIQPny5TFz5kyMGjVK6XAUoVar4ezsjA8++CDDj1vJ9LRr1w6lSpXCmjVrlA4lUyEhIahfvz6Cg4N1OtmSyNiwxpeIKBMJCQnp6jxXr16NJ0+eoHXr1soERQXOjBkzsHHjRp1P5spP3333Hbp3786kl0wea3yJiDJx4sQJjBgxAh9++CGKFSuG4OBgLF++HDVr1sSHH36odHhUQDRu3BhJSUlKh5GlDRs2KB0CUYHAxJeIKBPu7u5wc3PDvHnz8OTJExQtWhQDBgzAd999p7XqGxERGQbW+BIRERGRSWCNLxERERGZBCa+RERERGQSTK7GV61W4969e7C3t+dyh0REREQFkBACcXFxKFWqVLqFnXLD5BLfe/fuwc3NTekwiIiIiOgNbt++jTJlyujteCaX+Nrb2wOQT6SDg4PC0RARERHR62JjY+Hm5qbJ2/TF5BLftPIGBwcHJr5EREREBZi+y1J5chsRERERmQQmvkRERERkEpj4EhEREZFJYOJLRERERCaBiS8RERERmQQmvkRERERkEpj4EhEREZFJYOJLRERERCaBiS8RERERmQQmvkRERERkEpj4EhEREZFJYOJLRERERCaBiS8RERERmQQmvkRERERkEpj4EhEREZFJUDTx/fvvv9GxY0eUKlUKKpUK27dvf+NtDh06hPr168Pa2hoVK1ZEYGBgnsdJRERERIZP0cT3+fPnqFOnDhYsWJCt/cPDw/H++++jTZs2CAkJwVdffYWPP/4Ye/bsyeNIiYiIiMjQWSh55+3bt0f79u2zvf/ixYtRvnx5zJo1CwBQrVo1HDlyBHPmzIG3t3dehUlERERErxACUKuB1FQgJUV+f/VyRmO6XI6Ly5u4FU18dXX8+HF4eXlpjXl7e+Orr77K9DaJiYlITEzUbMfGxuZVeERERGSghMheYpbbhE5fx1A6ptTUvHstLJCMlDw7tgGJjIyEi4uL1piLiwtiY2Px4sUL2NraprtNQEAApk6dml8hEhERFQhqtWEmYEoldEIo/YoZF3Nz+WVhkf3LhVTxGB05EqWSI/BVxV/x7xn9x2VQiW9OjBs3Dn5+fprt2NhYuLm5KRgRERHpKm02zhQSMH0dj/RHpcpe4qZLkqfrZUM6npmZfM50EhwM9OkDRIUCAPZ9ewKO2a+GzTaDSnxLliyJBw8eaI09ePAADg4OGc72AoC1tTWsra3zIzwiomxLq40r6MlTQYlJrVb6FTMuZmaGn1zl1/HSEjnKI2o1MGsWMGECkJwMlCoFrFoFNGqUJ3dnUIlvkyZNsHv3bq2xvXv3okmTJgpFRETAm09yMKYETF/H4Meq+qXPxMgYkrWsLudoNo4oL9y5A/j4AAcOyO2uXYGlS4FixYA8OidL0cT32bNnuH79umY7PDwcISEhKFq0KMqWLYtx48bh7t27WL16NQDgs88+w88//4wxY8Zg4MCBOHDgADZt2oRdu3Yp9RDISGX3JAelk6eCElNqqtKvmHExMzP85Co/j8fZOCIDJATQvTtw8iRgZwfMmwcMHJjn/5UpmviePn0abdq00Wyn1eL6+PggMDAQ9+/fx61btzTXly9fHrt27cKIESPw008/oUyZMli2bBlbmeWSEMDduzKRMcQELC8SOs7G6ZcxJFf5dWxzc87GEZEJUKmA+fOBr74CAgOBSpXy526FMK0/8bGxsXB0dERMTAwcHByUDqdA+OAD4LfflI7CcKTNxhlycpWfx+NsHBERAQBOnADCwoABA16OCZHhf/t5la8ZVI0v6V9qKpBWKWJrm7MEpyAkV/l5PM7GERER6SAlBZgxA5g2Tf4hrVsXqF1bXpfPf1SZ+Jq48HAgKQmwsZGrpJibKx0RERERGY2bN4H+/YFjx+R2z55A2bKKhcMPIU3clSvye5UqTHqJiIhIT4QA1qyRs7vHjgEODsDatcC6dUCRIoqFxRlfE5eW+FatqmwcREREZCSEAD76CPh/Vy40ayaTXnd3JaMCwBlfk3f1qvxerZqycRAREZGRUKlkYmFuDnzzDXDoUIFIegHO+Jq8tBlfJr5ERESUY0lJwIMHgJub3B49GnjvvZcnsRUQnPE1YUIw8SUiIqJcCg0FmjYF3n0XePFCjpmbF7ikF2Dia9IiI4GYGNlnNZ/6RhMREZGxEEIuMVy/PnDmDHD/PnD5stJRZYmJrwlLq+8tX162MyMiIiLKlqgouQLWJ58A8fFA27bA+fOAp6fSkWWJia8JY5kDERER6eyvv2QZw/btgKUl8OOPwN69QJkySkf2Rjy5zYQx8SUiIiKdCAH88IMsa6hWDVi/XvbqNRCc8TVh7OFLREREOlGpgJUrgZEjgdOnDSrpBZj4mjT28CUiIqIsCQHMnw/4+b0cc3OT5Q12dsrFlUMsdTBRsbHA3bvyMhNfIiIiSicyEvD1BYKC5Hb37rJtmQHjjK+JSpvtLVlS0SWziYiIqCDauROoVUsmvTY2cta3SROlo8o1zviaKNb3EhERUTrx8cCoUcCiRXK7dm15AluNGsrGpSdMfE0U63uJiIhIixDAO+8AR4/K7ZEjgenTAWtrZePSIya+JoqtzIiIiEiLSgWMGAGEhwOrVgFeXkpHpHes8TVRTHyJiIgId+4A//zzcrtbNyAszCiTXoCJr0lKSgJu3JCXWeNLRERkojZvljW8H3wgOzikKVRIuZjyGBNfE3T9OpCaCtjbA6VLKx0NERER5au4ONmmrEcP4OlToHx54MULpaPKF0x8TdCrHR1UKmVjISIionx04oRcbS0wUCYBEybIk9nKl1c6snzBk9tMEOt7iYiITIwQwDffANOmyY99y5YF1q4FWrRQOrJ8xRlfE8QevkRERCZGpQJu35ZJb58+wLlzJpf0ApzxNUns4UtERGQChAASEgBbW7k9Zw7g7S2XHjZRnPE1MWo1E18iIiKjFx0tZ3Y7d5Z//AGgcGGTTnoBzvianNu35WqElpZAhQpKR0NERER69/ffQP/+wK1bgLk58O+/QOPGSkdVIHDG18Sk1fdWrCiTXyIiIjISSUnA+PFA69Yy6fXwkB0bmPRqcMbXxLDMgYiIyAiFhgJ9+wJnzsjtgQOBuXNl037SYOJrYtjKjIiIyMgIIet5g4MBJydg6VK59DClw1IHE8PEl4iIyMioVMCSJcC77wLnzzPpzQITXxPDHr5ERERG4K+/5MxuGk9P4M8/gTJllIvJADDxNSFRUfILYOJLRERkkBISgBEjZD/eYcPkDC9lG2t8TUjaiW1lywKFCikbCxEREeno4kVZy3vhgtz++GPZpomyjTO+JoT1vURERAZICGD+fKBBA5n0OjsDO3cCCxYAdnZKR2dQOONrQljfS0REZGCEALp2BX7/XW63bw+sXAm4uCgbl4HijK8JYQ9fIiIiA6NSAc2aATY2ctZ31y4mvbnAGV8TwlIHIiIiAxAfD0RGAhUqyO2RI+WsL+t5c40zviYiPh747z95mYkvERFRARUcLFuTvf++/OMNAGZmTHr1hImviQgNlWVCRYsCxYsrHQ0RERFpUauBH34A3npL1ibGxAA3byodldFhqYOJeLW+V6VSNhYiIiJ6xZ07wIABwMGDcrtrV7k4RbFiysZlhDjjayJY30tERFQAbd4M1K4tk147O5nwbt3KpDePcMbXRDDxJSIiKmCEAJYsAZ4+lT16160DKldWOiqjxhlfE8EevkRERAWEEPK7SgUEBgJTpwLHjjHpzQdMfE1ASgpw7Zq8zBlfIiIihaSkANOmAV988XKsdGlg8mTA0lK5uEwISx1MQHg4kJQE2NoC5copHQ0REZEJCg8H+vWTM7sA4OMDNGyobEwmiDO+JiCtzKFKFdkKkIiIiPKJEMDatUCdOjLpdXCQ20x6FcEZXxPA+l4iIiIFREcDn38ObNggt5s1k0mvu7uSUZk0Jr4m4NUevkRERJQPhADatZMrsZmbA1OmAGPHAhZMvZTED75NAFuZERER5TOVCpg0SS41fPQoMHEik94CgImvkROCiS8REVG+CAsD9u9/ud2lC3DxItC4sWIhkTYmvkbu/n0gNlae1FapktLREBERGSEh5Ipr9eoBPXoA9+69vM7aWrm4KB3OuRu5tPreChX4s0dERKR3UVHA4MHA9u1y+623FA2HssYZXyPHMgciIqI8sncvULu2THotLYGZM+VYqVJKR0aZ4IyvkWPiS0REpGdCAKNGAbNny+1q1YB162SpAxVonPE1cuzhS0REpGcqFfD8ubw8ZAhw+jSTXgPBGV8jxx6+REREeiAEEBcnV14DgFmzgA8+AN55R9m4SCec8TViMTEvTyxl4ktERJRDkZHA++/LRFetlmOFCjHpNUCc8TViabO9rq6Ao6OysRARERmkP/4ABg4EHj0CbGyAc+dY1mDAOONrxFjfS0RElEPx8bJ+t2NHmfTWrs1aXiPAxNeIsb6XiIgoB4KDAU9PYNEiue3nB5w6BdSooWxclGssdTBibGVGRESkI7ValjZcvSprBVetAt5+W+moSE8442vEmPgSERHpyMwMWLlSLj184QKTXiPDxNdIJSYCN27Iy6zxJSIiysKWLcCCBS+369UDNm4EihVTLibKEyx1MFLXr8tPa+ztuXIiERFRhuLigC+/lDO8lpZAy5ZArVpKR0V5iImvkXq1zEGlUjYWIiKiAufECaBfP/nxqEoFjB7Nj0hNABNfI8X6XiIiogykpAAzZgDTpgGpqUDZssCaNXK2l4weE18jxR6+REREr1Gr5WprBw/K7d69gYULgSJFFA2L8g9PbjNS7OFLRET0GjMzoEMHwMEBWLsWWL+eSa+JYeJrhNRqJr5EREQAgOhoIDT05fZXXwGXLwN9+yoVESmIia8RunULePFCnqBaoYLS0RARESnk77+BOnWAzp2B58/lmJkZULq0snGRYpj4GqG0+t5KlQALVnETEZGpSU4GJkwAWreWs0EpKcDdu0pHRQUAE18jxDIHIiIyWWFhQNOmsnODEHL54bNngcqVlY6MCgAmvkaIrcyIiMjkCAEsXSpXXTt9GnByAjZvBpYvl6s5EYHtzIwSE18iIjI5Qsilh+PjgbZtgVWrgDJllI6KChgmvkaIPXyJiMhkCCFXXjMzAwIDgY0bgeHD5TbRa/iuMDJRUcDjx/JylSrKxkJERJRnEhKAESOATz99OebqKtuVMemlTCj+zliwYAHc3d1hY2ODxo0b49SpU1nuP3fuXFSpUgW2trZwc3PDiBEjkJCQkE/RFnxps73lygGFCikbCxERUZ64eBFo1AiYO1fW9YaEKB0RGQhFE9+NGzfCz88P/v7+CA4ORp06deDt7Y2HDx9muP/69esxduxY+Pv748qVK1i+fDk2btyI8ePH53PkBRfre4mIyGgJAcyfDzRoAFy4ADg7Azt3AnXrKh0ZGQhFE9/Zs2dj8ODB8PX1RfXq1bF48WLY2dlhxYoVGe5/7NgxNGvWDH369IG7uzveeecd9O7d+42zxKaE9b1ERGSUIiOB996T9buJiUD79jL57dBB6cjIgCiW+CYlJeHMmTPw8vJ6GYyZGby8vHD8+PEMb9O0aVOcOXNGk+jevHkTu3fvxnvvvZfp/SQmJiI2Nlbry5ixhy8RERkdtRrw8gKCggAbGznru2sX4OKidGRkYBRLfKOiopCamgqX1960Li4uiIyMzPA2ffr0wbRp09C8eXNYWlrCw8MDrVu3zrLUISAgAI6OjpovNzc3vT6OgoalDkREZHTMzICAALn88OnTwLBhspMDkY4UP7lNF4cOHcKMGTOwcOFCBAcHY9u2bdi1axe++eabTG8zbtw4xMTEaL5u376djxHnr+fPgf/+k5eZ+BIRkUELDpYzvGk6dgTOnAFq1FAuJjJ4ivXxLV68OMzNzfHgwQOt8QcPHqBkyZIZ3mbSpEno378/Pv74YwBArVq18Pz5c3zyySeYMGECzDJoX2JtbQ1ra2v9P4ACKDRUfi9WDCheXNlYiIiIckStBn78EZg4EShcGDh//uVCFObmysZGBk+xGV8rKyt4enpi//79mjG1Wo39+/ejSZMmGd4mPj4+XXJr/v8fAiFE3gVrIFjfS0REBu32bVnL+/XXQHIy0Lo1YGurdFRkRBRduc3Pzw8+Pj5o0KABGjVqhLlz5+L58+fw9fUFAAwYMAClS5dGQEAAAKBjx46YPXs26tWrh8aNG+P69euYNGkSOnbsqEmATRnre4mIyGBt3iwXo3j6FLCzA+bNAwYOZC0v6ZWiiW/Pnj3x6NEjTJ48GZGRkahbty6CgoI0J7zdunVLa4Z34sSJUKlUmDhxIu7evQtnZ2d07NgR06dPV+ohFChMfImIyOCo1cDHHwMrV8rthg2BdeuASpWUjYuMkkqYWI1AbGwsHB0dERMTAwcHB6XD0asaNYDLl4Hdu2V7QyIiIoMwdCiweDEwbhzg7w9YWiodESksr/I1RWd8SX9SUoBr1+RlzvgSEVGBlpICxMYCRYvK7ZkzgX79gEzO8SHSF4NqZ0aZu3lTngdgZweULat0NERERJkIDwdatQI++ABITZVjdnZMeilfMPE1Emn1vVWqyD7fREREBYoQwJo1chGKY8eAs2df/vEiyidMkYxE2u+OqlWVjYOIiCid6GigTx9gwAAgLg5o1gw4dw6oWVPpyMjEMPE1EuzhS0REBdLhw0Dt2sCGDXIBim++AQ4dAtzdlY6MTBBPbjMSbGVGREQFjloNDB8uF6bw8JBtyho3VjoqMmGc8TUCQjDxJSKiAsjMDFi9Ghg8GAgJYdJLiuOMrxG4d0+WTJmZARUrKh0NERGZLCGAZcuAZ8+AESPkWJ06wJIlysZF9H9MfI1AWn2vhwdgba1sLEREZKKiouTM7vbtgIUF8M47cmUlogKEia8RYJkDEREp6q+/gI8+Au7fl6uuBQTwjxIVSEx8jQATXyIiUkRCglxmeO5cuV2tGrB+PVC3rpJREWWKia8RYA9fIiLKd6mpQMuWwL//yu2hQ4EffpCrsBEVUEx8jQB7+BIRUb4zNwf69gUiIoAVK4AOHZSOiOiNVEIIoXQQ+Sk2NhaOjo6IiYmBg4OD0uHkWkwMUKSIvBwdDTg6KhkNEREZtchIeRJb2oprajXw5AlQvLiycZHRyat8jX18DVxamUOpUkx6iYgoD+3cCdSqBXTtKtuVAbKPJpNeMiBMfA0c63uJiChPxccDQ4YAnTrJ2V47O/mdyAAx8TVwrO8lIqI8ExwMeHoCixbJ7ZEjgVOnAHd3RcMiyikmvgaOrcyIiEjv1GrZoeGtt+QMi6srsHcv8OOPXCmJDBoTXwPHxJeIiPROpQIOHgSSk2VN74ULgJeX0lER5RrbmRmwhATg5k15mTW+RESUaykpcrlhlQpYuRIICgJ8fOQ2kRHgjK8Bu35dfhrl4CA/hSIiIsqRuDjA1xf45JOXYyVLymWImfSSEWHia8BeLXPg7yUiIsqREyfkEsOBgcCqVcClS0pHRJRnmPgaMNb3EhFRjqWkANOmAc2by7q5smWBQ4eAGjWUjowoz7DG14Cxhy8REeVIeDjQrx9w7Jjc7t0bWLjw5VKgREaKia8BYw9fIiLSWWoq4O0NXLsmTxJZuBDo21fpqIjyBUsdDJRaDYSGystMfImIKNvMzYG5c2WJw7lzTHrJpHDG10D99x/w4gVgZQWUL690NEREVKD9/TcQEwN07Ci333sPaN+eZ0aTyeGMr4FKq++tVEm2XCQiIkonKQkYPx5o3RoYMAC4ffvldUx6yQQxZTJQrO8lIqIshYbKMoYzZ+T2Bx/w5DUyeZzxNVBsZUZERBkSAli6FKhfXya9Tk7Ali3A8uWAvb3S0REpijO+BoqJLxERpZOaCnz4IfDbb3K7bVu5KEWZMsrGRVRAcMbXAAnBHr5ERJQBc3PAzQ2wtARmzgT27mXSS/QKlRBCKB1EfoqNjYWjoyNiYmLg4OCgdDg58ugRUKKEPC/h2TPAzk7piIiISDEJCUBsrPzDAMiWP9euAbVrKxsXUS7kVb7GGV8DlDbbW64ck14iIpN26RLQuLEsb0hNlWO2tkx6iTLBxNcAsb6XiMjECQHMnw94egLnz8s/DDduKB0VUYHHxNcAsb6XiMiERUbKBSiGDwcSE+VCFBcuAJUrKx0ZUYHHxNcAsYcvEZGJ2rkTqFULCAoCbGzkrO+uXYCLi9KRERkEtjMzQCx1ICIyQSkpwIQJQFSUrOFdvx6oUUPpqIgMCmd8DcyzZ8CtW/IyE18iIhNiYQGsWweMHg2cOsWklygHOONrYEJD5ffixYFixZSNhYiI8pBaDcyaJb9//bUcq1UL+OEHZeMiMmBMfA0M63uJiEzAnTuAjw9w4IBclKJzZ57RTKQHLHUwMKzvJSIycps3yxreAwdks/bFi4EqVZSOisgocMbXwDDxJSIyUnFxwJdfAitXyu0GDWRNL9uUEekNE18Dwx6+RERGKCUFaNoUuHhRrkc/fjzg7w9YWiodGZFRYamDAUlOBq5fl5c540tEZEQsLIBPPgHKlgUOHwa+/ZZJL1EeYOJrQG7elMmvnR3g5qZ0NERElCvh4UBIyMvtYcPkCmwtWigWEpGxY+JrQF4tczDjK0dEZJiEANauBerUAbp1k7W9gCxxcHBQNjYiI8f0yYCwvpeIyMBFRwN9+gD9+8uE19X1ZeJLRHmOia8BYQ9fIiID9vffcpZ3wwbZm/ebb4BDh4BSpZSOjMhksKuDAWErMyIiA5SSAkyeDHz3nSxz8PCQbcoaN1Y6MiKTwxlfAyEEZ3yJiAySuTlw7pz8RT5wIHD2LJNeIoVwxtdA3L0ry8DMzYGKFZWOhoiIsiQEkJQEWFvLk9ZWrgSOHAE++EDpyIhMGmd8DUTabK+HB2BlpWwsRESUhcePZbeGTz55OVaiBJNeogIgV4lvQkKCvuKgN2B9LxGRAdi7F6hVC/jtN+DXX4GwMKUjIqJX6Jz4qtVqfPPNNyhdujQKFy6MmzdvAgAmTZqE5cuX6z1Akpj4EhEVYAkJgJ8f8M47wP378pf1yZNA5cpKR0ZEr9A58f32228RGBiIH374AVavfOZes2ZNLFu2TK/B0UtppQ7s4UtEVMBcuiRPVpszR24PGQKcPg3Uq6dsXESUjs6J7+rVq7FkyRL07dsX5ubmmvE6dergalp2RnrHGV8iogIoJQXo0AE4fx5wdgZ27gQWLJBryxNRgaNz4nv37l1UzKCtgFqtRnJysl6CIm3R0UBkpLzMGV8iogLEwgJYtAh47z3gwgWZBBNRgaVz4lu9enX8888/6ca3bNmCevxYJ0+kzfaWLs1l3ImIFPfHH8C2bS+3331Xjrm4KBcTEWWLzn18J0+eDB8fH9y9exdqtRrbtm1DaGgoVq9ejT/++CMvYjR5rO8lIioA4uOBUaPkDK+jI9CgAVC2rLxOpVI2NiLKFp1nfDt37oydO3di3759KFSoECZPnowrV65g586dePvtt/MiRpPH+l4iIoUFBwOenjLpBYBBgzjDS2SAcrRyW4sWLbB37159x0KZYOJLRKQQtRqYNQuYMAFITgZcXYFVqwBO9BAZJJ1nfCtUqIDHjx+nG4+OjkaFChX0EhRpY+JLRKSA5GTZl3fMGHm5a1fZvYFJL5HB0jnxjYiIQGpqarrxxMRE3L17Vy9B0UsJCUB4uLzMGl8ionxkaSlXYbOzA5YuBbZuBYoXVzoqIsqFbJc67NixQ3N5z549cHR01GynpqZi//79cHd312twBFy7Jj9pc3QESpZUOhoiIiMXFye/SpWS2wEBwNChQAZtPInI8GQ78e3SpQsAQKVSwcfHR+s6S0tLuLu7Y9asWXoNjrTLHHjSMBFRHjpxAujXT84yHDoke/Ta2DDpJTIi2U581Wo1AKB8+fL4999/UZwf9+QL1vcSEeWxlBRgxgxg2jQgNVXW896+DZQvr3RkRKRnOnd1CE8rOKV8wR6+RER5KDxczvIeOya3e/cGFi4EihRRNCwiyhs5amf2/PlzHD58GLdu3UJSUpLWdcOHD9dLYCRxxpeIKA8IAaxbBwwZImt67e1lj96+fZWOjIjykM6J79mzZ/Hee+8hPj4ez58/R9GiRREVFQU7OzuUKFGCia8epaYCoaHyMhNfIiI9SkkBfvxRJr3NmgFr1rC0gcgE6NzObMSIEejYsSOePn0KW1tbnDhxAv/99x88PT3x448/5kWMJuu//2Q7Mysr/j4mItIrS0tg/Xrgm2/kiWz8JUtkEnROfENCQjBy5EiYmZnB3NwciYmJcHNzww8//IDx48fnRYwmK62+t3JlwNxc2ViIiAxacrJcfe3bb1+OVa8OTJwouzcQkUnQ+afd0tISZmYyXy5RogRu3bqFatWqwdHREbdv39Z7gKaM9b1ERHoQFiZrd0+flrMIvXsDHh5KR0VECtA58a1Xrx7+/fdfVKpUCa1atcLkyZMRFRWFNWvWoGbNmnkRo8li4ktElAtCAMuWAV99BcTHA05OcgU2Jr1EJkvnUocZM2bA1dUVADB9+nQ4OTnh888/x6NHj/DLL7/oPUBTxsSXiCiHoqKADz4APvlEJr1t2wLnzwPduikdGREpSCWEEEoHkZ9iY2Ph6OiImJgYODg4KB1OpoQAihUDnj4Fzp4F6tZVOiIiIgORnCxnDG7ckCexBQQAI0YAZjrP9RCRQvIqX9Pbb4Hg4GB06NBBX4czeY8eyaRXpQKqVFE6GiIiA2JpCfj5yeT35Elg5EgmvUQEQMfEd8+ePRg1ahTGjx+PmzdvAgCuXr2KLl26oGHDhppljXWxYMECuLu7w8bGBo0bN8apU6ey3D86OhpDhw6Fq6srrK2tUblyZezevVvn+y3o0soc3N0BW1tFQyEiKvguXgT+/ffl9uefA2fOAPXqKRcTERU42U58ly9fjvbt2yMwMBDff/893nrrLaxduxZNmjRByZIlcfHiRZ0T0I0bN8LPzw/+/v4IDg5GnTp14O3tjYcPH2a4f1JSEt5++21ERERgy5YtCA0NxdKlS1G6dGmd7tcQsL6XiCgbhADmzwcaNAB69ABiY+W4SsVZAyJKJ9tdHX766Sd8//33GD16NLZu3YoPP/wQCxcuxIULF1CmTJkc3fns2bMxePBg+Pr6AgAWL16MXbt2YcWKFRg7dmy6/VesWIEnT57g2LFjsLS0BAC4u7vn6L4LurQevlWrKhsHEVGBFRkJ+PoCQUFyu1o1IClJ2ZiIqEDL9ozvjRs38OGHHwIAPvjgA1hYWGDmzJk5TnqTkpJw5swZeHl5vQzGzAxeXl44fvx4hrfZsWMHmjRpgqFDh8LFxQU1a9bEjBkzkJqamun9JCYmIjY2VuvLEHDGl4goC3/8AdSuLZNeGxs567trF1C8uNKREVEBlu3E98WLF7CzswMAqFQqWFtba9qa5URUVBRSU1Ph4uKiNe7i4oLIyMgMb3Pz5k1s2bIFqamp2L17NyZNmoRZs2bh21dX4nlNQEAAHB0dNV9ubm45jjk/MfElIspAcjIwZAjQsaM8C7h2bbkwxbBhsryBiCgLOi1gsWzZMhQuXBgAkJKSgsDAQBR/7b/r4cOH6y+616jVapQoUQJLliyBubk5PD09cffuXcycORP+/v4Z3mbcuHHw8/PTbMfGxhb45PfZMyBtETyWOhARvcLCArh7V14eORKYPh2wtlY2JiIyGNlOfMuWLYulS5dqtkuWLIk1a9Zo7aNSqbKd+BYvXhzm5uZ48OCB1viDBw9QsmTJDG/j6uoKS0tLmJuba8aqVauGyMhIJCUlwcrKKt1trK2tYW1gvxRDQ+V3Z2fZy5eIyKSp1UBCAmBnJ2d1ly2Ti1G0a6d0ZERkYLKd+EZEROj1jq2srODp6Yn9+/ejS5cuAOSM7v79+zFs2LAMb9OsWTOsX78earUaZv/vyRgWFgZXV9cMk15DxTIHIqL/u30b8PEBSpUC1q6VY87OTHqJKEcU7ejt5+eHpUuXYtWqVbhy5Qo+//xzPH/+XNPlYcCAARg3bpxm/88//xxPnjzBl19+ibCwMOzatQszZszA0KFDlXoIeYKJLxERgM2bZQ3vwYPAb78B4eFKR0REBk6nGl9969mzJx49eoTJkycjMjISdevWRVBQkOaEt1u3bmlmdgHAzc0Ne/bswYgRI1C7dm2ULl0aX375Jb7++mulHkKeYOJLRCYtLg744gtg1Sq53bAhsG4dUL68snERkcFTCSGE0kHkp7xa+1mfqleXyW9QEODtrXQ0RET56MQJoG9f4OZNuczwuHGAv79chpiITEZe5WuKzvhSesnJwLVr8jJnfInIpCQlydXXbt8GypaVNb0tWigdFREZEUVrfCm9GzeAlBSgUCGggHddIyLSLysrYPlyoE8f4Nw5Jr1EpHc5Snxv3LiBiRMnonfv3nj48CEA4M8//8SlS5f0GpwpSqvvrVqVvdiJyMgJAaxZA2zY8HLs7bdlPW+RIoqFRUTGS+fE9/Dhw6hVqxZOnjyJbdu24dmzZwCAc+fOZbqIBGXf1avyOxeuICKjFh0tZ3YHDAA++QS4dUvpiIjIBOic+I4dOxbffvst9u7dq9U7t23btjhx4oRegzNF7OhAREbv8GHZpmzDBsDcHBgzRvbpJSLKYzonvhcuXEDXrl3TjZcoUQJRUVF6CcqUMfElIqOVlASMHw+0aSNPYPPwAI4eBSZOlEsRExHlMZ0T3yJFiuD+/fvpxs+ePYvSpUvrJShTJcTLUgcmvkRkVBITgebNgYAA+ctu4EAgJARo3FjpyIjIhOic+Pbq1Qtff/01IiMjoVKpoFarcfToUYwaNQoDBgzIixhNxt27wLNn8pM/Dw+loyEi0iNra6BlS8DJCdiyRXZvKFxY6aiIyMTonPjOmDEDVatWhZubG549e4bq1aujZcuWaNq0KSZOnJgXMZqMtDKHihVlVx8iIoMWFSVLGtJMnw5cuAB066ZcTERk0nQuqrKyssLSpUsxadIkXLx4Ec+ePUO9evVQqVKlvIjPpLC+l4iMxl9/AT4+cpnhv/+WNbzW1gBL4ohIQTonvkeOHEHz5s1RtmxZlC1bNi9iMlmv9vAlIjJICQlymeG5c+W2kxMQGQmUKaNoWEREQA5KHdq2bYvy5ctj/PjxuHz5cl7EZLJ4YhsRGbSLF4FGjV4mvUOGAKdPM+klogJD58T33r17GDlyJA4fPoyaNWuibt26mDlzJu7cuZMX8ZkUljoQkUESApg/H2jQQNbwOjsDO3cCCxYAdnZKR0dEpKESQoic3jg8PBzr16/Hr7/+iqtXr6Jly5Y4cOCAPuPTu9jYWDg6OiImJgYODg5Kh6Px9ClQtKi8HBsL2NsrGw8RUbYlJQFvvQWcPQu0bw+sXAm4uCgdFREZsLzK13LVMbx8+fIYO3Ys6tSpg0mTJuHw4cP6isvkpM32li7NpJeIDIQQgEol29CsXw/s2wcMHSrHiIgKIJ1LHdIcPXoUQ4YMgaurK/r06YOaNWti165d+ozNpLC+l4gMRnw88PnnwJQpL8eqVgWGDWPSS0QFms4zvuPGjcOGDRtw7949vP322/jpp5/QuXNn2LGOK1dY30tEBiE4GOjbV/63bmEhV2ArV07pqIiIskXnxPfvv//G6NGj0aNHDxQvXjwvYjJJTHyJqEBTq4EffwQmTgSSkwFXV2DVKia9RGRQdE58jx49mhdxmDz28CWiAuv2bbkYxcGDcrtrV2DpUqBYMWXjIiLSUbYS3x07dqB9+/awtLTEjh07sty3U6dOegnMlCQkAOHh8jJnfImoQElMBJo2Be7cka3J5s2T5Q2s5SUiA5StdmZmZmaIjIxEiRIlYGaW+flwKpUKqampeg1Q3wpiO7Pz54E6dYAiRYAnT/j3hIgKmCVL5AzvunVA5cpKR0NEJkDRdmZqtTrDy6Qfr9b3MuklIsWdOCFblTVpIrcHDwZ8fQFLS2XjIiLKJZ3bma1evRqJiYnpxpOSkrB69Wq9BGVqWN9LRAVCSgowbRrQvDnQqxcQHS3HVSomvURkFHROfH19fRETE5NuPC4uDr6+vnoJytSwhy8RKS48HGjVCvD3B1JTgWbN+BEUERkdnRNfIQRUGfwyvHPnDhwdHfUSlKlhKzMiUowQwJo18kSDY8cABwdg7Vq5Eht/pxORkcl2O7N69epBpVJBpVKhXbt2sLB4edPU1FSEh4fj3XffzZMgjVlqKhAaKi8z8SWifJWYCHz0EbBhg9xu1kwmve7uSkZFRJRnsp34dunSBQAQEhICb29vFC5cWHOdlZUV3N3d0a1bN70HaOwiIuTfHmtr/q0honxmZSX7KZqby+WHx46Vq7ERERmpbP+G8/f3BwC4u7ujZ8+esLGxybOgTElafW/lyvJvDxFRnkpKkv9t29vLGt6lS4GbN4FGjZSOjIgoz+lc4+vj48OkV49Y30tE+SYsTJYzDB4sa3sBoHhxJr1EZDKyNeNbtGhRhIWFoXjx4nBycsrw5LY0T5480VtwpoCJLxHlOSGAZcuAr74C4uOBGzfkSmxubkpHRkSUr7KV+M6ZMwf29vaay1klvqQb9vAlojwVFSVneLdvl9tt2wKrVgFlyigaFhGRErK1ZLExKUhLFgsBFCsGPH0KhITIbkJERHqzdy/g4wPcvy8XoJgxA/DzA7JYep6IqCDIq3xN599+wcHBuHDhgmb7999/R5cuXTB+/HgkJSXpLTBT8PChTHpVKnlyGxGR3iQkAAMHyqS3WjXg5Elg1CgmvURk0nT+Dfjpp58iLCwMAHDz5k307NkTdnZ22Lx5M8aMGaP3AI1ZWplD+fKAra2ysRCRkbGxkSUNQ4YAp08D9eopHRERkeJ0TnzDwsJQt25dAMDmzZvRqlUrrF+/HoGBgdi6dau+4zNqrO8lIr0RApg/Xy5AkaZtW2DBAsDOTrm4iIgKEJ07lQshoFarAQD79u1Dhw4dAABubm6IiorSb3RGLq2HLzs6EFGuREYCvr5AUBBQuDDQujVPXiMiyoDOM74NGjTAt99+izVr1uDw4cN4//33AQDh4eFwcXHRe4DGjK3MiCjXdu4EatWSSa+NDRAQAJQurXRUREQFks6J79y5cxEcHIxhw4ZhwoQJqFixIgBgy5YtaNq0qd4DNGZMfIkox+LjZf1up06yZVnt2rKWd9gwecYsERGlo7d2ZgkJCTA3N4elpaU+DpdnCko7s7g4IO3uHz8GihZVLBQiMjQvXgANGgCXL8vtkSOB6dMBa2tl4yIi0pO8ytd0rvFNc+bMGVz5/5Rl9erVUb9+fb0FZQpCQ+X3EiWY9BKRjmxtgQ4dZD/EVauAt99WOiIiIoOgc+L78OFD9OzZE4cPH0aRIkUAANHR0WjTpg02bNgAZ2dnfcdolFjmQEQ6uXMHSE6W/Q8B4JtvgDFj5Co4RESULTrX+H7xxRd49uwZLl26hCdPnuDJkye4ePEiYmNjMXz48LyI0Sgx8SWibNu8Wdbw9u4tk18AsLJi0ktEpCOdZ3yDgoKwb98+VHslY6tevToWLFiAd955R6/BGTP28CWiN4qLA778Eli5Um6npgJPngDsoENElCM6z/iq1eoMT2CztLTU9PelN2MPXyLK0okTcrW1lStll4YJE4Bjx5j0EhHlgs6Jb9u2bfHll1/i3r17mrG7d+9ixIgRaNeunV6DM1bJycD16/IyE18i0pKSIut3mzcHbtwAypYFDh0Cvv0WKOBdc4iICjqdE9+ff/4ZsbGxcHd3h4eHBzw8PFC+fHnExsZi/vz5eRGj0bl+Xf5tK1SIiysR0WvUauD332VZQ+/ewLlzQMuWSkdFRGQUdK7xdXNzQ3BwMPbv369pZ1atWjV4eXnpPThj9Wp9L/vMExGEkF9mZvKktXXrgH//Bfr1UzoyIiKjolPiu3HjRuzYsQNJSUlo164dvvjii7yKy6ixvpeINKKjgc8/Bzw8ZDkDAFSpIr+IiEivsp34Llq0CEOHDkWlSpVga2uLbdu24caNG5g5c2ZexmeU2MqMiAAAf/8N9O8P3LolZ3o//xwoXVrpqIiIjFa2a3x//vln+Pv7IzQ0FCEhIVi1ahUWLlyYl7EZLSa+RCYuKQkYPx5o3VomvR4eMglm0ktElKeynfjevHkTPj4+mu0+ffogJSUF9+/fz5PAjJVa/bLUgT18iUxQWBjQrBkQECDregcOBM6eBRo3VjoyIiKjl+1Sh8TERBQqVEizbWZmBisrK7x48SJPAjNWd+8Cz58DFhZAxYpKR0NE+erFC6BFC+DhQ8DJCViyBOjeXemoiIhMhk4nt02aNAl2dnaa7aSkJEyfPh2Ojo6asdmzZ+svOiOUVuZQsSJbchKZHFtbYMYMYP16YNUq9jMkIspn2U58W7ZsidDQUK2xpk2b4ubNm5ptFXtzvRHre4lMzN69MuFt3lxuDxwI+PrK1mVERJSvsp34Hjp0KA/DMB2v9vAlIiOWkCBPYJszB3BzkwtRODnJ5t2cJCAiUoTOC1hQ7rCHL5EJuHQJ6NMHOH9ebnfsCFhbKxsTERHpvmQx5Q5LHYiMmBDA/PmAp6dMep2dgZ07gQULgFfOjyAiImVwxjcfPXkiT+YGWOpAZHTi44Fu3YCgILndvj2wciXg4qJsXEREpMEZ33yUNttbpgxQuLCysRCRntnayh9sa2s567trF5NeIqICholvPmJ9L5GRiY8HYmLkZZUK+OUX4MwZYNgwnsBGRFQA5Sjx/eeff9CvXz80adIEd+/eBQCsWbMGR44c0Wtwxob1vURG5OxZWcs7eLCs7QWAokWBGjWUjYuIiDKlc+K7detWeHt7w9bWFmfPnkViYiIAICYmBjNmzNB7gMaEiS+REVCrgZkz5RLDV68CR44AkZFKR0VERNmgc+L77bffYvHixVi6dCksX1l6rFmzZggODtZrcMaGPXyJDNydO8DbbwNjxgDJyUDXrrJ7g6ur0pEREVE26Jz4hoaGomXLlunGHR0dER0drY+YjNKLF0BEhLzMGV8iA7RlC1C7NnDggGxNtnQpsHUrULy40pEREVE26Zz4lixZEtevX083fuTIEVSoUEEvQRmjsDBZBujkBJQooXQ0RKST+HhgxAjg6VOgQQNZ3/vxxzyBjYjIwOic+A4ePBhffvklTp48CZVKhXv37mHdunUYNWoUPv/887yI0Si8Wt/Lv5VEBsbODli9Wi5BfOwYULmy0hEREVEO6LyAxdixY6FWq9GuXTvEx8ejZcuWsLa2xqhRo/DFF1/kRYxGgfW9RAYkJQUICADc3ICPPpJjbdrILyIiMlg6J74qlQoTJkzA6NGjcf36dTx79gzVq1dHYa7IkCX28CUyEOHhQP/+wNGjQKFCgLc3T14jIjISOV6y2MrKCtWrV9dnLEaNrcyICjghgHXrgCFDgLg4wMEBWLiQSS8RkRHROfFt06YNVFkUqR44cCBXARmj1FR5chvAxJeoQIqOlgnvr7/K7WbNgLVrAXd3JaMiIiI90znxrVu3rtZ2cnIyQkJCcPHiRfj4+OgrLqMSHg4kJgLW1kC5ckpHQ0Ra4uOB+vXlD6q5OTBlCjB2LGCR4w/EiIiogNL5N/ucOXMyHJ8yZQqePXuW64CMUVp9b5Uq8u8qERUgdnZAz57A5s2y1KFxY6UjIiKiPKJzO7PM9OvXDytWrNDX4YwK63uJCpiwMODVfuRTp8revEx6iYiMmt4S3+PHj8PGxkZfhzMqTHyJCggh5Ipr9eoBvXvLZYcBwMoKsLdXNjYiIspzOpc6fPDBB1rbQgjcv38fp0+fxqRJk/QWmDFhD1+iAiAqChg8GNi+XW47OACxsUCxYoqGRURE+UfnxNfR0VFr28zMDFWqVMG0adPwzjvv6C0wYyEEe/gSKe6vv+RCFPfvA5aWcnGKESMAM7196EVERAZAp8Q3NTUVvr6+qFWrFpycnPIqJqPy4IHslGRmxlVOifJdYiIwbhyQdlJutWrA+vXAa91piIjINOg03WFubo533nkH0dHReg1iwYIFcHd3h42NDRo3boxTp05l63YbNmyASqVCly5d9BqPPqWVOZQvD7AEmiifmZkBR47Iy0OHAqdPM+klIjJhOn/OV7NmTdy8eVNvAWzcuBF+fn7w9/dHcHAw6tSpA29vbzx8+DDL20VERGDUqFFo0aKF3mLJC6zvJcpnQgApKfKypaVsUbZzJ/Dzz7J1GRERmSydE99vv/0Wo0aNwh9//IH79+8jNjZW60tXs2fPxuDBg+Hr64vq1atj8eLFsLOzy7I1WmpqKvr27YupU6eiQoUKOt9nfmJ9L1E+iowE3nsPmDjx5VilSkCHDsrFREREBUa2E99p06bh+fPneO+993Du3Dl06tQJZcqUgZOTE5ycnFCkSBGd636TkpJw5swZeHl5vQzIzAxeXl44fvx4lrGUKFECgwYNeuN9JCYm5jo5zw22MiPKJzt3ArVqAUFBwPz5ssCeiIjoFdk+uW3q1Kn47LPPcPDgQb3deVRUFFJTU+Hi4qI17uLigqtpU6WvOXLkCJYvX46QkJBs3UdAQACmTp2a21BzjIkvUR6LjwdGjgQWL5bbtWvLE9he+71CRESU7cRXCAEAaNWqVZ4F8yZxcXHo378/li5diuLFi2frNuPGjYOfn59mOzY2Fm5ubnkVopbYWODuXXmZNb5EeSA4GOjTBwgNldsjRwLTpwPW1srGRUREBZJO7cxUKpVe77x48eIwNzfHg9c+knzw4AFKliyZbv8bN24gIiICHTt21Iyp1WoAgIWFBUJDQ+Hh4aF1G2tra1gr9Ecw7W+xiwvA7m9EevbsGfD228CTJ0CpUsCqVcArZVNERESv0ynxrVy58huT3ydPnmT7eFZWVvD09MT+/fs1LcnUajX279+PYcOGpdu/atWquHDhgtbYxIkTERcXh59++infZnKzi2UORHmocGFg1ixgxw65DDFXYCMiojfQKfGdOnVqupXbcsvPzw8+Pj5o0KABGjVqhLlz5+L58+fw9fUFAAwYMAClS5dGQEAAbGxsULNmTa3bFylSBADSjRcETHyJ9GzzZsDZGWjdWm77+MgvPX8aRURExkmnxLdXr14oUaKEXgPo2bMnHj16hMmTJyMyMhJ169ZFUFCQ5oS3W7duwcxAlxVlD18iPYmLA4YPBwIDgdKlgfPngaJFmfASEZFOVCLtrLU3MDc3x/379/We+Oa32NhYODo6IiYmBg4ODnl6X1Wryjrfv/6SpYhElAMnTgB9+wI3b8pEd/x4wN9fLk5BRERGKa/yNZ27OlD2JCUB16/Lyyx1IMqBlBRgxgxg2jQgNRUoWxZYuxYo4Ks1EhFRwZXtxDetewJlz/Xr8m914cLyk1ki0sGzZ4C3N3DsmNzu0wdYsAD4f00/ERFRTuhU40vZ92p9L8sQiXRUqBDg5gY4OAALF8pSByIiolxi4ptH0haeY5kDUTZFRwNq9cuT1hYtkmPlyysdGRERGQnDbJdgANjKjEgHhw/LpYY//hhIO5/AyYlJLxER6RUT3zzCxJcoG5KSZJeGNm2A27dlm7JHj5SOioiIjBQT3zygVr8sdWAPX6JMhIYCTZsCAQFylnfgQODsWcDAWyYSEVHBxcQ3D9y5A8THAxYWgIeH0tEQFTBCyCWG69cHzpyRJQ1btgDLlwP29kpHR0RERownt+WBtDKHSpXYY58onefPgW+/lf8dtm0LrFoFlCmjdFRERGQCmPjmAdb3EmWhcGG5EMXJk4CfH2CgS5ITEZHhYeKbB17t4Utk8hIS5Als1aoBgwfLsRYtuAIbERHlOya+eYA9fIn+7+JFuerahQtyUYouXQBnZ6WjIiIiE8XPGPMASx3I5AkBzJ8PNGggk15nZ2DDBia9RESkKM746tnjxy/bkFapomwsRIqIjAR8fYGgILndvj2wciXg4qJsXEREZPKY+OpZ2myvm5s8h4fIpMTFAfXqyeTXxgaYORMYOlQuQUxERKQwljroGet7yaTZ28tlh2vXBk6fBoYNY9JLREQFBhNfPWN9L5mcs2flKmxpJk8GTp0CatRQLiYiIqIMMPHVMya+ZDLUalnK0Lix7NyQlCTHLS0Ba2tlYyMiIsoAa3z1jD18ySTcuQP4+AAHDsjtcuWAFy8AKytl4yIiIsoCZ3z1KD4e+O8/eZkzvmS0Nm+WNbwHDgB2dsDSpcDWrYCjo9KRERERZYkzvnoUFibblxYtynalZITi4+XJaitXyu0GDYB164DKlZWNi4iIKJs446tHr9b38kR2MjpWVvJNrlIBEyYAx44x6SUiIoPCGV89Yn0vGZ2UFHkSm5UVYGEBrF0L3L0LtGypdGREREQ644yvHrGHLxmV8HCgVStg4sSXYx4eTHqJiMhgMfHVI7YyI6MgBLBmDVCnjixnWLoUiIpSOioiIqJcY+KrJykp8uQ2gIkvGbDoaNmTd8AAufxws2ZygYrixZWOjIiIKNeY+OpJeLjs329jA5Qtq3Q0RDlw+LBsU7ZhA2BuDnzzDXDoEODurnRkREREesGT2/Qkrb63ShWZMxAZlJgYoHNn+d3DQ7Ypa9xY6aiIiIj0iomvnrC+lwyaoyMwb56c9Z07F7C3VzoiIiIivWOpg54w8SWDIoQ8aW3fvpdjAwYAy5cz6SUiIqPFGV89SSt1YA9fKvCiooDBg4Ht2wFXV+DSJcDJSemoiIiI8hwTXz0QgjO+ZCD++gv46CPg/n3A0hLw85NlDkRERCaAia8eREbKc4LMzLiCKxVQCQnAuHGyfheQ/6GtWwfUq6doWERERPmJia8epM32VqgAWFsrGwtROjExQIsWwIULcnvIEGDmTMDOTtm4iIiI8hkTXz1gfS8VaA4OQM2a8qOJFSuADh2UjoiIiEgRTHz1gPW9VOBERsoa3mLFAJUKWLgQSEwEXFyUjoyIiEgxbGemB0x8qUDZuROoVQsYNEieeQkARYow6SUiIpPHxFcPmPhSgRAfL+t3O3WSLcvCw4GnT5WOioiIqMBg4ptLsbHAvXvyMmt8STHBwYCnJ7Bokdz28wNOnQKKFlU2LiIiogKEiW8upZ3YVrKk/DSZKF+p1cAPPwBvvSXfjK6uslfvrFlsMUJERPQaJr65xDIHUtSzZ/LEteRkoGtX2bLs7beVjoqIiKhAYleHXGLiS4oQQnZrcHCQC1FcuSJPZlOplI6MiIiowOKMby6xhy/lq7g4wNcXWLLk5VizZsDHHzPpJSIiegMmvrnEGV/KNydOAHXrAoGBwKhRwJMnSkdERERkUJj45kJSEnDjhrzMxJfyTEoKMG0a0Lw5cPMmULYssGsXOzYQERHpiDW+uXDtGpCaCtjbA6VKKR0NGaXwcKBfP+DYMbndu7c8mY0tRIiIiHTGxDcXXq3vZXkl6V10tOzN+/Sp/O9q0SKgb1+loyIiIjJYTHxzgfW9lKeKFAGGDwf27QPWrAHKl1c6IiIiIoPGGt9cYOJLevf33y/fWAAwcSJw6BCTXiIiIj1g4psLTHxJb5KTgQkTgNatgT59gMREOW5hIb+IiIgo1/gXNYfUaiA0VF5mD1/KlbAwWbt7+rTcrldPdnLgksNERER6xRnfHLp9G4iPBywtAQ8PpaMhgyQEsHSpTHRPnwacnIDNm4EVK4BChZSOjoiIyOhwxjeH0socKlXiJ9GUA3FxwIABwPbtcrttW2DVKqBMGUXDIiIiMmac8c0h1vdSrtjaAg8fyo8MZs4E9u5l0ktERJTHOFeZQ6/28CXKlrQT1qyt5ccEa9fKXr316ikaFhERkangjG8OccaXdHLpEtCoETB+/Mux8uWZ9BIREeUjJr45xMSXskUIYP58oEED4Px5Ocv79KnSUREREZkkJr45EBUlvwCgShVlY6ECLDISeP99ufpaQgLw7rvAuXOyewMRERHlOya+OZBW31u2LLtOUSb++AOoXRv4809Z0zt/PrB7N1CypNKRERERmSye3JYDLHOgLD19CvTrB8TEyOR3/XqgRg2loyIiIjJ5THxzgIkvZcnJCVi4EDhzBpgxgyuwERERFRAsdcgBJr6kRa2WvXj37Hk51qcPMGsWk14iIqIChDO+OcAevqRx5w7g4wMcOCDrd69cAYoUUToqIiIiygBnfHUUHw/895+8zBlfE7d5s6zhPXBAnuU4fTrg6Kh0VERERJQJzvjqKDRUtmYtVgxwdlY6GlJEXJxsURYYKLcbNgTWrQMqVVI0LCIiIsoaE18dsb7XxD15IhPdmzcBlUquxObvD1haKh0ZERERvQETXx2xvtfEFS0KNG0KpKQAa9YALVsqHRERERFlExNfHXHG1wSFh8sa3hIl5PaCBbKTA09iIyIiMig8uU1HTHxNiBByVrdOHWDQILkNAA4OTHqJiIgMEBNfHaSkAGFh8jITXyMXHS178Q4YIE9mi44GYmOVjoqIiIhygYmvDsLDgeRkwNYWKFtW6Wgoz/z9t5zl3bABMDcHvv0WOHSIrcqIiIgMHGt8dZBW5lClCmDGfxmMT3IyMGUKEBAgyxo8PGSbssaNlY6MiIiI9IDpmw5Y32vkXrwAfv1VJr2DBgEhIUx6iYiIjAhnfHXAxNcIpZ2wplLJk9bWrwfu3gW6dVM2LiIiItI7zvjqgD18jUxUFNC1K7Bo0cuxt95i0ktERGSkmPhmkxCc8TUqf/0F1KoF/P67XH0tJkbpiIiIiCiPMfHNpvv3ZTcrMzOgUiWlo6EcS0gARowAvL2ByEj5Xww7NhAREZmEApH4LliwAO7u7rCxsUHjxo1x6tSpTPddunQpWrRoAScnJzg5OcHLyyvL/fUlbbbXwwOwts7zu6O8cPEi0KgRMHeu3B4yBDh9GqhbV8moiIiIKJ8onvhu3LgRfn5+8Pf3R3BwMOrUqQNvb288fPgww/0PHTqE3r174+DBgzh+/Djc3Nzwzjvv4O7du3kaJ+t7Ddzjx0CTJsCFC4CzM7Bzp1x62M5O6ciIiIgonyie+M6ePRuDBw+Gr68vqlevjsWLF8POzg4rVqzIcP9169ZhyJAhqFu3LqpWrYply5ZBrVZj//79eRon63sNXLFiwJgxQPv2Mvnt0EHpiIiIiCifKdrOLCkpCWfOnMG4ceM0Y2ZmZvDy8sLx48ezdYz4+HgkJyejaNGiGV6fmJiIxMREzXZsDpedZeJrgHbuBMqXB2rWlNvjx8sibZVK2biIiIhIEYrO+EZFRSE1NRUuLi5a4y4uLoiMjMzWMb7++muUKlUKXl5eGV4fEBAAR0dHzZebm1uOYmXia0Di44HPPwc6dQL69pUntAFy+WEmvURERCZL8VKH3Pjuu++wYcMG/Pbbb7Cxsclwn3HjxiEmJkbzdfv2bZ3vJyZGdnUAWONb4AUHA/XrA4sXy20vLya7REREBEDhUofixYvD3NwcDx480Bp/8OABSpYsmeVtf/zxR3z33XfYt28fateunel+1tbWsM5lG4a0E9tcXdn1qsBSq4EffwQmTgSSk+WLtXq1THyJiIiIoPCMr5WVFTw9PbVOTEs7Ua1JkyaZ3u6HH37AN998g6CgIDRo0CDP42SZQwH39KlMcL/+Wia9XbvKE9iY9BIREdErFJ3xBQA/Pz/4+PigQYMGaNSoEebOnYvnz5/D19cXADBgwACULl0aAQEBAIDvv/8ekydPxvr16+Hu7q6pBS5cuDAKFy6cJzEy8S3gHBxkwmtnB8ybBwwcyPIGIiIiSkfxxLdnz5549OgRJk+ejMjISNStWxdBQUGaE95u3boFM7OXE9OLFi1CUlISunfvrnUcf39/TJkyJU9iZA/fAiguDrC0BGxs5Elr69YBiYlcVo+IiIgypRJCCKWDyE+xsbFwdHRETEwMHBwcsnWbypWBa9eAffuAdu3yOEB6sxMnZLeGjh1frsJGRERERiMn+Vp2GHRXh/yQmAjcuCEvs9RBYSkpwLRpQPPmwM2bwPbtQA77MhMREZHpYeL7BteuyYYBDg6yUQApJDwcaNUK8PcHUlOBPn2AkBD5whARERFlAxPfN3i1vpfnSylACGDNGqBOHeDYMZnorl0ra3qLFFE6OiIiIjIgip/cVtCxo4PCHj8GvvhCnszWrJlMet3dlY6KiIiIDBAT3zdg4quw4sWBX36RNSdjxwIWfMsSERFRzjCLeAMmvvksKQmYMkWewPbee3KsZ09FQyIiIiLjwMQ3C2o1EBoqL7OHbz4IDZVtys6cAUqUAK5fB+ztlY6KiIiIjARPbsvCrVvAixeAlRVQoYLS0RgxIYClS4H69WXS6+QELFzIpJeIiIj0ijO+WUgrc6hUiaWleSYqChg8WPbkBYC2bYFVq4AyZRQNi4iIiIwP07kssL43jz16JNuU3b8vlx8OCABGjADM+EEEERER6R8T3yy82sOX8oCzM/DOO8CpU7Ivb716SkdERERERoyJbxY445sHLl2SLcpcXOT2zz/LGV47O2XjIiIiIqPHz5SzwMRXj4QA5s8HPD2BgQPlNgAULsykl4iIiPIFZ3wz8eiRXDQMAKpUUTYWgxcZCfj6AkFBL8eeP5dJLxEREVE+4YxvJtLqe8uV44RkruzcCdSqJZNeGxtZ2vDHH0x6iYiIKN9xxjcTLHPIpfh4YORIYPFiuV27NrB+PVCjhrJxERERkcnijG8mmPjmUmoqsHevvDxypOzcwKSXiIiIFMQZ30ww8c0BtVp+NzOTq679+isQEwN4eSkbFxERERE445sp9vDV0Z07wNtvyxreNA0bMuklIiKiAoOJbwaePwf++09e5oxvNmzeLGt4DxwApk0Dnj1TOiIiIiKidJj4ZiA0VH4vXlx+USbi4mSbsh49gKdP5Qzv8ePs2EBEREQFEhPfDLC+NxtOnADq1gUCAwGVCpgwATh6FKhUSenIiIiIiDLEk9sywPreN3jwAGjTBkhIAMqWBdauBVq0UDoqIiIioiwx8c0AZ3zfwMUFmDQJuHgRWLgQKFJE6YiIiIiI3oiJbwaY+L5GCDmrW6eOPIkNAMaNkyUORERERAaCNb6vSUkBrl2Tl5n4AoiOBvr0AQYMkN9fvJDjTHqJiIjIwHDG9zU3bwLJyYCdHeDmpnQ0Cjt8GOjfH7h9GzA3B3r1AiwtlY6KiIiIKEeY+L4mrcyhShW5AJlJSkoCpkwBvvtOljl4eADr1gGNGysdGREREVGOMfF9jcnX9z56BLz3HnD6tNweOBCYO1cuQUxERERkwJj4vsbkE9+iRYFChQAnJ2DJEqB7d6UjIiIiItILJr6vMckevlFRMtm1tZW1vGvXyvEyZZSNi4iIiEiPTLWKNUNCmOCM719/yRZlY8a8HCtThkkvERERGR0mvq+4dw+Ii5OTnka/8m5CAuDnB3h7A/fvA/v3A8+fKx0VERERUZ5h4vuKtNleDw/AykrZWPLUpUuyQ8OcOXJ7yBB5MluhQsrGRURERJSHmPi+wujre4UA5s8HPD2B8+cBZ2dg505gwQLZuJiIiIjIiPHktlcYfX3vw4eAvz+QmAi0bw+sXAm4uCgdFREREVG+YOL7CqNPfF1cgKVLZU3v0KFcdpiIiIhMChPfVxhd4hsfD4waJRek6NBBjnXrpmxMRERERAph4vt/0dFAZKS8XKWKoqHoR3Aw0LevLFzeuhW4eZMnrxEREZFJ48lt/5d2YlupUoCjo7Kx5IpaDcycCbz1lnxQrq5yQQomvURERGTiOOP7f0ZR5nDnDuDjAxw4ILe7dpU1vcWKKRsXERERUQHAxPf/DD7xvX9frsD29KlsTfbTT8CgQTyBjYiIiOj/mPj+n8H38HV1lTO8588D69YBlSsrHRERERFRgcLE9/8Mcsb35EmgbFmZ9AJycQpLS/lFRERERFp4chuAhATZ9AAwkMQ3JQWYNg1o1gzw9ZUntAGyxIFJLxEREVGGOOML4No1mTs6OgIlSyodzRuEhwP9+gHHjsntokXlSmy2tsrGRURERFTAccYX2vW9BfZcMCFkW7I6dWTS6+Agt9evZ9JLRERElA2c8YUB1PfGxgKffQb8+qvcbtYMWLMGKF9e2biIiIiIDAgTXxhA4mtuDpw+Lb/7+wPjxgEWfOmIiPKSEAIpKSlITU1VOhQio2RpaQlzc/N8vU9mTyigiW9yskx0zczkqmsbNsixxo2VjoyIyOglJSXh/v37iI+PVzoUIqOlUqlQpkwZFC5cON/u0+QTX7UaCA2VlwtMD9+wMKBvX/n11VdyrH59RUMiIjIVarUa4eHhMDc3R6lSpWBlZQVVgT0BhMgwCSHw6NEj3LlzB5UqVcq3mV+TT3z/+0+2M7OyKgAls0IAy5bJZDc+Hrh7F/jkE9mmjIiI8kVSUhLUajXc3Nxgx9+/RHnG2dkZERERSE5OzrfE1+S7OqSVOVSurHDZbFQU8MEHMtGNjwfatgVOnWLSS0SkEDMzk/8TSZSnlPgkxeR/qgtEfe9ffwG1awPbt8sFKGbOBPbuBcqUUTAoIiIiIuNi8qUOr/bwVcS9e0DHjkBSksy+160D6tVTKBgiIiIi48UZX6VnfEuVkssPDxkiW5Yx6SUiIsp3oaGhKFmyJOLi4pQOxWi89dZb2Lp1q9JhaDHpxFcIBRJfIYCffwZCQl6OjRkDLFjAel4iIsqVjz76CCqVCiqVCpaWlihfvjzGjBmDhISEdPv+8ccfaNWqFezt7WFnZ4eGDRsiMDAww+Nu3boVrVu3hqOjIwoXLozatWtj2rRpePLkSR4/ovwzbtw4fPHFF7C3t093XdWqVWFtbY3IyMh017m7u2Pu3LnpxqdMmYK6detqjUVGRuKLL75AhQoVYG1tDTc3N3Ts2BH79+/X18PI0ObNm1G1alXY2NigVq1a2L179xtvs2DBAlSrVg22traoUqUKVq9enem+GzZsgEqlQpcuXbTGJ06ciLFjx0KtVuf2IeiNSSe+jx4BT57IZYorV86HO4yMBN5/H/jiC6BPH9lOAijA6yQTEZGheffdd3H//n3cvHkTc+bMwS+//AJ/f3+tfebPn4/OnTujWbNmOHnyJM6fP49evXrhs88+w6hRo7T2nTBhAnr27ImGDRvizz//xMWLFzFr1iycO3cOa9asybfHlZSUlGfHvnXrFv744w989NFH6a47cuQIXrx4ge7du2PVqlU5vo+IiAh4enriwIEDmDlzJi5cuICgoCC0adMGQ4cOzUX0WTt27Bh69+6NQYMG4ezZs+jSpQu6dOmCixcvZnqbRYsWYdy4cZgyZQouXbqEqVOnYujQodi5c2eGj2vUqFFo0aJFuuvat2+PuLg4/Pnnn3p9TLkiTExMTIwAIGJiYsThw0IAQri758Md79wphLOzvENrayHmzxdCrc6HOyYiIl28ePFCXL58Wbx48UIzplYL8exZ/n/p+mfCx8dHdO7cWWvsgw8+EPXq1dNs37p1S1haWgo/P790t583b54AIE6cOCGEEOLkyZMCgJg7d26G9/f06dNMY7l9+7bo1auXcHJyEnZ2dsLT01Nz3Izi/PLLL0WrVq00261atRJDhw4VX375pShWrJho3bq16N27t+jRo4fW7ZKSkkSxYsXEqlWrhBBCpKamihkzZgh3d3dhY2MjateuLTZv3pxpnEIIMXPmTNGgQYMMr/voo4/E2LFjxZ9//ikqV66c7vpy5cqJOXPmpBv39/cXderU0Wy3b99elC5dWjx79izdvlk9j7nVo0cP8f7772uNNW7cWHz66aeZ3qZJkyZi1KhRWmN+fn6iWbNmWmMpKSmiadOmYtmyZRm+pkII4evrK/r165fh/WT0s5bm1XxNn0x6xjdfyhzi42X9bseOcoq5dm3gzBlg2DDO9BIRGYj4eKBw4fz/yu3CcRcvXsSxY8dgZWWlGduyZQuSk5PTzewCwKefforChQvj119/BQCsW7cOhQsXxpAhQzI8fpEiRTIcf/bsGVq1aoW7d+9ix44dOHfuHMaMGaPzR96rVq2ClZUVjh49isWLF6Nv377YuXMnnj17ptlnz549iI+PR9euXQEAAQEBWL16NRYvXoxLly5hxIgR6NevHw4fPpzp/fzzzz9o0KBBuvG4uDhs3rwZ/fr1w9tvv42YmBj8888/Oj0GAHjy5AmCgoIwdOhQFCpUKN31mT2PwMvXIKuvrGI6fvw4vLy8tMa8vb1x/PjxTG+TmJgIGxsbrTFbW1ucOnUKycnJmrFp06ahRIkSGDRoUKbHatSoUY6es7xi0l0d8jzxvX9f9uNNax3h5wfMmAFYW+fRHRIRkan7448/ULhwYaSkpCAxMRFmZmb4+eefNdeHhYXB0dERrq6u6W5rZWWFChUqICwsDABw7do1VKhQAZaWljrFsH79ejx69Aj//vsvihYtCgCoWLGizo+lUqVK+OGHHzTbHh4eKFSoEH777Tf0799fc1+dOnWCvb09EhMTMWPGDOzbtw9NmjQBAFSoUAFHjhzBL7/8glatWmV4P//991+Gie+GDRtQqVIl1KhRAwDQq1cvLF++PMOP9bNy/fp1CCFQNQctpDp16oTGjRtnuU/p0qUzvS4yMhIuLi5aYy4uLhnWK6fx9vbGsmXL0KVLF9SvXx9nzpzBsmXLkJycjKioKLi6uuLIkSNYvnw5Ql49ZykDpUqVwu3bt6FWqwtEb2wmvsjDxNfFBXB1BWJigFWrgLffzqM7IiKivGRnB7wyyZiv96urNm3aYNGiRXj+/DnmzJkDCwsLdOvWLUf3L4TI0e1CQkJQr149TdKbU56enlrbFhYW6NGjB9atW4f+/fvj+fPn+P3337FhwwYAMsGMj4/H26/9vU1KSkK9LLomvXjxIt0MJwCsWLEC/fr102z369cPrVq1wvz58zM8CS4zOX0eAcDe3l6n+9KHSZMmITIyEm+99RaEEHBxcYGPjw9++OEHmJmZIS4uDv3798fSpUtRvHjxLI9la2sLtVqNxMRE2Nra5tMjyJxJJ7550sP3zh2gaFH528rMTPbltbQE3vDGICKigkulAjL4hLpAKlSokGZ2dcWKFahTpw6WL1+u+Ti6cuXKiImJwb1791CqVCmt2yYlJeHGjRto06aNZt8jR44gOTlZp1nfNyU4ZmZm6ZLBVz9Cf/WxvK5v375o1aoVHj58iL1798LW1hbvvvsuAGhKIHbt2pVuFtQ6i09bixcvjqdPn2qNXb58GSdOnMCpU6fw9ddfa8ZTU1OxYcMGDB48GADg4OCAmJiYdMeMjo6Go6MjADlzrVKpcDUt8dDBunXr8Omnn2a5z59//pnpLHTJkiXx4MEDrbEHDx6gZMmSmR7P1tYWK1aswC+//IIHDx7A1dUVS5Ysgb29PZydnXH+/HlERESgY8eOmtuklbFYWFggNDQUHh4eAGSZR6FChQpE0guYcFeHZ8+AW7fkZb3N+G7eLGt4X62bcnVl0ktERIowMzPD+PHjMXHiRLx48QIA0K1bN1haWmLWrFnp9l+8eDGeP3+O3r17AwD69OmDZ8+eYeHChRkePzo6OsPx2rVrIyQkJNN2Z87Ozrh//77W2Js+Mk/TtGlTuLm5YePGjVi3bh0+/PBDTVJevXp1WFtb49atW6hYsaLWl5ubW6bHrFevHi5fvqw1tnz5crRs2RLnzp1DSEiI5svPzw/Lly/X7FelShWcOXMm3TGDg4NR+f8to4oWLQpvb28sWLAAz58/T7dvZs8jIEsdXr3/jL4yKtNI06RJk3Tt0vbu3aspBcmKpaUlypQpA3Nzc2zYsAEdOnSAmZkZqlatigsXLmjF0KlTJ7Rp0wYhISFaz/XFixeznG3Pd3o9Vc4ApJ0leOhQjABko4Vci40VwtdXdmwAhGjUSIj4eD0cmIiI8ltWZ5oXdBmdWZ+cnCxKly4tZs6cqRmbM2eOMDMzE+PHjxdXrlwR169fF7NmzRLW1tZi5MiRWrcfM2aMMDc3F6NHjxbHjh0TERERYt++faJ79+6ZdntITEwUlStXFi1atBBHjhwRN27cEFu2bBHHjh0TQggRFBQkVCqVWLVqlQgLCxOTJ08WDg4O6bo6fPnllxkef8KECaJ69erCwsJC/PPPP+muK1asmAgMDBTXr18XZ86cEfPmzROBgYGZPm87duwQJUqUECkpKUII2SnC2dlZLFq0KN2+ly9fFgDExYsXhRBCHD16VJiZmYlvv/1WXL58WVy4cEGMHz9eWFhYiAsXLmhud+PGDVGyZElRvXp1sWXLFhEWFiYuX74sfvrpJ1G1atVMY8uto0ePCgsLC/Hjjz+KK1euCH9/f2FpaakV29ixY0X//v0126GhoWLNmjUiLCxMnDx5UvTs2VMULVpUhIeHZ3o/mXV1aNWqlZg2bVqGt1Giq4PJJr5LlsjEt2XLXB7w+HEhPDxkwqtSCTFhghBJSXqJlYiI8p+xJb5CCBEQECCcnZ21Wmn9/vvvokWLFqJQoULCxsZGeHp6ihUrVmR43I0bN4qWLVsKe3t7UahQIVG7dm0xbdq0LNtwRUREiG7dugkHBwdhZ2cnGjRoIE6ePKm5fvLkycLFxUU4OjqKESNGiGHDhmU78U1LPsuVKyfUr/V8U6vVYu7cuaJKlSrC0tJSODs7C29vb3H48OFMY01OThalSpUSQUFBQgghtmzZIszMzERkZGSG+1erVk2MGDFCs71nzx7RrFkz4eTkpGm9ltH93bt3TwwdOlSUK1dOWFlZidKlS4tOnTqJgwcPZhqbPmzatElUrlxZWFlZiRo1aohdu3ZpXe/j46P13F++fFnUrVtX2NraCgcHB9G5c2dx9erVLO8jo/fenTt3hKWlpbh9+3aGt1Ei8VUJkYuKawMUGxsLR0dHjBoVgx9/dMAnnwC//JKDA6WkyA4N06YBqalA2bLAmjVAy5Z6j5mIiPJPQkICwsPDUb58+QxPeCLjtGDBAuzYsQN79uxROhSj8fXXX+Pp06dYsmRJhtdn9bOWlq/FxMTAwcFBbzGZ7MltoaHye47rex89An76SSa9vXsDCxcCWfThIyIiooLr008/RXR0NOLi4vK9i4KxKlGiBPz8/JQOQwsT35wmvq6uwIoVQFwc8EqrEyIiIjI8FhYWmDBhgtJhGJWRI0cqHUI6JtvV4cYN+T3biW90tJzZ/f33l2OdOzPpJSIiIjIQJpv4pqbKVrtlymRj58OHZZuyDRuAzz4DEhLyPD4iIiIi0i+TTXwBuXBFlqvnJSUB48YBbdoAt28DHh7A9u0AT3YgIjJ6JnbuN1G+U+JnzGRrfIE3lDmEhgJ9+wJpTakHDpQnsxUunC+xERGRMtIWQ4iPjy8wq00RGaOkpCQAgLm5eb7dJxPfjNy+DdSvD8THA05OwNKlQA7XOSciIsNibm6OIkWK4OHDhwAAOzs7qFQqhaMiMi5qtRqPHj2CnZ0dLCzyLx016cS3atVMrnBzkyetXb8OrFqVzUJgIiIyFiVLlgQATfJLRPpnZmaGsmXL5us/liad+GrN+O7dC9SoAZQqJbfnzQMsLd9QBExERMZIpVLB1dUVJUqUQHJystLhEBklKysrmOVznmWyia+ZGVCxImSHhnHjgLlzAS8vYM8eeaW1tdIhEhGRwszNzfO1/pCI8laBmM5csGAB3N3dYWNjg8aNG+PUqVNZ7r9582ZUrVoVNjY2qFWrFnbv3q3zfVaoAFiFXQQaNZJJLwBUrgzwP3siIiIio6R44rtx40b4+fnB398fwcHBqFOnDry9vTOtqzp27Bh69+6NQYMG4ezZs+jSpQu6dOmCixcv6nS/X1gtBho0AC5cAJydgZ07gQULONNLREREZKRUQuFGhY0bN0bDhg3x888/A5Bn+bm5ueGLL77A2LFj0+3fs2dPPH/+HH/88Ydm7K233kLdunWxePHiN95fbGwsHB0dEQPAAQDatwdWrgRcXPT0iIiIiIgoNzT5WkwMHBwc9HZcRWt8k5KScObMGYwbN04zZmZmBi8vLxw/fjzD2xw/fhx+fn5aY97e3ti+fXuG+ycmJiIxMVGzHRMTAwB4am4JBEwHPvkEUKmA2NhcPhoiIiIi0ofY/+dl+p6fVTTxjYqKQmpqKlxem211cXHB1atXM7xNZGRkhvtHRkZmuH9AQACmTp2abtw9NRkYM0Z+EREREVGB8/jxYzg6OurteEbf1WHcuHFaM8TR0dEoV64cbt26pdcnkgqm2NhYuLm54fbt23r9qIQKJr7epoWvt2nh621aYmJiULZsWRQtWlSvx1U08S1evDjMzc3x4MEDrfEHDx5omoe/rmTJkjrtb21tDesMTlhzdHTkD44JcXBw4OttQvh6mxa+3qaFr7dp0XefX0W7OlhZWcHT0xP79+/XjKnVauzfvx9NmjTJ8DZNmjTR2h8A9u7dm+n+RERERERAASh18PPzg4+PDxo0aIBGjRph7ty5eP78OXx9fQEAAwYMQOnSpREQEAAA+PLLL9GqVSvMmjUL77//PjZs2IDTp09jyZIlSj4MIiIiIirgFE98e/bsiUePHmHy5MmIjIxE3bp1ERQUpDmB7datW1rT3E2bNsX69esxceJEjB8/HpUqVcL27dtRs2bNbN2ftbU1/P39Myx/IOPD19u08PU2LXy9TQtfb9OSV6+34n18iYiIiIjyg+IrtxERERER5QcmvkRERERkEpj4EhEREZFJYOJLRERERCbBKBPfBQsWwN3dHTY2NmjcuDFOnTqV5f6bN29G1apVYWNjg1q1amH37t35FCnpgy6v99KlS9GiRQs4OTnByckJXl5eb3x/UMGi6893mg0bNkClUqFLly55GyDpla6vd3R0NIYOHQpXV1dYW1ujcuXK/J1uQHR9vefOnYsqVarA1tYWbm5uGDFiBBISEvIpWsqNv//+Gx07dkSpUqWgUqmwffv2N97m0KFDqF+/PqytrVGxYkUEBgbqfsfCyGzYsEFYWVmJFStWiEuXLonBgweLIkWKiAcPHmS4/9GjR4W5ubn44YcfxOXLl8XEiROFpaWluHDhQj5HTjmh6+vdp08fsWDBAnH27Flx5coV8dFHHwlHR0dx586dfI6cckLX1ztNeHi4KF26tGjRooXo3Llz/gRLuabr652YmCgaNGgg3nvvPXHkyBERHh4uDh06JEJCQvI5csoJXV/vdevWCWtra7Fu3ToRHh4u9uzZI1xdXcWIESPyOXLKid27d4sJEyaIbdu2CQDit99+y3L/mzdvCjs7O+Hn5ycuX74s5s+fL8zNzUVQUJBO92t0iW+jRo3E0KFDNdupqamiVKlSIiAgIMP9e/ToId5//32tscaNG4tPP/00T+Mk/dD19X5dSkqKsLe3F6tWrcqrEEmPcvJ6p6SkiKZNm4ply5YJHx8fJr4GRNfXe9GiRaJChQoiKSkpv0IkPdL19R46dKho27at1pifn59o1qxZnsZJ+pedxHfMmDGiRo0aWmM9e/YU3t7eOt2XUZU6JCUl4cyZM/Dy8tKMmZmZwcvLC8ePH8/wNsePH9faHwC8vb0z3Z8Kjpy83q+Lj49HcnIyihYtmldhkp7k9PWeNm0aSpQogUGDBuVHmKQnOXm9d+zYgSZNmmDo0KFwcXFBzZo1MWPGDKSmpuZX2JRDOXm9mzZtijNnzmjKIW7evIndu3fjvffey5eYKX/pK19TfOU2fYqKikJqaqpm1bc0Li4uuHr1aoa3iYyMzHD/yMjIPIuT9CMnr/frvv76a5QqVSrdDxMVPDl5vY8cOYLly5cjJCQkHyIkfcrJ633z5k0cOHAAffv2xe7du3H9+nUMGTIEycnJ8Pf3z4+wKYdy8nr36dMHUVFRaN68OYQQSElJwWeffYbx48fnR8iUzzLL12JjY/HixQvY2tpm6zhGNeNLpIvvvvsOGzZswG+//QYbGxulwyE9i4uLQ//+/bF06VIUL15c6XAoH6jVapQoUQJLliyBp6cnevbsiQkTJmDx4sVKh0Z54NChQ5gxYwYWLlyI4OBgbNu2Dbt27cI333yjdGhUgBnVjG/x4sVhbm6OBw8eaI0/ePAAJUuWzPA2JUuW1Gl/Kjhy8nqn+fHHH/Hdd99h3759qF27dl6GSXqi6+t948YNREREoGPHjpoxtVoNALCwsEBoaCg8PDzyNmjKsZz8fLu6usLS0hLm5uaasWrVqiEyMhJJSUmwsrLK05gp53Lyek+aNAn9+/fHxx9/DACoVasWnj9/jk8++QQTJkyAmRnn9oxJZvmag4NDtmd7ASOb8bWysoKnpyf279+vGVOr1di/fz+aNGmS4W2aNGmitT8A7N27N9P9qeDIyesNAD/88AO++eYbBAUFoUGDBvkRKumBrq931apVceHCBYSEhGi+OnXqhDZt2iAkJARubm75GT7pKCc/382aNcP169c1/+AAQFhYGFxdXZn0FnA5eb3j4+PTJbdp//TI86XImOgtX9PtvLuCb8OGDcLa2loEBgaKy5cvi08++UQUKVJEREZGCiGE6N+/vxg7dqxm/6NHjwoLCwvx448/iitXrgh/f3+2MzMgur7e3333nbCyshJbtmwR9+/f13zFxcUp9RBIB7q+3q9jVwfDouvrfevWLWFvby+GDRsmQkNDxR9//CFKlCghvv32W6UeAulA19fb399f2Nvbi19//VXcvHlT/PXXX8LDw0P06NFDqYdAOoiLixNnz54VZ8+eFQDE7NmzxdmzZ8V///0nhBBi7Nixon///pr909qZjR49Wly5ckUsWLCA7czSzJ8/X5QtW1ZYWVmJRo0aiRMnTmiua9WqlfDx8dHaf9OmTaJy5crCyspK1KhRQ+zatSufI6bc0OX1LleunACQ7svf3z//A6cc0fXn+1VMfA2Prq/3sWPHROPGjYW1tbWoUKGCmD59ukhJScnnqCmndHm9k5OTxZQpU4SHh4ewsbERbm5uYsiQIeLp06f5Hzjp7ODBgxn+PU57jX18fESrVq3S3aZu3brCyspKVKhQQaxcuVLn+1UJwc8DiIiIiMj4GVWNLxERERFRZpj4EhEREZFJYOJLRERERCaBiS8RERERmQQmvkRERERkEpj4EhEREZFJYOJLRERERCaBiS8RERERmQQmvkREAAIDA1GkSBGlw8gxlUqF7du3Z7nPRx99hC5duuRLPEREBRETXyIyGh999BFUKlW6r+vXrysdGgIDAzXxmJmZoUyZMvD19cXDhw/1cvz79++jffv2AICIiAioVCqEhIRo7fPTTz8hMDBQL/eXmSlTpmgep7m5Odzc3PDJJ5/gyZMnOh2HSToR5QULpQMgItKnd999FytXrtQac3Z2VigabQ4ODggNDYVarca5c+fg6+uLe/fuYc+ePbk+dsmSJd+4j6OjY67vJztq1KiBffv2ITU1FVeuXMHAgQMRExODjRs35sv9ExFlhjO+RGRUrK2tUbJkSa0vc3NzzJ49G7Vq1UKhQoXg5uaGIUOG4NmzZ5ke59y5c2jTpg3s7e3h4OAAT09PnD59WnP9kSNH0KJFC9ja2sLNzQ3Dhw/H8+fPs4xNpVKhZMmSKFWqFNq3b4/hw4dj3759ePHiBdRqNaZNm4YyZcrA2toadevWRVBQkOa2SUlJGDZsGFxdXWFjY4Ny5cohICBA69hppQ7ly5cHANSrVw8qlQqtW7cGoD2LumTJEpQqVQpqtVorxs6dO2PgwIGa7d9//x3169eHjY0NKlSogKlTpyIlJSXLx2lhYYGSJUuidOnS8PLywocffoi9e/dqrk9NTcWgQYNQvnx52NraokqVKvjpp58010+ZMgWrVq3C77//rpk9PnToEADg9u3b6NGjB4oUKYKiRYuic+fOiIiIyDIeIqI0THyJyCSYmZlh3rx5uHTpElatWoUDBw5gzJgxme7ft29flClTBv/++y/OnDmDsWPHwtLSEgBw48YNvPvuu+jWrRvOnz+PjRs34siRIxg2bJhOMdna2kKtViMlJQU//fQTZs2ahR9//BHnz5+Ht7c3OnXqhGvXrgEA5s2bhx07dmDTpk0IDQ3FunXr4O7unuFxT506BQDYt28f7t+/j23btqXb58MPP8Tjx49x8OBBzdiTJ08QFBSEvn37AgD++ecfDBgwAF9++SUuX76MX375BYGBgZg+fXq2H2NERAT27NkDKysrzZharUaZMmWwefNmXL58GZMnT8b48eOxadMmAMCoUaPQo0cPvPvuu7h//z7u37+Ppk2bIjk5Gd7e3rC3t8c///yDo0ePonDhwnj33XeRlJSU7ZiIyIQJIiIj4ePjI8zNzUWhQoU0X927d89w382bN4tixYpptleuXCkcHR012/b29iIwMDDD2w4aNEh88sknWmP//POPMDMzEy9evMjwNq8fPywsTFSuXFk0aNBACCFEqVKlxPTp07Vu07BhQzFkyBAhhBBffPGFaNu2rVCr1RkeH4D47bffhBBChIeHCwDi7NmzWvv4+PiIzp07a7Y7d+4sBg4cqNn+5ZdfRKlSpURqaqoQQoh27dqJGTNmaB1jzZo1wtXVNcMYhBDC399fmJmZiUKFCgkbGxsBQAAQs2fPzvQ2QggxdOhQ0a1bt0xjTbvvKlWqaD0HiYmJwtbWVuzZsyfL4xMRCSEEa3yJyKi0adMGixYt0mwXKlQIgJz9DAgIwNWrVxEbG4uUlBQkJCQgPj4ednZ26Y7j5+eHjz/+GGvWrNF8XO/h4QFAlkGcP38e69at0+wvhIBarUZ4eDiqVauWYWwxMTEoXLgw1Go1EhIS0Lx5cyxbtgyxsbG4d+8emjVrprV/s2bNcO7cOQCyTOHtt99GlSpV8O6776JDhw545513cvVc9e3bF4MHD8bChQthbW2NdevWoVevXjAzM9M8zqNHj2rN8Kampmb5vAFAlSpVsGPHDiQkJGDt2rUICQnBF198obXPggULsGLFCty6dQsvXrxAUlIS6tatm2W8586dw/Xr12Fvb681npCQgBs3buTgGSAiU8PEl4iMSqFChVCxYkWtsYiICHTo0AGff/45pk+fjqJFi+LIkSMYNGgQkpKSMkzgpkyZgj59+mDXrl34888/4e/vjw0bNqBr16549uwZPv30UwwfPjzd7cqWLZtpbPb29ggODoaZmRlcXV1ha2sLAIiNjX3j46pfvz7Cw8Px559/Yt++fejRowe8vLywZcuWN942Mx07doQQArt27ULDhg3xzz//YM6cOZrrnz17hqlTp+KDDz5Id1sbG5tMj2tlZaV5Db777ju8//77mDp1Kr755hsAwIYNGzBq1CjMmjULTZo0gb29PWbOnImTJ09mGe+zZ8/g6emp9Q9HmoJyAiMRFWxMfInI6J05cwZqtRqzZs3SzGam1ZNmpXLlyqhcuTJGjBiB3r17Y+XKlejatSvq16+Py5cvp0uw38TMzCzD2zg4OKBUqVI4evQoWrVqpRk/evQoGjVqpLVfz5490bNnT3Tv3h3vvvsunjx5gqJFi2odL62eNjU1Nct4bGxs8MEHH2DdunW4fv06qlSpgvr162uur1+/PkJDQ3V+nK+bOHEi2rZti88//1zzOJs2bYohQ4Zo9nl9xtbKyipd/PXr18fGjRtRokQJODg45ComIjJNPLmNiIxexYoVkZycjPnz5+PmzZtYs2YNFi9enOn+L168wLBhw3Do0CH8999/OHr0KP79919NCcPXX3+NY8eOYdiwYQgJCcG1a9fw+++/63xy26tGjx6N77//Hhs3bkRoaCjGjh2LkJAQfPnllwCA2bNn49dff8XVq1cRFhaGzZs3o2TJkhkuulGiRAnY2toiKCgIDx48QExMTKb327dvX+zatQsrVqzQnNSWZvLkyVi9ejWmTp2KS5cu4cqVK9iwYQMmTpyo02Nr0qQJateujRkzZgAAKlWqhNOnT2PPnj0ICwvDpEmT8O+//2rdxt3dHefPn0doaCiioqKQnJyMvn37onjx4ujcuTP++ecfhIeH49ChQxg+fDju3LmjU0xEZJqY+BKR0atTpw5mz56N77//HjVr1sS6deu0WoG9ztzcHI8fP8aAAQNQuXJl9OjRA+3bt8fUqVMBALVr18bhw4cRFhaGFi1aoF69epg8eTJKlSqV4xiHDx8OPz8/jBw5ErVq1UJQUBB27NiBSpUqAZBlEj/88AMaNGiAhg0bIiIiArt379bMYL/KwsIC8+bNwy+//IJSpUqhc+fOmd5v27ZtUbRoUYSGhqJPnz7/a8cOcRSGwiiM3rH1WJCkngZ2UP8MC2hIdVfCBroMFJKElaDrcR2NmxGTEe8c+8z73Zf78db3fW63W+73e7quy+l0yvV6zW63+/V90zRlnue8Xq+M45hSSs7nc47HY5Zl+Vh/k+RyuWS/3+dwOGSz2eT5fKZpmjwej2y325RS0rZthmHI+/22AAM/8rWu6/rfnwAAgL9m8QUAoArCFwCAKghfAACqIHwBAKiC8AUAoArCFwCAKghfAACqIHwBAKiC8AUAoArCFwCAKghfAACq8A2vaGqGMFIUp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4439" y="2421838"/>
            <a:ext cx="5022840" cy="3913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9" name="AutoShape 5" descr="data:image/png;base64,iVBORw0KGgoAAAANSUhEUgAAAr4AAAIjCAYAAADlfxjoAAAAOXRFWHRTb2Z0d2FyZQBNYXRwbG90bGliIHZlcnNpb24zLjcuMiwgaHR0cHM6Ly9tYXRwbG90bGliLm9yZy8pXeV/AAAACXBIWXMAAA9hAAAPYQGoP6dpAAB/vUlEQVR4nO3dd3gU1dvG8W8SUggkIfQWCCC9d+mIKKIgYAGpERQLYAFRadIUUBFBEUVROghSRBBFAUWlKh2kSftRJAgCCRDSz/vHvFmNSSAbNpmU+3Nde8mcnZl9tiTeOXvmHDdjjEFEREREJJtzt7sAEREREZGMoOArIiIiIjmCgq+IiIiI5AgKviIiIiKSIyj4ioiIiEiOoOArIiIiIjmCgq+IiIiI5AgKviIiIiKSIyj4ioiIiEiOoOArkkGCg4N5/PHH7S4jx2nZsiUtW7a0u4xbGj16NG5ubly8eNHuUjIdNzc3Ro8e7ZJznTx5Ejc3N2bPnu2S8wH8+uuveHl58b///c9l53S1xx57jM6dO9tdhojtFHwlW5g9ezZubm6OW65cuShRogSPP/44Z8+etbu8TO369eu8/vrr1KhRA19fXwICAmjWrBlz584lq6xofuDAAUaPHs3JkyftLiWJuLg4Zs2aRcuWLcmfPz/e3t4EBwfTu3dvtm/fbnd5LrFw4UKmTJlidxmJZGRNw4cPp2vXrpQuXdrR1rJly0S/k3Lnzk2NGjWYMmUK8fHxyZ7n77//5uWXX6ZixYr4+PiQP39+2rRpw9dff53iY4eHhzNmzBhq1qxJ3rx5yZ07N9WqVePVV1/lzz//dOz36quvsmzZMvbs2ZPq55UTPruS87iZrPJ/NpGbmD17Nr1792bs2LGUKVOGyMhItm7dyuzZswkODmb//v34+PjYWmNUVBTu7u54enraWse/nT9/nrvvvpuDBw/y2GOP0aJFCyIjI1m2bBk///wzXbp0YcGCBXh4eNhd6k0tXbqURx99lB9//DFJ7250dDQAXl5eGV7XjRs3eOihh1izZg3Nmzenffv25M+fn5MnT/LFF19w5MgRTp06RcmSJRk9ejRjxozhwoULFCxYMMNrvR3t2rVj//796faHR2RkJLly5SJXrly3XZMxhqioKDw9PV3yud69eze1a9dm8+bNNGrUyNHesmVLjh07xoQJEwC4ePEiCxcu5LfffmPYsGGMGzcu0XkOHz7M3XffzYULF+jduzf16tXjypUrLFiwgN27dzN48GAmTpyY6Jjjx4/TunVrTp06xaOPPkrTpk3x8vJi7969fP755+TPn58jR4449m/YsCEVK1Zk7ty5t3xeznx2RbIUI5INzJo1ywDmt99+S9T+6quvGsAsXrzYpsrsdePGDRMXF5fi/W3atDHu7u7mq6++SnLf4MGDDWDefPPN9CwxWdeuXXNq/yVLlhjA/Pjjj+lTUBr179/fAGby5MlJ7ouNjTUTJ040p0+fNsYYM2rUKAOYCxcupFs98fHxJiIiwuXnfeCBB0zp0qVdes64uDhz48aNNB+fHjUl5/nnnzelSpUy8fHxidpbtGhhqlatmqjtxo0bpnTp0sbPz8/ExsY62qOjo021atWMr6+v2bp1a6JjYmNjTZcuXQxgFi1a5GiPiYkxNWvWNL6+vuaXX35JUldYWJgZNmxYorZ33nnH5MmTx1y9evWWz8uZz+7tuN33WcRZCr6SLaQUfL/++msDmPHjxydqP3jwoHn44YdNYGCg8fb2NnXr1k02/F2+fNm8+OKLpnTp0sbLy8uUKFHC9OzZM1E4iYyMNCNHjjTlypUzXl5epmTJkubll182kZGRic5VunRpExISYowx5rfffjOAmT17dpLHXLNmjQHMqlWrHG1nzpwxvXv3NoULFzZeXl6mSpUq5rPPPkt03I8//mgA8/nnn5vhw4eb4sWLGzc3N3P58uVkX7MtW7YYwPTp0yfZ+2NiYkz58uVNYGCgIyydOHHCAGbixInm3XffNaVKlTI+Pj6mefPmZt++fUnOkZrXOeG927Bhg3n22WdNoUKFTL58+Ywxxpw8edI8++yzpkKFCsbHx8fkz5/fPPLII+bEiRNJjv/vLSEEt2jRwrRo0SLJ67R48WLzxhtvmBIlShhvb2/TqlUr88cffyR5Dh988IEpU6aM8fHxMfXr1zc///xzknMm5/Tp0yZXrlzmnnvuuel+CRKC7x9//GFCQkJMQECA8ff3N48//ri5fv16on1nzpxp7rrrLlOoUCHj5eVlKleubD788MMk5yxdurR54IEHzJo1a0zdunWNt7e3I8ik9hzGGPPNN9+Y5s2bm7x58xo/Pz9Tr149s2DBAmOM9fr+97X/d+BM7c8HYPr372/mz59vqlSpYnLlymW+/PJLx32jRo1y7BseHm5eeOEFx89loUKFTOvWrc2OHTtuWVPCZ3jWrFmJHv/gwYPm0UcfNQULFjQ+Pj6mQoUKSYJjckqVKmUef/zxJO3JBV9jjHnkkUcMYP78809H2+eff24AM3bs2GQf48qVKyZfvnymUqVKjrZFixYZwIwbN+6WNSbYs2ePAczy5ctvup+zn92QkJBk/8hI+Ez/W3Lv8xdffGECAwOTfR3DwsKMt7e3eemllxxtqf1MiSQn9d8biWRBCV9zBgYGOtp+//13mjRpQokSJRgyZAh58uThiy++oGPHjixbtoxOnToBcO3aNZo1a8bBgwfp06cPderU4eLFi6xcuZIzZ85QsGBB4uPjefDBB9m4cSNPPfUUlStXZt++fUyePJkjR46wYsWKZOuqV68eZcuW5YsvviAkJCTRfYsXLyYwMJA2bdoA1nCEO++8Ezc3NwYMGEChQoX49ttveeKJJwgPD+fFF19MdPzrr7+Ol5cXgwcPJioqKsWv+FetWgVAr169kr0/V65cdOvWjTFjxrBp0yZat27tuG/u3LlcvXqV/v37ExkZyXvvvUerVq3Yt28fRYoUcep1TtCvXz8KFSrEyJEjuX79OgC//fYbmzdv5rHHHqNkyZKcPHmSjz76iJYtW3LgwAF8fX1p3rw5zz//PO+//z7Dhg2jcuXKAI7/puTNN9/E3d2dwYMHExYWxttvv0337t3Ztm2bY5+PPvqIAQMG0KxZMwYOHMjJkyfp2LEjgYGBt/yK99tvvyU2NpaePXvedL//6ty5M2XKlGHChAns3LmTTz/9lMKFC/PWW28lqqtq1ao8+OCD5MqVi1WrVtGvXz/i4+Pp379/ovMdPnyYrl278vTTT9O3b18qVqzo1Dlmz55Nnz59qFq1KkOHDiVfvnzs2rWLNWvW0K1bN4YPH05YWBhnzpxh8uTJAOTNmxfA6Z+PH374gS+++IIBAwZQsGBBgoODk32NnnnmGZYuXcqAAQOoUqUKf//9Nxs3buTgwYPUqVPnpjUlZ+/evTRr1gxPT0+eeuopgoODOXbsGKtWrUoyJOHfzp49y6lTp6hTp06K+/xXwsV1+fLlc7Td6mcxICCADh06MGfOHI4ePcodd9zBypUrAZz6fFWpUoXcuXOzadOmJD9//5bWz25q/fd9Ll++PJ06dWL58uV8/PHHiX5nrVixgqioKB577DHA+c+USBJ2J28RV0jo9Vu3bp25cOGCOX36tFm6dKkpVKiQ8fb2TvSV3N13322qV6+eqHcgPj7eNG7c2JQvX97RNnLkyBR7RxK+1pw3b55xd3dP8lXj9OnTDWA2bdrkaPt3j68xxgwdOtR4enqaS5cuOdqioqJMvnz5EvXCPvHEE6ZYsWLm4sWLiR7jscceMwEBAY7e2ISezLJly6bq6+yOHTsaIMUeYWOMWb58uQHM+++/b4z5p7csd+7c5syZM479tm3bZgAzcOBAR1tqX+eE965p06aJvv41xiT7PBJ6qufOnetou9lQh5R6fCtXrmyioqIc7e+9954BHD3XUVFRpkCBAqZ+/fomJibGsd/s2bMNcMse34EDBxrA7Nq166b7JUjoHftvD3ynTp1MgQIFErUl97q0adPGlC1bNlFb6dKlDWDWrFmTZP/UnOPKlSvGz8/PNGzYMMnX0f/+aj+lYQXO/HwAxt3d3fz+++9JzsN/enwDAgJM//79k+z3bynVlFyPb/PmzY2fn5/53//+l+JzTM66deuSfDuToEWLFqZSpUrmwoUL5sKFC+bQoUPm5ZdfNoB54IEHEu1bq1YtExAQcNPHevfddw1gVq5caYwxpnbt2rc8JjkVKlQwbdu2vek+zn52ne3xTe59/u6775J9Le+///5En0lnPlMiydGsDpKttG7dmkKFChEUFMQjjzxCnjx5WLlypaN37tKlS/zwww907tyZq1evcvHiRS5evMjff/9NmzZt+OOPPxyzQCxbtoyaNWsm2zPi5uYGwJIlS6hcuTKVKlVynOvixYu0atUKgB9//DHFWrt06UJMTAzLly93tH3//fdcuXKFLl26ANaFOMuWLaN9+/YYYxI9Rps2bQgLC2Pnzp2JzhsSEkLu3Llv+VpdvXoVAD8/vxT3SbgvPDw8UXvHjh0pUaKEY7tBgwY0bNiQb775BnDudU7Qt2/fJBcb/ft5xMTE8Pfff3PHHXeQL1++JM/bWb17907Us9SsWTPAumAIYPv27fz999/07ds30UVV3bt3T/QNQkoSXrObvb7JeeaZZxJtN2vWjL///jvRe/Dv1yUsLIyLFy/SokULjh8/TlhYWKLjy5Qp4/j24N9Sc461a9dy9epVhgwZkuTi0ISfgZtx9uejRYsWVKlS5ZbnzZcvH9u2bUs0a0FaXbhwgZ9//pk+ffpQqlSpRPfd6jn+/fffACl+Hg4dOkShQoUoVKgQlSpVYuLEiTz44INJplK7evXqLT8n//1ZDA8Pd/qzlVDrrabMS+tnN7WSe59btWpFwYIFWbx4saPt8uXLrF271vH7EG7vd64IgIY6SLYybdo0KlSoQFhYGDNnzuTnn3/G29vbcf/Ro0cxxvDaa6/x2muvJXuOv/76ixIlSnDs2DEefvjhmz7eH3/8wcGDBylUqFCK50pJzZo1qVSpEosXL+aJJ54ArGEOBQsWdPwSv3DhAleuXOGTTz7hk08+SdVjlClT5qY1J0j4n9rVq1cTfe36bymF4/LlyyfZt0KFCnzxxReAc6/zzeq+ceMGEyZMYNasWZw9ezbR9Gr/DXjO+m/ISQgvly9fBnDMyXrHHXck2i9XrlwpfgX/b/7+/sA/r6Er6ko456ZNmxg1ahRbtmwhIiIi0f5hYWEEBAQ4tlP6PKTmHMeOHQOgWrVqTj2HBM7+fKT2s/v2228TEhJCUFAQdevW5f7776dXr16ULVvW6RoT/tBJ63MEUpz2Lzg4mBkzZhAfH8+xY8cYN24cFy5cSPJHhJ+f3y3D6H9/Fv39/R21O1vrrQJ9Wj+7qZXc+5wrVy4efvhhFi5cSFRUFN7e3ixfvpyYmJhEwfd2fueKgIKvZDMNGjSgXr16gNUr2bRpU7p168bhw4fJmzevY/7MwYMHJ9sLBkmDzs3Ex8dTvXp13n333WTvDwoKuunxXbp0Ydy4cVy8eBE/Pz9WrlxJ165dHT2MCfX26NEjyVjgBDVq1Ei0nZreXrDGwK5YsYK9e/fSvHnzZPfZu3cvQKp64f4tLa9zcnU/99xzzJo1ixdffJFGjRoREBCAm5sbjz32WIpzoaZWSlNZpRRinFWpUiUA9u3bR61atVJ93K3qOnbsGHfffTeVKlXi3XffJSgoCC8vL7755hsmT56c5HVJ7nV19hxp5ezPR2o/u507d6ZZs2Z8+eWXfP/990ycOJG33nqL5cuX07Zt29uuO7UKFCgA/PPH0n/lyZMn0dj4Jk2aUKdOHYYNG8b777/vaK9cuTK7d+/m1KlTSf7wSfDfn8VKlSqxa9cuTp8+fcvfM/92+fLlZP9w/TdnP7spBem4uLhk21N6nx977DE+/vhjvv32Wzp27MgXX3xBpUqVqFmzpmOf2/2dK6LgK9mWh4cHEyZM4K677uKDDz5gyJAhjh4hT0/PRP9DSk65cuXYv3//LffZs2cPd999d6q++v2vLl26MGbMGJYtW0aRIkUIDw93XMQBUKhQIfz8/IiLi7tlvc5q164dEyZMYO7cuckG37i4OBYuXEhgYCBNmjRJdN8ff/yRZP8jR444ekKdeZ1vZunSpYSEhDBp0iRHW2RkJFeuXEm0X1pe+1tJWIzg6NGj3HXXXY722NhYTp48meQPjv9q27YtHh4ezJ8/36UXCa1atYqoqChWrlyZKCQ58xVvas9Rrlw5APbv33/TPwhTev1v9+fjZooVK0a/fv3o168ff/31F3Xq1GHcuHGO4Jvax0v4rN7qZz05CQHxxIkTqdq/Ro0a9OjRg48//pjBgwc7Xvt27drx+eefM3fuXEaMGJHkuPDwcL766isqVarkeB/at2/P559/zvz58xk6dGiqHj82NpbTp0/z4IMP3nQ/Zz+7gYGBSX4mAadXsmvevDnFihVj8eLFNG3alB9++IHhw4cn2ic9P1OSM2iMr2RrLVu2pEGDBkyZMoXIyEgKFy5My5Yt+fjjjzl37lyS/S9cuOD498MPP8yePXv48ssvk+yX0PvWuXNnzp49y4wZM5Lsc+PGDcfsBCmpXLky1atXZ/HixSxevJhixYolCqEeHh48/PDDLFu2LNn/Mf+7Xmc1btyY1q1bM2vWrGRXhho+fDhHjhzhlVdeSdJDs2LFikRjdH/99Ve2bdvmCB3OvM434+HhkaQHdurUqUl6kvLkyQOQ7P9806pevXoUKFCAGTNmEBsb62hfsGBBij18/xYUFETfvn35/vvvmTp1apL74+PjmTRpEmfOnHGqroQe4f8O+5g1a5bLz3Hvvffi5+fHhAkTiIyMTHTfv4/NkydPskNPbvfnIzlxcXFJHqtw4cIUL16cqKioW9b0X4UKFaJ58+bMnDmTU6dOJbrvVr3/JUqUICgoyKlVzF555RViYmIS9Vg+8sgjVKlShTfffDPJueLj43n22We5fPkyo0aNSnRM9erVGTduHFu2bEnyOFevXk0SGg8cOEBkZCSNGze+aY3OfnbLlStHWFiYo1ca4Ny5c8n+7rwZd3d3HnnkEVatWsW8efOIjY1NNMwB0uczJTmLenwl23v55Zd59NFHmT17Ns888wzTpk2jadOmVK9enb59+1K2bFnOnz/Pli1bOHPmjGNJz5dfftmxIlifPn2oW7culy5dYuXKlUyfPp2aNWvSs2dPvvjiC5555hl+/PFHmjRpQlxcHIcOHeKLL77gu+++cwy9SEmXLl0YOXIkPj4+PPHEE7i7J/579M033+THH3+kYcOG9O3blypVqnDp0iV27tzJunXruHTpUppfm7lz53L33XfToUMHunXrRrNmzYiKimL58uVs2LCBLl268PLLLyc57o477qBp06Y8++yzREVFMWXKFAoUKMArr7zi2Ce1r/PNtGvXjnnz5hEQEECVKlXYsmUL69atc3zFnKBWrVp4eHjw1ltvERYWhre3N61ataJw4cJpfm28vLwYPXo0zz33HK1ataJz586cPHmS2bNnU65cuVT1Nk2aNIljx47x/PPPs3z5ctq1a0dgYCCnTp1iyZIlHDp0KFEPf2rce++9eHl50b59e55++mmuXbvGjBkzKFy4cLJ/ZNzOOfz9/Zk8eTJPPvkk9evXp1u3bgQGBrJnzx4iIiKYM2cOAHXr1mXx4sUMGjSI+vXrkzdvXtq3b++Sn4//unr1KiVLluSRRx5xLNO7bt06fvvtt0TfDKRUU3Lef/99mjZtSp06dXjqqacoU6YMJ0+eZPXq1ezevfum9XTo0IEvv/wyVWNnwRqqcP/99/Ppp5/y2muvUaBAAby8vFi6dCl33303TZs2TbRy28KFC9m5cycvvfRSos+Kp6cny5cvp3Xr1jRv3pzOnTvTpEkTPD09+f333x3f1vx7Ora1a9fi6+vLPffcc8s6nfnsPvbYY7z66qt06tSJ559/noiICD766CMqVKjg9EWoXbp0YerUqYwaNYrq1asnmZYwPT5TksNk/EQSIq6X0gIWxlgrA5UrV86UK1fOMV3WsWPHTK9evUzRokWNp6enKVGihGnXrp1ZunRpomP//vtvM2DAAFOiRAnHROkhISGJphaLjo42b731lqlatarx9vY2gYGBpm7dumbMmDEmLCzMsd9/pzNL8Mcffzgm2d+4cWOyz+/8+fOmf//+JigoyHh6epqiRYuau+++23zyySeOfRKm6VqyZIlTr93Vq1fN6NGjTdWqVU3u3LmNn5+fadKkiZk9e3aS6Zz+vYDFpEmTTFBQkPH29jbNmjUze/bsSXLu1LzON3vvLl++bHr37m0KFixo8ubNa9q0aWMOHTqU7Gs5Y8YMU7ZsWePh4ZGqBSz++zqltLDB+++/b0qXLm28vb1NgwYNzKZNm0zdunXNfffdl4pX11rl6tNPPzXNmjUzAQEBxtPT05QuXdr07t070XRRKa3clvD6/HvRjpUrV5oaNWoYHx8fExwcbN566y0zc+bMJPslLGCRnNSeI2Hfxo0bm9y5cxt/f3/ToEED8/nnnzvuv3btmunWrZvJly9fkgUsUvvzwf8vbJAc/jWdWVRUlHn55ZdNzZo1jZ+fn8mTJ4+pWbNmksU3Uqoppfd5//79plOnTiZfvnzGx8fHVKxY0bz22mvJ1vNvO3fuNECS6bVSWsDCGGM2bNiQZIo2Y4z566+/zKBBg8wdd9xhvL29Tb58+Uzr1q0dU5gl5/Lly2bkyJGmevXqxtfX1/j4+Jhq1aqZoUOHmnPnziXat2HDhqZHjx63fE4JUvvZNcaY77//3lSrVs14eXmZihUrmvnz5990AYuUxMfHm6CgIAOYN954I9l9UvuZEkmOmzEuupJDRLK9kydPUqZMGSZOnMjgwYPtLscW8fHxFCpUiIceeijZr1sl57n77rspXrw48+bNs7uUFO3evZs6deqwc+dOpy62FMluNMZXRCQFkZGRScZ5zp07l0uXLtGyZUt7ipJMZ/z48SxevNjpi7ky0ptvvskjjzyi0Cs5nsb4ioikYOvWrQwcOJBHH32UAgUKsHPnTj777DOqVavGo48+and5kkk0bNiQ6Ohou8u4qUWLFtldgkimoOArIpKC4OBggoKCeP/997l06RL58+enV69evPnmm4lWfRMRkaxBY3xFREREJEfQGF8RERERyREUfEVEREQkR8hxY3zj4+P5888/8fPz03KHIiIiIpmQMYarV69SvHjxJAs73Y4cF3z//PNPgoKC7C5DRERERG7h9OnTlCxZ0mXny3HB18/PD7BeSH9/f5urEREREZH/Cg8PJygoyJHbXCXHBd+E4Q3+/v4KviIiIiKZmKuHperiNhERERHJERR8RURERCRHUPAVERERkRxBwVdEREREcgQFXxERERHJERR8RURERCRHUPAVERERkRxBwVdEREREcgQFXxERERHJERR8RURERCRHUPAVERERkRxBwVdEREREcgQFXxERERHJERR8RURERCRHUPAVERERkRzB1uD7888/0759e4oXL46bmxsrVqy45TEbNmygTp06eHt7c8cddzB79ux0r1NEREREsj5bg+/169epWbMm06ZNS9X+J06c4IEHHuCuu+5i9+7dvPjiizz55JN899136VypiIiIiGR1uex88LZt29K2bdtU7z99+nTKlCnDpEmTAKhcuTIbN25k8uTJtGnTJr3KFBEREcnxjIH4eIiLS//btWvp8xxsDb7O2rJlC61bt07U1qZNG1588cUUj4mKiiIqKsqxHR4enl7liYiISCbg6oCWUWEvPW6ufh0yQi5iiE23c2choaGhFClSJFFbkSJFCA8P58aNG+TOnTvJMRMmTGDMmDEZVaKIiEiqORvQFMAyV0CTxNzcwMMj7bc8bhEM+vMlSkSfZGCFz9n2m+trzFLBNy2GDh3KoEGDHNvh4eEEBQXZWJGISNbz34CmAKaAlpU5G9Dc3W8v0Nl5y8ja3dxu403ZuRO6dYMLhwH4fuxWAlI/GjbVslTwLVq0KOfPn0/Udv78efz9/ZPt7QXw9vbG29s7I8oTkUwiMwWbrBLAFNAyp38HNIWvTBLQxLXi42HSJBg+HGJioHhxmDMHGjRIl4fLUsG3UaNGfPPNN4na1q5dS6NGjWyqSOT2ZJbgk1nqcFXtYg+7w0xWC18KaJLjnTkDISHwww/WdqdOMGMGFCgA6XRNlq3B99q1axw9etSxfeLECXbv3k3+/PkpVaoUQ4cO5ezZs8ydOxeAZ555hg8++IBXXnmFPn368MMPP/DFF1+wevVqu55CjpFRwSi7BbBb3cQeCl+ur99dyyGJiDOMgUcegW3bwNcX3n8f+vRJ97/2bA2+27dv56677nJsJ4zFDQkJYfbs2Zw7d45Tp0457i9TpgyrV69m4MCBvPfee5QsWZJPP/00TVOZ/e9/1uusAKaAlpkpgLm+dgU0EZFMwM0Npk6FF1+E2bOhfPmMeVhjjMmQR8okwsPDCQgIAMIAf7vLyTYUvtLn/CIiItnG1q1w5Aj06vVPmzHJ9vIm5LWwsDD8/V2X17LUGF9X8vQEb2+FLwU0ERERSVexsTB+PIwdawWHWrWgRg3rvgweyJ5jg+/MmdCjh91ViIiIiGRjx49Dz56webO13aULlCplWznqqxMRERER1zIG5s2zenc3bwZ/f5g/HxYsgHz5bCsrx/b4ioiIiEg6MAYefxz+f1YumjSxQm9wsJ1VAerxFRERERFXcnODypWt8byvvw4bNmSK0Avq8RURERGR2xUdDefPQ1CQtf3yy3D//f9cxJZJqMdXRERERNLu8GFo3Bjuuw9u3LDaPDwyXegFBV8RERERSQtjrCWG69SBHTvg3Dk4cMDuqm5KwVdEREREnHPxIjz0EDz1FEREQKtWsHcv1K1rd2U3peArIiIiIqn3/ffWMIYVK6wVwd55B9auhZIl7a7slnRxm4iIiIikjjHw9tvWsIbKlWHhQmuu3ixCPb4iIiIikjpubjBrFrz0EmzfnqVCLyj4ioiIiEhKjIGpU2HQoH/agoKs4Q2+vvbVlUYa6iAiIiIiSYWGQu/esGaNtf3II9a0ZVmYenxFREREJLFVq6B6dSv0+vhYvb6NGtld1W1Tj6+IiIiIWCIiYPBg+Ogja7tGDesCtqpV7a3LRRR8RURERMQaz3vvvbBpk7X90kswbhx4e9tblwsp+IqIiIiINWPDwIFw4gTMmQOtW9tdkctpjK+IiIhITnXmDPzyyz/bDz8MR45ky9ALCr4iIiIiOdOSJdYY3ocesmZwSJAnj301pTMFXxEREZGc5OpVa5qyzp3h8mUoUwZu3LC7qgyh4CsiIiKSU2zdaq22Nnu2NaZ3+HDrYrYyZeyuLEPo4jYRERGR7M4YeP11GDsW4uKgVCmYPx+aNbO7sgylHl8RERGR7M7NDU6ftkJvt26wZ0+OC72gHl8RERGR7MkYiIyE3Lmt7cmToU0ba+nhHEo9viIiIiLZzZUrVs9uhw4QH2+15c2bo0MvqMdXREREJHv5+Wfo2RNOnQIPD/jtN2jY0O6qMgX1+IqIiIhkB9HRMGwYtGxphd5y5awZGxR6HdTjKyIiIpLVHT4M3bvDjh3Wdp8+MGUK+PnZWlZmo+ArIiIikpUZY43n3bkTAgNhxgxr6WFJQkMdRERERLIyNzf45BO47z7Yu1eh9yYUfEVERESymu+/t3p2E9StC99+CyVL2ldTFqDgKyIiIpJVREbCwIHWfLwDBlg9vJJqGuMrIiIikhXs32+N5d23z9p+8km44w57a8pi1OMrIiIikpkZA1OnQr16VugtVAhWrYJp08DX1+7qshT1+IqIiIhkVsZAp07w1VfWdtu2MGsWFClib11ZlHp8RURERDIrNzdo0gR8fKxe39WrFXpvg3p8RURERDKTiAgIDYWyZa3tl16yen01nve2qcdXREREJLPYudOamuyBB6wADODurtDrIgq+IiIiInaLj4e334Y774RDhyAsDI4ft7uqbEdDHURERETsdOYM9OoFP/5obXfqZC1OUaCAvXVlQ+rxFREREbHLkiVQo4YVen19rcC7bJlCbzpRj6+IiIiIHYyBTz6By5etOXoXLIAKFeyuKltTj6+IiIhIRjLG+q+bG8yeDWPGwObNCr0ZQMFXREREJCPExsLYsfDcc/+0lSgBI0eCp6d9deUgGuogIiIikt5OnIAePayeXYCQEKhf396aciD1+IqIiIikF2Ng/nyoWdMKvf7+1rZCry3U4ysiIiKSHq5cgWefhUWLrO0mTazQGxxsZ1U5moKviIiIiKsZA3ffba3E5uEBo0fDkCGQS9HLThrqICIiIuJqbm7w2mvWUsObNsGIEQq9mYCCr4iIiIgrHDkC69f/s92xI+zfDw0b2laSJKbgKyIiInI7jLFWXKtdGzp3hj///Oc+b2/76pIk1OcuIiIiklYXL0LfvrBihbV95522liM3px5fERERkbRYuxZq1LBCr6cnTJxotRUvbndlkgL1+IqIiIg4wxgYPBjefdfarlwZFiywhjpIpqYeXxERERFnuLnB9evWv/v1g+3bFXqzCPX4ioiIiNyKMXD1qrXyGsCkSfDQQ3DvvfbWJU5Rj6+IiIjIzYSGwgMPWEE3Pt5qy5NHoTcLUo+viIiISEq+/hr69IELF8DHB/bs0bCGLEw9viIiIiL/FRFhjd9t394KvTVqaCxvNqDgKyIiIvJvO3dC3brw0UfW9qBB8OuvULWqvXXJbdNQBxEREZEE8fHW0IZDh6BYMZgzB+65x+6qxEXU4ysiIiKSwN0dZs2ylh7et0+hN5tR8BUREZGcbelSmDbtn+3atWHxYihQwL6aJF1oqIOIiIjkTFevwgsvWD28np7QvDlUr253VZKOFHxFREQk59m6FXr0gGPHrJXYXn4ZKlWyuypJZwq+IiIiknPExsL48TB2LMTFQalSMG+e1dsr2Z6Cr4iIiOQM8fHWams//mhtd+0KH34I+fLZWpZkHF3cJiIiIjmDuzu0awf+/jB/PixcqNCbwyj4ioiISPZ15QocPvzP9osvwoED0L27XRWJjRR8RUREJHv6+WeoWRM6dIDr1602d3coUcLeusQ2Cr4iIiKSvcTEwPDh0LIlnDplXdB29qzdVUkmoOArIiIi2ceRI9C4sTVzgzHW8sO7dkGFCnZXJpmAgq+IiIhkfcbAjBnWqmvbt0NgICxZAp99Bn5+dlcnmYSmMxMREZGszxhr6eGICGjVCubMgZIl7a5KMhkFXxEREcm6jLFWXnN3h9mzYfFieP55a1vkP/SpEBERkawnMhIGDoSnn/6nrVgxa7oyhV5Jge2fjGnTphEcHIyPjw8NGzbk119/ven+U6ZMoWLFiuTOnZugoCAGDhxIZGRkBlUrIiIittu/Hxo0gClTrHG9u3fbXZFkEbYG38WLFzNo0CBGjRrFzp07qVmzJm3atOGvv/5Kdv+FCxcyZMgQRo0axcGDB/nss89YvHgxw4YNy+DKRUREJMMZA1OnQr16sG8fFCoEq1ZBrVp2VyZZhK3B991336Vv37707t2bKlWqMH36dHx9fZk5c2ay+2/evJkmTZrQrVs3goODuffee+nateste4lFREQkiwsNhfvvt8bvRkVB27ZW+G3Xzu7KJAuxLfhGR0ezY8cOWrdu/U8x7u60bt2aLVu2JHtM48aN2bFjhyPoHj9+nG+++Yb7778/xceJiooiPDw80U1ERESykPh4aN0a1qwBHx+r13f1aihSxO7KJIuxLfhevHiRuLg4ivznQ1ukSBFCQ0OTPaZbt26MHTuWpk2b4unpSbly5WjZsuVNhzpMmDCBgIAAxy0oKMilz0NERETSmbs7TJhgLT+8fTsMGGDN5CDiJNsvbnPGhg0bGD9+PB9++CE7d+5k+fLlrF69mtdffz3FY4YOHUpYWJjjdvr06QysWERERNJk506rhzdB+/awYwdUrWpfTZLl2TaPb8GCBfHw8OD8+fOJ2s+fP0/RokWTPea1116jZ8+ePPnkkwBUr16d69ev89RTTzF8+HDck5m+xNvbG29vb9c/AREREXG9+Hh45x0YMQLy5oW9e/9ZiMLDw97aJMuzrcfXy8uLunXrsn79ekdbfHw869evp1GjRskeExERkSTcevz/D4ExJv2KFRERkfR3+rQ1lvfVVyEmBlq2hNy57a5KshFbV24bNGgQISEh1KtXjwYNGjBlyhSuX79O7969AejVqxclSpRgwoQJALRv3553332X2rVr07BhQ44ePcprr71G+/btHQFYREREsqAlS6zFKC5fBl9feP996NNHY3nFpWwNvl26dOHChQuMHDmS0NBQatWqxZo1axwXvJ06dSpRD++IESNwc3NjxIgRnD17lkKFCtG+fXvGjRtn11MQERGR2xEfD08+CbNmWdv168OCBVC+vL11SbbkZnLYGIHw8HACAgKYNy+MHj387S5HRERE+veH6dNh6FAYNQo8Pe2uSGyWkNfCwsLw93ddXrO1x1dERERyoNhYCA+H/Pmt7YkToUcPSOEaHxFXyVLTmYmIiEgWd+IEtGgBDz0EcXFWm6+vQq9kCAVfERERSX/GwLx51iIUmzfDrl1w8KDdVUkOo+ArIiIi6evKFejWDXr1gqtXoUkT2LMHqlWzuzLJYRR8RUREJP389BPUqAGLFlkLULz+OmzYAMHBdlcmOZAubhMREZH0ER8Pzz9vLUxRrpw1TVnDhnZXJTmYenxFREQkfbi7w9y50Lcv7N6t0Cu2U4+viIiIuIYx8OmncO0aDBxotdWsCZ98Ym9dIv9PwVdERERu38WLVs/uihWQKxfcey9UrWp3VSKJKPiKiIjI7fn+e3j8cTh3zlp1bcIEqFzZ7qpEklDwFRERkbSJjLSWGZ4yxdquXBkWLoRateysSiRFCr4iIiLivLg4aN4cfvvN2u7fH95+21qFTSSTUvAVERER53l4QPfucPIkzJwJ7drZXZHILWk6MxEREUmd0FDYv/+f7eeegwMHFHoly1DwFRERkVtbtQqqV4dOnazpysCap7dgQXvrEnGCgq+IiIikLCIC+vWDBx+0pizz9bX+K5IFKfiKiIhI8nbuhLp14aOPrO2XXoJff4XgYFvLEkkrBV8RERFJLD7emqHhzjvh0CEoVgzWroV33gFvb7urE0kzBV8RERFJzM0NfvwRYmKsMb379kHr1nZXJXLbNJ2ZiIiIWGJjreWG3dxg1ixYswZCQqxtkWxAPb4iIiI53dWr0Ls3PPXUP21Fi1rLECv0Sjai4CsiIpKTbd1qLTE8ezbMmQO//253RSLpRsFXREQkJ4qNhbFjoWlTOH4cSpWCDRugalW7KxNJNxrjKyIiktOcOAE9esDmzdZ2167w4YeQL5+tZYmkNwVfERGRnCQuDtq0gT/+AH9/K/B27253VSIZQkMdREREchIPD5gyxRrisGePQq/kKOrxFRERye5+/hnCwqB9e2v7/vuhbVvN2CA5jnp8RUREsqvoaBg2DFq2hF694PTpf+5T6JUcSD2+IiIi2dHhw9Ywhh07rO2HHtLFa5LjqcdXREQkOzEGZsyAOnWs0BsYCEuXwmefgZ+f3dWJ2Eo9viIiItlFXBw8+ih8+aW13aqVtShFyZL21iWSSajHV0REJLvw8ICgIPD0hIkTYe1ahV6Rf1GPr4iISFYWGQnh4VC4sLX95pvwxBNQo4a9dYlkQurxFRERyap+/x0aNrSGN8TFWW25cyv0iqRAwVdERCSrMQamToW6dWHvXjh4EI4ds7sqkUxPwVdERCQrCQ21FqB4/nmIirIWoti3DypUsLsykUxPwVdERCSrWLUKqleHNWvAx8fq9V29GooUsbsykSxBF7eJiIhkBbGxMHw4XLxojeFduBCqVrW7KpEsRT2+IiIiWUGuXLBgAbz8Mvz6q0KvSBqox1dERCQzio+HSZOs/776qtVWvTq8/ba9dYlkYQq+IiIimc2ZMxASAj/8YC1K0aEDVKpkd1UiWZ6GOoiIiGQmS5ZYY3h/+AF8fWH6dKhY0e6qRLIF9fiKiIhkBlevwgsvwKxZ1na9etaYXk1TJuIyCr4iIiJ2i42Fxo1h/35wc4Nhw2DUKPD0tLsykWxFQx1ERETslisXPPUUlCoFP/0Eb7yh0CuSDhR8RURE7HDiBOze/c/2gAHWCmzNmtlWkkh2p+ArIiKSkYyB+fOhZk14+GFrbC9YQxz8/e2tTSSbU/AVERHJKFeuQLdu0LOnFXiLFfsn+IpIulPwFRERyQg//2z18i5aZM3N+/rrsGEDFC9ud2UiOYZmdRAREUlPsbEwciS8+aY1zKFcOWuasoYN7a5MJMdRj6+IiEh68vCAPXus0NunD+zapdArYhP1+IqIiLiaMRAdDd7e1kVrs2bBxo3w0EN2VyaSo6nHV0RExJX+/tuareGpp/5pK1xYoVckE7it4BsZGemqOkRERLK+tWuhenX48kv4/HM4csTuikTkX5wOvvHx8bz++uuUKFGCvHnzcvz4cQBee+01PvvsM5cXKCIikulFRsKgQXDvvXDuHFSuDNu2QYUKdlcmIv/idPB94403mD17Nm+//TZeXl6O9mrVqvHpp5+6tDgREZFM7/ffrYvVJk+2tvv1g+3boXZte+sSkSScDr5z587lk08+oXv37nh4eDjaa9asyaFDh1xanIiISKYWGwvt2sHevVCoEKxaBdOmga+v3ZWJSDKcDr5nz57ljjvuSNIeHx9PTEyMS4oSERHJEnLlgo8+gvvvh337rBAsIpmW08G3SpUq/PLLL0naly5dSm19rSMiItnd11/D8uX/bN93n9VWpIh9NYlIqjg9j+/IkSMJCQnh7NmzxMfHs3z5cg4fPszcuXP5+uuv06NGERER+0VEwODBVg9vQADUqwelSln3ubnZW5uIpIrTPb4dOnRg1apVrFu3jjx58jBy5EgOHjzIqlWruOeee9KjRhEREXvt3Al161qhF+CJJ9TDK5IFpWnltmbNmrF27VpX1yIiIpK5xMfDpEkwfDjExECxYjBnDqijRyRLcrrHt2zZsvz9999J2q9cuULZsmVdUpSIiIjtYmKseXlfecX6d6dO1uwNCr0iWZbTwffkyZPExcUlaY+KiuLs2bMuKUpERMR2np7WKmy+vjBjBixbBgUL2l2ViNyGVA91WLlypePf3333HQEBAY7tuLg41q9fT3BwsEuLExERyVBXr1q34sWt7QkToH9/SGYaTxHJelIdfDt27AiAm5sbISEhie7z9PQkODiYSZMmubQ4ERGRDLN1K/ToAUWLwoYN1hy9Pj4KvSLZSKqDb3x8PABlypTht99+o6C+7hERkewgNhbGj4exYyEuzhrPe/o0lCljd2Ui4mJOz+pw4sSJ9KhDREQk4504YfXybt5sbXftCh9+CPny2VqWiKSPNE1ndv36dX766SdOnTpFdHR0ovuef/55lxQmIiKSboyBBQugXz9rTK+fnzVHb/fudlcmIunI6eC7a9cu7r//fiIiIrh+/Tr58+fn4sWL+Pr6UrhwYQVfERHJ/GJj4Z13rNDbpAnMm6ehDSI5gNPTmQ0cOJD27dtz+fJlcufOzdatW/nf//5H3bp1eeedd9KjRhEREdfy9ISFC+H1160L2RR6RXIEp4Pv7t27eemll3B3d8fDw4OoqCiCgoJ4++23GTZsWHrUKCIicntiYqzV195445+2KlVgxAhr9gYRyRGc/mn39PTE3d3Ky4ULF+bUqVNUrlyZgIAATp8+7fICRUREbsuRI9bY3e3bwcPDuoCtXDm7qxIRGzgdfGvXrs1vv/1G+fLladGiBSNHjuTixYvMmzePatWqpUeNIiIizjMGPv0UXnwRIiIgMNBagU2hVyTHcnqow/jx4ylWrBgA48aNIzAwkGeffZYLFy7w8ccfu7xAERERp128CA89BE89ZYXeVq1g7154+GG7KxMRGznd41uvXj3HvwsXLsyaNWtcWpCIiMhtiYmBO++EY8esi9gmTICBA8Hd6b4eEclmXPZbYOfOnbRr185VpxMREUkbT08YNAgqV4Zt2+CllxR6RQRwMvh+9913DB48mGHDhnH8+HEADh06RMeOHalfv75jWWNnTJs2jeDgYHx8fGjYsCG//vrrTfe/cuUK/fv3p1ixYnh7e1OhQgW++eYbpx9XRESykf374bff/tl+9lnYsQNq17avJhHJdFIdfD/77DPatm3L7Nmzeeutt7jzzjuZP38+jRo1omjRouzfv9/pALp48WIGDRrEqFGj2LlzJzVr1qRNmzb89ddfye4fHR3NPffcw8mTJ1m6dCmHDx9mxowZlChRwqnHFRGRbMIYmDoV6tWDzp0hPNxqd3OD3LntrU1EMp1Uj/F97733eOutt3j55ZdZtmwZjz76KB9++CH79u2jZMmSaXrwd999l759+9K7d28Apk+fzurVq5k5cyZDhgxJsv/MmTO5dOkSmzdvxtPTE4Dg4OA0PbaIiGRxoaHQuzckXGtSuTJER9tbk4hkaqnu8T127BiPPvooAA899BC5cuVi4sSJaQ690dHR7Nixg9atW/9TjLs7rVu3ZsuWLckes3LlSho1akT//v0pUqQI1apVY/z48cTFxaX4OFFRUYSHhye6iYhIFvf111CjhhV6fXysXt/Vq6FgQbsrE5FMLNXB98aNG/j6+gLg5uaGt7e3Y1qztLh48SJxcXEUKVIkUXuRIkUIDQ1N9pjjx4+zdOlS4uLi+Oabb3jttdeYNGkSb/x7JZ7/mDBhAgEBAY5bUFBQmmsWERGbxcRAv37Qvj1cuGCF3+3bYcAAa3iDiMhNODWd2aeffkrevHkBiI2NZfbs2RT8z1/Xzz//vOuq+4/4+HgKFy7MJ598goeHB3Xr1uXs2bNMnDiRUaNGJXvM0KFDGTRokGM7PDxc4VdEJKvKlQvOnrX+/dJLMG4ceHvbW5OIZBmpDr6lSpVixowZju2iRYsyb968RPu4ubmlOvgWLFgQDw8Pzp8/n6j9/PnzFC1aNNljihUrhqenJx4eHo62ypUrExoaSnR0NF5eXkmO8fb2xlu/FEVEsq74eIiMBF9fq1f300+txSjuvtvuykQki0l18D158qRLH9jLy4u6deuyfv16OnbsCFg9uuvXr2fAgAHJHtOkSRMWLlxIfHw87v8/J+ORI0coVqxYsqFXRESyuNOnISQEiheH+fOttkKFFHpFJE1sndF70KBBzJgxgzlz5nDw4EGeffZZrl+/7pjloVevXgwdOtSx/7PPPsulS5d44YUXOHLkCKtXr2b8+PH079/frqcgIiLpZckSawzvjz/Cl1/CiRN2VyQiWZzTSxa7UpcuXbhw4QIjR44kNDSUWrVqsWbNGscFb6dOnXL07AIEBQXx3XffMXDgQGrUqEGJEiV44YUXePXVV+16CiIi4mpXr8Jzz8GcOdZ2/fqwYAGUKWNvXSKS5bkZY4zdRWSk8PBwAgICmDcvjB49/O0uR0RE/m3rVujeHY4ft5YZHjoURo2yliEWkRwjIa+FhYXh7++6vGZrj6+IiIhDdLS1+trp01CqlDWmt1kzu6sSkWzE1jG+IiIiDl5e8Nln0K0b7Nmj0CsiLpem4Hvs2DFGjBhB165d+euvvwD49ttv+f33311anIiIZGPGwLx5sGjRP2333GON582Xz7ayRCT7cjr4/vTTT1SvXp1t27axfPlyrl27BsCePXtSXERCREQkkStXrJ7dXr3gqafg1Cm7KxKRHMDp4DtkyBDeeOMN1q5dm2ju3FatWrF161aXFiciItnQTz9Z05QtWgQeHvDKK9Y8vSIi6czp4Ltv3z46deqUpL1w4cJcvHjRJUWJiEg2FB0Nw4bBXXdZF7CVKwebNsGIEdZSxCIi6czp4JsvXz7OnTuXpH3Xrl2UKFHCJUWJiEg2ExUFTZvChAnW2N4+fWD3bmjY0O7KRCQHcTr4PvbYY7z66quEhobi5uZGfHw8mzZtYvDgwfTq1Ss9ahQRkazO2xuaN4fAQFi61Jq9IW9eu6sSkRzG6eA7fvx4KlWqRFBQENeuXaNKlSo0b96cxo0bM2LEiPSoUUREsqKLF60hDQnGjYN9++Dhh+2rSURytDSv3Hbq1Cn279/PtWvXqF27NuXLl3d1belCK7eJiGSA77+HkBBrmeGff9YYXhFxSqZZuW3jxo00bdqUUqVKUapUKZcVIiIi2UBkpLXM8JQp1nZgIISGQsmStpYlIgJpGOrQqlUrypQpw7Bhwzhw4EB61CQiIlnR/v3QoME/obdfP9i+XaFXRDINp4Pvn3/+yUsvvcRPP/1EtWrVqFWrFhMnTuTMmTPpUZ+IiGR2xsDUqVCvnjWGt1AhWLUKpk0DX1+7qxMRcXA6+BYsWJABAwawadMmjh07xqOPPsqcOXMIDg6mVatW6VGjiIhkZjExMGuWNWVZ27ZW+G3Xzu6qRESSuK2rDcqUKcOQIUOoWbMmr732Gj/99JOr6hIRkczOGHBzAy8vWLgQ1q2D/v2tNhGRTMjpHt8EmzZtol+/fhQrVoxu3bpRrVo1Vq9e7craREQkM4qIgGefhdGj/2mrVAkGDFDoFZFMzeke36FDh7Jo0SL+/PNP7rnnHt577z06dOiAr8ZxiYhkfzt3QvfucOiQNUVZnz5QurTdVYmIpIrTwffnn3/m5ZdfpnPnzhQsWDA9ahIRkcwmPh7eeQdGjLDG9BYrBnPmKPSKSJbidPDdtGlTetQhIiKZ1enT1mIUP/5obXfqBDNmQIEC9tYlIuKkVAXflStX0rZtWzw9PVm5cuVN933wwQddUpiIiGQCUVHQuDGcOWNNTfb++9bwBo3lFZEsKFXBt2PHjoSGhlK4cGE6duyY4n5ubm7ExcW5qjYREbGbtze89prVw7tgAVSoYHdFIiJplqrgGx8fn+y/RUQkG9q61ZqqrFEja7tvX+jdGzw97a1LROQ2OT2d2dy5c4mKikrSHh0dzdy5c11SlIiI2CA2FsaOhaZN4bHH4MoVq93NTaFXRLIFp4Nv7969CQsLS9J+9epVevfu7ZKiREQkg504AS1awKhREBcHTZpoHK+IZDtOB19jDG7J/DI8c+YMAQEBLilKREQyiDEwbx7UrAmbN4O/P8yfb63Ept/pIpLNpHo6s9q1a+Pm5oabmxt33303uXL9c2hcXBwnTpzgvvvuS5ciRUQkHURFweOPw6JF1naTJlboDQ62syoRkXST6uCbMJvD7t27adOmDXnz5nXc5+XlRXBwMA8//LDLCxQRkXTi5QWRkeDhYS0/PGSItRqbiEg2lerfcKNGjQIgODiYLl264OPjk25FiYhIOomOtnp6/fysMbwzZsDx49Cggd2ViYikO6fH+IaEhCj0iohkRUeOWMMZ+va1xvYCFCyo0CsiOUaqenzz58/PkSNHKFiwIIGBgcle3Jbg0qVLLitORERcwBj49FN48UWIiIBjx6yV2IKC7K5MRCRDpSr4Tp48GT8/P8e/bxZ8RUQkE7l40erhXbHC2m7VCubMgZIlbS1LRMQOqQq+ISEhjn8//vjj6VWLiIi40tq1EBIC585ZC1CMHw+DBoG706PcRESyBad/++3cuZN9+/Y5tr/66is6duzIsGHDiI6OdmlxIiKSRpGR0KePFXorV4Zt22DwYIVeEcnRnP4N+PTTT3PkyBEAjh8/TpcuXfD19WXJkiW88sorLi9QRETSwMfHGtLQrx9s3w61a9tdkYiI7ZwOvkeOHKFWrVoALFmyhBYtWrBw4UJmz57NsmXLXF2fiIikhjEwdaq1AEWCVq1g2jTw9bWvLhGRTMTpmcqNMcTHxwOwbt062rVrB0BQUBAXL150bXUiInJroaHQuzesWQN580LLlrp4TUQkGU73+NarV4833niDefPm8dNPP/HAAw8AcOLECYoUKeLyAkVE5CZWrYLq1a3Q6+MDEyZAiRJ2VyUikik5HXynTJnCzp07GTBgAMOHD+eOO+4AYOnSpTRu3NjlBYqISDIiIqzxuw8+aE1ZVqOGNZZ3wABrRTYREUnC6aEONWrUSDSrQ4KJEyfi4eHhkqJEROQmbtyA+vXhwAFr+6WXYNw48Pa2ty4RkUzO6eCbYMeOHRw8eBCAKlWqUKdOHZcVJSIiN5E7N7RrB5cvWzM33HOP3RWJiGQJTgffv/76iy5duvDTTz+RL18+AK5cucJdd93FokWLKFSokKtrFBGRM2cgJgbKlLG2X38dXnkFChSwty4RkSzE6TG+zz33HNeuXeP333/n0qVLXLp0if379xMeHs7zzz+fHjWKiORsS5ZYY3i7drXCL4CXl0KviIiTnO7xXbNmDevWraNy5cqOtipVqjBt2jTuvfdelxYnIpKjXb0KL7wAs2ZZ23FxcOkSaAYdEZE0cbrHNz4+Hk9PzyTtnp6ejvl9RUTkNm3daq22NmuWNUvD8OGwebNCr4jIbXA6+LZq1YoXXniBP//809F29uxZBg4cyN133+3S4kREcpzYWGv8btOmcOwYlCoFGzbAG29AMp0OIiKSek4H3w8++IDw8HCCg4MpV64c5cqVo0yZMoSHhzN16tT0qFFEJOeIj4evvrKGNXTtCnv2QPPmdlclIpItOD3GNygoiJ07d7J+/XrHdGaVK1emdevWLi9ORCRHMMa6ubtbF60tWAC//QY9ethdmYhItuJU8F28eDErV64kOjqau+++m+eeey696hIRyRmuXIFnn4Vy5azhDAAVK1o3ERFxqVQH348++oj+/ftTvnx5cufOzfLlyzl27BgTJ05Mz/pERLKvn3+Gnj3h1Cmrp/fZZ6FECburEhHJtlI9xveDDz5g1KhRHD58mN27dzNnzhw+/PDD9KxNRCR7io6GYcOgZUsr9JYrZ4VghV4RkXSV6uB7/PhxQkJCHNvdunUjNjaWc+fOpUthIiLZ0pEj0KQJTJhgjevt0wd27YKGDe2uTEQk20v1UIeoqCjy5Mnj2HZ3d8fLy4sbN26kS2EiItnOjRvQrBn89RcEBsInn8Ajj9hdlYhIjuHUxW2vvfYavr6+ju3o6GjGjRtHQECAo+3dd991XXUiItlJ7twwfjwsXAhz5kDJknZXJCKSo6Q6+DZv3pzDhw8namvcuDHHjx93bLu5ubmuMhGR7GDtWivwNm1qbffpA717W1OXiYhIhkp18N2wYUM6liEiks1ERloXsE2eDEFB1kIUgYHW8sPqJBARsYXTC1iIiMgt/P47dOsGe/da2+3bg7e3vTWJiIjzSxaLiEgKjIGpU6FuXSv0FioEq1bBtGnwr+sjRETEHurxFRFxhYgIePhhWLPG2m7bFmbNgiJF7K1LREQc1OMrIuIKuXND3rzWkIapU2H1aoVeEZFMRsFXRCStIiIgLMz6t5sbfPwx7NgBAwboAjYRkUwoTcH3l19+oUePHjRq1IizZ88CMG/ePDZu3OjS4kREMq1du6yxvH37WmN7AfLnh6pV7a1LRERS5HTwXbZsGW3atCF37tzs2rWLqKgoAMLCwhg/frzLCxQRyVTi42HiRGuJ4UOHYONGCA21uyoREUkFp4PvG2+8wfTp05kxYwaenp6O9iZNmrBz506XFicikqmcOQP33AOvvAIxMdCpkzV7Q7FidlcmIiKp4HTwPXz4MM2bN0/SHhAQwJUrV1xRk4hI5rN0KdSoAT/8YE1NNmMGLFsGBQvaXZmIiKSS08G3aNGiHD16NEn7xo0bKVu2rEuKEhHJVCIiYOBAuHwZ6tWzxvc++aQuYBMRyWKcDr59+/blhRdeYNu2bbi5ufHnn3+yYMECBg8ezLPPPpseNYqI2MvXF+bOtZYg3rwZKlSwuyIREUkDpxewGDJkCPHx8dx9991ERETQvHlzvL29GTx4MM8991x61CgikrFiY2HCBAgKgscft9ruusu6iYhIluVmTMI8PM6Jjo7m6NGjXLt2jSpVqpA3b15X15YuwsPDCQgIYN68MHr08Le7HBHJbE6cgJ49YdMmyJMH/vhDF6+JiGSwhLwWFhaGv7/r8lqalyz28vKiSpUqLitERMRWxsCCBdCvH1y9Cv7+8OGHCr0iItmI08H3rrvuwu0mF3T88MMPt1WQiEiGu3LFCryff25tN2kC8+dDcLCdVYmIiIs5HXxr1aqVaDsmJobdu3ezf/9+QkJCXFWXiEjGiIiAOnWsIQ4eHjB6NAwZArnS/IWYiIhkUk7/Zp88eXKy7aNHj+batWu3XZCISIby9YUuXWDJEmuoQ8OGdlckIiLpxOnpzFLSo0cPZs6c6arTiYiknyNH4N/zkY8ZY83Nq9ArIpKtuSz4btmyBR8fH1edTkTE9YyxVlyrXRu6drWWHQbw8gI/P3trExGRdOf0UIeHHnoo0bYxhnPnzrF9+3Zee+01lxUmIuJSFy9C376wYoW17e8P4eFQoICtZYmISMZxOvgGBAQk2nZ3d6dixYqMHTuWe++912WFiYi4zPffWwtRnDsHnp7W4hQDB4K7y770EhGRLMCp4BsXF0fv3r2pXr06gYGB6VWTiIhrREXB0KGQcFFu5cqwcCH8Z3YaERHJGZzq7vDw8ODee+/lypUrLi1i2rRpBAcH4+PjQ8OGDfn1119TddyiRYtwc3OjY8eOLq1HRLIJd3fYuNH6d//+sH27Qq+ISA7m9Pd81apV4/jx4y4rYPHixQwaNIhRo0axc+dOatasSZs2bfjrr79uetzJkycZPHgwzZo1c1ktIpINGAOxsda/PT2tKcpWrYIPPrCmLhMRkRzL6eD7xhtvMHjwYL7++mvOnTtHeHh4opuz3n33Xfr27Uvv3r2pUqUK06dPx9fX96ZTo8XFxdG9e3fGjBlD2bJlnX5MEcmmQkPh/vthxIh/2sqXh3bt7KtJREQyjVQH37Fjx3L9+nXuv/9+9uzZw4MPPkjJkiUJDAwkMDCQfPnyOT3uNzo6mh07dtC6det/CnJ3p3Xr1mzZsuWmtRQuXJgnnnjilo8RFRV12+FcRLKAVaugenVYswamToXz5+2uSEREMplUX9w2ZswYnnnmGX788UeXPfjFixeJi4ujSJEiidqLFCnCoUOHkj1m48aNfPbZZ+zevTtVjzFhwgTGjBlzu6WKSGYVEQEvvQTTp1vbNWpYF7D95/eKiIhIqoOvMQaAFi1apFsxt3L16lV69uzJjBkzKFiwYKqOGTp0KIMGDXJsh4eHExQUlF4likhG2rkTunWDw4et7ZdegnHjwNvb3rpERCRTcmo6Mzc3N5c+eMGCBfHw8OD8f76SPH/+PEWLFk2y/7Fjxzh58iTt27d3tMXHxwOQK1cuDh8+TLly5RId4+3tjbf+JyiS/Vy7BvfcA5cuQfHiMGcO/GvYlIiIyH85FXwrVKhwy/B76dKlVJ/Py8uLunXrsn79eseUZPHx8axfv54BAwYk2b9SpUrs27cvUduIESO4evUq7733nnpyRXKSvHlh0iRYudJahlgrsImIyC04FXzHjBmTZOW22zVo0CBCQkKoV68eDRo0YMqUKVy/fp3evXsD0KtXL0qUKMGECRPw8fGhWrVqiY7Ply8fQJJ2EcmGliyBQoWgZUtrOyTEurn42ygREcmenAq+jz32GIULF3ZpAV26dOHChQuMHDmS0NBQatWqxZo1axwXvJ06dQp3LSsqkrNdvQrPPw+zZ0OJErB3L+TPr8ArIiJOcTMJV63dgoeHB+fOnXN58M1o4eHhBAQEMG9eGD16+Ntdjojcytat0L07HD9uBd1hw2DUKGtxChERyZYS8lpYWBj+/q7La07P6iAikiFiY2H8eBg7FuLioFQpmD8ftFqjiIikUaqDb8LsCSIi6e7aNWjTBjZvtra7dYNp0+D/x/SLiIikhVNjfEVEMkSePBAUBP7+8OGH1lAHERGR26TgKyKZw5UrEB//z0VrH31ktZUpY3dlIiKSTWi6BBGx308/WUsNP/kkJFxPEBio0CsiIi6l4Csi9omOtmZpuOsuOH3amqbswgW7qxIRkWxKwVdE7HH4MDRuDBMmWL28ffrArl2QxadMFBGRzEvBV0QyljHWEsN16sCOHdaQhqVL4bPPwM/P7upERCQb08VtIpKxrl+HN96AiAho1QrmzIGSJe2uSkREcgAFXxHJWHnzWgtRbNsGgwaBliQXEZEMouArIukrMtK6gK1yZejb12pr1kwrsImISIZT8BWR9LN/v7Xq2r591qIUHTtCoUJ2VyUiIjmUvmMUEdczBqZOhXr1rNBbqBAsWqTQKyIitlKPr4i4Vmgo9O4Na9ZY223bwqxZUKSIvXWJiEiOp+ArIq5z9SrUrm2FXx8fmDgR+ve3liAWERGxmYY6iIjr+PlZyw7XqAHbt8OAAQq9IiKSaSj4isjt2bXLWoUtwciR8OuvULWqfTWJiIgkQ8FXRNImPt4aytCwoTVzQ3S01e7pCd7e9tYmIiKSDI3xFRHnnTkDISHwww/WdunScOMGeHnZW5eIiMhNqMdXRJyzZIk1hveHH8DXF2bMgGXLICDA7spERERuSj2+IpI6ERHWxWqzZlnb9erBggVQoYK9dYmIiKSSenxFJHW8vODgQWuWhuHDYfNmhV4REclS1OMrIimLjbUuYvPygly5YP58OHsWmje3uzIRERGnqcdXRJJ34gS0aAEjRvzTVq6cQq+IiGRZCr4ikpgxMG8e1KxpDWeYMQMuXrS7KhERkdum4Csi/7hyxZqTt1cva/nhJk2sBSoKFrS7MhERkdum4Csilp9+sqYpW7QIPDzg9ddhwwYIDra7MhEREZfQxW0iAmFh0KGD9d9y5axpyho2tLsqERERl1LwFRFr8Yn337d6fadMAT8/uysSERFxOQ11EMmJjLEuWlu37p+2Xr3gs88UekVEJNtSj69ITnPxIvTtCytWQLFi8PvvEBhod1UiIiLpTsFXJCf5/nt4/HE4dw48PWHQIGuYg4iISA6g4CuSE0RGwtCh1vhdgMqVrQvYate2tSwREZGMpOArkt2FhUGzZrBvn7Xdrx9MnAi+vvbWJSIiksEUfEWyO39/qFYNQkNh5kxo187uikRERGyh4CuSHYWGWmN4CxQANzf48EOIioIiReyuTERExDaazkwku1m1CqpXhyeesKYtA8iXT6FXRERyPAVfkewiIsIav/vgg9aUZSdOwOXLdlclIiKSaSj4imQHO3dC3brw0UfW9qBB8OuvkD+/vXWJiIhkIgq+IllZfDy8/TbceSccOmQtSPH99zBpEnh7212diIhIpqLgK5KVXbtmXbgWEwOdOllTlt1zj91ViYiIZEqa1UEkKzLGmq3B399aiOLgQetiNjc3uysTERHJtNTjK5KVXL0KvXvDJ5/809akCTz5pEKviIjILSj4imQVW7dCrVowezYMHgyXLtldkYiISJai4CuS2cXGwtix0LQpHD8OpUrB6tWasUFERMRJGuMrkpmdOAE9esDmzdZ2167WxWz58tlaloiISFak4CuSWV25Ys3Ne/ky+PlZc/R27253VSIiIlmWgq9IZpUvHzz/PKxbB/PmQZkydlckIiKSpWmMr0hm8vPP1tRkCUaMgA0bFHpFRERcQMFXJDOIiYHhw6FlS+jWDaKirPZcuaybiIiI3Db9H1XEbkeOWGN3t2+3tmvXtmZy0JLDIiIiLqUeXxG7GAMzZlhBd/t2CAyEJUtg5kzIk8fu6kRERLId9fiK2OHqVejVC1assLZbtYI5c6BkSVvLEhERyc7U4ytih9y54a+/wNMTJk6EtWsVekVERNKZenxFMkrCBWve3tYFa/PnW3P11q5ta1kiIiI5hXp8RTLC779DgwYwbNg/bWXKKPSKiIhkIAVfkfRkDEydCvXqwd69Vi/v5ct2VyUiIpIjKfiKpJfQUHjgAWv1tchIuO8+2LPHmr1BREREMpyCr0h6+PprqFEDvv3WGtM7dSp88w0ULWp3ZSIiIjmWLm4TcbXLl6FHDwgLs8LvwoVQtardVYmIiOR4Cr4irhYYCB9+CDt2wPjxWoFNREQkk9BQB5HbFR9vzcX73Xf/tHXrBpMmKfSKiIhkIurxFbkdZ85ASAj88IM1fvfgQciXz+6qREREJBnq8RVJqyVLrDG8P/wAefLAuHEQEGB3VSIiIpIC9fiKOOvqVWuKstmzre369WHBAihf3tayRERE5OYUfEWccemSFXSPHwc3N2sltlGjwNPT7spERETkFhR8RZyRPz80bgyxsTBvHjRvbndFIiIikkoKviK3cuKENYa3cGFre9o0ayYHXcQmIiKSpejiNpGUGGP16tasCU88YW0D+Psr9IqIiGRBCr4iyblyxZqLt1cv62K2K1cgPNzuqkREROQ2KPiK/NfPP1u9vIsWgYcHvPEGbNigqcpERESyOI3xFUkQEwOjR8OECdawhnLlrGnKGja0uzIRERFxAfX4iiS4cQM+/9wKvU88Abt3K/SKiIhkI+rxlZwt4YI1NzfrorWFC+HsWXj4YXvrEhEREZdTj6/kXBcvQqdO8NFH/7TdeadCr4iISDal4Cs50/ffQ/Xq8NVX1uprYWF2VyQiIiLpTMFXcpbISBg4ENq0gdBQqFxZMzaIiIjkEJki+E6bNo3g4GB8fHxo2LAhv/76a4r7zpgxg2bNmhEYGEhgYCCtW7e+6f4iDvv3Q4MGMGWKtd2vH2zfDrVq2VmViIiIZBDbg+/ixYsZNGgQo0aNYufOndSsWZM2bdrw119/Jbv/hg0b6Nq1Kz/++CNbtmwhKCiIe++9l7Nnz2Zw5ZKl/P03NGoE+/ZBoUKwapW19LCvr92ViYiISAZxMybhsnZ7NGzYkPr16/PBBx8AEB8fT1BQEM899xxDhgy55fFxcXEEBgbywQcf0KtXr1vuHx4eTkBAAPPmhdGjh/9t1y9ZyOuvw5YtMGsWFClidzUiIiKSgoS8FhYWhr+/6/KardOZRUdHs2PHDoYOHepoc3d3p3Xr1mzZsiVV54iIiCAmJob8+fMne39UVBRRUVGO7XAtO5tzrFoFZcpAtWrW9rBh4O5uTV0mIiIiOY6tQx0uXrxIXFwcRf7T+1akSBFCQ0NTdY5XX32V4sWL07p162TvnzBhAgEBAY5bUFDQbdctmVxEBDz7LDz4IHTvbl3QBtbywwq9IiIiOZbtY3xvx5tvvsmiRYv48ssv8fHxSXafoUOHEhYW5ridPn06g6uUDLVzJ9SpA9OnW9utWyvsioiICGDzUIeCBQvi4eHB+fPnE7WfP3+eokWL3vTYd955hzfffJN169ZRo0aNFPfz9vbG29vbJfVKJhYfD++8AyNGQEwMFCsGc+dawVdEREQEm3t8vby8qFu3LuvXr3e0xcfHs379eho1apTicW+//Tavv/46a9asoV69ehlRqmRmly9bAffVV63Q26mTNXuDQq+IiIj8i609vgCDBg0iJCSEevXq0aBBA6ZMmcL169fp3bs3AL169aJEiRJMmDABgLfeeouRI0eycOFCgoODHWOB8+bNS968eW17HmIjf38r8Pr6wvvvQ58+Gt4gIiIiSdgefLt06cKFCxcYOXIkoaGh1KpVizVr1jgueDt16hTu7v90TH/00UdER0fzyCOPJDrPqFGjGD16dEaWLna6ehU8PcHHx7pobcECiIqC8uXtrkxEREQyKdvn8c1omsc3G9i61ZqtoX37f1ZhExERkWwjvebxzdKzOkgOExsLY8dC06Zw/DisWAGal1lERERSScFXsoYTJ6BFCxg1CuLioFs32L3bGt8rIiIikgoKvpK5GQPz5kHNmrB5sxV058+3xvTmy2d3dSIiIpKF2H5xm8hN/f03PPecdTFbkyZW6A0OtrsqERERyYIUfCVzK1gQPv4Y/vgDhgyBXPrIioiISNooRUjmEh0No0dbF7Ddf7/V1qWLrSWJiIhI9qDgK5nH4cPWNGU7dkDhwnD0KPj52V2ViIiIZBO6uE3sZwzMmAF16lihNzAQPvxQoVdERERcSj2+Yq+LF6FvX2tOXoBWrWDOHChZ0tayREREJPtR8BX7XLhgTVN27py1/PCECTBwILjriwgRERFxPQVfsU+hQnDvvfDrr9a8vLVr212RiIiIZGMKvpKxfv/dmqKsSBFr+4MPrB5eX1976xIREZFsT98pS8YwBqZOhbp1oU8faxsgb16FXhEREckQ6vGV9BcaCr17w5o1/7Rdv26FXhEREZEMoh5fSV+rVkH16lbo9fGxhjZ8/bVCr4iIiGQ49fhK+oiIgJdegunTre0aNWDhQqha1d66REREJMdSj6+kj7g4WLvW+vdLL1kzNyj0ioiIiI3U4yuuEx9v/dfd3Vp17fPPISwMWre2ty4RERER1OMrrnLmDNxzjzWGN0H9+gq9IiIikmko+MrtW7LEGsP7ww8wdixcu2Z3RSIiIiJJKPhK2l29ak1T1rkzXL5s9fBu2aIZG0RERCRTUvCVtNm6FWrVgtmzwc0Nhg+HTZugfHm7KxMRERFJli5uE+edPw933QWRkVCqFMyfD82a2V2ViIiIyE0p+IrzihSB116D/fvhww8hXz67KxIRERG5JQVfuTVjrF7dmjWti9gAhg61hjiIiIiIZBEa4ys3d+UKdOsGvXpZ/71xw2pX6BUREZEsRj2+krKffoKePeH0afDwgMceA09Pu6sSERERSRMFX0kqOhpGj4Y337SGOZQrBwsWQMOGdlcmIiIikmYKvpLYhQtw//2wfbu13acPTJliLUEsIiIikoUp+Epi+fNDnjwQGAiffAKPPGJ3RSIiIiIuoeArcPGiFXZz57bG8s6fb7WXLGlvXSIiIiIupFkdcrrvv7emKHvllX/aSpZU6BUREZFsR8E3p4qMhEGDoE0bOHcO1q+H69ftrkpEREQk3Sj45kS//27N0DB5srXdr591MVuePPbWJSIiIpKOFHxzEmNg6lSoWxf27oVChWDVKpg2DXx97a5OREREJF3p4rac5K+/YNQoiIqCtm1h1iwoUsTuqkREREQyhIJvTlKkCMyYYY3p7d9fyw6LiIhIjqLgm51FRMDgwdaCFO3aWW0PP2xvTSIiIiI2UfDNrnbuhO7d4dAhWLYMjh/XxWsiIiKSo+nituwmPh4mToQ777RCb7Fi1oIUCr0iIiKSw6nHNzs5cwZCQuCHH6ztTp2sMb0FCthbl4iIiEgmoOCbXZw7Z63AdvmyNTXZe+/BE0/oAjYRERGR/6fgm10UK2b18O7dCwsWQIUKdlckIiIikqko+GZl27ZBqVJW6AVrcQpPT+smIiIiIono4rasKDYWxo6FJk2gd2/rgjawhjgo9IqIiIgkSz2+Wc2JE9CjB2zebG3nz2+txJY7t711iYiIiGRy6vHNKoyxpiWrWdMKvf7+1vbChQq9IiIiIqmgHt+sIDwcnnkGPv/c2m7SBObNgzJl7K1LREREJAtR8M0KPDxg+3brv6NGwdChkEtvnYhIejLGEBsbS1xcnN2liGRLnp6eeHh4ZOhjKj1lVjExVtB1d7dWXVu0yGpr2NDuykREsr3o6GjOnTtHRESE3aWIZFtubm6ULFmSvHnzZthjKvhmRkeOQPfu1u3FF622OnVsLUlEJKeIj4/nxIkTeHh4ULx4cby8vHDTYkAiLmWM4cKFC5w5c4by5ctnWM+vgm9mYgx8+qkVdiMi4OxZeOopa5oyERHJENHR0cTHxxMUFISvfv+KpJtChQpx8uRJYmJiMiz4alaHzOLiRXjoISvoRkRAq1bw668KvSIiNnF31/8iRdKTHd+k6Kc6M/j+e6hRA1assBagmDgR1q6FkiXtrkxEREQk29BQB7v9+Se0bw/R0VC5MixYALVr212ViIiISLajHl+7FS9uLT/cr581ZZlCr4iISIY6fPgwRYsW5erVq3aXkm089thjTJo0ye4yklDwzWjGwAcfwO7d/7S98gpMm6bxvCIikmaPP/44bm5uuLm54enpSZkyZXjllVeIjIxMsu/XX39NixYt8PPzw9fXl/r16zN79uxkz7ts2TJatmxJQEAAefPmpUaNGowdO5ZLly6l8zPKOEOHDuW5557Dz88vyX2VKlXC29ub0NDQJPcFBwczZcqUJO2jR4+mVq1aidpCQ0N57rnnKFu2LN7e3gQFBdG+fXvWr1/vqqeRrCVLllCpUiV8fHyoXr0633zzzS2PmTZtGpUrVyZ37txUrFiRuXPnJro/JiaGsWPHUq5cOXx8fKhZsyZr1qxJtM+IESMYN24cYWFhLn0+t0vBNyOFhsIDD8Bzz0G3bpDwy0jT5IiIiAvcd999nDt3juPHjzN58mQ+/vhjRo0alWifqVOn0qFDB5o0acK2bdvYu3cvjz32GM888wyDBw9OtO/w4cPp0qUL9evX59tvv2X//v1MmjSJPXv2MG/evAx7XtHR0el27lOnTvH111/z+OOPJ7lv48aN3Lhxg0ceeYQ5c+ak+TFOnjxJ3bp1+eGHH5g4cSL79u1jzZo13HXXXfTv3/82qr+5zZs307VrV5544gl27dpFx44d6dixI/v370/xmI8++oihQ4cyevRofv/9d8aMGUP//v1ZtWqVY58RI0bw8ccfM3XqVA4cOMAzzzxDp06d2LVrl2OfatWqUa5cOebPn59uzy9NTA4TFhZmADNvXljGPvCqVcYUKmQMGOPtbczUqcbEx2dsDSIicks3btwwBw4cMDdu3HC0xccbc+1axt+c+d9ESEiI6dChQ6K2hx56yNSuXduxferUKePp6WkGDRqU5Pj333/fAGbr1q3GGGO2bdtmADNlypRkH+/y5csp1nL69Gnz2GOPmcDAQOPr62vq1q3rOG9ydb7wwgumRYsWju0WLVqY/v37mxdeeMEUKFDAtGzZ0nTt2tV07tw50XHR0dGmQIECZs6cOcYYY+Li4sz48eNNcHCw8fHxMTVq1DBLlixJsU5jjJk4caKpV69esvc9/vjjZsiQIebbb781FSpUSHJ/6dKlzeTJk5O0jxo1ytSsWdOx3bZtW1OiRAlz7dq1JPve7HW8XZ07dzYPPPBAoraGDRuap59+OsVjGjVqZAYPHpyobdCgQaZJkyaO7WLFipkPPvgg0T4PPfSQ6d69e6K2MWPGmKZNm6b4WMn9rCVIyGthYa7Na+rxTW8REdb43fbt4cIFa/aGHTtgwAD19IqIZBEREZA3b8bfbmfhuP3797N582a8vLwcbUuXLiUmJiZJzy7A008/Td68efn8888BWLBgAXnz5qVfv37Jnj9fvnzJtl+7do0WLVpw9uxZVq5cyZ49e3jllVeIj493qv45c+bg5eXFpk2bmD59Ot27d2fVqlVcu3bNsc93331HREQEnTp1AmDChAnMnTuX6dOn8/vvvzNw4EB69OjBTz/9lOLj/PLLL9SrVy9J+9WrV1myZAk9evTgnnvuISwsjF9++cWp5wBw6dIl1qxZQ//+/cmTJ0+S+1N6HeGf9+Bmt5vVtGXLFlq3bp2orU2bNmzZsiXFY6KiovDx8UnUljt3bn799VdiYmJuus/GjRsTtTVo0IBff/2VqKioFB8vo2lWh/R07pw1H++hQ9b2oEEwfjx4e9tbl4iIZEtff/01efPmJTY2lqioKNzd3fnggw8c9x85coSAgACKFSuW5FgvLy/Kli3LkSNHAPjjjz8oW7Ysnp6eTtWwcOFCLly4wG+//Ub+/PkBuOOOO5x+LuXLl+ftt992bJcrV448efLw5Zdf0rNnT8djPfjgg/j5+REVFcX48eNZt24djRo1AqBs2bJs3LiRjz/+mBYtWiT7OP/73/+SDb6LFi2ifPnyVK1aFbAu1vrss89o1qyZU8/j6NGjGGOoVKmSU8cBPPjggzRs2PCm+5QoUSLF+0JDQylSpEiitiJFiiQ7XjlBmzZt+PTTT+nYsSN16tRhx44dfPrpp8TExHDx4kWKFStGmzZtePfdd2nevDnlypVj/fr1LF++nLi4uETnKl68ONHR0YSGhlK6dOlUPOP0p+CbnooUgWLFICwM5syBe+6xuyIREUkDX1/4V0djhj6uM+666y4++ugjrl+/zuTJk8mVKxcPP/xwmh7bGJOm43bv3k3t2rUdoTet6tatm2g7V65cdO7cmQULFtCzZ0+uX7/OV199xaJFiwArYEZERHDPf/5fGx0dTe2bzJh048aNJL2XADNnzqRHjx6O7R49etCiRQumTp2a7EVwKUnr6wjg5+fn1GO5wmuvvUZoaCh33nknxhiKFClCSEgIb7/9tmNRl/fee4++fftSqVIl3NzcKFeuHL1792bmzJmJzpU7d24AIm7nqwsX01AHVztz5p/vptzdrXl59+5V6BURycLc3CBPnoy/OTsiLk+ePNxxxx3UrFmTmTNnsm3bNj777DPH/RUqVCAsLIw///wzybHR0dEcO3aMChUqOPY9fvy44+vt1EoIOylxd3dPEgaTe4zkhgV0796d9evX89dff7FixQpy587NfffdB+AYArF69Wp2797tuB04cIClS5emWE/BggW5fPlyorYDBw6wdetWXnnlFXLlykWuXLm48847iYiIcARtAH9//2RnLbhy5QoBAQGA1XPt5ubGoYRvf51wu0MdihYtyvnz5xO1nT9/nqJFi6Z4TO7cuZk5cyYRERGcPHmSU6dOERwcjJ+fH4UKFQKspYZXrFjB9evX+d///sehQ4fImzcvZcuWTXSuhJk/Eo7LDBR8XWnJEmsM77/HThUrBgUL2leTiIjkSO7u7gwbNowRI0Zw48YNAB5++GE8PT2TnV91+vTpXL9+na5duwLQrVs3rl27xocffpjs+a9cuZJse40aNdi9e3eK050VKlSIc+fOJWrb/e8pPm+icePGBAUFsXjxYhYsWMCjjz7qGIpRpUoVvL29OXXqFHfccUeiW1BQUIrnrF27NgcOHEjU9tlnn9G8eXP27NmTKEQPGjQo0R8SFStWZMeOHUnOuXPnTscfEPnz56dNmzZMmzaN69evJ9k3pdcRrKEO/3785G7JDdNI0KhRoyTTpa1du9YxFORmPD09KVmyJB4eHixatIh27dolWcbbx8eHEiVKEBsby7Jly+jQoUOi+/fv30/JkiUpmJlykEsvlcsC0mVWh/BwY3r3tmZsAGMaNDAmIsJ15xcRkQxzsyvNM7PkZkuIiYkxJUqUMBMnTnS0TZ482bi7u5thw4aZgwcPmqNHj5pJkyYZb29v89JLLyU6/pVXXjEeHh7m5ZdfNps3bzYnT54069atM4888kiKsz1ERUWZChUqmGbNmpmNGzeaY8eOmaVLl5rNmzcbY4xZs2aNcXNzM3PmzDFHjhwxI0eONP7+/klmdXjhhReSPf/w4cNNlSpVTK5cucwvv/yS5L4CBQqY2bNnm6NHj5odO3aY999/38yePTvF123lypWmcOHCJjY21hhjzRRRqFAh89FHHyXZ98CBAwYw+/fvN8YYs2nTJuPu7m7eeOMNc+DAAbNv3z4zbNgwkytXLrNv3z7HcceOHTNFixY1VapUMUuXLjVHjhwxBw4cMO+9956pVKlSirXdrk2bNplcuXKZd955xxw8eNCMGjXKeHp6JqptyJAhpmfPno7tw4cPm3nz5pkjR46Ybdu2mS5dupj8+fObEydOOPbZunWrWbZsmTl27Jj5+eefTatWrUyZMmWSzFAREhJi+vTpk2J9dszqoOB7u7ZsMaZcOSvwurkZM3y4MdHRrjm3iIhkuOwUfI0xZsKECaZQoUKJptL66quvTLNmzUyePHmMj4+PqVu3rpk5c2ay5128eLFp3ry58fPzM3ny5DE1atQwY8eOvek0XCdPnjQPP/yw8ff3N76+vqZevXpm27ZtjvtHjhxpihQpYgICAszAgQPNgAEDUh18E8Jn6dKlTfx/5nuLj483U6ZMMRUrVjSenp6mUKFCpk2bNuann35KsdaYmBhTvHhxs2bNGmOMMUuXLjXu7u4mNDQ02f0rV65sBg4c6Nj+7rvvTJMmTUxgYKBj6rXkHu/PP/80/fv3N6VLlzZeXl6mRIkS5sEHHzQ//vhjirW5whdffGEqVKhgvLy8TNWqVc3q1asT3R8SEpLotT9w4ICpVauWyZ07t/H39zcdOnQwhw4dSnTMhg0bTOXKlY23t7cpUKCA6dmzpzl79myifW7cuGECAgLMli1bUqzNjuDrZsxtjLrOgsLDwwkICGDevDB69PBP+4liY60ZGsaOhbg4KFUK5s2D5s1dV6yIiGS4yMhITpw4QZkyZZK96Emyn2nTprFy5Uq+++47u0vJNj766CO+/PJLvv/++xT3udnPWkJeCwsLw9//NvLaf2hWh7S6cAHee88KvV27wocfwk3m4hMREZHM6emnn+bKlStcvXo1w2dRyK48PT2ZOnWq3WUkoeCbVsWKwcyZcPUq/Gu6ExEREclacuXKxfDhw+0uI1t58skn7S4hWZrVIbWuXLF6dr/66p+2Dh0UekVERESyCAXf1PjpJ2uaskWL4JlnIDLS7opERERExEkKvjcTHQ1Dh8Jdd8Hp01CuHKxYAbrYQUQk28th136LZDg7fsY0xjclhw9D9+6QMDF1nz7WxWx589pbl4iIpKuEBREiIiJuuQqZiKRddHQ0AB4eHhn2mAq+yTl9GurUsZYeDgyEGTMgjWudi4hI1uLh4UG+fPn466+/APD19cXN2bWDReSm4uPjuXDhAr6+vuTKlXFxVME3OUFB1kVrR4/CnDlQsqTdFYmISAYqWrQogCP8iojrubu7U6pUqQz9w1LBN8HatVC1KhQvbm2//z54eoK7hkGLiOQ0bm5uFCtWjMKFCxMTE2N3OSLZkpeXF+4ZnLMUfCMjrQvYpkyB1q3hu++ssOvtbXdlIiJiMw8Pjwwdfygi6StTdGdOmzaN4OBgfHx8aNiwIb/++utN91+yZAmVKlXCx8eH6tWr880336TtgffvhwYNrNALUKEC6C97ERERkWzJ9uC7ePFiBg0axKhRo9i5cyc1a9akTZs2KY6r2rx5M127duWJJ55g165ddOzYkY4dO7J//36nHjf4++lQrx7s2weFCsGqVTBtmnp6RURERLIpN2PzRIUNGzakfv36fPDBB4B1lV9QUBDPPfccQ4YMSbJ/ly5duH79Ol9//bWj7c4776RWrVpMnz79lo8XHh5OQEAAYYA/QNu2MGsWFCniomckIiIiIrfDkdfCwvD393fZeW0d4xsdHc2OHTsYOnSoo83d3Z3WrVuzZcuWZI/ZsmULgwYNStTWpk0bVqxYkez+UVFRREVFObbDwsIAuOzhCRPGwVNPgZsbhIff5rMREREREVcI//9c5ur+WVuD78WLF4mLi6PIf3pbixQpwqFDh5I9JjQ0NNn9Q0NDk91/woQJjBkzJkl7cFwMvPKKdRMRERGRTOfvv/8mICDAZefL9rM6DB06NFEP8ZUrVyhdujSnTp1y6QspmVN4eDhBQUGcPn3apV+VSOak9ztn0fuds+j9zlnCwsIoVaoU+fPnd+l5bQ2+BQsWxMPDg/PnzydqP3/+vGPy8P8qWrSoU/t7e3vjncwFawEBAfrByUH8/f31fucger9zFr3fOYve75zF1fP82jqrg5eXF3Xr1mX9+vWOtvj4eNavX0+jRo2SPaZRo0aJ9gdYu3ZtivuLiIiIiEAmGOowaNAgQkJCqFevHg0aNGDKlClcv36d3r17A9CrVy9KlCjBhAkTAHjhhRdo0aIFkyZN4oEHHmDRokVs376dTz75xM6nISIiIiKZnO3Bt0uXLly4cIGRI0cSGhpKrVq1WLNmjeMCtlOnTiXq5m7cuDELFy5kxIgRDBs2jPLly7NixQqqVauWqsfz9vZm1KhRyQ5/kOxH73fOovc7Z9H7nbPo/c5Z0uv9tn0eXxERERGRjGD7ym0iIiIiIhlBwVdEREREcgQFXxERERHJERR8RURERCRHyJbBd9q0aQQHB+Pj40PDhg359ddfb7r/kiVLqFSpEj4+PlSvXp1vvvkmgyoVV3Dm/Z4xYwbNmjUjMDCQwMBAWrdufcvPh2Quzv58J1i0aBFubm507NgxfQsUl3L2/b5y5Qr9+/enWLFieHt7U6FCBf1Oz0Kcfb+nTJlCxYoVyZ07N0FBQQwcOJDIyMgMqlZux88//0z79u0pXrw4bm5urFix4pbHbNiwgTp16uDt7c0dd9zB7NmznX9gk80sWrTIeHl5mZkzZ5rff//d9O3b1+TLl8+cP38+2f03bdpkPDw8zNtvv20OHDhgRowYYTw9Pc2+ffsyuHJJC2ff727duplp06aZXbt2mYMHD5rHH3/cBAQEmDNnzmRw5ZIWzr7fCU6cOGFKlChhmjVrZjp06JAxxcptc/b9joqKMvXq1TP333+/2bhxozlx4oTZsGGD2b17dwZXLmnh7Pu9YMEC4+3tbRYsWGBOnDhhvvvuO1OsWDEzcODADK5c0uKbb74xw4cPN8uXLzeA+fLLL2+6//Hjx42vr68ZNGiQOXDggJk6darx8PAwa9ascepxs13wbdCggenfv79jOy4uzhQvXtxMmDAh2f07d+5sHnjggURtDRs2NE8//XS61imu4ez7/V+xsbHGz8/PzJkzJ71KFBdKy/sdGxtrGjdubD799FMTEhKi4JuFOPt+f/TRR6Zs2bImOjo6o0oUF3L2/e7fv79p1apVorZBgwaZJk2apGud4nqpCb6vvPKKqVq1aqK2Ll26mDZt2jj1WNlqqEN0dDQ7duygdevWjjZ3d3dat27Nli1bkj1my5YtifYHaNOmTYr7S+aRlvf7vyIiIoiJiSF//vzpVaa4SFrf77Fjx1K4cGGeeOKJjChTXCQt7/fKlStp1KgR/fv3p0iRIlSrVo3x48cTFxeXUWVLGqXl/W7cuDE7duxwDIc4fvw433zzDffff3+G1CwZy1V5zfaV21zp4sWLxMXFOVZ9S1CkSBEOHTqU7DGhoaHJ7h8aGppudYprpOX9/q9XX32V4sWLJ/lhkswnLe/3xo0b+eyzz9i9e3cGVCiulJb3+/jx4/zwww90796db775hqNHj9KvXz9iYmIYNWpURpQtaZSW97tbt25cvHiRpk2bYowhNjaWZ555hmHDhmVEyZLBUspr4eHh3Lhxg9y5c6fqPNmqx1fEGW+++SaLFi3iyy+/xMfHx+5yxMWuXr1Kz549mTFjBgULFrS7HMkA8fHxFC5cmE8++YS6devSpUsXhg8fzvTp0+0uTdLBhg0bGD9+PB9++CE7d+5k+fLlrF69mtdff93u0iQTy1Y9vgULFsTDw4Pz588naj9//jxFixZN9piiRYs6tb9kHml5vxO88847vPnmm6xbt44aNWqkZ5niIs6+38eOHePkyZO0b9/e0RYfHw9Arly5OHz4MOXKlUvfoiXN0vLzXaxYMTw9PfHw8HC0Va5cmdDQUKKjo/Hy8krXmiXt0vJ+v/baa/Ts2ZMnn3wSgOrVq3P9+nWeeuophg8fjru7+vayk5Tymr+/f6p7eyGb9fh6eXlRt25d1q9f72iLj49n/fr1NGrUKNljGjVqlGh/gLVr16a4v2QeaXm/Ad5++21ef/111qxZQ7169TKiVHEBZ9/vSpUqsW/fPnbv3u24Pfjgg9x1113s3r2boKCgjCxfnJSWn+8mTZpw9OhRxx84AEeOHKFYsWIKvZlcWt7viIiIJOE24Y8e63opyU5cltecu+4u81u0aJHx9vY2s2fPNgcOHDBPPfWUyZcvnwkNDTXGGNOzZ08zZMgQx/6bNm0yuXLlMu+88445ePCgGTVqlKYzy0Kcfb/ffPNN4+XlZZYuXWrOnTvnuF29etWupyBOcPb9/i/N6pC1OPt+nzp1yvj5+ZkBAwaYw4cPm6+//toULlzYvPHGG3Y9BXGCs+/3qFGjjJ+fn/n888/N8ePHzffff2/KlStnOnfubNdTECdcvXrV7Nq1y+zatcsA5t133zW7du0y//vf/4wxxgwZMsT07NnTsX/CdGYvv/yyOXjwoJk2bZqmM0swdepUU6pUKePl5WUaNGhgtm7d6rivRYsWJiQkJNH+X3zxhalQoYLx8vIyVatWNatXr87giuV2OPN+ly5d2gBJbqNGjcr4wiVNnP35/jcF36zH2fd78+bNpmHDhsbb29uULVvWjBs3zsTGxmZw1ZJWzrzfMTExZvTo0aZcuXLGx8fHBAUFmX79+pnLly9nfOHitB9//DHZ/x8nvMchISGmRYsWSY6pVauW8fLyMmXLljWzZs1y+nHdjNH3ASIiIiKS/WWrMb4iIiIiIilR8BURERGRHEHBV0RERERyBAVfEREREckRFHxFREREJEdQ8BURERGRHEHBV0RERERyBAVfEREREckRFHxFRIDZs2eTL18+u8tIMzc3N1asWHHTfR5//HE6duyYIfWIiGRGCr4ikm08/vjjuLm5JbkdPXrU7tKYPXu2ox53d3dKlixJ7969+euvv1xy/nPnztG2bVsATp48iZubG7t37060z3vvvcfs2bNd8ngpGT16tON5enh4EBQUxFNPPcWlS5ecOo9Cuoikh1x2FyAi4kr33Xcfs2bNStRWqFAhm6pJzN/fn8OHDxMfH8+ePXvo3bs3f/75J999991tn7to0aK33CcgIOC2Hyc1qlatyrp164iLi+PgwYP06dOHsLAwFi9enCGPLyKSEvX4iki24u3tTdGiRRPdPDw8ePfdd6levTp58uQhKCiIfv36ce3atRTPs2fPHu666y78/Pzw9/enbt26bN++3XH/xo0badasGblz5yYoKIjnn3+e69ev37Q2Nzc3ihYtSvHixWnbti3PP/8869at48aNG8THxzN27FhKliyJt7c3tWrVYs2aNY5jo6OjGTBgAMWKFcPHx4fSpUszYcKEROdOGOpQpkwZAGrXro2bmxstW7YEEveifvLJJxQvXpz4+PhENXbo0IE+ffo4tr/66ivq1KmDj48PZcuWZcyYMcTGxt70eebKlYuiRYtSokQJWrduzaOPPsratWsd98fFxfHEE09QpkwZcufOTcWKFXnvvfcc948ePZo5c+bw1VdfOXqPN2zYAMDp06fp3Lkz+fLlI3/+/HTo0IGTJ0/etB4RkQQKviKSI7i7u/P+++/z+++/M2fOHH744QdeeeWVFPfv3r07JUuW5LfffmPHjh0MGTIET09PAI4dO8Z9993Hww8/zN69e1m8eDEbN25kwIABTtWUO3du4uPjiY2N5b333mPSpEm888477N27lzZt2vDggw/yxx9/APD++++zcuVKvvjiCw4fPsyCBQsIDg5O9ry//vorAOvWrePcuXMsX748yT6PPvoof//9Nz/++KOj7dKlS6xZs4bu3bsD8Msvv9CrVy9eeOEFDhw4wMcff8zs2bMZN25cqp/jyZMn+e677/Dy8nK0xcfHU7JkSZYsWcKBAwcYOXIkw4YN44svvgBg8ODBdO7cmfvuu49z585x7tw5GjduTExMDG3atMHPz49ffvmFTZs2kTdvXu677z6io6NTXZOI5GBGRCSbCAkJMR4eHiZPnjyO2yOPPJLsvkuWLDEFChRwbM+aNcsEBAQ4tv38/Mzs2bOTPfaJJ54wTz31VKK2X375xbi7u5sbN24ke8x/z3/kyBFToUIFU69ePWOMMcWLFzfjxo1LdEz9+vVNv379jDHGPPfcc6ZVq1YmPj4+2fMD5ssvvzTGGHPixAkDmF27diXaJyQkxHTo0MGx3aFDB9OnTx/H9scff2yKFy9u4uLijDHG3H333Wb8+PGJzjFv3jxTrFixZGswxphRo0YZd3d3kydPHuPj42MAA5h33303xWOMMaZ///7m4YcfTrHWhMeuWLFiotcgKirK5M6d23z33Xc3Pb+IiDHGaIyviGQrd911Fx999JFjO0+ePIDV+zlhwgQOHTpEeHg4sbGxREZGEhERga+vb5LzDBo0iCeffJJ58+Y5vq4vV64cYA2D2Lt3LwsWLHDsb4whPj6eEydOULly5WRrCwsLI2/evMTHxxMZGUnTpk359NNPCQ8P588//6RJkyaJ9m/SpAl79uwBrGEK99xzDxUrVuS+++6jXbt23Hvvvbf1WnXv3p2+ffvy4Ycf4u3tzYIFC3jsscdwd3d3PM9NmzYl6uGNi4u76esGULFiRVauXElkZCTz589n9+7dPPfcc4n2mTZtGjNnzuTUqVPcuHGD6OhoatWqddN69+zZw9GjR/Hz80vUHhkZybFjx9LwCohITqPgKyLZSp48ebjjjjsStZ08eZJ27drx7LPPMm7cOPLnz8/GjRt54okniI6OTjbAjR49mm7durF69Wq+/fZbRo0axaJFi+jUqRPXrl3j6aef5vnnn09yXKlSpVKszc/Pj507d+Lu7k6xYsXInTs3AOHh4bd8XnXq1OHEiRN8++23rFu3js6dO9O6dWuWLl16y2NT0r59e4wxrF69mvr16/PLL78wefJkx/3Xrl1jzJgxPPTQQ0mO9fHxSfG8Xl5ejvfgzTff5IEHHmDMmDG8/vrrACxatIjBgwczadIkGjVqhJ+fHxMnTmTbtm03rffatWvUrVs30R8cCTLLBYwikrkp+IpItrdjxw7i4+OZNGmSozczYTzpzVSoUIEKFSowcOBAunbtyqxZs+jUqRN16tThwIEDSQL2rbi7uyd7jL+/P8WLF2fTpk20aNHC0b5p0yYaNGiQaL8uXbrQpUsXHnnkEe677z4uXbpE/vz5E50vYTxtXFzcTevx8fHhoYceYsGCBRw9epSKFStSp04dx/116tTh8OHDTj/P/xoxYgStWrXi2WefdTzPxo0b069fP8c+/+2x9fLySlJ/nTp1WLx4MYULF8bf3/+2ahKRnEkXt4lItnfHHXcQExPD1KlTOX78OPPmzWP69Okp7n/jxg0GDBjAhg0b+N///semTZv47bffHEMYXn31VTZv3syAAQPYvXs3f/zxB1999ZXTF7f928svv8xbb73F4sWLOXz4MEOGDGH37t288MILALz77rt8/vnnHDp0iCNHjrBkyRKKFi2a7KIbhQsXJnfu3KxZs4bz588TFhaW4uN2796d1atXM3PmTMdFbQlGjhzJ3LlzGTNmDL///jsHDx5k0aJFjBgxwqnn1qhRI2rUqMH48eMBKF++PNu3b+e7777jyJEjvPbaa/z222+JjgkODmbv3r0cPnyYixcvEhMTQ/fu3SlYsCAdOnTgl19+4cSJE2zYsIHnn3+eM2fOOFWTiORMCr4iku3VrFmTd999l7feeotq1aqxYMGCRFOB/ZeHhwd///03vXr1okKFCnTu3Jm2bdsyZswYAGrUqMFPP/3EkSNHaNasGbVr12bkyJEUL148zTU+//zzDBo0iJdeeonq1auzZs0aVq5cSfny5QFrmMTbb79NvXr1qF+/PidPnuSbb75x9GD/W65cuXj//ff5+OOPKV68OB06dEjxcVu1akX+/Pk5fPgw3bp1S3RfmzZt+Prrr/n++++pX78+d955J5MnT6Z06dJOP7+BAwfy6aefcvr0aZ5++mkeeughunTpQsOGDfn7778T9f4C9O3bl4oVK1KvXj0KFSrEpk2b8PX15eeff6ZUqVI89NBDVK5cmSeeeILIyEj1AItIqrgZY4zdRYiIiIiIpDf1+IqIiIhIjqDgKyIiIiI5goKviIiIiOQICr4iIiIikiMo+IqIiIhIjqDgKyIiIiI5goKviIiIiOQICr4iIiIikiMo+IqIiIhIjqDgKyIiIiI5goKviIiIiOQI/wcK8InmA2A1T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5559" y="2461098"/>
            <a:ext cx="5058585" cy="3803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448</TotalTime>
  <Words>486</Words>
  <Application>Microsoft Office PowerPoint</Application>
  <PresentationFormat>Custom</PresentationFormat>
  <Paragraphs>70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Median</vt:lpstr>
      <vt:lpstr>Internal threat detection   B.V. SATYASRIKAR K.J SOMAIYA COLLEGE OF ENGINEERING 1/6/2023 – 31/7/2023  </vt:lpstr>
      <vt:lpstr>Problem Statement</vt:lpstr>
      <vt:lpstr>The Data</vt:lpstr>
      <vt:lpstr>Pre-processing</vt:lpstr>
      <vt:lpstr>Unsupervised Anomaly detection</vt:lpstr>
      <vt:lpstr>Creating test set</vt:lpstr>
      <vt:lpstr>Models Tested</vt:lpstr>
      <vt:lpstr>Selected Models</vt:lpstr>
      <vt:lpstr>Performance of Models</vt:lpstr>
      <vt:lpstr>Approach regarding the threshold</vt:lpstr>
      <vt:lpstr>Final program</vt:lpstr>
      <vt:lpstr>Future work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Vasuprada Bommireddipalli</dc:creator>
  <cp:lastModifiedBy>Admin</cp:lastModifiedBy>
  <cp:revision>36</cp:revision>
  <dcterms:created xsi:type="dcterms:W3CDTF">2023-07-25T16:12:26Z</dcterms:created>
  <dcterms:modified xsi:type="dcterms:W3CDTF">2023-07-26T23:28:03Z</dcterms:modified>
</cp:coreProperties>
</file>