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3" r:id="rId7"/>
    <p:sldId id="267" r:id="rId8"/>
    <p:sldId id="268" r:id="rId9"/>
    <p:sldId id="266" r:id="rId10"/>
    <p:sldId id="275" r:id="rId11"/>
    <p:sldId id="262" r:id="rId12"/>
    <p:sldId id="269" r:id="rId13"/>
    <p:sldId id="270" r:id="rId14"/>
    <p:sldId id="271" r:id="rId15"/>
    <p:sldId id="274" r:id="rId16"/>
    <p:sldId id="272" r:id="rId17"/>
    <p:sldId id="273"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303544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90972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22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32468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96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713891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81670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185870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38865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3C4BF-C784-49C2-AF59-F09EAD34691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152346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3C4BF-C784-49C2-AF59-F09EAD346910}"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35076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3C4BF-C784-49C2-AF59-F09EAD34691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60028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3C4BF-C784-49C2-AF59-F09EAD346910}"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213142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3C4BF-C784-49C2-AF59-F09EAD346910}"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19293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3C4BF-C784-49C2-AF59-F09EAD346910}"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A1C6B-4441-4829-A37F-225B6F80FC44}" type="slidenum">
              <a:rPr lang="en-IN" smtClean="0"/>
              <a:t>‹#›</a:t>
            </a:fld>
            <a:endParaRPr lang="en-IN"/>
          </a:p>
        </p:txBody>
      </p:sp>
    </p:spTree>
    <p:extLst>
      <p:ext uri="{BB962C8B-B14F-4D97-AF65-F5344CB8AC3E}">
        <p14:creationId xmlns:p14="http://schemas.microsoft.com/office/powerpoint/2010/main" val="402757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A1C6B-4441-4829-A37F-225B6F80FC44}" type="slidenum">
              <a:rPr lang="en-IN" smtClean="0"/>
              <a:t>‹#›</a:t>
            </a:fld>
            <a:endParaRPr lang="en-IN"/>
          </a:p>
        </p:txBody>
      </p:sp>
      <p:sp>
        <p:nvSpPr>
          <p:cNvPr id="5" name="Date Placeholder 4"/>
          <p:cNvSpPr>
            <a:spLocks noGrp="1"/>
          </p:cNvSpPr>
          <p:nvPr>
            <p:ph type="dt" sz="half" idx="10"/>
          </p:nvPr>
        </p:nvSpPr>
        <p:spPr/>
        <p:txBody>
          <a:bodyPr/>
          <a:lstStyle/>
          <a:p>
            <a:fld id="{7C53C4BF-C784-49C2-AF59-F09EAD346910}" type="datetimeFigureOut">
              <a:rPr lang="en-IN" smtClean="0"/>
              <a:t>30-11-2023</a:t>
            </a:fld>
            <a:endParaRPr lang="en-IN"/>
          </a:p>
        </p:txBody>
      </p:sp>
    </p:spTree>
    <p:extLst>
      <p:ext uri="{BB962C8B-B14F-4D97-AF65-F5344CB8AC3E}">
        <p14:creationId xmlns:p14="http://schemas.microsoft.com/office/powerpoint/2010/main" val="282930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3C4BF-C784-49C2-AF59-F09EAD346910}"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8A1C6B-4441-4829-A37F-225B6F80FC44}" type="slidenum">
              <a:rPr lang="en-IN" smtClean="0"/>
              <a:t>‹#›</a:t>
            </a:fld>
            <a:endParaRPr lang="en-IN"/>
          </a:p>
        </p:txBody>
      </p:sp>
    </p:spTree>
    <p:extLst>
      <p:ext uri="{BB962C8B-B14F-4D97-AF65-F5344CB8AC3E}">
        <p14:creationId xmlns:p14="http://schemas.microsoft.com/office/powerpoint/2010/main" val="407269145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araspirbadian/distracted-driver-detection" TargetMode="External"/><Relationship Id="rId2" Type="http://schemas.openxmlformats.org/officeDocument/2006/relationships/hyperlink" Target="https://www.kaggle.com/c/state-farm-distracted-driver-detection" TargetMode="External"/><Relationship Id="rId1" Type="http://schemas.openxmlformats.org/officeDocument/2006/relationships/slideLayout" Target="../slideLayouts/slideLayout2.xml"/><Relationship Id="rId5" Type="http://schemas.openxmlformats.org/officeDocument/2006/relationships/hyperlink" Target="https://www.kaggle.com/code/kaustubhshirpurkar/distracted-driver-detection" TargetMode="External"/><Relationship Id="rId4" Type="http://schemas.openxmlformats.org/officeDocument/2006/relationships/hyperlink" Target="https://www.kaggle.com/code/ismailchaida/cnn-to-detect-driver-a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F79D-E1AE-F611-9C8A-4EC99F2CDC1C}"/>
              </a:ext>
            </a:extLst>
          </p:cNvPr>
          <p:cNvSpPr>
            <a:spLocks noGrp="1"/>
          </p:cNvSpPr>
          <p:nvPr>
            <p:ph type="ctrTitle"/>
          </p:nvPr>
        </p:nvSpPr>
        <p:spPr>
          <a:xfrm>
            <a:off x="970384" y="1184988"/>
            <a:ext cx="8789437" cy="2752531"/>
          </a:xfrm>
        </p:spPr>
        <p:txBody>
          <a:bodyPr/>
          <a:lstStyle/>
          <a:p>
            <a:pPr algn="ctr">
              <a:lnSpc>
                <a:spcPct val="150000"/>
              </a:lnSpc>
            </a:pPr>
            <a:r>
              <a:rPr lang="en-IN" sz="4400" b="1" dirty="0">
                <a:solidFill>
                  <a:schemeClr val="tx1">
                    <a:lumMod val="95000"/>
                    <a:lumOff val="5000"/>
                  </a:schemeClr>
                </a:solidFill>
                <a:latin typeface="Agency FB" panose="020B0503020202020204" pitchFamily="34" charset="0"/>
              </a:rPr>
              <a:t>ENGR-E 503 </a:t>
            </a:r>
            <a:br>
              <a:rPr lang="en-IN" sz="4400" b="1" dirty="0">
                <a:solidFill>
                  <a:schemeClr val="tx1">
                    <a:lumMod val="95000"/>
                    <a:lumOff val="5000"/>
                  </a:schemeClr>
                </a:solidFill>
                <a:latin typeface="Agency FB" panose="020B0503020202020204" pitchFamily="34" charset="0"/>
              </a:rPr>
            </a:br>
            <a:r>
              <a:rPr lang="en-IN" sz="4400" b="1" dirty="0">
                <a:solidFill>
                  <a:schemeClr val="tx1">
                    <a:lumMod val="95000"/>
                    <a:lumOff val="5000"/>
                  </a:schemeClr>
                </a:solidFill>
                <a:latin typeface="Agency FB" panose="020B0503020202020204" pitchFamily="34" charset="0"/>
              </a:rPr>
              <a:t>INTRO TO INTELLIGENT SYSTEMS</a:t>
            </a:r>
          </a:p>
        </p:txBody>
      </p:sp>
    </p:spTree>
    <p:extLst>
      <p:ext uri="{BB962C8B-B14F-4D97-AF65-F5344CB8AC3E}">
        <p14:creationId xmlns:p14="http://schemas.microsoft.com/office/powerpoint/2010/main" val="134461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4FD5-CE81-76C7-492F-87A91097FF9B}"/>
              </a:ext>
            </a:extLst>
          </p:cNvPr>
          <p:cNvSpPr>
            <a:spLocks noGrp="1"/>
          </p:cNvSpPr>
          <p:nvPr>
            <p:ph type="title"/>
          </p:nvPr>
        </p:nvSpPr>
        <p:spPr>
          <a:xfrm>
            <a:off x="677334" y="196770"/>
            <a:ext cx="8596668" cy="619868"/>
          </a:xfrm>
        </p:spPr>
        <p:txBody>
          <a:bodyPr>
            <a:noAutofit/>
          </a:bodyPr>
          <a:lstStyle/>
          <a:p>
            <a:pPr algn="ctr"/>
            <a:r>
              <a:rPr lang="en-IN" sz="3200" b="1" dirty="0">
                <a:solidFill>
                  <a:schemeClr val="tx1"/>
                </a:solidFill>
                <a:latin typeface="Agency FB" panose="020B0503020202020204" pitchFamily="34" charset="0"/>
              </a:rPr>
              <a:t>MODELS</a:t>
            </a:r>
          </a:p>
        </p:txBody>
      </p:sp>
      <p:sp>
        <p:nvSpPr>
          <p:cNvPr id="3" name="Content Placeholder 2">
            <a:extLst>
              <a:ext uri="{FF2B5EF4-FFF2-40B4-BE49-F238E27FC236}">
                <a16:creationId xmlns:a16="http://schemas.microsoft.com/office/drawing/2014/main" id="{A6838BC2-F47A-8CB7-43C4-B2313BC6C0E0}"/>
              </a:ext>
            </a:extLst>
          </p:cNvPr>
          <p:cNvSpPr>
            <a:spLocks noGrp="1"/>
          </p:cNvSpPr>
          <p:nvPr>
            <p:ph idx="1"/>
          </p:nvPr>
        </p:nvSpPr>
        <p:spPr>
          <a:xfrm>
            <a:off x="677334" y="1022555"/>
            <a:ext cx="8596668" cy="5018807"/>
          </a:xfrm>
        </p:spPr>
        <p:txBody>
          <a:bodyPr>
            <a:noAutofit/>
          </a:bodyPr>
          <a:lstStyle/>
          <a:p>
            <a:pPr marL="0" indent="0" algn="just">
              <a:buNone/>
            </a:pPr>
            <a:endParaRPr lang="en-IN" sz="1400" b="1" dirty="0">
              <a:solidFill>
                <a:schemeClr val="tx1"/>
              </a:solidFill>
              <a:latin typeface="Arial" panose="020B0604020202020204" pitchFamily="34" charset="0"/>
              <a:cs typeface="Arial" panose="020B0604020202020204" pitchFamily="34" charset="0"/>
            </a:endParaRPr>
          </a:p>
          <a:p>
            <a:pPr marL="0" indent="0" algn="just">
              <a:buNone/>
            </a:pPr>
            <a:r>
              <a:rPr lang="en-IN" sz="1500" b="1" u="sng" dirty="0">
                <a:solidFill>
                  <a:schemeClr val="tx1"/>
                </a:solidFill>
                <a:latin typeface="Arial" panose="020B0604020202020204" pitchFamily="34" charset="0"/>
                <a:cs typeface="Arial" panose="020B0604020202020204" pitchFamily="34" charset="0"/>
              </a:rPr>
              <a:t>CNN (Base Line)</a:t>
            </a:r>
            <a:r>
              <a:rPr lang="en-IN" sz="1500" b="1" dirty="0">
                <a:solidFill>
                  <a:schemeClr val="tx1"/>
                </a:solidFill>
                <a:latin typeface="Arial" panose="020B0604020202020204" pitchFamily="34" charset="0"/>
                <a:cs typeface="Arial" panose="020B0604020202020204" pitchFamily="34" charset="0"/>
              </a:rPr>
              <a:t> - </a:t>
            </a:r>
            <a:r>
              <a:rPr lang="en-US" sz="1500" b="0" i="0" dirty="0">
                <a:effectLst/>
                <a:latin typeface="Arial" panose="020B0604020202020204" pitchFamily="34" charset="0"/>
                <a:cs typeface="Arial" panose="020B0604020202020204" pitchFamily="34" charset="0"/>
              </a:rPr>
              <a:t>The Convolutional Neural Network (CNN) baseline model is a fundamental architecture for image processing. It comprises convolutional layers (Conv2D) that extract essential features, such as edges and patterns, from images. MaxPooling layers assist in downsampling and simplifying information, while Fully Connected Layers make decisions based on the extracted features</a:t>
            </a:r>
            <a:r>
              <a:rPr lang="en-US" sz="1500" dirty="0">
                <a:latin typeface="Arial" panose="020B0604020202020204" pitchFamily="34" charset="0"/>
                <a:cs typeface="Arial" panose="020B0604020202020204" pitchFamily="34" charset="0"/>
              </a:rPr>
              <a:t>.</a:t>
            </a:r>
          </a:p>
          <a:p>
            <a:pPr marL="0" indent="0" algn="just">
              <a:buNone/>
            </a:pPr>
            <a:r>
              <a:rPr lang="en-US" sz="1500" b="1" u="sng" dirty="0">
                <a:solidFill>
                  <a:schemeClr val="tx1"/>
                </a:solidFill>
                <a:latin typeface="Arial" panose="020B0604020202020204" pitchFamily="34" charset="0"/>
                <a:cs typeface="Arial" panose="020B0604020202020204" pitchFamily="34" charset="0"/>
              </a:rPr>
              <a:t>MobileNet</a:t>
            </a:r>
            <a:r>
              <a:rPr lang="en-US" sz="1500" b="1" dirty="0">
                <a:solidFill>
                  <a:schemeClr val="tx1"/>
                </a:solidFill>
                <a:latin typeface="Arial" panose="020B0604020202020204" pitchFamily="34" charset="0"/>
                <a:cs typeface="Arial" panose="020B0604020202020204" pitchFamily="34" charset="0"/>
              </a:rPr>
              <a:t> - </a:t>
            </a:r>
            <a:r>
              <a:rPr lang="en-US" sz="1500" b="0" i="0" dirty="0">
                <a:effectLst/>
                <a:latin typeface="Arial" panose="020B0604020202020204" pitchFamily="34" charset="0"/>
                <a:cs typeface="Arial" panose="020B0604020202020204" pitchFamily="34" charset="0"/>
              </a:rPr>
              <a:t>MobileNet is a lightweight deep learning model designed for mobile and edge devices. It features depth-wise separable convolutions, where standard convolutions are split into depth-wise and point-wise convolutions. This architecture reduces computational complexity while maintaining accuracy, making it suitable for resource-constrained environments.</a:t>
            </a:r>
          </a:p>
          <a:p>
            <a:pPr marL="0" indent="0" algn="just">
              <a:buNone/>
            </a:pPr>
            <a:r>
              <a:rPr lang="en-US" sz="1500" b="1" u="sng" dirty="0">
                <a:solidFill>
                  <a:schemeClr val="tx1"/>
                </a:solidFill>
                <a:latin typeface="Arial" panose="020B0604020202020204" pitchFamily="34" charset="0"/>
                <a:cs typeface="Arial" panose="020B0604020202020204" pitchFamily="34" charset="0"/>
              </a:rPr>
              <a:t>ResNet</a:t>
            </a:r>
            <a:r>
              <a:rPr lang="en-US" sz="1500" b="1" dirty="0">
                <a:solidFill>
                  <a:schemeClr val="tx1"/>
                </a:solidFill>
                <a:latin typeface="Arial" panose="020B0604020202020204" pitchFamily="34" charset="0"/>
                <a:cs typeface="Arial" panose="020B0604020202020204" pitchFamily="34" charset="0"/>
              </a:rPr>
              <a:t> - </a:t>
            </a:r>
            <a:r>
              <a:rPr lang="en-US" sz="1500" b="0" i="0" dirty="0">
                <a:effectLst/>
                <a:latin typeface="Arial" panose="020B0604020202020204" pitchFamily="34" charset="0"/>
                <a:cs typeface="Arial" panose="020B0604020202020204" pitchFamily="34" charset="0"/>
              </a:rPr>
              <a:t>Residual Networks (ResNet) are known for introducing residual learning, addressing the vanishing gradient problem in deep neural networks. It utilizes residual blocks, allowing the model to skip connections and learn residual functions. This architecture facilitates the training of very deep networks, promoting better feature extraction and representation.</a:t>
            </a:r>
          </a:p>
          <a:p>
            <a:pPr marL="0" indent="0" algn="just">
              <a:buNone/>
            </a:pPr>
            <a:r>
              <a:rPr lang="en-US" sz="1500" b="1" u="sng" dirty="0">
                <a:solidFill>
                  <a:schemeClr val="tx1"/>
                </a:solidFill>
                <a:latin typeface="Arial" panose="020B0604020202020204" pitchFamily="34" charset="0"/>
                <a:cs typeface="Arial" panose="020B0604020202020204" pitchFamily="34" charset="0"/>
              </a:rPr>
              <a:t>VGG</a:t>
            </a:r>
            <a:r>
              <a:rPr lang="en-US" sz="1500" b="1" dirty="0">
                <a:solidFill>
                  <a:schemeClr val="tx1"/>
                </a:solidFill>
                <a:latin typeface="Arial" panose="020B0604020202020204" pitchFamily="34" charset="0"/>
                <a:cs typeface="Arial" panose="020B0604020202020204" pitchFamily="34" charset="0"/>
              </a:rPr>
              <a:t> - </a:t>
            </a:r>
            <a:r>
              <a:rPr lang="en-US" sz="1500" b="0" i="0" dirty="0">
                <a:effectLst/>
                <a:latin typeface="Arial" panose="020B0604020202020204" pitchFamily="34" charset="0"/>
                <a:cs typeface="Arial" panose="020B0604020202020204" pitchFamily="34" charset="0"/>
              </a:rPr>
              <a:t>The Visual Geometry Group (VGG) architecture is characterized by its simplicity and uniform structure. It consists of repeated blocks of convolutional layers with small 3x3 filters, ReLU activations, and max pooling. This straightforward design facilitates understanding and implementation, making it a popular choice for image classification tasks.</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058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6EA6-E16F-05F3-BF7E-CA1490DADC5E}"/>
              </a:ext>
            </a:extLst>
          </p:cNvPr>
          <p:cNvSpPr>
            <a:spLocks noGrp="1"/>
          </p:cNvSpPr>
          <p:nvPr>
            <p:ph type="title"/>
          </p:nvPr>
        </p:nvSpPr>
        <p:spPr>
          <a:xfrm>
            <a:off x="677334" y="266218"/>
            <a:ext cx="8596668" cy="648182"/>
          </a:xfrm>
        </p:spPr>
        <p:txBody>
          <a:bodyPr>
            <a:normAutofit/>
          </a:bodyPr>
          <a:lstStyle/>
          <a:p>
            <a:pPr algn="ctr"/>
            <a:r>
              <a:rPr lang="en-IN" b="1" dirty="0">
                <a:solidFill>
                  <a:schemeClr val="tx1">
                    <a:lumMod val="95000"/>
                    <a:lumOff val="5000"/>
                  </a:schemeClr>
                </a:solidFill>
                <a:latin typeface="Agency FB" panose="020B0503020202020204" pitchFamily="34" charset="0"/>
              </a:rPr>
              <a:t>WORKING </a:t>
            </a:r>
          </a:p>
        </p:txBody>
      </p:sp>
      <p:sp>
        <p:nvSpPr>
          <p:cNvPr id="3" name="Content Placeholder 2">
            <a:extLst>
              <a:ext uri="{FF2B5EF4-FFF2-40B4-BE49-F238E27FC236}">
                <a16:creationId xmlns:a16="http://schemas.microsoft.com/office/drawing/2014/main" id="{C0B2D71E-2F1D-0857-7567-D51D404FE3D9}"/>
              </a:ext>
            </a:extLst>
          </p:cNvPr>
          <p:cNvSpPr>
            <a:spLocks noGrp="1"/>
          </p:cNvSpPr>
          <p:nvPr>
            <p:ph idx="1"/>
          </p:nvPr>
        </p:nvSpPr>
        <p:spPr>
          <a:xfrm>
            <a:off x="677334" y="1140543"/>
            <a:ext cx="8596668" cy="5331792"/>
          </a:xfrm>
        </p:spPr>
        <p:txBody>
          <a:bodyPr>
            <a:normAutofit lnSpcReduction="10000"/>
          </a:bodyPr>
          <a:lstStyle/>
          <a:p>
            <a:pPr marL="0" indent="0" algn="just">
              <a:buNone/>
            </a:pPr>
            <a:r>
              <a:rPr lang="en-US" sz="1600" dirty="0">
                <a:latin typeface="Arial" panose="020B0604020202020204" pitchFamily="34" charset="0"/>
                <a:cs typeface="Arial" panose="020B0604020202020204" pitchFamily="34" charset="0"/>
              </a:rPr>
              <a:t>In this project, we developed a model to examine images captured by dashboard cameras in cars. Several layers enable the baseline model to learn from the images including:</a:t>
            </a:r>
          </a:p>
          <a:p>
            <a:pPr marL="0" indent="0" algn="just">
              <a:buNone/>
            </a:pPr>
            <a:r>
              <a:rPr lang="en-US" sz="1600" dirty="0">
                <a:latin typeface="Arial" panose="020B0604020202020204" pitchFamily="34" charset="0"/>
                <a:cs typeface="Arial" panose="020B0604020202020204" pitchFamily="34" charset="0"/>
              </a:rPr>
              <a:t>1.Convolutional Layers (Conv2D)</a:t>
            </a:r>
          </a:p>
          <a:p>
            <a:pPr marL="0" indent="0" algn="just">
              <a:buNone/>
            </a:pPr>
            <a:r>
              <a:rPr lang="en-US" sz="1600" dirty="0">
                <a:latin typeface="Arial" panose="020B0604020202020204" pitchFamily="34" charset="0"/>
                <a:cs typeface="Arial" panose="020B0604020202020204" pitchFamily="34" charset="0"/>
              </a:rPr>
              <a:t>2. MaxPooling Layers</a:t>
            </a:r>
          </a:p>
          <a:p>
            <a:pPr marL="0" indent="0" algn="just">
              <a:buNone/>
            </a:pPr>
            <a:r>
              <a:rPr lang="en-US" sz="1600" dirty="0">
                <a:latin typeface="Arial" panose="020B0604020202020204" pitchFamily="34" charset="0"/>
                <a:cs typeface="Arial" panose="020B0604020202020204" pitchFamily="34" charset="0"/>
              </a:rPr>
              <a:t>3. Fully Connected Layers</a:t>
            </a:r>
          </a:p>
          <a:p>
            <a:pPr marL="0" indent="0" algn="just">
              <a:buNone/>
            </a:pPr>
            <a:r>
              <a:rPr lang="en-US" sz="1600" dirty="0">
                <a:latin typeface="Arial" panose="020B0604020202020204" pitchFamily="34" charset="0"/>
                <a:cs typeface="Arial" panose="020B0604020202020204" pitchFamily="34" charset="0"/>
              </a:rPr>
              <a:t>Other operations like 'Dropout' (to prevent overfitting),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(to turn the model's output into probabilities), and 'Activation' (to provide some non-linearity to the model) have also been utilized.</a:t>
            </a:r>
          </a:p>
          <a:p>
            <a:pPr marL="0" indent="0" algn="just">
              <a:buNone/>
            </a:pPr>
            <a:r>
              <a:rPr lang="en-US" sz="1600" dirty="0">
                <a:latin typeface="Arial" panose="020B0604020202020204" pitchFamily="34" charset="0"/>
                <a:cs typeface="Arial" panose="020B0604020202020204" pitchFamily="34" charset="0"/>
              </a:rPr>
              <a:t>Next, to determine how the baseline model would perform against state-of-the-art models, we experimented with several popular pretrained models, including MobileNet, VGG, and ResNet.</a:t>
            </a:r>
          </a:p>
          <a:p>
            <a:pPr marL="0" indent="0" algn="just">
              <a:buNone/>
            </a:pPr>
            <a:r>
              <a:rPr lang="en-US" sz="1600" dirty="0">
                <a:latin typeface="Arial" panose="020B0604020202020204" pitchFamily="34" charset="0"/>
                <a:cs typeface="Arial" panose="020B0604020202020204" pitchFamily="34" charset="0"/>
              </a:rPr>
              <a:t>Each pretrained model had weights that had been previously learned on the ImageNet dataset loaded in. This is called transfer learning. The Final layer was substituted with a new dense layer that had 10 output neurons, matching the number of classes in our group. Only this newly added layer was used for training, making use of the features that were acquired from ImageNet.</a:t>
            </a:r>
          </a:p>
          <a:p>
            <a:pPr marL="0" indent="0" algn="just">
              <a:buNone/>
            </a:pPr>
            <a:r>
              <a:rPr lang="en-US" sz="1600" dirty="0">
                <a:latin typeface="Arial" panose="020B0604020202020204" pitchFamily="34" charset="0"/>
                <a:cs typeface="Arial" panose="020B0604020202020204" pitchFamily="34" charset="0"/>
              </a:rPr>
              <a:t>In the end, our model was able to determine whether the driver is safe, buckled up, or preoccupied by examining images from the dashboard camera. This lowers the number of distracted driving-related accidents, which benefits both auto insurance and road safety.</a:t>
            </a:r>
          </a:p>
        </p:txBody>
      </p:sp>
    </p:spTree>
    <p:extLst>
      <p:ext uri="{BB962C8B-B14F-4D97-AF65-F5344CB8AC3E}">
        <p14:creationId xmlns:p14="http://schemas.microsoft.com/office/powerpoint/2010/main" val="314342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7C45A-F305-5CBF-BDF8-9A296BE9B221}"/>
              </a:ext>
            </a:extLst>
          </p:cNvPr>
          <p:cNvPicPr>
            <a:picLocks noChangeAspect="1"/>
          </p:cNvPicPr>
          <p:nvPr/>
        </p:nvPicPr>
        <p:blipFill rotWithShape="1">
          <a:blip r:embed="rId2">
            <a:extLst>
              <a:ext uri="{28A0092B-C50C-407E-A947-70E740481C1C}">
                <a14:useLocalDpi xmlns:a14="http://schemas.microsoft.com/office/drawing/2010/main" val="0"/>
              </a:ext>
            </a:extLst>
          </a:blip>
          <a:srcRect l="28394" t="28832" r="26300" b="21248"/>
          <a:stretch/>
        </p:blipFill>
        <p:spPr>
          <a:xfrm>
            <a:off x="999043" y="891074"/>
            <a:ext cx="7685182" cy="4772308"/>
          </a:xfrm>
          <a:prstGeom prst="rect">
            <a:avLst/>
          </a:prstGeom>
        </p:spPr>
      </p:pic>
      <p:sp>
        <p:nvSpPr>
          <p:cNvPr id="2" name="TextBox 1">
            <a:extLst>
              <a:ext uri="{FF2B5EF4-FFF2-40B4-BE49-F238E27FC236}">
                <a16:creationId xmlns:a16="http://schemas.microsoft.com/office/drawing/2014/main" id="{D805A23B-AFCC-64C2-1DE5-03FD71E57B41}"/>
              </a:ext>
            </a:extLst>
          </p:cNvPr>
          <p:cNvSpPr txBox="1"/>
          <p:nvPr/>
        </p:nvSpPr>
        <p:spPr>
          <a:xfrm>
            <a:off x="1632155" y="5736093"/>
            <a:ext cx="293001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Test Accuracy – 96.66%</a:t>
            </a:r>
            <a:endParaRPr lang="en-IN"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443B8EE-34E5-4B31-D0FC-19BC6CA49DCF}"/>
              </a:ext>
            </a:extLst>
          </p:cNvPr>
          <p:cNvSpPr txBox="1"/>
          <p:nvPr/>
        </p:nvSpPr>
        <p:spPr>
          <a:xfrm>
            <a:off x="3215148" y="313123"/>
            <a:ext cx="3510116"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CNN(Baseline)</a:t>
            </a:r>
          </a:p>
        </p:txBody>
      </p:sp>
    </p:spTree>
    <p:extLst>
      <p:ext uri="{BB962C8B-B14F-4D97-AF65-F5344CB8AC3E}">
        <p14:creationId xmlns:p14="http://schemas.microsoft.com/office/powerpoint/2010/main" val="165590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E10F9-22E8-68A8-4E08-CAE4E53E981E}"/>
              </a:ext>
            </a:extLst>
          </p:cNvPr>
          <p:cNvPicPr>
            <a:picLocks noChangeAspect="1"/>
          </p:cNvPicPr>
          <p:nvPr/>
        </p:nvPicPr>
        <p:blipFill rotWithShape="1">
          <a:blip r:embed="rId2">
            <a:extLst>
              <a:ext uri="{28A0092B-C50C-407E-A947-70E740481C1C}">
                <a14:useLocalDpi xmlns:a14="http://schemas.microsoft.com/office/drawing/2010/main" val="0"/>
              </a:ext>
            </a:extLst>
          </a:blip>
          <a:srcRect l="29928" t="32925" r="26175" b="18095"/>
          <a:stretch/>
        </p:blipFill>
        <p:spPr>
          <a:xfrm>
            <a:off x="870513" y="881743"/>
            <a:ext cx="7760389" cy="5094514"/>
          </a:xfrm>
          <a:prstGeom prst="rect">
            <a:avLst/>
          </a:prstGeom>
        </p:spPr>
      </p:pic>
      <p:sp>
        <p:nvSpPr>
          <p:cNvPr id="2" name="TextBox 1">
            <a:extLst>
              <a:ext uri="{FF2B5EF4-FFF2-40B4-BE49-F238E27FC236}">
                <a16:creationId xmlns:a16="http://schemas.microsoft.com/office/drawing/2014/main" id="{2F0611BA-4317-14BA-8F75-959C2DC5EDD4}"/>
              </a:ext>
            </a:extLst>
          </p:cNvPr>
          <p:cNvSpPr txBox="1"/>
          <p:nvPr/>
        </p:nvSpPr>
        <p:spPr>
          <a:xfrm>
            <a:off x="1327354" y="5860026"/>
            <a:ext cx="261538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Test Accuracy – 94.38%</a:t>
            </a:r>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4527F1B-1A03-F523-E375-A3FE8E14594A}"/>
              </a:ext>
            </a:extLst>
          </p:cNvPr>
          <p:cNvSpPr txBox="1"/>
          <p:nvPr/>
        </p:nvSpPr>
        <p:spPr>
          <a:xfrm>
            <a:off x="3350872" y="166977"/>
            <a:ext cx="3099090"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MOBILENET</a:t>
            </a:r>
          </a:p>
        </p:txBody>
      </p:sp>
    </p:spTree>
    <p:extLst>
      <p:ext uri="{BB962C8B-B14F-4D97-AF65-F5344CB8AC3E}">
        <p14:creationId xmlns:p14="http://schemas.microsoft.com/office/powerpoint/2010/main" val="51077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92EB3-BC19-2DBB-D740-C6E70FC713AA}"/>
              </a:ext>
            </a:extLst>
          </p:cNvPr>
          <p:cNvPicPr>
            <a:picLocks noChangeAspect="1"/>
          </p:cNvPicPr>
          <p:nvPr/>
        </p:nvPicPr>
        <p:blipFill rotWithShape="1">
          <a:blip r:embed="rId2">
            <a:extLst>
              <a:ext uri="{28A0092B-C50C-407E-A947-70E740481C1C}">
                <a14:useLocalDpi xmlns:a14="http://schemas.microsoft.com/office/drawing/2010/main" val="0"/>
              </a:ext>
            </a:extLst>
          </a:blip>
          <a:srcRect l="29618" t="38503" r="25995" b="11837"/>
          <a:stretch/>
        </p:blipFill>
        <p:spPr>
          <a:xfrm>
            <a:off x="920922" y="961053"/>
            <a:ext cx="7843333" cy="4935893"/>
          </a:xfrm>
          <a:prstGeom prst="rect">
            <a:avLst/>
          </a:prstGeom>
        </p:spPr>
      </p:pic>
      <p:sp>
        <p:nvSpPr>
          <p:cNvPr id="2" name="TextBox 1">
            <a:extLst>
              <a:ext uri="{FF2B5EF4-FFF2-40B4-BE49-F238E27FC236}">
                <a16:creationId xmlns:a16="http://schemas.microsoft.com/office/drawing/2014/main" id="{B2BCA4C6-0411-D6E1-A845-26017EB8FC3C}"/>
              </a:ext>
            </a:extLst>
          </p:cNvPr>
          <p:cNvSpPr txBox="1"/>
          <p:nvPr/>
        </p:nvSpPr>
        <p:spPr>
          <a:xfrm>
            <a:off x="1356852" y="5980161"/>
            <a:ext cx="241873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Test Accuracy – 98.17%</a:t>
            </a:r>
            <a:endParaRPr lang="en-IN"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F3D213F-D4EE-4D53-FDAB-7C5DDAAB32C6}"/>
              </a:ext>
            </a:extLst>
          </p:cNvPr>
          <p:cNvSpPr txBox="1"/>
          <p:nvPr/>
        </p:nvSpPr>
        <p:spPr>
          <a:xfrm>
            <a:off x="3637935" y="324465"/>
            <a:ext cx="2231923"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VGG16</a:t>
            </a:r>
          </a:p>
        </p:txBody>
      </p:sp>
    </p:spTree>
    <p:extLst>
      <p:ext uri="{BB962C8B-B14F-4D97-AF65-F5344CB8AC3E}">
        <p14:creationId xmlns:p14="http://schemas.microsoft.com/office/powerpoint/2010/main" val="157817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5B219DB-5E83-51BF-391F-DA75C741CFAB}"/>
              </a:ext>
            </a:extLst>
          </p:cNvPr>
          <p:cNvPicPr>
            <a:picLocks noChangeAspect="1"/>
          </p:cNvPicPr>
          <p:nvPr/>
        </p:nvPicPr>
        <p:blipFill rotWithShape="1">
          <a:blip r:embed="rId2">
            <a:extLst>
              <a:ext uri="{28A0092B-C50C-407E-A947-70E740481C1C}">
                <a14:useLocalDpi xmlns:a14="http://schemas.microsoft.com/office/drawing/2010/main" val="0"/>
              </a:ext>
            </a:extLst>
          </a:blip>
          <a:srcRect l="29406" t="33169" r="26242" b="17190"/>
          <a:stretch/>
        </p:blipFill>
        <p:spPr>
          <a:xfrm>
            <a:off x="828920" y="796413"/>
            <a:ext cx="8136478" cy="4997898"/>
          </a:xfrm>
          <a:prstGeom prst="rect">
            <a:avLst/>
          </a:prstGeom>
        </p:spPr>
      </p:pic>
      <p:sp>
        <p:nvSpPr>
          <p:cNvPr id="3" name="TextBox 2">
            <a:extLst>
              <a:ext uri="{FF2B5EF4-FFF2-40B4-BE49-F238E27FC236}">
                <a16:creationId xmlns:a16="http://schemas.microsoft.com/office/drawing/2014/main" id="{8519B132-FDEB-2763-FF1F-06829DA4E046}"/>
              </a:ext>
            </a:extLst>
          </p:cNvPr>
          <p:cNvSpPr txBox="1"/>
          <p:nvPr/>
        </p:nvSpPr>
        <p:spPr>
          <a:xfrm>
            <a:off x="1376516" y="5794311"/>
            <a:ext cx="2802193"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Test Accuracy – 21.45%</a:t>
            </a:r>
          </a:p>
        </p:txBody>
      </p:sp>
      <p:sp>
        <p:nvSpPr>
          <p:cNvPr id="4" name="TextBox 3">
            <a:extLst>
              <a:ext uri="{FF2B5EF4-FFF2-40B4-BE49-F238E27FC236}">
                <a16:creationId xmlns:a16="http://schemas.microsoft.com/office/drawing/2014/main" id="{6746D3B2-CB46-B105-BDAC-9B4DFDDD8F60}"/>
              </a:ext>
            </a:extLst>
          </p:cNvPr>
          <p:cNvSpPr txBox="1"/>
          <p:nvPr/>
        </p:nvSpPr>
        <p:spPr>
          <a:xfrm>
            <a:off x="4110578" y="232692"/>
            <a:ext cx="1573162"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RESNET50</a:t>
            </a:r>
          </a:p>
        </p:txBody>
      </p:sp>
    </p:spTree>
    <p:extLst>
      <p:ext uri="{BB962C8B-B14F-4D97-AF65-F5344CB8AC3E}">
        <p14:creationId xmlns:p14="http://schemas.microsoft.com/office/powerpoint/2010/main" val="57030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28AF67-466E-7B73-8532-2B4F93595255}"/>
              </a:ext>
            </a:extLst>
          </p:cNvPr>
          <p:cNvPicPr>
            <a:picLocks noChangeAspect="1"/>
          </p:cNvPicPr>
          <p:nvPr/>
        </p:nvPicPr>
        <p:blipFill rotWithShape="1">
          <a:blip r:embed="rId2">
            <a:extLst>
              <a:ext uri="{28A0092B-C50C-407E-A947-70E740481C1C}">
                <a14:useLocalDpi xmlns:a14="http://schemas.microsoft.com/office/drawing/2010/main" val="0"/>
              </a:ext>
            </a:extLst>
          </a:blip>
          <a:srcRect l="30076" t="34677" r="26454" b="36290"/>
          <a:stretch/>
        </p:blipFill>
        <p:spPr>
          <a:xfrm>
            <a:off x="356807" y="1989075"/>
            <a:ext cx="9129827" cy="3471908"/>
          </a:xfrm>
          <a:prstGeom prst="rect">
            <a:avLst/>
          </a:prstGeom>
        </p:spPr>
      </p:pic>
      <p:sp>
        <p:nvSpPr>
          <p:cNvPr id="2" name="Title 1">
            <a:extLst>
              <a:ext uri="{FF2B5EF4-FFF2-40B4-BE49-F238E27FC236}">
                <a16:creationId xmlns:a16="http://schemas.microsoft.com/office/drawing/2014/main" id="{FD139D0C-4A26-C6B3-571D-AB0CFEC9AD82}"/>
              </a:ext>
            </a:extLst>
          </p:cNvPr>
          <p:cNvSpPr>
            <a:spLocks noGrp="1"/>
          </p:cNvSpPr>
          <p:nvPr>
            <p:ph type="title"/>
          </p:nvPr>
        </p:nvSpPr>
        <p:spPr/>
        <p:txBody>
          <a:bodyPr/>
          <a:lstStyle/>
          <a:p>
            <a:r>
              <a:rPr lang="en-IN" sz="3600" b="1" dirty="0">
                <a:solidFill>
                  <a:schemeClr val="tx1">
                    <a:lumMod val="95000"/>
                    <a:lumOff val="5000"/>
                  </a:schemeClr>
                </a:solidFill>
                <a:latin typeface="Agency FB" panose="020B0503020202020204" pitchFamily="34" charset="0"/>
              </a:rPr>
              <a:t>                         RESULTS AND OUTPUTS</a:t>
            </a:r>
            <a:br>
              <a:rPr lang="en-IN" sz="3600" b="1" dirty="0">
                <a:solidFill>
                  <a:schemeClr val="tx1">
                    <a:lumMod val="95000"/>
                    <a:lumOff val="5000"/>
                  </a:schemeClr>
                </a:solidFill>
                <a:latin typeface="Agency FB" panose="020B0503020202020204" pitchFamily="34" charset="0"/>
              </a:rPr>
            </a:br>
            <a:endParaRPr lang="en-IN" dirty="0"/>
          </a:p>
        </p:txBody>
      </p:sp>
    </p:spTree>
    <p:extLst>
      <p:ext uri="{BB962C8B-B14F-4D97-AF65-F5344CB8AC3E}">
        <p14:creationId xmlns:p14="http://schemas.microsoft.com/office/powerpoint/2010/main" val="292522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74D470-62F3-0B19-7025-B79B2ACD5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01" y="1709436"/>
            <a:ext cx="8093236" cy="3853482"/>
          </a:xfrm>
          <a:prstGeom prst="rect">
            <a:avLst/>
          </a:prstGeom>
        </p:spPr>
      </p:pic>
      <p:sp>
        <p:nvSpPr>
          <p:cNvPr id="2" name="Title 1">
            <a:extLst>
              <a:ext uri="{FF2B5EF4-FFF2-40B4-BE49-F238E27FC236}">
                <a16:creationId xmlns:a16="http://schemas.microsoft.com/office/drawing/2014/main" id="{4D5AA386-DE14-A9D0-F071-94D802E207B0}"/>
              </a:ext>
            </a:extLst>
          </p:cNvPr>
          <p:cNvSpPr>
            <a:spLocks noGrp="1"/>
          </p:cNvSpPr>
          <p:nvPr>
            <p:ph type="title"/>
          </p:nvPr>
        </p:nvSpPr>
        <p:spPr/>
        <p:txBody>
          <a:bodyPr/>
          <a:lstStyle/>
          <a:p>
            <a:r>
              <a:rPr lang="en-IN" sz="3600" b="1" dirty="0">
                <a:solidFill>
                  <a:schemeClr val="tx1">
                    <a:lumMod val="95000"/>
                    <a:lumOff val="5000"/>
                  </a:schemeClr>
                </a:solidFill>
                <a:latin typeface="Agency FB" panose="020B0503020202020204" pitchFamily="34" charset="0"/>
              </a:rPr>
              <a:t>					RESULTS AND OUTPUTS</a:t>
            </a:r>
            <a:br>
              <a:rPr lang="en-IN" sz="3600" b="1" dirty="0">
                <a:solidFill>
                  <a:schemeClr val="tx1">
                    <a:lumMod val="95000"/>
                    <a:lumOff val="5000"/>
                  </a:schemeClr>
                </a:solidFill>
                <a:latin typeface="Agency FB" panose="020B0503020202020204" pitchFamily="34" charset="0"/>
              </a:rPr>
            </a:br>
            <a:endParaRPr lang="en-IN" dirty="0"/>
          </a:p>
        </p:txBody>
      </p:sp>
    </p:spTree>
    <p:extLst>
      <p:ext uri="{BB962C8B-B14F-4D97-AF65-F5344CB8AC3E}">
        <p14:creationId xmlns:p14="http://schemas.microsoft.com/office/powerpoint/2010/main" val="269530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04C8-E97F-A480-4316-E8C21321E293}"/>
              </a:ext>
            </a:extLst>
          </p:cNvPr>
          <p:cNvSpPr>
            <a:spLocks noGrp="1"/>
          </p:cNvSpPr>
          <p:nvPr>
            <p:ph type="title"/>
          </p:nvPr>
        </p:nvSpPr>
        <p:spPr>
          <a:xfrm>
            <a:off x="696998" y="727587"/>
            <a:ext cx="8596668" cy="575388"/>
          </a:xfrm>
        </p:spPr>
        <p:txBody>
          <a:bodyPr>
            <a:normAutofit fontScale="90000"/>
          </a:bodyPr>
          <a:lstStyle/>
          <a:p>
            <a:pPr algn="ctr"/>
            <a:r>
              <a:rPr lang="en-IN" b="1" dirty="0">
                <a:solidFill>
                  <a:schemeClr val="tx1">
                    <a:lumMod val="95000"/>
                    <a:lumOff val="5000"/>
                  </a:schemeClr>
                </a:solidFill>
                <a:latin typeface="Agency FB" panose="020B0503020202020204" pitchFamily="34" charset="0"/>
              </a:rPr>
              <a:t>CONCLUSION</a:t>
            </a:r>
          </a:p>
        </p:txBody>
      </p:sp>
      <p:sp>
        <p:nvSpPr>
          <p:cNvPr id="7" name="Content Placeholder 6">
            <a:extLst>
              <a:ext uri="{FF2B5EF4-FFF2-40B4-BE49-F238E27FC236}">
                <a16:creationId xmlns:a16="http://schemas.microsoft.com/office/drawing/2014/main" id="{C07223A4-9617-037F-33C4-53D07DECEF16}"/>
              </a:ext>
            </a:extLst>
          </p:cNvPr>
          <p:cNvSpPr>
            <a:spLocks noGrp="1"/>
          </p:cNvSpPr>
          <p:nvPr>
            <p:ph idx="1"/>
          </p:nvPr>
        </p:nvSpPr>
        <p:spPr>
          <a:xfrm>
            <a:off x="1474838" y="1809135"/>
            <a:ext cx="7197214" cy="3519949"/>
          </a:xfrm>
        </p:spPr>
        <p:txBody>
          <a:bodyPr>
            <a:normAutofit/>
          </a:bodyPr>
          <a:lstStyle/>
          <a:p>
            <a:pPr marL="0" indent="0" algn="just">
              <a:buNone/>
            </a:pPr>
            <a:r>
              <a:rPr lang="en-US" sz="1600" dirty="0">
                <a:latin typeface="Arial" panose="020B0604020202020204" pitchFamily="34" charset="0"/>
                <a:cs typeface="Arial" panose="020B0604020202020204" pitchFamily="34" charset="0"/>
              </a:rPr>
              <a:t>In conclusion, the project produced the desired outcome, and the machine learning model's implementation offered us a comparatively high level of accuracy on the test dataset.</a:t>
            </a:r>
          </a:p>
          <a:p>
            <a:pPr marL="0" indent="0" algn="just">
              <a:buNone/>
            </a:pPr>
            <a:r>
              <a:rPr lang="en-US" sz="1600" dirty="0">
                <a:latin typeface="Arial" panose="020B0604020202020204" pitchFamily="34" charset="0"/>
                <a:cs typeface="Arial" panose="020B0604020202020204" pitchFamily="34" charset="0"/>
              </a:rPr>
              <a:t>In the end, almost all models performed with a high degree of accuracy except for ResNet. It appears that the ResNet had too many features and might have required a different training regimen or training from scratch.</a:t>
            </a:r>
          </a:p>
          <a:p>
            <a:pPr marL="0" indent="0" algn="just">
              <a:buNone/>
            </a:pPr>
            <a:r>
              <a:rPr lang="en-US" sz="1600" dirty="0">
                <a:latin typeface="Arial" panose="020B0604020202020204" pitchFamily="34" charset="0"/>
                <a:cs typeface="Arial" panose="020B0604020202020204" pitchFamily="34" charset="0"/>
              </a:rPr>
              <a:t>The biggest difference in models then was time. Although VGG produces significantly better outcomes than our baseline, the training and inference times are much longer. The model you choose would rely on the amount of time and computing availability.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80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CEDD-8A9D-FB15-2C96-849EDBAB7281}"/>
              </a:ext>
            </a:extLst>
          </p:cNvPr>
          <p:cNvSpPr>
            <a:spLocks noGrp="1"/>
          </p:cNvSpPr>
          <p:nvPr>
            <p:ph type="title"/>
          </p:nvPr>
        </p:nvSpPr>
        <p:spPr>
          <a:xfrm>
            <a:off x="677334" y="712237"/>
            <a:ext cx="8596668" cy="594049"/>
          </a:xfrm>
        </p:spPr>
        <p:txBody>
          <a:bodyPr>
            <a:normAutofit fontScale="90000"/>
          </a:bodyPr>
          <a:lstStyle/>
          <a:p>
            <a:pPr algn="ctr"/>
            <a:r>
              <a:rPr lang="en-IN" b="1" dirty="0">
                <a:solidFill>
                  <a:schemeClr val="tx1">
                    <a:lumMod val="95000"/>
                    <a:lumOff val="5000"/>
                  </a:schemeClr>
                </a:solidFill>
                <a:latin typeface="Agency FB" panose="020B0503020202020204" pitchFamily="34" charset="0"/>
              </a:rPr>
              <a:t>REFERENCES</a:t>
            </a:r>
          </a:p>
        </p:txBody>
      </p:sp>
      <p:sp>
        <p:nvSpPr>
          <p:cNvPr id="3" name="Content Placeholder 2">
            <a:extLst>
              <a:ext uri="{FF2B5EF4-FFF2-40B4-BE49-F238E27FC236}">
                <a16:creationId xmlns:a16="http://schemas.microsoft.com/office/drawing/2014/main" id="{3F952F7B-DA09-799D-FA38-DCDD5942AE77}"/>
              </a:ext>
            </a:extLst>
          </p:cNvPr>
          <p:cNvSpPr>
            <a:spLocks noGrp="1"/>
          </p:cNvSpPr>
          <p:nvPr>
            <p:ph idx="1"/>
          </p:nvPr>
        </p:nvSpPr>
        <p:spPr>
          <a:xfrm>
            <a:off x="1156996" y="1819469"/>
            <a:ext cx="7464490" cy="2481944"/>
          </a:xfrm>
        </p:spPr>
        <p:txBody>
          <a:bodyPr/>
          <a:lstStyle/>
          <a:p>
            <a:pPr algn="just">
              <a:buFont typeface="Wingdings" panose="05000000000000000000" pitchFamily="2" charset="2"/>
              <a:buChar char="Ø"/>
            </a:pPr>
            <a:r>
              <a:rPr lang="en-IN" sz="1500"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https://www.kaggle.com/c/state-farm-distracted-driver-detection</a:t>
            </a:r>
            <a:endParaRPr lang="en-IN" sz="1500" dirty="0">
              <a:solidFill>
                <a:schemeClr val="tx1">
                  <a:lumMod val="95000"/>
                  <a:lumOff val="5000"/>
                </a:schemeClr>
              </a:solidFill>
            </a:endParaRPr>
          </a:p>
          <a:p>
            <a:pPr algn="just">
              <a:buFont typeface="Wingdings" panose="05000000000000000000" pitchFamily="2" charset="2"/>
              <a:buChar char="Ø"/>
            </a:pPr>
            <a:r>
              <a:rPr lang="en-IN" sz="1500"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https://www.kaggle.com/code/araspirbadian/distracted-driver-detection</a:t>
            </a:r>
            <a:endParaRPr lang="en-IN" sz="1500" dirty="0">
              <a:solidFill>
                <a:schemeClr val="tx1">
                  <a:lumMod val="95000"/>
                  <a:lumOff val="5000"/>
                </a:schemeClr>
              </a:solidFill>
            </a:endParaRPr>
          </a:p>
          <a:p>
            <a:pPr algn="just">
              <a:buFont typeface="Wingdings" panose="05000000000000000000" pitchFamily="2" charset="2"/>
              <a:buChar char="Ø"/>
            </a:pPr>
            <a:r>
              <a:rPr lang="en-IN" sz="15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https://www.kaggle.com/code/ismailchaida/cnn-to-detect-driver-actions</a:t>
            </a:r>
            <a:endParaRPr lang="en-IN" sz="1500" dirty="0">
              <a:solidFill>
                <a:schemeClr val="tx1">
                  <a:lumMod val="95000"/>
                  <a:lumOff val="5000"/>
                </a:schemeClr>
              </a:solidFill>
            </a:endParaRPr>
          </a:p>
          <a:p>
            <a:pPr algn="just">
              <a:buFont typeface="Wingdings" panose="05000000000000000000" pitchFamily="2" charset="2"/>
              <a:buChar char="Ø"/>
            </a:pPr>
            <a:r>
              <a:rPr lang="en-IN" sz="1500"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https://www.kaggle.com/code/kaustubhshirpurkar/distracted-driver-detection</a:t>
            </a:r>
            <a:endParaRPr lang="en-IN" sz="1500" dirty="0">
              <a:solidFill>
                <a:schemeClr val="tx1">
                  <a:lumMod val="95000"/>
                  <a:lumOff val="5000"/>
                </a:schemeClr>
              </a:solidFill>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08906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19B5-C90A-6CCF-1944-C2E8D0BEA602}"/>
              </a:ext>
            </a:extLst>
          </p:cNvPr>
          <p:cNvSpPr>
            <a:spLocks noGrp="1"/>
          </p:cNvSpPr>
          <p:nvPr>
            <p:ph type="ctrTitle"/>
          </p:nvPr>
        </p:nvSpPr>
        <p:spPr>
          <a:xfrm>
            <a:off x="914400" y="1868889"/>
            <a:ext cx="8620860" cy="861180"/>
          </a:xfrm>
        </p:spPr>
        <p:txBody>
          <a:bodyPr/>
          <a:lstStyle/>
          <a:p>
            <a:pPr algn="ctr"/>
            <a:r>
              <a:rPr lang="en-IN" sz="4400" b="1" dirty="0">
                <a:solidFill>
                  <a:schemeClr val="tx1">
                    <a:lumMod val="95000"/>
                    <a:lumOff val="5000"/>
                  </a:schemeClr>
                </a:solidFill>
                <a:latin typeface="Agency FB" panose="020B0503020202020204" pitchFamily="34" charset="0"/>
              </a:rPr>
              <a:t>DISTRACTED DRIVER DETECTION</a:t>
            </a:r>
          </a:p>
        </p:txBody>
      </p:sp>
      <p:sp>
        <p:nvSpPr>
          <p:cNvPr id="3" name="Subtitle 2">
            <a:extLst>
              <a:ext uri="{FF2B5EF4-FFF2-40B4-BE49-F238E27FC236}">
                <a16:creationId xmlns:a16="http://schemas.microsoft.com/office/drawing/2014/main" id="{A67FD7A3-1106-8B72-0A1D-57FF0C05C129}"/>
              </a:ext>
            </a:extLst>
          </p:cNvPr>
          <p:cNvSpPr>
            <a:spLocks noGrp="1"/>
          </p:cNvSpPr>
          <p:nvPr>
            <p:ph type="subTitle" idx="1"/>
          </p:nvPr>
        </p:nvSpPr>
        <p:spPr>
          <a:xfrm>
            <a:off x="6494107" y="3970176"/>
            <a:ext cx="3041154" cy="1718732"/>
          </a:xfrm>
        </p:spPr>
        <p:txBody>
          <a:bodyPr>
            <a:normAutofit fontScale="92500" lnSpcReduction="20000"/>
          </a:bodyPr>
          <a:lstStyle/>
          <a:p>
            <a:pPr algn="l"/>
            <a:r>
              <a:rPr lang="en-IN" dirty="0">
                <a:solidFill>
                  <a:schemeClr val="tx1">
                    <a:lumMod val="95000"/>
                    <a:lumOff val="5000"/>
                  </a:schemeClr>
                </a:solidFill>
                <a:latin typeface="Arial" panose="020B0604020202020204" pitchFamily="34" charset="0"/>
                <a:cs typeface="Arial" panose="020B0604020202020204" pitchFamily="34" charset="0"/>
              </a:rPr>
              <a:t>BY:</a:t>
            </a:r>
          </a:p>
          <a:p>
            <a:pPr algn="l"/>
            <a:r>
              <a:rPr lang="en-IN" dirty="0">
                <a:solidFill>
                  <a:schemeClr val="tx1">
                    <a:lumMod val="95000"/>
                    <a:lumOff val="5000"/>
                  </a:schemeClr>
                </a:solidFill>
                <a:latin typeface="Arial" panose="020B0604020202020204" pitchFamily="34" charset="0"/>
                <a:cs typeface="Arial" panose="020B0604020202020204" pitchFamily="34" charset="0"/>
              </a:rPr>
              <a:t>    Pranay Reddy Gundala</a:t>
            </a:r>
          </a:p>
          <a:p>
            <a:pPr algn="l"/>
            <a:r>
              <a:rPr lang="en-IN" dirty="0">
                <a:solidFill>
                  <a:schemeClr val="tx1">
                    <a:lumMod val="95000"/>
                    <a:lumOff val="5000"/>
                  </a:schemeClr>
                </a:solidFill>
                <a:latin typeface="Arial" panose="020B0604020202020204" pitchFamily="34" charset="0"/>
                <a:cs typeface="Arial" panose="020B0604020202020204" pitchFamily="34" charset="0"/>
              </a:rPr>
              <a:t>    Srikar Devulapalli</a:t>
            </a:r>
          </a:p>
          <a:p>
            <a:pPr algn="l"/>
            <a:r>
              <a:rPr lang="en-IN" dirty="0">
                <a:solidFill>
                  <a:schemeClr val="tx1">
                    <a:lumMod val="95000"/>
                    <a:lumOff val="5000"/>
                  </a:schemeClr>
                </a:solidFill>
                <a:latin typeface="Arial" panose="020B0604020202020204" pitchFamily="34" charset="0"/>
                <a:cs typeface="Arial" panose="020B0604020202020204" pitchFamily="34" charset="0"/>
              </a:rPr>
              <a:t>    Trevor Peyton</a:t>
            </a:r>
          </a:p>
          <a:p>
            <a:pPr algn="l"/>
            <a:r>
              <a:rPr lang="en-IN" dirty="0">
                <a:solidFill>
                  <a:schemeClr val="tx1">
                    <a:lumMod val="95000"/>
                    <a:lumOff val="5000"/>
                  </a:schemeClr>
                </a:solidFill>
                <a:latin typeface="Arial" panose="020B0604020202020204" pitchFamily="34" charset="0"/>
                <a:cs typeface="Arial" panose="020B0604020202020204" pitchFamily="34" charset="0"/>
              </a:rPr>
              <a:t>    Ruth Balaji</a:t>
            </a:r>
          </a:p>
        </p:txBody>
      </p:sp>
    </p:spTree>
    <p:extLst>
      <p:ext uri="{BB962C8B-B14F-4D97-AF65-F5344CB8AC3E}">
        <p14:creationId xmlns:p14="http://schemas.microsoft.com/office/powerpoint/2010/main" val="34271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0319-4EBD-A1FA-201E-AA6277E862F7}"/>
              </a:ext>
            </a:extLst>
          </p:cNvPr>
          <p:cNvSpPr>
            <a:spLocks noGrp="1"/>
          </p:cNvSpPr>
          <p:nvPr>
            <p:ph type="title"/>
          </p:nvPr>
        </p:nvSpPr>
        <p:spPr>
          <a:xfrm>
            <a:off x="677334" y="497634"/>
            <a:ext cx="8596668" cy="696686"/>
          </a:xfrm>
        </p:spPr>
        <p:txBody>
          <a:bodyPr>
            <a:normAutofit fontScale="90000"/>
          </a:bodyPr>
          <a:lstStyle/>
          <a:p>
            <a:pPr algn="ctr"/>
            <a:r>
              <a:rPr lang="en-IN" sz="4400" b="1" dirty="0">
                <a:solidFill>
                  <a:schemeClr val="tx1">
                    <a:lumMod val="95000"/>
                    <a:lumOff val="5000"/>
                  </a:schemeClr>
                </a:solidFill>
                <a:latin typeface="Agency FB" panose="020B0503020202020204" pitchFamily="34" charset="0"/>
              </a:rPr>
              <a:t>CONTENT</a:t>
            </a:r>
          </a:p>
        </p:txBody>
      </p:sp>
      <p:sp>
        <p:nvSpPr>
          <p:cNvPr id="3" name="Content Placeholder 2">
            <a:extLst>
              <a:ext uri="{FF2B5EF4-FFF2-40B4-BE49-F238E27FC236}">
                <a16:creationId xmlns:a16="http://schemas.microsoft.com/office/drawing/2014/main" id="{C5AFDC36-B567-A3D0-0A3E-CF8662788391}"/>
              </a:ext>
            </a:extLst>
          </p:cNvPr>
          <p:cNvSpPr>
            <a:spLocks noGrp="1"/>
          </p:cNvSpPr>
          <p:nvPr>
            <p:ph idx="1"/>
          </p:nvPr>
        </p:nvSpPr>
        <p:spPr>
          <a:xfrm>
            <a:off x="979714" y="1744824"/>
            <a:ext cx="8294288" cy="3582956"/>
          </a:xfrm>
        </p:spPr>
        <p:txBody>
          <a:bodyPr>
            <a:normAutofit fontScale="92500" lnSpcReduction="10000"/>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METHODOLOGY</a:t>
            </a:r>
          </a:p>
          <a:p>
            <a:pPr>
              <a:buFont typeface="Wingdings" panose="05000000000000000000" pitchFamily="2" charset="2"/>
              <a:buChar char="Ø"/>
            </a:pPr>
            <a:r>
              <a:rPr lang="en-IN" dirty="0"/>
              <a:t>DATASET</a:t>
            </a:r>
          </a:p>
          <a:p>
            <a:pPr>
              <a:buFont typeface="Wingdings" panose="05000000000000000000" pitchFamily="2" charset="2"/>
              <a:buChar char="Ø"/>
            </a:pPr>
            <a:r>
              <a:rPr lang="en-IN" dirty="0"/>
              <a:t>ARCHITECTURE</a:t>
            </a:r>
          </a:p>
          <a:p>
            <a:pPr>
              <a:buFont typeface="Wingdings" panose="05000000000000000000" pitchFamily="2" charset="2"/>
              <a:buChar char="Ø"/>
            </a:pPr>
            <a:r>
              <a:rPr lang="en-IN" dirty="0"/>
              <a:t>MODELS</a:t>
            </a:r>
          </a:p>
          <a:p>
            <a:pPr>
              <a:buFont typeface="Wingdings" panose="05000000000000000000" pitchFamily="2" charset="2"/>
              <a:buChar char="Ø"/>
            </a:pPr>
            <a:r>
              <a:rPr lang="en-IN" dirty="0"/>
              <a:t>WORKING</a:t>
            </a:r>
          </a:p>
          <a:p>
            <a:pPr>
              <a:buFont typeface="Wingdings" panose="05000000000000000000" pitchFamily="2" charset="2"/>
              <a:buChar char="Ø"/>
            </a:pPr>
            <a:r>
              <a:rPr lang="en-IN" dirty="0"/>
              <a:t>RESULTS AND OUTPUTS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REFERENCES </a:t>
            </a:r>
          </a:p>
        </p:txBody>
      </p:sp>
    </p:spTree>
    <p:extLst>
      <p:ext uri="{BB962C8B-B14F-4D97-AF65-F5344CB8AC3E}">
        <p14:creationId xmlns:p14="http://schemas.microsoft.com/office/powerpoint/2010/main" val="213399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32A3-C634-AFC2-500B-CCFF946CB784}"/>
              </a:ext>
            </a:extLst>
          </p:cNvPr>
          <p:cNvSpPr>
            <a:spLocks noGrp="1"/>
          </p:cNvSpPr>
          <p:nvPr>
            <p:ph type="title"/>
          </p:nvPr>
        </p:nvSpPr>
        <p:spPr>
          <a:xfrm>
            <a:off x="677334" y="609600"/>
            <a:ext cx="8596668" cy="696686"/>
          </a:xfrm>
        </p:spPr>
        <p:txBody>
          <a:bodyPr/>
          <a:lstStyle/>
          <a:p>
            <a:pPr algn="ctr"/>
            <a:r>
              <a:rPr lang="en-IN" b="1" dirty="0">
                <a:solidFill>
                  <a:schemeClr val="tx1">
                    <a:lumMod val="95000"/>
                    <a:lumOff val="5000"/>
                  </a:schemeClr>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8BEA1CBB-35F6-0A75-EF40-B3CF0C900D2A}"/>
              </a:ext>
            </a:extLst>
          </p:cNvPr>
          <p:cNvSpPr>
            <a:spLocks noGrp="1"/>
          </p:cNvSpPr>
          <p:nvPr>
            <p:ph idx="1"/>
          </p:nvPr>
        </p:nvSpPr>
        <p:spPr>
          <a:xfrm>
            <a:off x="1474237" y="1679508"/>
            <a:ext cx="7501812" cy="4805268"/>
          </a:xfrm>
        </p:spPr>
        <p:txBody>
          <a:bodyPr>
            <a:normAutofit/>
          </a:bodyPr>
          <a:lstStyle/>
          <a:p>
            <a:pPr marL="0" indent="0" algn="just">
              <a:lnSpc>
                <a:spcPct val="150000"/>
              </a:lnSpc>
              <a:buNone/>
            </a:pPr>
            <a:r>
              <a:rPr lang="en-US" sz="1500" dirty="0">
                <a:latin typeface="Arial" panose="020B0604020202020204" pitchFamily="34" charset="0"/>
                <a:cs typeface="Arial" panose="020B0604020202020204" pitchFamily="34" charset="0"/>
              </a:rPr>
              <a:t>Distracted driver detection pertains to the technological advancements and operational mechanisms that are intended to detect and notify drivers who are involved in activities that detract from their primary driving task. Since distracted driving seriously compromises road safety, it is a major global concern. Texting or using a smartphone, eating, adjusting the radio, and engaging in any other activity that diverts the driver's attention from the road are examples of common distractions. In order to address this problem, distracted driver detection systems have been introduced. These systems use cutting-edge technologies to continuously monitor and evaluate driver behavior. To identify indications of distraction, these systems frequently combine sensors, cameras, and artificial intelligence (AI) algorithms.</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46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F8DA-CD8F-83DF-27E9-7FDE65DCEF21}"/>
              </a:ext>
            </a:extLst>
          </p:cNvPr>
          <p:cNvSpPr>
            <a:spLocks noGrp="1"/>
          </p:cNvSpPr>
          <p:nvPr>
            <p:ph type="title"/>
          </p:nvPr>
        </p:nvSpPr>
        <p:spPr>
          <a:xfrm>
            <a:off x="640012" y="290804"/>
            <a:ext cx="8596668" cy="519403"/>
          </a:xfrm>
        </p:spPr>
        <p:txBody>
          <a:bodyPr>
            <a:normAutofit fontScale="90000"/>
          </a:bodyPr>
          <a:lstStyle/>
          <a:p>
            <a:pPr algn="ctr"/>
            <a:r>
              <a:rPr lang="en-IN" b="1" dirty="0">
                <a:solidFill>
                  <a:schemeClr val="tx1">
                    <a:lumMod val="95000"/>
                    <a:lumOff val="5000"/>
                  </a:schemeClr>
                </a:solidFill>
                <a:latin typeface="Agency FB" panose="020B0503020202020204" pitchFamily="34" charset="0"/>
              </a:rPr>
              <a:t>PROBLEM STATEMENT AND METHODOLOGY</a:t>
            </a:r>
          </a:p>
        </p:txBody>
      </p:sp>
      <p:sp>
        <p:nvSpPr>
          <p:cNvPr id="3" name="Content Placeholder 2">
            <a:extLst>
              <a:ext uri="{FF2B5EF4-FFF2-40B4-BE49-F238E27FC236}">
                <a16:creationId xmlns:a16="http://schemas.microsoft.com/office/drawing/2014/main" id="{272689E2-94AF-E449-5A49-7074ECA59C59}"/>
              </a:ext>
            </a:extLst>
          </p:cNvPr>
          <p:cNvSpPr>
            <a:spLocks noGrp="1"/>
          </p:cNvSpPr>
          <p:nvPr>
            <p:ph idx="1"/>
          </p:nvPr>
        </p:nvSpPr>
        <p:spPr>
          <a:xfrm>
            <a:off x="1119673" y="1082351"/>
            <a:ext cx="7921690" cy="5225143"/>
          </a:xfrm>
        </p:spPr>
        <p:txBody>
          <a:bodyPr>
            <a:normAutofit/>
          </a:bodyPr>
          <a:lstStyle/>
          <a:p>
            <a:pPr marL="0" indent="0" algn="just">
              <a:lnSpc>
                <a:spcPct val="150000"/>
              </a:lnSpc>
              <a:buNone/>
            </a:pPr>
            <a:r>
              <a:rPr lang="en-US" sz="1500" dirty="0">
                <a:latin typeface="Arial" panose="020B0604020202020204" pitchFamily="34" charset="0"/>
                <a:cs typeface="Arial" panose="020B0604020202020204" pitchFamily="34" charset="0"/>
              </a:rPr>
              <a:t>In this project, we developed a Deep Learning Classification model capable of detecting driver behavior from images captured by dashboard cameras in automobiles.</a:t>
            </a:r>
          </a:p>
          <a:p>
            <a:pPr marL="0" indent="0" algn="just">
              <a:lnSpc>
                <a:spcPct val="150000"/>
              </a:lnSpc>
              <a:buNone/>
            </a:pPr>
            <a:r>
              <a:rPr lang="en-US" sz="1500" dirty="0">
                <a:latin typeface="Arial" panose="020B0604020202020204" pitchFamily="34" charset="0"/>
                <a:cs typeface="Arial" panose="020B0604020202020204" pitchFamily="34" charset="0"/>
              </a:rPr>
              <a:t>The model indicates whether the driver is:</a:t>
            </a:r>
          </a:p>
          <a:p>
            <a:pPr marL="0" indent="0" algn="just">
              <a:lnSpc>
                <a:spcPct val="150000"/>
              </a:lnSpc>
              <a:buNone/>
            </a:pPr>
            <a:r>
              <a:rPr lang="en-US" sz="1500" dirty="0">
                <a:latin typeface="Arial" panose="020B0604020202020204" pitchFamily="34" charset="0"/>
                <a:cs typeface="Arial" panose="020B0604020202020204" pitchFamily="34" charset="0"/>
              </a:rPr>
              <a:t>   1. Driving cautiously and paying attention to the road. </a:t>
            </a:r>
          </a:p>
          <a:p>
            <a:pPr marL="0" indent="0" algn="just">
              <a:lnSpc>
                <a:spcPct val="150000"/>
              </a:lnSpc>
              <a:buNone/>
            </a:pPr>
            <a:r>
              <a:rPr lang="en-US" sz="1500" dirty="0">
                <a:latin typeface="Arial" panose="020B0604020202020204" pitchFamily="34" charset="0"/>
                <a:cs typeface="Arial" panose="020B0604020202020204" pitchFamily="34" charset="0"/>
              </a:rPr>
              <a:t>   2. Using mobile phone.</a:t>
            </a:r>
          </a:p>
          <a:p>
            <a:pPr marL="0" indent="0" algn="just">
              <a:lnSpc>
                <a:spcPct val="150000"/>
              </a:lnSpc>
              <a:buNone/>
            </a:pPr>
            <a:r>
              <a:rPr lang="en-US" sz="1500" dirty="0">
                <a:latin typeface="Arial" panose="020B0604020202020204" pitchFamily="34" charset="0"/>
                <a:cs typeface="Arial" panose="020B0604020202020204" pitchFamily="34" charset="0"/>
              </a:rPr>
              <a:t>   3. Distracted by doing other activities like operating the radio, drinking etc.</a:t>
            </a:r>
          </a:p>
          <a:p>
            <a:pPr marL="0" indent="0" algn="just">
              <a:lnSpc>
                <a:spcPct val="150000"/>
              </a:lnSpc>
              <a:buNone/>
            </a:pPr>
            <a:r>
              <a:rPr lang="en-US" sz="1500" dirty="0">
                <a:latin typeface="Arial" panose="020B0604020202020204" pitchFamily="34" charset="0"/>
                <a:cs typeface="Arial" panose="020B0604020202020204" pitchFamily="34" charset="0"/>
              </a:rPr>
              <a:t>Distracted driving results in numerous collisions, injuries, and fatalities. Our primary objective is to enhance road safety by employing technology to identify drivers who are distracted. To train the model, we provided it with a dataset containing various actions of the driver. After that, we evaluated the application to ensure optimal functionality. If effective, this might help improve road safety and save lives by reducing the occurrence of accidents involving distracted drivers.</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4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4A9A-165D-6F45-C520-000461FD3C58}"/>
              </a:ext>
            </a:extLst>
          </p:cNvPr>
          <p:cNvSpPr>
            <a:spLocks noGrp="1"/>
          </p:cNvSpPr>
          <p:nvPr>
            <p:ph type="title"/>
          </p:nvPr>
        </p:nvSpPr>
        <p:spPr>
          <a:xfrm>
            <a:off x="677334" y="447869"/>
            <a:ext cx="8596668" cy="491412"/>
          </a:xfrm>
        </p:spPr>
        <p:txBody>
          <a:bodyPr>
            <a:normAutofit fontScale="90000"/>
          </a:bodyPr>
          <a:lstStyle/>
          <a:p>
            <a:pPr algn="ctr"/>
            <a:r>
              <a:rPr lang="en-IN" b="1" dirty="0">
                <a:solidFill>
                  <a:schemeClr val="tx1">
                    <a:lumMod val="95000"/>
                    <a:lumOff val="5000"/>
                  </a:schemeClr>
                </a:solidFill>
                <a:latin typeface="Agency FB" panose="020B0503020202020204" pitchFamily="34" charset="0"/>
              </a:rPr>
              <a:t>DATASET</a:t>
            </a:r>
            <a:br>
              <a:rPr lang="en-IN" b="1" dirty="0">
                <a:solidFill>
                  <a:schemeClr val="tx1">
                    <a:lumMod val="95000"/>
                    <a:lumOff val="5000"/>
                  </a:schemeClr>
                </a:solidFill>
                <a:latin typeface="Agency FB" panose="020B0503020202020204" pitchFamily="34" charset="0"/>
              </a:rPr>
            </a:br>
            <a:br>
              <a:rPr lang="en-IN" b="1" dirty="0">
                <a:solidFill>
                  <a:schemeClr val="tx1">
                    <a:lumMod val="95000"/>
                    <a:lumOff val="5000"/>
                  </a:schemeClr>
                </a:solidFill>
                <a:latin typeface="Agency FB" panose="020B0503020202020204" pitchFamily="34" charset="0"/>
              </a:rPr>
            </a:br>
            <a:r>
              <a:rPr lang="en-IN" sz="2200" b="1" dirty="0">
                <a:solidFill>
                  <a:schemeClr val="tx1">
                    <a:lumMod val="95000"/>
                    <a:lumOff val="5000"/>
                  </a:schemeClr>
                </a:solidFill>
                <a:latin typeface="Agency FB" panose="020B0503020202020204" pitchFamily="34" charset="0"/>
              </a:rPr>
              <a:t> Sample Input Images</a:t>
            </a:r>
          </a:p>
        </p:txBody>
      </p:sp>
      <p:pic>
        <p:nvPicPr>
          <p:cNvPr id="5" name="Content Placeholder 4">
            <a:extLst>
              <a:ext uri="{FF2B5EF4-FFF2-40B4-BE49-F238E27FC236}">
                <a16:creationId xmlns:a16="http://schemas.microsoft.com/office/drawing/2014/main" id="{B048120E-EB20-0D4C-4F6B-E255005EBE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352" t="31026" r="26197" b="10553"/>
          <a:stretch/>
        </p:blipFill>
        <p:spPr>
          <a:xfrm>
            <a:off x="1677348" y="2203679"/>
            <a:ext cx="6737448" cy="3843891"/>
          </a:xfrm>
        </p:spPr>
      </p:pic>
    </p:spTree>
    <p:extLst>
      <p:ext uri="{BB962C8B-B14F-4D97-AF65-F5344CB8AC3E}">
        <p14:creationId xmlns:p14="http://schemas.microsoft.com/office/powerpoint/2010/main" val="102257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EE9B5-5CE0-AD8C-1A88-5083E23D3431}"/>
              </a:ext>
            </a:extLst>
          </p:cNvPr>
          <p:cNvSpPr txBox="1"/>
          <p:nvPr/>
        </p:nvSpPr>
        <p:spPr>
          <a:xfrm>
            <a:off x="653971" y="511278"/>
            <a:ext cx="8108064" cy="1384995"/>
          </a:xfrm>
          <a:prstGeom prst="rect">
            <a:avLst/>
          </a:prstGeom>
          <a:noFill/>
        </p:spPr>
        <p:txBody>
          <a:bodyPr wrap="square" rtlCol="0">
            <a:spAutoFit/>
          </a:bodyPr>
          <a:lstStyle/>
          <a:p>
            <a:pPr algn="ctr"/>
            <a:r>
              <a:rPr lang="en-IN" sz="3200" b="1" dirty="0">
                <a:solidFill>
                  <a:schemeClr val="tx1">
                    <a:lumMod val="95000"/>
                    <a:lumOff val="5000"/>
                  </a:schemeClr>
                </a:solidFill>
                <a:latin typeface="Agency FB" panose="020B0503020202020204" pitchFamily="34" charset="0"/>
              </a:rPr>
              <a:t>DATASET</a:t>
            </a:r>
          </a:p>
          <a:p>
            <a:pPr algn="ctr"/>
            <a:endParaRPr lang="en-IN" sz="3200" b="1" dirty="0">
              <a:solidFill>
                <a:schemeClr val="tx1">
                  <a:lumMod val="95000"/>
                  <a:lumOff val="5000"/>
                </a:schemeClr>
              </a:solidFill>
              <a:latin typeface="Agency FB" panose="020B0503020202020204" pitchFamily="34" charset="0"/>
            </a:endParaRPr>
          </a:p>
          <a:p>
            <a:pPr algn="ctr"/>
            <a:r>
              <a:rPr lang="en-IN" sz="2000" b="1" dirty="0">
                <a:solidFill>
                  <a:schemeClr val="tx1">
                    <a:lumMod val="95000"/>
                    <a:lumOff val="5000"/>
                  </a:schemeClr>
                </a:solidFill>
                <a:latin typeface="Agency FB" panose="020B0503020202020204" pitchFamily="34" charset="0"/>
              </a:rPr>
              <a:t>CLASS DISTRIBUTION</a:t>
            </a:r>
          </a:p>
        </p:txBody>
      </p:sp>
      <p:pic>
        <p:nvPicPr>
          <p:cNvPr id="5" name="Picture 4">
            <a:extLst>
              <a:ext uri="{FF2B5EF4-FFF2-40B4-BE49-F238E27FC236}">
                <a16:creationId xmlns:a16="http://schemas.microsoft.com/office/drawing/2014/main" id="{422F5D6B-C3FE-7CCE-349F-4D6C6F7C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466" y="1896273"/>
            <a:ext cx="5013074" cy="4745710"/>
          </a:xfrm>
          <a:prstGeom prst="rect">
            <a:avLst/>
          </a:prstGeom>
        </p:spPr>
      </p:pic>
    </p:spTree>
    <p:extLst>
      <p:ext uri="{BB962C8B-B14F-4D97-AF65-F5344CB8AC3E}">
        <p14:creationId xmlns:p14="http://schemas.microsoft.com/office/powerpoint/2010/main" val="11649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FECE0-B233-CA2A-9F3A-EC1236BA3867}"/>
              </a:ext>
            </a:extLst>
          </p:cNvPr>
          <p:cNvPicPr>
            <a:picLocks noChangeAspect="1"/>
          </p:cNvPicPr>
          <p:nvPr/>
        </p:nvPicPr>
        <p:blipFill rotWithShape="1">
          <a:blip r:embed="rId2">
            <a:extLst>
              <a:ext uri="{28A0092B-C50C-407E-A947-70E740481C1C}">
                <a14:useLocalDpi xmlns:a14="http://schemas.microsoft.com/office/drawing/2010/main" val="0"/>
              </a:ext>
            </a:extLst>
          </a:blip>
          <a:srcRect l="28086" t="39864" r="26149" b="21089"/>
          <a:stretch/>
        </p:blipFill>
        <p:spPr>
          <a:xfrm>
            <a:off x="309091" y="1640080"/>
            <a:ext cx="8636617" cy="4144999"/>
          </a:xfrm>
          <a:prstGeom prst="rect">
            <a:avLst/>
          </a:prstGeom>
        </p:spPr>
      </p:pic>
      <p:sp>
        <p:nvSpPr>
          <p:cNvPr id="2" name="Title 1">
            <a:extLst>
              <a:ext uri="{FF2B5EF4-FFF2-40B4-BE49-F238E27FC236}">
                <a16:creationId xmlns:a16="http://schemas.microsoft.com/office/drawing/2014/main" id="{44FC2C9B-37B5-D367-DAAF-6986784B7F84}"/>
              </a:ext>
            </a:extLst>
          </p:cNvPr>
          <p:cNvSpPr>
            <a:spLocks noGrp="1"/>
          </p:cNvSpPr>
          <p:nvPr>
            <p:ph type="title"/>
          </p:nvPr>
        </p:nvSpPr>
        <p:spPr/>
        <p:txBody>
          <a:bodyPr/>
          <a:lstStyle/>
          <a:p>
            <a:r>
              <a:rPr lang="en-IN" sz="3600" b="1" dirty="0">
                <a:solidFill>
                  <a:schemeClr val="tx1">
                    <a:lumMod val="95000"/>
                    <a:lumOff val="5000"/>
                  </a:schemeClr>
                </a:solidFill>
                <a:latin typeface="Agency FB" panose="020B0503020202020204" pitchFamily="34" charset="0"/>
              </a:rPr>
              <a:t>								</a:t>
            </a:r>
            <a:r>
              <a:rPr lang="en-IN" b="1" dirty="0">
                <a:solidFill>
                  <a:schemeClr val="tx1">
                    <a:lumMod val="95000"/>
                    <a:lumOff val="5000"/>
                  </a:schemeClr>
                </a:solidFill>
                <a:latin typeface="Agency FB" panose="020B0503020202020204" pitchFamily="34" charset="0"/>
              </a:rPr>
              <a:t>DATASET</a:t>
            </a:r>
            <a:br>
              <a:rPr lang="en-IN" sz="3600" b="1" dirty="0">
                <a:solidFill>
                  <a:schemeClr val="tx1">
                    <a:lumMod val="95000"/>
                    <a:lumOff val="5000"/>
                  </a:schemeClr>
                </a:solidFill>
                <a:latin typeface="Agency FB" panose="020B0503020202020204" pitchFamily="34" charset="0"/>
              </a:rPr>
            </a:br>
            <a:endParaRPr lang="en-IN" dirty="0"/>
          </a:p>
        </p:txBody>
      </p:sp>
    </p:spTree>
    <p:extLst>
      <p:ext uri="{BB962C8B-B14F-4D97-AF65-F5344CB8AC3E}">
        <p14:creationId xmlns:p14="http://schemas.microsoft.com/office/powerpoint/2010/main" val="400182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6EDF-4EFC-05DA-6370-1206FB6ECEA2}"/>
              </a:ext>
            </a:extLst>
          </p:cNvPr>
          <p:cNvSpPr>
            <a:spLocks noGrp="1"/>
          </p:cNvSpPr>
          <p:nvPr>
            <p:ph type="title"/>
          </p:nvPr>
        </p:nvSpPr>
        <p:spPr>
          <a:xfrm>
            <a:off x="686664" y="497633"/>
            <a:ext cx="8596668" cy="612710"/>
          </a:xfrm>
        </p:spPr>
        <p:txBody>
          <a:bodyPr>
            <a:normAutofit fontScale="90000"/>
          </a:bodyPr>
          <a:lstStyle/>
          <a:p>
            <a:pPr algn="ctr"/>
            <a:r>
              <a:rPr lang="en-IN" b="1" dirty="0">
                <a:solidFill>
                  <a:schemeClr val="tx1">
                    <a:lumMod val="95000"/>
                    <a:lumOff val="5000"/>
                  </a:schemeClr>
                </a:solidFill>
                <a:latin typeface="Agency FB" panose="020B0503020202020204" pitchFamily="34" charset="0"/>
              </a:rPr>
              <a:t>ARCHITECTURE</a:t>
            </a:r>
          </a:p>
        </p:txBody>
      </p:sp>
      <p:sp>
        <p:nvSpPr>
          <p:cNvPr id="3" name="Rectangle: Rounded Corners 2">
            <a:extLst>
              <a:ext uri="{FF2B5EF4-FFF2-40B4-BE49-F238E27FC236}">
                <a16:creationId xmlns:a16="http://schemas.microsoft.com/office/drawing/2014/main" id="{479CB188-6596-BADA-8EB3-275E4F6E5C9F}"/>
              </a:ext>
            </a:extLst>
          </p:cNvPr>
          <p:cNvSpPr/>
          <p:nvPr/>
        </p:nvSpPr>
        <p:spPr>
          <a:xfrm>
            <a:off x="1026689" y="1543397"/>
            <a:ext cx="1668379" cy="3675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DATA SET</a:t>
            </a:r>
          </a:p>
        </p:txBody>
      </p:sp>
      <p:cxnSp>
        <p:nvCxnSpPr>
          <p:cNvPr id="5" name="Straight Arrow Connector 4">
            <a:extLst>
              <a:ext uri="{FF2B5EF4-FFF2-40B4-BE49-F238E27FC236}">
                <a16:creationId xmlns:a16="http://schemas.microsoft.com/office/drawing/2014/main" id="{61BD56AD-D968-B545-45AA-A01F0C2E510D}"/>
              </a:ext>
            </a:extLst>
          </p:cNvPr>
          <p:cNvCxnSpPr/>
          <p:nvPr/>
        </p:nvCxnSpPr>
        <p:spPr>
          <a:xfrm>
            <a:off x="1779201" y="2028507"/>
            <a:ext cx="0" cy="48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8299C809-A2E8-272E-CCDF-2FF0685E7FDE}"/>
              </a:ext>
            </a:extLst>
          </p:cNvPr>
          <p:cNvSpPr/>
          <p:nvPr/>
        </p:nvSpPr>
        <p:spPr>
          <a:xfrm>
            <a:off x="1026691" y="2627346"/>
            <a:ext cx="1668376" cy="3680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solidFill>
                  <a:schemeClr val="tx1">
                    <a:lumMod val="95000"/>
                    <a:lumOff val="5000"/>
                  </a:schemeClr>
                </a:solidFill>
              </a:rPr>
              <a:t>DATA CLEANING</a:t>
            </a:r>
          </a:p>
        </p:txBody>
      </p:sp>
      <p:sp>
        <p:nvSpPr>
          <p:cNvPr id="7" name="Rectangle: Rounded Corners 6">
            <a:extLst>
              <a:ext uri="{FF2B5EF4-FFF2-40B4-BE49-F238E27FC236}">
                <a16:creationId xmlns:a16="http://schemas.microsoft.com/office/drawing/2014/main" id="{D95CD720-4089-A1F4-3F1E-05CA598FC042}"/>
              </a:ext>
            </a:extLst>
          </p:cNvPr>
          <p:cNvSpPr/>
          <p:nvPr/>
        </p:nvSpPr>
        <p:spPr>
          <a:xfrm>
            <a:off x="834184" y="3843639"/>
            <a:ext cx="2053388" cy="3680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DATA PREPROCESSING</a:t>
            </a:r>
          </a:p>
        </p:txBody>
      </p:sp>
      <p:cxnSp>
        <p:nvCxnSpPr>
          <p:cNvPr id="9" name="Straight Arrow Connector 8">
            <a:extLst>
              <a:ext uri="{FF2B5EF4-FFF2-40B4-BE49-F238E27FC236}">
                <a16:creationId xmlns:a16="http://schemas.microsoft.com/office/drawing/2014/main" id="{A3250BB6-6C82-645A-12D1-D7DED521A15F}"/>
              </a:ext>
            </a:extLst>
          </p:cNvPr>
          <p:cNvCxnSpPr/>
          <p:nvPr/>
        </p:nvCxnSpPr>
        <p:spPr>
          <a:xfrm>
            <a:off x="1785586" y="3172326"/>
            <a:ext cx="0" cy="51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0FBD3F-20F4-0C79-08FD-938E38AF0FBF}"/>
              </a:ext>
            </a:extLst>
          </p:cNvPr>
          <p:cNvCxnSpPr>
            <a:cxnSpLocks/>
          </p:cNvCxnSpPr>
          <p:nvPr/>
        </p:nvCxnSpPr>
        <p:spPr>
          <a:xfrm>
            <a:off x="1776255" y="4292470"/>
            <a:ext cx="0" cy="52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88CA4E7-60EA-4FFA-F8B7-4827226A00F6}"/>
              </a:ext>
            </a:extLst>
          </p:cNvPr>
          <p:cNvSpPr/>
          <p:nvPr/>
        </p:nvSpPr>
        <p:spPr>
          <a:xfrm>
            <a:off x="531312" y="4918667"/>
            <a:ext cx="3798740" cy="13994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D0693162-C4E0-492B-57F7-DDADEC0A1E4B}"/>
              </a:ext>
            </a:extLst>
          </p:cNvPr>
          <p:cNvSpPr/>
          <p:nvPr/>
        </p:nvSpPr>
        <p:spPr>
          <a:xfrm>
            <a:off x="929159" y="5339842"/>
            <a:ext cx="1092537" cy="259045"/>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CNN</a:t>
            </a:r>
          </a:p>
        </p:txBody>
      </p:sp>
      <p:sp>
        <p:nvSpPr>
          <p:cNvPr id="15" name="Rectangle: Rounded Corners 14">
            <a:extLst>
              <a:ext uri="{FF2B5EF4-FFF2-40B4-BE49-F238E27FC236}">
                <a16:creationId xmlns:a16="http://schemas.microsoft.com/office/drawing/2014/main" id="{28BA9482-4B9A-9216-1E11-DAC706E3CD25}"/>
              </a:ext>
            </a:extLst>
          </p:cNvPr>
          <p:cNvSpPr/>
          <p:nvPr/>
        </p:nvSpPr>
        <p:spPr>
          <a:xfrm>
            <a:off x="2532518" y="5341382"/>
            <a:ext cx="1254105" cy="276999"/>
          </a:xfrm>
          <a:prstGeom prst="roundRect">
            <a:avLst>
              <a:gd name="adj" fmla="val 4768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Mobile net</a:t>
            </a:r>
          </a:p>
        </p:txBody>
      </p:sp>
      <p:sp>
        <p:nvSpPr>
          <p:cNvPr id="16" name="Rectangle: Rounded Corners 15">
            <a:extLst>
              <a:ext uri="{FF2B5EF4-FFF2-40B4-BE49-F238E27FC236}">
                <a16:creationId xmlns:a16="http://schemas.microsoft.com/office/drawing/2014/main" id="{5C01E533-436F-0E16-C33E-E7D98E8655A7}"/>
              </a:ext>
            </a:extLst>
          </p:cNvPr>
          <p:cNvSpPr/>
          <p:nvPr/>
        </p:nvSpPr>
        <p:spPr>
          <a:xfrm>
            <a:off x="929158" y="5874024"/>
            <a:ext cx="1092537" cy="314947"/>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VGG</a:t>
            </a:r>
          </a:p>
        </p:txBody>
      </p:sp>
      <p:sp>
        <p:nvSpPr>
          <p:cNvPr id="17" name="Rectangle: Rounded Corners 16">
            <a:extLst>
              <a:ext uri="{FF2B5EF4-FFF2-40B4-BE49-F238E27FC236}">
                <a16:creationId xmlns:a16="http://schemas.microsoft.com/office/drawing/2014/main" id="{D922AF4F-4937-D17B-51AB-E61011B3E097}"/>
              </a:ext>
            </a:extLst>
          </p:cNvPr>
          <p:cNvSpPr/>
          <p:nvPr/>
        </p:nvSpPr>
        <p:spPr>
          <a:xfrm>
            <a:off x="2532517" y="5874024"/>
            <a:ext cx="1254105" cy="314947"/>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Resnet</a:t>
            </a:r>
          </a:p>
        </p:txBody>
      </p:sp>
      <p:sp>
        <p:nvSpPr>
          <p:cNvPr id="18" name="TextBox 17">
            <a:extLst>
              <a:ext uri="{FF2B5EF4-FFF2-40B4-BE49-F238E27FC236}">
                <a16:creationId xmlns:a16="http://schemas.microsoft.com/office/drawing/2014/main" id="{5EB01267-0274-5E94-7896-FD12165C85F1}"/>
              </a:ext>
            </a:extLst>
          </p:cNvPr>
          <p:cNvSpPr txBox="1"/>
          <p:nvPr/>
        </p:nvSpPr>
        <p:spPr>
          <a:xfrm>
            <a:off x="686664" y="4974596"/>
            <a:ext cx="3601617"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MODEL SELECTION &amp; DEVELOPMENT</a:t>
            </a:r>
          </a:p>
        </p:txBody>
      </p:sp>
      <p:cxnSp>
        <p:nvCxnSpPr>
          <p:cNvPr id="20" name="Straight Arrow Connector 19">
            <a:extLst>
              <a:ext uri="{FF2B5EF4-FFF2-40B4-BE49-F238E27FC236}">
                <a16:creationId xmlns:a16="http://schemas.microsoft.com/office/drawing/2014/main" id="{ADDC067C-AFD7-BA77-D715-8D0321E119C1}"/>
              </a:ext>
            </a:extLst>
          </p:cNvPr>
          <p:cNvCxnSpPr/>
          <p:nvPr/>
        </p:nvCxnSpPr>
        <p:spPr>
          <a:xfrm>
            <a:off x="4618653" y="5469364"/>
            <a:ext cx="550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2261FA8-03A5-8181-35F0-22E9CA880EE3}"/>
              </a:ext>
            </a:extLst>
          </p:cNvPr>
          <p:cNvSpPr/>
          <p:nvPr/>
        </p:nvSpPr>
        <p:spPr>
          <a:xfrm>
            <a:off x="5252490" y="5163018"/>
            <a:ext cx="2743846" cy="6126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TRAINING AND VALIDATION</a:t>
            </a:r>
          </a:p>
        </p:txBody>
      </p:sp>
      <p:cxnSp>
        <p:nvCxnSpPr>
          <p:cNvPr id="24" name="Straight Connector 23">
            <a:extLst>
              <a:ext uri="{FF2B5EF4-FFF2-40B4-BE49-F238E27FC236}">
                <a16:creationId xmlns:a16="http://schemas.microsoft.com/office/drawing/2014/main" id="{2FFBABD9-3636-2C53-DCE1-F49B96358335}"/>
              </a:ext>
            </a:extLst>
          </p:cNvPr>
          <p:cNvCxnSpPr/>
          <p:nvPr/>
        </p:nvCxnSpPr>
        <p:spPr>
          <a:xfrm>
            <a:off x="8164286" y="5469364"/>
            <a:ext cx="662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970FAF-1F60-B4AD-75BC-CE887CE15EE8}"/>
              </a:ext>
            </a:extLst>
          </p:cNvPr>
          <p:cNvCxnSpPr/>
          <p:nvPr/>
        </p:nvCxnSpPr>
        <p:spPr>
          <a:xfrm flipV="1">
            <a:off x="8826759" y="4918667"/>
            <a:ext cx="0" cy="55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DA56474-F0A8-583E-B8F3-D7E646E1D5C4}"/>
              </a:ext>
            </a:extLst>
          </p:cNvPr>
          <p:cNvSpPr/>
          <p:nvPr/>
        </p:nvSpPr>
        <p:spPr>
          <a:xfrm>
            <a:off x="8070981" y="4373248"/>
            <a:ext cx="1511556" cy="4405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EVALUATION</a:t>
            </a:r>
          </a:p>
        </p:txBody>
      </p:sp>
      <p:cxnSp>
        <p:nvCxnSpPr>
          <p:cNvPr id="29" name="Straight Arrow Connector 28">
            <a:extLst>
              <a:ext uri="{FF2B5EF4-FFF2-40B4-BE49-F238E27FC236}">
                <a16:creationId xmlns:a16="http://schemas.microsoft.com/office/drawing/2014/main" id="{88227E22-C90C-6AE1-4B50-79F8BBEC563F}"/>
              </a:ext>
            </a:extLst>
          </p:cNvPr>
          <p:cNvCxnSpPr/>
          <p:nvPr/>
        </p:nvCxnSpPr>
        <p:spPr>
          <a:xfrm flipV="1">
            <a:off x="8761445" y="3545633"/>
            <a:ext cx="0" cy="666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FA0D81AE-286A-9421-72C5-A823684FB7F0}"/>
              </a:ext>
            </a:extLst>
          </p:cNvPr>
          <p:cNvSpPr/>
          <p:nvPr/>
        </p:nvSpPr>
        <p:spPr>
          <a:xfrm>
            <a:off x="8070981" y="3065206"/>
            <a:ext cx="1427582" cy="3680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OUTPUT</a:t>
            </a:r>
          </a:p>
        </p:txBody>
      </p:sp>
    </p:spTree>
    <p:extLst>
      <p:ext uri="{BB962C8B-B14F-4D97-AF65-F5344CB8AC3E}">
        <p14:creationId xmlns:p14="http://schemas.microsoft.com/office/powerpoint/2010/main" val="1960118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354</TotalTime>
  <Words>1030</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Agency FB</vt:lpstr>
      <vt:lpstr>Arial</vt:lpstr>
      <vt:lpstr>Trebuchet MS</vt:lpstr>
      <vt:lpstr>Wingdings</vt:lpstr>
      <vt:lpstr>Wingdings 3</vt:lpstr>
      <vt:lpstr>Facet</vt:lpstr>
      <vt:lpstr>ENGR-E 503  INTRO TO INTELLIGENT SYSTEMS</vt:lpstr>
      <vt:lpstr>DISTRACTED DRIVER DETECTION</vt:lpstr>
      <vt:lpstr>CONTENT</vt:lpstr>
      <vt:lpstr>INTRODUCTION</vt:lpstr>
      <vt:lpstr>PROBLEM STATEMENT AND METHODOLOGY</vt:lpstr>
      <vt:lpstr>DATASET   Sample Input Images</vt:lpstr>
      <vt:lpstr>PowerPoint Presentation</vt:lpstr>
      <vt:lpstr>        DATASET </vt:lpstr>
      <vt:lpstr>ARCHITECTURE</vt:lpstr>
      <vt:lpstr>MODELS</vt:lpstr>
      <vt:lpstr>WORKING </vt:lpstr>
      <vt:lpstr>PowerPoint Presentation</vt:lpstr>
      <vt:lpstr>PowerPoint Presentation</vt:lpstr>
      <vt:lpstr>PowerPoint Presentation</vt:lpstr>
      <vt:lpstr>PowerPoint Presentation</vt:lpstr>
      <vt:lpstr>                         RESULTS AND OUTPUTS </vt:lpstr>
      <vt:lpstr>     RESULTS AND OUTPUTS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ENGR-E 503  INTRO TO INTELLIGENT SYSTEMS</dc:title>
  <dc:creator>Cassandra Ruth Brian</dc:creator>
  <cp:lastModifiedBy>Pranay Reddy</cp:lastModifiedBy>
  <cp:revision>14</cp:revision>
  <dcterms:created xsi:type="dcterms:W3CDTF">2023-11-28T04:27:51Z</dcterms:created>
  <dcterms:modified xsi:type="dcterms:W3CDTF">2023-11-30T07:37:53Z</dcterms:modified>
</cp:coreProperties>
</file>